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8" r:id="rId6"/>
    <p:sldId id="257" r:id="rId7"/>
    <p:sldId id="263" r:id="rId8"/>
    <p:sldId id="264" r:id="rId9"/>
    <p:sldId id="265" r:id="rId10"/>
    <p:sldId id="266" r:id="rId11"/>
    <p:sldId id="267" r:id="rId12"/>
    <p:sldId id="261" r:id="rId13"/>
  </p:sldIdLst>
  <p:sldSz cx="12192000" cy="6858000"/>
  <p:notesSz cx="6858000" cy="9144000"/>
  <p:embeddedFontLst>
    <p:embeddedFont>
      <p:font typeface="Arial Black" panose="020B0A04020102020204" pitchFamily="34" charset="0"/>
      <p:bold r:id="rId15"/>
    </p:embeddedFont>
    <p:embeddedFont>
      <p:font typeface="Bebas Neue" panose="020B0606020202050201" pitchFamily="34" charset="0"/>
      <p:regular r:id="rId16"/>
    </p:embeddedFont>
    <p:embeddedFont>
      <p:font typeface="Poppins" panose="00000500000000000000" pitchFamily="2" charset="0"/>
      <p:regular r:id="rId17"/>
      <p:bold r:id="rId18"/>
      <p:italic r:id="rId19"/>
      <p:boldItalic r:id="rId20"/>
    </p:embeddedFont>
    <p:embeddedFont>
      <p:font typeface="Tahoma" panose="020B0604030504040204" pitchFamily="34" charset="0"/>
      <p:regular r:id="rId21"/>
      <p:bold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wvADburlexyWNsOT10IzHCMcM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7C4C7-FB4E-3CFB-E08D-398537AC35C1}" v="199" dt="2026-02-06T15:27:45.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Si</a:t>
            </a:r>
            <a:r>
              <a:rPr lang="en-US" dirty="0"/>
              <a:t>War game
Use space instead of consuming it</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24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16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22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01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wmf"/><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AF8F"/>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0407" y="-575899"/>
            <a:ext cx="12312811" cy="7385539"/>
          </a:xfrm>
          <a:prstGeom prst="rect">
            <a:avLst/>
          </a:prstGeom>
          <a:noFill/>
          <a:ln>
            <a:noFill/>
          </a:ln>
        </p:spPr>
      </p:pic>
      <p:pic>
        <p:nvPicPr>
          <p:cNvPr id="85" name="Google Shape;85;p1"/>
          <p:cNvPicPr preferRelativeResize="0"/>
          <p:nvPr/>
        </p:nvPicPr>
        <p:blipFill rotWithShape="1">
          <a:blip r:embed="rId4">
            <a:alphaModFix/>
          </a:blip>
          <a:srcRect/>
          <a:stretch/>
        </p:blipFill>
        <p:spPr>
          <a:xfrm>
            <a:off x="5217622" y="824854"/>
            <a:ext cx="1756756" cy="2712638"/>
          </a:xfrm>
          <a:prstGeom prst="rect">
            <a:avLst/>
          </a:prstGeom>
          <a:noFill/>
          <a:ln>
            <a:noFill/>
          </a:ln>
        </p:spPr>
      </p:pic>
      <p:sp>
        <p:nvSpPr>
          <p:cNvPr id="86" name="Google Shape;86;p1"/>
          <p:cNvSpPr txBox="1"/>
          <p:nvPr/>
        </p:nvSpPr>
        <p:spPr>
          <a:xfrm>
            <a:off x="1825118" y="4093757"/>
            <a:ext cx="8755797" cy="978689"/>
          </a:xfrm>
          <a:prstGeom prst="rect">
            <a:avLst/>
          </a:prstGeom>
          <a:noFill/>
          <a:ln>
            <a:noFill/>
          </a:ln>
        </p:spPr>
        <p:txBody>
          <a:bodyPr spcFirstLastPara="1" wrap="square" lIns="91425" tIns="45700" rIns="91425" bIns="45700" anchor="t" anchorCtr="0">
            <a:spAutoFit/>
          </a:bodyPr>
          <a:lstStyle/>
          <a:p>
            <a:pPr algn="ctr">
              <a:lnSpc>
                <a:spcPct val="80000"/>
              </a:lnSpc>
            </a:pPr>
            <a:r>
              <a:rPr lang="en-US" altLang="de-DE" sz="3600">
                <a:solidFill>
                  <a:schemeClr val="bg1"/>
                </a:solidFill>
                <a:latin typeface="Tahoma" panose="020B0604030504040204" pitchFamily="34" charset="0"/>
              </a:rPr>
              <a:t>Simulation Game</a:t>
            </a:r>
            <a:r>
              <a:rPr lang="en-US" altLang="de-DE" sz="3600" dirty="0">
                <a:solidFill>
                  <a:schemeClr val="bg1"/>
                </a:solidFill>
                <a:latin typeface="Tahoma" panose="020B0604030504040204" pitchFamily="34" charset="0"/>
              </a:rPr>
              <a:t>
Use space instead of consuming it</a:t>
            </a:r>
            <a:endParaRPr lang="de-DE" altLang="de-DE" sz="3600" dirty="0">
              <a:solidFill>
                <a:schemeClr val="bg1"/>
              </a:solidFill>
              <a:latin typeface="Tahoma" panose="020B0604030504040204" pitchFamily="34" charset="0"/>
            </a:endParaRPr>
          </a:p>
        </p:txBody>
      </p:sp>
      <p:pic>
        <p:nvPicPr>
          <p:cNvPr id="88" name="Google Shape;88;p1"/>
          <p:cNvPicPr preferRelativeResize="0"/>
          <p:nvPr/>
        </p:nvPicPr>
        <p:blipFill rotWithShape="1">
          <a:blip r:embed="rId5">
            <a:alphaModFix/>
          </a:blip>
          <a:srcRect r="69953"/>
          <a:stretch/>
        </p:blipFill>
        <p:spPr>
          <a:xfrm>
            <a:off x="5893292" y="5976231"/>
            <a:ext cx="425460" cy="297352"/>
          </a:xfrm>
          <a:prstGeom prst="rect">
            <a:avLst/>
          </a:prstGeom>
          <a:noFill/>
          <a:ln>
            <a:noFill/>
          </a:ln>
        </p:spPr>
      </p:pic>
      <p:sp>
        <p:nvSpPr>
          <p:cNvPr id="89" name="Google Shape;89;p1"/>
          <p:cNvSpPr txBox="1"/>
          <p:nvPr/>
        </p:nvSpPr>
        <p:spPr>
          <a:xfrm>
            <a:off x="3146945" y="6277932"/>
            <a:ext cx="6429497" cy="1261844"/>
          </a:xfrm>
          <a:prstGeom prst="rect">
            <a:avLst/>
          </a:prstGeom>
          <a:noFill/>
          <a:ln>
            <a:noFill/>
          </a:ln>
        </p:spPr>
        <p:txBody>
          <a:bodyPr spcFirstLastPara="1" wrap="square" lIns="91425" tIns="45700" rIns="91425" bIns="45700" anchor="t" anchorCtr="0">
            <a:spAutoFit/>
          </a:bodyPr>
          <a:lstStyle/>
          <a:p>
            <a:pPr algn="ctr"/>
            <a:r>
              <a:rPr lang="en-US" sz="1000" b="0" i="0" u="none" strike="noStrike" cap="none">
                <a:solidFill>
                  <a:schemeClr val="bg1"/>
                </a:solidFill>
                <a:ea typeface="Verdana"/>
                <a:sym typeface="Poppins"/>
              </a:rPr>
              <a:t>LOESS has </a:t>
            </a:r>
            <a:r>
              <a:rPr lang="en-US" sz="1000">
                <a:solidFill>
                  <a:schemeClr val="bg1"/>
                </a:solidFill>
                <a:ea typeface="Verdana"/>
                <a:sym typeface="Poppins"/>
              </a:rPr>
              <a:t>received </a:t>
            </a:r>
            <a:r>
              <a:rPr lang="en-US" sz="1000" b="0" i="0" u="none" strike="noStrike" cap="none">
                <a:solidFill>
                  <a:schemeClr val="bg1"/>
                </a:solidFill>
                <a:ea typeface="Verdana"/>
                <a:sym typeface="Poppins"/>
              </a:rPr>
              <a:t>funding from the </a:t>
            </a:r>
            <a:r>
              <a:rPr lang="en-US" sz="1000">
                <a:solidFill>
                  <a:schemeClr val="bg1"/>
                </a:solidFill>
                <a:ea typeface="Verdana"/>
                <a:sym typeface="Poppins"/>
              </a:rPr>
              <a:t>European Union’s Horizon Europe research and innovation </a:t>
            </a:r>
            <a:r>
              <a:rPr lang="en-US" sz="1000" err="1">
                <a:solidFill>
                  <a:schemeClr val="bg1"/>
                </a:solidFill>
                <a:ea typeface="Verdana"/>
                <a:sym typeface="Poppins"/>
              </a:rPr>
              <a:t>programme</a:t>
            </a:r>
            <a:r>
              <a:rPr lang="en-US" sz="1000">
                <a:solidFill>
                  <a:schemeClr val="bg1"/>
                </a:solidFill>
                <a:ea typeface="Verdana"/>
                <a:sym typeface="Poppins"/>
              </a:rPr>
              <a:t> under the grant agreement No. 101112707</a:t>
            </a:r>
            <a:endParaRPr lang="en-US">
              <a:solidFill>
                <a:schemeClr val="bg1"/>
              </a:solidFill>
            </a:endParaRPr>
          </a:p>
          <a:p>
            <a:pPr algn="ctr"/>
            <a:br>
              <a:rPr lang="en-US">
                <a:sym typeface="Poppins"/>
              </a:rPr>
            </a:br>
            <a:endParaRPr lang="en-US"/>
          </a:p>
          <a:p>
            <a:pPr algn="ctr"/>
            <a:br>
              <a:rPr lang="en-US"/>
            </a:b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p:nvPr/>
        </p:nvSpPr>
        <p:spPr>
          <a:xfrm>
            <a:off x="8964813" y="354982"/>
            <a:ext cx="151205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000" b="1">
                <a:solidFill>
                  <a:srgbClr val="7F7F7F"/>
                </a:solidFill>
                <a:latin typeface="Poppins"/>
                <a:ea typeface="Poppins"/>
                <a:cs typeface="Poppins"/>
                <a:sym typeface="Poppins"/>
              </a:rPr>
              <a:t>loess-project.eu</a:t>
            </a:r>
            <a:endParaRPr/>
          </a:p>
        </p:txBody>
      </p:sp>
      <p:pic>
        <p:nvPicPr>
          <p:cNvPr id="111" name="Google Shape;111;p3"/>
          <p:cNvPicPr preferRelativeResize="0"/>
          <p:nvPr/>
        </p:nvPicPr>
        <p:blipFill rotWithShape="1">
          <a:blip r:embed="rId4">
            <a:alphaModFix/>
          </a:blip>
          <a:srcRect/>
          <a:stretch/>
        </p:blipFill>
        <p:spPr>
          <a:xfrm>
            <a:off x="10404811" y="-678275"/>
            <a:ext cx="293241" cy="293241"/>
          </a:xfrm>
          <a:prstGeom prst="rect">
            <a:avLst/>
          </a:prstGeom>
          <a:noFill/>
          <a:ln>
            <a:noFill/>
          </a:ln>
        </p:spPr>
      </p:pic>
      <p:pic>
        <p:nvPicPr>
          <p:cNvPr id="112" name="Google Shape;112;p3"/>
          <p:cNvPicPr preferRelativeResize="0"/>
          <p:nvPr/>
        </p:nvPicPr>
        <p:blipFill rotWithShape="1">
          <a:blip r:embed="rId5">
            <a:alphaModFix/>
          </a:blip>
          <a:srcRect/>
          <a:stretch/>
        </p:blipFill>
        <p:spPr>
          <a:xfrm>
            <a:off x="10792101" y="-675943"/>
            <a:ext cx="293241" cy="293241"/>
          </a:xfrm>
          <a:prstGeom prst="rect">
            <a:avLst/>
          </a:prstGeom>
          <a:noFill/>
          <a:ln>
            <a:noFill/>
          </a:ln>
        </p:spPr>
      </p:pic>
      <p:pic>
        <p:nvPicPr>
          <p:cNvPr id="113" name="Google Shape;113;p3"/>
          <p:cNvPicPr preferRelativeResize="0"/>
          <p:nvPr/>
        </p:nvPicPr>
        <p:blipFill rotWithShape="1">
          <a:blip r:embed="rId6">
            <a:alphaModFix/>
          </a:blip>
          <a:srcRect/>
          <a:stretch/>
        </p:blipFill>
        <p:spPr>
          <a:xfrm>
            <a:off x="11179391" y="-678275"/>
            <a:ext cx="293241" cy="293241"/>
          </a:xfrm>
          <a:prstGeom prst="rect">
            <a:avLst/>
          </a:prstGeom>
          <a:noFill/>
          <a:ln>
            <a:noFill/>
          </a:ln>
        </p:spPr>
      </p:pic>
      <p:pic>
        <p:nvPicPr>
          <p:cNvPr id="114" name="Google Shape;114;p3"/>
          <p:cNvPicPr preferRelativeResize="0"/>
          <p:nvPr/>
        </p:nvPicPr>
        <p:blipFill rotWithShape="1">
          <a:blip r:embed="rId7">
            <a:alphaModFix/>
          </a:blip>
          <a:srcRect/>
          <a:stretch/>
        </p:blipFill>
        <p:spPr>
          <a:xfrm>
            <a:off x="11566681" y="-680607"/>
            <a:ext cx="293241" cy="293241"/>
          </a:xfrm>
          <a:prstGeom prst="rect">
            <a:avLst/>
          </a:prstGeom>
          <a:noFill/>
          <a:ln>
            <a:noFill/>
          </a:ln>
        </p:spPr>
      </p:pic>
      <p:pic>
        <p:nvPicPr>
          <p:cNvPr id="115" name="Google Shape;115;p3"/>
          <p:cNvPicPr preferRelativeResize="0"/>
          <p:nvPr/>
        </p:nvPicPr>
        <p:blipFill rotWithShape="1">
          <a:blip r:embed="rId8">
            <a:alphaModFix/>
          </a:blip>
          <a:srcRect/>
          <a:stretch/>
        </p:blipFill>
        <p:spPr>
          <a:xfrm>
            <a:off x="11566681" y="307962"/>
            <a:ext cx="293242" cy="293242"/>
          </a:xfrm>
          <a:prstGeom prst="rect">
            <a:avLst/>
          </a:prstGeom>
          <a:noFill/>
          <a:ln>
            <a:noFill/>
          </a:ln>
        </p:spPr>
      </p:pic>
      <p:sp>
        <p:nvSpPr>
          <p:cNvPr id="116" name="Google Shape;116;p3"/>
          <p:cNvSpPr txBox="1"/>
          <p:nvPr/>
        </p:nvSpPr>
        <p:spPr>
          <a:xfrm>
            <a:off x="932359" y="1721944"/>
            <a:ext cx="6120448" cy="4278054"/>
          </a:xfrm>
          <a:prstGeom prst="rect">
            <a:avLst/>
          </a:prstGeom>
          <a:noFill/>
          <a:ln>
            <a:no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de-DE" sz="1600" dirty="0">
                <a:solidFill>
                  <a:schemeClr val="tx1"/>
                </a:solidFill>
                <a:latin typeface="Calibri" panose="020F0502020204030204" pitchFamily="34" charset="0"/>
                <a:cs typeface="Calibri" panose="020F0502020204030204" pitchFamily="34" charset="0"/>
              </a:rPr>
              <a:t>EU missions offer a new opportunity to find concrete solutions to some of our biggest challenges. They have ambitious goals and aim to deliver concrete results by 2030. 
In this context, LOESS is funded by the mission "A Land Deal for Europe". This European </a:t>
            </a:r>
            <a:r>
              <a:rPr lang="en-US" altLang="de-DE" sz="1600" dirty="0" err="1">
                <a:solidFill>
                  <a:schemeClr val="tx1"/>
                </a:solidFill>
                <a:latin typeface="Calibri" panose="020F0502020204030204" pitchFamily="34" charset="0"/>
                <a:cs typeface="Calibri" panose="020F0502020204030204" pitchFamily="34" charset="0"/>
              </a:rPr>
              <a:t>programme</a:t>
            </a:r>
            <a:r>
              <a:rPr lang="en-US" altLang="de-DE" sz="1600" dirty="0">
                <a:solidFill>
                  <a:schemeClr val="tx1"/>
                </a:solidFill>
                <a:latin typeface="Calibri" panose="020F0502020204030204" pitchFamily="34" charset="0"/>
                <a:cs typeface="Calibri" panose="020F0502020204030204" pitchFamily="34" charset="0"/>
              </a:rPr>
              <a:t> is committed to restoring soil health. The focus of LOESS is on the development of educational and continuing education </a:t>
            </a:r>
            <a:r>
              <a:rPr lang="en-US" altLang="de-DE" sz="1600" dirty="0" err="1">
                <a:solidFill>
                  <a:schemeClr val="tx1"/>
                </a:solidFill>
                <a:latin typeface="Calibri" panose="020F0502020204030204" pitchFamily="34" charset="0"/>
                <a:cs typeface="Calibri" panose="020F0502020204030204" pitchFamily="34" charset="0"/>
              </a:rPr>
              <a:t>programmes</a:t>
            </a:r>
            <a:r>
              <a:rPr lang="en-US" altLang="de-DE" sz="1600" dirty="0">
                <a:solidFill>
                  <a:schemeClr val="tx1"/>
                </a:solidFill>
                <a:latin typeface="Calibri" panose="020F0502020204030204" pitchFamily="34" charset="0"/>
                <a:cs typeface="Calibri" panose="020F0502020204030204" pitchFamily="34" charset="0"/>
              </a:rPr>
              <a:t> as well as competence development measures for various actors, stakeholders and target groups. Soil is an indispensable ally for climate change mitigation and adaptation. That's why people need more than just scientific information: we all need to understand how healthy soils affect our lives.
This simulation game was originally developed by the State Working Group Agenda 21 (LAG 21) in cooperation with the Science Shop Bonn (</a:t>
            </a:r>
            <a:r>
              <a:rPr lang="en-US" altLang="de-DE" sz="1600" dirty="0" err="1">
                <a:solidFill>
                  <a:schemeClr val="tx1"/>
                </a:solidFill>
                <a:latin typeface="Calibri" panose="020F0502020204030204" pitchFamily="34" charset="0"/>
                <a:cs typeface="Calibri" panose="020F0502020204030204" pitchFamily="34" charset="0"/>
              </a:rPr>
              <a:t>WilaBonn</a:t>
            </a:r>
            <a:r>
              <a:rPr lang="en-US" altLang="de-DE" sz="1600" dirty="0">
                <a:solidFill>
                  <a:schemeClr val="tx1"/>
                </a:solidFill>
                <a:latin typeface="Calibri" panose="020F0502020204030204" pitchFamily="34" charset="0"/>
                <a:cs typeface="Calibri" panose="020F0502020204030204" pitchFamily="34" charset="0"/>
              </a:rPr>
              <a:t>) and was awarded as an official project of the </a:t>
            </a:r>
            <a:r>
              <a:rPr lang="en-US" altLang="de-DE" sz="1600" dirty="0" err="1">
                <a:solidFill>
                  <a:schemeClr val="tx1"/>
                </a:solidFill>
                <a:latin typeface="Calibri" panose="020F0502020204030204" pitchFamily="34" charset="0"/>
                <a:cs typeface="Calibri" panose="020F0502020204030204" pitchFamily="34" charset="0"/>
              </a:rPr>
              <a:t>deUN</a:t>
            </a:r>
            <a:r>
              <a:rPr lang="en-US" altLang="de-DE" sz="1600" dirty="0">
                <a:solidFill>
                  <a:schemeClr val="tx1"/>
                </a:solidFill>
                <a:latin typeface="Calibri" panose="020F0502020204030204" pitchFamily="34" charset="0"/>
                <a:cs typeface="Calibri" panose="020F0502020204030204" pitchFamily="34" charset="0"/>
              </a:rPr>
              <a:t> World Decade of Education for Sustainable Development. It was developed for use in Germany and combines insights into democratic processes with concrete reference to the environmental issue of land use/soil.)</a:t>
            </a:r>
            <a:endParaRPr lang="de-DE" altLang="de-DE" sz="1600" dirty="0">
              <a:solidFill>
                <a:schemeClr val="tx1"/>
              </a:solidFill>
              <a:latin typeface="Calibri" panose="020F0502020204030204" pitchFamily="34" charset="0"/>
              <a:cs typeface="Calibri" panose="020F0502020204030204" pitchFamily="34" charset="0"/>
            </a:endParaRPr>
          </a:p>
        </p:txBody>
      </p:sp>
      <p:pic>
        <p:nvPicPr>
          <p:cNvPr id="117" name="Google Shape;117;p3"/>
          <p:cNvPicPr preferRelativeResize="0"/>
          <p:nvPr/>
        </p:nvPicPr>
        <p:blipFill rotWithShape="1">
          <a:blip r:embed="rId9">
            <a:alphaModFix/>
          </a:blip>
          <a:srcRect/>
          <a:stretch/>
        </p:blipFill>
        <p:spPr>
          <a:xfrm>
            <a:off x="8117561" y="1856612"/>
            <a:ext cx="2911099" cy="2911099"/>
          </a:xfrm>
          <a:prstGeom prst="rect">
            <a:avLst/>
          </a:prstGeom>
          <a:noFill/>
          <a:ln>
            <a:noFill/>
          </a:ln>
        </p:spPr>
      </p:pic>
      <p:sp>
        <p:nvSpPr>
          <p:cNvPr id="118" name="Google Shape;118;p3"/>
          <p:cNvSpPr txBox="1"/>
          <p:nvPr/>
        </p:nvSpPr>
        <p:spPr>
          <a:xfrm>
            <a:off x="932360" y="1095283"/>
            <a:ext cx="6198394" cy="523180"/>
          </a:xfrm>
          <a:prstGeom prst="rect">
            <a:avLst/>
          </a:prstGeom>
          <a:noFill/>
          <a:ln>
            <a:noFill/>
          </a:ln>
        </p:spPr>
        <p:txBody>
          <a:bodyPr spcFirstLastPara="1" wrap="square" lIns="91425" tIns="45700" rIns="91425" bIns="45700" anchor="t" anchorCtr="0">
            <a:spAutoFit/>
          </a:bodyPr>
          <a:lstStyle/>
          <a:p>
            <a:pPr lvl="0"/>
            <a:r>
              <a:rPr lang="en-US" sz="2800">
                <a:solidFill>
                  <a:srgbClr val="0CAF8F"/>
                </a:solidFill>
                <a:latin typeface="Bebas Neue"/>
                <a:ea typeface="Bebas Neue"/>
                <a:cs typeface="Bebas Neue"/>
                <a:sym typeface="Bebas Neue"/>
              </a:rPr>
              <a:t>What is LOESS? Why LOSES? Why a simulation game?</a:t>
            </a:r>
            <a:endParaRPr dirty="0"/>
          </a:p>
        </p:txBody>
      </p:sp>
      <p:sp>
        <p:nvSpPr>
          <p:cNvPr id="119" name="Google Shape;119;p3"/>
          <p:cNvSpPr txBox="1"/>
          <p:nvPr/>
        </p:nvSpPr>
        <p:spPr>
          <a:xfrm>
            <a:off x="10423364" y="354981"/>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   LOESSproject</a:t>
            </a:r>
            <a:endParaRPr sz="1000">
              <a:solidFill>
                <a:srgbClr val="7F7F7F"/>
              </a:solidFill>
              <a:latin typeface="Poppins"/>
              <a:ea typeface="Poppins"/>
              <a:cs typeface="Poppins"/>
              <a:sym typeface="Poppins"/>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1780141"/>
            <a:ext cx="4766808"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5A312D"/>
                </a:solidFill>
                <a:latin typeface="Calibri" panose="020F0502020204030204" pitchFamily="34" charset="0"/>
                <a:ea typeface="Bebas Neue"/>
                <a:cs typeface="Calibri" panose="020F0502020204030204" pitchFamily="34" charset="0"/>
                <a:sym typeface="Bebas Neue"/>
              </a:rPr>
              <a:t>Aim of the simulation game</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64726" y="2715244"/>
            <a:ext cx="8437159" cy="3139281"/>
          </a:xfrm>
          <a:prstGeom prst="rect">
            <a:avLst/>
          </a:prstGeom>
          <a:noFill/>
          <a:ln>
            <a:noFill/>
          </a:ln>
        </p:spPr>
        <p:txBody>
          <a:bodyPr spcFirstLastPara="1" wrap="square" lIns="91425" tIns="45700" rIns="91425" bIns="45700" anchor="t" anchorCtr="0">
            <a:spAutoFit/>
          </a:bodyPr>
          <a:lstStyle/>
          <a:p>
            <a:pPr marL="534988" indent="-534988" eaLnBrk="1" hangingPunct="1">
              <a:lnSpc>
                <a:spcPct val="90000"/>
              </a:lnSpc>
              <a:buClr>
                <a:schemeClr val="tx1"/>
              </a:buClr>
              <a:buFontTx/>
              <a:buNone/>
              <a:tabLst>
                <a:tab pos="534988" algn="l"/>
              </a:tabLst>
            </a:pPr>
            <a:r>
              <a:rPr lang="de-DE" altLang="de-DE" sz="1800" b="1" dirty="0">
                <a:latin typeface="Calibri" panose="020F0502020204030204" pitchFamily="34" charset="0"/>
                <a:cs typeface="Calibri" panose="020F0502020204030204" pitchFamily="34" charset="0"/>
              </a:rPr>
              <a:t>1</a:t>
            </a:r>
            <a:r>
              <a:rPr lang="en-US" altLang="de-DE" sz="2000" b="1" dirty="0">
                <a:latin typeface="Calibri" panose="020F0502020204030204" pitchFamily="34" charset="0"/>
                <a:cs typeface="Calibri" panose="020F0502020204030204" pitchFamily="34" charset="0"/>
              </a:rPr>
              <a:t>) Getting to know the work of a council
 	Decision-making in the Council
 	Tasks of the Council members</a:t>
            </a:r>
          </a:p>
          <a:p>
            <a:pPr marL="534988" indent="-534988" eaLnBrk="1" hangingPunct="1">
              <a:lnSpc>
                <a:spcPct val="90000"/>
              </a:lnSpc>
              <a:buClr>
                <a:schemeClr val="tx1"/>
              </a:buClr>
              <a:buFontTx/>
              <a:buNone/>
              <a:tabLst>
                <a:tab pos="174625" algn="l"/>
              </a:tabLst>
            </a:pPr>
            <a:r>
              <a:rPr lang="en-US" altLang="de-DE" sz="2000" b="1" dirty="0">
                <a:latin typeface="Calibri" panose="020F0502020204030204" pitchFamily="34" charset="0"/>
                <a:cs typeface="Calibri" panose="020F0502020204030204" pitchFamily="34" charset="0"/>
              </a:rPr>
              <a:t>
2) Raising awareness of the issue of land use</a:t>
            </a:r>
          </a:p>
          <a:p>
            <a:pPr marL="808038" indent="-273050" eaLnBrk="1" hangingPunct="1">
              <a:lnSpc>
                <a:spcPct val="90000"/>
              </a:lnSpc>
              <a:buClr>
                <a:schemeClr val="tx1"/>
              </a:buClr>
              <a:buFontTx/>
              <a:buNone/>
              <a:tabLst>
                <a:tab pos="174625" algn="l"/>
              </a:tabLst>
            </a:pPr>
            <a:r>
              <a:rPr lang="en-US" altLang="de-DE" sz="2000" b="1" dirty="0">
                <a:latin typeface="Calibri" panose="020F0502020204030204" pitchFamily="34" charset="0"/>
                <a:cs typeface="Calibri" panose="020F0502020204030204" pitchFamily="34" charset="0"/>
              </a:rPr>
              <a:t>Land consumption: Conversion of natural areas into settlement and transport areas
Consequences: loss of important soil functions, loss of biodiversity, risk of flooding, spaces of rest and recreation decrease, etc.
Reasons: increase in private households with a declining population, frayed settlement structure, low land prices, etc.</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725064"/>
            <a:ext cx="5871213"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5A312D"/>
                </a:solidFill>
                <a:latin typeface="Calibri" panose="020F0502020204030204" pitchFamily="34" charset="0"/>
                <a:ea typeface="Bebas Neue"/>
                <a:cs typeface="Calibri" panose="020F0502020204030204" pitchFamily="34" charset="0"/>
                <a:sym typeface="Bebas Neue"/>
              </a:rPr>
              <a:t>Procedure of the simulation game</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17171" y="1333526"/>
            <a:ext cx="8437159" cy="4370387"/>
          </a:xfrm>
          <a:prstGeom prst="rect">
            <a:avLst/>
          </a:prstGeom>
          <a:noFill/>
          <a:ln>
            <a:noFill/>
          </a:ln>
        </p:spPr>
        <p:txBody>
          <a:bodyPr spcFirstLastPara="1" wrap="square" lIns="91425" tIns="45700" rIns="91425" bIns="45700" anchor="t" anchorCtr="0">
            <a:spAutoFit/>
          </a:bodyPr>
          <a:lstStyle/>
          <a:p>
            <a:pPr marL="342900" indent="-342900" eaLnBrk="1" hangingPunct="1">
              <a:spcAft>
                <a:spcPts val="1200"/>
              </a:spcAft>
              <a:buFont typeface="+mj-lt"/>
              <a:buAutoNum type="arabicPeriod"/>
            </a:pPr>
            <a:r>
              <a:rPr lang="en-US" altLang="de-DE" sz="2000" dirty="0">
                <a:latin typeface="Calibri"/>
              </a:rPr>
              <a:t>The participants form the council of a municipality: division into parliamentary groups and committees, election of the chairperson, etc.
Dealing with a council motion on a topic-relevant to the area
Simulation of a council decision after approx. 4 1/2 hours
In reality, the process from the council application to the council decision extends over several weeks</a:t>
            </a:r>
            <a:endParaRPr lang="de-DE" altLang="de-DE" sz="2000">
              <a:latin typeface="Calibri"/>
            </a:endParaRPr>
          </a:p>
          <a:p>
            <a:pPr marL="342900" indent="-342900">
              <a:spcAft>
                <a:spcPts val="1200"/>
              </a:spcAft>
              <a:buChar char="•"/>
            </a:pPr>
            <a:r>
              <a:rPr lang="en-US" altLang="de-DE" sz="2000" err="1">
                <a:latin typeface="Calibri"/>
              </a:rPr>
              <a:t>Informaiton</a:t>
            </a:r>
            <a:r>
              <a:rPr lang="en-US" altLang="de-DE" sz="2000" dirty="0">
                <a:latin typeface="Calibri"/>
              </a:rPr>
              <a:t> for Game Moderators: A general introduction and all materials and templates are available and (besides translation) are ready to use. See </a:t>
            </a:r>
            <a:r>
              <a:rPr lang="en-US" altLang="de-DE" sz="2000" dirty="0">
                <a:latin typeface="Calibri"/>
                <a:ea typeface="Calibri"/>
              </a:rPr>
              <a:t>the document: "</a:t>
            </a:r>
            <a:r>
              <a:rPr lang="en-GB" sz="2000" b="1" dirty="0">
                <a:latin typeface="Calibri"/>
                <a:ea typeface="Calibri"/>
                <a:cs typeface="Calibri"/>
              </a:rPr>
              <a:t>Policy decision making on how land is used - A Role-Playing Game"</a:t>
            </a:r>
            <a:endParaRPr lang="en-US" sz="2000">
              <a:latin typeface="Calibri"/>
              <a:ea typeface="Calibri"/>
              <a:cs typeface="Calibri"/>
            </a:endParaRPr>
          </a:p>
          <a:p>
            <a:pPr marL="342900" indent="-342900">
              <a:spcAft>
                <a:spcPts val="1200"/>
              </a:spcAft>
              <a:buAutoNum type="arabicPeriod"/>
            </a:pPr>
            <a:endParaRPr lang="en-US" altLang="de-DE" sz="1800" dirty="0">
              <a:latin typeface="Tahoma"/>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4" name="Picture 7" descr="Weserkreuz Minden FN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8876577" y="4770199"/>
            <a:ext cx="2881313" cy="1827213"/>
          </a:xfrm>
          <a:prstGeom prst="rect">
            <a:avLst/>
          </a:prstGeom>
        </p:spPr>
      </p:pic>
      <p:pic>
        <p:nvPicPr>
          <p:cNvPr id="15" name="Picture 8" descr="IMG_20060531_03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4029452" y="4774962"/>
            <a:ext cx="2797175" cy="1863725"/>
          </a:xfrm>
          <a:prstGeom prst="rect">
            <a:avLst/>
          </a:prstGeom>
          <a:noFill/>
        </p:spPr>
      </p:pic>
    </p:spTree>
    <p:extLst>
      <p:ext uri="{BB962C8B-B14F-4D97-AF65-F5344CB8AC3E}">
        <p14:creationId xmlns:p14="http://schemas.microsoft.com/office/powerpoint/2010/main" val="373886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05314" y="1028304"/>
            <a:ext cx="7777048"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5A312D"/>
                </a:solidFill>
                <a:latin typeface="Calibri" panose="020F0502020204030204" pitchFamily="34" charset="0"/>
                <a:ea typeface="Bebas Neue"/>
                <a:cs typeface="Calibri" panose="020F0502020204030204" pitchFamily="34" charset="0"/>
                <a:sym typeface="Bebas Neue"/>
              </a:rPr>
              <a:t>The council as a representative of the citizenry</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00729" y="1733072"/>
            <a:ext cx="8437159" cy="4693552"/>
          </a:xfrm>
          <a:prstGeom prst="rect">
            <a:avLst/>
          </a:prstGeom>
          <a:noFill/>
          <a:ln>
            <a:noFill/>
          </a:ln>
        </p:spPr>
        <p:txBody>
          <a:bodyPr spcFirstLastPara="1" wrap="square" lIns="91425" tIns="45700" rIns="91425" bIns="45700" anchor="t" anchorCtr="0">
            <a:spAutoFit/>
          </a:bodyPr>
          <a:lstStyle/>
          <a:p>
            <a:pPr marL="342900" indent="-342900" eaLnBrk="1" hangingPunct="1">
              <a:lnSpc>
                <a:spcPct val="115000"/>
              </a:lnSpc>
              <a:buFontTx/>
              <a:buNone/>
              <a:tabLst/>
            </a:pPr>
            <a:r>
              <a:rPr lang="en-US" altLang="de-DE" sz="2000" b="1" dirty="0">
                <a:latin typeface="Calibri" panose="020F0502020204030204" pitchFamily="34" charset="0"/>
                <a:cs typeface="Calibri" panose="020F0502020204030204" pitchFamily="34" charset="0"/>
              </a:rPr>
              <a:t>Council
Composed of parliamentary groups of the elected parties, although there may also be non-party council members
Decides on fundamental matters of the municipality and controls the administration in the implementation of resolutions 
The mayor chairs the council and represents the municipality externally
</a:t>
            </a:r>
          </a:p>
          <a:p>
            <a:pPr marL="342900" indent="-342900" eaLnBrk="1" hangingPunct="1">
              <a:lnSpc>
                <a:spcPct val="115000"/>
              </a:lnSpc>
              <a:buFontTx/>
              <a:buNone/>
              <a:tabLst/>
            </a:pPr>
            <a:r>
              <a:rPr lang="en-US" altLang="de-DE" sz="2000" b="1" dirty="0">
                <a:latin typeface="Calibri" panose="020F0502020204030204" pitchFamily="34" charset="0"/>
                <a:cs typeface="Calibri" panose="020F0502020204030204" pitchFamily="34" charset="0"/>
              </a:rPr>
              <a:t>Faction
Group of </a:t>
            </a:r>
            <a:r>
              <a:rPr lang="en-US" altLang="de-DE" sz="2000" b="1" dirty="0" err="1">
                <a:latin typeface="Calibri" panose="020F0502020204030204" pitchFamily="34" charset="0"/>
                <a:cs typeface="Calibri" panose="020F0502020204030204" pitchFamily="34" charset="0"/>
              </a:rPr>
              <a:t>councillors</a:t>
            </a:r>
            <a:r>
              <a:rPr lang="en-US" altLang="de-DE" sz="2000" b="1" dirty="0">
                <a:latin typeface="Calibri" panose="020F0502020204030204" pitchFamily="34" charset="0"/>
                <a:cs typeface="Calibri" panose="020F0502020204030204" pitchFamily="34" charset="0"/>
              </a:rPr>
              <a:t> of a party elected to the council
</a:t>
            </a:r>
          </a:p>
          <a:p>
            <a:pPr marL="342900" indent="-342900" eaLnBrk="1" hangingPunct="1">
              <a:lnSpc>
                <a:spcPct val="115000"/>
              </a:lnSpc>
              <a:buFontTx/>
              <a:buNone/>
              <a:tabLst/>
            </a:pPr>
            <a:r>
              <a:rPr lang="en-US" altLang="de-DE" sz="2000" b="1" dirty="0">
                <a:latin typeface="Calibri" panose="020F0502020204030204" pitchFamily="34" charset="0"/>
                <a:cs typeface="Calibri" panose="020F0502020204030204" pitchFamily="34" charset="0"/>
              </a:rPr>
              <a:t>Committee
Body with special responsibility defined by the municipal code
Prepares council decisions professionally</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extLst>
      <p:ext uri="{BB962C8B-B14F-4D97-AF65-F5344CB8AC3E}">
        <p14:creationId xmlns:p14="http://schemas.microsoft.com/office/powerpoint/2010/main" val="86343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11386" y="85908"/>
            <a:ext cx="11433323" cy="6858000"/>
          </a:xfrm>
          <a:prstGeom prst="rect">
            <a:avLst/>
          </a:prstGeom>
          <a:noFill/>
          <a:ln>
            <a:noFill/>
          </a:ln>
        </p:spPr>
      </p:pic>
      <p:sp>
        <p:nvSpPr>
          <p:cNvPr id="95" name="Google Shape;95;p2"/>
          <p:cNvSpPr txBox="1"/>
          <p:nvPr/>
        </p:nvSpPr>
        <p:spPr>
          <a:xfrm>
            <a:off x="3476223" y="729426"/>
            <a:ext cx="6113454" cy="954067"/>
          </a:xfrm>
          <a:prstGeom prst="rect">
            <a:avLst/>
          </a:prstGeom>
          <a:noFill/>
          <a:ln>
            <a:noFill/>
          </a:ln>
        </p:spPr>
        <p:txBody>
          <a:bodyPr spcFirstLastPara="1" wrap="square" lIns="91425" tIns="45700" rIns="91425" bIns="45700" anchor="t" anchorCtr="0">
            <a:spAutoFit/>
          </a:bodyPr>
          <a:lstStyle/>
          <a:p>
            <a:pPr lvl="0"/>
            <a:r>
              <a:rPr lang="en-US" sz="2800" b="1" dirty="0">
                <a:solidFill>
                  <a:srgbClr val="5A312D"/>
                </a:solidFill>
                <a:latin typeface="Calibri" panose="020F0502020204030204" pitchFamily="34" charset="0"/>
                <a:ea typeface="Bebas Neue"/>
                <a:cs typeface="Calibri" panose="020F0502020204030204" pitchFamily="34" charset="0"/>
                <a:sym typeface="Bebas Neue"/>
              </a:rPr>
              <a:t>Parliamentary groups and committees of the simulation game</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2" name="Rechteck 1"/>
          <p:cNvSpPr/>
          <p:nvPr/>
        </p:nvSpPr>
        <p:spPr>
          <a:xfrm>
            <a:off x="3555112" y="1853741"/>
            <a:ext cx="6096000" cy="3477875"/>
          </a:xfrm>
          <a:prstGeom prst="rect">
            <a:avLst/>
          </a:prstGeom>
        </p:spPr>
        <p:txBody>
          <a:bodyPr>
            <a:spAutoFit/>
          </a:bodyPr>
          <a:lstStyle/>
          <a:p>
            <a:pPr marL="342900" indent="-342900"/>
            <a:r>
              <a:rPr lang="en-US" altLang="de-DE" sz="2000" b="1" dirty="0">
                <a:latin typeface="Tahoma" panose="020B0604030504040204" pitchFamily="34" charset="0"/>
              </a:rPr>
              <a:t>Factions</a:t>
            </a:r>
            <a:r>
              <a:rPr lang="en-US" altLang="de-DE" sz="2000" dirty="0">
                <a:latin typeface="Tahoma" panose="020B0604030504040204" pitchFamily="34" charset="0"/>
              </a:rPr>
              <a:t>:
Social Workers' Party of Germany (SAD) SAD
Christian People's Party (CVP) 
Ecological List (ÖL)                                	
Liberal Party of Germany (LPD) 
</a:t>
            </a:r>
          </a:p>
          <a:p>
            <a:pPr marL="342900" indent="-342900"/>
            <a:r>
              <a:rPr lang="en-US" altLang="de-DE" sz="2000" b="1" dirty="0">
                <a:latin typeface="Tahoma" panose="020B0604030504040204" pitchFamily="34" charset="0"/>
              </a:rPr>
              <a:t>Coalition</a:t>
            </a:r>
            <a:r>
              <a:rPr lang="en-US" altLang="de-DE" sz="2000" dirty="0">
                <a:latin typeface="Tahoma" panose="020B0604030504040204" pitchFamily="34" charset="0"/>
              </a:rPr>
              <a:t>: SAD and OIL
</a:t>
            </a:r>
          </a:p>
          <a:p>
            <a:pPr marL="342900" indent="-342900"/>
            <a:r>
              <a:rPr lang="en-US" altLang="de-DE" sz="2000" b="1" dirty="0">
                <a:latin typeface="Tahoma" panose="020B0604030504040204" pitchFamily="34" charset="0"/>
              </a:rPr>
              <a:t>Committees</a:t>
            </a:r>
            <a:r>
              <a:rPr lang="en-US" altLang="de-DE" sz="2000" dirty="0">
                <a:latin typeface="Tahoma" panose="020B0604030504040204" pitchFamily="34" charset="0"/>
              </a:rPr>
              <a:t>:
Planning and Environment Committee
Main Committee</a:t>
            </a:r>
            <a:endParaRPr lang="de-DE" altLang="de-DE" sz="2000" dirty="0">
              <a:latin typeface="Tahoma" panose="020B0604030504040204" pitchFamily="34" charset="0"/>
            </a:endParaRPr>
          </a:p>
        </p:txBody>
      </p:sp>
      <p:pic>
        <p:nvPicPr>
          <p:cNvPr id="41" name="Picture 16" descr="MCj0252523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9309713" y="1695661"/>
            <a:ext cx="450850" cy="496887"/>
          </a:xfrm>
          <a:prstGeom prst="rect">
            <a:avLst/>
          </a:prstGeom>
          <a:noFill/>
        </p:spPr>
      </p:pic>
      <p:grpSp>
        <p:nvGrpSpPr>
          <p:cNvPr id="5" name="Gruppieren 4"/>
          <p:cNvGrpSpPr/>
          <p:nvPr/>
        </p:nvGrpSpPr>
        <p:grpSpPr>
          <a:xfrm>
            <a:off x="9335275" y="3470260"/>
            <a:ext cx="1000125" cy="360363"/>
            <a:chOff x="7274436" y="3997717"/>
            <a:chExt cx="1000125" cy="360363"/>
          </a:xfrm>
        </p:grpSpPr>
        <p:pic>
          <p:nvPicPr>
            <p:cNvPr id="47" name="Picture 18" descr="LPD glob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7274436" y="3997717"/>
              <a:ext cx="360362" cy="360363"/>
            </a:xfrm>
            <a:prstGeom prst="rect">
              <a:avLst/>
            </a:prstGeom>
            <a:solidFill>
              <a:srgbClr val="FFCC00">
                <a:alpha val="81175"/>
              </a:srgbClr>
            </a:solidFill>
          </p:spPr>
        </p:pic>
        <p:sp>
          <p:nvSpPr>
            <p:cNvPr id="48" name="WordArt 21"/>
            <p:cNvSpPr>
              <a:spLocks noChangeArrowheads="1" noChangeShapeType="1" noTextEdit="1"/>
            </p:cNvSpPr>
            <p:nvPr/>
          </p:nvSpPr>
          <p:spPr bwMode="auto">
            <a:xfrm>
              <a:off x="7779261" y="3997717"/>
              <a:ext cx="495300" cy="333375"/>
            </a:xfrm>
            <a:prstGeom prst="rect">
              <a:avLst/>
            </a:prstGeom>
          </p:spPr>
          <p:txBody>
            <a:bodyPr wrap="none" fromWordArt="1">
              <a:prstTxWarp prst="textPlain">
                <a:avLst>
                  <a:gd name="adj" fmla="val 50000"/>
                </a:avLst>
              </a:prstTxWarp>
            </a:bodyPr>
            <a:lstStyle/>
            <a:p>
              <a:r>
                <a:rPr lang="de-DE" sz="3600" kern="10" dirty="0">
                  <a:ln w="9525">
                    <a:solidFill>
                      <a:srgbClr val="3366FF"/>
                    </a:solidFill>
                    <a:round/>
                    <a:headEnd/>
                    <a:tailEnd/>
                  </a:ln>
                  <a:latin typeface="Arial Black" panose="020B0A04020102020204" pitchFamily="34" charset="0"/>
                </a:rPr>
                <a:t>LPD</a:t>
              </a:r>
            </a:p>
          </p:txBody>
        </p:sp>
      </p:grpSp>
      <p:sp>
        <p:nvSpPr>
          <p:cNvPr id="49" name="WordArt 22"/>
          <p:cNvSpPr>
            <a:spLocks noChangeArrowheads="1" noChangeShapeType="1" noTextEdit="1"/>
          </p:cNvSpPr>
          <p:nvPr/>
        </p:nvSpPr>
        <p:spPr bwMode="auto">
          <a:xfrm>
            <a:off x="9384336" y="2944634"/>
            <a:ext cx="447675" cy="371475"/>
          </a:xfrm>
          <a:prstGeom prst="rect">
            <a:avLst/>
          </a:prstGeom>
        </p:spPr>
        <p:txBody>
          <a:bodyPr wrap="none" fromWordArt="1">
            <a:prstTxWarp prst="textPlain">
              <a:avLst>
                <a:gd name="adj" fmla="val 50000"/>
              </a:avLst>
            </a:prstTxWarp>
          </a:bodyPr>
          <a:lstStyle/>
          <a:p>
            <a:r>
              <a:rPr lang="de-DE" sz="2400" kern="10" dirty="0">
                <a:ln w="12700">
                  <a:solidFill>
                    <a:srgbClr val="006600"/>
                  </a:solidFill>
                  <a:round/>
                  <a:headEnd/>
                  <a:tailEnd/>
                </a:ln>
                <a:solidFill>
                  <a:srgbClr val="006600"/>
                </a:solidFill>
                <a:effectLst>
                  <a:outerShdw dist="45791" dir="2021404" algn="ctr" rotWithShape="0">
                    <a:srgbClr val="9999FF"/>
                  </a:outerShdw>
                </a:effectLst>
                <a:latin typeface="Arial Black" panose="020B0A04020102020204" pitchFamily="34" charset="0"/>
              </a:rPr>
              <a:t>ÖL</a:t>
            </a:r>
          </a:p>
        </p:txBody>
      </p:sp>
      <p:grpSp>
        <p:nvGrpSpPr>
          <p:cNvPr id="4" name="Gruppieren 3"/>
          <p:cNvGrpSpPr/>
          <p:nvPr/>
        </p:nvGrpSpPr>
        <p:grpSpPr>
          <a:xfrm>
            <a:off x="9345063" y="2359106"/>
            <a:ext cx="1028804" cy="553935"/>
            <a:chOff x="7198132" y="2675444"/>
            <a:chExt cx="1028804" cy="553935"/>
          </a:xfrm>
        </p:grpSpPr>
        <p:grpSp>
          <p:nvGrpSpPr>
            <p:cNvPr id="42" name="Group 6"/>
            <p:cNvGrpSpPr>
              <a:grpSpLocks noChangeAspect="1"/>
            </p:cNvGrpSpPr>
            <p:nvPr/>
          </p:nvGrpSpPr>
          <p:grpSpPr bwMode="auto">
            <a:xfrm>
              <a:off x="7220461" y="2675444"/>
              <a:ext cx="1006475" cy="514350"/>
              <a:chOff x="2198" y="1808"/>
              <a:chExt cx="7200" cy="3966"/>
            </a:xfrm>
          </p:grpSpPr>
          <p:sp>
            <p:nvSpPr>
              <p:cNvPr id="43" name="AutoShape 7"/>
              <p:cNvSpPr>
                <a:spLocks noChangeAspect="1" noChangeArrowheads="1"/>
              </p:cNvSpPr>
              <p:nvPr/>
            </p:nvSpPr>
            <p:spPr bwMode="auto">
              <a:xfrm>
                <a:off x="2198" y="1808"/>
                <a:ext cx="7200" cy="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endParaRPr lang="de-DE" altLang="de-DE"/>
              </a:p>
            </p:txBody>
          </p:sp>
          <p:sp>
            <p:nvSpPr>
              <p:cNvPr id="44" name="Rectangle 8"/>
              <p:cNvSpPr>
                <a:spLocks noChangeArrowheads="1"/>
              </p:cNvSpPr>
              <p:nvPr/>
            </p:nvSpPr>
            <p:spPr bwMode="auto">
              <a:xfrm>
                <a:off x="2198" y="1808"/>
                <a:ext cx="2400" cy="3947"/>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400" b="1">
                  <a:latin typeface="Arial" panose="020B0604020202020204" pitchFamily="34" charset="0"/>
                </a:endParaRPr>
              </a:p>
              <a:p>
                <a:pPr algn="l"/>
                <a:endParaRPr lang="de-DE" altLang="de-DE" sz="1600" b="1"/>
              </a:p>
            </p:txBody>
          </p:sp>
          <p:sp>
            <p:nvSpPr>
              <p:cNvPr id="45" name="Rectangle 9"/>
              <p:cNvSpPr>
                <a:spLocks noChangeArrowheads="1"/>
              </p:cNvSpPr>
              <p:nvPr/>
            </p:nvSpPr>
            <p:spPr bwMode="auto">
              <a:xfrm>
                <a:off x="6998" y="3537"/>
                <a:ext cx="2400" cy="2179"/>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p>
            </p:txBody>
          </p:sp>
          <p:sp>
            <p:nvSpPr>
              <p:cNvPr id="46" name="Rectangle 10"/>
              <p:cNvSpPr>
                <a:spLocks noChangeArrowheads="1"/>
              </p:cNvSpPr>
              <p:nvPr/>
            </p:nvSpPr>
            <p:spPr bwMode="auto">
              <a:xfrm>
                <a:off x="4598" y="2672"/>
                <a:ext cx="2400" cy="3078"/>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latin typeface="Arial" panose="020B0604020202020204" pitchFamily="34" charset="0"/>
                </a:endParaRPr>
              </a:p>
            </p:txBody>
          </p:sp>
        </p:grpSp>
        <p:grpSp>
          <p:nvGrpSpPr>
            <p:cNvPr id="3" name="Gruppieren 2"/>
            <p:cNvGrpSpPr/>
            <p:nvPr/>
          </p:nvGrpSpPr>
          <p:grpSpPr>
            <a:xfrm>
              <a:off x="7198132" y="2892829"/>
              <a:ext cx="960175" cy="336550"/>
              <a:chOff x="5989900" y="2924175"/>
              <a:chExt cx="960175" cy="336550"/>
            </a:xfrm>
          </p:grpSpPr>
          <p:sp>
            <p:nvSpPr>
              <p:cNvPr id="50" name="Text Box 12"/>
              <p:cNvSpPr txBox="1">
                <a:spLocks noChangeArrowheads="1"/>
              </p:cNvSpPr>
              <p:nvPr/>
            </p:nvSpPr>
            <p:spPr bwMode="auto">
              <a:xfrm>
                <a:off x="6372225" y="29241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V</a:t>
                </a:r>
              </a:p>
            </p:txBody>
          </p:sp>
          <p:sp>
            <p:nvSpPr>
              <p:cNvPr id="51" name="Text Box 14"/>
              <p:cNvSpPr txBox="1">
                <a:spLocks noChangeArrowheads="1"/>
              </p:cNvSpPr>
              <p:nvPr/>
            </p:nvSpPr>
            <p:spPr bwMode="auto">
              <a:xfrm>
                <a:off x="6732588" y="2924175"/>
                <a:ext cx="217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P</a:t>
                </a:r>
              </a:p>
            </p:txBody>
          </p:sp>
          <p:sp>
            <p:nvSpPr>
              <p:cNvPr id="52" name="Text Box 15"/>
              <p:cNvSpPr txBox="1">
                <a:spLocks noChangeArrowheads="1"/>
              </p:cNvSpPr>
              <p:nvPr/>
            </p:nvSpPr>
            <p:spPr bwMode="auto">
              <a:xfrm>
                <a:off x="5989900" y="2924175"/>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dirty="0"/>
                  <a:t>C</a:t>
                </a:r>
              </a:p>
            </p:txBody>
          </p:sp>
        </p:grpSp>
      </p:grpSp>
    </p:spTree>
    <p:extLst>
      <p:ext uri="{BB962C8B-B14F-4D97-AF65-F5344CB8AC3E}">
        <p14:creationId xmlns:p14="http://schemas.microsoft.com/office/powerpoint/2010/main" val="33857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1337062"/>
            <a:ext cx="7777048"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5A312D"/>
                </a:solidFill>
                <a:latin typeface="Calibri" panose="020F0502020204030204" pitchFamily="34" charset="0"/>
                <a:ea typeface="Bebas Neue"/>
                <a:cs typeface="Calibri" panose="020F0502020204030204" pitchFamily="34" charset="0"/>
                <a:sym typeface="Bebas Neue"/>
              </a:rPr>
              <a:t>Council members with special functions</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33073" y="2041830"/>
            <a:ext cx="8437159" cy="3816389"/>
          </a:xfrm>
          <a:prstGeom prst="rect">
            <a:avLst/>
          </a:prstGeom>
          <a:noFill/>
          <a:ln>
            <a:noFill/>
          </a:ln>
        </p:spPr>
        <p:txBody>
          <a:bodyPr spcFirstLastPara="1" wrap="square" lIns="91425" tIns="45700" rIns="91425" bIns="45700" anchor="t" anchorCtr="0">
            <a:spAutoFit/>
          </a:bodyPr>
          <a:lstStyle/>
          <a:p>
            <a:pPr eaLnBrk="1" hangingPunct="1">
              <a:lnSpc>
                <a:spcPct val="110000"/>
              </a:lnSpc>
              <a:buClr>
                <a:schemeClr val="tx1"/>
              </a:buClr>
              <a:tabLst/>
            </a:pPr>
            <a:r>
              <a:rPr lang="en-US" altLang="de-DE" sz="2000" b="1" dirty="0">
                <a:latin typeface="Calibri" panose="020F0502020204030204" pitchFamily="34" charset="0"/>
                <a:cs typeface="Calibri" panose="020F0502020204030204" pitchFamily="34" charset="0"/>
              </a:rPr>
              <a:t>Mayor</a:t>
            </a:r>
          </a:p>
          <a:p>
            <a:pPr marL="285750" indent="-285750" eaLnBrk="1" hangingPunct="1">
              <a:lnSpc>
                <a:spcPct val="110000"/>
              </a:lnSpc>
              <a:buClr>
                <a:schemeClr val="tx1"/>
              </a:buClr>
              <a:buFont typeface="Arial" panose="020B0604020202020204" pitchFamily="34" charset="0"/>
              <a:buChar char="•"/>
              <a:tabLst/>
            </a:pPr>
            <a:r>
              <a:rPr lang="en-US" altLang="de-DE" sz="1800" b="1" dirty="0">
                <a:latin typeface="Calibri" panose="020F0502020204030204" pitchFamily="34" charset="0"/>
                <a:cs typeface="Calibri" panose="020F0502020204030204" pitchFamily="34" charset="0"/>
              </a:rPr>
              <a:t>Chairperson of the Council and Main Committee 
Ensures orderly and on-schedule discussion</a:t>
            </a:r>
          </a:p>
          <a:p>
            <a:pPr marL="285750" indent="-285750" eaLnBrk="1" hangingPunct="1">
              <a:lnSpc>
                <a:spcPct val="110000"/>
              </a:lnSpc>
              <a:buClr>
                <a:schemeClr val="tx1"/>
              </a:buClr>
              <a:buFont typeface="Arial" panose="020B0604020202020204" pitchFamily="34" charset="0"/>
              <a:buChar char="•"/>
              <a:tabLst/>
            </a:pPr>
            <a:endParaRPr lang="en-US"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en-US" altLang="de-DE" sz="2000" b="1" dirty="0">
                <a:latin typeface="Calibri" panose="020F0502020204030204" pitchFamily="34" charset="0"/>
                <a:cs typeface="Calibri" panose="020F0502020204030204" pitchFamily="34" charset="0"/>
              </a:rPr>
              <a:t>Chairperson of the parliamentary group</a:t>
            </a:r>
          </a:p>
          <a:p>
            <a:pPr marL="342900" indent="-342900" eaLnBrk="1" hangingPunct="1">
              <a:lnSpc>
                <a:spcPct val="110000"/>
              </a:lnSpc>
              <a:buClr>
                <a:schemeClr val="tx1"/>
              </a:buClr>
              <a:buFont typeface="Arial" panose="020B0604020202020204" pitchFamily="34" charset="0"/>
              <a:buChar char="•"/>
              <a:tabLst/>
            </a:pPr>
            <a:r>
              <a:rPr lang="en-US" altLang="de-DE" sz="1800" b="1" dirty="0">
                <a:latin typeface="Calibri" panose="020F0502020204030204" pitchFamily="34" charset="0"/>
                <a:cs typeface="Calibri" panose="020F0502020204030204" pitchFamily="34" charset="0"/>
              </a:rPr>
              <a:t>Ensures orderly and on-schedule discussion in the parliamentary group
Finding consensus on questions of goals and strategies
Agreements with other parliamentary group chairmen</a:t>
            </a:r>
          </a:p>
          <a:p>
            <a:pPr marL="342900" indent="-342900" eaLnBrk="1" hangingPunct="1">
              <a:lnSpc>
                <a:spcPct val="110000"/>
              </a:lnSpc>
              <a:buClr>
                <a:schemeClr val="tx1"/>
              </a:buClr>
              <a:buFont typeface="Arial" panose="020B0604020202020204" pitchFamily="34" charset="0"/>
              <a:buChar char="•"/>
              <a:tabLst/>
            </a:pPr>
            <a:endParaRPr lang="en-US"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en-US" altLang="de-DE" sz="2000" b="1" dirty="0">
                <a:latin typeface="Calibri" panose="020F0502020204030204" pitchFamily="34" charset="0"/>
                <a:cs typeface="Calibri" panose="020F0502020204030204" pitchFamily="34" charset="0"/>
              </a:rPr>
              <a:t>Committee Chair</a:t>
            </a:r>
          </a:p>
          <a:p>
            <a:pPr marL="342900" indent="-342900" eaLnBrk="1" hangingPunct="1">
              <a:lnSpc>
                <a:spcPct val="110000"/>
              </a:lnSpc>
              <a:buClr>
                <a:schemeClr val="tx1"/>
              </a:buClr>
              <a:buFont typeface="Arial" panose="020B0604020202020204" pitchFamily="34" charset="0"/>
              <a:buChar char="•"/>
              <a:tabLst/>
            </a:pPr>
            <a:r>
              <a:rPr lang="en-US" altLang="de-DE" sz="1800" b="1" dirty="0">
                <a:latin typeface="Calibri" panose="020F0502020204030204" pitchFamily="34" charset="0"/>
                <a:cs typeface="Calibri" panose="020F0502020204030204" pitchFamily="34" charset="0"/>
              </a:rPr>
              <a:t>Ensures orderly and timely discussion in the committee
</a:t>
            </a:r>
            <a:r>
              <a:rPr lang="en-US" altLang="de-DE" sz="1800" b="1" dirty="0" err="1">
                <a:latin typeface="Calibri" panose="020F0502020204030204" pitchFamily="34" charset="0"/>
                <a:cs typeface="Calibri" panose="020F0502020204030204" pitchFamily="34" charset="0"/>
              </a:rPr>
              <a:t>Summarises</a:t>
            </a:r>
            <a:r>
              <a:rPr lang="en-US" altLang="de-DE" sz="1800" b="1" dirty="0">
                <a:latin typeface="Calibri" panose="020F0502020204030204" pitchFamily="34" charset="0"/>
                <a:cs typeface="Calibri" panose="020F0502020204030204" pitchFamily="34" charset="0"/>
              </a:rPr>
              <a:t> the results of the deliberations as a recommendation for a resolution</a:t>
            </a:r>
            <a:endParaRPr lang="de-DE" altLang="de-DE" sz="18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4" name="Picture 13" descr="Rede Fraktionsvorsitzen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10499195" y="1504714"/>
            <a:ext cx="1387741" cy="1850737"/>
          </a:xfrm>
          <a:prstGeom prst="rect">
            <a:avLst/>
          </a:prstGeom>
        </p:spPr>
      </p:pic>
    </p:spTree>
    <p:extLst>
      <p:ext uri="{BB962C8B-B14F-4D97-AF65-F5344CB8AC3E}">
        <p14:creationId xmlns:p14="http://schemas.microsoft.com/office/powerpoint/2010/main" val="195395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1337062"/>
            <a:ext cx="7777048"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5A312D"/>
                </a:solidFill>
                <a:latin typeface="Calibri" panose="020F0502020204030204" pitchFamily="34" charset="0"/>
                <a:ea typeface="Bebas Neue"/>
                <a:cs typeface="Calibri" panose="020F0502020204030204" pitchFamily="34" charset="0"/>
                <a:sym typeface="Bebas Neue"/>
              </a:rPr>
              <a:t>Schedule of the simulation game</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15" name="Rectangle 8"/>
          <p:cNvSpPr txBox="1">
            <a:spLocks noChangeArrowheads="1"/>
          </p:cNvSpPr>
          <p:nvPr/>
        </p:nvSpPr>
        <p:spPr>
          <a:xfrm>
            <a:off x="3537658" y="2065321"/>
            <a:ext cx="6635750" cy="46878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indent="-342900" algn="l">
              <a:lnSpc>
                <a:spcPct val="105000"/>
              </a:lnSpc>
              <a:spcBef>
                <a:spcPts val="600"/>
              </a:spcBef>
              <a:spcAft>
                <a:spcPts val="600"/>
              </a:spcAft>
              <a:tabLst>
                <a:tab pos="2511425" algn="l"/>
              </a:tabLst>
            </a:pPr>
            <a:r>
              <a:rPr lang="en-US" altLang="de-DE" sz="1600" b="1" dirty="0">
                <a:latin typeface="Calibri" panose="020F0502020204030204" pitchFamily="34" charset="0"/>
                <a:cs typeface="Calibri" panose="020F0502020204030204" pitchFamily="34" charset="0"/>
              </a:rPr>
              <a:t>09:30-09:50 	Reading phase
09:50-10:30 	First parliamentary group meeting
10:30-10:40  	Break
10:40-10:50 	First Council Meeting
10:50-11:50 	Committee work
11:50-12:20 	Second parliamentary group meeting
12:20-12:30 	Break
12:30-12:50 	Second Council Meeting
12:50-13:10 	Evaluation</a:t>
            </a:r>
            <a:endParaRPr lang="de-DE" altLang="de-DE"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75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1" y="-1178159"/>
            <a:ext cx="12195662" cy="8130441"/>
          </a:xfrm>
          <a:prstGeom prst="rect">
            <a:avLst/>
          </a:prstGeom>
          <a:noFill/>
          <a:ln>
            <a:noFill/>
          </a:ln>
        </p:spPr>
      </p:pic>
      <p:sp>
        <p:nvSpPr>
          <p:cNvPr id="162" name="Google Shape;162;p6"/>
          <p:cNvSpPr txBox="1"/>
          <p:nvPr/>
        </p:nvSpPr>
        <p:spPr>
          <a:xfrm>
            <a:off x="5122084" y="3866661"/>
            <a:ext cx="194784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a:solidFill>
                  <a:schemeClr val="lt1"/>
                </a:solidFill>
                <a:latin typeface="Bebas Neue"/>
                <a:ea typeface="Bebas Neue"/>
                <a:cs typeface="Bebas Neue"/>
                <a:sym typeface="Bebas Neue"/>
              </a:rPr>
              <a:t>FURTHER INFORMATION</a:t>
            </a:r>
            <a:endParaRPr/>
          </a:p>
        </p:txBody>
      </p:sp>
      <p:sp>
        <p:nvSpPr>
          <p:cNvPr id="163" name="Google Shape;163;p6"/>
          <p:cNvSpPr txBox="1"/>
          <p:nvPr/>
        </p:nvSpPr>
        <p:spPr>
          <a:xfrm>
            <a:off x="4565461" y="4382417"/>
            <a:ext cx="306107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b="1">
                <a:solidFill>
                  <a:schemeClr val="lt1"/>
                </a:solidFill>
                <a:latin typeface="Poppins"/>
                <a:ea typeface="Poppins"/>
                <a:cs typeface="Poppins"/>
                <a:sym typeface="Poppins"/>
              </a:rPr>
              <a:t>loess-project.eu</a:t>
            </a:r>
            <a:endParaRPr/>
          </a:p>
        </p:txBody>
      </p:sp>
      <p:pic>
        <p:nvPicPr>
          <p:cNvPr id="164" name="Google Shape;164;p6"/>
          <p:cNvPicPr preferRelativeResize="0"/>
          <p:nvPr/>
        </p:nvPicPr>
        <p:blipFill rotWithShape="1">
          <a:blip r:embed="rId4">
            <a:alphaModFix/>
          </a:blip>
          <a:srcRect/>
          <a:stretch/>
        </p:blipFill>
        <p:spPr>
          <a:xfrm>
            <a:off x="5949378" y="4775062"/>
            <a:ext cx="293242" cy="293242"/>
          </a:xfrm>
          <a:prstGeom prst="rect">
            <a:avLst/>
          </a:prstGeom>
          <a:noFill/>
          <a:ln>
            <a:noFill/>
          </a:ln>
        </p:spPr>
      </p:pic>
      <p:pic>
        <p:nvPicPr>
          <p:cNvPr id="165" name="Google Shape;165;p6"/>
          <p:cNvPicPr preferRelativeResize="0"/>
          <p:nvPr/>
        </p:nvPicPr>
        <p:blipFill rotWithShape="1">
          <a:blip r:embed="rId5">
            <a:alphaModFix/>
          </a:blip>
          <a:srcRect r="69953"/>
          <a:stretch/>
        </p:blipFill>
        <p:spPr>
          <a:xfrm>
            <a:off x="6340466" y="5986257"/>
            <a:ext cx="425460" cy="297352"/>
          </a:xfrm>
          <a:prstGeom prst="rect">
            <a:avLst/>
          </a:prstGeom>
          <a:noFill/>
          <a:ln>
            <a:noFill/>
          </a:ln>
        </p:spPr>
      </p:pic>
      <p:sp>
        <p:nvSpPr>
          <p:cNvPr id="166" name="Google Shape;166;p6"/>
          <p:cNvSpPr txBox="1"/>
          <p:nvPr/>
        </p:nvSpPr>
        <p:spPr>
          <a:xfrm>
            <a:off x="3808682" y="6358142"/>
            <a:ext cx="4574629" cy="1092566"/>
          </a:xfrm>
          <a:prstGeom prst="rect">
            <a:avLst/>
          </a:prstGeom>
          <a:noFill/>
          <a:ln>
            <a:noFill/>
          </a:ln>
        </p:spPr>
        <p:txBody>
          <a:bodyPr spcFirstLastPara="1" wrap="square" lIns="91425" tIns="45700" rIns="91425" bIns="45700" anchor="t" anchorCtr="0">
            <a:spAutoFit/>
          </a:bodyPr>
          <a:lstStyle/>
          <a:p>
            <a:pPr algn="ctr"/>
            <a:r>
              <a:rPr lang="en-US" sz="1000">
                <a:solidFill>
                  <a:schemeClr val="bg1"/>
                </a:solidFill>
                <a:ea typeface="Verdana"/>
                <a:sym typeface="Poppins"/>
              </a:rPr>
              <a:t>LOESS has received funding from the European Union’s Horizon Europe research and innovation </a:t>
            </a:r>
            <a:r>
              <a:rPr lang="en-US" sz="1000" err="1">
                <a:solidFill>
                  <a:schemeClr val="bg1"/>
                </a:solidFill>
                <a:ea typeface="Verdana"/>
                <a:sym typeface="Poppins"/>
              </a:rPr>
              <a:t>programme</a:t>
            </a:r>
            <a:r>
              <a:rPr lang="en-US" sz="1000">
                <a:solidFill>
                  <a:schemeClr val="bg1"/>
                </a:solidFill>
                <a:ea typeface="Verdana"/>
                <a:sym typeface="Poppins"/>
              </a:rPr>
              <a:t> under the grant agreement No. 101112707</a:t>
            </a:r>
          </a:p>
          <a:p>
            <a:pPr algn="ctr"/>
            <a:endParaRPr lang="es-ES" sz="700">
              <a:solidFill>
                <a:srgbClr val="FFFFFF"/>
              </a:solidFill>
              <a:latin typeface="Poppins"/>
              <a:ea typeface="Verdana"/>
              <a:cs typeface="Poppins"/>
            </a:endParaRPr>
          </a:p>
          <a:p>
            <a:pPr algn="ctr"/>
            <a:br>
              <a:rPr lang="en-US"/>
            </a:br>
            <a:endParaRPr lang="en-US"/>
          </a:p>
        </p:txBody>
      </p:sp>
      <p:pic>
        <p:nvPicPr>
          <p:cNvPr id="167" name="Google Shape;167;p6"/>
          <p:cNvPicPr preferRelativeResize="0"/>
          <p:nvPr/>
        </p:nvPicPr>
        <p:blipFill rotWithShape="1">
          <a:blip r:embed="rId6">
            <a:alphaModFix/>
          </a:blip>
          <a:srcRect/>
          <a:stretch/>
        </p:blipFill>
        <p:spPr>
          <a:xfrm>
            <a:off x="5153187" y="6007866"/>
            <a:ext cx="1072909" cy="283455"/>
          </a:xfrm>
          <a:prstGeom prst="rect">
            <a:avLst/>
          </a:prstGeom>
          <a:noFill/>
          <a:ln>
            <a:noFill/>
          </a:ln>
        </p:spPr>
      </p:pic>
      <p:sp>
        <p:nvSpPr>
          <p:cNvPr id="168" name="Google Shape;168;p6"/>
          <p:cNvSpPr txBox="1"/>
          <p:nvPr/>
        </p:nvSpPr>
        <p:spPr>
          <a:xfrm>
            <a:off x="5339969" y="5112157"/>
            <a:ext cx="15120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000">
                <a:solidFill>
                  <a:schemeClr val="lt1"/>
                </a:solidFill>
                <a:latin typeface="Poppins"/>
                <a:ea typeface="Poppins"/>
                <a:cs typeface="Poppins"/>
                <a:sym typeface="Poppins"/>
              </a:rPr>
              <a:t>LOESSproject</a:t>
            </a:r>
            <a:endParaRPr sz="10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64392dc-dad9-45cc-9b02-6ff2a8be1f79" xsi:nil="true"/>
    <TaxCatchAll xmlns="49b9c972-6c78-424e-8500-a22f256d764b" xsi:nil="true"/>
    <lcf76f155ced4ddcb4097134ff3c332f xmlns="664392dc-dad9-45cc-9b02-6ff2a8be1f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CB5529B691B194C972332E7D0D0E597" ma:contentTypeVersion="15" ma:contentTypeDescription="Ein neues Dokument erstellen." ma:contentTypeScope="" ma:versionID="7e54d809bc82dde4fadc4749c7dc80d3">
  <xsd:schema xmlns:xsd="http://www.w3.org/2001/XMLSchema" xmlns:xs="http://www.w3.org/2001/XMLSchema" xmlns:p="http://schemas.microsoft.com/office/2006/metadata/properties" xmlns:ns2="664392dc-dad9-45cc-9b02-6ff2a8be1f79" xmlns:ns3="49b9c972-6c78-424e-8500-a22f256d764b" targetNamespace="http://schemas.microsoft.com/office/2006/metadata/properties" ma:root="true" ma:fieldsID="71ce1bea4d21b1d318b28beaa65a33fc" ns2:_="" ns3:_="">
    <xsd:import namespace="664392dc-dad9-45cc-9b02-6ff2a8be1f79"/>
    <xsd:import namespace="49b9c972-6c78-424e-8500-a22f256d7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392dc-dad9-45cc-9b02-6ff2a8be1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5434b1e2-08d8-4d9f-bb99-4dcd3b0f2a8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9c972-6c78-424e-8500-a22f256d76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ee07c4-518d-4055-84c8-5ef84dd127d8}" ma:internalName="TaxCatchAll" ma:showField="CatchAllData" ma:web="49b9c972-6c78-424e-8500-a22f256d764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B983C7-40C8-4DEA-ABC3-4F9F3DBEE534}">
  <ds:schemaRefs>
    <ds:schemaRef ds:uri="http://schemas.microsoft.com/sharepoint/v3/contenttype/forms"/>
  </ds:schemaRefs>
</ds:datastoreItem>
</file>

<file path=customXml/itemProps2.xml><?xml version="1.0" encoding="utf-8"?>
<ds:datastoreItem xmlns:ds="http://schemas.openxmlformats.org/officeDocument/2006/customXml" ds:itemID="{87D051B0-EA48-4DDE-A4DC-1BEE7C330C16}">
  <ds:schemaRefs>
    <ds:schemaRef ds:uri="http://schemas.microsoft.com/office/infopath/2007/PartnerControls"/>
    <ds:schemaRef ds:uri="http://purl.org/dc/terms/"/>
    <ds:schemaRef ds:uri="http://schemas.microsoft.com/office/2006/metadata/properties"/>
    <ds:schemaRef ds:uri="http://purl.org/dc/elements/1.1/"/>
    <ds:schemaRef ds:uri="664392dc-dad9-45cc-9b02-6ff2a8be1f79"/>
    <ds:schemaRef ds:uri="http://schemas.openxmlformats.org/package/2006/metadata/core-properties"/>
    <ds:schemaRef ds:uri="http://schemas.microsoft.com/office/2006/documentManagement/types"/>
    <ds:schemaRef ds:uri="http://purl.org/dc/dcmitype/"/>
    <ds:schemaRef ds:uri="49b9c972-6c78-424e-8500-a22f256d764b"/>
    <ds:schemaRef ds:uri="http://www.w3.org/XML/1998/namespace"/>
  </ds:schemaRefs>
</ds:datastoreItem>
</file>

<file path=customXml/itemProps3.xml><?xml version="1.0" encoding="utf-8"?>
<ds:datastoreItem xmlns:ds="http://schemas.openxmlformats.org/officeDocument/2006/customXml" ds:itemID="{6BEB74BF-3B2C-47BF-917F-F0E339AFE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392dc-dad9-45cc-9b02-6ff2a8be1f79"/>
    <ds:schemaRef ds:uri="49b9c972-6c78-424e-8500-a22f256d76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Breitbild</PresentationFormat>
  <Paragraphs>58</Paragraphs>
  <Slides>9</Slides>
  <Notes>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9</vt:i4>
      </vt:variant>
    </vt:vector>
  </HeadingPairs>
  <TitlesOfParts>
    <vt:vector size="18" baseType="lpstr">
      <vt:lpstr>Verdana</vt:lpstr>
      <vt:lpstr>Bebas Neue</vt:lpstr>
      <vt:lpstr>Calibri</vt:lpstr>
      <vt:lpstr>Arial Black</vt:lpstr>
      <vt:lpstr>Wingdings</vt:lpstr>
      <vt:lpstr>Tahoma</vt:lpstr>
      <vt:lpstr>Poppins</vt:lpstr>
      <vt:lpstr>Arial</vt:lpstr>
      <vt:lpstr>Tema de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Jiménez, Israel</dc:creator>
  <cp:lastModifiedBy>Norbert Steinhaus - Wissenschaftsladen Bonn e. V.</cp:lastModifiedBy>
  <cp:revision>37</cp:revision>
  <dcterms:created xsi:type="dcterms:W3CDTF">2023-07-31T09:53:39Z</dcterms:created>
  <dcterms:modified xsi:type="dcterms:W3CDTF">2026-02-06T15:34:42Z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0x0101004CB5529B691B194C972332E7D0D0E597</vt:lpwstr>
  </property>
  <property fmtid="{D5CDD505-2E9C-101B-9397-08002B2CF9AE}" pid="3" name="Order">
    <vt:r8>1485800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