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3" r:id="rId6"/>
    <p:sldId id="258" r:id="rId7"/>
    <p:sldId id="260" r:id="rId8"/>
    <p:sldId id="262" r:id="rId9"/>
    <p:sldId id="261" r:id="rId10"/>
    <p:sldId id="264" r:id="rId11"/>
    <p:sldId id="265" r:id="rId12"/>
    <p:sldId id="266" r:id="rId13"/>
    <p:sldId id="25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B08E"/>
    <a:srgbClr val="5A312D"/>
    <a:srgbClr val="0CA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BC699E-7E28-4490-9A32-659646150A41}" v="3" dt="2025-12-08T23:37:55.6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95845" autoAdjust="0"/>
  </p:normalViewPr>
  <p:slideViewPr>
    <p:cSldViewPr snapToGrid="0">
      <p:cViewPr varScale="1">
        <p:scale>
          <a:sx n="71" d="100"/>
          <a:sy n="71" d="100"/>
        </p:scale>
        <p:origin x="43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20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9303873E-1810-4737-04FA-86C305A13E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F1255F-5409-E18F-B055-6E3942D2D0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697D1F7-B6EA-D6CB-43CF-1BF1E20398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1B0FB-7CDD-40B5-AAE6-88967059A712}" type="slidenum">
              <a:rPr lang="es-ES" smtClean="0"/>
              <a:t>‹#›</a:t>
            </a:fld>
            <a:endParaRPr lang="es-ES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429113E0-7E9F-401A-4931-368396CC8C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3F91B-D909-453C-A218-105FDA291B75}" type="datetimeFigureOut">
              <a:rPr lang="es-ES" smtClean="0"/>
              <a:t>20/02/2026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1233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9B8D1-FE2C-4614-8906-C1F7E600EBBB}" type="datetimeFigureOut">
              <a:rPr lang="en-IE" smtClean="0"/>
              <a:t>20/02/2026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AA5A2-9173-4E1E-B8D7-328785D439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92786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Facilitators can add a different introductory / ice-breaker activity here if they</a:t>
            </a:r>
            <a:r>
              <a:rPr lang="en-IE" baseline="0" dirty="0"/>
              <a:t> would prefer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AA5A2-9173-4E1E-B8D7-328785D439D7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55389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09A94238-BC16-0E86-0FFF-9F98B1E92C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488E024-06E9-260D-549D-4E7E30512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3483"/>
            <a:ext cx="9144000" cy="238760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27B0C51-ED24-831E-DA86-5C9CA47D2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4315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50F985-24AA-74E5-DB8F-9DDC5A96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B8EE73-3BB2-6F9D-C7FE-5410FCBC3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4939A5-3737-0262-D0D8-19820AEA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691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31CE51-2D1F-A3D8-C838-2573AE17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C29031-7061-20CF-5374-21E37A79B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105DB5-9C64-4E71-0592-7FC321F75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8D55B2-8CB0-9D36-D5A0-BFFF21409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2F4B6A-0F62-08AB-E265-97402274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851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9544D60-BC90-FF9F-D1CD-6A77809D65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9D781C3-3D4B-EC1C-B0CE-EF46394D4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0CECE5-6D89-8B5A-1C0C-2365DDD0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1AF130-C2A0-C036-370F-9F638DF88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05D13F-C0F9-5B54-835D-AAB820BB5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4043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1708BD-E477-E287-D4CF-895572412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658FB8-6E61-ABDB-9911-6CE5A5534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915FB7-B54E-4A56-0AF0-F6820ACB1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72E0D4-75FF-5F88-41AE-8EFDCB3B4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06E581-F99A-9443-594D-580590D59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202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B72F98-6272-99DB-0EC5-A77C79DD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EFDB95-F1F5-689E-5E51-2557802CF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B93A75-3DEB-9303-1E39-81616DC36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3321E6-4741-3C55-A54A-EEA8BB303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AD74F6-095A-FEAE-08A8-5E4342509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4815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99AF6-5030-172B-C71D-B12EA4E0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3C4FEE-B8FB-F956-2A41-2EB9C96CB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5DDFEF2-8AEF-260B-5D2B-03B87B278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591D5B-2915-472B-58DC-4400B8A7F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427A25-F36E-EE6A-308D-71147E798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E19518-2925-F90B-1C8B-CF09754B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072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CB1BCB-DB69-7125-AE90-667096EB7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30A3E3-0FCB-FB65-4D87-E974D19A0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952A253-31CA-2CE3-CB03-C03A638CA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C178C3D-44FB-7D85-69E3-DD97AA829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DFE460C-D3AF-93F1-C3D4-38DF9EE49B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9B1F972-FBF0-96F5-585A-0E4375208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955608-5E43-A817-06E8-ABB80F53F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A57914C-859F-E5D4-9BDD-6C15568CA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654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1C859-1BEC-3B37-E59F-3797C8DEE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FE70669-FA28-624D-D816-B16CB9F95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784A8B-4066-D4CB-495C-8D6A5D44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0A4375-980E-7A6A-3878-C926267D6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77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765B17E-F938-6DE0-53E9-2AB2152CC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FDE7603-C419-FB87-B712-A125656DB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0103E8-63EE-7BF0-B43C-E4E40D681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2792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55201A-A581-C7C3-DFF3-171471D7E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604602-E8CF-D5F7-8200-B739AE20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9806455-7E6A-AF84-75F5-992B95004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E1DB52-2EE3-6427-14B7-20CAB5A2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71456A-795D-4BBA-A91B-7848E97EA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F2EC24B-00FE-5C01-49C9-9C1A1EFC7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3400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136005-05D0-79EA-88C0-812DDC6A0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4695BA3-1EDD-D56E-BB68-95D4162F8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27A093-ADF3-DCCD-57B4-9E40D179B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FF966F-1EA5-33D8-E20C-C9887B3D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403340-679A-DEFA-71BF-73B3A827E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F7ADDC-BA40-6CCE-61B7-314558C69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34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FFBC3C-3BF4-27C7-3459-E6DBBAF74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525"/>
            <a:ext cx="10515600" cy="686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100DC5-3C4B-5C2E-897F-639A39FDF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9858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6D9414-F849-2DC5-0DFF-762B234393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CEC5F-A82A-4335-884D-B1F134156BC7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CA352-D116-B3CA-F800-536F85E4A1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6E247B-0675-7895-1B00-D3699F3F1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F53FD56-299A-4E06-3413-08FE0AA0836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3100"/>
            <a:ext cx="121920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1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CB08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shanerounce?utm_source=unsplash&amp;utm_medium=referral&amp;utm_content=creditCopyText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photos/a-group-of-people-holding-hands-on-top-of-a-tree-DNkoNXQti3c?utm_source=unsplash&amp;utm_medium=referral&amp;utm_content=creditCopyText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E2A805E-6BD7-8024-5F3A-C882CB57A9B9}"/>
              </a:ext>
            </a:extLst>
          </p:cNvPr>
          <p:cNvSpPr txBox="1"/>
          <p:nvPr/>
        </p:nvSpPr>
        <p:spPr>
          <a:xfrm>
            <a:off x="3808682" y="6418300"/>
            <a:ext cx="457462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800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LOESS Project has </a:t>
            </a:r>
            <a:r>
              <a:rPr lang="es-ES" sz="800" dirty="0" err="1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recived</a:t>
            </a:r>
            <a:r>
              <a:rPr lang="es-ES" sz="800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 </a:t>
            </a:r>
            <a:r>
              <a:rPr lang="es-ES" sz="800" dirty="0" err="1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funding</a:t>
            </a:r>
            <a:r>
              <a:rPr lang="es-ES" sz="800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 </a:t>
            </a:r>
            <a:r>
              <a:rPr lang="es-ES" sz="800" dirty="0" err="1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from</a:t>
            </a:r>
            <a:r>
              <a:rPr lang="es-ES" sz="800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 </a:t>
            </a:r>
            <a:r>
              <a:rPr lang="es-ES" sz="800" dirty="0" err="1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the</a:t>
            </a:r>
            <a:r>
              <a:rPr lang="es-ES" sz="800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 </a:t>
            </a:r>
            <a:r>
              <a:rPr lang="es-ES" sz="800" dirty="0" err="1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European</a:t>
            </a:r>
            <a:r>
              <a:rPr lang="es-ES" sz="800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 </a:t>
            </a:r>
            <a:r>
              <a:rPr lang="es-ES" sz="800" dirty="0" err="1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Union</a:t>
            </a:r>
            <a:endParaRPr lang="es-ES" sz="800" dirty="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C34AD4E-8DC3-5E87-EDA6-7E4EC7395AD8}"/>
              </a:ext>
            </a:extLst>
          </p:cNvPr>
          <p:cNvSpPr txBox="1"/>
          <p:nvPr/>
        </p:nvSpPr>
        <p:spPr>
          <a:xfrm>
            <a:off x="923584" y="4099503"/>
            <a:ext cx="106362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Bebas Neue" panose="020B0606020202050201" pitchFamily="34" charset="0"/>
              </a:rPr>
              <a:t>Welcome to our SCIENCE LEARNS SOIL MODULE </a:t>
            </a:r>
          </a:p>
          <a:p>
            <a:pPr algn="ctr"/>
            <a:r>
              <a:rPr lang="en-GB" sz="3600" dirty="0">
                <a:solidFill>
                  <a:schemeClr val="bg1"/>
                </a:solidFill>
                <a:latin typeface="Bebas Neue" panose="020B0606020202050201" pitchFamily="34" charset="0"/>
              </a:rPr>
              <a:t>Training Session 4 - Together for Healthy Soils: From Idea to Action </a:t>
            </a:r>
          </a:p>
          <a:p>
            <a:pPr algn="ctr"/>
            <a:r>
              <a:rPr lang="en-GB" sz="3600" dirty="0">
                <a:solidFill>
                  <a:schemeClr val="bg1"/>
                </a:solidFill>
                <a:latin typeface="Bebas Neue" panose="020B0606020202050201" pitchFamily="34" charset="0"/>
              </a:rPr>
              <a:t>Meeting 1 </a:t>
            </a:r>
          </a:p>
        </p:txBody>
      </p:sp>
    </p:spTree>
    <p:extLst>
      <p:ext uri="{BB962C8B-B14F-4D97-AF65-F5344CB8AC3E}">
        <p14:creationId xmlns:p14="http://schemas.microsoft.com/office/powerpoint/2010/main" val="3090556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B2FFAAE3-9F13-A9FA-D665-762B060B5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-1178159"/>
            <a:ext cx="12195662" cy="813044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42EA89C-CA57-1D79-E163-19707016C6C4}"/>
              </a:ext>
            </a:extLst>
          </p:cNvPr>
          <p:cNvSpPr txBox="1"/>
          <p:nvPr/>
        </p:nvSpPr>
        <p:spPr>
          <a:xfrm>
            <a:off x="5227271" y="3866661"/>
            <a:ext cx="17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Bebas Neue" panose="020B0606020202050201" pitchFamily="34" charset="0"/>
              </a:rPr>
              <a:t>THANK YOU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35F88EB-07B9-0B92-7B74-B08198FC78FE}"/>
              </a:ext>
            </a:extLst>
          </p:cNvPr>
          <p:cNvSpPr txBox="1"/>
          <p:nvPr/>
        </p:nvSpPr>
        <p:spPr>
          <a:xfrm>
            <a:off x="4565461" y="4666304"/>
            <a:ext cx="30610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loess-project.eu</a:t>
            </a:r>
          </a:p>
        </p:txBody>
      </p:sp>
    </p:spTree>
    <p:extLst>
      <p:ext uri="{BB962C8B-B14F-4D97-AF65-F5344CB8AC3E}">
        <p14:creationId xmlns:p14="http://schemas.microsoft.com/office/powerpoint/2010/main" val="559953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04C4F-F201-CB85-7F5E-FCB0984CA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451" y="518962"/>
            <a:ext cx="6806513" cy="686435"/>
          </a:xfrm>
        </p:spPr>
        <p:txBody>
          <a:bodyPr>
            <a:normAutofit/>
          </a:bodyPr>
          <a:lstStyle/>
          <a:p>
            <a:r>
              <a:rPr lang="en-IE" sz="4000" dirty="0"/>
              <a:t>Aim of training session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2A076-2F02-5DEA-D011-E66CBEBD6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4451" y="1574729"/>
            <a:ext cx="75819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800" b="0" dirty="0">
                <a:solidFill>
                  <a:schemeClr val="tx2"/>
                </a:solidFill>
              </a:rPr>
              <a:t>From Idea to Action</a:t>
            </a:r>
          </a:p>
          <a:p>
            <a:endParaRPr lang="en-IE" sz="2800" b="0" dirty="0">
              <a:solidFill>
                <a:schemeClr val="tx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IE" sz="2800" b="0" dirty="0">
                <a:solidFill>
                  <a:schemeClr val="tx2"/>
                </a:solidFill>
              </a:rPr>
              <a:t>Tackling a local soil health problem by organising a hands-on activity and involving community members who are interested</a:t>
            </a:r>
          </a:p>
        </p:txBody>
      </p:sp>
      <p:pic>
        <p:nvPicPr>
          <p:cNvPr id="4" name="Picture 3" descr="A group of hands holding onto a tree branch&#10;&#10;AI-generated content may be incorrect.">
            <a:extLst>
              <a:ext uri="{FF2B5EF4-FFF2-40B4-BE49-F238E27FC236}">
                <a16:creationId xmlns:a16="http://schemas.microsoft.com/office/drawing/2014/main" id="{E6C2D061-1069-8D9B-74E6-D0C0C8044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49" y="560616"/>
            <a:ext cx="3447302" cy="52047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15B665-3635-686D-A9A8-2D3D90D10BCC}"/>
              </a:ext>
            </a:extLst>
          </p:cNvPr>
          <p:cNvSpPr txBox="1"/>
          <p:nvPr/>
        </p:nvSpPr>
        <p:spPr>
          <a:xfrm>
            <a:off x="230659" y="5926067"/>
            <a:ext cx="40447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Photo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by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Shane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Rounce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2364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97E9B51A-CA2E-3ECB-B206-4C966EA89A23}"/>
              </a:ext>
            </a:extLst>
          </p:cNvPr>
          <p:cNvSpPr txBox="1"/>
          <p:nvPr/>
        </p:nvSpPr>
        <p:spPr>
          <a:xfrm>
            <a:off x="3062993" y="282324"/>
            <a:ext cx="3948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>
                <a:solidFill>
                  <a:srgbClr val="5A312D"/>
                </a:solidFill>
                <a:latin typeface="Bebas Neue" panose="020B0606020202050201" pitchFamily="34" charset="0"/>
              </a:rPr>
              <a:t>SESSION PLAN – OPTION 1 </a:t>
            </a:r>
            <a:endParaRPr lang="es-ES" sz="3600" dirty="0">
              <a:solidFill>
                <a:srgbClr val="5A312D"/>
              </a:solidFill>
              <a:latin typeface="Bebas Neue" panose="020B0606020202050201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95EE75-447D-D216-0660-1E9AF07881E5}"/>
              </a:ext>
            </a:extLst>
          </p:cNvPr>
          <p:cNvSpPr txBox="1"/>
          <p:nvPr/>
        </p:nvSpPr>
        <p:spPr>
          <a:xfrm>
            <a:off x="3062993" y="928655"/>
            <a:ext cx="8889671" cy="4896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Meeting 1 - 160 minutes (2 hours 40  minutes) </a:t>
            </a:r>
          </a:p>
          <a:p>
            <a:pPr>
              <a:lnSpc>
                <a:spcPct val="150000"/>
              </a:lnSpc>
            </a:pPr>
            <a:endParaRPr lang="en-US" sz="1000" b="1" dirty="0">
              <a:solidFill>
                <a:srgbClr val="5A312D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Welcome and Introduction – </a:t>
            </a:r>
            <a:r>
              <a:rPr lang="en-US" sz="2000" b="1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10 minutes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Problem Analysis and Target Definition – </a:t>
            </a:r>
            <a:r>
              <a:rPr lang="en-US" sz="2000" b="1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30 minutes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Planning of the Action – </a:t>
            </a:r>
            <a:r>
              <a:rPr lang="en-US" sz="2000" b="1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105 minutes</a:t>
            </a:r>
          </a:p>
          <a:p>
            <a:pPr>
              <a:lnSpc>
                <a:spcPct val="150000"/>
              </a:lnSpc>
            </a:pPr>
            <a:r>
              <a:rPr lang="en-IE" sz="2000" dirty="0"/>
              <a:t>	</a:t>
            </a:r>
            <a:r>
              <a:rPr lang="en-IE" sz="2000" dirty="0">
                <a:solidFill>
                  <a:schemeClr val="tx2"/>
                </a:solidFill>
              </a:rPr>
              <a:t>a) 30 minutes - Identifying and contacting potential </a:t>
            </a:r>
          </a:p>
          <a:p>
            <a:pPr>
              <a:lnSpc>
                <a:spcPct val="150000"/>
              </a:lnSpc>
            </a:pPr>
            <a:r>
              <a:rPr lang="en-IE" sz="2000" dirty="0">
                <a:solidFill>
                  <a:schemeClr val="tx2"/>
                </a:solidFill>
              </a:rPr>
              <a:t>                   cooperation partners</a:t>
            </a:r>
          </a:p>
          <a:p>
            <a:pPr>
              <a:lnSpc>
                <a:spcPct val="150000"/>
              </a:lnSpc>
            </a:pPr>
            <a:r>
              <a:rPr lang="en-IE" sz="2000" dirty="0">
                <a:solidFill>
                  <a:schemeClr val="tx2"/>
                </a:solidFill>
              </a:rPr>
              <a:t>	b) 75 minutes – Planning the action (Ground rules for group,    </a:t>
            </a:r>
          </a:p>
          <a:p>
            <a:pPr>
              <a:lnSpc>
                <a:spcPct val="150000"/>
              </a:lnSpc>
            </a:pPr>
            <a:r>
              <a:rPr lang="en-IE" sz="2000" dirty="0">
                <a:solidFill>
                  <a:schemeClr val="tx2"/>
                </a:solidFill>
              </a:rPr>
              <a:t>                  Selecting specific measures, using To Do list template)</a:t>
            </a:r>
          </a:p>
          <a:p>
            <a:pPr marL="457200" indent="-457200">
              <a:lnSpc>
                <a:spcPct val="150000"/>
              </a:lnSpc>
              <a:buAutoNum type="arabicPeriod" startAt="4"/>
            </a:pPr>
            <a:r>
              <a:rPr lang="en-US" sz="2000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Conclusion of Meeting and Organization of Follow up Tasks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      – </a:t>
            </a:r>
            <a:r>
              <a:rPr lang="en-US" sz="2000" b="1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15 minutes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FBD8AB7-9C95-589C-C899-8FD1B0EF0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0" y="5780455"/>
            <a:ext cx="1990398" cy="417984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19E5BA54-03F4-9526-5E0C-AEB690796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991" y="7309514"/>
            <a:ext cx="369332" cy="369332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45153A69-13F4-B677-6723-9A095DC137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51814" y="7309514"/>
            <a:ext cx="369332" cy="369332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D223E83-FE71-B969-5929-EB0CBE36F4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85726" y="7307182"/>
            <a:ext cx="369332" cy="36933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F0FE4A7-AB80-43D6-94E1-22A093B46335}"/>
              </a:ext>
            </a:extLst>
          </p:cNvPr>
          <p:cNvSpPr txBox="1"/>
          <p:nvPr/>
        </p:nvSpPr>
        <p:spPr>
          <a:xfrm>
            <a:off x="153611" y="5411882"/>
            <a:ext cx="15120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000" b="1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FF2FD227-141D-D61D-2DA0-5CA0B367FC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7903" y="7307182"/>
            <a:ext cx="369332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90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AE072C-2754-F30D-7C4E-BA5CFD573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50850"/>
            <a:ext cx="10515600" cy="6864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1. Welcome and Introduction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365C82-78F8-D7E8-6F39-2CFB49143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4" y="1253330"/>
            <a:ext cx="11115675" cy="5052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0" dirty="0" err="1">
                <a:solidFill>
                  <a:schemeClr val="tx2"/>
                </a:solidFill>
              </a:rPr>
              <a:t>Introduction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to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the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purpose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of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the</a:t>
            </a:r>
            <a:r>
              <a:rPr lang="es-ES" sz="2400" b="0" dirty="0">
                <a:solidFill>
                  <a:schemeClr val="tx2"/>
                </a:solidFill>
              </a:rPr>
              <a:t> meeting</a:t>
            </a:r>
          </a:p>
          <a:p>
            <a:pPr marL="0" indent="0">
              <a:buNone/>
            </a:pPr>
            <a:endParaRPr lang="es-ES" sz="2400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s-ES" sz="2400" b="0" dirty="0">
                <a:solidFill>
                  <a:schemeClr val="tx2"/>
                </a:solidFill>
              </a:rPr>
              <a:t>Training </a:t>
            </a:r>
            <a:r>
              <a:rPr lang="es-ES" sz="2400" b="0" dirty="0" err="1">
                <a:solidFill>
                  <a:schemeClr val="tx2"/>
                </a:solidFill>
              </a:rPr>
              <a:t>Session</a:t>
            </a:r>
            <a:r>
              <a:rPr lang="es-ES" sz="2400" b="0" dirty="0">
                <a:solidFill>
                  <a:schemeClr val="tx2"/>
                </a:solidFill>
              </a:rPr>
              <a:t> 4 </a:t>
            </a:r>
            <a:r>
              <a:rPr lang="es-ES" sz="2400" b="0" dirty="0" err="1">
                <a:solidFill>
                  <a:schemeClr val="tx2"/>
                </a:solidFill>
              </a:rPr>
              <a:t>learning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objectives</a:t>
            </a:r>
            <a:r>
              <a:rPr lang="es-ES" sz="2400" b="0" dirty="0">
                <a:solidFill>
                  <a:schemeClr val="tx2"/>
                </a:solidFill>
              </a:rPr>
              <a:t> are </a:t>
            </a:r>
            <a:r>
              <a:rPr lang="es-ES" sz="2400" b="0" dirty="0" err="1">
                <a:solidFill>
                  <a:schemeClr val="tx2"/>
                </a:solidFill>
              </a:rPr>
              <a:t>that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you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will</a:t>
            </a:r>
            <a:r>
              <a:rPr lang="es-ES" sz="2400" b="0" dirty="0">
                <a:solidFill>
                  <a:schemeClr val="tx2"/>
                </a:solidFill>
              </a:rPr>
              <a:t>;</a:t>
            </a:r>
          </a:p>
          <a:p>
            <a:pPr marL="0" indent="0">
              <a:buNone/>
            </a:pPr>
            <a:endParaRPr lang="es-ES" sz="2400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sz="2400" b="0" dirty="0">
                <a:solidFill>
                  <a:schemeClr val="tx2"/>
                </a:solidFill>
              </a:rPr>
              <a:t>●	</a:t>
            </a:r>
            <a:r>
              <a:rPr lang="en-GB" sz="2400" dirty="0">
                <a:solidFill>
                  <a:schemeClr val="tx2"/>
                </a:solidFill>
              </a:rPr>
              <a:t>involve</a:t>
            </a:r>
            <a:r>
              <a:rPr lang="en-GB" sz="2400" b="0" dirty="0">
                <a:solidFill>
                  <a:schemeClr val="tx2"/>
                </a:solidFill>
              </a:rPr>
              <a:t> </a:t>
            </a:r>
            <a:r>
              <a:rPr lang="en-GB" sz="2400" dirty="0">
                <a:solidFill>
                  <a:schemeClr val="tx2"/>
                </a:solidFill>
              </a:rPr>
              <a:t>external cooperation partners </a:t>
            </a:r>
            <a:r>
              <a:rPr lang="en-GB" sz="2400" b="0" dirty="0">
                <a:solidFill>
                  <a:schemeClr val="tx2"/>
                </a:solidFill>
              </a:rPr>
              <a:t>in different contexts 	relating to healthy soils</a:t>
            </a:r>
          </a:p>
          <a:p>
            <a:pPr marL="0" indent="0">
              <a:buNone/>
            </a:pPr>
            <a:r>
              <a:rPr lang="en-GB" sz="2400" b="0" dirty="0">
                <a:solidFill>
                  <a:schemeClr val="tx2"/>
                </a:solidFill>
              </a:rPr>
              <a:t>●	</a:t>
            </a:r>
            <a:r>
              <a:rPr lang="en-GB" sz="2400" dirty="0">
                <a:solidFill>
                  <a:schemeClr val="tx2"/>
                </a:solidFill>
              </a:rPr>
              <a:t>organise your own action </a:t>
            </a:r>
            <a:r>
              <a:rPr lang="en-GB" sz="2400" b="0" dirty="0">
                <a:solidFill>
                  <a:schemeClr val="tx2"/>
                </a:solidFill>
              </a:rPr>
              <a:t>that involves interested community 	members and thus learn about the organisation of activities</a:t>
            </a:r>
          </a:p>
          <a:p>
            <a:pPr marL="0" indent="0">
              <a:buNone/>
            </a:pPr>
            <a:r>
              <a:rPr lang="en-GB" sz="2400" b="0" dirty="0">
                <a:solidFill>
                  <a:schemeClr val="tx2"/>
                </a:solidFill>
              </a:rPr>
              <a:t>●	</a:t>
            </a:r>
            <a:r>
              <a:rPr lang="en-GB" sz="2400" dirty="0">
                <a:solidFill>
                  <a:schemeClr val="tx2"/>
                </a:solidFill>
              </a:rPr>
              <a:t>derive knowledge </a:t>
            </a:r>
            <a:r>
              <a:rPr lang="en-GB" sz="2400" b="0" dirty="0">
                <a:solidFill>
                  <a:schemeClr val="tx2"/>
                </a:solidFill>
              </a:rPr>
              <a:t>from the module materials and activities in the 	areas of </a:t>
            </a:r>
            <a:r>
              <a:rPr lang="en-GB" sz="2400" dirty="0">
                <a:solidFill>
                  <a:schemeClr val="tx2"/>
                </a:solidFill>
              </a:rPr>
              <a:t>systemic thinking, critical thinking, solution-	orientated	work </a:t>
            </a:r>
            <a:r>
              <a:rPr lang="en-GB" sz="2400" b="0" dirty="0">
                <a:solidFill>
                  <a:schemeClr val="tx2"/>
                </a:solidFill>
              </a:rPr>
              <a:t>and </a:t>
            </a:r>
            <a:r>
              <a:rPr lang="en-GB" sz="2400" dirty="0">
                <a:solidFill>
                  <a:schemeClr val="tx2"/>
                </a:solidFill>
              </a:rPr>
              <a:t>community engagement</a:t>
            </a:r>
          </a:p>
          <a:p>
            <a:pPr marL="0" indent="0">
              <a:buNone/>
            </a:pPr>
            <a:endParaRPr lang="es-ES" sz="24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64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505A5-0ACB-4FF6-4B80-154D6FDA9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144FB4-78C2-68D8-C1F2-70366C685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50850"/>
            <a:ext cx="10515600" cy="686435"/>
          </a:xfrm>
        </p:spPr>
        <p:txBody>
          <a:bodyPr>
            <a:normAutofit/>
          </a:bodyPr>
          <a:lstStyle/>
          <a:p>
            <a:r>
              <a:rPr lang="es-ES" dirty="0" err="1"/>
              <a:t>Learning</a:t>
            </a:r>
            <a:r>
              <a:rPr lang="es-ES" dirty="0"/>
              <a:t> </a:t>
            </a:r>
            <a:r>
              <a:rPr lang="es-ES" dirty="0" err="1"/>
              <a:t>objectives</a:t>
            </a:r>
            <a:r>
              <a:rPr lang="es-ES" dirty="0"/>
              <a:t> and </a:t>
            </a:r>
            <a:r>
              <a:rPr lang="es-ES" dirty="0" err="1"/>
              <a:t>session</a:t>
            </a:r>
            <a:r>
              <a:rPr lang="es-ES" dirty="0"/>
              <a:t> </a:t>
            </a:r>
            <a:r>
              <a:rPr lang="en-IE" noProof="0" dirty="0"/>
              <a:t>activities</a:t>
            </a:r>
            <a:r>
              <a:rPr lang="es-ES" dirty="0"/>
              <a:t> </a:t>
            </a:r>
            <a:r>
              <a:rPr lang="es-ES" dirty="0" err="1"/>
              <a:t>today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align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them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2BC8BA-8885-8E86-F658-6780AB03F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4" y="1253330"/>
            <a:ext cx="11115675" cy="50522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2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s-ES" sz="2400" b="0" dirty="0">
              <a:solidFill>
                <a:schemeClr val="tx2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886F851-F832-129D-1738-67272680D4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103792"/>
              </p:ext>
            </p:extLst>
          </p:nvPr>
        </p:nvGraphicFramePr>
        <p:xfrm>
          <a:off x="522843" y="1537536"/>
          <a:ext cx="10927236" cy="4304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3618">
                  <a:extLst>
                    <a:ext uri="{9D8B030D-6E8A-4147-A177-3AD203B41FA5}">
                      <a16:colId xmlns:a16="http://schemas.microsoft.com/office/drawing/2014/main" val="255124650"/>
                    </a:ext>
                  </a:extLst>
                </a:gridCol>
                <a:gridCol w="5463618">
                  <a:extLst>
                    <a:ext uri="{9D8B030D-6E8A-4147-A177-3AD203B41FA5}">
                      <a16:colId xmlns:a16="http://schemas.microsoft.com/office/drawing/2014/main" val="711174956"/>
                    </a:ext>
                  </a:extLst>
                </a:gridCol>
              </a:tblGrid>
              <a:tr h="378873">
                <a:tc>
                  <a:txBody>
                    <a:bodyPr/>
                    <a:lstStyle/>
                    <a:p>
                      <a:r>
                        <a:rPr lang="en-IE" dirty="0"/>
                        <a:t>Learning objectives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Activities in the session today to address them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236067"/>
                  </a:ext>
                </a:extLst>
              </a:tr>
              <a:tr h="8868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tx2"/>
                          </a:solidFill>
                        </a:rPr>
                        <a:t>Involve</a:t>
                      </a:r>
                      <a:r>
                        <a:rPr lang="en-GB" sz="1800" b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GB" sz="1800" dirty="0">
                          <a:solidFill>
                            <a:schemeClr val="tx2"/>
                          </a:solidFill>
                        </a:rPr>
                        <a:t>external cooperation partners </a:t>
                      </a:r>
                      <a:r>
                        <a:rPr lang="en-GB" sz="1800" b="0" dirty="0">
                          <a:solidFill>
                            <a:schemeClr val="tx2"/>
                          </a:solidFill>
                        </a:rPr>
                        <a:t>in different contexts relating to healthy soils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2"/>
                          </a:solidFill>
                        </a:rPr>
                        <a:t>Identifying and contacting potential cooperation partners</a:t>
                      </a:r>
                    </a:p>
                    <a:p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061944"/>
                  </a:ext>
                </a:extLst>
              </a:tr>
              <a:tr h="12328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tx2"/>
                          </a:solidFill>
                        </a:rPr>
                        <a:t>Organise your own action </a:t>
                      </a:r>
                      <a:r>
                        <a:rPr lang="en-GB" sz="1800" b="0" dirty="0">
                          <a:solidFill>
                            <a:schemeClr val="tx2"/>
                          </a:solidFill>
                        </a:rPr>
                        <a:t>that involves interested community members and thus learn about the organisation of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IE" sz="1800">
                          <a:solidFill>
                            <a:schemeClr val="tx2"/>
                          </a:solidFill>
                        </a:rPr>
                        <a:t>Establishing ground </a:t>
                      </a:r>
                      <a:r>
                        <a:rPr lang="en-IE" sz="1800" dirty="0">
                          <a:solidFill>
                            <a:schemeClr val="tx2"/>
                          </a:solidFill>
                        </a:rPr>
                        <a:t>rules for group,   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IE" sz="1800" dirty="0">
                          <a:solidFill>
                            <a:schemeClr val="tx2"/>
                          </a:solidFill>
                        </a:rPr>
                        <a:t>Planning the action using To Do list template,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1800" dirty="0">
                          <a:solidFill>
                            <a:srgbClr val="5A312D"/>
                          </a:solidFill>
                          <a:latin typeface="Poppins" panose="00000500000000000000" pitchFamily="50" charset="0"/>
                          <a:cs typeface="Poppins" panose="00000500000000000000" pitchFamily="50" charset="0"/>
                        </a:rPr>
                        <a:t>Organization of Follow up Tasks 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endParaRPr lang="en-US" sz="1800" dirty="0">
                        <a:solidFill>
                          <a:srgbClr val="5A312D"/>
                        </a:solidFill>
                        <a:latin typeface="Poppins" panose="00000500000000000000" pitchFamily="50" charset="0"/>
                        <a:cs typeface="Poppins" panose="00000500000000000000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961433"/>
                  </a:ext>
                </a:extLst>
              </a:tr>
              <a:tr h="3788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tx2"/>
                          </a:solidFill>
                        </a:rPr>
                        <a:t>Derive knowledge </a:t>
                      </a:r>
                      <a:r>
                        <a:rPr lang="en-GB" sz="1800" b="0" dirty="0">
                          <a:solidFill>
                            <a:schemeClr val="tx2"/>
                          </a:solidFill>
                        </a:rPr>
                        <a:t>from the module materials and activities in the areas of </a:t>
                      </a:r>
                      <a:r>
                        <a:rPr lang="en-GB" sz="1800" dirty="0">
                          <a:solidFill>
                            <a:schemeClr val="tx2"/>
                          </a:solidFill>
                        </a:rPr>
                        <a:t>systemic thinking, critical thinking, solution-orientated work </a:t>
                      </a:r>
                      <a:r>
                        <a:rPr lang="en-GB" sz="1800" b="0" dirty="0">
                          <a:solidFill>
                            <a:schemeClr val="tx2"/>
                          </a:solidFill>
                        </a:rPr>
                        <a:t>and </a:t>
                      </a:r>
                      <a:r>
                        <a:rPr lang="en-GB" sz="1800" dirty="0">
                          <a:solidFill>
                            <a:schemeClr val="tx2"/>
                          </a:solidFill>
                        </a:rPr>
                        <a:t>community engagement</a:t>
                      </a:r>
                    </a:p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5A312D"/>
                          </a:solidFill>
                          <a:latin typeface="Poppins" panose="00000500000000000000" pitchFamily="50" charset="0"/>
                          <a:cs typeface="Poppins" panose="00000500000000000000" pitchFamily="50" charset="0"/>
                        </a:rPr>
                        <a:t>Problem analysis and target definition, </a:t>
                      </a:r>
                      <a:r>
                        <a:rPr lang="en-IE" sz="1800" dirty="0">
                          <a:solidFill>
                            <a:schemeClr val="tx2"/>
                          </a:solidFill>
                        </a:rPr>
                        <a:t>Selecting specific measures,</a:t>
                      </a:r>
                      <a:endParaRPr lang="en-US" sz="1800" dirty="0">
                        <a:solidFill>
                          <a:srgbClr val="5A312D"/>
                        </a:solidFill>
                        <a:latin typeface="Poppins" panose="00000500000000000000" pitchFamily="50" charset="0"/>
                        <a:cs typeface="Poppins" panose="00000500000000000000" pitchFamily="50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2"/>
                          </a:solidFill>
                        </a:rPr>
                        <a:t>Identifying and contacting potential cooperation partners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539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6366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BD7D8-C472-29E4-56D8-811AB8FAE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1EBB9E-AA71-7021-ABBD-23F36CA8F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Introduction – </a:t>
            </a:r>
            <a:r>
              <a:rPr lang="en-US" b="1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8 minutes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5E9183-8766-F0EB-A04D-7957554EF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sz="2400" dirty="0" err="1">
                <a:solidFill>
                  <a:schemeClr val="tx2"/>
                </a:solidFill>
              </a:rPr>
              <a:t>Introduction</a:t>
            </a:r>
            <a:r>
              <a:rPr lang="es-ES" sz="2400" dirty="0">
                <a:solidFill>
                  <a:schemeClr val="tx2"/>
                </a:solidFill>
              </a:rPr>
              <a:t> </a:t>
            </a:r>
            <a:r>
              <a:rPr lang="es-ES" sz="2400" dirty="0" err="1">
                <a:solidFill>
                  <a:schemeClr val="tx2"/>
                </a:solidFill>
              </a:rPr>
              <a:t>to</a:t>
            </a:r>
            <a:r>
              <a:rPr lang="es-ES" sz="2400" dirty="0">
                <a:solidFill>
                  <a:schemeClr val="tx2"/>
                </a:solidFill>
              </a:rPr>
              <a:t> </a:t>
            </a:r>
            <a:r>
              <a:rPr lang="es-ES" sz="2400" dirty="0" err="1">
                <a:solidFill>
                  <a:schemeClr val="tx2"/>
                </a:solidFill>
              </a:rPr>
              <a:t>each</a:t>
            </a:r>
            <a:r>
              <a:rPr lang="es-ES" sz="2400" dirty="0">
                <a:solidFill>
                  <a:schemeClr val="tx2"/>
                </a:solidFill>
              </a:rPr>
              <a:t> </a:t>
            </a:r>
            <a:r>
              <a:rPr lang="es-ES" sz="2400" dirty="0" err="1">
                <a:solidFill>
                  <a:schemeClr val="tx2"/>
                </a:solidFill>
              </a:rPr>
              <a:t>other</a:t>
            </a:r>
            <a:r>
              <a:rPr lang="es-ES" sz="2400" dirty="0">
                <a:solidFill>
                  <a:schemeClr val="tx2"/>
                </a:solidFill>
              </a:rPr>
              <a:t> </a:t>
            </a:r>
            <a:r>
              <a:rPr lang="es-ES" sz="2400" dirty="0" err="1">
                <a:solidFill>
                  <a:schemeClr val="tx2"/>
                </a:solidFill>
              </a:rPr>
              <a:t>within</a:t>
            </a:r>
            <a:r>
              <a:rPr lang="es-ES" sz="2400" dirty="0">
                <a:solidFill>
                  <a:schemeClr val="tx2"/>
                </a:solidFill>
              </a:rPr>
              <a:t> </a:t>
            </a:r>
            <a:r>
              <a:rPr lang="es-ES" sz="2400" dirty="0" err="1">
                <a:solidFill>
                  <a:schemeClr val="tx2"/>
                </a:solidFill>
              </a:rPr>
              <a:t>your</a:t>
            </a:r>
            <a:r>
              <a:rPr lang="es-ES" sz="2400" dirty="0">
                <a:solidFill>
                  <a:schemeClr val="tx2"/>
                </a:solidFill>
              </a:rPr>
              <a:t> </a:t>
            </a:r>
            <a:r>
              <a:rPr lang="es-ES" sz="2400" dirty="0" err="1">
                <a:solidFill>
                  <a:schemeClr val="tx2"/>
                </a:solidFill>
              </a:rPr>
              <a:t>groups</a:t>
            </a:r>
            <a:r>
              <a:rPr lang="es-ES" sz="2400" dirty="0">
                <a:solidFill>
                  <a:schemeClr val="tx2"/>
                </a:solidFill>
              </a:rPr>
              <a:t> – 4 minutes</a:t>
            </a:r>
          </a:p>
          <a:p>
            <a:pPr marL="0" indent="0">
              <a:buNone/>
            </a:pPr>
            <a:endParaRPr lang="es-E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s-ES" sz="2400" b="0" dirty="0" err="1">
                <a:solidFill>
                  <a:schemeClr val="tx2"/>
                </a:solidFill>
              </a:rPr>
              <a:t>Within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your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assigned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groups</a:t>
            </a:r>
            <a:r>
              <a:rPr lang="es-ES" sz="2400" b="0" dirty="0">
                <a:solidFill>
                  <a:schemeClr val="tx2"/>
                </a:solidFill>
              </a:rPr>
              <a:t>, </a:t>
            </a:r>
            <a:r>
              <a:rPr lang="es-ES" sz="2400" b="0" dirty="0" err="1">
                <a:solidFill>
                  <a:schemeClr val="tx2"/>
                </a:solidFill>
              </a:rPr>
              <a:t>ask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your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neighbour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questions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to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find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out</a:t>
            </a:r>
            <a:r>
              <a:rPr lang="es-ES" sz="2400" b="0" dirty="0">
                <a:solidFill>
                  <a:schemeClr val="tx2"/>
                </a:solidFill>
              </a:rPr>
              <a:t>;</a:t>
            </a:r>
          </a:p>
          <a:p>
            <a:pPr marL="0" indent="0">
              <a:buNone/>
            </a:pPr>
            <a:r>
              <a:rPr lang="es-ES" sz="2400" b="0" dirty="0">
                <a:solidFill>
                  <a:schemeClr val="tx2"/>
                </a:solidFill>
              </a:rPr>
              <a:t>-</a:t>
            </a:r>
            <a:r>
              <a:rPr lang="es-ES" sz="2400" b="0" dirty="0" err="1">
                <a:solidFill>
                  <a:schemeClr val="tx2"/>
                </a:solidFill>
              </a:rPr>
              <a:t>favourite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fruit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that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grows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locally</a:t>
            </a:r>
            <a:endParaRPr lang="es-ES" sz="2400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s-ES" sz="2400" b="0" dirty="0">
                <a:solidFill>
                  <a:schemeClr val="tx2"/>
                </a:solidFill>
              </a:rPr>
              <a:t>-</a:t>
            </a:r>
            <a:r>
              <a:rPr lang="es-ES" sz="2400" b="0" dirty="0" err="1">
                <a:solidFill>
                  <a:schemeClr val="tx2"/>
                </a:solidFill>
              </a:rPr>
              <a:t>favourite</a:t>
            </a:r>
            <a:r>
              <a:rPr lang="es-ES" sz="2400" b="0" dirty="0">
                <a:solidFill>
                  <a:schemeClr val="tx2"/>
                </a:solidFill>
              </a:rPr>
              <a:t> vegetable </a:t>
            </a:r>
            <a:r>
              <a:rPr lang="es-ES" sz="2400" b="0" dirty="0" err="1">
                <a:solidFill>
                  <a:schemeClr val="tx2"/>
                </a:solidFill>
              </a:rPr>
              <a:t>that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grows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locally</a:t>
            </a:r>
            <a:endParaRPr lang="es-ES" sz="2400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s-ES" sz="2400" b="0" dirty="0">
                <a:solidFill>
                  <a:schemeClr val="tx2"/>
                </a:solidFill>
              </a:rPr>
              <a:t>-</a:t>
            </a:r>
            <a:r>
              <a:rPr lang="es-ES" sz="2400" b="0" dirty="0" err="1">
                <a:solidFill>
                  <a:schemeClr val="tx2"/>
                </a:solidFill>
              </a:rPr>
              <a:t>favourite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flower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that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grows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locally</a:t>
            </a:r>
            <a:endParaRPr lang="es-ES" sz="2400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s-ES" sz="2400" b="0" dirty="0">
                <a:solidFill>
                  <a:schemeClr val="tx2"/>
                </a:solidFill>
              </a:rPr>
              <a:t>-</a:t>
            </a:r>
            <a:r>
              <a:rPr lang="es-ES" sz="2400" b="0" dirty="0" err="1">
                <a:solidFill>
                  <a:schemeClr val="tx2"/>
                </a:solidFill>
              </a:rPr>
              <a:t>favourite</a:t>
            </a:r>
            <a:r>
              <a:rPr lang="es-ES" sz="2400" b="0" dirty="0">
                <a:solidFill>
                  <a:schemeClr val="tx2"/>
                </a:solidFill>
              </a:rPr>
              <a:t> local </a:t>
            </a:r>
            <a:r>
              <a:rPr lang="es-ES" sz="2400" b="0" dirty="0" err="1">
                <a:solidFill>
                  <a:schemeClr val="tx2"/>
                </a:solidFill>
              </a:rPr>
              <a:t>outdoor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space</a:t>
            </a:r>
            <a:endParaRPr lang="es-ES" sz="2400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s-ES" sz="2400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s-ES" sz="2400" dirty="0" err="1">
                <a:solidFill>
                  <a:schemeClr val="tx2"/>
                </a:solidFill>
              </a:rPr>
              <a:t>Reporting</a:t>
            </a:r>
            <a:r>
              <a:rPr lang="es-ES" sz="2400" dirty="0">
                <a:solidFill>
                  <a:schemeClr val="tx2"/>
                </a:solidFill>
              </a:rPr>
              <a:t> back – 4 minutes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sz="2400" b="0" dirty="0" err="1">
                <a:solidFill>
                  <a:schemeClr val="tx2"/>
                </a:solidFill>
              </a:rPr>
              <a:t>Each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person</a:t>
            </a:r>
            <a:r>
              <a:rPr lang="es-ES" sz="2400" b="0" dirty="0">
                <a:solidFill>
                  <a:schemeClr val="tx2"/>
                </a:solidFill>
              </a:rPr>
              <a:t> introduces </a:t>
            </a:r>
            <a:r>
              <a:rPr lang="es-ES" sz="2400" b="0" dirty="0" err="1">
                <a:solidFill>
                  <a:schemeClr val="tx2"/>
                </a:solidFill>
              </a:rPr>
              <a:t>their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neighbour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to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the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group</a:t>
            </a:r>
            <a:r>
              <a:rPr lang="es-ES" sz="2400" b="0" dirty="0">
                <a:solidFill>
                  <a:schemeClr val="tx2"/>
                </a:solidFill>
              </a:rPr>
              <a:t>, </a:t>
            </a:r>
            <a:r>
              <a:rPr lang="es-ES" sz="2400" b="0" dirty="0" err="1">
                <a:solidFill>
                  <a:schemeClr val="tx2"/>
                </a:solidFill>
              </a:rPr>
              <a:t>telling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everyone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their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name</a:t>
            </a:r>
            <a:r>
              <a:rPr lang="es-ES" sz="2400" b="0" dirty="0">
                <a:solidFill>
                  <a:schemeClr val="tx2"/>
                </a:solidFill>
              </a:rPr>
              <a:t> and </a:t>
            </a:r>
            <a:r>
              <a:rPr lang="es-ES" sz="2400" b="0" dirty="0" err="1">
                <a:solidFill>
                  <a:schemeClr val="tx2"/>
                </a:solidFill>
              </a:rPr>
              <a:t>their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answers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to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the</a:t>
            </a:r>
            <a:r>
              <a:rPr lang="es-ES" sz="2400" b="0" dirty="0">
                <a:solidFill>
                  <a:schemeClr val="tx2"/>
                </a:solidFill>
              </a:rPr>
              <a:t> 4 </a:t>
            </a:r>
            <a:r>
              <a:rPr lang="es-ES" sz="2400" b="0" dirty="0" err="1">
                <a:solidFill>
                  <a:schemeClr val="tx2"/>
                </a:solidFill>
              </a:rPr>
              <a:t>questions</a:t>
            </a:r>
            <a:r>
              <a:rPr lang="es-ES" sz="2400" b="0" dirty="0">
                <a:solidFill>
                  <a:schemeClr val="tx2"/>
                </a:solidFill>
              </a:rPr>
              <a:t> </a:t>
            </a:r>
            <a:r>
              <a:rPr lang="es-ES" sz="2400" b="0" dirty="0" err="1">
                <a:solidFill>
                  <a:schemeClr val="tx2"/>
                </a:solidFill>
              </a:rPr>
              <a:t>asked</a:t>
            </a:r>
            <a:endParaRPr lang="es-ES" sz="2400" b="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s-ES" sz="24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10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E99DF-C3FC-D6C9-EAAD-48B13CB4C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99B82AB3-6684-1A95-C542-C40FE84B82B8}"/>
              </a:ext>
            </a:extLst>
          </p:cNvPr>
          <p:cNvSpPr txBox="1"/>
          <p:nvPr/>
        </p:nvSpPr>
        <p:spPr>
          <a:xfrm>
            <a:off x="1461052" y="659561"/>
            <a:ext cx="8997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5A312D"/>
                </a:solidFill>
                <a:latin typeface="Bebas Neue" panose="020B0606020202050201" pitchFamily="34" charset="0"/>
              </a:rPr>
              <a:t>2. </a:t>
            </a:r>
            <a:r>
              <a:rPr lang="es-ES" sz="3600" dirty="0" err="1">
                <a:solidFill>
                  <a:srgbClr val="5A312D"/>
                </a:solidFill>
                <a:latin typeface="Bebas Neue" panose="020B0606020202050201" pitchFamily="34" charset="0"/>
              </a:rPr>
              <a:t>Problem</a:t>
            </a:r>
            <a:r>
              <a:rPr lang="es-ES" sz="3600" dirty="0">
                <a:solidFill>
                  <a:srgbClr val="5A312D"/>
                </a:solidFill>
                <a:latin typeface="Bebas Neue" panose="020B0606020202050201" pitchFamily="34" charset="0"/>
              </a:rPr>
              <a:t> </a:t>
            </a:r>
            <a:r>
              <a:rPr lang="es-ES" sz="3600" dirty="0" err="1">
                <a:solidFill>
                  <a:srgbClr val="5A312D"/>
                </a:solidFill>
                <a:latin typeface="Bebas Neue" panose="020B0606020202050201" pitchFamily="34" charset="0"/>
              </a:rPr>
              <a:t>Analysis</a:t>
            </a:r>
            <a:r>
              <a:rPr lang="es-ES" sz="3600" dirty="0">
                <a:solidFill>
                  <a:srgbClr val="5A312D"/>
                </a:solidFill>
                <a:latin typeface="Bebas Neue" panose="020B0606020202050201" pitchFamily="34" charset="0"/>
              </a:rPr>
              <a:t> and Target </a:t>
            </a:r>
            <a:r>
              <a:rPr lang="es-ES" sz="3600" dirty="0" err="1">
                <a:solidFill>
                  <a:srgbClr val="5A312D"/>
                </a:solidFill>
                <a:latin typeface="Bebas Neue" panose="020B0606020202050201" pitchFamily="34" charset="0"/>
              </a:rPr>
              <a:t>Definition</a:t>
            </a:r>
            <a:r>
              <a:rPr lang="es-ES" sz="3600" dirty="0">
                <a:solidFill>
                  <a:srgbClr val="5A312D"/>
                </a:solidFill>
                <a:latin typeface="Bebas Neue" panose="020B0606020202050201" pitchFamily="34" charset="0"/>
              </a:rPr>
              <a:t> – 30 minutes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069665-B8D3-B33A-3791-EE365016105E}"/>
              </a:ext>
            </a:extLst>
          </p:cNvPr>
          <p:cNvSpPr txBox="1"/>
          <p:nvPr/>
        </p:nvSpPr>
        <p:spPr>
          <a:xfrm>
            <a:off x="1466498" y="1510043"/>
            <a:ext cx="9259003" cy="510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000" dirty="0"/>
              <a:t>	</a:t>
            </a:r>
            <a:endParaRPr lang="en-US" sz="2000" b="1" dirty="0">
              <a:solidFill>
                <a:srgbClr val="5A312D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14E2C25-1117-C03D-0415-E43BA3022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0" y="5780455"/>
            <a:ext cx="1990398" cy="417984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454D738C-411C-1F5E-EB83-6433474D8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991" y="7309514"/>
            <a:ext cx="369332" cy="369332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653DDA55-AC97-7037-5660-C8E619CB1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51814" y="7309514"/>
            <a:ext cx="369332" cy="369332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CAFB61E7-32A5-6B22-8573-3D34BE12D8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85726" y="7307182"/>
            <a:ext cx="369332" cy="36933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63627A7-CE92-B470-1E91-4D29C0A5C506}"/>
              </a:ext>
            </a:extLst>
          </p:cNvPr>
          <p:cNvSpPr txBox="1"/>
          <p:nvPr/>
        </p:nvSpPr>
        <p:spPr>
          <a:xfrm>
            <a:off x="153611" y="5411882"/>
            <a:ext cx="15120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000" b="1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F64581AC-3F46-34EB-A8DD-F636EB92B5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7903" y="7307182"/>
            <a:ext cx="369332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22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05389-F6D8-79FF-4B6E-DC714260C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96139C94-1F03-DD72-68C7-DA6D6F0D9083}"/>
              </a:ext>
            </a:extLst>
          </p:cNvPr>
          <p:cNvSpPr txBox="1"/>
          <p:nvPr/>
        </p:nvSpPr>
        <p:spPr>
          <a:xfrm>
            <a:off x="1461052" y="659561"/>
            <a:ext cx="899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5A312D"/>
                </a:solidFill>
                <a:latin typeface="Bebas Neue" panose="020B0606020202050201" pitchFamily="34" charset="0"/>
              </a:rPr>
              <a:t>3. </a:t>
            </a:r>
            <a:r>
              <a:rPr lang="en-GB" sz="3600" dirty="0">
                <a:solidFill>
                  <a:srgbClr val="5A312D"/>
                </a:solidFill>
                <a:latin typeface="Bebas Neue" panose="020B0606020202050201" pitchFamily="34" charset="0"/>
              </a:rPr>
              <a:t>Planning of the Action – 105 minutes</a:t>
            </a:r>
          </a:p>
          <a:p>
            <a:endParaRPr lang="es-ES" sz="3600" dirty="0">
              <a:solidFill>
                <a:srgbClr val="5A312D"/>
              </a:solidFill>
              <a:latin typeface="Bebas Neue" panose="020B0606020202050201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013153B-EFBA-4B0F-343E-FB043CDD2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0" y="5780455"/>
            <a:ext cx="1990398" cy="417984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C1AB4BB0-9DDE-0A4D-2845-9E36A8BC9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991" y="7309514"/>
            <a:ext cx="369332" cy="369332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C0F82906-5041-FF8F-A99C-BC40C24AF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51814" y="7309514"/>
            <a:ext cx="369332" cy="369332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550272D0-5CBD-F80F-4FC6-714165DAED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85726" y="7307182"/>
            <a:ext cx="369332" cy="36933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1769568-AD00-0AC7-0285-F0F0D71A91A4}"/>
              </a:ext>
            </a:extLst>
          </p:cNvPr>
          <p:cNvSpPr txBox="1"/>
          <p:nvPr/>
        </p:nvSpPr>
        <p:spPr>
          <a:xfrm>
            <a:off x="153611" y="5411882"/>
            <a:ext cx="15120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000" b="1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B137C689-47D7-E888-984C-F91BE6FE77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7903" y="7307182"/>
            <a:ext cx="369332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92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74D23-C8D8-8386-8F38-7A99EDCD1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49270F2C-AB6D-1206-8B12-A8C8BD32FDA2}"/>
              </a:ext>
            </a:extLst>
          </p:cNvPr>
          <p:cNvSpPr txBox="1"/>
          <p:nvPr/>
        </p:nvSpPr>
        <p:spPr>
          <a:xfrm>
            <a:off x="464660" y="470718"/>
            <a:ext cx="11591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5A312D"/>
                </a:solidFill>
                <a:latin typeface="Bebas Neue" panose="020B0606020202050201" pitchFamily="34" charset="0"/>
              </a:rPr>
              <a:t>4. </a:t>
            </a:r>
            <a:r>
              <a:rPr lang="en-GB" sz="3600" dirty="0">
                <a:solidFill>
                  <a:srgbClr val="5A312D"/>
                </a:solidFill>
                <a:latin typeface="Bebas Neue" panose="020B0606020202050201" pitchFamily="34" charset="0"/>
              </a:rPr>
              <a:t>Conclusion of Meeting and Organization of Follow up Tasks – 15 minutes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470DD75-67EB-4690-5952-406297AAB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0" y="5780455"/>
            <a:ext cx="1990398" cy="417984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408F25AB-28EB-83C1-9949-0A014AF7F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991" y="7309514"/>
            <a:ext cx="369332" cy="369332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2FC64498-FFAC-9751-114D-49CA57481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51814" y="7309514"/>
            <a:ext cx="369332" cy="369332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F62459C2-059C-5779-1B56-DCDAE0808D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85726" y="7307182"/>
            <a:ext cx="369332" cy="36933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E816F72-8FF2-AB59-528A-E00C89EC1FEF}"/>
              </a:ext>
            </a:extLst>
          </p:cNvPr>
          <p:cNvSpPr txBox="1"/>
          <p:nvPr/>
        </p:nvSpPr>
        <p:spPr>
          <a:xfrm>
            <a:off x="153611" y="5411882"/>
            <a:ext cx="15120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000" b="1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16EE94BD-4E54-B347-DFA3-2166CEBACB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7903" y="7307182"/>
            <a:ext cx="369332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660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LOESS">
      <a:dk1>
        <a:sysClr val="windowText" lastClr="000000"/>
      </a:dk1>
      <a:lt1>
        <a:sysClr val="window" lastClr="FFFFFF"/>
      </a:lt1>
      <a:dk2>
        <a:srgbClr val="59302C"/>
      </a:dk2>
      <a:lt2>
        <a:srgbClr val="0CB08E"/>
      </a:lt2>
      <a:accent1>
        <a:srgbClr val="0CB08E"/>
      </a:accent1>
      <a:accent2>
        <a:srgbClr val="00797A"/>
      </a:accent2>
      <a:accent3>
        <a:srgbClr val="FFFFFF"/>
      </a:accent3>
      <a:accent4>
        <a:srgbClr val="0CB08E"/>
      </a:accent4>
      <a:accent5>
        <a:srgbClr val="42B75F"/>
      </a:accent5>
      <a:accent6>
        <a:srgbClr val="70AD47"/>
      </a:accent6>
      <a:hlink>
        <a:srgbClr val="FFFFFF"/>
      </a:hlink>
      <a:folHlink>
        <a:srgbClr val="00797A"/>
      </a:folHlink>
    </a:clrScheme>
    <a:fontScheme name="LOESS">
      <a:majorFont>
        <a:latin typeface="Bebas Neue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ESS PowerPoint_Template.potx" id="{1BB9A766-207F-41E2-A9F5-AEBD1BD41B9A}" vid="{4D040E79-7636-4566-903F-C08F30B584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CB5529B691B194C972332E7D0D0E597" ma:contentTypeVersion="15" ma:contentTypeDescription="Ein neues Dokument erstellen." ma:contentTypeScope="" ma:versionID="2f25be177b299a3c6c08c037371d54c5">
  <xsd:schema xmlns:xsd="http://www.w3.org/2001/XMLSchema" xmlns:xs="http://www.w3.org/2001/XMLSchema" xmlns:p="http://schemas.microsoft.com/office/2006/metadata/properties" xmlns:ns2="664392dc-dad9-45cc-9b02-6ff2a8be1f79" xmlns:ns3="49b9c972-6c78-424e-8500-a22f256d764b" targetNamespace="http://schemas.microsoft.com/office/2006/metadata/properties" ma:root="true" ma:fieldsID="cb5e3029cac33746cbb65c3bf36c6897" ns2:_="" ns3:_="">
    <xsd:import namespace="664392dc-dad9-45cc-9b02-6ff2a8be1f79"/>
    <xsd:import namespace="49b9c972-6c78-424e-8500-a22f256d76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392dc-dad9-45cc-9b02-6ff2a8be1f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5434b1e2-08d8-4d9f-bb99-4dcd3b0f2a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9c972-6c78-424e-8500-a22f256d764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39ee07c4-518d-4055-84c8-5ef84dd127d8}" ma:internalName="TaxCatchAll" ma:showField="CatchAllData" ma:web="49b9c972-6c78-424e-8500-a22f256d76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664392dc-dad9-45cc-9b02-6ff2a8be1f79" xsi:nil="true"/>
    <TaxCatchAll xmlns="49b9c972-6c78-424e-8500-a22f256d764b" xsi:nil="true"/>
    <lcf76f155ced4ddcb4097134ff3c332f xmlns="664392dc-dad9-45cc-9b02-6ff2a8be1f7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CC478A-A1D8-4D1A-8E98-0A9622EBEE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4392dc-dad9-45cc-9b02-6ff2a8be1f79"/>
    <ds:schemaRef ds:uri="49b9c972-6c78-424e-8500-a22f256d76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A6F7860-FEF9-42B2-A83F-1AAFEC44A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B89F1B-28A8-4607-9E4B-FF1264AA6D71}">
  <ds:schemaRefs>
    <ds:schemaRef ds:uri="http://schemas.microsoft.com/office/2006/metadata/properties"/>
    <ds:schemaRef ds:uri="http://schemas.microsoft.com/office/infopath/2007/PartnerControls"/>
    <ds:schemaRef ds:uri="664392dc-dad9-45cc-9b02-6ff2a8be1f79"/>
    <ds:schemaRef ds:uri="49b9c972-6c78-424e-8500-a22f256d764b"/>
  </ds:schemaRefs>
</ds:datastoreItem>
</file>

<file path=docMetadata/LabelInfo.xml><?xml version="1.0" encoding="utf-8"?>
<clbl:labelList xmlns:clbl="http://schemas.microsoft.com/office/2020/mipLabelMetadata">
  <clbl:label id="{766317cb-e948-4e5f-8cec-dabc8e2fd5da}" enabled="0" method="" siteId="{766317cb-e948-4e5f-8cec-dabc8e2fd5d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LOESS PowerPoint_Template</Template>
  <TotalTime>279</TotalTime>
  <Words>493</Words>
  <Application>Microsoft Office PowerPoint</Application>
  <PresentationFormat>Widescreen</PresentationFormat>
  <Paragraphs>64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Arial</vt:lpstr>
      <vt:lpstr>Bebas Neue</vt:lpstr>
      <vt:lpstr>Calibri</vt:lpstr>
      <vt:lpstr>Poppins</vt:lpstr>
      <vt:lpstr>Tema de Office</vt:lpstr>
      <vt:lpstr>PowerPoint Presentation</vt:lpstr>
      <vt:lpstr>Aim of training session 4</vt:lpstr>
      <vt:lpstr>PowerPoint Presentation</vt:lpstr>
      <vt:lpstr>1. Welcome and Introduction</vt:lpstr>
      <vt:lpstr>Learning objectives and session activities today that align with them</vt:lpstr>
      <vt:lpstr>Introduction – 8 minutes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McDonnell</dc:creator>
  <cp:lastModifiedBy>app</cp:lastModifiedBy>
  <cp:revision>2</cp:revision>
  <dcterms:created xsi:type="dcterms:W3CDTF">2025-12-02T21:45:11Z</dcterms:created>
  <dcterms:modified xsi:type="dcterms:W3CDTF">2026-02-20T15:56:32Z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0x0101004CB5529B691B194C972332E7D0D0E597</vt:lpwstr>
  </property>
  <property fmtid="{D5CDD505-2E9C-101B-9397-08002B2CF9AE}" pid="3" name="Order">
    <vt:r8>600000</vt:r8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