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2"/>
  </p:notesMasterIdLst>
  <p:sldIdLst>
    <p:sldId id="256" r:id="rId5"/>
    <p:sldId id="304" r:id="rId6"/>
    <p:sldId id="303" r:id="rId7"/>
    <p:sldId id="257" r:id="rId8"/>
    <p:sldId id="258" r:id="rId9"/>
    <p:sldId id="259" r:id="rId10"/>
    <p:sldId id="261" r:id="rId11"/>
    <p:sldId id="262" r:id="rId12"/>
    <p:sldId id="265" r:id="rId13"/>
    <p:sldId id="263" r:id="rId14"/>
    <p:sldId id="266" r:id="rId15"/>
    <p:sldId id="307" r:id="rId16"/>
    <p:sldId id="319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18" r:id="rId25"/>
    <p:sldId id="308" r:id="rId26"/>
    <p:sldId id="274" r:id="rId27"/>
    <p:sldId id="309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314" r:id="rId36"/>
    <p:sldId id="282" r:id="rId37"/>
    <p:sldId id="286" r:id="rId38"/>
    <p:sldId id="287" r:id="rId39"/>
    <p:sldId id="310" r:id="rId40"/>
    <p:sldId id="284" r:id="rId41"/>
    <p:sldId id="285" r:id="rId42"/>
    <p:sldId id="311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315" r:id="rId54"/>
    <p:sldId id="298" r:id="rId55"/>
    <p:sldId id="316" r:id="rId56"/>
    <p:sldId id="317" r:id="rId57"/>
    <p:sldId id="300" r:id="rId58"/>
    <p:sldId id="312" r:id="rId59"/>
    <p:sldId id="301" r:id="rId60"/>
    <p:sldId id="302" r:id="rId61"/>
  </p:sldIdLst>
  <p:sldSz cx="12192000" cy="6858000"/>
  <p:notesSz cx="6858000" cy="9144000"/>
  <p:defaultTextStyle>
    <a:defPPr>
      <a:defRPr lang="es-E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99DF2B-F3AE-C70E-3B29-DE486ADAD40C}" name="Lucas Weinberg" initials="LW" userId="S::lucas.weinberg_uibk.ac.at#ext#@wilabonn.onmicrosoft.com::03f511b6-2c31-47d9-87ce-ccb32745f318" providerId="AD"/>
  <p188:author id="{EE9D1B38-79CD-856F-9D4E-FCA1C09388E1}" name="Christina Makarona" initials="CM" userId="S::christina.makarona@eun.org::ed67c8ba-9bc6-4c9b-aae6-af36f9de055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Kapelari" initials="SK" lastIdx="4" clrIdx="0">
    <p:extLst>
      <p:ext uri="{19B8F6BF-5375-455C-9EA6-DF929625EA0E}">
        <p15:presenceInfo xmlns:p15="http://schemas.microsoft.com/office/powerpoint/2012/main" userId="S-1-5-21-2037284933-2388869433-1188439103-25346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2AB9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60" autoAdjust="0"/>
  </p:normalViewPr>
  <p:slideViewPr>
    <p:cSldViewPr snapToGrid="0">
      <p:cViewPr varScale="1">
        <p:scale>
          <a:sx n="61" d="100"/>
          <a:sy n="61" d="100"/>
        </p:scale>
        <p:origin x="1098" y="1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Weinberg" userId="S::lucas.weinberg_uibk.ac.at#ext#@wilabonn.onmicrosoft.com::03f511b6-2c31-47d9-87ce-ccb32745f318" providerId="AD" clId="Web-{AB9D85DC-213C-071E-5905-6B997DD4FF85}"/>
    <pc:docChg chg="modSld">
      <pc:chgData name="Lucas Weinberg" userId="S::lucas.weinberg_uibk.ac.at#ext#@wilabonn.onmicrosoft.com::03f511b6-2c31-47d9-87ce-ccb32745f318" providerId="AD" clId="Web-{AB9D85DC-213C-071E-5905-6B997DD4FF85}" dt="2026-01-29T10:56:36.639" v="16" actId="1076"/>
      <pc:docMkLst>
        <pc:docMk/>
      </pc:docMkLst>
      <pc:sldChg chg="addSp delSp modSp modCm">
        <pc:chgData name="Lucas Weinberg" userId="S::lucas.weinberg_uibk.ac.at#ext#@wilabonn.onmicrosoft.com::03f511b6-2c31-47d9-87ce-ccb32745f318" providerId="AD" clId="Web-{AB9D85DC-213C-071E-5905-6B997DD4FF85}" dt="2026-01-29T10:56:36.639" v="16" actId="1076"/>
        <pc:sldMkLst>
          <pc:docMk/>
          <pc:sldMk cId="0" sldId="264"/>
        </pc:sldMkLst>
        <pc:spChg chg="mod">
          <ac:chgData name="Lucas Weinberg" userId="S::lucas.weinberg_uibk.ac.at#ext#@wilabonn.onmicrosoft.com::03f511b6-2c31-47d9-87ce-ccb32745f318" providerId="AD" clId="Web-{AB9D85DC-213C-071E-5905-6B997DD4FF85}" dt="2026-01-29T10:56:36.639" v="16" actId="1076"/>
          <ac:spMkLst>
            <pc:docMk/>
            <pc:sldMk cId="0" sldId="264"/>
            <ac:spMk id="5" creationId="{E02DF13C-6566-BD87-FF16-C2322A58D8F0}"/>
          </ac:spMkLst>
        </pc:spChg>
        <pc:picChg chg="add mod">
          <ac:chgData name="Lucas Weinberg" userId="S::lucas.weinberg_uibk.ac.at#ext#@wilabonn.onmicrosoft.com::03f511b6-2c31-47d9-87ce-ccb32745f318" providerId="AD" clId="Web-{AB9D85DC-213C-071E-5905-6B997DD4FF85}" dt="2026-01-29T10:56:26.420" v="5" actId="1076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ucas Weinberg" userId="S::lucas.weinberg_uibk.ac.at#ext#@wilabonn.onmicrosoft.com::03f511b6-2c31-47d9-87ce-ccb32745f318" providerId="AD" clId="Web-{AB9D85DC-213C-071E-5905-6B997DD4FF85}" dt="2026-01-29T10:56:36.576" v="15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modSp">
        <pc:chgData name="Lucas Weinberg" userId="S::lucas.weinberg_uibk.ac.at#ext#@wilabonn.onmicrosoft.com::03f511b6-2c31-47d9-87ce-ccb32745f318" providerId="AD" clId="Web-{AB9D85DC-213C-071E-5905-6B997DD4FF85}" dt="2026-01-29T10:29:36.154" v="1" actId="1076"/>
        <pc:sldMkLst>
          <pc:docMk/>
          <pc:sldMk cId="0" sldId="281"/>
        </pc:sldMkLst>
        <pc:picChg chg="mod">
          <ac:chgData name="Lucas Weinberg" userId="S::lucas.weinberg_uibk.ac.at#ext#@wilabonn.onmicrosoft.com::03f511b6-2c31-47d9-87ce-ccb32745f318" providerId="AD" clId="Web-{AB9D85DC-213C-071E-5905-6B997DD4FF85}" dt="2026-01-29T10:29:36.154" v="1" actId="1076"/>
          <ac:picMkLst>
            <pc:docMk/>
            <pc:sldMk cId="0" sldId="281"/>
            <ac:picMk id="6" creationId="{00000000-0000-0000-0000-000000000000}"/>
          </ac:picMkLst>
        </pc:picChg>
      </pc:sldChg>
    </pc:docChg>
  </pc:docChgLst>
  <pc:docChgLst>
    <pc:chgData name="Giuseppe Mossuti" userId="2ab3c031-613a-4eed-8135-da26cfd5c33f" providerId="ADAL" clId="{8DEDAA6F-FC64-40D9-B503-604E8D1F8C47}"/>
    <pc:docChg chg="modSld">
      <pc:chgData name="Giuseppe Mossuti" userId="2ab3c031-613a-4eed-8135-da26cfd5c33f" providerId="ADAL" clId="{8DEDAA6F-FC64-40D9-B503-604E8D1F8C47}" dt="2026-01-30T09:28:27.584" v="2" actId="6549"/>
      <pc:docMkLst>
        <pc:docMk/>
      </pc:docMkLst>
      <pc:sldChg chg="modSp mod">
        <pc:chgData name="Giuseppe Mossuti" userId="2ab3c031-613a-4eed-8135-da26cfd5c33f" providerId="ADAL" clId="{8DEDAA6F-FC64-40D9-B503-604E8D1F8C47}" dt="2026-01-30T09:28:14.393" v="1" actId="14100"/>
        <pc:sldMkLst>
          <pc:docMk/>
          <pc:sldMk cId="0" sldId="264"/>
        </pc:sldMkLst>
        <pc:spChg chg="mod">
          <ac:chgData name="Giuseppe Mossuti" userId="2ab3c031-613a-4eed-8135-da26cfd5c33f" providerId="ADAL" clId="{8DEDAA6F-FC64-40D9-B503-604E8D1F8C47}" dt="2026-01-30T09:28:14.393" v="1" actId="14100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2ab3c031-613a-4eed-8135-da26cfd5c33f" providerId="ADAL" clId="{8DEDAA6F-FC64-40D9-B503-604E8D1F8C47}" dt="2026-01-30T09:26:13.855" v="0" actId="1076"/>
          <ac:picMkLst>
            <pc:docMk/>
            <pc:sldMk cId="0" sldId="264"/>
            <ac:picMk id="3" creationId="{AF03DB96-3249-935A-97AA-5385C4C4C4A9}"/>
          </ac:picMkLst>
        </pc:picChg>
      </pc:sldChg>
      <pc:sldChg chg="modSp mod">
        <pc:chgData name="Giuseppe Mossuti" userId="2ab3c031-613a-4eed-8135-da26cfd5c33f" providerId="ADAL" clId="{8DEDAA6F-FC64-40D9-B503-604E8D1F8C47}" dt="2026-01-30T09:28:27.584" v="2" actId="6549"/>
        <pc:sldMkLst>
          <pc:docMk/>
          <pc:sldMk cId="0" sldId="266"/>
        </pc:sldMkLst>
        <pc:spChg chg="mod">
          <ac:chgData name="Giuseppe Mossuti" userId="2ab3c031-613a-4eed-8135-da26cfd5c33f" providerId="ADAL" clId="{8DEDAA6F-FC64-40D9-B503-604E8D1F8C47}" dt="2026-01-30T09:28:27.584" v="2" actId="6549"/>
          <ac:spMkLst>
            <pc:docMk/>
            <pc:sldMk cId="0" sldId="266"/>
            <ac:spMk id="4" creationId="{00000000-0000-0000-0000-000000000000}"/>
          </ac:spMkLst>
        </pc:spChg>
      </pc:sldChg>
    </pc:docChg>
  </pc:docChgLst>
  <pc:docChgLst>
    <pc:chgData name="Lucas Weinberg" userId="S::lucas.weinberg_uibk.ac.at#ext#@wilabonn.onmicrosoft.com::03f511b6-2c31-47d9-87ce-ccb32745f318" providerId="AD" clId="Web-{D0217734-4909-4B71-0DAA-31C7A26CF818}"/>
    <pc:docChg chg="mod">
      <pc:chgData name="Lucas Weinberg" userId="S::lucas.weinberg_uibk.ac.at#ext#@wilabonn.onmicrosoft.com::03f511b6-2c31-47d9-87ce-ccb32745f318" providerId="AD" clId="Web-{D0217734-4909-4B71-0DAA-31C7A26CF818}" dt="2026-01-28T12:49:39.080" v="0"/>
      <pc:docMkLst>
        <pc:docMk/>
      </pc:docMkLst>
    </pc:docChg>
  </pc:docChgLst>
  <pc:docChgLst>
    <pc:chgData name="Giuseppe Mossuti" userId="S::giuseppe.mossuti_eun.org#ext#@wilabonn.onmicrosoft.com::7a503b0d-332c-4ce3-bdf7-cf79346f1006" providerId="AD" clId="Web-{BCAC2DE3-C92B-2752-F01F-8DF3BB3AA93F}"/>
    <pc:docChg chg="modSld">
      <pc:chgData name="Giuseppe Mossuti" userId="S::giuseppe.mossuti_eun.org#ext#@wilabonn.onmicrosoft.com::7a503b0d-332c-4ce3-bdf7-cf79346f1006" providerId="AD" clId="Web-{BCAC2DE3-C92B-2752-F01F-8DF3BB3AA93F}" dt="2026-01-29T11:27:19.753" v="139" actId="1076"/>
      <pc:docMkLst>
        <pc:docMk/>
      </pc:docMkLst>
      <pc:sldChg chg="modSp modCm">
        <pc:chgData name="Giuseppe Mossuti" userId="S::giuseppe.mossuti_eun.org#ext#@wilabonn.onmicrosoft.com::7a503b0d-332c-4ce3-bdf7-cf79346f1006" providerId="AD" clId="Web-{BCAC2DE3-C92B-2752-F01F-8DF3BB3AA93F}" dt="2026-01-29T11:09:35.001" v="21" actId="20577"/>
        <pc:sldMkLst>
          <pc:docMk/>
          <pc:sldMk cId="0" sldId="258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09:35.001" v="21" actId="20577"/>
          <ac:spMkLst>
            <pc:docMk/>
            <pc:sldMk cId="0" sldId="258"/>
            <ac:spMk id="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09:35.001" v="21" actId="20577"/>
              <pc2:cmMkLst xmlns:pc2="http://schemas.microsoft.com/office/powerpoint/2019/9/main/command">
                <pc:docMk/>
                <pc:sldMk cId="0" sldId="258"/>
                <pc2:cmMk id="{D6A5D1FA-1C39-4B35-BCA5-A1985658A0F6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2:37.789" v="55" actId="1076"/>
        <pc:sldMkLst>
          <pc:docMk/>
          <pc:sldMk cId="0" sldId="259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2:13.507" v="45" actId="20577"/>
          <ac:spMkLst>
            <pc:docMk/>
            <pc:sldMk cId="0" sldId="259"/>
            <ac:spMk id="2" creationId="{31813824-F635-4823-83F8-A0B670C207E8}"/>
          </ac:spMkLst>
        </pc:spChg>
        <pc:spChg chg="mod">
          <ac:chgData name="Giuseppe Mossuti" userId="S::giuseppe.mossuti_eun.org#ext#@wilabonn.onmicrosoft.com::7a503b0d-332c-4ce3-bdf7-cf79346f1006" providerId="AD" clId="Web-{BCAC2DE3-C92B-2752-F01F-8DF3BB3AA93F}" dt="2026-01-29T11:12:37.789" v="55" actId="1076"/>
          <ac:spMkLst>
            <pc:docMk/>
            <pc:sldMk cId="0" sldId="259"/>
            <ac:spMk id="9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2:23.945" v="51" actId="20577"/>
              <pc2:cmMkLst xmlns:pc2="http://schemas.microsoft.com/office/powerpoint/2019/9/main/command">
                <pc:docMk/>
                <pc:sldMk cId="0" sldId="259"/>
                <pc2:cmMk id="{C94C67FB-BBC0-4843-A5C1-685A04BFDDF1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4:26.478" v="71" actId="1076"/>
        <pc:sldMkLst>
          <pc:docMk/>
          <pc:sldMk cId="0" sldId="262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4:26.478" v="71" actId="1076"/>
          <ac:spMkLst>
            <pc:docMk/>
            <pc:sldMk cId="0" sldId="262"/>
            <ac:spMk id="24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3:54.634" v="64" actId="20577"/>
              <pc2:cmMkLst xmlns:pc2="http://schemas.microsoft.com/office/powerpoint/2019/9/main/command">
                <pc:docMk/>
                <pc:sldMk cId="0" sldId="262"/>
                <pc2:cmMk id="{535C42A7-7B31-4B42-A795-15E3C2043C39}"/>
              </pc2:cmMkLst>
            </pc226:cmChg>
          </p:ext>
        </pc:extLst>
      </pc:sldChg>
      <pc:sldChg chg="modSp modCm">
        <pc:chgData name="Giuseppe Mossuti" userId="S::giuseppe.mossuti_eun.org#ext#@wilabonn.onmicrosoft.com::7a503b0d-332c-4ce3-bdf7-cf79346f1006" providerId="AD" clId="Web-{BCAC2DE3-C92B-2752-F01F-8DF3BB3AA93F}" dt="2026-01-29T11:17:21.198" v="93" actId="20577"/>
        <pc:sldMkLst>
          <pc:docMk/>
          <pc:sldMk cId="0" sldId="264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17:21.198" v="93" actId="20577"/>
          <ac:spMkLst>
            <pc:docMk/>
            <pc:sldMk cId="0" sldId="264"/>
            <ac:spMk id="5" creationId="{E02DF13C-6566-BD87-FF16-C2322A58D8F0}"/>
          </ac:spMkLst>
        </pc:spChg>
        <pc:picChg chg="mod">
          <ac:chgData name="Giuseppe Mossuti" userId="S::giuseppe.mossuti_eun.org#ext#@wilabonn.onmicrosoft.com::7a503b0d-332c-4ce3-bdf7-cf79346f1006" providerId="AD" clId="Web-{BCAC2DE3-C92B-2752-F01F-8DF3BB3AA93F}" dt="2026-01-29T11:15:55.166" v="74"/>
          <ac:picMkLst>
            <pc:docMk/>
            <pc:sldMk cId="0" sldId="264"/>
            <ac:picMk id="3" creationId="{AF03DB96-3249-935A-97AA-5385C4C4C4A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iuseppe Mossuti" userId="S::giuseppe.mossuti_eun.org#ext#@wilabonn.onmicrosoft.com::7a503b0d-332c-4ce3-bdf7-cf79346f1006" providerId="AD" clId="Web-{BCAC2DE3-C92B-2752-F01F-8DF3BB3AA93F}" dt="2026-01-29T11:16:41.494" v="80" actId="20577"/>
              <pc2:cmMkLst xmlns:pc2="http://schemas.microsoft.com/office/powerpoint/2019/9/main/command">
                <pc:docMk/>
                <pc:sldMk cId="0" sldId="264"/>
                <pc2:cmMk id="{AF07351A-C3D4-4D7C-80EB-2442C99B0AB4}"/>
              </pc2:cmMkLst>
            </pc226:cmChg>
          </p:ext>
        </pc:extLst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0:57.029" v="118" actId="1076"/>
        <pc:sldMkLst>
          <pc:docMk/>
          <pc:sldMk cId="0" sldId="281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0:57.029" v="118" actId="1076"/>
          <ac:spMkLst>
            <pc:docMk/>
            <pc:sldMk cId="0" sldId="281"/>
            <ac:spMk id="7" creationId="{00E65ACE-554B-9953-855E-32AF49C2DDDA}"/>
          </ac:spMkLst>
        </pc:spChg>
      </pc:sldChg>
      <pc:sldChg chg="modSp modNotes">
        <pc:chgData name="Giuseppe Mossuti" userId="S::giuseppe.mossuti_eun.org#ext#@wilabonn.onmicrosoft.com::7a503b0d-332c-4ce3-bdf7-cf79346f1006" providerId="AD" clId="Web-{BCAC2DE3-C92B-2752-F01F-8DF3BB3AA93F}" dt="2026-01-29T11:22:33.046" v="123"/>
        <pc:sldMkLst>
          <pc:docMk/>
          <pc:sldMk cId="0" sldId="286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25.030" v="121" actId="20577"/>
          <ac:spMkLst>
            <pc:docMk/>
            <pc:sldMk cId="0" sldId="286"/>
            <ac:spMk id="7" creationId="{00000000-0000-0000-0000-000000000000}"/>
          </ac:spMkLst>
        </pc:spChg>
      </pc:sldChg>
      <pc:sldChg chg="addSp modSp">
        <pc:chgData name="Giuseppe Mossuti" userId="S::giuseppe.mossuti_eun.org#ext#@wilabonn.onmicrosoft.com::7a503b0d-332c-4ce3-bdf7-cf79346f1006" providerId="AD" clId="Web-{BCAC2DE3-C92B-2752-F01F-8DF3BB3AA93F}" dt="2026-01-29T11:27:19.753" v="139" actId="1076"/>
        <pc:sldMkLst>
          <pc:docMk/>
          <pc:sldMk cId="0" sldId="289"/>
        </pc:sldMkLst>
        <pc:spChg chg="add mod">
          <ac:chgData name="Giuseppe Mossuti" userId="S::giuseppe.mossuti_eun.org#ext#@wilabonn.onmicrosoft.com::7a503b0d-332c-4ce3-bdf7-cf79346f1006" providerId="AD" clId="Web-{BCAC2DE3-C92B-2752-F01F-8DF3BB3AA93F}" dt="2026-01-29T11:27:19.753" v="139" actId="1076"/>
          <ac:spMkLst>
            <pc:docMk/>
            <pc:sldMk cId="0" sldId="289"/>
            <ac:spMk id="6" creationId="{BCB9CB07-924D-0E13-9FA4-AA5A436B3ED7}"/>
          </ac:spMkLst>
        </pc:spChg>
      </pc:sldChg>
      <pc:sldChg chg="modSp">
        <pc:chgData name="Giuseppe Mossuti" userId="S::giuseppe.mossuti_eun.org#ext#@wilabonn.onmicrosoft.com::7a503b0d-332c-4ce3-bdf7-cf79346f1006" providerId="AD" clId="Web-{BCAC2DE3-C92B-2752-F01F-8DF3BB3AA93F}" dt="2026-01-29T11:22:48.343" v="124" actId="1076"/>
        <pc:sldMkLst>
          <pc:docMk/>
          <pc:sldMk cId="2104516606" sldId="310"/>
        </pc:sldMkLst>
        <pc:spChg chg="mod">
          <ac:chgData name="Giuseppe Mossuti" userId="S::giuseppe.mossuti_eun.org#ext#@wilabonn.onmicrosoft.com::7a503b0d-332c-4ce3-bdf7-cf79346f1006" providerId="AD" clId="Web-{BCAC2DE3-C92B-2752-F01F-8DF3BB3AA93F}" dt="2026-01-29T11:22:48.343" v="124" actId="1076"/>
          <ac:spMkLst>
            <pc:docMk/>
            <pc:sldMk cId="2104516606" sldId="310"/>
            <ac:spMk id="7" creationId="{00000000-0000-0000-0000-000000000000}"/>
          </ac:spMkLst>
        </pc:spChg>
      </pc:sldChg>
      <pc:sldChg chg="addSp">
        <pc:chgData name="Giuseppe Mossuti" userId="S::giuseppe.mossuti_eun.org#ext#@wilabonn.onmicrosoft.com::7a503b0d-332c-4ce3-bdf7-cf79346f1006" providerId="AD" clId="Web-{BCAC2DE3-C92B-2752-F01F-8DF3BB3AA93F}" dt="2026-01-29T11:21:04.045" v="119"/>
        <pc:sldMkLst>
          <pc:docMk/>
          <pc:sldMk cId="1766962655" sldId="314"/>
        </pc:sldMkLst>
        <pc:spChg chg="add">
          <ac:chgData name="Giuseppe Mossuti" userId="S::giuseppe.mossuti_eun.org#ext#@wilabonn.onmicrosoft.com::7a503b0d-332c-4ce3-bdf7-cf79346f1006" providerId="AD" clId="Web-{BCAC2DE3-C92B-2752-F01F-8DF3BB3AA93F}" dt="2026-01-29T11:21:04.045" v="119"/>
          <ac:spMkLst>
            <pc:docMk/>
            <pc:sldMk cId="1766962655" sldId="314"/>
            <ac:spMk id="5" creationId="{064DB45F-506D-7B7C-C36F-671A8588904A}"/>
          </ac:spMkLst>
        </pc:spChg>
      </pc:sldChg>
    </pc:docChg>
  </pc:docChgLst>
  <pc:docChgLst>
    <pc:chgData name="Giuseppe Mossuti" userId="S::giuseppe.mossuti_eun.org#ext#@wilabonn.onmicrosoft.com::7a503b0d-332c-4ce3-bdf7-cf79346f1006" providerId="AD" clId="Web-{51F44F19-C452-E94E-77B0-AE574C31163F}"/>
    <pc:docChg chg="modSld">
      <pc:chgData name="Giuseppe Mossuti" userId="S::giuseppe.mossuti_eun.org#ext#@wilabonn.onmicrosoft.com::7a503b0d-332c-4ce3-bdf7-cf79346f1006" providerId="AD" clId="Web-{51F44F19-C452-E94E-77B0-AE574C31163F}" dt="2026-01-16T13:41:55.142" v="0" actId="14100"/>
      <pc:docMkLst>
        <pc:docMk/>
      </pc:docMkLst>
      <pc:sldChg chg="modSp">
        <pc:chgData name="Giuseppe Mossuti" userId="S::giuseppe.mossuti_eun.org#ext#@wilabonn.onmicrosoft.com::7a503b0d-332c-4ce3-bdf7-cf79346f1006" providerId="AD" clId="Web-{51F44F19-C452-E94E-77B0-AE574C31163F}" dt="2026-01-16T13:41:55.142" v="0" actId="14100"/>
        <pc:sldMkLst>
          <pc:docMk/>
          <pc:sldMk cId="0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D40977-7E98-45B4-A5E8-281AB6C0631B}" type="doc">
      <dgm:prSet loTypeId="urn:microsoft.com/office/officeart/2005/8/layout/cycle2#1" loCatId="cycle" qsTypeId="urn:microsoft.com/office/officeart/2005/8/quickstyle/simple1#1" qsCatId="simple" csTypeId="urn:microsoft.com/office/officeart/2005/8/colors/colorful1" csCatId="colorful" phldr="1"/>
      <dgm:spPr bwMode="auto"/>
      <dgm:t>
        <a:bodyPr/>
        <a:lstStyle/>
        <a:p>
          <a:pPr>
            <a:defRPr/>
          </a:pPr>
          <a:endParaRPr lang="de-DE"/>
        </a:p>
      </dgm:t>
    </dgm:pt>
    <dgm:pt modelId="{A870EB9C-6F9F-4766-A11B-9DFA977C0EA5}">
      <dgm:prSet phldrT="[Text]"/>
      <dgm:spPr bwMode="auto"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>
            <a:defRPr/>
          </a:pPr>
          <a:r>
            <a:rPr lang="ca" b="1" noProof="0" dirty="0">
              <a:solidFill>
                <a:sysClr val="windowText" lastClr="000000"/>
              </a:solidFill>
            </a:rPr>
            <a:t>Qui?</a:t>
          </a:r>
        </a:p>
      </dgm:t>
    </dgm:pt>
    <dgm:pt modelId="{56DBC300-DCB6-46AF-8C92-556C6A5C2A67}" type="parTrans" cxnId="{7CFBFADC-981B-45BD-8E40-48323BF4B6D4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0DDCBF19-5920-4ABB-A152-D9B8D53FA369}" type="sibTrans" cxnId="{7CFBFADC-981B-45BD-8E40-48323BF4B6D4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AA4411A-C87E-4111-BC7E-098BCF012748}">
      <dgm:prSet phldrT="[Text]"/>
      <dgm:spPr bwMode="auto">
        <a:solidFill>
          <a:schemeClr val="accent2"/>
        </a:solidFill>
      </dgm:spPr>
      <dgm:t>
        <a:bodyPr/>
        <a:lstStyle/>
        <a:p>
          <a:pPr>
            <a:defRPr/>
          </a:pPr>
          <a:r>
            <a:rPr lang="ca" b="1" noProof="0" dirty="0">
              <a:solidFill>
                <a:sysClr val="windowText" lastClr="000000"/>
              </a:solidFill>
            </a:rPr>
            <a:t>Què?</a:t>
          </a:r>
        </a:p>
      </dgm:t>
    </dgm:pt>
    <dgm:pt modelId="{49508413-CB85-4B22-8141-BB13E4CA67B9}" type="par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57223551-C62E-40F3-8503-F71A9DCFBC07}" type="sibTrans" cxnId="{C1342D25-DD68-47E4-981E-BA22B81D408A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D4414C03-5C56-4BC6-A27B-BC6269FEDA14}">
      <dgm:prSet phldrT="[Text]"/>
      <dgm:spPr bwMode="auto">
        <a:solidFill>
          <a:schemeClr val="accent4">
            <a:lumMod val="75000"/>
          </a:schemeClr>
        </a:solidFill>
      </dgm:spPr>
      <dgm:t>
        <a:bodyPr/>
        <a:lstStyle/>
        <a:p>
          <a:pPr>
            <a:defRPr/>
          </a:pPr>
          <a:r>
            <a:rPr lang="ca" b="1" noProof="0" dirty="0">
              <a:solidFill>
                <a:sysClr val="windowText" lastClr="000000"/>
              </a:solidFill>
            </a:rPr>
            <a:t>Com?</a:t>
          </a:r>
        </a:p>
      </dgm:t>
    </dgm:pt>
    <dgm:pt modelId="{A20EBA7D-F9EE-4195-9C81-75BF6992B8AB}" type="parTrans" cxnId="{45D681E5-BD2A-4524-A8E6-196A49F67B89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998493CF-1049-4C97-9417-0B606AAFEC74}" type="sibTrans" cxnId="{45D681E5-BD2A-4524-A8E6-196A49F67B89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27FD10D0-C165-4893-A3D1-B8CE2A11B6CF}">
      <dgm:prSet phldrT="[Text]"/>
      <dgm:spPr bwMode="auto">
        <a:solidFill>
          <a:schemeClr val="accent6">
            <a:lumMod val="75000"/>
          </a:schemeClr>
        </a:solidFill>
      </dgm:spPr>
      <dgm:t>
        <a:bodyPr/>
        <a:lstStyle/>
        <a:p>
          <a:pPr>
            <a:defRPr/>
          </a:pPr>
          <a:r>
            <a:rPr lang="ca" b="1" noProof="0" dirty="0">
              <a:solidFill>
                <a:sysClr val="windowText" lastClr="000000"/>
              </a:solidFill>
            </a:rPr>
            <a:t>Materials?</a:t>
          </a:r>
        </a:p>
      </dgm:t>
    </dgm:pt>
    <dgm:pt modelId="{A297AFEE-A911-419D-A108-F4EDC354C901}" type="parTrans" cxnId="{FA975B11-6DEA-4E0C-BDD2-7B661F73B6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1C86441-F680-4140-9D0A-E884FC3F6BB7}" type="sibTrans" cxnId="{FA975B11-6DEA-4E0C-BDD2-7B661F73B6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89773333-C0A7-4EAE-B18C-CC1AE2260801}">
      <dgm:prSet phldrT="[Text]"/>
      <dgm:spPr bwMode="auto"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ca" b="1" noProof="0" dirty="0">
              <a:solidFill>
                <a:sysClr val="windowText" lastClr="000000"/>
              </a:solidFill>
            </a:rPr>
            <a:t>On?</a:t>
          </a:r>
        </a:p>
      </dgm:t>
    </dgm:pt>
    <dgm:pt modelId="{105077BA-AD89-4EDB-8BE2-A36E3A068DFA}" type="parTrans" cxnId="{3A44B45C-CCD7-41FD-9FC3-7AF94B035BF6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FF6D4B45-AFAC-466F-B6F9-78C1B0957CA4}" type="sibTrans" cxnId="{3A44B45C-CCD7-41FD-9FC3-7AF94B035BF6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40B6DAA1-5A4C-4E67-8BBF-90A39BFA41F1}">
      <dgm:prSet phldrT="[Text]"/>
      <dgm:spPr bwMode="auto"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defRPr/>
          </a:pPr>
          <a:r>
            <a:rPr lang="ca" b="1" noProof="0" dirty="0">
              <a:solidFill>
                <a:sysClr val="windowText" lastClr="000000"/>
              </a:solidFill>
            </a:rPr>
            <a:t>Per què?</a:t>
          </a:r>
        </a:p>
      </dgm:t>
    </dgm:pt>
    <dgm:pt modelId="{30C4D46F-DCEA-4C9F-9F49-937D726FAC66}" type="parTrans" cxnId="{896B4352-8AC0-4167-BF64-AA1D1232C06F}">
      <dgm:prSet/>
      <dgm:spPr bwMode="auto"/>
      <dgm:t>
        <a:bodyPr/>
        <a:lstStyle/>
        <a:p>
          <a:pPr>
            <a:defRPr/>
          </a:pPr>
          <a:endParaRPr lang="de-DE"/>
        </a:p>
      </dgm:t>
    </dgm:pt>
    <dgm:pt modelId="{72719A51-82BB-4EA0-A2F7-06B5BC086FA6}" type="sibTrans" cxnId="{896B4352-8AC0-4167-BF64-AA1D1232C06F}">
      <dgm:prSet/>
      <dgm:spPr bwMode="auto">
        <a:solidFill>
          <a:schemeClr val="bg1">
            <a:lumMod val="65000"/>
          </a:schemeClr>
        </a:solidFill>
      </dgm:spPr>
      <dgm:t>
        <a:bodyPr/>
        <a:lstStyle/>
        <a:p>
          <a:pPr>
            <a:defRPr/>
          </a:pPr>
          <a:endParaRPr lang="de-DE"/>
        </a:p>
      </dgm:t>
    </dgm:pt>
    <dgm:pt modelId="{EE149F32-7D51-468B-9D6F-9D9C97F5DB7B}" type="pres">
      <dgm:prSet presAssocID="{62D40977-7E98-45B4-A5E8-281AB6C0631B}" presName="cycle" presStyleCnt="0">
        <dgm:presLayoutVars>
          <dgm:dir/>
          <dgm:resizeHandles val="exact"/>
        </dgm:presLayoutVars>
      </dgm:prSet>
      <dgm:spPr bwMode="auto"/>
    </dgm:pt>
    <dgm:pt modelId="{EB35021C-369D-48A5-B87A-BF324E49C3AE}" type="pres">
      <dgm:prSet presAssocID="{A870EB9C-6F9F-4766-A11B-9DFA977C0EA5}" presName="node" presStyleLbl="node1" presStyleIdx="0" presStyleCnt="6" custRadScaleRad="99288" custRadScaleInc="-2632">
        <dgm:presLayoutVars>
          <dgm:bulletEnabled val="1"/>
        </dgm:presLayoutVars>
      </dgm:prSet>
      <dgm:spPr bwMode="auto"/>
    </dgm:pt>
    <dgm:pt modelId="{464270D1-E852-486D-84E0-62DF6ADCB02B}" type="pres">
      <dgm:prSet presAssocID="{0DDCBF19-5920-4ABB-A152-D9B8D53FA369}" presName="sibTrans" presStyleLbl="sibTrans2D1" presStyleIdx="0" presStyleCnt="6" custScaleY="2266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68065A07-1CBA-4541-8AEA-10FD8ED4368D}" type="pres">
      <dgm:prSet presAssocID="{0DDCBF19-5920-4ABB-A152-D9B8D53FA369}" presName="connectorText" presStyleLbl="sibTrans2D1" presStyleIdx="0" presStyleCnt="6"/>
      <dgm:spPr bwMode="auto"/>
    </dgm:pt>
    <dgm:pt modelId="{54146A4C-2E3D-46E7-93C8-7A18C860C319}" type="pres">
      <dgm:prSet presAssocID="{4AA4411A-C87E-4111-BC7E-098BCF012748}" presName="node" presStyleLbl="node1" presStyleIdx="1" presStyleCnt="6">
        <dgm:presLayoutVars>
          <dgm:bulletEnabled val="1"/>
        </dgm:presLayoutVars>
      </dgm:prSet>
      <dgm:spPr bwMode="auto"/>
    </dgm:pt>
    <dgm:pt modelId="{B6169AF8-DAEB-4703-A83F-F9B5D5F91028}" type="pres">
      <dgm:prSet presAssocID="{57223551-C62E-40F3-8503-F71A9DCFBC07}" presName="sibTrans" presStyleLbl="sibTrans2D1" presStyleIdx="1" presStyleCnt="6" custFlipVert="1" custScaleX="123292" custScaleY="19354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D38A2808-7F2A-4A46-9437-CF78D99157B0}" type="pres">
      <dgm:prSet presAssocID="{57223551-C62E-40F3-8503-F71A9DCFBC07}" presName="connectorText" presStyleLbl="sibTrans2D1" presStyleIdx="1" presStyleCnt="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C1BF4A05-4A8D-433C-A00D-70881D73B156}" type="pres">
      <dgm:prSet presAssocID="{D4414C03-5C56-4BC6-A27B-BC6269FEDA14}" presName="node" presStyleLbl="node1" presStyleIdx="2" presStyleCnt="6">
        <dgm:presLayoutVars>
          <dgm:bulletEnabled val="1"/>
        </dgm:presLayoutVars>
      </dgm:prSet>
      <dgm:spPr bwMode="auto"/>
    </dgm:pt>
    <dgm:pt modelId="{D10D183E-D9DA-4B94-A3D5-487DE83F2F67}" type="pres">
      <dgm:prSet presAssocID="{998493CF-1049-4C97-9417-0B606AAFEC74}" presName="sibTrans" presStyleLbl="sibTrans2D1" presStyleIdx="2" presStyleCnt="6" custAng="4065809" custFlipVert="1" custScaleY="2498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88ABE737-8A69-483C-A2A4-B56160120AB6}" type="pres">
      <dgm:prSet presAssocID="{998493CF-1049-4C97-9417-0B606AAFEC74}" presName="connectorText" presStyleLbl="sibTrans2D1" presStyleIdx="2" presStyleCnt="6"/>
      <dgm:spPr bwMode="auto"/>
    </dgm:pt>
    <dgm:pt modelId="{110C6733-635D-4BB5-B727-2199089D71E7}" type="pres">
      <dgm:prSet presAssocID="{27FD10D0-C165-4893-A3D1-B8CE2A11B6CF}" presName="node" presStyleLbl="node1" presStyleIdx="3" presStyleCnt="6">
        <dgm:presLayoutVars>
          <dgm:bulletEnabled val="1"/>
        </dgm:presLayoutVars>
      </dgm:prSet>
      <dgm:spPr bwMode="auto"/>
    </dgm:pt>
    <dgm:pt modelId="{605C0996-3E2F-407E-A023-383483E92682}" type="pres">
      <dgm:prSet presAssocID="{F1C86441-F680-4140-9D0A-E884FC3F6BB7}" presName="sibTrans" presStyleLbl="sibTrans2D1" presStyleIdx="3" presStyleCnt="6" custAng="6787556" custFlipVert="1" custScaleY="26743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100D812A-0E34-4D64-9727-C0FE92D240A9}" type="pres">
      <dgm:prSet presAssocID="{F1C86441-F680-4140-9D0A-E884FC3F6BB7}" presName="connectorText" presStyleLbl="sibTrans2D1" presStyleIdx="3" presStyleCnt="6"/>
      <dgm:spPr bwMode="auto"/>
    </dgm:pt>
    <dgm:pt modelId="{8C4E2AC0-2732-4999-9B96-74037BFE3B90}" type="pres">
      <dgm:prSet presAssocID="{89773333-C0A7-4EAE-B18C-CC1AE2260801}" presName="node" presStyleLbl="node1" presStyleIdx="4" presStyleCnt="6" custRadScaleRad="98813" custRadScaleInc="-53">
        <dgm:presLayoutVars>
          <dgm:bulletEnabled val="1"/>
        </dgm:presLayoutVars>
      </dgm:prSet>
      <dgm:spPr bwMode="auto"/>
    </dgm:pt>
    <dgm:pt modelId="{A2B7CC6E-0BF3-4AEA-BE5F-5E99178BBF1B}" type="pres">
      <dgm:prSet presAssocID="{FF6D4B45-AFAC-466F-B6F9-78C1B0957CA4}" presName="sibTrans" presStyleLbl="sibTrans2D1" presStyleIdx="4" presStyleCnt="6" custScaleY="22907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E89AF5FC-26F3-4CC3-963B-DE516537D77A}" type="pres">
      <dgm:prSet presAssocID="{FF6D4B45-AFAC-466F-B6F9-78C1B0957CA4}" presName="connectorText" presStyleLbl="sibTrans2D1" presStyleIdx="4" presStyleCnt="6"/>
      <dgm:spPr bwMode="auto"/>
    </dgm:pt>
    <dgm:pt modelId="{CD4B29B8-F61F-434D-B94D-46951F736EC6}" type="pres">
      <dgm:prSet presAssocID="{40B6DAA1-5A4C-4E67-8BBF-90A39BFA41F1}" presName="node" presStyleLbl="node1" presStyleIdx="5" presStyleCnt="6" custRadScaleRad="100722" custRadScaleInc="-791">
        <dgm:presLayoutVars>
          <dgm:bulletEnabled val="1"/>
        </dgm:presLayoutVars>
      </dgm:prSet>
      <dgm:spPr bwMode="auto"/>
    </dgm:pt>
    <dgm:pt modelId="{4B3F328D-15D1-4B08-8DCB-1989E22A98F5}" type="pres">
      <dgm:prSet presAssocID="{72719A51-82BB-4EA0-A2F7-06B5BC086FA6}" presName="sibTrans" presStyleLbl="sibTrans2D1" presStyleIdx="5" presStyleCnt="6" custAng="20939386" custFlipVert="0" custScaleY="21776"/>
      <dgm:spPr bwMode="auto">
        <a:prstGeom prst="leftRightArrow">
          <a:avLst>
            <a:gd name="adj1" fmla="val 50000"/>
            <a:gd name="adj2" fmla="val 50000"/>
          </a:avLst>
        </a:prstGeom>
      </dgm:spPr>
    </dgm:pt>
    <dgm:pt modelId="{9075EF83-BBC8-426E-A320-5B2E9410C9C7}" type="pres">
      <dgm:prSet presAssocID="{72719A51-82BB-4EA0-A2F7-06B5BC086FA6}" presName="connectorText" presStyleLbl="sibTrans2D1" presStyleIdx="5" presStyleCnt="6"/>
      <dgm:spPr bwMode="auto"/>
    </dgm:pt>
  </dgm:ptLst>
  <dgm:cxnLst>
    <dgm:cxn modelId="{DDCB8E00-2ADA-4948-9F6D-59D281FC0451}" type="presOf" srcId="{F1C86441-F680-4140-9D0A-E884FC3F6BB7}" destId="{605C0996-3E2F-407E-A023-383483E92682}" srcOrd="0" destOrd="0" presId="urn:microsoft.com/office/officeart/2005/8/layout/cycle2#1"/>
    <dgm:cxn modelId="{FA975B11-6DEA-4E0C-BDD2-7B661F73B66F}" srcId="{62D40977-7E98-45B4-A5E8-281AB6C0631B}" destId="{27FD10D0-C165-4893-A3D1-B8CE2A11B6CF}" srcOrd="3" destOrd="0" parTransId="{A297AFEE-A911-419D-A108-F4EDC354C901}" sibTransId="{F1C86441-F680-4140-9D0A-E884FC3F6BB7}"/>
    <dgm:cxn modelId="{0B499C1C-D3A4-4E6D-B669-C349CD4F0369}" type="presOf" srcId="{62D40977-7E98-45B4-A5E8-281AB6C0631B}" destId="{EE149F32-7D51-468B-9D6F-9D9C97F5DB7B}" srcOrd="0" destOrd="0" presId="urn:microsoft.com/office/officeart/2005/8/layout/cycle2#1"/>
    <dgm:cxn modelId="{C1342D25-DD68-47E4-981E-BA22B81D408A}" srcId="{62D40977-7E98-45B4-A5E8-281AB6C0631B}" destId="{4AA4411A-C87E-4111-BC7E-098BCF012748}" srcOrd="1" destOrd="0" parTransId="{49508413-CB85-4B22-8141-BB13E4CA67B9}" sibTransId="{57223551-C62E-40F3-8503-F71A9DCFBC07}"/>
    <dgm:cxn modelId="{58CE7433-2462-4343-8000-BE85A898395D}" type="presOf" srcId="{57223551-C62E-40F3-8503-F71A9DCFBC07}" destId="{D38A2808-7F2A-4A46-9437-CF78D99157B0}" srcOrd="1" destOrd="0" presId="urn:microsoft.com/office/officeart/2005/8/layout/cycle2#1"/>
    <dgm:cxn modelId="{86C20340-CEFC-4B8D-8F62-78554B282759}" type="presOf" srcId="{4AA4411A-C87E-4111-BC7E-098BCF012748}" destId="{54146A4C-2E3D-46E7-93C8-7A18C860C319}" srcOrd="0" destOrd="0" presId="urn:microsoft.com/office/officeart/2005/8/layout/cycle2#1"/>
    <dgm:cxn modelId="{3A44B45C-CCD7-41FD-9FC3-7AF94B035BF6}" srcId="{62D40977-7E98-45B4-A5E8-281AB6C0631B}" destId="{89773333-C0A7-4EAE-B18C-CC1AE2260801}" srcOrd="4" destOrd="0" parTransId="{105077BA-AD89-4EDB-8BE2-A36E3A068DFA}" sibTransId="{FF6D4B45-AFAC-466F-B6F9-78C1B0957CA4}"/>
    <dgm:cxn modelId="{896B4352-8AC0-4167-BF64-AA1D1232C06F}" srcId="{62D40977-7E98-45B4-A5E8-281AB6C0631B}" destId="{40B6DAA1-5A4C-4E67-8BBF-90A39BFA41F1}" srcOrd="5" destOrd="0" parTransId="{30C4D46F-DCEA-4C9F-9F49-937D726FAC66}" sibTransId="{72719A51-82BB-4EA0-A2F7-06B5BC086FA6}"/>
    <dgm:cxn modelId="{EA6ABF74-5D59-412A-8919-01FF452857B0}" type="presOf" srcId="{27FD10D0-C165-4893-A3D1-B8CE2A11B6CF}" destId="{110C6733-635D-4BB5-B727-2199089D71E7}" srcOrd="0" destOrd="0" presId="urn:microsoft.com/office/officeart/2005/8/layout/cycle2#1"/>
    <dgm:cxn modelId="{52027C78-AB2C-4DD8-BC2C-0B3171898F25}" type="presOf" srcId="{89773333-C0A7-4EAE-B18C-CC1AE2260801}" destId="{8C4E2AC0-2732-4999-9B96-74037BFE3B90}" srcOrd="0" destOrd="0" presId="urn:microsoft.com/office/officeart/2005/8/layout/cycle2#1"/>
    <dgm:cxn modelId="{29B8DB82-9A47-4B04-93DC-43F34AA1B269}" type="presOf" srcId="{D4414C03-5C56-4BC6-A27B-BC6269FEDA14}" destId="{C1BF4A05-4A8D-433C-A00D-70881D73B156}" srcOrd="0" destOrd="0" presId="urn:microsoft.com/office/officeart/2005/8/layout/cycle2#1"/>
    <dgm:cxn modelId="{AF00D786-4056-407D-9BF3-26664E41A4DA}" type="presOf" srcId="{40B6DAA1-5A4C-4E67-8BBF-90A39BFA41F1}" destId="{CD4B29B8-F61F-434D-B94D-46951F736EC6}" srcOrd="0" destOrd="0" presId="urn:microsoft.com/office/officeart/2005/8/layout/cycle2#1"/>
    <dgm:cxn modelId="{3B200297-A0E4-420C-8F71-E6F9A02C235B}" type="presOf" srcId="{FF6D4B45-AFAC-466F-B6F9-78C1B0957CA4}" destId="{E89AF5FC-26F3-4CC3-963B-DE516537D77A}" srcOrd="1" destOrd="0" presId="urn:microsoft.com/office/officeart/2005/8/layout/cycle2#1"/>
    <dgm:cxn modelId="{9FCD369C-6C3C-46F0-A65A-7CB78CE23808}" type="presOf" srcId="{998493CF-1049-4C97-9417-0B606AAFEC74}" destId="{D10D183E-D9DA-4B94-A3D5-487DE83F2F67}" srcOrd="0" destOrd="0" presId="urn:microsoft.com/office/officeart/2005/8/layout/cycle2#1"/>
    <dgm:cxn modelId="{660EF3AA-2724-4945-B54D-A14F023FBF42}" type="presOf" srcId="{0DDCBF19-5920-4ABB-A152-D9B8D53FA369}" destId="{464270D1-E852-486D-84E0-62DF6ADCB02B}" srcOrd="0" destOrd="0" presId="urn:microsoft.com/office/officeart/2005/8/layout/cycle2#1"/>
    <dgm:cxn modelId="{B3C4AAAB-375E-4448-BAB8-BA77A8E4E3D6}" type="presOf" srcId="{FF6D4B45-AFAC-466F-B6F9-78C1B0957CA4}" destId="{A2B7CC6E-0BF3-4AEA-BE5F-5E99178BBF1B}" srcOrd="0" destOrd="0" presId="urn:microsoft.com/office/officeart/2005/8/layout/cycle2#1"/>
    <dgm:cxn modelId="{4B577EB0-D81B-41FA-A3ED-8D5889FB8330}" type="presOf" srcId="{72719A51-82BB-4EA0-A2F7-06B5BC086FA6}" destId="{4B3F328D-15D1-4B08-8DCB-1989E22A98F5}" srcOrd="0" destOrd="0" presId="urn:microsoft.com/office/officeart/2005/8/layout/cycle2#1"/>
    <dgm:cxn modelId="{6F4945BE-3ED0-4840-89A8-FC852E7A12DB}" type="presOf" srcId="{0DDCBF19-5920-4ABB-A152-D9B8D53FA369}" destId="{68065A07-1CBA-4541-8AEA-10FD8ED4368D}" srcOrd="1" destOrd="0" presId="urn:microsoft.com/office/officeart/2005/8/layout/cycle2#1"/>
    <dgm:cxn modelId="{4CC688CA-72E2-4DDA-BDA6-05AF3B7BA1A7}" type="presOf" srcId="{72719A51-82BB-4EA0-A2F7-06B5BC086FA6}" destId="{9075EF83-BBC8-426E-A320-5B2E9410C9C7}" srcOrd="1" destOrd="0" presId="urn:microsoft.com/office/officeart/2005/8/layout/cycle2#1"/>
    <dgm:cxn modelId="{E77F24CF-36C1-40AC-B4DD-47F9DCD6A56D}" type="presOf" srcId="{57223551-C62E-40F3-8503-F71A9DCFBC07}" destId="{B6169AF8-DAEB-4703-A83F-F9B5D5F91028}" srcOrd="0" destOrd="0" presId="urn:microsoft.com/office/officeart/2005/8/layout/cycle2#1"/>
    <dgm:cxn modelId="{19BECFD6-0DE9-44D4-9FAF-69DBAF296A2F}" type="presOf" srcId="{998493CF-1049-4C97-9417-0B606AAFEC74}" destId="{88ABE737-8A69-483C-A2A4-B56160120AB6}" srcOrd="1" destOrd="0" presId="urn:microsoft.com/office/officeart/2005/8/layout/cycle2#1"/>
    <dgm:cxn modelId="{7CFBFADC-981B-45BD-8E40-48323BF4B6D4}" srcId="{62D40977-7E98-45B4-A5E8-281AB6C0631B}" destId="{A870EB9C-6F9F-4766-A11B-9DFA977C0EA5}" srcOrd="0" destOrd="0" parTransId="{56DBC300-DCB6-46AF-8C92-556C6A5C2A67}" sibTransId="{0DDCBF19-5920-4ABB-A152-D9B8D53FA369}"/>
    <dgm:cxn modelId="{45D681E5-BD2A-4524-A8E6-196A49F67B89}" srcId="{62D40977-7E98-45B4-A5E8-281AB6C0631B}" destId="{D4414C03-5C56-4BC6-A27B-BC6269FEDA14}" srcOrd="2" destOrd="0" parTransId="{A20EBA7D-F9EE-4195-9C81-75BF6992B8AB}" sibTransId="{998493CF-1049-4C97-9417-0B606AAFEC74}"/>
    <dgm:cxn modelId="{ED6FA3F2-B2CF-4692-8493-B65098F2E2EF}" type="presOf" srcId="{A870EB9C-6F9F-4766-A11B-9DFA977C0EA5}" destId="{EB35021C-369D-48A5-B87A-BF324E49C3AE}" srcOrd="0" destOrd="0" presId="urn:microsoft.com/office/officeart/2005/8/layout/cycle2#1"/>
    <dgm:cxn modelId="{74094CF4-7B69-421F-B0AA-CE12E6D8B3BF}" type="presOf" srcId="{F1C86441-F680-4140-9D0A-E884FC3F6BB7}" destId="{100D812A-0E34-4D64-9727-C0FE92D240A9}" srcOrd="1" destOrd="0" presId="urn:microsoft.com/office/officeart/2005/8/layout/cycle2#1"/>
    <dgm:cxn modelId="{5C472616-353D-4011-B985-052F675463AE}" type="presParOf" srcId="{EE149F32-7D51-468B-9D6F-9D9C97F5DB7B}" destId="{EB35021C-369D-48A5-B87A-BF324E49C3AE}" srcOrd="0" destOrd="0" presId="urn:microsoft.com/office/officeart/2005/8/layout/cycle2#1"/>
    <dgm:cxn modelId="{4D40C0EF-9A1A-43AA-A37D-B4F7646E5B04}" type="presParOf" srcId="{EE149F32-7D51-468B-9D6F-9D9C97F5DB7B}" destId="{464270D1-E852-486D-84E0-62DF6ADCB02B}" srcOrd="1" destOrd="0" presId="urn:microsoft.com/office/officeart/2005/8/layout/cycle2#1"/>
    <dgm:cxn modelId="{5CF80DD6-D213-4B65-BC16-447746BD1DC7}" type="presParOf" srcId="{464270D1-E852-486D-84E0-62DF6ADCB02B}" destId="{68065A07-1CBA-4541-8AEA-10FD8ED4368D}" srcOrd="0" destOrd="0" presId="urn:microsoft.com/office/officeart/2005/8/layout/cycle2#1"/>
    <dgm:cxn modelId="{2F5443CD-D261-4D32-AEF7-9A7A915C371D}" type="presParOf" srcId="{EE149F32-7D51-468B-9D6F-9D9C97F5DB7B}" destId="{54146A4C-2E3D-46E7-93C8-7A18C860C319}" srcOrd="2" destOrd="0" presId="urn:microsoft.com/office/officeart/2005/8/layout/cycle2#1"/>
    <dgm:cxn modelId="{213F0844-2DC2-4C71-9F17-1CD8AF6432A4}" type="presParOf" srcId="{EE149F32-7D51-468B-9D6F-9D9C97F5DB7B}" destId="{B6169AF8-DAEB-4703-A83F-F9B5D5F91028}" srcOrd="3" destOrd="0" presId="urn:microsoft.com/office/officeart/2005/8/layout/cycle2#1"/>
    <dgm:cxn modelId="{4E8E1328-3A73-444E-9021-F645A3BB734F}" type="presParOf" srcId="{B6169AF8-DAEB-4703-A83F-F9B5D5F91028}" destId="{D38A2808-7F2A-4A46-9437-CF78D99157B0}" srcOrd="0" destOrd="0" presId="urn:microsoft.com/office/officeart/2005/8/layout/cycle2#1"/>
    <dgm:cxn modelId="{F899F23B-82EE-45B1-9BE8-549435F29C59}" type="presParOf" srcId="{EE149F32-7D51-468B-9D6F-9D9C97F5DB7B}" destId="{C1BF4A05-4A8D-433C-A00D-70881D73B156}" srcOrd="4" destOrd="0" presId="urn:microsoft.com/office/officeart/2005/8/layout/cycle2#1"/>
    <dgm:cxn modelId="{C00B6F95-DCBF-4AE5-9F8E-BF1D351C43FC}" type="presParOf" srcId="{EE149F32-7D51-468B-9D6F-9D9C97F5DB7B}" destId="{D10D183E-D9DA-4B94-A3D5-487DE83F2F67}" srcOrd="5" destOrd="0" presId="urn:microsoft.com/office/officeart/2005/8/layout/cycle2#1"/>
    <dgm:cxn modelId="{2AF630F6-F422-48D6-AD4F-9F9DA847DB23}" type="presParOf" srcId="{D10D183E-D9DA-4B94-A3D5-487DE83F2F67}" destId="{88ABE737-8A69-483C-A2A4-B56160120AB6}" srcOrd="0" destOrd="0" presId="urn:microsoft.com/office/officeart/2005/8/layout/cycle2#1"/>
    <dgm:cxn modelId="{012861B0-4562-4575-A744-ED3B7D15FEDD}" type="presParOf" srcId="{EE149F32-7D51-468B-9D6F-9D9C97F5DB7B}" destId="{110C6733-635D-4BB5-B727-2199089D71E7}" srcOrd="6" destOrd="0" presId="urn:microsoft.com/office/officeart/2005/8/layout/cycle2#1"/>
    <dgm:cxn modelId="{E48B5E2D-64FC-4D0A-A5C2-E132B4C27375}" type="presParOf" srcId="{EE149F32-7D51-468B-9D6F-9D9C97F5DB7B}" destId="{605C0996-3E2F-407E-A023-383483E92682}" srcOrd="7" destOrd="0" presId="urn:microsoft.com/office/officeart/2005/8/layout/cycle2#1"/>
    <dgm:cxn modelId="{FABF8961-7B3E-43ED-A126-3C9194E0F2B6}" type="presParOf" srcId="{605C0996-3E2F-407E-A023-383483E92682}" destId="{100D812A-0E34-4D64-9727-C0FE92D240A9}" srcOrd="0" destOrd="0" presId="urn:microsoft.com/office/officeart/2005/8/layout/cycle2#1"/>
    <dgm:cxn modelId="{7285A618-DC50-4427-8B3B-8F477333EA3B}" type="presParOf" srcId="{EE149F32-7D51-468B-9D6F-9D9C97F5DB7B}" destId="{8C4E2AC0-2732-4999-9B96-74037BFE3B90}" srcOrd="8" destOrd="0" presId="urn:microsoft.com/office/officeart/2005/8/layout/cycle2#1"/>
    <dgm:cxn modelId="{0D93A1D0-BD27-49A9-BABD-5143B4AD85F4}" type="presParOf" srcId="{EE149F32-7D51-468B-9D6F-9D9C97F5DB7B}" destId="{A2B7CC6E-0BF3-4AEA-BE5F-5E99178BBF1B}" srcOrd="9" destOrd="0" presId="urn:microsoft.com/office/officeart/2005/8/layout/cycle2#1"/>
    <dgm:cxn modelId="{6287AF28-860D-474D-A5C3-3A4053BE1BE5}" type="presParOf" srcId="{A2B7CC6E-0BF3-4AEA-BE5F-5E99178BBF1B}" destId="{E89AF5FC-26F3-4CC3-963B-DE516537D77A}" srcOrd="0" destOrd="0" presId="urn:microsoft.com/office/officeart/2005/8/layout/cycle2#1"/>
    <dgm:cxn modelId="{3605A8AE-CEB6-473A-8628-4FF5CD82746E}" type="presParOf" srcId="{EE149F32-7D51-468B-9D6F-9D9C97F5DB7B}" destId="{CD4B29B8-F61F-434D-B94D-46951F736EC6}" srcOrd="10" destOrd="0" presId="urn:microsoft.com/office/officeart/2005/8/layout/cycle2#1"/>
    <dgm:cxn modelId="{FE65D3A1-405A-44AB-BC35-37B4EF74F70C}" type="presParOf" srcId="{EE149F32-7D51-468B-9D6F-9D9C97F5DB7B}" destId="{4B3F328D-15D1-4B08-8DCB-1989E22A98F5}" srcOrd="11" destOrd="0" presId="urn:microsoft.com/office/officeart/2005/8/layout/cycle2#1"/>
    <dgm:cxn modelId="{20A914B0-0B76-48DD-A0D5-0701E19C2937}" type="presParOf" srcId="{4B3F328D-15D1-4B08-8DCB-1989E22A98F5}" destId="{9075EF83-BBC8-426E-A320-5B2E9410C9C7}" srcOrd="0" destOrd="0" presId="urn:microsoft.com/office/officeart/2005/8/layout/cycle2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5021C-369D-48A5-B87A-BF324E49C3AE}">
      <dsp:nvSpPr>
        <dsp:cNvPr id="0" name=""/>
        <dsp:cNvSpPr/>
      </dsp:nvSpPr>
      <dsp:spPr bwMode="auto">
        <a:xfrm>
          <a:off x="2834957" y="12904"/>
          <a:ext cx="1142028" cy="1142028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ca" sz="1200" b="1" kern="1200" noProof="0" dirty="0">
              <a:solidFill>
                <a:sysClr val="windowText" lastClr="000000"/>
              </a:solidFill>
            </a:rPr>
            <a:t>Qui?</a:t>
          </a:r>
        </a:p>
      </dsp:txBody>
      <dsp:txXfrm>
        <a:off x="3002203" y="180150"/>
        <a:ext cx="807536" cy="807536"/>
      </dsp:txXfrm>
    </dsp:sp>
    <dsp:sp modelId="{464270D1-E852-486D-84E0-62DF6ADCB02B}">
      <dsp:nvSpPr>
        <dsp:cNvPr id="0" name=""/>
        <dsp:cNvSpPr/>
      </dsp:nvSpPr>
      <dsp:spPr bwMode="auto">
        <a:xfrm rot="1755374">
          <a:off x="3996973" y="958439"/>
          <a:ext cx="311106" cy="8735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3998644" y="969506"/>
        <a:ext cx="284901" cy="52411"/>
      </dsp:txXfrm>
    </dsp:sp>
    <dsp:sp modelId="{54146A4C-2E3D-46E7-93C8-7A18C860C319}">
      <dsp:nvSpPr>
        <dsp:cNvPr id="0" name=""/>
        <dsp:cNvSpPr/>
      </dsp:nvSpPr>
      <dsp:spPr bwMode="auto">
        <a:xfrm>
          <a:off x="4343429" y="857904"/>
          <a:ext cx="1142028" cy="114202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ca" sz="1200" b="1" kern="1200" noProof="0" dirty="0">
              <a:solidFill>
                <a:sysClr val="windowText" lastClr="000000"/>
              </a:solidFill>
            </a:rPr>
            <a:t>Què?</a:t>
          </a:r>
        </a:p>
      </dsp:txBody>
      <dsp:txXfrm>
        <a:off x="4510675" y="1025150"/>
        <a:ext cx="807536" cy="807536"/>
      </dsp:txXfrm>
    </dsp:sp>
    <dsp:sp modelId="{B6169AF8-DAEB-4703-A83F-F9B5D5F91028}">
      <dsp:nvSpPr>
        <dsp:cNvPr id="0" name=""/>
        <dsp:cNvSpPr/>
      </dsp:nvSpPr>
      <dsp:spPr bwMode="auto">
        <a:xfrm rot="16200000" flipV="1">
          <a:off x="4727324" y="2240400"/>
          <a:ext cx="374238" cy="74597"/>
        </a:xfrm>
        <a:prstGeom prst="left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-10800000">
        <a:off x="4745973" y="2259049"/>
        <a:ext cx="336940" cy="37299"/>
      </dsp:txXfrm>
    </dsp:sp>
    <dsp:sp modelId="{C1BF4A05-4A8D-433C-A00D-70881D73B156}">
      <dsp:nvSpPr>
        <dsp:cNvPr id="0" name=""/>
        <dsp:cNvSpPr/>
      </dsp:nvSpPr>
      <dsp:spPr bwMode="auto">
        <a:xfrm>
          <a:off x="4343429" y="2572646"/>
          <a:ext cx="1142028" cy="1142028"/>
        </a:xfrm>
        <a:prstGeom prst="ellipse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ca" sz="1200" b="1" kern="1200" noProof="0" dirty="0">
              <a:solidFill>
                <a:sysClr val="windowText" lastClr="000000"/>
              </a:solidFill>
            </a:rPr>
            <a:t>Com?</a:t>
          </a:r>
        </a:p>
      </dsp:txBody>
      <dsp:txXfrm>
        <a:off x="4510675" y="2739892"/>
        <a:ext cx="807536" cy="807536"/>
      </dsp:txXfrm>
    </dsp:sp>
    <dsp:sp modelId="{D10D183E-D9DA-4B94-A3D5-487DE83F2F67}">
      <dsp:nvSpPr>
        <dsp:cNvPr id="0" name=""/>
        <dsp:cNvSpPr/>
      </dsp:nvSpPr>
      <dsp:spPr bwMode="auto">
        <a:xfrm rot="8534191" flipV="1">
          <a:off x="4027609" y="3519898"/>
          <a:ext cx="303538" cy="96304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4053474" y="3530313"/>
        <a:ext cx="274647" cy="57782"/>
      </dsp:txXfrm>
    </dsp:sp>
    <dsp:sp modelId="{110C6733-635D-4BB5-B727-2199089D71E7}">
      <dsp:nvSpPr>
        <dsp:cNvPr id="0" name=""/>
        <dsp:cNvSpPr/>
      </dsp:nvSpPr>
      <dsp:spPr bwMode="auto">
        <a:xfrm>
          <a:off x="2858419" y="3430017"/>
          <a:ext cx="1142028" cy="114202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ca" sz="1200" b="1" kern="1200" noProof="0" dirty="0">
              <a:solidFill>
                <a:sysClr val="windowText" lastClr="000000"/>
              </a:solidFill>
            </a:rPr>
            <a:t>Materials?</a:t>
          </a:r>
        </a:p>
      </dsp:txBody>
      <dsp:txXfrm>
        <a:off x="3025665" y="3597263"/>
        <a:ext cx="807536" cy="807536"/>
      </dsp:txXfrm>
    </dsp:sp>
    <dsp:sp modelId="{605C0996-3E2F-407E-A023-383483E92682}">
      <dsp:nvSpPr>
        <dsp:cNvPr id="0" name=""/>
        <dsp:cNvSpPr/>
      </dsp:nvSpPr>
      <dsp:spPr bwMode="auto">
        <a:xfrm rot="2177361" flipV="1">
          <a:off x="2554132" y="3520213"/>
          <a:ext cx="297975" cy="103076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2557131" y="3531677"/>
        <a:ext cx="267052" cy="61846"/>
      </dsp:txXfrm>
    </dsp:sp>
    <dsp:sp modelId="{8C4E2AC0-2732-4999-9B96-74037BFE3B90}">
      <dsp:nvSpPr>
        <dsp:cNvPr id="0" name=""/>
        <dsp:cNvSpPr/>
      </dsp:nvSpPr>
      <dsp:spPr bwMode="auto">
        <a:xfrm>
          <a:off x="1391271" y="2562876"/>
          <a:ext cx="1142028" cy="114202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ca" sz="1200" b="1" kern="1200" noProof="0" dirty="0">
              <a:solidFill>
                <a:sysClr val="windowText" lastClr="000000"/>
              </a:solidFill>
            </a:rPr>
            <a:t>On?</a:t>
          </a:r>
        </a:p>
      </dsp:txBody>
      <dsp:txXfrm>
        <a:off x="1558517" y="2730122"/>
        <a:ext cx="807536" cy="807536"/>
      </dsp:txXfrm>
    </dsp:sp>
    <dsp:sp modelId="{A2B7CC6E-0BF3-4AEA-BE5F-5E99178BBF1B}">
      <dsp:nvSpPr>
        <dsp:cNvPr id="0" name=""/>
        <dsp:cNvSpPr/>
      </dsp:nvSpPr>
      <dsp:spPr bwMode="auto">
        <a:xfrm rot="16135188">
          <a:off x="1797114" y="2245711"/>
          <a:ext cx="298514" cy="88291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 rot="10800000">
        <a:off x="1810607" y="2276610"/>
        <a:ext cx="272027" cy="52975"/>
      </dsp:txXfrm>
    </dsp:sp>
    <dsp:sp modelId="{CD4B29B8-F61F-434D-B94D-46951F736EC6}">
      <dsp:nvSpPr>
        <dsp:cNvPr id="0" name=""/>
        <dsp:cNvSpPr/>
      </dsp:nvSpPr>
      <dsp:spPr bwMode="auto">
        <a:xfrm>
          <a:off x="1359124" y="857916"/>
          <a:ext cx="1142028" cy="114202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ca" sz="1200" b="1" kern="1200" noProof="0" dirty="0">
              <a:solidFill>
                <a:sysClr val="windowText" lastClr="000000"/>
              </a:solidFill>
            </a:rPr>
            <a:t>Per què?</a:t>
          </a:r>
        </a:p>
      </dsp:txBody>
      <dsp:txXfrm>
        <a:off x="1526370" y="1025162"/>
        <a:ext cx="807536" cy="807536"/>
      </dsp:txXfrm>
    </dsp:sp>
    <dsp:sp modelId="{4B3F328D-15D1-4B08-8DCB-1989E22A98F5}">
      <dsp:nvSpPr>
        <dsp:cNvPr id="0" name=""/>
        <dsp:cNvSpPr/>
      </dsp:nvSpPr>
      <dsp:spPr bwMode="auto">
        <a:xfrm rot="19151746">
          <a:off x="2512755" y="968621"/>
          <a:ext cx="296057" cy="83932"/>
        </a:xfrm>
        <a:prstGeom prst="leftRightArrow">
          <a:avLst>
            <a:gd name="adj1" fmla="val 50000"/>
            <a:gd name="adj2" fmla="val 50000"/>
          </a:avLst>
        </a:prstGeom>
        <a:solidFill>
          <a:schemeClr val="bg1">
            <a:lumMod val="65000"/>
          </a:schemeClr>
        </a:solidFill>
        <a:ln>
          <a:noFill/>
        </a:ln>
        <a:effectLst/>
      </dsp:spPr>
      <dsp:style>
        <a:lnRef idx="0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endParaRPr lang="de-DE" sz="500" kern="1200"/>
        </a:p>
      </dsp:txBody>
      <dsp:txXfrm>
        <a:off x="2515815" y="993634"/>
        <a:ext cx="270877" cy="50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#1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forEach name="nodesForEach" axis="ch" ptType="node">
      <dgm:layoutNode name="node"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  <dgm:varLst>
          <dgm:bulletEnabled val="1"/>
        </dgm:var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4BCA15-B40F-474D-9877-1942883D7086}" type="datetimeFigureOut">
              <a:rPr lang="de-AT"/>
              <a:t>01.04.2026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F8A5A15-384E-44D0-853A-97462417CAF7}" type="slidenum">
              <a:rPr lang="de-AT"/>
              <a:t>‹#›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98629D-6778-DC36-611D-C6C23DEB440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AFA28-0BE7-AA02-2946-40B74CA33D42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DA695C5-6A66-5869-CAC3-2FD85E9E51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D83F174-E29F-7535-BA9A-2ACC9C7D2F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2F0916-6D6B-C27F-B198-B6D50D2288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9405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14</a:t>
            </a:fld>
            <a:endParaRPr lang="de-A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17</a:t>
            </a:fld>
            <a:endParaRPr lang="de-A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18</a:t>
            </a:fld>
            <a:endParaRPr lang="de-A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19</a:t>
            </a:fld>
            <a:endParaRPr lang="de-A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20</a:t>
            </a:fld>
            <a:endParaRPr lang="de-A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084DB-2F8D-E597-46D4-E3A01AACF17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16F74BB-D36E-D8E3-839D-DA9E45BCE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E992F4-8386-D486-394C-DC2F33825D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961545-8596-2C75-B96F-2929CE7ACE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2433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552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</a:t>
            </a:fld>
            <a:endParaRPr lang="de-A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23</a:t>
            </a:fld>
            <a:endParaRPr lang="de-A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708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defRPr/>
            </a:pPr>
            <a:endParaRPr lang="en-US" dirty="0">
              <a:solidFill>
                <a:srgbClr val="00B0F0"/>
              </a:solidFill>
              <a:cs typeface="Calibri"/>
            </a:endParaRPr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0672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E040E7-1C14-51E9-A161-4028219D615C}" type="slidenum">
              <a:rPr/>
              <a:t>37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16C177-94C9-901A-04A8-30461682931F}" type="slidenum">
              <a:rPr/>
              <a:t>38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43</a:t>
            </a:fld>
            <a:endParaRPr lang="de-A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44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6</a:t>
            </a:fld>
            <a:endParaRPr lang="de-A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4096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63735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7</a:t>
            </a:fld>
            <a:endParaRPr lang="de-AT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004653-A135-3DE4-8F83-7B79C29E9987}" type="slidenum">
              <a:rPr/>
              <a:t>56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89AB4E3-F15F-88AF-1736-FA5F2F744641}" type="slidenum">
              <a:rPr/>
              <a:t>57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74FD307-8AF7-62F2-A2A8-EEBA257EC1A7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9</a:t>
            </a:fld>
            <a:endParaRPr lang="de-A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10</a:t>
            </a:fld>
            <a:endParaRPr lang="de-A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8A5A15-384E-44D0-853A-97462417CAF7}" type="slidenum">
              <a:rPr lang="de-AT"/>
              <a:t>11</a:t>
            </a:fld>
            <a:endParaRPr lang="de-A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Diapositiva de título" type="title" userDrawn="1">
  <p:cSld name="Diapositiva de título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/>
          <p:nvPr userDrawn="1"/>
        </p:nvPicPr>
        <p:blipFill>
          <a:blip r:embed="rId2">
            <a:alphaModFix/>
          </a:blip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 bwMode="auto">
          <a:xfrm>
            <a:off x="1524000" y="246348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494315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B6A15-072C-2A59-4F52-E69A69B71343}"/>
              </a:ext>
            </a:extLst>
          </p:cNvPr>
          <p:cNvSpPr/>
          <p:nvPr userDrawn="1"/>
        </p:nvSpPr>
        <p:spPr>
          <a:xfrm>
            <a:off x="5644444" y="5771039"/>
            <a:ext cx="936978" cy="674917"/>
          </a:xfrm>
          <a:prstGeom prst="rect">
            <a:avLst/>
          </a:prstGeom>
          <a:solidFill>
            <a:srgbClr val="2AB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DBDB75-81BF-8487-7D03-E8BB2194705F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A387A-64C2-A8B3-5F0C-DA041AD7E5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preserve="1" userDrawn="1">
  <p:cSld name="1_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áfico 4">
            <a:extLst>
              <a:ext uri="{FF2B5EF4-FFF2-40B4-BE49-F238E27FC236}">
                <a16:creationId xmlns:a16="http://schemas.microsoft.com/office/drawing/2014/main" id="{834805D4-2B38-8928-AC2B-B2F9D0D9CB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-3663" y="-1178158"/>
            <a:ext cx="12195662" cy="8130441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410292F4-5FAD-FC90-1E6B-BA64D0CD6E8A}"/>
              </a:ext>
            </a:extLst>
          </p:cNvPr>
          <p:cNvSpPr txBox="1"/>
          <p:nvPr userDrawn="1"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ca" sz="3600" noProof="0" dirty="0">
                <a:solidFill>
                  <a:schemeClr val="bg1"/>
                </a:solidFill>
                <a:latin typeface="Bebas Neue"/>
              </a:rPr>
              <a:t>GRÀCIES</a:t>
            </a:r>
            <a:endParaRPr lang="ca" noProof="0" dirty="0"/>
          </a:p>
        </p:txBody>
      </p:sp>
      <p:sp>
        <p:nvSpPr>
          <p:cNvPr id="3" name="CuadroTexto 1">
            <a:extLst>
              <a:ext uri="{FF2B5EF4-FFF2-40B4-BE49-F238E27FC236}">
                <a16:creationId xmlns:a16="http://schemas.microsoft.com/office/drawing/2014/main" id="{556B9377-C571-015A-72BD-E5F3C7A6D77F}"/>
              </a:ext>
            </a:extLst>
          </p:cNvPr>
          <p:cNvSpPr txBox="1"/>
          <p:nvPr userDrawn="1"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ca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B65BD2-D4ED-4669-C168-C949CF420FA0}"/>
              </a:ext>
            </a:extLst>
          </p:cNvPr>
          <p:cNvSpPr/>
          <p:nvPr userDrawn="1"/>
        </p:nvSpPr>
        <p:spPr bwMode="auto"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042C8-EC5C-728F-69EF-36EBD6DF1D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a de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24CEC5F-A82A-4335-884D-B1F134156BC7}" type="datetimeFigureOut">
              <a:rPr lang="es-ES"/>
              <a:t>01/04/2026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D3F48F0-2D35-4579-A881-537F9CFB04B1}" type="slidenum">
              <a:rPr lang="es-ES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userDrawn="1">
  <p:cSld name="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1388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ítulo y objetos" preserve="1" userDrawn="1">
  <p:cSld name="1_Título y objeto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BC4DDA9A-2ADC-F90F-60DC-F88C16660B0C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  <p:sp>
        <p:nvSpPr>
          <p:cNvPr id="3" name="Google Shape;7;p1">
            <a:extLst>
              <a:ext uri="{FF2B5EF4-FFF2-40B4-BE49-F238E27FC236}">
                <a16:creationId xmlns:a16="http://schemas.microsoft.com/office/drawing/2014/main" id="{429B3657-32C3-988F-DDCC-5BFAF4FFF96C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827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cabezado de sección" type="secHead" userDrawn="1">
  <p:cSld name="Encabezado de secció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6000"/>
              <a:buFont typeface="Bebas Neue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03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olo el título" userDrawn="1">
  <p:cSld name="Solo el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Google Shape;6;p1">
            <a:extLst>
              <a:ext uri="{FF2B5EF4-FFF2-40B4-BE49-F238E27FC236}">
                <a16:creationId xmlns:a16="http://schemas.microsoft.com/office/drawing/2014/main" id="{514489BA-FCC2-D597-CF08-D335D35DE34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En blanco" type="blank" userDrawn="1">
  <p:cSld name="En blanc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ontenido con título" type="objTx" userDrawn="1">
  <p:cSld name="Contenido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Imagen con título" type="picTx" userDrawn="1">
  <p:cSld name="Imagen con títu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 bwMode="auto"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 bwMode="auto"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extfolie5 + 2 Spalt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620576" y="1797051"/>
            <a:ext cx="6080753" cy="3922517"/>
          </a:xfrm>
        </p:spPr>
        <p:txBody>
          <a:bodyPr/>
          <a:lstStyle>
            <a:lvl1pPr marL="228594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1pPr>
            <a:lvl2pPr marL="685783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2pPr>
            <a:lvl3pPr marL="1142971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3pPr>
            <a:lvl4pPr marL="1600160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4pPr>
            <a:lvl5pPr marL="2057349" indent="-228594">
              <a:buFont typeface="Wingdings"/>
              <a:buChar char="§"/>
              <a:defRPr sz="175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14918" y="1799824"/>
            <a:ext cx="4538645" cy="3922517"/>
          </a:xfrm>
        </p:spPr>
        <p:txBody>
          <a:bodyPr>
            <a:normAutofit/>
          </a:bodyPr>
          <a:lstStyle>
            <a:lvl1pPr marL="0" indent="0">
              <a:buNone/>
              <a:defRPr sz="1750">
                <a:solidFill>
                  <a:schemeClr val="accent6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22809" y="1135659"/>
            <a:ext cx="10878519" cy="47783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65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br>
              <a:rPr lang="de-DE"/>
            </a:br>
            <a:r>
              <a:rPr lang="de-DE"/>
              <a:t>Mastertitelformat </a:t>
            </a:r>
            <a:br>
              <a:rPr lang="de-DE"/>
            </a:br>
            <a:r>
              <a:rPr lang="de-DE"/>
              <a:t>bearbeiten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838200" y="1081015"/>
            <a:ext cx="10515600" cy="68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>
              <a:defRPr/>
            </a:pP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38200" y="2023287"/>
            <a:ext cx="10515600" cy="3726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1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1pPr>
            <a:lvl2pPr marL="914400" marR="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L="1371600" marR="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L="1828800" marR="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L="2286000" marR="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Poppins"/>
                <a:ea typeface="Poppins"/>
                <a:cs typeface="Poppins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1" name="Google Shape;11;p1"/>
          <p:cNvPicPr/>
          <p:nvPr/>
        </p:nvPicPr>
        <p:blipFill>
          <a:blip r:embed="rId13">
            <a:alphaModFix/>
          </a:blip>
          <a:stretch/>
        </p:blipFill>
        <p:spPr bwMode="auto">
          <a:xfrm>
            <a:off x="0" y="5753100"/>
            <a:ext cx="121920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áfico 18">
            <a:extLst>
              <a:ext uri="{FF2B5EF4-FFF2-40B4-BE49-F238E27FC236}">
                <a16:creationId xmlns:a16="http://schemas.microsoft.com/office/drawing/2014/main" id="{E390AEB0-22F9-1D08-798D-16FA714B8E3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5439" y="458362"/>
            <a:ext cx="1388441" cy="366816"/>
          </a:xfrm>
          <a:prstGeom prst="rect">
            <a:avLst/>
          </a:prstGeom>
        </p:spPr>
      </p:pic>
      <p:sp>
        <p:nvSpPr>
          <p:cNvPr id="3" name="CuadroTexto 7"/>
          <p:cNvSpPr txBox="1"/>
          <p:nvPr userDrawn="1"/>
        </p:nvSpPr>
        <p:spPr bwMode="auto">
          <a:xfrm>
            <a:off x="1595512" y="619695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ca" sz="1000" b="1" noProof="0" dirty="0">
                <a:solidFill>
                  <a:schemeClr val="bg1">
                    <a:lumMod val="50000"/>
                  </a:schemeClr>
                </a:solidFill>
                <a:latin typeface="Poppins"/>
                <a:cs typeface="Poppins"/>
              </a:rPr>
              <a:t>loess-project.eu</a:t>
            </a:r>
            <a:endParaRPr lang="ca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064B7-1511-0AC7-DCDC-F01AECDF5BC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906" y="5903189"/>
            <a:ext cx="4323370" cy="40641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63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49" r:id="rId11"/>
  </p:sldLayoutIdLst>
  <p:hf sldNum="0"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undingsoil.ch/zuhoeren/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sttirol-heute.at/menschen/murenabgang-nach-starkem-unwetter-in-oberlienz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doi.org/10.1007/s11165-012-9348-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talborne.co.za/soil-health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hyperlink" Target="https://ediblephilly.ediblecommunities.com/food-thought/food-thought-how-healthy-soil-measured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uturefocusedlearning.net/blog/learner-agency/5-terrific-inquiry-based-learning-example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hyperlink" Target="https://www.christianhmeyer.de/mit-concept-mapping-den-lernerfolg-steigern-und-wissen-strukturieren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5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0oj3YJ28YY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2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CAF8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 bwMode="auto">
          <a:xfrm>
            <a:off x="1027942" y="4023875"/>
            <a:ext cx="101361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ca" sz="2600" noProof="0" dirty="0">
                <a:solidFill>
                  <a:schemeClr val="bg1"/>
                </a:solidFill>
                <a:latin typeface="Bebas Neue"/>
              </a:rPr>
              <a:t>Curs de formació per a futurs docents en biologia i ciències ambientals</a:t>
            </a:r>
            <a:endParaRPr lang="ca" sz="2600" noProof="0" dirty="0"/>
          </a:p>
          <a:p>
            <a:pPr algn="ctr">
              <a:defRPr/>
            </a:pPr>
            <a:r>
              <a:rPr lang="ca" sz="2600" noProof="0" dirty="0">
                <a:solidFill>
                  <a:schemeClr val="bg1"/>
                </a:solidFill>
                <a:latin typeface="Bebas Neue"/>
              </a:rPr>
              <a:t>"Ensenyar la salut del sòl"</a:t>
            </a:r>
          </a:p>
        </p:txBody>
      </p:sp>
      <p:sp>
        <p:nvSpPr>
          <p:cNvPr id="9" name="CuadroTexto 8"/>
          <p:cNvSpPr txBox="1"/>
          <p:nvPr/>
        </p:nvSpPr>
        <p:spPr bwMode="auto">
          <a:xfrm>
            <a:off x="4802238" y="5161320"/>
            <a:ext cx="2587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ca" sz="1600" noProof="0" dirty="0" err="1">
                <a:solidFill>
                  <a:schemeClr val="bg1"/>
                </a:solidFill>
                <a:latin typeface="Poppins"/>
                <a:cs typeface="Poppins"/>
              </a:rPr>
              <a:t>Kapelari, Weinberg i Engl</a:t>
            </a:r>
          </a:p>
          <a:p>
            <a:pPr algn="ctr">
              <a:defRPr/>
            </a:pPr>
            <a:r>
              <a:rPr lang="ca" sz="1600" noProof="0" dirty="0">
                <a:solidFill>
                  <a:schemeClr val="bg1"/>
                </a:solidFill>
                <a:latin typeface="Poppins"/>
                <a:cs typeface="Poppins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C3594A-F0D5-8B5A-3EAE-428B6377FCF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ca" dirty="0"/>
              <a:t>El currículum del nostre centre escolar inclou, de manera explícita o implícita, el concepte de "salut del sòl"?</a:t>
            </a:r>
          </a:p>
        </p:txBody>
      </p:sp>
      <p:sp>
        <p:nvSpPr>
          <p:cNvPr id="16" name="Textfeld 33"/>
          <p:cNvSpPr txBox="1"/>
          <p:nvPr/>
        </p:nvSpPr>
        <p:spPr bwMode="auto">
          <a:xfrm>
            <a:off x="752029" y="1740461"/>
            <a:ext cx="8291390" cy="33770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b="1" u="sng" noProof="0" dirty="0">
                <a:latin typeface="Poppins"/>
                <a:cs typeface="Poppins"/>
              </a:rPr>
              <a:t>Activitat 1.4 </a:t>
            </a:r>
            <a:r>
              <a:rPr lang="ca" b="1" noProof="0" dirty="0">
                <a:latin typeface="Poppins"/>
                <a:cs typeface="Poppins"/>
              </a:rPr>
              <a:t>Anàlisi:</a:t>
            </a:r>
          </a:p>
          <a:p>
            <a:pPr>
              <a:lnSpc>
                <a:spcPct val="150000"/>
              </a:lnSpc>
              <a:defRPr/>
            </a:pPr>
            <a:r>
              <a:rPr lang="ca" b="1" noProof="0" dirty="0">
                <a:latin typeface="Poppins"/>
                <a:cs typeface="Poppins"/>
              </a:rPr>
              <a:t>Grup 1: </a:t>
            </a:r>
            <a:r>
              <a:rPr lang="ca" noProof="0" dirty="0">
                <a:latin typeface="Poppins"/>
                <a:cs typeface="Poppins"/>
              </a:rPr>
              <a:t>el currículum d'educació primària  </a:t>
            </a:r>
          </a:p>
          <a:p>
            <a:pPr>
              <a:lnSpc>
                <a:spcPct val="150000"/>
              </a:lnSpc>
              <a:defRPr/>
            </a:pPr>
            <a:r>
              <a:rPr lang="ca" b="1" noProof="0" dirty="0">
                <a:latin typeface="Poppins"/>
                <a:cs typeface="Poppins"/>
              </a:rPr>
              <a:t>Grup 2:</a:t>
            </a:r>
            <a:r>
              <a:rPr lang="ca" noProof="0" dirty="0">
                <a:latin typeface="Poppins"/>
                <a:cs typeface="Poppins"/>
              </a:rPr>
              <a:t>el currículum del primer cicle d'educació secundària </a:t>
            </a:r>
          </a:p>
          <a:p>
            <a:pPr>
              <a:lnSpc>
                <a:spcPct val="150000"/>
              </a:lnSpc>
              <a:defRPr/>
            </a:pPr>
            <a:r>
              <a:rPr lang="ca" b="1" noProof="0" dirty="0">
                <a:latin typeface="Poppins"/>
                <a:cs typeface="Poppins"/>
              </a:rPr>
              <a:t>Grup 3:</a:t>
            </a:r>
            <a:r>
              <a:rPr lang="ca" noProof="0" dirty="0">
                <a:latin typeface="Poppins"/>
                <a:cs typeface="Poppins"/>
              </a:rPr>
              <a:t>el currículum del segon cicle d'educació secundària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i="1" noProof="0" dirty="0">
                <a:latin typeface="Poppins"/>
                <a:cs typeface="Poppins"/>
              </a:rPr>
              <a:t>Cal buscar els objectius d'aprenentatge, els coneixements i les habilitats relacionades amb els conceptes de sòl o de salut del sòl.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i="1" noProof="0" dirty="0">
                <a:latin typeface="Poppins"/>
                <a:cs typeface="Poppins"/>
              </a:rPr>
              <a:t>Hi ha idees, habilitats o objectius generals que puguin vincular-se a l'aprenentatge de temes relacionats amb la salut del sòl?</a:t>
            </a:r>
          </a:p>
        </p:txBody>
      </p:sp>
      <p:pic>
        <p:nvPicPr>
          <p:cNvPr id="18" name="Grafik 14">
            <a:extLst>
              <a:ext uri="{FF2B5EF4-FFF2-40B4-BE49-F238E27FC236}">
                <a16:creationId xmlns:a16="http://schemas.microsoft.com/office/drawing/2014/main" id="{AD2C4807-3F5B-4835-A45F-7EA7044CA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656628" y="2743543"/>
            <a:ext cx="1783343" cy="18729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F267ECFC-22A7-4CC3-B1ED-92675866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166" y="1525131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áfico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 bwMode="auto">
          <a:xfrm>
            <a:off x="680053" y="1567487"/>
            <a:ext cx="935055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ca" sz="2000" b="1" noProof="0" dirty="0">
                <a:latin typeface="Poppins"/>
              </a:rPr>
              <a:t>Debat en grups reduïts</a:t>
            </a:r>
          </a:p>
          <a:p>
            <a:pPr>
              <a:defRPr/>
            </a:pPr>
            <a:endParaRPr lang="ca" sz="2000" noProof="0" dirty="0">
              <a:latin typeface="Poppin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ca" sz="2000" i="1" noProof="0" dirty="0">
                <a:latin typeface="Poppins"/>
              </a:rPr>
              <a:t>Quins temes vinculats al sòl apareixen al currículum?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ca" sz="2000" i="1" noProof="0" dirty="0">
                <a:latin typeface="Poppins"/>
              </a:rPr>
              <a:t>Quin creieu que és el motiu de que la salut del sòl no aparegui en el currículum educatiu?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ca" sz="2000" i="1" noProof="0" dirty="0">
                <a:latin typeface="Poppins"/>
              </a:rPr>
              <a:t>Heu detectat diferències entre els diferents currículums? </a:t>
            </a:r>
          </a:p>
          <a:p>
            <a:pPr marL="342900" indent="-342900">
              <a:buFontTx/>
              <a:buChar char="-"/>
              <a:defRPr/>
            </a:pPr>
            <a:endParaRPr lang="ca" sz="2400" noProof="0" dirty="0">
              <a:latin typeface="Poppin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7D13FD4-3F5B-4A79-8DDE-6872C513617B}"/>
              </a:ext>
            </a:extLst>
          </p:cNvPr>
          <p:cNvSpPr/>
          <p:nvPr/>
        </p:nvSpPr>
        <p:spPr>
          <a:xfrm>
            <a:off x="680053" y="3783478"/>
            <a:ext cx="85049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sz="2000" b="1" noProof="0" dirty="0">
                <a:latin typeface="Poppins"/>
                <a:cs typeface="Poppins"/>
              </a:rPr>
              <a:t>Compartiu els resultats en un debat general: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latin typeface="Poppins"/>
                <a:cs typeface="Poppins"/>
              </a:rPr>
              <a:t>És necessari modificar els currículums perquè la societat tingui coneixements sobre el sòl?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latin typeface="Poppins"/>
                <a:cs typeface="Poppins"/>
              </a:rPr>
              <a:t>Existeixen oportunitats que es puguin aprofitar perquè la societat tingui coneixements sobre el sòl?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2D9F97-45A2-4572-AA18-2F4F39BED1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9844" y="3657600"/>
            <a:ext cx="1783457" cy="17834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9B267D-180A-3BE2-D3C0-0AEB9CCFE5AA}"/>
              </a:ext>
            </a:extLst>
          </p:cNvPr>
          <p:cNvSpPr txBox="1">
            <a:spLocks/>
          </p:cNvSpPr>
          <p:nvPr/>
        </p:nvSpPr>
        <p:spPr bwMode="auto">
          <a:xfrm>
            <a:off x="3289300" y="606707"/>
            <a:ext cx="80645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B08E"/>
              </a:buClr>
              <a:buSzPts val="3200"/>
              <a:buFont typeface="Bebas Neue"/>
              <a:buNone/>
              <a:defRPr sz="3200" b="0" i="0" u="none" strike="noStrike" cap="none">
                <a:solidFill>
                  <a:srgbClr val="0CB08E"/>
                </a:solidFill>
                <a:latin typeface="Bebas Neue"/>
                <a:ea typeface="Bebas Neue"/>
                <a:cs typeface="Bebas Neue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ca" dirty="0"/>
              <a:t>El currículum del nostre centre escolar inclou, de manera explícita o implícita, el concepte de "salut del sòl"?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noProof="0" dirty="0"/>
              <a:t>Mòdul 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" noProof="0" dirty="0"/>
              <a:t>Com involucrar l'alumnat</a:t>
            </a:r>
          </a:p>
        </p:txBody>
      </p:sp>
    </p:spTree>
    <p:extLst>
      <p:ext uri="{BB962C8B-B14F-4D97-AF65-F5344CB8AC3E}">
        <p14:creationId xmlns:p14="http://schemas.microsoft.com/office/powerpoint/2010/main" val="400262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31E5B-2D0B-18C7-81A3-444D0900894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7433D617-9DFF-419C-7E3E-38AD231EC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2769D964-B3F3-6327-4141-18FA42BDE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7EE356DE-7963-EA7D-DA33-9E2BBD90E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677B7027-B5B9-A2C0-1EA3-B681CA3B7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0D6915-4E8E-8390-36F8-0567D08D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Educació sobre la salut del sòl - el model de les 5E</a:t>
            </a: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8B955F7D-2BB0-F41B-F77F-DF78E71F8E5F}"/>
              </a:ext>
            </a:extLst>
          </p:cNvPr>
          <p:cNvSpPr txBox="1"/>
          <p:nvPr/>
        </p:nvSpPr>
        <p:spPr bwMode="auto">
          <a:xfrm>
            <a:off x="8673297" y="1201545"/>
            <a:ext cx="3409846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ca" sz="1100" i="1" dirty="0"/>
              <a:t>(segons Bybee, R. W., Taylor, J. A., Gardner, A., Van Scotter, P., Powell, J. C., Westbrook, A., &amp; Landes, N. (2006). The BSCS 5E instructional model: Origins and effectiveness. Colorado Springs, Co: BSCS, 5(88-98</a:t>
            </a:r>
            <a:r>
              <a:rPr lang="ca" sz="1400" dirty="0"/>
              <a:t>).</a:t>
            </a:r>
          </a:p>
          <a:p>
            <a:pPr>
              <a:defRPr/>
            </a:pPr>
            <a:endParaRPr lang="ca" sz="1400" noProof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A diagram of a group of people&#10;&#10;AI-generated content may be incorrect.">
            <a:extLst>
              <a:ext uri="{FF2B5EF4-FFF2-40B4-BE49-F238E27FC236}">
                <a16:creationId xmlns:a16="http://schemas.microsoft.com/office/drawing/2014/main" id="{D0681143-3951-E53D-DC6B-E43170400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16" y="1228776"/>
            <a:ext cx="386715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81F76-3F5F-F99F-3196-03769BEDCA53}"/>
              </a:ext>
            </a:extLst>
          </p:cNvPr>
          <p:cNvSpPr txBox="1"/>
          <p:nvPr/>
        </p:nvSpPr>
        <p:spPr>
          <a:xfrm>
            <a:off x="1808017" y="1370358"/>
            <a:ext cx="1111827" cy="369332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ca" dirty="0">
                <a:solidFill>
                  <a:schemeClr val="bg1"/>
                </a:solidFill>
              </a:rPr>
              <a:t>Avalua: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227DA4-9246-6A02-336B-A0FC6B21AE59}"/>
              </a:ext>
            </a:extLst>
          </p:cNvPr>
          <p:cNvSpPr txBox="1"/>
          <p:nvPr/>
        </p:nvSpPr>
        <p:spPr bwMode="auto">
          <a:xfrm>
            <a:off x="5993309" y="2263374"/>
            <a:ext cx="111182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ca" dirty="0"/>
              <a:t>Participa: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E70374-793C-368B-0234-E2F82370D607}"/>
              </a:ext>
            </a:extLst>
          </p:cNvPr>
          <p:cNvSpPr txBox="1"/>
          <p:nvPr/>
        </p:nvSpPr>
        <p:spPr bwMode="auto">
          <a:xfrm>
            <a:off x="696190" y="2751228"/>
            <a:ext cx="111182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a" dirty="0"/>
              <a:t>Explica: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29BDE8-D507-53F1-F90B-12AF82875FCF}"/>
              </a:ext>
            </a:extLst>
          </p:cNvPr>
          <p:cNvSpPr txBox="1"/>
          <p:nvPr/>
        </p:nvSpPr>
        <p:spPr bwMode="auto">
          <a:xfrm>
            <a:off x="854363" y="4300911"/>
            <a:ext cx="126682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a" dirty="0"/>
              <a:t>Elabora: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CD18F-CF66-6D01-0653-89D60E47739B}"/>
              </a:ext>
            </a:extLst>
          </p:cNvPr>
          <p:cNvSpPr txBox="1"/>
          <p:nvPr/>
        </p:nvSpPr>
        <p:spPr bwMode="auto">
          <a:xfrm>
            <a:off x="6209436" y="3722389"/>
            <a:ext cx="1111827" cy="369332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r>
              <a:rPr lang="ca" dirty="0"/>
              <a:t>Explora: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5DA80-4A8A-ACF8-B9AD-B418006D50B7}"/>
              </a:ext>
            </a:extLst>
          </p:cNvPr>
          <p:cNvSpPr txBox="1"/>
          <p:nvPr/>
        </p:nvSpPr>
        <p:spPr bwMode="auto">
          <a:xfrm>
            <a:off x="651739" y="1837887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Penseu en allò que segueix obert, i reflexioneu sobre el vostre propi procés d'aprenentatge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CEAA02-26FA-EEC2-F655-36550ED1E602}"/>
              </a:ext>
            </a:extLst>
          </p:cNvPr>
          <p:cNvSpPr txBox="1"/>
          <p:nvPr/>
        </p:nvSpPr>
        <p:spPr bwMode="auto">
          <a:xfrm>
            <a:off x="597702" y="3254065"/>
            <a:ext cx="1506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Presenteu, expliqueu i comenteu els resultats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B6869A-99E4-B3B5-F1A9-681A8B16E818}"/>
              </a:ext>
            </a:extLst>
          </p:cNvPr>
          <p:cNvSpPr txBox="1"/>
          <p:nvPr/>
        </p:nvSpPr>
        <p:spPr bwMode="auto">
          <a:xfrm>
            <a:off x="651739" y="4704770"/>
            <a:ext cx="203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Analitzeu les dades, interpreteu-les, establiu vincles; feu recerca de literatura científica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1C685D-0229-2483-6D54-373F7C952F5B}"/>
              </a:ext>
            </a:extLst>
          </p:cNvPr>
          <p:cNvSpPr txBox="1"/>
          <p:nvPr/>
        </p:nvSpPr>
        <p:spPr bwMode="auto">
          <a:xfrm>
            <a:off x="5081560" y="1454834"/>
            <a:ext cx="3210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Feu preguntes, plantegeu hipòtesis, feu servir teories subjectives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499E9A-617C-D2D6-5A33-08048B9F9448}"/>
              </a:ext>
            </a:extLst>
          </p:cNvPr>
          <p:cNvSpPr txBox="1"/>
          <p:nvPr/>
        </p:nvSpPr>
        <p:spPr bwMode="auto">
          <a:xfrm>
            <a:off x="5993308" y="2869547"/>
            <a:ext cx="2464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Planifiqueu i dueu a terme investigacions, feu recerca de literatura científica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5DAFC9-358B-A1D3-0975-228DFCDD034B}"/>
              </a:ext>
            </a:extLst>
          </p:cNvPr>
          <p:cNvSpPr txBox="1"/>
          <p:nvPr/>
        </p:nvSpPr>
        <p:spPr bwMode="auto">
          <a:xfrm>
            <a:off x="5664239" y="4175093"/>
            <a:ext cx="2321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Observeu, descriviu, recopileu dades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60401-3C7D-A4CC-AA2D-56978270CBC8}"/>
              </a:ext>
            </a:extLst>
          </p:cNvPr>
          <p:cNvSpPr txBox="1"/>
          <p:nvPr/>
        </p:nvSpPr>
        <p:spPr bwMode="auto">
          <a:xfrm>
            <a:off x="5331582" y="5027935"/>
            <a:ext cx="31266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800" dirty="0">
                <a:latin typeface="Aptos" panose="020B0004020202020204" pitchFamily="34" charset="0"/>
              </a:rPr>
              <a:t>Adaptació basada en Abels, Lautner &amp; Lembens (2014) Mit “Mysteries” zu Forschendem Lernen im Chemieunterricht. </a:t>
            </a:r>
            <a:r>
              <a:rPr lang="ca" sz="800" i="1" dirty="0">
                <a:latin typeface="Aptos" panose="020B0004020202020204" pitchFamily="34" charset="0"/>
              </a:rPr>
              <a:t>Chemie &amp; Schule, 3/14</a:t>
            </a:r>
          </a:p>
        </p:txBody>
      </p:sp>
    </p:spTree>
    <p:extLst>
      <p:ext uri="{BB962C8B-B14F-4D97-AF65-F5344CB8AC3E}">
        <p14:creationId xmlns:p14="http://schemas.microsoft.com/office/powerpoint/2010/main" val="64706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1086959" y="1930117"/>
            <a:ext cx="6234591" cy="266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" sz="2000" b="1" noProof="0" dirty="0">
                <a:latin typeface="Poppins"/>
              </a:rPr>
              <a:t>Presentació entretinguda i interessant del tema: </a:t>
            </a:r>
          </a:p>
          <a:p>
            <a:pPr>
              <a:lnSpc>
                <a:spcPct val="150000"/>
              </a:lnSpc>
              <a:defRPr/>
            </a:pPr>
            <a:r>
              <a:rPr lang="ca" sz="2000" noProof="0" dirty="0">
                <a:latin typeface="Poppins"/>
              </a:rPr>
              <a:t>visibilitzar els coneixements previs de l'alumnat, avaluar les idees preconcebudes per a aplicar-les, crear potencials conflictes cognitius, cridar l'atenció, fomentar l'entusiasme, establir vincles amb contingut après prèviament i deixar clars els objectius d'aprenentatge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7794264" y="1930117"/>
            <a:ext cx="3144457" cy="313397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26B40806-5924-4E97-A703-867E89D1E34E}"/>
              </a:ext>
            </a:extLst>
          </p:cNvPr>
          <p:cNvSpPr/>
          <p:nvPr/>
        </p:nvSpPr>
        <p:spPr>
          <a:xfrm>
            <a:off x="770602" y="1236111"/>
            <a:ext cx="1632155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" sz="2800" noProof="0" dirty="0">
                <a:solidFill>
                  <a:schemeClr val="tx1"/>
                </a:solidFill>
              </a:rPr>
              <a:t>Participa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B76635-F2D9-A671-393E-87E61AFC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Participa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hlinkClick r:id="rId8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881437" y="2105025"/>
            <a:ext cx="4429125" cy="295275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 bwMode="auto">
          <a:xfrm>
            <a:off x="4330612" y="5228121"/>
            <a:ext cx="32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12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Font: https://www.soundingsoil.ch/zuhoeren</a:t>
            </a:r>
            <a:r>
              <a:rPr lang="ca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8" name="Textfeld 7"/>
          <p:cNvSpPr txBox="1"/>
          <p:nvPr/>
        </p:nvSpPr>
        <p:spPr bwMode="auto">
          <a:xfrm>
            <a:off x="4742905" y="1534569"/>
            <a:ext cx="270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000" noProof="0" dirty="0">
                <a:latin typeface="Poppins"/>
              </a:rPr>
              <a:t>Xxxxt... pareu atenció!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34B462-BCC6-053E-2872-03BFDC32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Educació sobre la salut del sòl</a:t>
            </a:r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6B9E25E6-E181-9D91-C9DE-A4F14CC897E4}"/>
              </a:ext>
            </a:extLst>
          </p:cNvPr>
          <p:cNvSpPr/>
          <p:nvPr/>
        </p:nvSpPr>
        <p:spPr bwMode="auto">
          <a:xfrm>
            <a:off x="770602" y="1236111"/>
            <a:ext cx="1632155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" sz="2800" noProof="0" dirty="0">
                <a:solidFill>
                  <a:schemeClr val="tx1"/>
                </a:solidFill>
              </a:rPr>
              <a:t>Participa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1139659" y="3065295"/>
            <a:ext cx="6518441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a" sz="2000" noProof="0" dirty="0">
                <a:latin typeface="Poppins"/>
                <a:ea typeface="Arial"/>
                <a:cs typeface="Calibri"/>
              </a:rPr>
              <a:t>L'o</a:t>
            </a:r>
            <a:r>
              <a:rPr lang="ca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bjectiu és conèixer amb més detall </a:t>
            </a:r>
            <a:r>
              <a:rPr lang="ca" sz="2000" noProof="0" dirty="0">
                <a:latin typeface="Poppins"/>
                <a:ea typeface="Arial"/>
                <a:cs typeface="Calibri"/>
              </a:rPr>
              <a:t>les idees preconcebudes de l'alumnat sobre el sòl</a:t>
            </a:r>
            <a:endParaRPr lang="ca" sz="2000" noProof="0" dirty="0">
              <a:latin typeface="Poppins"/>
              <a:cs typeface="Calibri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ca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Podeu anotar aquestes idees a la pissarra, en un bloc de cavallet, etc.</a:t>
            </a:r>
          </a:p>
          <a:p>
            <a:pPr marR="0" lvl="0" algn="l" defTabSz="9144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endParaRPr lang="ca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943821" y="2038986"/>
            <a:ext cx="796667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Què en penseu? Qui creieu que</a:t>
            </a:r>
            <a:r>
              <a:rPr lang="ca" sz="2400" b="1" noProof="0" dirty="0">
                <a:latin typeface="Poppins"/>
                <a:ea typeface="Arial"/>
                <a:cs typeface="Calibri"/>
              </a:rPr>
              <a:t> </a:t>
            </a:r>
            <a:r>
              <a:rPr lang="ca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fa </a:t>
            </a:r>
            <a:r>
              <a:rPr lang="ca" sz="2400" b="1" noProof="0" dirty="0">
                <a:latin typeface="Poppins"/>
                <a:ea typeface="Arial"/>
                <a:cs typeface="Calibri"/>
              </a:rPr>
              <a:t>aquests </a:t>
            </a:r>
            <a:r>
              <a:rPr lang="ca" sz="24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/>
              </a:rPr>
              <a:t>sorolls? 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910493" y="2170644"/>
            <a:ext cx="2038742" cy="316005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9BBB1E-A8F7-903A-359D-8E1EC9481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/>
              <a:t>Despertar l'interès - Aconseguir que l'alumnat s'interessi en el tema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864027DA-7F87-F63A-33A3-AC1A10148AB6}"/>
              </a:ext>
            </a:extLst>
          </p:cNvPr>
          <p:cNvSpPr/>
          <p:nvPr/>
        </p:nvSpPr>
        <p:spPr bwMode="auto">
          <a:xfrm>
            <a:off x="770602" y="1236111"/>
            <a:ext cx="1632155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" sz="2800" noProof="0" dirty="0">
                <a:solidFill>
                  <a:schemeClr val="tx1"/>
                </a:solidFill>
              </a:rPr>
              <a:t>Participa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 bwMode="auto">
          <a:xfrm>
            <a:off x="558803" y="2389189"/>
            <a:ext cx="349999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2000" b="1" u="sng" noProof="0" dirty="0">
                <a:latin typeface="Poppins"/>
              </a:rPr>
              <a:t>Activitat: 2.1.</a:t>
            </a:r>
            <a:endParaRPr lang="ca" u="sng" noProof="0" dirty="0">
              <a:latin typeface="Poppins"/>
            </a:endParaRPr>
          </a:p>
          <a:p>
            <a:pPr>
              <a:defRPr/>
            </a:pPr>
            <a:r>
              <a:rPr lang="ca" u="sng" noProof="0" dirty="0">
                <a:latin typeface="Poppins"/>
              </a:rPr>
              <a:t>Pas 1:</a:t>
            </a:r>
            <a:r>
              <a:rPr lang="ca" noProof="0" dirty="0">
                <a:latin typeface="Poppins"/>
              </a:rPr>
              <a:t> Creeu una vinyeta de còmic per fer que l'alumnat s'interessi en el tema de la salut del sòl. </a:t>
            </a:r>
          </a:p>
          <a:p>
            <a:pPr>
              <a:defRPr/>
            </a:pPr>
            <a:endParaRPr lang="ca" noProof="0" dirty="0">
              <a:latin typeface="Poppins"/>
            </a:endParaRPr>
          </a:p>
          <a:p>
            <a:pPr>
              <a:defRPr/>
            </a:pPr>
            <a:r>
              <a:rPr lang="ca" u="sng" noProof="0" dirty="0">
                <a:latin typeface="Poppins"/>
              </a:rPr>
              <a:t>Pas 2:</a:t>
            </a:r>
            <a:r>
              <a:rPr lang="ca" noProof="0" dirty="0">
                <a:latin typeface="Poppins"/>
              </a:rPr>
              <a:t> En grups de 4, presenteu les vinyetes a la resta de grups.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4653457" y="5330073"/>
            <a:ext cx="55794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100" noProof="0" dirty="0" err="1"/>
              <a:t>Kapelari, S. basat en una idea de Naylor S. &amp; Keogh B.( 2007) http://www.conceptcartoons.com </a:t>
            </a:r>
            <a:endParaRPr lang="ca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458023" y="1266317"/>
            <a:ext cx="4741357" cy="3999369"/>
          </a:xfrm>
          <a:prstGeom prst="rect">
            <a:avLst/>
          </a:prstGeom>
          <a:noFill/>
          <a:ln cmpd="dbl">
            <a:solidFill>
              <a:srgbClr val="000000"/>
            </a:solidFill>
          </a:ln>
        </p:spPr>
      </p:pic>
      <p:sp>
        <p:nvSpPr>
          <p:cNvPr id="35" name="Rechteckige Legende 34"/>
          <p:cNvSpPr/>
          <p:nvPr/>
        </p:nvSpPr>
        <p:spPr bwMode="auto">
          <a:xfrm>
            <a:off x="9596338" y="3262713"/>
            <a:ext cx="2093747" cy="1651350"/>
          </a:xfrm>
          <a:prstGeom prst="wedgeRectCallout">
            <a:avLst>
              <a:gd name="adj1" fmla="val -51819"/>
              <a:gd name="adj2" fmla="val 99136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noProof="0" dirty="0"/>
              <a:t>Penseu en altres problemes actuals que puguin despertar-los l'interès!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3EB40D-B06C-6B96-9202-662C98E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/>
              <a:t>Despertar l'interès - Aconseguir que l'alumnat s'interessi en el tema</a:t>
            </a:r>
          </a:p>
        </p:txBody>
      </p:sp>
      <p:sp>
        <p:nvSpPr>
          <p:cNvPr id="6" name="Rechteck 3">
            <a:extLst>
              <a:ext uri="{FF2B5EF4-FFF2-40B4-BE49-F238E27FC236}">
                <a16:creationId xmlns:a16="http://schemas.microsoft.com/office/drawing/2014/main" id="{52412495-DCC6-37DA-EA30-A413F99EAA02}"/>
              </a:ext>
            </a:extLst>
          </p:cNvPr>
          <p:cNvSpPr/>
          <p:nvPr/>
        </p:nvSpPr>
        <p:spPr bwMode="auto">
          <a:xfrm>
            <a:off x="770602" y="1236111"/>
            <a:ext cx="1632155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" sz="2800" noProof="0" dirty="0">
                <a:solidFill>
                  <a:schemeClr val="tx1"/>
                </a:solidFill>
              </a:rPr>
              <a:t>Participa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692946" y="1864155"/>
            <a:ext cx="5960480" cy="3419947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auto">
          <a:xfrm>
            <a:off x="2547807" y="552138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a" sz="1100" u="sng" noProof="0" dirty="0">
                <a:hlinkClick r:id="rId8" tooltip="https://www.osttirol-heute.at/menschen/murenabgang-nach-starkem-unwetter-in-oberlienz/"/>
              </a:rPr>
              <a:t>https://www.osttirol-heute.at/menschen/murenabgang-nach-starkem-unwetter-in-oberlienz/</a:t>
            </a:r>
            <a:r>
              <a:rPr lang="ca" sz="1100" noProof="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F66D77-5B3D-D697-AE48-4C98CE84F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/>
              <a:t>Despertar l'interès - Aconseguir que l'alumnat s'interessi en el tema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49CBEFC-8144-7602-492A-0C5F9B2778CC}"/>
              </a:ext>
            </a:extLst>
          </p:cNvPr>
          <p:cNvSpPr/>
          <p:nvPr/>
        </p:nvSpPr>
        <p:spPr bwMode="auto">
          <a:xfrm>
            <a:off x="770602" y="1236111"/>
            <a:ext cx="1632155" cy="5014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" sz="2800" noProof="0" dirty="0">
                <a:solidFill>
                  <a:schemeClr val="tx1"/>
                </a:solidFill>
              </a:rPr>
              <a:t>Participa</a:t>
            </a:r>
          </a:p>
        </p:txBody>
      </p:sp>
      <p:pic>
        <p:nvPicPr>
          <p:cNvPr id="6" name="Grafik 14">
            <a:extLst>
              <a:ext uri="{FF2B5EF4-FFF2-40B4-BE49-F238E27FC236}">
                <a16:creationId xmlns:a16="http://schemas.microsoft.com/office/drawing/2014/main" id="{7A4A4EDC-9007-E995-D6F9-661F2F6C84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9563609" y="1266317"/>
            <a:ext cx="2003072" cy="1996395"/>
          </a:xfrm>
          <a:prstGeom prst="rect">
            <a:avLst/>
          </a:prstGeom>
        </p:spPr>
      </p:pic>
      <p:sp>
        <p:nvSpPr>
          <p:cNvPr id="3" name="Rechteckige Legende 34">
            <a:extLst>
              <a:ext uri="{FF2B5EF4-FFF2-40B4-BE49-F238E27FC236}">
                <a16:creationId xmlns:a16="http://schemas.microsoft.com/office/drawing/2014/main" id="{3BE0048C-3833-0D3E-88E5-A1EDC61E5614}"/>
              </a:ext>
            </a:extLst>
          </p:cNvPr>
          <p:cNvSpPr/>
          <p:nvPr/>
        </p:nvSpPr>
        <p:spPr bwMode="auto">
          <a:xfrm>
            <a:off x="9596338" y="3262713"/>
            <a:ext cx="2093747" cy="1651350"/>
          </a:xfrm>
          <a:prstGeom prst="wedgeRectCallout">
            <a:avLst>
              <a:gd name="adj1" fmla="val -51819"/>
              <a:gd name="adj2" fmla="val 99136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noProof="0" dirty="0"/>
              <a:t>Penseu en altres problemes actuals que puguin despertar-los l'interès!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1090440" y="1230604"/>
            <a:ext cx="9607611" cy="42080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a" noProof="0" dirty="0">
                <a:latin typeface="Poppins"/>
                <a:ea typeface="+mn-lt"/>
                <a:cs typeface="+mn-lt"/>
              </a:rPr>
              <a:t>Les </a:t>
            </a:r>
            <a:r>
              <a:rPr lang="ca" b="1" noProof="0" dirty="0">
                <a:latin typeface="Poppins"/>
                <a:ea typeface="+mn-lt"/>
                <a:cs typeface="+mn-lt"/>
              </a:rPr>
              <a:t>creences quotidianes</a:t>
            </a:r>
            <a:r>
              <a:rPr lang="ca" noProof="0" dirty="0">
                <a:latin typeface="Poppins"/>
                <a:ea typeface="+mn-lt"/>
                <a:cs typeface="+mn-lt"/>
              </a:rPr>
              <a:t> són idees, pensaments, conceptes, opinions o conviccions que estan generalment acceptades.</a:t>
            </a:r>
            <a:endParaRPr lang="ca" noProof="0" dirty="0">
              <a:latin typeface="Poppins"/>
            </a:endParaRP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a" noProof="0" dirty="0">
                <a:latin typeface="Poppins"/>
                <a:ea typeface="+mn-lt"/>
                <a:cs typeface="+mn-lt"/>
              </a:rPr>
              <a:t>En el context de la docència i l'aprenentatge, aquestes creences se solen conèixer com a </a:t>
            </a:r>
            <a:r>
              <a:rPr lang="ca" b="1" noProof="0" dirty="0">
                <a:latin typeface="Poppins"/>
                <a:ea typeface="+mn-lt"/>
                <a:cs typeface="+mn-lt"/>
              </a:rPr>
              <a:t>idees preconcebudes, concepcions alternatives, coneixements previs</a:t>
            </a:r>
            <a:r>
              <a:rPr lang="ca" noProof="0" dirty="0">
                <a:latin typeface="Poppins"/>
                <a:ea typeface="+mn-lt"/>
                <a:cs typeface="+mn-lt"/>
              </a:rPr>
              <a:t> o </a:t>
            </a:r>
            <a:r>
              <a:rPr lang="ca" b="1" noProof="0" dirty="0">
                <a:latin typeface="Poppins"/>
                <a:ea typeface="+mn-lt"/>
                <a:cs typeface="+mn-lt"/>
              </a:rPr>
              <a:t>idees de l'alumne</a:t>
            </a:r>
            <a:r>
              <a:rPr lang="ca" noProof="0" dirty="0">
                <a:latin typeface="Poppins"/>
                <a:ea typeface="+mn-lt"/>
                <a:cs typeface="+mn-lt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a" noProof="0" dirty="0">
                <a:latin typeface="Poppins"/>
                <a:ea typeface="+mn-lt"/>
                <a:cs typeface="+mn-lt"/>
              </a:rPr>
              <a:t>I el que és més important, aquestes creences no s'avaluen inherentment segons la seva precisió empírica, orígens o causes inherents.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/>
              <a:buChar char="•"/>
              <a:defRPr/>
            </a:pPr>
            <a:r>
              <a:rPr lang="ca" noProof="0" dirty="0">
                <a:latin typeface="Poppins"/>
                <a:ea typeface="+mn-lt"/>
                <a:cs typeface="+mn-lt"/>
              </a:rPr>
              <a:t>Tanmateix, tenen </a:t>
            </a:r>
            <a:r>
              <a:rPr lang="ca" b="1" noProof="0" dirty="0">
                <a:latin typeface="Poppins"/>
                <a:ea typeface="+mn-lt"/>
                <a:cs typeface="+mn-lt"/>
              </a:rPr>
              <a:t>un paper important a l'hora de determinar com serà el procés d'aprenentatge</a:t>
            </a:r>
            <a:r>
              <a:rPr lang="ca" noProof="0" dirty="0">
                <a:latin typeface="Poppins"/>
                <a:ea typeface="+mn-lt"/>
                <a:cs typeface="+mn-lt"/>
              </a:rPr>
              <a:t>, independentment de com definim l'aprenentatge específic.</a:t>
            </a:r>
            <a:endParaRPr lang="ca" sz="1600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4C43B-555B-AD23-C9CA-D56A36CAB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Preconcepcions de l'alumnat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9CE060-9248-1C4D-09BD-FF3C4460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a" dirty="0"/>
              <a:t>Índex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AAF877-1EB4-4164-A7D7-66899F2652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95300" y="1548606"/>
            <a:ext cx="5600700" cy="2566194"/>
          </a:xfrm>
        </p:spPr>
        <p:txBody>
          <a:bodyPr>
            <a:normAutofit lnSpcReduction="10000"/>
          </a:bodyPr>
          <a:lstStyle/>
          <a:p>
            <a:r>
              <a:rPr lang="ca" sz="2000" noProof="0" dirty="0"/>
              <a:t>Mòdul 1: Com qüestionar les teves idees</a:t>
            </a:r>
          </a:p>
          <a:p>
            <a:r>
              <a:rPr lang="ca" sz="2000" noProof="0" dirty="0"/>
              <a:t>Mòdul 2: Com involucrar l'alumnat</a:t>
            </a:r>
          </a:p>
          <a:p>
            <a:r>
              <a:rPr lang="ca" sz="2000" noProof="0" dirty="0"/>
              <a:t>Mòdul 3: Com explorar i explicar els problemes del sòl</a:t>
            </a:r>
          </a:p>
          <a:p>
            <a:r>
              <a:rPr lang="ca" sz="2000" noProof="0" dirty="0"/>
              <a:t>Mòdul 4: Com elaborar coneixements sobre el sòl i avaluar el procés d'aprenentatge de l'alumnat</a:t>
            </a:r>
          </a:p>
          <a:p>
            <a:endParaRPr lang="ca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BA0C58-FFC8-4898-B593-88F042856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53" b="9391"/>
          <a:stretch/>
        </p:blipFill>
        <p:spPr>
          <a:xfrm>
            <a:off x="6526160" y="1238704"/>
            <a:ext cx="4826052" cy="40960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543424" y="5443367"/>
            <a:ext cx="51698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900" noProof="0" dirty="0"/>
              <a:t>Fotografia de: Universität Innsbruck, Institut für Fachdidaktik</a:t>
            </a:r>
          </a:p>
        </p:txBody>
      </p:sp>
    </p:spTree>
    <p:extLst>
      <p:ext uri="{BB962C8B-B14F-4D97-AF65-F5344CB8AC3E}">
        <p14:creationId xmlns:p14="http://schemas.microsoft.com/office/powerpoint/2010/main" val="3614834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49771" y="1612232"/>
            <a:ext cx="795132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2000" b="1" u="sng" noProof="0" dirty="0">
                <a:latin typeface="Poppins"/>
              </a:rPr>
              <a:t>Activitat: 2.2. </a:t>
            </a:r>
            <a:r>
              <a:rPr lang="ca" sz="2000" b="1" noProof="0" dirty="0">
                <a:latin typeface="Poppins"/>
              </a:rPr>
              <a:t>Lectura d'un article científic</a:t>
            </a:r>
          </a:p>
          <a:p>
            <a:endParaRPr lang="ca" sz="2000" b="1" noProof="0" dirty="0">
              <a:latin typeface="Poppins"/>
            </a:endParaRPr>
          </a:p>
          <a:p>
            <a:r>
              <a:rPr lang="ca" sz="2000" b="1" i="1" noProof="0" dirty="0">
                <a:latin typeface="Poppins"/>
              </a:rPr>
              <a:t>Llegeix l'article següent</a:t>
            </a:r>
            <a:r>
              <a:rPr lang="ca" sz="2000" b="1" noProof="0" dirty="0">
                <a:latin typeface="Poppins"/>
              </a:rPr>
              <a:t>:</a:t>
            </a:r>
          </a:p>
          <a:p>
            <a:endParaRPr lang="ca" noProof="0" dirty="0"/>
          </a:p>
          <a:p>
            <a:r>
              <a:rPr lang="ca" noProof="0" dirty="0"/>
              <a:t>Ero-Tolliver, I., Lucas, D. &amp; Schauble, L. Young Children’s Thinking About Decomposition: Early Modeling Entrees to Complex Ideas in Science. </a:t>
            </a:r>
            <a:r>
              <a:rPr lang="ca" i="1" noProof="0" dirty="0"/>
              <a:t>Res Sci Educ</a:t>
            </a:r>
            <a:r>
              <a:rPr lang="ca" noProof="0" dirty="0"/>
              <a:t> </a:t>
            </a:r>
            <a:r>
              <a:rPr lang="ca" b="1" noProof="0" dirty="0"/>
              <a:t>43</a:t>
            </a:r>
            <a:r>
              <a:rPr lang="ca" noProof="0" dirty="0"/>
              <a:t>, 2137–2152 (2013). </a:t>
            </a:r>
            <a:r>
              <a:rPr lang="ca" noProof="0" dirty="0">
                <a:hlinkClick r:id="rId7"/>
              </a:rPr>
              <a:t>https://doi.org/10.1007/s11165-012-9348-4</a:t>
            </a:r>
            <a:endParaRPr lang="ca" noProof="0" dirty="0"/>
          </a:p>
          <a:p>
            <a:endParaRPr lang="ca" sz="2000" noProof="0" dirty="0">
              <a:latin typeface="Poppins"/>
            </a:endParaRPr>
          </a:p>
          <a:p>
            <a:endParaRPr lang="ca" sz="2000" noProof="0" dirty="0">
              <a:latin typeface="Poppins"/>
            </a:endParaRPr>
          </a:p>
          <a:p>
            <a:r>
              <a:rPr lang="ca" sz="2000" noProof="0" dirty="0">
                <a:latin typeface="Poppins"/>
              </a:rPr>
              <a:t>			  </a:t>
            </a:r>
          </a:p>
          <a:p>
            <a:endParaRPr lang="ca" sz="2000" noProof="0" dirty="0">
              <a:latin typeface="Poppins"/>
            </a:endParaRPr>
          </a:p>
          <a:p>
            <a:endParaRPr lang="ca" sz="2000" noProof="0" dirty="0">
              <a:latin typeface="Poppins"/>
            </a:endParaRPr>
          </a:p>
        </p:txBody>
      </p:sp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E9D3EAA3-1D35-4036-AE13-4B0E0BCF71B9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ca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Activitat d'aula invertida</a:t>
            </a:r>
            <a:endParaRPr lang="ca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A34CF2B-C98B-F424-D808-9C0FC113EE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ca" dirty="0"/>
              <a:t>Idees de l'alumnat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EA0FDD-2901-9767-2C4E-8081E508739F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23F7D2C0-0D33-E4A1-9325-B4E42A35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463E8299-8C4D-7EC3-875F-AFCCD10C3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D72968BB-B829-C551-0A3A-8A6E25C32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D43FE7D-1536-BA82-3975-147E1D4A3D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6" name="Rechteckige Legende 14">
            <a:extLst>
              <a:ext uri="{FF2B5EF4-FFF2-40B4-BE49-F238E27FC236}">
                <a16:creationId xmlns:a16="http://schemas.microsoft.com/office/drawing/2014/main" id="{F4776284-9659-96AE-9437-2F0E3AF9C0B2}"/>
              </a:ext>
            </a:extLst>
          </p:cNvPr>
          <p:cNvSpPr/>
          <p:nvPr/>
        </p:nvSpPr>
        <p:spPr bwMode="auto">
          <a:xfrm>
            <a:off x="9611164" y="1493439"/>
            <a:ext cx="1714847" cy="796155"/>
          </a:xfrm>
          <a:prstGeom prst="wedgeRectCallout">
            <a:avLst>
              <a:gd name="adj1" fmla="val -44405"/>
              <a:gd name="adj2" fmla="val 100075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ca" noProof="0" dirty="0">
                <a:solidFill>
                  <a:prstClr val="white"/>
                </a:solidFill>
                <a:latin typeface="Calibri"/>
                <a:ea typeface="Arial"/>
                <a:cs typeface="Arial"/>
              </a:rPr>
              <a:t>Activitat d'aula invertida</a:t>
            </a:r>
            <a:endParaRPr lang="ca" sz="1800" b="0" i="0" u="none" strike="noStrike" cap="none" spc="0" noProof="0" dirty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0AFECE0D-45E2-FB73-3532-B76961332B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ca" dirty="0"/>
              <a:t>Idees de l'alumnat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256195" y="1493439"/>
            <a:ext cx="76734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" noProof="0" dirty="0">
                <a:latin typeface="Poppins"/>
              </a:rPr>
              <a:t>"</a:t>
            </a:r>
            <a:r>
              <a:rPr lang="ca" i="1" noProof="0" dirty="0">
                <a:latin typeface="Poppins"/>
              </a:rPr>
              <a:t>Durant l'avaluació inicial, la majoria de les respostes de l'alumnat (N = 11) suggerien que </a:t>
            </a:r>
            <a:r>
              <a:rPr lang="ca" b="1" i="1" noProof="0" dirty="0">
                <a:latin typeface="Poppins"/>
              </a:rPr>
              <a:t>senzillament, les fulles desapareixien</a:t>
            </a:r>
            <a:r>
              <a:rPr lang="ca" i="1" noProof="0" dirty="0">
                <a:latin typeface="Poppins"/>
              </a:rPr>
              <a:t>, amb uns quants intents per explicar a on (tot i que un alumne va suggerir que se n'havien </a:t>
            </a:r>
            <a:r>
              <a:rPr lang="ca" b="1" i="1" noProof="0" dirty="0">
                <a:latin typeface="Poppins"/>
              </a:rPr>
              <a:t>anat "a un altre planeta"</a:t>
            </a:r>
            <a:r>
              <a:rPr lang="ca" i="1" noProof="0" dirty="0">
                <a:latin typeface="Poppins"/>
              </a:rPr>
              <a:t>). L'alumnat afirmava que les fulles </a:t>
            </a:r>
            <a:r>
              <a:rPr lang="ca" b="1" i="1" noProof="0" dirty="0">
                <a:latin typeface="Poppins"/>
              </a:rPr>
              <a:t>"desapareixien", "morien", "sortien volant" </a:t>
            </a:r>
            <a:r>
              <a:rPr lang="ca" i="1" noProof="0" dirty="0">
                <a:latin typeface="Poppins"/>
              </a:rPr>
              <a:t>o les recollien els camions de la brossa (...). L'altra meitat de l'alumnat afirmava que les fulles perdien volum amb el pas del temps, i semblava que entenien que, d'alguna manera, això era rellevant. Tanmateix, i segurament no sorprenent, l'alumnat </a:t>
            </a:r>
            <a:r>
              <a:rPr lang="ca" b="1" i="1" noProof="0" dirty="0">
                <a:latin typeface="Poppins"/>
              </a:rPr>
              <a:t>creia que el canvi es devia a un procés mecànic </a:t>
            </a:r>
            <a:r>
              <a:rPr lang="ca" i="1" noProof="0" dirty="0">
                <a:latin typeface="Poppins"/>
              </a:rPr>
              <a:t>(i no pas químic). També apuntaven que les persones i els animals trepitgen les fulles, i per això es trenquen en bocins més petits" </a:t>
            </a:r>
            <a:r>
              <a:rPr lang="ca" noProof="0" dirty="0">
                <a:latin typeface="Poppins"/>
              </a:rPr>
              <a:t>(ibit,p.2141). </a:t>
            </a:r>
          </a:p>
        </p:txBody>
      </p:sp>
      <p:sp>
        <p:nvSpPr>
          <p:cNvPr id="5" name="Rechteck 3">
            <a:extLst>
              <a:ext uri="{FF2B5EF4-FFF2-40B4-BE49-F238E27FC236}">
                <a16:creationId xmlns:a16="http://schemas.microsoft.com/office/drawing/2014/main" id="{81E21DDA-98DE-FBAA-B820-88C3145BE258}"/>
              </a:ext>
            </a:extLst>
          </p:cNvPr>
          <p:cNvSpPr/>
          <p:nvPr/>
        </p:nvSpPr>
        <p:spPr bwMode="auto">
          <a:xfrm>
            <a:off x="1225550" y="51595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" sz="1000" noProof="0" dirty="0"/>
              <a:t>Ero-Tolliver, I., Lucas, D. &amp; Schauble, L. Young Children’s Thinking About Decomposition: Early Modeling Entrees to Complex Ideas in Science. </a:t>
            </a:r>
            <a:r>
              <a:rPr lang="ca" sz="1000" i="1" noProof="0" dirty="0"/>
              <a:t>Res Sci Educ</a:t>
            </a:r>
            <a:r>
              <a:rPr lang="ca" sz="1000" noProof="0" dirty="0"/>
              <a:t> </a:t>
            </a:r>
            <a:r>
              <a:rPr lang="ca" sz="1000" b="1" noProof="0" dirty="0"/>
              <a:t>43</a:t>
            </a:r>
            <a:r>
              <a:rPr lang="ca" sz="1000" noProof="0" dirty="0"/>
              <a:t>, 2137–2152 (2013). </a:t>
            </a:r>
            <a:r>
              <a:rPr lang="ca" sz="1000" noProof="0" dirty="0">
                <a:hlinkClick r:id="rId7"/>
              </a:rPr>
              <a:t>https://doi.org/10.1007/s11165-012-9348-4</a:t>
            </a:r>
            <a:endParaRPr lang="ca" sz="1000" noProof="0" dirty="0"/>
          </a:p>
        </p:txBody>
      </p:sp>
    </p:spTree>
    <p:extLst>
      <p:ext uri="{BB962C8B-B14F-4D97-AF65-F5344CB8AC3E}">
        <p14:creationId xmlns:p14="http://schemas.microsoft.com/office/powerpoint/2010/main" val="1073339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8F854E4-204A-4AC5-A76E-6CC2D2D69409}"/>
              </a:ext>
            </a:extLst>
          </p:cNvPr>
          <p:cNvSpPr txBox="1"/>
          <p:nvPr/>
        </p:nvSpPr>
        <p:spPr>
          <a:xfrm>
            <a:off x="838216" y="1261982"/>
            <a:ext cx="719473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" noProof="0" dirty="0">
              <a:latin typeface="Poppins"/>
            </a:endParaRPr>
          </a:p>
          <a:p>
            <a:r>
              <a:rPr lang="ca" sz="2000" b="1" noProof="0" dirty="0">
                <a:latin typeface="Poppins"/>
              </a:rPr>
              <a:t>Debateu, en grups reduïts, sobre:</a:t>
            </a:r>
            <a:r>
              <a:rPr lang="ca" sz="2000" noProof="0" dirty="0">
                <a:latin typeface="Poppins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a" sz="2000" noProof="0" dirty="0">
              <a:latin typeface="Poppi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" sz="2000" i="1" noProof="0" dirty="0">
                <a:latin typeface="Poppins"/>
              </a:rPr>
              <a:t>Quin impacte tenen aquestes idees en el procés d'aprenentatge?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" sz="2000" i="1" noProof="0" dirty="0">
                <a:latin typeface="Poppins"/>
              </a:rPr>
              <a:t>Quina puntuació donaríeu a la planificació didàctica que apareix a l'article?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a" sz="2000" i="1" noProof="0" dirty="0">
                <a:latin typeface="Poppins"/>
              </a:rPr>
              <a:t>Quins creieu que són els punts forts i els punts febles de la sessió? 			  </a:t>
            </a:r>
          </a:p>
          <a:p>
            <a:endParaRPr lang="ca" noProof="0" dirty="0">
              <a:latin typeface="Poppins"/>
            </a:endParaRPr>
          </a:p>
          <a:p>
            <a:endParaRPr lang="ca" noProof="0" dirty="0">
              <a:latin typeface="Poppins"/>
            </a:endParaRPr>
          </a:p>
        </p:txBody>
      </p:sp>
      <p:pic>
        <p:nvPicPr>
          <p:cNvPr id="17" name="Picture 2" descr="Community-Netzwerk Menschen Silhouette Symbol. Piktogramm ...">
            <a:extLst>
              <a:ext uri="{FF2B5EF4-FFF2-40B4-BE49-F238E27FC236}">
                <a16:creationId xmlns:a16="http://schemas.microsoft.com/office/drawing/2014/main" id="{EDDCC024-6383-48C8-9FBE-EE9B5D1A2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87" y="1414485"/>
            <a:ext cx="2014515" cy="201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667C4E3-0A90-47BF-9C55-8C9F06F51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570327" y="3546955"/>
            <a:ext cx="1783457" cy="1783457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BC570AA-D73D-4661-975C-A5AC45A1E4BC}"/>
              </a:ext>
            </a:extLst>
          </p:cNvPr>
          <p:cNvSpPr/>
          <p:nvPr/>
        </p:nvSpPr>
        <p:spPr bwMode="auto">
          <a:xfrm>
            <a:off x="838216" y="4074201"/>
            <a:ext cx="8504979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sz="2000" b="1" noProof="0" dirty="0">
                <a:latin typeface="Poppins"/>
                <a:cs typeface="Poppins"/>
              </a:rPr>
              <a:t>Compartiu els resultats en un debat general: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latin typeface="Poppins"/>
                <a:cs typeface="Poppins"/>
              </a:rPr>
              <a:t>Podeu anotar aquestes idees a la pissarra, en un bloc de cavallet, etc.</a:t>
            </a:r>
            <a:endParaRPr lang="ca" sz="2000" b="1" noProof="0" dirty="0">
              <a:latin typeface="Poppins"/>
              <a:cs typeface="Poppin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4FB7731-8784-BBCC-4DAF-13C777BAD9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/>
          </a:bodyPr>
          <a:lstStyle/>
          <a:p>
            <a:r>
              <a:rPr lang="ca" dirty="0"/>
              <a:t>Idees de l'alumnat</a:t>
            </a:r>
          </a:p>
        </p:txBody>
      </p:sp>
    </p:spTree>
    <p:extLst>
      <p:ext uri="{BB962C8B-B14F-4D97-AF65-F5344CB8AC3E}">
        <p14:creationId xmlns:p14="http://schemas.microsoft.com/office/powerpoint/2010/main" val="164749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 bwMode="auto">
          <a:xfrm>
            <a:off x="557589" y="1599458"/>
            <a:ext cx="57552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ca" sz="2400" i="1" noProof="0" dirty="0">
                <a:latin typeface="Poppins"/>
                <a:cs typeface="Poppins"/>
              </a:rPr>
              <a:t>Cal dur un recipient amb sòl recollit prop de casa per a la següent sessió.</a:t>
            </a:r>
            <a:endParaRPr lang="ca" sz="2400" i="1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AB69B-7EC3-E55E-5454-2E569341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Activitat per al Mòdul 3: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1735549A-E3E2-8390-82B9-6E76BE94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noProof="0" dirty="0"/>
              <a:t>Mòdul 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" noProof="0" dirty="0"/>
              <a:t>Com explorar i explicar els problemes del sòl</a:t>
            </a:r>
          </a:p>
        </p:txBody>
      </p:sp>
    </p:spTree>
    <p:extLst>
      <p:ext uri="{BB962C8B-B14F-4D97-AF65-F5344CB8AC3E}">
        <p14:creationId xmlns:p14="http://schemas.microsoft.com/office/powerpoint/2010/main" val="1520060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93712" y="1267884"/>
            <a:ext cx="578247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En</a:t>
            </a:r>
            <a:r>
              <a:rPr lang="ca" sz="2000" b="1" noProof="0" dirty="0">
                <a:latin typeface="Poppins"/>
                <a:ea typeface="Arial"/>
                <a:cs typeface="Calibri" panose="020F0502020204030204" pitchFamily="34" charset="0"/>
              </a:rPr>
              <a:t> </a:t>
            </a:r>
            <a:r>
              <a:rPr lang="ca" sz="2000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grups de 3, completeu la següent activitat: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endParaRPr lang="ca" sz="2000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b="1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Activitat 3.1.:</a:t>
            </a:r>
            <a:r>
              <a:rPr lang="ca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ca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Observeu detingudament el sòl i compareu-ne les tres mostres. </a:t>
            </a:r>
            <a:r>
              <a:rPr lang="ca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Tenen la mateixa textura i olor?</a:t>
            </a:r>
            <a:endParaRPr lang="ca" i="1" noProof="0" dirty="0">
              <a:latin typeface="Poppins"/>
              <a:cs typeface="Calibri" panose="020F0502020204030204" pitchFamily="34" charset="0"/>
            </a:endParaRPr>
          </a:p>
          <a:p>
            <a:pPr marL="285750" lvl="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ca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Quins animals hi podem </a:t>
            </a:r>
            <a:r>
              <a:rPr lang="ca" i="1" noProof="0" dirty="0">
                <a:latin typeface="Poppins"/>
                <a:ea typeface="Arial"/>
                <a:cs typeface="Calibri" panose="020F0502020204030204" pitchFamily="34" charset="0"/>
              </a:rPr>
              <a:t>trobar</a:t>
            </a:r>
            <a:r>
              <a:rPr lang="ca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? </a:t>
            </a:r>
            <a:r>
              <a:rPr lang="ca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Investigueu quin nom tenen i </a:t>
            </a:r>
            <a:r>
              <a:rPr lang="ca" noProof="0" dirty="0">
                <a:latin typeface="Poppins"/>
                <a:cs typeface="Calibri" panose="020F0502020204030204" pitchFamily="34" charset="0"/>
              </a:rPr>
              <a:t>si tots els animals trobats viuen a les tres mostres de sòl</a:t>
            </a:r>
            <a:r>
              <a:rPr lang="ca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?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endParaRPr lang="ca" b="0" i="0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b="0" i="0" u="sng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Material necessari: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ca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lupes i/o microscopis</a:t>
            </a:r>
          </a:p>
          <a:p>
            <a:pPr marL="285750" indent="-285750">
              <a:buClr>
                <a:srgbClr val="000000"/>
              </a:buClr>
              <a:buFont typeface="Wingdings"/>
              <a:buChar char="§"/>
              <a:defRPr/>
            </a:pPr>
            <a:r>
              <a:rPr lang="ca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Clau dicotòmica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§"/>
              <a:defRPr/>
            </a:pPr>
            <a:r>
              <a:rPr lang="ca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Fitxa amb el protocol</a:t>
            </a:r>
            <a:endParaRPr lang="ca" sz="12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Poppins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14760-668D-FA5B-227A-031CE2DA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Explora</a:t>
            </a:r>
          </a:p>
        </p:txBody>
      </p:sp>
      <p:pic>
        <p:nvPicPr>
          <p:cNvPr id="5" name="Picture 2" descr="Harvest time | Soil samples stored in these jars will be use… | Flickr">
            <a:extLst>
              <a:ext uri="{FF2B5EF4-FFF2-40B4-BE49-F238E27FC236}">
                <a16:creationId xmlns:a16="http://schemas.microsoft.com/office/drawing/2014/main" id="{45444053-A6EE-C962-EF71-0B8092095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6591943" y="1599458"/>
            <a:ext cx="4479040" cy="3201884"/>
          </a:xfrm>
          <a:prstGeom prst="rect">
            <a:avLst/>
          </a:prstGeom>
          <a:noFill/>
        </p:spPr>
      </p:pic>
      <p:sp>
        <p:nvSpPr>
          <p:cNvPr id="15" name="Rechteckige Legende 14"/>
          <p:cNvSpPr/>
          <p:nvPr/>
        </p:nvSpPr>
        <p:spPr bwMode="auto">
          <a:xfrm>
            <a:off x="7506521" y="5014032"/>
            <a:ext cx="2792675" cy="686435"/>
          </a:xfrm>
          <a:prstGeom prst="wedgeRectCallout">
            <a:avLst>
              <a:gd name="adj1" fmla="val -53647"/>
              <a:gd name="adj2" fmla="val -125732"/>
            </a:avLst>
          </a:prstGeom>
          <a:solidFill>
            <a:srgbClr val="0CAF8F"/>
          </a:solidFill>
          <a:ln w="12700" cap="flat" cmpd="sng" algn="ctr">
            <a:solidFill>
              <a:srgbClr val="5A31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ca" sz="1800" b="0" i="0" u="none" strike="noStrike" cap="none" spc="0" noProof="0" dirty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rPr>
              <a:t>Tothom ha portat un recipient amb sòl?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524112" y="1436398"/>
            <a:ext cx="4909308" cy="398520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4420238" y="5421601"/>
            <a:ext cx="32608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Crèdits de les il·lustracions: www</a:t>
            </a:r>
            <a:r>
              <a:rPr lang="ca" sz="1400" b="0" i="0" u="none" strike="noStrike" cap="none" spc="0" noProof="0" dirty="0">
                <a:ln>
                  <a:noFill/>
                </a:ln>
                <a:solidFill>
                  <a:srgbClr val="59302C"/>
                </a:solidFill>
                <a:latin typeface="MuseoSans"/>
                <a:cs typeface="Arial"/>
              </a:rPr>
              <a:t>.lesb</a:t>
            </a:r>
            <a:r>
              <a:rPr lang="ca" sz="14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MuseoSans"/>
                <a:cs typeface="Arial"/>
              </a:rPr>
              <a:t>ullesdemo.fr</a:t>
            </a:r>
            <a:endParaRPr lang="ca" sz="1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9119FAA-F327-2E2A-C92F-5C00300AB7D0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91C50D-7354-4AD4-77A9-100DAAB74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/>
              <a:t>Descobrir quines son les idees preconcebudes de l'alumnat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1241419" y="2332746"/>
            <a:ext cx="9532258" cy="1891287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Cal crear oportunitats perquè l'alumnat pugui generar els coneixements de manera independent i activa, guanyi experiència i aconsegueixi una comprensió més profunda dels conceptes, apliqui els coneixements existents i desenvolupi els conceptes, i adquireixi i apliqui els coneixements i habilitats pràctics.</a:t>
            </a: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EE537FB3-2020-B0FE-B567-BD88124CBC60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9B70E49-A811-098A-EA9E-E96C7EBBC5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9300" y="357115"/>
            <a:ext cx="8064500" cy="686435"/>
          </a:xfrm>
        </p:spPr>
        <p:txBody>
          <a:bodyPr>
            <a:normAutofit fontScale="90000"/>
          </a:bodyPr>
          <a:lstStyle/>
          <a:p>
            <a:r>
              <a:rPr lang="ca" dirty="0"/>
              <a:t>Descobrir quines son les idees preconcebudes de l'alumnat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80B7E05-3920-FA12-651D-2CB58B4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Com adquireixen coneixements els científics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0D573DAC-9E8C-E15A-48F6-76B8201DEC7A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</a:t>
            </a:r>
          </a:p>
        </p:txBody>
      </p:sp>
      <p:sp>
        <p:nvSpPr>
          <p:cNvPr id="8" name="Rechteck 2"/>
          <p:cNvSpPr/>
          <p:nvPr/>
        </p:nvSpPr>
        <p:spPr bwMode="auto">
          <a:xfrm>
            <a:off x="1241418" y="2339597"/>
            <a:ext cx="9532257" cy="2357056"/>
          </a:xfrm>
          <a:prstGeom prst="rect">
            <a:avLst/>
          </a:prstGeom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En el camp de la biologia, els coneixements s'adquireixen per la combinació d'empirisme i teoria, és a dir: per una banda, l'experiència s'obté mitjançant l'observació i la recopilació de dades mesurables, i per altra banda, els coneixements i teories previs es poden aplicar per a formar assumpcions, hipòtesis i vincles de causalitat (vincle si-llavors).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 bwMode="auto">
          <a:xfrm>
            <a:off x="998532" y="2021691"/>
            <a:ext cx="9057777" cy="281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Oportunitats d'aprenentatge més o menys estructurats: material informatiu seleccionat, recerca de literatura científica, enquestes i entrevistes.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Experiments (crear un fenomen)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Experiments (posar a prova les variables)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Jocs de simulació o de rol: per exemple, preparació per a un debat, etc. 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Aprenentatge basat en la indagació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B77464-DCC0-DDD3-DF05-099357A3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Mètodes per a la participació activa amb els continguts</a:t>
            </a:r>
          </a:p>
        </p:txBody>
      </p:sp>
      <p:sp>
        <p:nvSpPr>
          <p:cNvPr id="5" name="Textfeld 2">
            <a:extLst>
              <a:ext uri="{FF2B5EF4-FFF2-40B4-BE49-F238E27FC236}">
                <a16:creationId xmlns:a16="http://schemas.microsoft.com/office/drawing/2014/main" id="{4DF7701C-7289-A35A-EC68-1D28A99A2438}"/>
              </a:ext>
            </a:extLst>
          </p:cNvPr>
          <p:cNvSpPr txBox="1"/>
          <p:nvPr/>
        </p:nvSpPr>
        <p:spPr bwMode="auto">
          <a:xfrm>
            <a:off x="951218" y="1236111"/>
            <a:ext cx="1270922" cy="523220"/>
          </a:xfrm>
          <a:prstGeom prst="rect">
            <a:avLst/>
          </a:prstGeom>
          <a:solidFill>
            <a:srgbClr val="FF993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noProof="0" dirty="0"/>
              <a:t>Mòdul 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" noProof="0" dirty="0"/>
              <a:t>Com qüestionar les pròpies idees </a:t>
            </a:r>
          </a:p>
        </p:txBody>
      </p:sp>
    </p:spTree>
    <p:extLst>
      <p:ext uri="{BB962C8B-B14F-4D97-AF65-F5344CB8AC3E}">
        <p14:creationId xmlns:p14="http://schemas.microsoft.com/office/powerpoint/2010/main" val="227223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8DDA0-78A2-82CC-A8A1-5A024EEF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Qui més explica, més aprèn</a:t>
            </a:r>
          </a:p>
        </p:txBody>
      </p:sp>
      <p:sp>
        <p:nvSpPr>
          <p:cNvPr id="4" name="Textfeld 13"/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feld 2"/>
          <p:cNvSpPr txBox="1"/>
          <p:nvPr/>
        </p:nvSpPr>
        <p:spPr bwMode="auto">
          <a:xfrm>
            <a:off x="1241418" y="2343701"/>
            <a:ext cx="9266785" cy="23529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ca" sz="2000" noProof="0" dirty="0">
                <a:latin typeface="Poppins"/>
                <a:cs typeface="Calibri"/>
              </a:rPr>
              <a:t>Cal crear oportunitats perquè l'alumnat pugui explicar els nous coneixements a ells mateixos, a la resta d'alumnat i al docent. Si és necessari, es poden crear ocasions on el docent aprofiti per a preguntar preguntes addicionals i, si s'escau, aclarir les idees i desenvolupar en més detall les "idees alternatives de l'alumnat" o corregir les explicacions incorrectes de l'alumnat.</a:t>
            </a:r>
            <a:endParaRPr lang="ca" sz="2000" noProof="0" dirty="0">
              <a:latin typeface="Poppins"/>
            </a:endParaRPr>
          </a:p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endParaRPr lang="ca" sz="2000" b="0" i="0" u="none" strike="noStrike" cap="none" spc="0" noProof="0" dirty="0">
              <a:ln>
                <a:noFill/>
              </a:ln>
              <a:latin typeface="Poppins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41651" y="2170264"/>
            <a:ext cx="6568041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sz="2000" b="0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Normalment, és el docent qui explica; en aquesta fase, podem oferir activitats que fomentin que l'alumnat també s'expliqui.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sz="2000" b="0" i="0" u="none" strike="noStrike" cap="none" spc="0" noProof="0" dirty="0">
                <a:ln>
                  <a:noFill/>
                </a:ln>
                <a:latin typeface="Poppins"/>
                <a:cs typeface="Calibri" panose="020F0502020204030204" pitchFamily="34" charset="0"/>
              </a:rPr>
              <a:t>L'objectiu és donar suport a l'alumnat perquè aprofundeixi en els coneixements.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És responsabilitat del docent proporcionar el context i la visió més general.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AFFBD6-16A8-B9B9-DA84-C66887DEA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Qui més explica, més aprèn</a:t>
            </a:r>
          </a:p>
        </p:txBody>
      </p:sp>
      <p:sp>
        <p:nvSpPr>
          <p:cNvPr id="4" name="Textfeld 13">
            <a:extLst>
              <a:ext uri="{FF2B5EF4-FFF2-40B4-BE49-F238E27FC236}">
                <a16:creationId xmlns:a16="http://schemas.microsoft.com/office/drawing/2014/main" id="{7DC629CB-E6BE-52E6-B1F9-84593C4E32E1}"/>
              </a:ext>
            </a:extLst>
          </p:cNvPr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feld 33">
            <a:extLst>
              <a:ext uri="{FF2B5EF4-FFF2-40B4-BE49-F238E27FC236}">
                <a16:creationId xmlns:a16="http://schemas.microsoft.com/office/drawing/2014/main" id="{00E65ACE-554B-9953-855E-32AF49C2DDD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ca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Imatge extreta de:</a:t>
            </a:r>
            <a:r>
              <a:rPr lang="ca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ca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ca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AF5AE-ED0C-FC92-9AF3-F9459826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Qui més explica, més aprèn</a:t>
            </a:r>
          </a:p>
        </p:txBody>
      </p:sp>
      <p:sp>
        <p:nvSpPr>
          <p:cNvPr id="3" name="Textfeld 13">
            <a:extLst>
              <a:ext uri="{FF2B5EF4-FFF2-40B4-BE49-F238E27FC236}">
                <a16:creationId xmlns:a16="http://schemas.microsoft.com/office/drawing/2014/main" id="{384D4F51-72B1-6B51-FC24-8ED0F4F7DC52}"/>
              </a:ext>
            </a:extLst>
          </p:cNvPr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2B8B9555-9FFF-FF10-D444-07BAEEAF10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193737" y="1236111"/>
            <a:ext cx="2803949" cy="4333375"/>
          </a:xfrm>
          <a:prstGeom prst="rect">
            <a:avLst/>
          </a:prstGeom>
        </p:spPr>
      </p:pic>
      <p:sp>
        <p:nvSpPr>
          <p:cNvPr id="8" name="Rechteck 3"/>
          <p:cNvSpPr/>
          <p:nvPr/>
        </p:nvSpPr>
        <p:spPr bwMode="auto">
          <a:xfrm>
            <a:off x="929054" y="2175664"/>
            <a:ext cx="6096000" cy="23570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ca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Activitat 3.2. Llegiu aquest pòster individualment </a:t>
            </a:r>
          </a:p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ca" sz="2000" b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Expliqueu-lo en les vostres paraules (tasca en grup)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Què és un sol sa?  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Quin aspecte té</a:t>
            </a:r>
            <a:r>
              <a:rPr lang="ca" sz="2000" i="1" noProof="0" dirty="0">
                <a:latin typeface="Poppins"/>
                <a:cs typeface="Calibri" panose="020F0502020204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latin typeface="Poppins"/>
                <a:cs typeface="Calibri" panose="020F0502020204030204" pitchFamily="34" charset="0"/>
              </a:rPr>
              <a:t>…</a:t>
            </a:r>
            <a:endParaRPr lang="ca" sz="20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5" name="Textfeld 33">
            <a:extLst>
              <a:ext uri="{FF2B5EF4-FFF2-40B4-BE49-F238E27FC236}">
                <a16:creationId xmlns:a16="http://schemas.microsoft.com/office/drawing/2014/main" id="{064DB45F-506D-7B7C-C36F-671A8588904A}"/>
              </a:ext>
            </a:extLst>
          </p:cNvPr>
          <p:cNvSpPr txBox="1"/>
          <p:nvPr/>
        </p:nvSpPr>
        <p:spPr bwMode="auto">
          <a:xfrm>
            <a:off x="7922683" y="5649621"/>
            <a:ext cx="361296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ca" sz="11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Imatge extreta de:</a:t>
            </a:r>
            <a:r>
              <a:rPr lang="ca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ca" sz="11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https://talborne.co.za/soil-health</a:t>
            </a:r>
            <a:endParaRPr lang="ca" sz="1100">
              <a:solidFill>
                <a:srgbClr val="00B0F0"/>
              </a:solidFill>
              <a:hlinkClick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766962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964616" y="3255526"/>
            <a:ext cx="7562680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L'alumnat rep una fitxa informativa de cada animal que troben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solidFill>
                  <a:srgbClr val="000000"/>
                </a:solidFill>
                <a:latin typeface="Poppins"/>
                <a:cs typeface="Calibri" panose="020F0502020204030204" pitchFamily="34" charset="0"/>
              </a:rPr>
              <a:t>Han de preparar una breu presentació oral on expliquin de quina manera contribueix un animal en concret al sistema del sòl 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8832762" y="2930681"/>
            <a:ext cx="1466434" cy="146643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85F0AE5-40CA-40FB-AEF3-3995A988E8DB}"/>
              </a:ext>
            </a:extLst>
          </p:cNvPr>
          <p:cNvSpPr txBox="1"/>
          <p:nvPr/>
        </p:nvSpPr>
        <p:spPr>
          <a:xfrm>
            <a:off x="964616" y="2093469"/>
            <a:ext cx="6945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2000" b="1" u="sng" noProof="0" dirty="0">
                <a:latin typeface="Poppins"/>
              </a:rPr>
              <a:t>Activitat 3.3. </a:t>
            </a:r>
            <a:r>
              <a:rPr lang="ca" sz="2000" noProof="0" dirty="0">
                <a:latin typeface="Poppins"/>
              </a:rPr>
              <a:t>Després d'estudiar els animals del sòl, les següents activitats faran que l'alumnat repassi i expliqui el que han après fins ara.</a:t>
            </a:r>
          </a:p>
        </p:txBody>
      </p:sp>
      <p:pic>
        <p:nvPicPr>
          <p:cNvPr id="8" name="Grafik 7" descr="Lehrer">
            <a:extLst>
              <a:ext uri="{FF2B5EF4-FFF2-40B4-BE49-F238E27FC236}">
                <a16:creationId xmlns:a16="http://schemas.microsoft.com/office/drawing/2014/main" id="{BE0F0975-E2D7-464D-A71B-1A2F65BAF81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0333" y="4397115"/>
            <a:ext cx="914400" cy="914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6012733-7EBF-DBE4-1D0D-82BAB1FD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Qui més explica, més aprèn</a:t>
            </a:r>
          </a:p>
        </p:txBody>
      </p:sp>
      <p:sp>
        <p:nvSpPr>
          <p:cNvPr id="7" name="Textfeld 13">
            <a:extLst>
              <a:ext uri="{FF2B5EF4-FFF2-40B4-BE49-F238E27FC236}">
                <a16:creationId xmlns:a16="http://schemas.microsoft.com/office/drawing/2014/main" id="{0B7D8F7A-DE3C-75AC-DDEA-334208F99F3E}"/>
              </a:ext>
            </a:extLst>
          </p:cNvPr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669667" y="2580324"/>
            <a:ext cx="1697351" cy="1697351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 bwMode="auto">
          <a:xfrm>
            <a:off x="2651250" y="6498067"/>
            <a:ext cx="6096000" cy="261610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 lang="ca" sz="1050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1067813" y="1876673"/>
            <a:ext cx="8364106" cy="273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1600" noProof="0" dirty="0">
                <a:latin typeface="Poppins"/>
                <a:cs typeface="Calibri" panose="020F0502020204030204" pitchFamily="34" charset="0"/>
              </a:rPr>
              <a:t>Les explicacions segueixen sent una de les eines docents més habituals.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1600" noProof="0" dirty="0">
                <a:latin typeface="Poppins"/>
                <a:cs typeface="Calibri" panose="020F0502020204030204" pitchFamily="34" charset="0"/>
              </a:rPr>
              <a:t>Principalment, aquells que són capaços d'explicar un concepte són els que l'aprenen millor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1600" noProof="0" dirty="0">
                <a:latin typeface="Poppins"/>
                <a:cs typeface="Calibri" panose="020F0502020204030204" pitchFamily="34" charset="0"/>
              </a:rPr>
              <a:t>El docent només s'encarregarà de les explicacions en cas que un alumne se senti sobrepassat, o les explicacions que hagi donat no siguin suficients.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1600" noProof="0" dirty="0">
                <a:latin typeface="Poppins"/>
                <a:cs typeface="Calibri" panose="020F0502020204030204" pitchFamily="34" charset="0"/>
              </a:rPr>
              <a:t>Els comentaris de retroacció que se centrin en que una explicació és parcialment errònia resulten perjudicials per a un bon aprenentatge.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1610158" y="4724763"/>
            <a:ext cx="8504372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è"/>
              <a:defRPr/>
            </a:pPr>
            <a:r>
              <a:rPr lang="ca" sz="2000" b="1" i="1" noProof="0" dirty="0">
                <a:latin typeface="Poppins"/>
                <a:cs typeface="Calibri" panose="020F0502020204030204" pitchFamily="34" charset="0"/>
              </a:rPr>
              <a:t>Sempre és molt més eficaç demanar a l'alumnat que s'expliquin ells mateixos fent ús de solucions que incloguin exemples.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606A0A-D25F-4F0E-0D3F-5DCF075F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Explicació</a:t>
            </a:r>
          </a:p>
        </p:txBody>
      </p:sp>
      <p:sp>
        <p:nvSpPr>
          <p:cNvPr id="8" name="Textfeld 13">
            <a:extLst>
              <a:ext uri="{FF2B5EF4-FFF2-40B4-BE49-F238E27FC236}">
                <a16:creationId xmlns:a16="http://schemas.microsoft.com/office/drawing/2014/main" id="{864F25F5-D3E8-1E28-7B4B-A07D935DD4E0}"/>
              </a:ext>
            </a:extLst>
          </p:cNvPr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1139659" y="1946721"/>
            <a:ext cx="819519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Digues el tema i l'objectiu, i fes-ne un resum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Segueix una estructura organitzada - Clarifica explícitament els vincles de causalitat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Amplia els coneixements preexistents i fes servir analogies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Fes servir exemples per a concretar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Complementa les explicacions amb recursos visuals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Emfatitza els punts més importants vocalment, amb gestos, anotant-los, fent una pausa per a la reflexió i mantingues el contacte visual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Fes que el discurs sigui interactiu, però no facis preguntes al públic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Fes servir un llenguatge senzill i comprensible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Inclou repeticions i punts intermedis.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Expressa dinamisme i entusiasme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4A65B-2E21-201B-2062-A380D51D5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>
                <a:cs typeface="Arial"/>
              </a:rPr>
              <a:t>Deu característiques d'una bona explicació en el context educatiu</a:t>
            </a:r>
            <a:endParaRPr lang="ca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6A21B694-FEA7-BE4C-69DC-610CA9503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669667" y="2580324"/>
            <a:ext cx="1697351" cy="1697351"/>
          </a:xfrm>
          <a:prstGeom prst="rect">
            <a:avLst/>
          </a:prstGeom>
        </p:spPr>
      </p:pic>
      <p:sp>
        <p:nvSpPr>
          <p:cNvPr id="7" name="Textfeld 13">
            <a:extLst>
              <a:ext uri="{FF2B5EF4-FFF2-40B4-BE49-F238E27FC236}">
                <a16:creationId xmlns:a16="http://schemas.microsoft.com/office/drawing/2014/main" id="{2E77CCA7-5183-24F1-22EE-42DEF11D133D}"/>
              </a:ext>
            </a:extLst>
          </p:cNvPr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 bwMode="auto">
          <a:xfrm>
            <a:off x="5943600" y="5456228"/>
            <a:ext cx="6096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a" sz="1050" u="sng" noProof="0" dirty="0"/>
              <a:t>(https://www.natur-erforschen.net/wp-content/uploads/2017/08/Pedosph%C3%A4re-2.pdf, consultat el 19.05.2025)</a:t>
            </a:r>
            <a:r>
              <a:rPr lang="ca" sz="1050" noProof="0" dirty="0"/>
              <a:t> 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493535" y="2128597"/>
            <a:ext cx="40509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sz="2000" i="1" noProof="0" dirty="0">
                <a:latin typeface="Poppins"/>
                <a:cs typeface="Calibri" panose="020F0502020204030204" pitchFamily="34" charset="0"/>
              </a:rPr>
              <a:t>Compara ambdós gràfics i explica: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latin typeface="Poppins"/>
                <a:cs typeface="Calibri" panose="020F0502020204030204" pitchFamily="34" charset="0"/>
              </a:rPr>
              <a:t>Quanta informació contenen?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2000" i="1" noProof="0" dirty="0">
                <a:latin typeface="Poppins"/>
                <a:cs typeface="Calibri" panose="020F0502020204030204" pitchFamily="34" charset="0"/>
              </a:rPr>
              <a:t>Quin dels dos faries servir a l'aula, i per què?</a:t>
            </a:r>
          </a:p>
          <a:p>
            <a:pPr>
              <a:lnSpc>
                <a:spcPct val="150000"/>
              </a:lnSpc>
              <a:defRPr/>
            </a:pPr>
            <a:endParaRPr lang="ca" sz="2000" i="1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4" name="AutoShape 2" descr="File:Soil profile.svg - Wikimedia Commons">
            <a:extLst>
              <a:ext uri="{FF2B5EF4-FFF2-40B4-BE49-F238E27FC236}">
                <a16:creationId xmlns:a16="http://schemas.microsoft.com/office/drawing/2014/main" id="{8AA99F7F-192B-4066-9ABF-E19A597964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" noProof="0" dirty="0"/>
          </a:p>
        </p:txBody>
      </p:sp>
      <p:sp>
        <p:nvSpPr>
          <p:cNvPr id="6" name="AutoShape 4" descr="File:Soil profile.svg - Wikimedia Commons">
            <a:extLst>
              <a:ext uri="{FF2B5EF4-FFF2-40B4-BE49-F238E27FC236}">
                <a16:creationId xmlns:a16="http://schemas.microsoft.com/office/drawing/2014/main" id="{82CD19AC-2D11-47F1-83E2-95A71399A9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" noProof="0" dirty="0"/>
          </a:p>
        </p:txBody>
      </p:sp>
      <p:pic>
        <p:nvPicPr>
          <p:cNvPr id="2054" name="Picture 6" descr="File:Podzol A soils.svg - Wikimedia Commons">
            <a:extLst>
              <a:ext uri="{FF2B5EF4-FFF2-40B4-BE49-F238E27FC236}">
                <a16:creationId xmlns:a16="http://schemas.microsoft.com/office/drawing/2014/main" id="{1FF38792-9CBF-4B4E-8EED-10FF1AB5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55" y="1834458"/>
            <a:ext cx="4380144" cy="34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0A95FC-511B-414C-8942-5C3A9C1BD3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515" y="1776856"/>
            <a:ext cx="2625520" cy="3675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259A8-29DF-1C80-D655-7CF46FE5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Exemple: Perfils del sòl</a:t>
            </a:r>
          </a:p>
        </p:txBody>
      </p:sp>
      <p:sp>
        <p:nvSpPr>
          <p:cNvPr id="9" name="Textfeld 13">
            <a:extLst>
              <a:ext uri="{FF2B5EF4-FFF2-40B4-BE49-F238E27FC236}">
                <a16:creationId xmlns:a16="http://schemas.microsoft.com/office/drawing/2014/main" id="{8941FFF3-713D-D7A2-65B1-F8A52E5EEBF9}"/>
              </a:ext>
            </a:extLst>
          </p:cNvPr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16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B0184A-4520-0B81-0EA7-187621A3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Densitat informativa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37</a:t>
            </a:fld>
            <a:endParaRPr lang="ca" noProof="0" dirty="0"/>
          </a:p>
        </p:txBody>
      </p:sp>
      <p:pic>
        <p:nvPicPr>
          <p:cNvPr id="5122" name="Picture 2" descr="File:Soil fauna, climatic gradients and soil heterogeneity.jpg - Wikimedia  Commons">
            <a:extLst>
              <a:ext uri="{FF2B5EF4-FFF2-40B4-BE49-F238E27FC236}">
                <a16:creationId xmlns:a16="http://schemas.microsoft.com/office/drawing/2014/main" id="{B28BF8E5-4992-46D8-8223-147B4AC6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365" y="1376928"/>
            <a:ext cx="4543060" cy="41041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5B79A6-1642-4469-A98C-130991CC6A90}"/>
              </a:ext>
            </a:extLst>
          </p:cNvPr>
          <p:cNvSpPr txBox="1"/>
          <p:nvPr/>
        </p:nvSpPr>
        <p:spPr>
          <a:xfrm>
            <a:off x="734015" y="2059363"/>
            <a:ext cx="40494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noProof="0" dirty="0">
                <a:latin typeface="Poppins"/>
              </a:rPr>
              <a:t>A l'hora de triar un recurs visual, el docent ha de tenir en compte els coneixements que ja té l'alumnat sobre el tema, a més de la capacitat d'entendre gràfiques complexes.</a:t>
            </a:r>
          </a:p>
          <a:p>
            <a:endParaRPr lang="ca" noProof="0" dirty="0">
              <a:latin typeface="Poppins"/>
            </a:endParaRPr>
          </a:p>
          <a:p>
            <a:r>
              <a:rPr lang="ca" noProof="0" dirty="0">
                <a:latin typeface="Poppins"/>
              </a:rPr>
              <a:t>Sempre és recomanable fer servir recursos visuals amb diferents nivells de complexitat, per tal que s'adeqüin a les necessitats de tot l'alumnat.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69277" y="5537238"/>
            <a:ext cx="434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1100" noProof="0" dirty="0"/>
              <a:t>Font: Briones, M. (2018). The Serendipitous Value of Soil Fauna in Ecosystem Functioning: The Unexplained Explained, Frontiers. 19.05.2025</a:t>
            </a:r>
          </a:p>
        </p:txBody>
      </p:sp>
      <p:sp>
        <p:nvSpPr>
          <p:cNvPr id="5" name="Textfeld 13">
            <a:extLst>
              <a:ext uri="{FF2B5EF4-FFF2-40B4-BE49-F238E27FC236}">
                <a16:creationId xmlns:a16="http://schemas.microsoft.com/office/drawing/2014/main" id="{1495FB62-0287-960B-A966-7D0B81722F7D}"/>
              </a:ext>
            </a:extLst>
          </p:cNvPr>
          <p:cNvSpPr txBox="1"/>
          <p:nvPr/>
        </p:nvSpPr>
        <p:spPr bwMode="auto">
          <a:xfrm>
            <a:off x="955335" y="1236111"/>
            <a:ext cx="1266805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Explica</a:t>
            </a:r>
            <a:endParaRPr lang="ca" sz="2400" b="0" i="0" u="none" strike="noStrike" cap="none" spc="0" noProof="0" dirty="0">
              <a:ln>
                <a:noFill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CAE935-C384-6F4F-E86C-5BA6D0E78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La comprensió visual requereix de l'ajuda del docent</a:t>
            </a: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38</a:t>
            </a:fld>
            <a:endParaRPr lang="ca" noProof="0" dirty="0"/>
          </a:p>
        </p:txBody>
      </p:sp>
      <p:sp>
        <p:nvSpPr>
          <p:cNvPr id="4" name="Textfeld 3"/>
          <p:cNvSpPr txBox="1"/>
          <p:nvPr/>
        </p:nvSpPr>
        <p:spPr bwMode="auto">
          <a:xfrm>
            <a:off x="672341" y="1355740"/>
            <a:ext cx="11043407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L'alumnat percep les característiques de la imatge i en tria els aspectes que resulten familiars.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Cal revisar els coneixements representatius anteriors i integrar-los al "model mental".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Es crea un "model mental" que abstreu detalls concrets de la impressió perceptiva.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Com més complexes i diverses siguin les referències relacionades amb el contingut dins de la forma representativa, o entre dues representatives (com ara el text i la il·lustració), major serà la càrrega de la memòria activa (càrrega cognitiva).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44127A-3726-43F6-B787-0AD25945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noProof="0" dirty="0"/>
              <a:t>Mòdul 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7C72AE-3E17-4557-B09D-CC4AE96D8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a" noProof="0" dirty="0"/>
              <a:t>Com elaborar coneixements sobre el sòl i avaluar el procés d'aprenentatge de l'alumnat </a:t>
            </a:r>
          </a:p>
        </p:txBody>
      </p:sp>
    </p:spTree>
    <p:extLst>
      <p:ext uri="{BB962C8B-B14F-4D97-AF65-F5344CB8AC3E}">
        <p14:creationId xmlns:p14="http://schemas.microsoft.com/office/powerpoint/2010/main" val="364904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 bwMode="auto">
          <a:xfrm>
            <a:off x="962559" y="1783367"/>
            <a:ext cx="7208590" cy="33650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b="1" noProof="0" dirty="0">
                <a:latin typeface="Poppins"/>
              </a:rPr>
              <a:t>Activitat 1.1 Reflexioneu sobre</a:t>
            </a:r>
            <a:r>
              <a:rPr lang="ca" noProof="0" dirty="0">
                <a:latin typeface="Poppins"/>
              </a:rPr>
              <a:t>: </a:t>
            </a:r>
          </a:p>
          <a:p>
            <a:pPr>
              <a:lnSpc>
                <a:spcPct val="150000"/>
              </a:lnSpc>
              <a:defRPr/>
            </a:pPr>
            <a:r>
              <a:rPr lang="ca" i="1" noProof="0" dirty="0">
                <a:latin typeface="Poppins"/>
              </a:rPr>
              <a:t>Què és per a vosaltres una bona educació mediambiental? </a:t>
            </a:r>
          </a:p>
          <a:p>
            <a:pPr>
              <a:lnSpc>
                <a:spcPct val="150000"/>
              </a:lnSpc>
              <a:defRPr/>
            </a:pPr>
            <a:r>
              <a:rPr lang="ca" noProof="0" dirty="0">
                <a:latin typeface="Poppins"/>
              </a:rPr>
              <a:t>(3 minuts)</a:t>
            </a:r>
            <a:endParaRPr lang="ca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ca" b="1" noProof="0" dirty="0">
                <a:latin typeface="Poppins"/>
              </a:rPr>
              <a:t>Debateu</a:t>
            </a:r>
            <a:r>
              <a:rPr lang="ca" noProof="0" dirty="0">
                <a:latin typeface="Poppins"/>
              </a:rPr>
              <a:t>, en grups de quatre, sobre: </a:t>
            </a:r>
          </a:p>
          <a:p>
            <a:pPr>
              <a:lnSpc>
                <a:spcPct val="150000"/>
              </a:lnSpc>
              <a:defRPr/>
            </a:pPr>
            <a:r>
              <a:rPr lang="ca" i="1" noProof="0" dirty="0">
                <a:latin typeface="Poppins"/>
              </a:rPr>
              <a:t>Com prioritzaríeu les idees? (Quins són els conceptes més importants? Quins els menys importants?) </a:t>
            </a:r>
          </a:p>
          <a:p>
            <a:pPr>
              <a:lnSpc>
                <a:spcPct val="150000"/>
              </a:lnSpc>
              <a:defRPr/>
            </a:pPr>
            <a:r>
              <a:rPr lang="ca" noProof="0" dirty="0">
                <a:latin typeface="Poppins"/>
              </a:rPr>
              <a:t>(5 minuts)</a:t>
            </a:r>
            <a:endParaRPr lang="ca" b="1" noProof="0" dirty="0">
              <a:latin typeface="Poppins"/>
            </a:endParaRPr>
          </a:p>
          <a:p>
            <a:pPr>
              <a:lnSpc>
                <a:spcPct val="150000"/>
              </a:lnSpc>
              <a:defRPr/>
            </a:pPr>
            <a:r>
              <a:rPr lang="ca" b="1" noProof="0" dirty="0">
                <a:latin typeface="Poppins"/>
              </a:rPr>
              <a:t>Presenteu</a:t>
            </a:r>
            <a:r>
              <a:rPr lang="ca" noProof="0" dirty="0">
                <a:latin typeface="Poppins"/>
              </a:rPr>
              <a:t> breument els resultats.</a:t>
            </a:r>
          </a:p>
        </p:txBody>
      </p:sp>
      <p:sp>
        <p:nvSpPr>
          <p:cNvPr id="5" name="Rechteckige Legende 4"/>
          <p:cNvSpPr/>
          <p:nvPr/>
        </p:nvSpPr>
        <p:spPr bwMode="auto">
          <a:xfrm>
            <a:off x="8273939" y="178336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ca" b="1" noProof="0" dirty="0"/>
              <a:t>Principi educatiu:
</a:t>
            </a:r>
            <a:r>
              <a:rPr lang="ca" noProof="0" dirty="0"/>
              <a:t>Descobrir quines son les idees preconcebudes de l'alumnat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162FC13-18CB-58F1-25FC-DEFF1E9F1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a" dirty="0"/>
              <a:t>Què creieu que és una "bona educació mediambiental"?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669822" y="2170264"/>
            <a:ext cx="10861777" cy="3003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Crear oportunitats perquè l'alumnat treballi el tema en més detall, apliqui experiències en un context diferent, adquireixi coneixements addicionals, ampliï la comprensió conceptual i adquireixi habilitats i coneixements pràctics (aprofundiment i transferència del coneixement). </a:t>
            </a:r>
          </a:p>
          <a:p>
            <a:pPr>
              <a:lnSpc>
                <a:spcPct val="150000"/>
              </a:lnSpc>
              <a:defRPr/>
            </a:pPr>
            <a:r>
              <a:rPr lang="ca" b="1" u="sng" noProof="0" dirty="0">
                <a:latin typeface="Poppins"/>
                <a:cs typeface="Calibri"/>
              </a:rPr>
              <a:t>Mètodes: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Preguntes estimulants </a:t>
            </a:r>
          </a:p>
          <a:p>
            <a:pPr marL="342900" indent="-342900">
              <a:lnSpc>
                <a:spcPct val="150000"/>
              </a:lnSpc>
              <a:buFont typeface="Arial" pitchFamily="2" charset="2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Exemples pràctics: com ara observar els animals del sòl en detall per veure si respiren o de quina forma tenen la boca, identificar diferents tipus de sòl del pati del centre educatiu, </a:t>
            </a:r>
            <a:r>
              <a:rPr lang="ca" sz="2000" noProof="0" dirty="0">
                <a:latin typeface="Poppins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DECB7-CCE5-759A-0909-DB0A73FC2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Elabora - Aprofundeix</a:t>
            </a:r>
          </a:p>
        </p:txBody>
      </p:sp>
      <p:sp>
        <p:nvSpPr>
          <p:cNvPr id="4" name="Textfeld 18"/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 bwMode="auto">
          <a:xfrm>
            <a:off x="445439" y="1975494"/>
            <a:ext cx="5650561" cy="39397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14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Activitat 4.1</a:t>
            </a:r>
            <a:r>
              <a:rPr lang="ca" sz="1400" b="1" u="sng" noProof="0" dirty="0">
                <a:latin typeface="Poppins"/>
                <a:cs typeface="Calibri"/>
              </a:rPr>
              <a:t>.:</a:t>
            </a:r>
            <a:r>
              <a:rPr lang="ca" sz="1400" b="1" i="0" u="sng" strike="noStrike" cap="none" spc="0" noProof="0" dirty="0">
                <a:ln>
                  <a:noFill/>
                </a:ln>
                <a:latin typeface="Poppins"/>
                <a:cs typeface="Calibri"/>
              </a:rPr>
              <a:t> </a:t>
            </a:r>
            <a:r>
              <a:rPr lang="ca" sz="1400" b="1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L'alumnat rep informació sobre els tres tipus de sòl: </a:t>
            </a:r>
            <a:endParaRPr lang="ca" sz="1400" b="1" noProof="0" dirty="0">
              <a:latin typeface="Poppins"/>
              <a:cs typeface="Calibri"/>
            </a:endParaRPr>
          </a:p>
          <a:p>
            <a:pPr marL="342900" marR="0" lvl="0" indent="-34290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En grups de 4, trien un tipus de sòl i reben informació addicional sobre les seves característiques, o fan una recerca a internet per a trobar-la.</a:t>
            </a:r>
          </a:p>
          <a:p>
            <a:pPr marL="342900" marR="0" lvl="0" indent="-342900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sz="1400" noProof="0" dirty="0">
                <a:latin typeface="Poppins"/>
                <a:cs typeface="Calibri"/>
              </a:rPr>
              <a:t>D</a:t>
            </a:r>
            <a:r>
              <a:rPr lang="ca" sz="1400" b="0" i="0" u="none" strike="noStrike" cap="none" spc="0" noProof="0" dirty="0">
                <a:ln>
                  <a:noFill/>
                </a:ln>
                <a:latin typeface="Poppins"/>
                <a:cs typeface="Calibri"/>
              </a:rPr>
              <a:t>issenyeu un pòster amb les respostes a les preguntes següents:</a:t>
            </a:r>
            <a:endParaRPr lang="ca" sz="1400" noProof="0" dirty="0">
              <a:latin typeface="Poppins"/>
              <a:ea typeface="Calibri"/>
              <a:cs typeface="Arial"/>
            </a:endParaRPr>
          </a:p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ca" sz="1400" i="1" noProof="0" dirty="0">
                <a:latin typeface="Poppins"/>
                <a:cs typeface="Calibri"/>
              </a:rPr>
              <a:t>  - </a:t>
            </a:r>
            <a:r>
              <a:rPr lang="ca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Quins animals viuen en aquest sòl?</a:t>
            </a:r>
            <a:endParaRPr lang="ca" sz="1400" noProof="0" dirty="0">
              <a:latin typeface="Poppins"/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ca" sz="1400" i="1" noProof="0" dirty="0">
                <a:latin typeface="Poppins"/>
                <a:ea typeface="Calibri"/>
                <a:cs typeface="Calibri"/>
              </a:rPr>
              <a:t>  - </a:t>
            </a:r>
            <a:r>
              <a:rPr lang="ca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Com contribueixen a les característiques d'aquest 	tipus de sòl?</a:t>
            </a:r>
            <a:endParaRPr lang="ca" sz="1400" noProof="0" dirty="0">
              <a:latin typeface="Poppins"/>
              <a:cs typeface="Arial"/>
            </a:endParaRPr>
          </a:p>
          <a:p>
            <a:pPr>
              <a:lnSpc>
                <a:spcPct val="150000"/>
              </a:lnSpc>
              <a:defRPr/>
            </a:pPr>
            <a:r>
              <a:rPr lang="ca" sz="1400" i="1" noProof="0" dirty="0">
                <a:latin typeface="Poppins"/>
                <a:cs typeface="Calibri"/>
              </a:rPr>
              <a:t>  - </a:t>
            </a:r>
            <a:r>
              <a:rPr lang="ca" sz="1400" b="0" i="1" u="none" strike="noStrike" cap="none" spc="0" noProof="0" dirty="0">
                <a:ln>
                  <a:noFill/>
                </a:ln>
                <a:latin typeface="Poppins"/>
                <a:cs typeface="Calibri"/>
              </a:rPr>
              <a:t>Expliqueu els motius pels quals es tracta d'un sòl sa o no.</a:t>
            </a:r>
            <a:endParaRPr lang="ca" sz="1400" b="0" u="none" strike="noStrike" cap="none" spc="0" noProof="0" dirty="0">
              <a:ln>
                <a:noFill/>
              </a:ln>
              <a:latin typeface="Poppins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577443" y="1759331"/>
            <a:ext cx="5169118" cy="355376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483B7B2-2133-4151-55CD-FF7268069F20}"/>
              </a:ext>
            </a:extLst>
          </p:cNvPr>
          <p:cNvSpPr txBox="1"/>
          <p:nvPr/>
        </p:nvSpPr>
        <p:spPr>
          <a:xfrm>
            <a:off x="871538" y="19288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79871-6E99-6869-067A-FF94B3DB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Elabora - Aprofundeix</a:t>
            </a:r>
          </a:p>
        </p:txBody>
      </p:sp>
      <p:sp>
        <p:nvSpPr>
          <p:cNvPr id="4" name="Textfeld 18">
            <a:extLst>
              <a:ext uri="{FF2B5EF4-FFF2-40B4-BE49-F238E27FC236}">
                <a16:creationId xmlns:a16="http://schemas.microsoft.com/office/drawing/2014/main" id="{FB7D1528-B72F-9C3C-B861-C36CFA5D50A6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9CB07-924D-0E13-9FA4-AA5A436B3ED7}"/>
              </a:ext>
            </a:extLst>
          </p:cNvPr>
          <p:cNvSpPr txBox="1"/>
          <p:nvPr/>
        </p:nvSpPr>
        <p:spPr>
          <a:xfrm>
            <a:off x="6575323" y="5358580"/>
            <a:ext cx="54323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" sz="900" dirty="0">
                <a:solidFill>
                  <a:srgbClr val="333333"/>
                </a:solidFill>
                <a:highlight>
                  <a:srgbClr val="FFFFFF"/>
                </a:highlight>
                <a:latin typeface="Segoe UI"/>
                <a:cs typeface="Segoe UI"/>
              </a:rPr>
              <a:t>Imatge extreta de:</a:t>
            </a:r>
            <a:r>
              <a:rPr lang="ca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r>
              <a:rPr lang="ca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https://ediblephilly.ediblecommunities.com/food-thought/food-thought-how-healthy-soil-measured/</a:t>
            </a:r>
            <a:r>
              <a:rPr lang="ca" sz="900" dirty="0">
                <a:solidFill>
                  <a:srgbClr val="00B0F0"/>
                </a:solidFill>
                <a:highlight>
                  <a:srgbClr val="FFFFFF"/>
                </a:highlight>
                <a:latin typeface="Segoe UI"/>
                <a:cs typeface="Segoe UI"/>
              </a:rPr>
              <a:t> </a:t>
            </a:r>
            <a:endParaRPr lang="ca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ca" sz="3600" noProof="0" dirty="0"/>
              <a:t>Aprendre a partir de controvèrsies sociocientífiques (SSI)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388100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42</a:t>
            </a:fld>
            <a:endParaRPr lang="ca" noProof="0" dirty="0"/>
          </a:p>
        </p:txBody>
      </p:sp>
      <p:sp>
        <p:nvSpPr>
          <p:cNvPr id="3" name="object 3"/>
          <p:cNvSpPr/>
          <p:nvPr/>
        </p:nvSpPr>
        <p:spPr bwMode="auto">
          <a:xfrm>
            <a:off x="7022638" y="1972518"/>
            <a:ext cx="381044" cy="675879"/>
          </a:xfrm>
          <a:custGeom>
            <a:avLst/>
            <a:gdLst/>
            <a:ahLst/>
            <a:cxnLst/>
            <a:rect l="l" t="t" r="r" b="b"/>
            <a:pathLst>
              <a:path w="421004" h="746760" extrusionOk="0">
                <a:moveTo>
                  <a:pt x="210311" y="516635"/>
                </a:moveTo>
                <a:lnTo>
                  <a:pt x="0" y="348995"/>
                </a:lnTo>
                <a:lnTo>
                  <a:pt x="167639" y="683061"/>
                </a:lnTo>
                <a:lnTo>
                  <a:pt x="167639" y="516635"/>
                </a:lnTo>
                <a:lnTo>
                  <a:pt x="210311" y="516635"/>
                </a:lnTo>
                <a:close/>
              </a:path>
              <a:path w="421004" h="746760" extrusionOk="0">
                <a:moveTo>
                  <a:pt x="251459" y="483836"/>
                </a:moveTo>
                <a:lnTo>
                  <a:pt x="251459" y="0"/>
                </a:lnTo>
                <a:lnTo>
                  <a:pt x="167639" y="0"/>
                </a:lnTo>
                <a:lnTo>
                  <a:pt x="167639" y="482622"/>
                </a:lnTo>
                <a:lnTo>
                  <a:pt x="210311" y="516635"/>
                </a:lnTo>
                <a:lnTo>
                  <a:pt x="251459" y="483836"/>
                </a:lnTo>
                <a:close/>
              </a:path>
              <a:path w="421004" h="746760" extrusionOk="0">
                <a:moveTo>
                  <a:pt x="251459" y="686098"/>
                </a:moveTo>
                <a:lnTo>
                  <a:pt x="251459" y="516635"/>
                </a:lnTo>
                <a:lnTo>
                  <a:pt x="167639" y="516635"/>
                </a:lnTo>
                <a:lnTo>
                  <a:pt x="167639" y="683061"/>
                </a:lnTo>
                <a:lnTo>
                  <a:pt x="199605" y="746759"/>
                </a:lnTo>
                <a:lnTo>
                  <a:pt x="221018" y="746759"/>
                </a:lnTo>
                <a:lnTo>
                  <a:pt x="251459" y="686098"/>
                </a:lnTo>
                <a:close/>
              </a:path>
              <a:path w="421004" h="746760" extrusionOk="0">
                <a:moveTo>
                  <a:pt x="420623" y="348995"/>
                </a:moveTo>
                <a:lnTo>
                  <a:pt x="210311" y="516635"/>
                </a:lnTo>
                <a:lnTo>
                  <a:pt x="251459" y="516635"/>
                </a:lnTo>
                <a:lnTo>
                  <a:pt x="251459" y="686098"/>
                </a:lnTo>
                <a:lnTo>
                  <a:pt x="420623" y="3489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ca" sz="1650" noProof="0" dirty="0">
              <a:latin typeface="Poppins"/>
            </a:endParaRPr>
          </a:p>
        </p:txBody>
      </p:sp>
      <p:sp>
        <p:nvSpPr>
          <p:cNvPr id="4" name="object 4"/>
          <p:cNvSpPr txBox="1"/>
          <p:nvPr/>
        </p:nvSpPr>
        <p:spPr bwMode="auto">
          <a:xfrm>
            <a:off x="5422503" y="1208565"/>
            <a:ext cx="3480484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Raonament moral, ètica,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valors i convencions</a:t>
            </a:r>
          </a:p>
        </p:txBody>
      </p:sp>
      <p:sp>
        <p:nvSpPr>
          <p:cNvPr id="8" name="object 8"/>
          <p:cNvSpPr/>
          <p:nvPr/>
        </p:nvSpPr>
        <p:spPr bwMode="auto">
          <a:xfrm>
            <a:off x="5408547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541019" y="210311"/>
                </a:moveTo>
                <a:lnTo>
                  <a:pt x="508220" y="169163"/>
                </a:lnTo>
                <a:lnTo>
                  <a:pt x="0" y="169163"/>
                </a:lnTo>
                <a:lnTo>
                  <a:pt x="0" y="252983"/>
                </a:lnTo>
                <a:lnTo>
                  <a:pt x="507006" y="252983"/>
                </a:lnTo>
                <a:lnTo>
                  <a:pt x="541019" y="210311"/>
                </a:lnTo>
                <a:close/>
              </a:path>
              <a:path w="792479" h="421004" extrusionOk="0">
                <a:moveTo>
                  <a:pt x="792479" y="210311"/>
                </a:moveTo>
                <a:lnTo>
                  <a:pt x="373379" y="0"/>
                </a:lnTo>
                <a:lnTo>
                  <a:pt x="508220" y="169163"/>
                </a:lnTo>
                <a:lnTo>
                  <a:pt x="541019" y="169163"/>
                </a:lnTo>
                <a:lnTo>
                  <a:pt x="541019" y="336499"/>
                </a:lnTo>
                <a:lnTo>
                  <a:pt x="792479" y="210311"/>
                </a:lnTo>
                <a:close/>
              </a:path>
              <a:path w="792479" h="421004" extrusionOk="0">
                <a:moveTo>
                  <a:pt x="541019" y="336499"/>
                </a:moveTo>
                <a:lnTo>
                  <a:pt x="541019" y="252983"/>
                </a:lnTo>
                <a:lnTo>
                  <a:pt x="507006" y="252983"/>
                </a:lnTo>
                <a:lnTo>
                  <a:pt x="373379" y="420623"/>
                </a:lnTo>
                <a:lnTo>
                  <a:pt x="541019" y="336499"/>
                </a:lnTo>
                <a:close/>
              </a:path>
              <a:path w="792479" h="421004" extrusionOk="0">
                <a:moveTo>
                  <a:pt x="541019" y="252983"/>
                </a:moveTo>
                <a:lnTo>
                  <a:pt x="541019" y="210311"/>
                </a:lnTo>
                <a:lnTo>
                  <a:pt x="507006" y="252983"/>
                </a:lnTo>
                <a:lnTo>
                  <a:pt x="541019" y="252983"/>
                </a:lnTo>
                <a:close/>
              </a:path>
              <a:path w="792479" h="421004" extrusionOk="0">
                <a:moveTo>
                  <a:pt x="541019" y="210311"/>
                </a:moveTo>
                <a:lnTo>
                  <a:pt x="541019" y="169163"/>
                </a:lnTo>
                <a:lnTo>
                  <a:pt x="508220" y="169163"/>
                </a:lnTo>
                <a:lnTo>
                  <a:pt x="541019" y="21031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ca" sz="1650" noProof="0" dirty="0">
              <a:latin typeface="Poppins"/>
            </a:endParaRPr>
          </a:p>
        </p:txBody>
      </p:sp>
      <p:sp>
        <p:nvSpPr>
          <p:cNvPr id="9" name="object 9"/>
          <p:cNvSpPr txBox="1"/>
          <p:nvPr/>
        </p:nvSpPr>
        <p:spPr bwMode="auto">
          <a:xfrm>
            <a:off x="2456402" y="3273686"/>
            <a:ext cx="2952145" cy="614126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Ciència i coneixements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científics</a:t>
            </a:r>
          </a:p>
        </p:txBody>
      </p:sp>
      <p:sp>
        <p:nvSpPr>
          <p:cNvPr id="10" name="object 10"/>
          <p:cNvSpPr/>
          <p:nvPr/>
        </p:nvSpPr>
        <p:spPr bwMode="auto">
          <a:xfrm>
            <a:off x="7408471" y="2286990"/>
            <a:ext cx="19540" cy="19540"/>
          </a:xfrm>
          <a:custGeom>
            <a:avLst/>
            <a:gdLst/>
            <a:ahLst/>
            <a:cxnLst/>
            <a:rect l="l" t="t" r="r" b="b"/>
            <a:pathLst>
              <a:path w="21589" h="21589" extrusionOk="0">
                <a:moveTo>
                  <a:pt x="21413" y="0"/>
                </a:moveTo>
                <a:lnTo>
                  <a:pt x="0" y="0"/>
                </a:lnTo>
                <a:lnTo>
                  <a:pt x="10706" y="21336"/>
                </a:lnTo>
                <a:lnTo>
                  <a:pt x="2141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ca" sz="1650" noProof="0" dirty="0">
              <a:latin typeface="Poppins"/>
            </a:endParaRPr>
          </a:p>
        </p:txBody>
      </p:sp>
      <p:sp>
        <p:nvSpPr>
          <p:cNvPr id="11" name="object 11"/>
          <p:cNvSpPr/>
          <p:nvPr/>
        </p:nvSpPr>
        <p:spPr bwMode="auto">
          <a:xfrm>
            <a:off x="8357690" y="3428959"/>
            <a:ext cx="717259" cy="381044"/>
          </a:xfrm>
          <a:custGeom>
            <a:avLst/>
            <a:gdLst/>
            <a:ahLst/>
            <a:cxnLst/>
            <a:rect l="l" t="t" r="r" b="b"/>
            <a:pathLst>
              <a:path w="792479" h="421004" extrusionOk="0">
                <a:moveTo>
                  <a:pt x="420623" y="0"/>
                </a:moveTo>
                <a:lnTo>
                  <a:pt x="0" y="210311"/>
                </a:lnTo>
                <a:lnTo>
                  <a:pt x="252983" y="336803"/>
                </a:lnTo>
                <a:lnTo>
                  <a:pt x="252983" y="169163"/>
                </a:lnTo>
                <a:lnTo>
                  <a:pt x="285783" y="169163"/>
                </a:lnTo>
                <a:lnTo>
                  <a:pt x="420623" y="0"/>
                </a:lnTo>
                <a:close/>
              </a:path>
              <a:path w="792479" h="421004" extrusionOk="0">
                <a:moveTo>
                  <a:pt x="285783" y="169163"/>
                </a:moveTo>
                <a:lnTo>
                  <a:pt x="252983" y="169163"/>
                </a:lnTo>
                <a:lnTo>
                  <a:pt x="252983" y="210311"/>
                </a:lnTo>
                <a:lnTo>
                  <a:pt x="285783" y="169163"/>
                </a:lnTo>
                <a:close/>
              </a:path>
              <a:path w="792479" h="421004" extrusionOk="0">
                <a:moveTo>
                  <a:pt x="792479" y="252983"/>
                </a:moveTo>
                <a:lnTo>
                  <a:pt x="792479" y="169163"/>
                </a:lnTo>
                <a:lnTo>
                  <a:pt x="285783" y="169163"/>
                </a:lnTo>
                <a:lnTo>
                  <a:pt x="252983" y="210311"/>
                </a:lnTo>
                <a:lnTo>
                  <a:pt x="286997" y="252983"/>
                </a:lnTo>
                <a:lnTo>
                  <a:pt x="792479" y="252983"/>
                </a:lnTo>
                <a:close/>
              </a:path>
              <a:path w="792479" h="421004" extrusionOk="0">
                <a:moveTo>
                  <a:pt x="286997" y="252983"/>
                </a:moveTo>
                <a:lnTo>
                  <a:pt x="252983" y="210311"/>
                </a:lnTo>
                <a:lnTo>
                  <a:pt x="252983" y="252983"/>
                </a:lnTo>
                <a:lnTo>
                  <a:pt x="286997" y="252983"/>
                </a:lnTo>
                <a:close/>
              </a:path>
              <a:path w="792479" h="421004" extrusionOk="0">
                <a:moveTo>
                  <a:pt x="420623" y="420623"/>
                </a:moveTo>
                <a:lnTo>
                  <a:pt x="286997" y="252983"/>
                </a:lnTo>
                <a:lnTo>
                  <a:pt x="252983" y="252983"/>
                </a:lnTo>
                <a:lnTo>
                  <a:pt x="252983" y="336803"/>
                </a:lnTo>
                <a:lnTo>
                  <a:pt x="420623" y="42062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ca" sz="1650" noProof="0" dirty="0">
              <a:latin typeface="Poppins"/>
            </a:endParaRPr>
          </a:p>
        </p:txBody>
      </p:sp>
      <p:sp>
        <p:nvSpPr>
          <p:cNvPr id="12" name="object 12"/>
          <p:cNvSpPr txBox="1"/>
          <p:nvPr/>
        </p:nvSpPr>
        <p:spPr bwMode="auto">
          <a:xfrm>
            <a:off x="9255393" y="3467419"/>
            <a:ext cx="1794329" cy="3041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344067" marR="118147" indent="-306029">
              <a:lnSpc>
                <a:spcPct val="101099"/>
              </a:lnSpc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Emocions</a:t>
            </a:r>
            <a:endParaRPr lang="ca" sz="2400" noProof="0" dirty="0">
              <a:latin typeface="Poppins"/>
              <a:cs typeface="Calibri" panose="020F0502020204030204" pitchFamily="34" charset="0"/>
            </a:endParaRPr>
          </a:p>
        </p:txBody>
      </p:sp>
      <p:sp>
        <p:nvSpPr>
          <p:cNvPr id="15" name="object 15"/>
          <p:cNvSpPr/>
          <p:nvPr/>
        </p:nvSpPr>
        <p:spPr bwMode="auto">
          <a:xfrm>
            <a:off x="7024362" y="4754445"/>
            <a:ext cx="379320" cy="717259"/>
          </a:xfrm>
          <a:custGeom>
            <a:avLst/>
            <a:gdLst/>
            <a:ahLst/>
            <a:cxnLst/>
            <a:rect l="l" t="t" r="r" b="b"/>
            <a:pathLst>
              <a:path w="419100" h="792479" extrusionOk="0">
                <a:moveTo>
                  <a:pt x="419099" y="420623"/>
                </a:moveTo>
                <a:lnTo>
                  <a:pt x="211835" y="0"/>
                </a:lnTo>
                <a:lnTo>
                  <a:pt x="0" y="419099"/>
                </a:lnTo>
                <a:lnTo>
                  <a:pt x="168978" y="284407"/>
                </a:lnTo>
                <a:lnTo>
                  <a:pt x="169163" y="251459"/>
                </a:lnTo>
                <a:lnTo>
                  <a:pt x="252983" y="251459"/>
                </a:lnTo>
                <a:lnTo>
                  <a:pt x="252983" y="286033"/>
                </a:lnTo>
                <a:lnTo>
                  <a:pt x="419099" y="420623"/>
                </a:lnTo>
                <a:close/>
              </a:path>
              <a:path w="419100" h="792479" extrusionOk="0">
                <a:moveTo>
                  <a:pt x="252790" y="285876"/>
                </a:moveTo>
                <a:lnTo>
                  <a:pt x="210311" y="251459"/>
                </a:lnTo>
                <a:lnTo>
                  <a:pt x="168978" y="284407"/>
                </a:lnTo>
                <a:lnTo>
                  <a:pt x="166115" y="792479"/>
                </a:lnTo>
                <a:lnTo>
                  <a:pt x="249935" y="792479"/>
                </a:lnTo>
                <a:lnTo>
                  <a:pt x="252790" y="285876"/>
                </a:lnTo>
                <a:close/>
              </a:path>
              <a:path w="419100" h="792479" extrusionOk="0">
                <a:moveTo>
                  <a:pt x="210311" y="251459"/>
                </a:moveTo>
                <a:lnTo>
                  <a:pt x="169163" y="251459"/>
                </a:lnTo>
                <a:lnTo>
                  <a:pt x="168978" y="284407"/>
                </a:lnTo>
                <a:lnTo>
                  <a:pt x="210311" y="251459"/>
                </a:lnTo>
                <a:close/>
              </a:path>
              <a:path w="419100" h="792479" extrusionOk="0">
                <a:moveTo>
                  <a:pt x="252983" y="251459"/>
                </a:moveTo>
                <a:lnTo>
                  <a:pt x="210311" y="251459"/>
                </a:lnTo>
                <a:lnTo>
                  <a:pt x="252790" y="285876"/>
                </a:lnTo>
                <a:lnTo>
                  <a:pt x="252983" y="251459"/>
                </a:lnTo>
                <a:close/>
              </a:path>
              <a:path w="419100" h="792479" extrusionOk="0">
                <a:moveTo>
                  <a:pt x="252983" y="286033"/>
                </a:moveTo>
                <a:lnTo>
                  <a:pt x="252983" y="251459"/>
                </a:lnTo>
                <a:lnTo>
                  <a:pt x="252790" y="285876"/>
                </a:lnTo>
                <a:lnTo>
                  <a:pt x="252983" y="28603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lang="ca" sz="1650" noProof="0" dirty="0">
              <a:latin typeface="Poppins"/>
            </a:endParaRPr>
          </a:p>
        </p:txBody>
      </p:sp>
      <p:sp>
        <p:nvSpPr>
          <p:cNvPr id="16" name="object 16"/>
          <p:cNvSpPr txBox="1"/>
          <p:nvPr/>
        </p:nvSpPr>
        <p:spPr bwMode="auto">
          <a:xfrm>
            <a:off x="5310824" y="5609116"/>
            <a:ext cx="3405495" cy="613870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 marL="405157" algn="ctr"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Creences culturals, socials i polítiques</a:t>
            </a:r>
          </a:p>
        </p:txBody>
      </p:sp>
      <p:sp>
        <p:nvSpPr>
          <p:cNvPr id="17" name="Ellipse 16"/>
          <p:cNvSpPr/>
          <p:nvPr/>
        </p:nvSpPr>
        <p:spPr bwMode="auto">
          <a:xfrm>
            <a:off x="6107274" y="2634699"/>
            <a:ext cx="2250415" cy="21239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4067" marR="118147" indent="-306029" algn="ctr">
              <a:lnSpc>
                <a:spcPct val="101099"/>
              </a:lnSpc>
              <a:defRPr/>
            </a:pPr>
            <a:r>
              <a:rPr lang="ca" sz="24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Creació 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ca" sz="2400" b="1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d'una</a:t>
            </a:r>
          </a:p>
          <a:p>
            <a:pPr marL="344067" marR="118147" indent="-306029" algn="ctr">
              <a:lnSpc>
                <a:spcPct val="101099"/>
              </a:lnSpc>
              <a:defRPr/>
            </a:pPr>
            <a:r>
              <a:rPr lang="ca" sz="2400" b="1" noProof="0" dirty="0">
                <a:solidFill>
                  <a:schemeClr val="bg1"/>
                </a:solidFill>
                <a:latin typeface="Poppins"/>
                <a:cs typeface="Calibri" panose="020F0502020204030204" pitchFamily="34" charset="0"/>
              </a:rPr>
              <a:t>opinió </a:t>
            </a:r>
          </a:p>
        </p:txBody>
      </p:sp>
      <p:grpSp>
        <p:nvGrpSpPr>
          <p:cNvPr id="14" name="Gruppierung 13"/>
          <p:cNvGrpSpPr/>
          <p:nvPr/>
        </p:nvGrpSpPr>
        <p:grpSpPr bwMode="auto">
          <a:xfrm>
            <a:off x="805755" y="1460917"/>
            <a:ext cx="2905355" cy="1395401"/>
            <a:chOff x="893135" y="2003192"/>
            <a:chExt cx="2913321" cy="1399227"/>
          </a:xfrm>
        </p:grpSpPr>
        <p:sp>
          <p:nvSpPr>
            <p:cNvPr id="6" name="Wolke 5"/>
            <p:cNvSpPr/>
            <p:nvPr/>
          </p:nvSpPr>
          <p:spPr bwMode="auto">
            <a:xfrm>
              <a:off x="893135" y="2003192"/>
              <a:ext cx="2913321" cy="1399227"/>
            </a:xfrm>
            <a:prstGeom prst="cloud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ca" noProof="0" dirty="0">
                <a:solidFill>
                  <a:schemeClr val="accent6">
                    <a:lumMod val="75000"/>
                  </a:schemeClr>
                </a:solidFill>
                <a:latin typeface="Poppins"/>
              </a:endParaRP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1399891" y="2241140"/>
              <a:ext cx="21641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ca" noProof="0" dirty="0">
                  <a:solidFill>
                    <a:schemeClr val="accent6">
                      <a:lumMod val="75000"/>
                    </a:schemeClr>
                  </a:solidFill>
                  <a:latin typeface="Poppins"/>
                  <a:cs typeface="Calibri" panose="020F0502020204030204" pitchFamily="34" charset="0"/>
                </a:rPr>
                <a:t>Experiència i comprensió dels processos</a:t>
              </a:r>
            </a:p>
          </p:txBody>
        </p:sp>
      </p:grpSp>
      <p:sp>
        <p:nvSpPr>
          <p:cNvPr id="18" name="Rechteck 17"/>
          <p:cNvSpPr/>
          <p:nvPr/>
        </p:nvSpPr>
        <p:spPr bwMode="auto">
          <a:xfrm>
            <a:off x="682812" y="5012362"/>
            <a:ext cx="3414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" sz="1100" noProof="0" dirty="0">
                <a:latin typeface="Calibri" panose="020F0502020204030204" pitchFamily="34" charset="0"/>
                <a:cs typeface="Calibri" panose="020F0502020204030204" pitchFamily="34" charset="0"/>
              </a:rPr>
              <a:t>Sadler, T.D, Romine, W.L. &amp; Sami, M. (2016) . Learning science content through socio-scientific issues-based instruction: a multi-level assessment study. International Journal of Science Education, 38(10), 1622-1635</a:t>
            </a:r>
            <a:endParaRPr lang="ca" sz="16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a" sz="3600" noProof="0" dirty="0"/>
              <a:t>Controvèrsies sociocientífiques (SSI)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half" idx="4294967295"/>
          </p:nvPr>
        </p:nvSpPr>
        <p:spPr bwMode="auto">
          <a:xfrm>
            <a:off x="1311275" y="2084388"/>
            <a:ext cx="10880725" cy="3810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a" u="sng" noProof="0" dirty="0">
                <a:hlinkClick r:id="rId3" tooltip="https://futurefocusedlearning.net/blog/learner-agency/5-terrific-inquiry-based-learning-examples"/>
              </a:rPr>
              <a:t>https://futurefocusedlearning.net/blog/learner-agency/5-terrific-inquiry-based-learning-examples</a:t>
            </a:r>
            <a:r>
              <a:rPr lang="ca" noProof="0" dirty="0"/>
              <a:t> </a:t>
            </a:r>
          </a:p>
          <a:p>
            <a:pPr>
              <a:defRPr/>
            </a:pPr>
            <a:endParaRPr lang="ca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ca" noProof="0" dirty="0" err="1"/>
              <a:t> </a:t>
            </a:r>
            <a:endParaRPr lang="ca" noProof="0" dirty="0"/>
          </a:p>
        </p:txBody>
      </p:sp>
      <p:sp>
        <p:nvSpPr>
          <p:cNvPr id="3" name="Rechteck 2"/>
          <p:cNvSpPr/>
          <p:nvPr/>
        </p:nvSpPr>
        <p:spPr bwMode="auto">
          <a:xfrm>
            <a:off x="6708077" y="5268214"/>
            <a:ext cx="4987109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https://www.epa.gov/shttps://link.springer.com/chapter/10.1007/978-981-19-3326-4_8ites/default/files/styles/medium/public/2014-10/benmappyramid.png?itok=fyGUU7da</a:t>
            </a:r>
            <a:endParaRPr lang="ca" sz="11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ca" sz="1050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6740" y="1991895"/>
            <a:ext cx="5828746" cy="32640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713285" y="1991895"/>
            <a:ext cx="4759311" cy="326409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 bwMode="auto">
          <a:xfrm>
            <a:off x="656740" y="5277473"/>
            <a:ext cx="47296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" sz="1100" u="sng" noProof="0" dirty="0">
                <a:latin typeface="Calibri" panose="020F0502020204030204" pitchFamily="34" charset="0"/>
                <a:cs typeface="Calibri" panose="020F0502020204030204" pitchFamily="34" charset="0"/>
              </a:rPr>
              <a:t>https://prepp.in/news/e-492-causes-of-soil-pollution-environment-notes </a:t>
            </a:r>
          </a:p>
        </p:txBody>
      </p:sp>
      <p:sp>
        <p:nvSpPr>
          <p:cNvPr id="4" name="Textfeld 18">
            <a:extLst>
              <a:ext uri="{FF2B5EF4-FFF2-40B4-BE49-F238E27FC236}">
                <a16:creationId xmlns:a16="http://schemas.microsoft.com/office/drawing/2014/main" id="{4BE74D3A-6316-699B-5C42-ABA07B16A6E3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ca" sz="3600" noProof="0" dirty="0"/>
              <a:t>Controvèrsies sociocientífiques (SSI) - Activitat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11304588" y="6307138"/>
            <a:ext cx="887412" cy="315912"/>
          </a:xfrm>
        </p:spPr>
        <p:txBody>
          <a:bodyPr/>
          <a:lstStyle/>
          <a:p>
            <a:pPr>
              <a:defRPr/>
            </a:pPr>
            <a:r>
              <a:rPr lang="ca" noProof="0" dirty="0" err="1"/>
              <a:t> </a:t>
            </a:r>
            <a:endParaRPr lang="ca" noProof="0" dirty="0"/>
          </a:p>
        </p:txBody>
      </p:sp>
      <p:sp>
        <p:nvSpPr>
          <p:cNvPr id="14" name="Textfeld 13"/>
          <p:cNvSpPr txBox="1"/>
          <p:nvPr/>
        </p:nvSpPr>
        <p:spPr bwMode="auto">
          <a:xfrm>
            <a:off x="822809" y="1922630"/>
            <a:ext cx="10657183" cy="37925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b="1" u="sng" noProof="0" dirty="0">
                <a:latin typeface="Poppins"/>
                <a:cs typeface="Calibri" panose="020F0502020204030204" pitchFamily="34" charset="0"/>
              </a:rPr>
              <a:t>Activitat 4.2.: </a:t>
            </a:r>
            <a:r>
              <a:rPr lang="ca" b="1" noProof="0" dirty="0">
                <a:latin typeface="Poppins"/>
                <a:cs typeface="Calibri" panose="020F0502020204030204" pitchFamily="34" charset="0"/>
              </a:rPr>
              <a:t>Com es pot evitar la contaminació del sòl? </a:t>
            </a:r>
          </a:p>
          <a:p>
            <a:pPr>
              <a:lnSpc>
                <a:spcPct val="150000"/>
              </a:lnSpc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Fent ús dels coneixements ja adquirits sobre el tema (sessió xxx / àrea xxx), fes recerca a les següents pàgines en línia: </a:t>
            </a:r>
          </a:p>
          <a:p>
            <a:pPr>
              <a:lnSpc>
                <a:spcPct val="150000"/>
              </a:lnSpc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(</a:t>
            </a:r>
            <a:r>
              <a:rPr lang="ca" noProof="0" dirty="0">
                <a:solidFill>
                  <a:schemeClr val="bg2">
                    <a:lumMod val="60000"/>
                    <a:lumOff val="40000"/>
                  </a:schemeClr>
                </a:solidFill>
                <a:latin typeface="Poppins"/>
                <a:cs typeface="Calibri" panose="020F0502020204030204" pitchFamily="34" charset="0"/>
              </a:rPr>
              <a:t>s'ha de proporcionar una llista de recursos adequada a l'edat de l'alumnat</a:t>
            </a:r>
            <a:r>
              <a:rPr lang="ca" noProof="0" dirty="0">
                <a:latin typeface="Poppins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50000"/>
              </a:lnSpc>
              <a:defRPr/>
            </a:pPr>
            <a:r>
              <a:rPr lang="ca" b="1" u="sng" noProof="0" dirty="0">
                <a:latin typeface="Poppins"/>
                <a:cs typeface="Calibri"/>
              </a:rPr>
              <a:t>Grups 1 - 2: </a:t>
            </a:r>
            <a:r>
              <a:rPr lang="ca" noProof="0" dirty="0">
                <a:latin typeface="Poppins"/>
                <a:cs typeface="Calibri"/>
              </a:rPr>
              <a:t>Creeu una proposta realista sobre com podem reduir la contaminació del sòl en el futur; prepareu un discurs convincent i innovador per aconseguir que els polítics locals implementin aquesta iniciativa.</a:t>
            </a:r>
          </a:p>
          <a:p>
            <a:pPr>
              <a:lnSpc>
                <a:spcPct val="150000"/>
              </a:lnSpc>
              <a:defRPr/>
            </a:pPr>
            <a:r>
              <a:rPr lang="ca" b="1" u="sng" noProof="0" dirty="0">
                <a:latin typeface="Poppins"/>
                <a:cs typeface="Calibri"/>
              </a:rPr>
              <a:t>Grups 3 - 4: </a:t>
            </a:r>
            <a:r>
              <a:rPr lang="ca" noProof="0" dirty="0">
                <a:latin typeface="Poppins"/>
                <a:cs typeface="Calibri"/>
              </a:rPr>
              <a:t>Creeu un programa educatiu per a informar a la gent sobre els impactes que la contaminació del sòl té en la salut, així com mesures de prevenció. </a:t>
            </a:r>
          </a:p>
        </p:txBody>
      </p:sp>
      <p:sp>
        <p:nvSpPr>
          <p:cNvPr id="2" name="Textfeld 18">
            <a:extLst>
              <a:ext uri="{FF2B5EF4-FFF2-40B4-BE49-F238E27FC236}">
                <a16:creationId xmlns:a16="http://schemas.microsoft.com/office/drawing/2014/main" id="{9AC8A2D1-EBFC-1166-8B66-BD624CE28EC2}"/>
              </a:ext>
            </a:extLst>
          </p:cNvPr>
          <p:cNvSpPr txBox="1"/>
          <p:nvPr/>
        </p:nvSpPr>
        <p:spPr bwMode="auto">
          <a:xfrm>
            <a:off x="795892" y="1236111"/>
            <a:ext cx="158569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Elabora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930638" y="4468712"/>
            <a:ext cx="9533138" cy="12072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ca" sz="1600" u="sng" noProof="0" dirty="0">
                <a:latin typeface="Poppins"/>
                <a:cs typeface="Calibri"/>
              </a:rPr>
              <a:t>Formatiu:</a:t>
            </a:r>
            <a:r>
              <a:rPr lang="ca" sz="1600" noProof="0" dirty="0">
                <a:latin typeface="Poppins"/>
                <a:cs typeface="Calibri"/>
              </a:rPr>
              <a:t> Pareu atenció a com l'alumnat treballa en grups, adquireix coneixements i els analitza. Doneu-los retroacció.</a:t>
            </a:r>
          </a:p>
          <a:p>
            <a:pPr marL="285750" marR="0" lvl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/>
              <a:buChar char="Ø"/>
              <a:defRPr/>
            </a:pPr>
            <a:r>
              <a:rPr lang="ca" sz="1600" u="sng" noProof="0" dirty="0">
                <a:latin typeface="Poppins"/>
                <a:cs typeface="Calibri"/>
              </a:rPr>
              <a:t>Sumatiu:</a:t>
            </a:r>
            <a:r>
              <a:rPr lang="ca" sz="1600" noProof="0" dirty="0">
                <a:latin typeface="Poppins"/>
                <a:cs typeface="Calibri"/>
              </a:rPr>
              <a:t> Marqueu objectius d'aprenentatge des del principi.</a:t>
            </a:r>
          </a:p>
        </p:txBody>
      </p:sp>
      <p:sp>
        <p:nvSpPr>
          <p:cNvPr id="13" name="Textfeld 12"/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F0046-187E-F19F-7218-8156D5D2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Retroacció</a:t>
            </a:r>
          </a:p>
        </p:txBody>
      </p:sp>
      <p:sp>
        <p:nvSpPr>
          <p:cNvPr id="5" name="Rechteck 16"/>
          <p:cNvSpPr/>
          <p:nvPr/>
        </p:nvSpPr>
        <p:spPr bwMode="auto">
          <a:xfrm>
            <a:off x="826583" y="1922630"/>
            <a:ext cx="11033338" cy="2546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Estigueu atents a l'alumnat mentre treballen en grups i presenten els resultats a l'aula.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Fixeu-vos si desenvolupen (i com desenvolupen) les seves habilitats.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Avalueu els coneixements i habilitats en acabar l'activitat. </a:t>
            </a:r>
          </a:p>
          <a:p>
            <a:pPr marR="0" lvl="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defRPr/>
            </a:pPr>
            <a:r>
              <a:rPr lang="ca" b="1" noProof="0" dirty="0">
                <a:latin typeface="Poppins"/>
                <a:cs typeface="Calibri" panose="020F0502020204030204" pitchFamily="34" charset="0"/>
              </a:rPr>
              <a:t>L'avaluació no s'ha d'entendre en el sentit tradicional, sinó més aviat com a una manera de detectar i diagnosticar els prerequisits i el procés d'aprenentatge de cada fase, que orientaran al docent a com enfocar les següents etapes.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711357" y="1955479"/>
            <a:ext cx="11189574" cy="37420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150000"/>
              </a:lnSpc>
              <a:buClr>
                <a:srgbClr val="000000"/>
              </a:buClr>
              <a:defRPr/>
            </a:pPr>
            <a:r>
              <a:rPr lang="ca" sz="2000" noProof="0" dirty="0">
                <a:latin typeface="Poppins"/>
                <a:cs typeface="Calibri"/>
              </a:rPr>
              <a:t>El diagnòstic no només serveix de base per a la qualificació, sinó que també és necessari com a una part integral de les sessions de biologia per a adaptar de la millor manera possible la tasca docent d'acord amb les necessitats de l'alumnat.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ca" sz="2000" u="sng" noProof="0" dirty="0">
                <a:latin typeface="Poppins"/>
                <a:cs typeface="Calibri"/>
              </a:rPr>
              <a:t>Diagnòstic sumatiu - examinació:</a:t>
            </a:r>
            <a:r>
              <a:rPr lang="ca" sz="2000" noProof="0" dirty="0">
                <a:latin typeface="Poppins"/>
                <a:cs typeface="Calibri"/>
              </a:rPr>
              <a:t> els resultats després de les fases d'aprenentatge més llargues finalment es diagnostica i avalua (sovint en forma d'examen o de deures)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Font typeface="Wingdings"/>
              <a:buChar char="Ø"/>
              <a:defRPr/>
            </a:pPr>
            <a:r>
              <a:rPr lang="ca" sz="2000" u="sng" noProof="0" dirty="0">
                <a:latin typeface="Poppins"/>
                <a:cs typeface="Calibri" panose="020F0502020204030204" pitchFamily="34" charset="0"/>
              </a:rPr>
              <a:t>Diagnòstic formatiu </a:t>
            </a:r>
            <a:r>
              <a:rPr lang="ca" sz="2000" noProof="0" dirty="0">
                <a:latin typeface="Poppins"/>
                <a:cs typeface="Calibri" panose="020F0502020204030204" pitchFamily="34" charset="0"/>
              </a:rPr>
              <a:t>- avaluació: es du a terme de manera contínua per a determinar el progrés d'aprenentatge de l'alumnat (amb fitxes, comentaris sobre la sessió, debats a l'aula, deures, etc).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58618-8A83-DD4E-CDF4-3F243118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Retroacció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90566E61-636D-8B1D-E63D-35F95D857D2D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69421" y="2236348"/>
            <a:ext cx="10517692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defRPr/>
            </a:pPr>
            <a:r>
              <a:rPr lang="ca" sz="2000" b="1" u="sng" noProof="0" dirty="0">
                <a:latin typeface="Poppins"/>
                <a:cs typeface="Calibri"/>
              </a:rPr>
              <a:t>Diagnòstic formatiu:</a:t>
            </a:r>
            <a:r>
              <a:rPr lang="ca" sz="2000" noProof="0" dirty="0">
                <a:latin typeface="Poppins"/>
                <a:cs typeface="Calibri"/>
              </a:rPr>
              <a:t> Permet crear oportunitats per a l'alumnat de qüestionar el seu propi coneixement i reflexionar sobre les seves experiències. El docent pot avaluar i desenvolupar l'eficàcia de l'oferta d'aprenentatge i identificar en quin punt es troba l'alumnat.  </a:t>
            </a:r>
            <a:endParaRPr lang="ca" sz="2000" b="1" u="sng" noProof="0" dirty="0">
              <a:latin typeface="Poppins"/>
              <a:cs typeface="Calibri"/>
            </a:endParaRPr>
          </a:p>
          <a:p>
            <a:pPr lvl="0">
              <a:lnSpc>
                <a:spcPct val="150000"/>
              </a:lnSpc>
              <a:defRPr/>
            </a:pPr>
            <a:r>
              <a:rPr lang="ca" sz="2000" b="1" u="sng" noProof="0" dirty="0">
                <a:latin typeface="Poppins"/>
                <a:cs typeface="Calibri"/>
              </a:rPr>
              <a:t>Diagnòstic sumatiu:</a:t>
            </a:r>
            <a:r>
              <a:rPr lang="ca" sz="2000" noProof="0" dirty="0">
                <a:latin typeface="Poppins"/>
                <a:cs typeface="Calibri"/>
              </a:rPr>
              <a:t> Permet que l'alumnat compti amb retroacció sobre si han aconseguit o no els objectius d'aprenentatge marcats, i sobre si han adquirit les competències desitjades. </a:t>
            </a:r>
            <a:endParaRPr lang="ca" sz="2000" b="0" i="0" u="none" strike="noStrike" cap="none" spc="0" noProof="0" dirty="0">
              <a:ln>
                <a:noFill/>
              </a:ln>
              <a:latin typeface="Poppins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88EF4-0432-AE41-0704-F498CE6D3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Retroacció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FE02D4FC-33CF-2266-E2A5-AB97F3C91258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hteck 16"/>
          <p:cNvSpPr/>
          <p:nvPr/>
        </p:nvSpPr>
        <p:spPr bwMode="auto">
          <a:xfrm>
            <a:off x="618038" y="1969646"/>
            <a:ext cx="9054580" cy="32762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sz="2000" b="1" u="sng" noProof="0" dirty="0">
                <a:latin typeface="Poppins"/>
                <a:cs typeface="Calibri"/>
              </a:rPr>
              <a:t>Mètodes: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Vinyetes, mapes conceptuals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Observacions a l'aula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Explicacions de fenòmens similars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Anàlisis d'artefactes (anàlisis dels arguments durant el debat, contingut de les presentacions i altres productes d'aprenentatge, etc.)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Exàmens, proves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FA91DE-84AD-26F5-7C2C-3A9EA7CD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Retroacció</a:t>
            </a:r>
          </a:p>
        </p:txBody>
      </p:sp>
      <p:sp>
        <p:nvSpPr>
          <p:cNvPr id="4" name="Textfeld 12">
            <a:extLst>
              <a:ext uri="{FF2B5EF4-FFF2-40B4-BE49-F238E27FC236}">
                <a16:creationId xmlns:a16="http://schemas.microsoft.com/office/drawing/2014/main" id="{8AFAFEFD-3E65-1714-EA6E-CF79A954784E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2049094" y="3759504"/>
            <a:ext cx="1780721" cy="601547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noProof="0" dirty="0">
                <a:solidFill>
                  <a:schemeClr val="tx1"/>
                </a:solidFill>
                <a:latin typeface="Poppins"/>
              </a:rPr>
              <a:t>Restes vegetals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29815" y="2507625"/>
            <a:ext cx="1701994" cy="504056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noProof="0" dirty="0">
                <a:solidFill>
                  <a:schemeClr val="tx1"/>
                </a:solidFill>
                <a:latin typeface="Poppins"/>
              </a:rPr>
              <a:t>Cucs de terra</a:t>
            </a: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477887" y="4882646"/>
            <a:ext cx="1296144" cy="432048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noProof="0" dirty="0">
                <a:solidFill>
                  <a:schemeClr val="tx1"/>
                </a:solidFill>
                <a:latin typeface="Poppins"/>
              </a:rPr>
              <a:t>Humus</a:t>
            </a: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H="1">
            <a:off x="2533671" y="3299713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 bwMode="auto">
          <a:xfrm>
            <a:off x="4837927" y="3875777"/>
            <a:ext cx="50405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 bwMode="auto">
          <a:xfrm>
            <a:off x="3973831" y="4739873"/>
            <a:ext cx="43204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2965719" y="293967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a" noProof="0" dirty="0">
                <a:latin typeface="Poppins"/>
              </a:rPr>
              <a:t>menja</a:t>
            </a:r>
          </a:p>
        </p:txBody>
      </p:sp>
      <p:sp>
        <p:nvSpPr>
          <p:cNvPr id="22" name="Textfeld 21"/>
          <p:cNvSpPr txBox="1"/>
          <p:nvPr/>
        </p:nvSpPr>
        <p:spPr bwMode="auto">
          <a:xfrm>
            <a:off x="4405879" y="35157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a" noProof="0" dirty="0">
                <a:latin typeface="Poppins"/>
              </a:rPr>
              <a:t>expulsa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181743" y="4379833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a" noProof="0" dirty="0">
                <a:latin typeface="Poppins"/>
              </a:rPr>
              <a:t>genera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469775" y="2867665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/>
          <p:nvPr/>
        </p:nvCxnSpPr>
        <p:spPr bwMode="auto">
          <a:xfrm flipH="1" flipV="1">
            <a:off x="4477887" y="3011681"/>
            <a:ext cx="144016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/>
          <p:nvPr/>
        </p:nvCxnSpPr>
        <p:spPr bwMode="auto">
          <a:xfrm>
            <a:off x="2821702" y="4271821"/>
            <a:ext cx="504056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2091493" y="4878424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sz="1400" noProof="0" dirty="0">
                <a:solidFill>
                  <a:schemeClr val="tx1"/>
                </a:solidFill>
                <a:latin typeface="Poppins"/>
              </a:rPr>
              <a:t>proposició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1807152">
            <a:off x="1725414" y="2409779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sz="1400" noProof="0" dirty="0">
                <a:solidFill>
                  <a:schemeClr val="tx1"/>
                </a:solidFill>
                <a:latin typeface="Poppins"/>
              </a:rPr>
              <a:t>vincle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625460" y="3556356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sz="1400" noProof="0" dirty="0">
                <a:solidFill>
                  <a:schemeClr val="tx1"/>
                </a:solidFill>
                <a:latin typeface="Poppins"/>
              </a:rPr>
              <a:t>concepte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6350095" y="1933300"/>
            <a:ext cx="5271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Inclou els conceptes als requadres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Fes servir línies connectores per a indicar el vincle entre els conceptes relacionats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Organitza els conceptes jeràrquicament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Pots incloure vincles creuats entre dos o més conceptes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a" sz="2000" noProof="0" dirty="0">
                <a:latin typeface="Poppins"/>
                <a:cs typeface="Calibri" panose="020F0502020204030204" pitchFamily="34" charset="0"/>
              </a:rPr>
              <a:t>Quan es vinculen dos termes en un mapa conceptual, es crea una proposició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64481D-A24C-2528-6F53-D9BE8B28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/>
              <a:t>Els mapes conceptuals són una representació visual dels "models mentals" de l'alumnat </a:t>
            </a:r>
          </a:p>
        </p:txBody>
      </p:sp>
      <p:sp>
        <p:nvSpPr>
          <p:cNvPr id="5" name="Textfeld 12">
            <a:extLst>
              <a:ext uri="{FF2B5EF4-FFF2-40B4-BE49-F238E27FC236}">
                <a16:creationId xmlns:a16="http://schemas.microsoft.com/office/drawing/2014/main" id="{1B4F82D1-9A31-156C-D956-52BB89C046C2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 bwMode="auto">
          <a:xfrm>
            <a:off x="729440" y="4392058"/>
            <a:ext cx="6011389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ca" sz="1400" i="1" dirty="0">
                <a:solidFill>
                  <a:srgbClr val="000000"/>
                </a:solidFill>
                <a:latin typeface="Poppins"/>
                <a:cs typeface="Arial"/>
              </a:rPr>
              <a:t>(Krüger, D., Kloss, L., &amp; Cuadros, I. (2009). Was macht „gute“ Biologielehrkräfte aus? Befragungen von Lehrenden in der Didaktik der Biologie und Biologie-Lehramtsstudierenden an deutschen Hochschulen. I D B – Berichte aus dem Institut für Didaktik der Biologie, 17, 63–88.)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864B5E6-F82F-2CEE-7388-0498051CA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a" dirty="0"/>
              <a:t>Què és una "bona educació mediambiental"?</a:t>
            </a:r>
          </a:p>
        </p:txBody>
      </p:sp>
      <p:sp>
        <p:nvSpPr>
          <p:cNvPr id="16" name="Textfeld 17"/>
          <p:cNvSpPr txBox="1"/>
          <p:nvPr/>
        </p:nvSpPr>
        <p:spPr bwMode="auto">
          <a:xfrm>
            <a:off x="729440" y="1237014"/>
            <a:ext cx="6923582" cy="2961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noProof="0" dirty="0">
                <a:latin typeface="Poppins"/>
              </a:rPr>
              <a:t>"L'educació té lloc en una gran varietat de condicions, i per això és impossible que existeixi una definició universalment vàlida de què vol dir una "bona educació".</a:t>
            </a:r>
          </a:p>
          <a:p>
            <a:pPr>
              <a:lnSpc>
                <a:spcPct val="150000"/>
              </a:lnSpc>
              <a:defRPr/>
            </a:pPr>
            <a:r>
              <a:rPr lang="ca" noProof="0" dirty="0">
                <a:latin typeface="Poppins"/>
              </a:rPr>
              <a:t>Una mateixa lliçó pot generar un gran aprenentatge en una aula i ser un fracàs en una altra. Un element fonamental per a l'avaluació docent és el conjunt de criteris objectius que s'han marcat."</a:t>
            </a:r>
          </a:p>
        </p:txBody>
      </p:sp>
      <p:sp>
        <p:nvSpPr>
          <p:cNvPr id="17" name="Rechteckige Legende 4">
            <a:extLst>
              <a:ext uri="{FF2B5EF4-FFF2-40B4-BE49-F238E27FC236}">
                <a16:creationId xmlns:a16="http://schemas.microsoft.com/office/drawing/2014/main" id="{A450F489-B529-84E9-6171-9DC96F0FF93B}"/>
              </a:ext>
            </a:extLst>
          </p:cNvPr>
          <p:cNvSpPr/>
          <p:nvPr/>
        </p:nvSpPr>
        <p:spPr bwMode="auto">
          <a:xfrm>
            <a:off x="8273939" y="1788807"/>
            <a:ext cx="3198693" cy="1701739"/>
          </a:xfrm>
          <a:prstGeom prst="wedgeRectCallout">
            <a:avLst>
              <a:gd name="adj1" fmla="val -36489"/>
              <a:gd name="adj2" fmla="val 100550"/>
            </a:avLst>
          </a:prstGeom>
          <a:solidFill>
            <a:srgbClr val="0CAF8F"/>
          </a:solidFill>
          <a:ln>
            <a:solidFill>
              <a:srgbClr val="5A31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ca" b="1" dirty="0">
                <a:latin typeface="Poppins"/>
              </a:rPr>
              <a:t>Principi educatiu:
</a:t>
            </a:r>
            <a:r>
              <a:rPr lang="ca" dirty="0">
                <a:latin typeface="Poppins"/>
              </a:rPr>
              <a:t>Cal establir quins són els objectius d'aprenentatge que l'alumnat ha d'assolir.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bgerundetes Rechteck 13"/>
          <p:cNvSpPr/>
          <p:nvPr/>
        </p:nvSpPr>
        <p:spPr bwMode="auto">
          <a:xfrm>
            <a:off x="1870390" y="3930906"/>
            <a:ext cx="1249799" cy="550400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noProof="0" dirty="0">
                <a:solidFill>
                  <a:schemeClr val="tx1"/>
                </a:solidFill>
              </a:rPr>
              <a:t>la bruguera</a:t>
            </a:r>
          </a:p>
        </p:txBody>
      </p:sp>
      <p:sp>
        <p:nvSpPr>
          <p:cNvPr id="15" name="Abgerundetes Rechteck 14"/>
          <p:cNvSpPr/>
          <p:nvPr/>
        </p:nvSpPr>
        <p:spPr bwMode="auto">
          <a:xfrm>
            <a:off x="3839899" y="2311984"/>
            <a:ext cx="1447365" cy="6730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a" noProof="0" dirty="0">
              <a:solidFill>
                <a:schemeClr val="tx1"/>
              </a:solidFill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4754045" y="4939328"/>
            <a:ext cx="1341955" cy="610389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noProof="0" dirty="0">
                <a:solidFill>
                  <a:schemeClr val="tx1"/>
                </a:solidFill>
              </a:rPr>
              <a:t>diverses espècies</a:t>
            </a:r>
          </a:p>
        </p:txBody>
      </p:sp>
      <p:cxnSp>
        <p:nvCxnSpPr>
          <p:cNvPr id="18" name="Gerade Verbindung mit Pfeil 17"/>
          <p:cNvCxnSpPr>
            <a:cxnSpLocks/>
          </p:cNvCxnSpPr>
          <p:nvPr/>
        </p:nvCxnSpPr>
        <p:spPr bwMode="auto">
          <a:xfrm flipH="1">
            <a:off x="2478360" y="3599507"/>
            <a:ext cx="378595" cy="2377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H="1" flipV="1">
            <a:off x="4925998" y="3111609"/>
            <a:ext cx="327195" cy="810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cxnSpLocks/>
          </p:cNvCxnSpPr>
          <p:nvPr/>
        </p:nvCxnSpPr>
        <p:spPr bwMode="auto">
          <a:xfrm>
            <a:off x="4149263" y="5078540"/>
            <a:ext cx="512836" cy="1659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 bwMode="auto">
          <a:xfrm>
            <a:off x="4716474" y="393090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a" noProof="0" dirty="0"/>
              <a:t>regula</a:t>
            </a:r>
          </a:p>
        </p:txBody>
      </p:sp>
      <p:sp>
        <p:nvSpPr>
          <p:cNvPr id="23" name="Textfeld 22"/>
          <p:cNvSpPr txBox="1"/>
          <p:nvPr/>
        </p:nvSpPr>
        <p:spPr bwMode="auto">
          <a:xfrm>
            <a:off x="3298894" y="4436049"/>
            <a:ext cx="1082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noProof="0" dirty="0"/>
              <a:t>serveix d'hàbitat per a</a:t>
            </a:r>
          </a:p>
        </p:txBody>
      </p:sp>
      <p:cxnSp>
        <p:nvCxnSpPr>
          <p:cNvPr id="24" name="Gerade Verbindung 15"/>
          <p:cNvCxnSpPr/>
          <p:nvPr/>
        </p:nvCxnSpPr>
        <p:spPr bwMode="auto">
          <a:xfrm flipH="1">
            <a:off x="3543076" y="2964703"/>
            <a:ext cx="28803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16"/>
          <p:cNvCxnSpPr>
            <a:cxnSpLocks/>
          </p:cNvCxnSpPr>
          <p:nvPr/>
        </p:nvCxnSpPr>
        <p:spPr bwMode="auto">
          <a:xfrm flipH="1" flipV="1">
            <a:off x="5438679" y="4367414"/>
            <a:ext cx="166364" cy="417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17"/>
          <p:cNvCxnSpPr>
            <a:cxnSpLocks/>
          </p:cNvCxnSpPr>
          <p:nvPr/>
        </p:nvCxnSpPr>
        <p:spPr bwMode="auto">
          <a:xfrm>
            <a:off x="2889847" y="4554187"/>
            <a:ext cx="384273" cy="157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il nach rechts 26"/>
          <p:cNvSpPr/>
          <p:nvPr/>
        </p:nvSpPr>
        <p:spPr bwMode="auto">
          <a:xfrm rot="20066886">
            <a:off x="1873119" y="5071347"/>
            <a:ext cx="1460417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sz="1400" noProof="0" dirty="0">
                <a:solidFill>
                  <a:schemeClr val="tx1"/>
                </a:solidFill>
              </a:rPr>
              <a:t>proposició</a:t>
            </a:r>
          </a:p>
        </p:txBody>
      </p:sp>
      <p:sp>
        <p:nvSpPr>
          <p:cNvPr id="28" name="Pfeil nach rechts 27"/>
          <p:cNvSpPr/>
          <p:nvPr/>
        </p:nvSpPr>
        <p:spPr bwMode="auto">
          <a:xfrm rot="2722069">
            <a:off x="2413154" y="2144616"/>
            <a:ext cx="1323603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sz="1400" noProof="0" dirty="0">
                <a:solidFill>
                  <a:schemeClr val="tx1"/>
                </a:solidFill>
              </a:rPr>
              <a:t>vincle</a:t>
            </a:r>
          </a:p>
        </p:txBody>
      </p:sp>
      <p:sp>
        <p:nvSpPr>
          <p:cNvPr id="29" name="Pfeil nach rechts 28"/>
          <p:cNvSpPr/>
          <p:nvPr/>
        </p:nvSpPr>
        <p:spPr bwMode="auto">
          <a:xfrm rot="1077663">
            <a:off x="497077" y="3580401"/>
            <a:ext cx="1368152" cy="576064"/>
          </a:xfrm>
          <a:prstGeom prst="rightArrow">
            <a:avLst>
              <a:gd name="adj1" fmla="val 50000"/>
              <a:gd name="adj2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a" sz="1400" noProof="0" dirty="0">
                <a:solidFill>
                  <a:schemeClr val="tx1"/>
                </a:solidFill>
              </a:rPr>
              <a:t>concepte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660192" y="3550881"/>
            <a:ext cx="4812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endParaRPr lang="ca" noProof="0" dirty="0">
              <a:highlight>
                <a:srgbClr val="FFFF00"/>
              </a:highlight>
            </a:endParaRPr>
          </a:p>
          <a:p>
            <a:pPr lvl="0">
              <a:defRPr/>
            </a:pPr>
            <a:r>
              <a:rPr lang="ca" noProof="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3CB783-9987-356E-6FA7-8D11C9D9D6FF}"/>
              </a:ext>
            </a:extLst>
          </p:cNvPr>
          <p:cNvSpPr txBox="1"/>
          <p:nvPr/>
        </p:nvSpPr>
        <p:spPr>
          <a:xfrm>
            <a:off x="3875295" y="2317888"/>
            <a:ext cx="172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noProof="0" dirty="0"/>
              <a:t>cicles </a:t>
            </a:r>
          </a:p>
          <a:p>
            <a:r>
              <a:rPr lang="ca" noProof="0" dirty="0"/>
              <a:t>de materials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07176AD-50EF-4557-0F0D-8A2BDABA7F6F}"/>
              </a:ext>
            </a:extLst>
          </p:cNvPr>
          <p:cNvSpPr txBox="1"/>
          <p:nvPr/>
        </p:nvSpPr>
        <p:spPr bwMode="auto">
          <a:xfrm>
            <a:off x="2856955" y="3077567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a" noProof="0" dirty="0"/>
              <a:t>mantenen </a:t>
            </a:r>
          </a:p>
          <a:p>
            <a:pPr>
              <a:defRPr/>
            </a:pPr>
            <a:r>
              <a:rPr lang="ca" noProof="0" dirty="0"/>
              <a:t>l'equilibri de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0C4D26D-5224-6BDF-DCB6-3403F481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/>
              <a:t>Els mapes conceptuals són fitxes conceptuals dels models mentals</a:t>
            </a:r>
          </a:p>
        </p:txBody>
      </p:sp>
      <p:sp>
        <p:nvSpPr>
          <p:cNvPr id="8" name="Textfeld 12">
            <a:extLst>
              <a:ext uri="{FF2B5EF4-FFF2-40B4-BE49-F238E27FC236}">
                <a16:creationId xmlns:a16="http://schemas.microsoft.com/office/drawing/2014/main" id="{48930D09-35E1-3623-21FA-87F0F33054BD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  <p:sp>
        <p:nvSpPr>
          <p:cNvPr id="38" name="Rechteck 1"/>
          <p:cNvSpPr/>
          <p:nvPr/>
        </p:nvSpPr>
        <p:spPr bwMode="auto">
          <a:xfrm>
            <a:off x="6660192" y="1921165"/>
            <a:ext cx="4871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" sz="2000" b="1" noProof="0" dirty="0">
                <a:latin typeface="Poppins" panose="00000500000000000000" pitchFamily="2" charset="0"/>
                <a:cs typeface="Poppins" panose="00000500000000000000" pitchFamily="2" charset="0"/>
              </a:rPr>
              <a:t>Sempre es creen per a una pregunta superordinada. </a:t>
            </a:r>
          </a:p>
        </p:txBody>
      </p:sp>
      <p:sp>
        <p:nvSpPr>
          <p:cNvPr id="39" name="Textfeld 4">
            <a:extLst>
              <a:ext uri="{FF2B5EF4-FFF2-40B4-BE49-F238E27FC236}">
                <a16:creationId xmlns:a16="http://schemas.microsoft.com/office/drawing/2014/main" id="{86E8B26A-0D0A-C3A4-BBE6-344F04B7442E}"/>
              </a:ext>
            </a:extLst>
          </p:cNvPr>
          <p:cNvSpPr txBox="1"/>
          <p:nvPr/>
        </p:nvSpPr>
        <p:spPr bwMode="auto">
          <a:xfrm>
            <a:off x="6709740" y="2785630"/>
            <a:ext cx="47628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" sz="2000" noProof="0" dirty="0">
                <a:latin typeface="Poppins" panose="00000500000000000000" pitchFamily="2" charset="0"/>
                <a:cs typeface="Poppins" panose="00000500000000000000" pitchFamily="2" charset="0"/>
              </a:rPr>
              <a:t>Per exemple, es pot crear un mapa conceptual per a un tipus de sòl específic: </a:t>
            </a:r>
          </a:p>
          <a:p>
            <a:endParaRPr lang="ca" sz="2000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ca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"Per què una bruguera és important pels ecosistemes?"</a:t>
            </a:r>
          </a:p>
        </p:txBody>
      </p:sp>
    </p:spTree>
    <p:extLst>
      <p:ext uri="{BB962C8B-B14F-4D97-AF65-F5344CB8AC3E}">
        <p14:creationId xmlns:p14="http://schemas.microsoft.com/office/powerpoint/2010/main" val="372859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AFCBD48-ABCC-EA04-E920-2B9F8AC551F9}"/>
              </a:ext>
            </a:extLst>
          </p:cNvPr>
          <p:cNvGrpSpPr/>
          <p:nvPr/>
        </p:nvGrpSpPr>
        <p:grpSpPr>
          <a:xfrm>
            <a:off x="557737" y="1909596"/>
            <a:ext cx="5836379" cy="3672055"/>
            <a:chOff x="589856" y="1657404"/>
            <a:chExt cx="6568404" cy="413262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525968C-4936-4FF1-8B3E-9429E17BA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856" y="1657404"/>
              <a:ext cx="6568404" cy="4132621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4F08DCFD-D670-46E3-9408-1D9DF4B3DC8C}"/>
                </a:ext>
              </a:extLst>
            </p:cNvPr>
            <p:cNvSpPr/>
            <p:nvPr/>
          </p:nvSpPr>
          <p:spPr>
            <a:xfrm>
              <a:off x="3038167" y="2139385"/>
              <a:ext cx="2458065" cy="914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" noProof="0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5FEB349-3C40-40D5-A36C-E2BA53928338}"/>
                </a:ext>
              </a:extLst>
            </p:cNvPr>
            <p:cNvSpPr/>
            <p:nvPr/>
          </p:nvSpPr>
          <p:spPr bwMode="auto">
            <a:xfrm rot="2989503">
              <a:off x="3860436" y="3648514"/>
              <a:ext cx="2910102" cy="914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" noProof="0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6427372-0FED-46CC-9278-D8565758045C}"/>
                </a:ext>
              </a:extLst>
            </p:cNvPr>
            <p:cNvSpPr/>
            <p:nvPr/>
          </p:nvSpPr>
          <p:spPr bwMode="auto">
            <a:xfrm>
              <a:off x="1930887" y="2719522"/>
              <a:ext cx="2336312" cy="91440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" noProof="0" dirty="0">
                <a:solidFill>
                  <a:srgbClr val="00B0F0"/>
                </a:solidFill>
              </a:endParaRPr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 bwMode="auto">
          <a:xfrm>
            <a:off x="6768489" y="1396256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ca" b="1" noProof="0" dirty="0">
                <a:latin typeface="Poppins"/>
              </a:rPr>
              <a:t>Quantitatiu: </a:t>
            </a:r>
            <a:r>
              <a:rPr lang="ca" noProof="0" dirty="0">
                <a:latin typeface="Poppins"/>
              </a:rPr>
              <a:t>= nombre 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latin typeface="Poppins"/>
              </a:rPr>
              <a:t>conceptes (correctes)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latin typeface="Poppins"/>
              </a:rPr>
              <a:t>proposicions (correctes)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latin typeface="Poppins"/>
              </a:rPr>
              <a:t>vincles (correctes)</a:t>
            </a:r>
          </a:p>
        </p:txBody>
      </p:sp>
      <p:sp>
        <p:nvSpPr>
          <p:cNvPr id="3" name="Rechteck 2"/>
          <p:cNvSpPr/>
          <p:nvPr/>
        </p:nvSpPr>
        <p:spPr bwMode="auto">
          <a:xfrm>
            <a:off x="6768489" y="4381322"/>
            <a:ext cx="5132442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ca" b="1" noProof="0" dirty="0">
                <a:latin typeface="Poppins"/>
              </a:rPr>
              <a:t>Qualitatiu: </a:t>
            </a:r>
            <a:r>
              <a:rPr lang="ca" noProof="0" dirty="0">
                <a:latin typeface="Poppins"/>
              </a:rPr>
              <a:t>= valoració segons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latin typeface="Poppins"/>
              </a:rPr>
              <a:t>conceptes (correctes)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latin typeface="Poppins"/>
              </a:rPr>
              <a:t>proposicions (correctes)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latin typeface="Poppins"/>
              </a:rPr>
              <a:t>vincles (correctes)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6768489" y="2719522"/>
            <a:ext cx="4759636" cy="147732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ca" b="1" noProof="0" dirty="0">
                <a:latin typeface="Poppins"/>
              </a:rPr>
              <a:t>Quantitatiu: </a:t>
            </a:r>
            <a:r>
              <a:rPr lang="ca" noProof="0" dirty="0">
                <a:latin typeface="Poppins"/>
              </a:rPr>
              <a:t>= nombre 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solidFill>
                  <a:srgbClr val="FF0000"/>
                </a:solidFill>
                <a:latin typeface="Poppins"/>
              </a:rPr>
              <a:t>cadenes (1)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solidFill>
                  <a:schemeClr val="accent6">
                    <a:lumMod val="75000"/>
                  </a:schemeClr>
                </a:solidFill>
                <a:latin typeface="Poppins"/>
              </a:rPr>
              <a:t>rajos (2)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solidFill>
                  <a:srgbClr val="0070C0"/>
                </a:solidFill>
                <a:latin typeface="Poppins"/>
              </a:rPr>
              <a:t>xarxes (3)</a:t>
            </a:r>
          </a:p>
          <a:p>
            <a:pPr>
              <a:defRPr/>
            </a:pPr>
            <a:r>
              <a:rPr lang="ca" noProof="0" dirty="0">
                <a:latin typeface="Poppins"/>
              </a:rPr>
              <a:t>Cada estructura té un valor diferent </a:t>
            </a:r>
          </a:p>
        </p:txBody>
      </p:sp>
      <p:sp>
        <p:nvSpPr>
          <p:cNvPr id="18" name="Rechteck 17"/>
          <p:cNvSpPr/>
          <p:nvPr/>
        </p:nvSpPr>
        <p:spPr bwMode="auto">
          <a:xfrm>
            <a:off x="8453306" y="6442502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" sz="1050" u="sng" noProof="0" dirty="0">
                <a:hlinkClick r:id="rId9" tooltip="https://www.christianhmeyer.de/mit-concept-mapping-den-lernerfolg-steigern-und-wissen-strukturieren/"/>
              </a:rPr>
              <a:t>https://www.christianhmeyer.de/mit-concept-mapping-den-lernerfolg-steigern-und-wissen-strukturieren/</a:t>
            </a:r>
            <a:r>
              <a:rPr lang="ca" sz="1050" noProof="0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1CD1BDA-F8B6-48E1-8441-71634330BBCD}"/>
              </a:ext>
            </a:extLst>
          </p:cNvPr>
          <p:cNvSpPr/>
          <p:nvPr/>
        </p:nvSpPr>
        <p:spPr>
          <a:xfrm>
            <a:off x="1026623" y="5581651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a" sz="900" noProof="0" dirty="0"/>
              <a:t>https://upload.wikimedia.org/wikipedia/commons/8/88/Concept_Map_About_Concept_Maps.jpg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A80798F-9B2C-E9AB-6BCF-B7C1CD6B8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" dirty="0"/>
              <a:t>Anàlisi d'un mapa conceptual</a:t>
            </a:r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466693E6-33D5-59BE-8CEB-2F94EB999339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3B64F9-08F8-6225-8D28-642A21389179}"/>
              </a:ext>
            </a:extLst>
          </p:cNvPr>
          <p:cNvGrpSpPr/>
          <p:nvPr/>
        </p:nvGrpSpPr>
        <p:grpSpPr>
          <a:xfrm>
            <a:off x="1006099" y="1653144"/>
            <a:ext cx="5420101" cy="4014975"/>
            <a:chOff x="332999" y="1653144"/>
            <a:chExt cx="6465496" cy="4789358"/>
          </a:xfrm>
        </p:grpSpPr>
        <p:pic>
          <p:nvPicPr>
            <p:cNvPr id="7" name="Grafik 6" descr="Ein Bild, das Text, Diagramm, Reihe, parallel enthält.&#10;&#10;KI-generierte Inhalte können fehlerhaft sein.">
              <a:extLst>
                <a:ext uri="{FF2B5EF4-FFF2-40B4-BE49-F238E27FC236}">
                  <a16:creationId xmlns:a16="http://schemas.microsoft.com/office/drawing/2014/main" id="{CC5C162D-D536-E69D-F72E-77BC75B3A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999" y="1653144"/>
              <a:ext cx="6465496" cy="477928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0412C6-ED01-8E69-7E34-BF342C017BF4}"/>
                </a:ext>
              </a:extLst>
            </p:cNvPr>
            <p:cNvSpPr/>
            <p:nvPr/>
          </p:nvSpPr>
          <p:spPr>
            <a:xfrm>
              <a:off x="332999" y="1776127"/>
              <a:ext cx="3868298" cy="22666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" noProof="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E2D8930-9756-41CC-4A82-B7F541AD1D67}"/>
                </a:ext>
              </a:extLst>
            </p:cNvPr>
            <p:cNvSpPr/>
            <p:nvPr/>
          </p:nvSpPr>
          <p:spPr>
            <a:xfrm>
              <a:off x="1416514" y="4787576"/>
              <a:ext cx="3257085" cy="15092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5FB9CE-D5E0-F8E7-BE7E-004D6447E22B}"/>
                </a:ext>
              </a:extLst>
            </p:cNvPr>
            <p:cNvSpPr/>
            <p:nvPr/>
          </p:nvSpPr>
          <p:spPr>
            <a:xfrm>
              <a:off x="4569238" y="3042138"/>
              <a:ext cx="2229257" cy="3400364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" noProof="0" dirty="0"/>
            </a:p>
          </p:txBody>
        </p:sp>
      </p:grpSp>
      <p:pic>
        <p:nvPicPr>
          <p:cNvPr id="110" name="Google Shape;110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hteck 17"/>
          <p:cNvSpPr/>
          <p:nvPr/>
        </p:nvSpPr>
        <p:spPr bwMode="auto">
          <a:xfrm>
            <a:off x="6725082" y="5444713"/>
            <a:ext cx="373869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a" sz="1050" u="sng" noProof="0" dirty="0">
                <a:hlinkClick r:id="rId9" tooltip="https://www.christianhmeyer.de/mit-concept-mapping-den-lernerfolg-steigern-und-wissen-strukturieren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https://www.christianhmeyer.de/mit-concept-mapping-den-lernerfolg-steigern-und-wissen-strukturieren/</a:t>
            </a:r>
            <a:r>
              <a:rPr lang="ca" sz="1050" noProof="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79F1C8-B993-22D3-50AD-9737AEA3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Retroacció - Mapa conceptual </a:t>
            </a:r>
          </a:p>
        </p:txBody>
      </p:sp>
      <p:sp>
        <p:nvSpPr>
          <p:cNvPr id="6" name="Textfeld 12">
            <a:extLst>
              <a:ext uri="{FF2B5EF4-FFF2-40B4-BE49-F238E27FC236}">
                <a16:creationId xmlns:a16="http://schemas.microsoft.com/office/drawing/2014/main" id="{CADF2AED-87BF-116F-10C5-3040DB9ED7EF}"/>
              </a:ext>
            </a:extLst>
          </p:cNvPr>
          <p:cNvSpPr txBox="1"/>
          <p:nvPr/>
        </p:nvSpPr>
        <p:spPr bwMode="auto">
          <a:xfrm>
            <a:off x="865054" y="1236111"/>
            <a:ext cx="1447366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sz="2800" b="0" i="0" u="none" strike="noStrike" cap="none" spc="0" noProof="0" dirty="0">
                <a:ln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Avalua</a:t>
            </a:r>
            <a:endParaRPr lang="ca" noProof="0" dirty="0">
              <a:solidFill>
                <a:schemeClr val="bg1"/>
              </a:solidFill>
            </a:endParaRPr>
          </a:p>
        </p:txBody>
      </p:sp>
      <p:sp>
        <p:nvSpPr>
          <p:cNvPr id="13" name="Rechteck 1"/>
          <p:cNvSpPr/>
          <p:nvPr/>
        </p:nvSpPr>
        <p:spPr bwMode="auto">
          <a:xfrm>
            <a:off x="6768489" y="1413287"/>
            <a:ext cx="4476003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ca" b="1" noProof="0" dirty="0"/>
              <a:t>Quantitatiu: </a:t>
            </a:r>
            <a:r>
              <a:rPr lang="ca" noProof="0" dirty="0"/>
              <a:t>= nombre 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/>
              <a:t>conceptes (correctes)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/>
              <a:t>proposicions (correctes)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/>
              <a:t>vincles (correctes)</a:t>
            </a:r>
          </a:p>
        </p:txBody>
      </p:sp>
      <p:sp>
        <p:nvSpPr>
          <p:cNvPr id="16" name="Rechteck 3"/>
          <p:cNvSpPr/>
          <p:nvPr/>
        </p:nvSpPr>
        <p:spPr bwMode="auto">
          <a:xfrm>
            <a:off x="6768489" y="2692764"/>
            <a:ext cx="3012363" cy="1200329"/>
          </a:xfrm>
          <a:prstGeom prst="rect">
            <a:avLst/>
          </a:prstGeom>
          <a:ln w="0">
            <a:noFill/>
          </a:ln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ca" b="1" noProof="0" dirty="0"/>
              <a:t>Quantitatiu: </a:t>
            </a:r>
            <a:r>
              <a:rPr lang="ca" noProof="0" dirty="0"/>
              <a:t>= estructura 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solidFill>
                  <a:srgbClr val="FFC000"/>
                </a:solidFill>
              </a:rPr>
              <a:t>cadenes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solidFill>
                  <a:srgbClr val="FF0000"/>
                </a:solidFill>
              </a:rPr>
              <a:t>rajos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>
                <a:solidFill>
                  <a:schemeClr val="tx2"/>
                </a:solidFill>
              </a:rPr>
              <a:t>xarxes</a:t>
            </a:r>
          </a:p>
        </p:txBody>
      </p:sp>
      <p:sp>
        <p:nvSpPr>
          <p:cNvPr id="17" name="Rechteck 2"/>
          <p:cNvSpPr/>
          <p:nvPr/>
        </p:nvSpPr>
        <p:spPr bwMode="auto">
          <a:xfrm>
            <a:off x="6752840" y="3972241"/>
            <a:ext cx="463416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ca" b="1" noProof="0" dirty="0"/>
              <a:t>Qualitatiu: </a:t>
            </a:r>
            <a:r>
              <a:rPr lang="ca" noProof="0" dirty="0"/>
              <a:t>= valoració segons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/>
              <a:t>conceptes (correctes)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/>
              <a:t>proposicions (correctes)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ca" noProof="0" dirty="0"/>
              <a:t>vincles (correctes)</a:t>
            </a:r>
          </a:p>
        </p:txBody>
      </p:sp>
    </p:spTree>
    <p:extLst>
      <p:ext uri="{BB962C8B-B14F-4D97-AF65-F5344CB8AC3E}">
        <p14:creationId xmlns:p14="http://schemas.microsoft.com/office/powerpoint/2010/main" val="101845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2FB03-31B1-A906-D918-BBEEFA086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noProof="0" dirty="0"/>
              <a:t>Mapa Conceptual - Activitat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3FDB59-A2B7-8E63-9AB1-6C60C4E59BE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5532" y="1477963"/>
            <a:ext cx="9064625" cy="3902075"/>
          </a:xfrm>
        </p:spPr>
        <p:txBody>
          <a:bodyPr>
            <a:normAutofit lnSpcReduction="10000"/>
          </a:bodyPr>
          <a:lstStyle/>
          <a:p>
            <a:pPr marL="114300" indent="0">
              <a:spcAft>
                <a:spcPts val="1000"/>
              </a:spcAft>
              <a:buNone/>
            </a:pPr>
            <a:r>
              <a:rPr lang="ca" sz="2000" u="sng" noProof="0" dirty="0">
                <a:latin typeface="Poppins" panose="00000500000000000000" pitchFamily="2" charset="0"/>
                <a:cs typeface="Poppins" panose="00000500000000000000" pitchFamily="2" charset="0"/>
              </a:rPr>
              <a:t>Creeu un mapa conceptual per a un tipus de sòl específic! 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ca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1. Trieu un tipus específic de sòl (per exemple, terra negra, podzol, glei, rendzina, erm) i creeu un mapa conceptual que il·lustri els coneixements i connexions que heu adquirit.</a:t>
            </a:r>
          </a:p>
          <a:p>
            <a:pPr marL="114300" indent="0">
              <a:spcAft>
                <a:spcPts val="1000"/>
              </a:spcAft>
              <a:buNone/>
            </a:pPr>
            <a:r>
              <a:rPr lang="ca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Pregunta clau:</a:t>
            </a:r>
            <a:r>
              <a:rPr lang="ca" sz="2000" i="1" noProof="0" dirty="0">
                <a:latin typeface="Poppins" panose="00000500000000000000" pitchFamily="2" charset="0"/>
                <a:cs typeface="Poppins" panose="00000500000000000000" pitchFamily="2" charset="0"/>
              </a:rPr>
              <a:t> Com afecta aquest tipus de sòl als ecosistemes?</a:t>
            </a:r>
            <a:endParaRPr lang="ca" sz="2000" i="1" u="sng" noProof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14300" indent="0">
              <a:buNone/>
            </a:pPr>
            <a:r>
              <a:rPr lang="ca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2. Compareu el vostre mapa conceptual amb el de la resta i feu retroacció mútua.</a:t>
            </a:r>
          </a:p>
          <a:p>
            <a:r>
              <a:rPr lang="ca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S'han fet servir els conceptes, proposicions i vincles adequadament?</a:t>
            </a:r>
          </a:p>
          <a:p>
            <a:r>
              <a:rPr lang="ca" sz="2000" b="0" noProof="0" dirty="0">
                <a:latin typeface="Poppins" panose="00000500000000000000" pitchFamily="2" charset="0"/>
                <a:cs typeface="Poppins" panose="00000500000000000000" pitchFamily="2" charset="0"/>
              </a:rPr>
              <a:t>El mapa conceptual respon a la pregunta clau?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D08D1D-75F8-63AB-3DE4-41A1E628E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570157" y="3372448"/>
            <a:ext cx="1783343" cy="1872917"/>
          </a:xfrm>
          <a:prstGeom prst="rect">
            <a:avLst/>
          </a:prstGeom>
        </p:spPr>
      </p:pic>
      <p:pic>
        <p:nvPicPr>
          <p:cNvPr id="6" name="Grafik 5" descr="Stift Silhouette">
            <a:extLst>
              <a:ext uri="{FF2B5EF4-FFF2-40B4-BE49-F238E27FC236}">
                <a16:creationId xmlns:a16="http://schemas.microsoft.com/office/drawing/2014/main" id="{65B0F287-924D-AA4E-07C2-F7C81566C2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2796" y="17283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418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 bwMode="auto">
          <a:xfrm>
            <a:off x="688588" y="3207351"/>
            <a:ext cx="9136092" cy="2546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ca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Assegureu-vos que desperteu l'interès de l'alumnat.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ca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Integreu la reflexió educativa </a:t>
            </a:r>
            <a:endParaRPr lang="ca" i="1" noProof="0" dirty="0">
              <a:latin typeface="Poppins"/>
              <a:cs typeface="Calibri" panose="020F0502020204030204" pitchFamily="34" charset="0"/>
            </a:endParaRP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ca" b="0" i="1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Que cadascú proposi un exemple de com avaluar el progrés d'aprenentatge de l'alumnat, tant formatiu com sumatiu. </a:t>
            </a:r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defRPr/>
            </a:pPr>
            <a:r>
              <a:rPr lang="ca" i="1" noProof="0" dirty="0">
                <a:latin typeface="Poppins"/>
                <a:ea typeface="Arial"/>
                <a:cs typeface="Calibri" panose="020F0502020204030204" pitchFamily="34" charset="0"/>
              </a:rPr>
              <a:t>Penseu en un format interessant per a presentar el programa en </a:t>
            </a:r>
            <a:r>
              <a:rPr lang="ca" b="1" i="1" noProof="0" dirty="0">
                <a:latin typeface="Poppins"/>
                <a:ea typeface="Arial"/>
                <a:cs typeface="Calibri" panose="020F0502020204030204" pitchFamily="34" charset="0"/>
              </a:rPr>
              <a:t>10 o 15 minuts </a:t>
            </a:r>
            <a:r>
              <a:rPr lang="ca" i="1" noProof="0" dirty="0">
                <a:latin typeface="Poppins"/>
                <a:ea typeface="Arial"/>
                <a:cs typeface="Calibri" panose="020F0502020204030204" pitchFamily="34" charset="0"/>
              </a:rPr>
              <a:t>per a la propera ocasió.</a:t>
            </a:r>
            <a:endParaRPr lang="ca" b="0" i="1" u="none" strike="noStrike" cap="none" spc="0" noProof="0" dirty="0">
              <a:ln>
                <a:noFill/>
              </a:ln>
              <a:latin typeface="Poppins"/>
              <a:ea typeface="Arial"/>
              <a:cs typeface="Calibri" panose="020F05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688588" y="1337158"/>
            <a:ext cx="11051128" cy="157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defRPr/>
            </a:pPr>
            <a:r>
              <a:rPr lang="ca" b="1" u="sng" noProof="0" dirty="0">
                <a:latin typeface="Poppins"/>
                <a:ea typeface="Arial"/>
                <a:cs typeface="Calibri" panose="020F0502020204030204" pitchFamily="34" charset="0"/>
              </a:rPr>
              <a:t>Activitat 4.3: </a:t>
            </a:r>
            <a:r>
              <a:rPr lang="ca" b="1" noProof="0" dirty="0">
                <a:latin typeface="Poppins"/>
                <a:ea typeface="Arial"/>
                <a:cs typeface="Calibri" panose="020F0502020204030204" pitchFamily="34" charset="0"/>
              </a:rPr>
              <a:t>Creació d'un </a:t>
            </a:r>
            <a:r>
              <a:rPr lang="ca" b="1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programa educatiu </a:t>
            </a:r>
          </a:p>
          <a:p>
            <a:pPr marL="342900" marR="0" lvl="0" indent="-34290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ea typeface="Arial"/>
                <a:cs typeface="Calibri" panose="020F0502020204030204" pitchFamily="34" charset="0"/>
              </a:rPr>
              <a:t>Trieu</a:t>
            </a:r>
            <a:r>
              <a:rPr lang="ca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 un tema relatiu a la salut del sòl. </a:t>
            </a:r>
          </a:p>
          <a:p>
            <a:pPr marL="342900" lvl="0" indent="-342900">
              <a:lnSpc>
                <a:spcPct val="15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ea typeface="Arial"/>
                <a:cs typeface="Calibri" panose="020F0502020204030204" pitchFamily="34" charset="0"/>
              </a:rPr>
              <a:t>Creeu activitats d'aprenentatge </a:t>
            </a:r>
            <a:r>
              <a:rPr lang="ca" noProof="0" dirty="0">
                <a:latin typeface="Poppins"/>
                <a:cs typeface="Calibri" panose="020F0502020204030204" pitchFamily="34" charset="0"/>
              </a:rPr>
              <a:t>que ajudin a que l'alumnat assoleixi els objectius d'aprenentatge marcats per a cadascuna de les 5</a:t>
            </a:r>
            <a:r>
              <a:rPr lang="ca" i="0" u="none" strike="noStrike" cap="none" spc="0" noProof="0" dirty="0">
                <a:ln>
                  <a:noFill/>
                </a:ln>
                <a:latin typeface="Poppins"/>
                <a:ea typeface="Arial"/>
                <a:cs typeface="Calibri" panose="020F0502020204030204" pitchFamily="34" charset="0"/>
              </a:rPr>
              <a:t>fases: Participa, Explora, Explica, Elabora i Avalua (Engage, Explore, Explain, Elaborate, Evaluate)</a:t>
            </a:r>
          </a:p>
        </p:txBody>
      </p:sp>
      <p:pic>
        <p:nvPicPr>
          <p:cNvPr id="1026" name="Picture 2" descr="Flipchart - Openclipart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10066867" y="2860244"/>
            <a:ext cx="1286933" cy="199474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CD9C89-1BC2-5461-772B-05B7142E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Ara és el vostre torn: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929864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0997686" y="-700350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1531599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10463776" y="-702682"/>
            <a:ext cx="36933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445439" y="458362"/>
            <a:ext cx="1388441" cy="366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 bwMode="auto">
          <a:xfrm>
            <a:off x="667433" y="2150024"/>
            <a:ext cx="64117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Presenteu el vostre programa d'aprenentatge sobre salut del sòl en un format interessant. </a:t>
            </a:r>
          </a:p>
          <a:p>
            <a:pPr lvl="0">
              <a:buClr>
                <a:srgbClr val="000000"/>
              </a:buClr>
              <a:defRPr/>
            </a:pPr>
            <a:endParaRPr lang="ca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Cadascú disposa de 10 o 15 minuts. </a:t>
            </a: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lang="ca" noProof="0" dirty="0">
              <a:latin typeface="Poppins"/>
              <a:cs typeface="Calibri" panose="020F0502020204030204" pitchFamily="34" charset="0"/>
            </a:endParaRPr>
          </a:p>
          <a:p>
            <a:pPr marL="342900" lvl="0" indent="-342900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ca" noProof="0" dirty="0">
                <a:latin typeface="Poppins"/>
                <a:cs typeface="Calibri" panose="020F0502020204030204" pitchFamily="34" charset="0"/>
              </a:rPr>
              <a:t>El públic haurà de prendre notes i fer preguntes en acabar, per ajudar a qui presenta a reflexionar i millorar les idees.</a:t>
            </a:r>
            <a:endParaRPr lang="ca" noProof="0" dirty="0">
              <a:latin typeface="Poppins"/>
              <a:ea typeface="Arial"/>
              <a:cs typeface="Calibri" panose="020F0502020204030204" pitchFamily="34" charset="0"/>
            </a:endParaRPr>
          </a:p>
        </p:txBody>
      </p:sp>
      <p:pic>
        <p:nvPicPr>
          <p:cNvPr id="5" name="Grafik 4" descr="Lehrer">
            <a:extLst>
              <a:ext uri="{FF2B5EF4-FFF2-40B4-BE49-F238E27FC236}">
                <a16:creationId xmlns:a16="http://schemas.microsoft.com/office/drawing/2014/main" id="{D0530558-25C6-4BF5-BA78-BF97B5BB07F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29072" y="2028208"/>
            <a:ext cx="1400792" cy="1400792"/>
          </a:xfrm>
          <a:prstGeom prst="rect">
            <a:avLst/>
          </a:prstGeom>
        </p:spPr>
      </p:pic>
      <p:pic>
        <p:nvPicPr>
          <p:cNvPr id="7" name="Grafik 6" descr="Benutzer">
            <a:extLst>
              <a:ext uri="{FF2B5EF4-FFF2-40B4-BE49-F238E27FC236}">
                <a16:creationId xmlns:a16="http://schemas.microsoft.com/office/drawing/2014/main" id="{3EA8B42E-2361-4FAD-BAD5-2BB48D4A1A2E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7218" y="3057556"/>
            <a:ext cx="1400792" cy="1400792"/>
          </a:xfrm>
          <a:prstGeom prst="rect">
            <a:avLst/>
          </a:prstGeom>
        </p:spPr>
      </p:pic>
      <p:pic>
        <p:nvPicPr>
          <p:cNvPr id="18" name="Grafik 17" descr="Benutzer">
            <a:extLst>
              <a:ext uri="{FF2B5EF4-FFF2-40B4-BE49-F238E27FC236}">
                <a16:creationId xmlns:a16="http://schemas.microsoft.com/office/drawing/2014/main" id="{CE53C9B2-FE07-4E2F-8505-356852BE779B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auto">
          <a:xfrm>
            <a:off x="9199706" y="3057556"/>
            <a:ext cx="1400792" cy="14007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3DC3C-6D53-D4F7-EDDA-1312FE9E7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Ara és el vostre torn.</a:t>
            </a:r>
          </a:p>
        </p:txBody>
      </p:sp>
    </p:spTree>
    <p:extLst>
      <p:ext uri="{BB962C8B-B14F-4D97-AF65-F5344CB8AC3E}">
        <p14:creationId xmlns:p14="http://schemas.microsoft.com/office/powerpoint/2010/main" val="4201912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48800" y="6492875"/>
            <a:ext cx="2743200" cy="365125"/>
          </a:xfrm>
        </p:spPr>
        <p:txBody>
          <a:bodyPr/>
          <a:lstStyle/>
          <a:p>
            <a:pPr>
              <a:defRPr/>
            </a:pPr>
            <a:fld id="{C78E65DB-0693-4285-868B-A910EFECD7CD}" type="slidenum">
              <a:rPr lang="en-GB" noProof="0" smtClean="0"/>
              <a:t>56</a:t>
            </a:fld>
            <a:endParaRPr lang="en-GB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6D195A-1C4C-3B20-5066-D4AC59EF20C2}"/>
              </a:ext>
            </a:extLst>
          </p:cNvPr>
          <p:cNvGrpSpPr/>
          <p:nvPr/>
        </p:nvGrpSpPr>
        <p:grpSpPr>
          <a:xfrm>
            <a:off x="2212429" y="684060"/>
            <a:ext cx="7325271" cy="4972287"/>
            <a:chOff x="1532686" y="876792"/>
            <a:chExt cx="8637974" cy="5863331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32686" y="1687398"/>
              <a:ext cx="8637973" cy="5052725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/>
            <a:srcRect b="7587"/>
            <a:stretch>
              <a:fillRect/>
            </a:stretch>
          </p:blipFill>
          <p:spPr bwMode="auto">
            <a:xfrm>
              <a:off x="1532686" y="876792"/>
              <a:ext cx="8637974" cy="1003953"/>
            </a:xfrm>
            <a:prstGeom prst="rect">
              <a:avLst/>
            </a:prstGeom>
          </p:spPr>
        </p:pic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0068471" y="203236"/>
            <a:ext cx="1949691" cy="96164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áfico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" y="-1178158"/>
            <a:ext cx="12195662" cy="81304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 bwMode="auto"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ca" sz="3600" noProof="0" dirty="0">
                <a:solidFill>
                  <a:schemeClr val="bg1"/>
                </a:solidFill>
                <a:latin typeface="Bebas Neue"/>
              </a:rPr>
              <a:t>GRÀCIES</a:t>
            </a:r>
            <a:endParaRPr lang="ca" noProof="0" dirty="0"/>
          </a:p>
        </p:txBody>
      </p:sp>
      <p:sp>
        <p:nvSpPr>
          <p:cNvPr id="2" name="CuadroTexto 1"/>
          <p:cNvSpPr txBox="1"/>
          <p:nvPr/>
        </p:nvSpPr>
        <p:spPr bwMode="auto">
          <a:xfrm>
            <a:off x="5339973" y="4666304"/>
            <a:ext cx="15120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a" sz="1200" b="1" noProof="0" dirty="0">
                <a:solidFill>
                  <a:schemeClr val="bg1"/>
                </a:solidFill>
                <a:latin typeface="Poppins"/>
                <a:cs typeface="Poppins"/>
              </a:rPr>
              <a:t>loess-project.eu</a:t>
            </a:r>
            <a:endParaRPr lang="ca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F10ED-0123-40DE-ACF2-07B2EE172507}"/>
              </a:ext>
            </a:extLst>
          </p:cNvPr>
          <p:cNvSpPr/>
          <p:nvPr/>
        </p:nvSpPr>
        <p:spPr>
          <a:xfrm>
            <a:off x="-1" y="6160168"/>
            <a:ext cx="12192000" cy="697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D38EF-B67B-6B97-DFF4-0B1C7AAC5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2484" y="6319936"/>
            <a:ext cx="4024212" cy="3782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9" name="CuadroTexto 5"/>
          <p:cNvSpPr txBox="1"/>
          <p:nvPr/>
        </p:nvSpPr>
        <p:spPr bwMode="auto">
          <a:xfrm>
            <a:off x="5354275" y="911911"/>
            <a:ext cx="694810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ca" sz="1100" i="1" dirty="0">
                <a:latin typeface="Poppins"/>
              </a:rPr>
              <a:t>(Meyer, H. (2004). Was ist guter Unterricht? Berlin: Cornelsen Scriptor. ISBN 978-3-589-22047-2 )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3700" y="1783367"/>
            <a:ext cx="11466222" cy="37548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Una estructura clara dels processos docents i d'aprenentatge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(procés, objectiu, claredat dels objectius, rituals i flexibilitat)</a:t>
            </a:r>
            <a:endParaRPr lang="ca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P</a:t>
            </a:r>
            <a:r>
              <a:rPr lang="ca" sz="1400" b="1" noProof="0" dirty="0">
                <a:latin typeface="Poppins"/>
              </a:rPr>
              <a:t>r</a:t>
            </a: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oporció/quantitat elevada de temps per a cada activitat</a:t>
            </a:r>
            <a:endParaRPr lang="ca" sz="1400" b="0" i="0" u="none" strike="noStrike" cap="none" noProof="0" dirty="0">
              <a:ln>
                <a:noFill/>
              </a:ln>
              <a:solidFill>
                <a:schemeClr val="tx1"/>
              </a:solidFill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Alineament constructiu d'objectius, avaluació, continguts i mètodes</a:t>
            </a: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Claredat dels continguts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(instruccions clares per a cada activitat, progressió temàtica lògica, documentació dels resultats clara i confiable)</a:t>
            </a:r>
            <a:endParaRPr lang="ca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Comunicació significativa a l'aula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(planificació participativa, entorn comunicatiu, reunions de reflexió, diaris d'aprenentatge i retroacció de l'alumnat)</a:t>
            </a:r>
            <a:endParaRPr lang="ca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Varietat de mètodes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(tècniques de presentació </a:t>
            </a:r>
            <a:r>
              <a:rPr lang="ca" sz="1400" noProof="0" dirty="0">
                <a:latin typeface="Poppins"/>
              </a:rPr>
              <a:t>i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patrons d'acció diversos, flexibilitat en l'estructura de les sessions i varietat d'enfocaments docents)</a:t>
            </a:r>
            <a:endParaRPr lang="ca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noProof="0" dirty="0">
                <a:latin typeface="Poppins"/>
              </a:rPr>
              <a:t>S</a:t>
            </a: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uport individualitzat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(flexibilitat, paciència i temps; diferenciació i integració interna; avaluacions individualitzades i plans de suport a mida; suport especial per a l'alumnat en risc)</a:t>
            </a:r>
            <a:endParaRPr lang="ca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noProof="0" dirty="0">
                <a:latin typeface="Poppins"/>
              </a:rPr>
              <a:t>Pràctica </a:t>
            </a: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docent hàbil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 (consciència de les estratègies d'aprenentatge, activitats pràctiques i orientació específiques, a més d'un entorn d'aprenentatge variable</a:t>
            </a:r>
            <a:endParaRPr lang="ca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Objectius clars, avaluació de resultats professional i retroacció contínua 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(oferint oportunitats d'aprenentatge alineades amb els estàndards o les directrius educatives, adaptació a les capacitats de l'alumnat, i rapidesa de comentaris centrats en el desenvolupament)</a:t>
            </a:r>
            <a:endParaRPr lang="ca" sz="1400" noProof="0" dirty="0">
              <a:latin typeface="Poppins"/>
            </a:endParaRPr>
          </a:p>
          <a:p>
            <a:pPr marL="285750" marR="0" lvl="0" indent="-285750" algn="l" defTabSz="914400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ca" sz="1400" b="1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Un clima a l'aula que fomenti l'aprenentatge </a:t>
            </a:r>
            <a:r>
              <a:rPr lang="ca" sz="1400" b="0" i="0" u="none" strike="noStrike" cap="none" noProof="0" dirty="0">
                <a:ln>
                  <a:noFill/>
                </a:ln>
                <a:solidFill>
                  <a:schemeClr val="tx1"/>
                </a:solidFill>
                <a:latin typeface="Poppins"/>
              </a:rPr>
              <a:t>(bona organització, instal·lacions funcionals, eines d'aprenentatge útils)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1813824-F635-4823-83F8-A0B670C207E8}"/>
              </a:ext>
            </a:extLst>
          </p:cNvPr>
          <p:cNvSpPr txBox="1"/>
          <p:nvPr/>
        </p:nvSpPr>
        <p:spPr>
          <a:xfrm>
            <a:off x="643761" y="1111662"/>
            <a:ext cx="898283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" sz="1600" b="1" u="sng" noProof="0" dirty="0">
                <a:latin typeface="Poppins"/>
              </a:rPr>
              <a:t>Activitat 1.2: </a:t>
            </a:r>
            <a:r>
              <a:rPr lang="ca" sz="1600" b="1" noProof="0" dirty="0">
                <a:latin typeface="Poppins"/>
              </a:rPr>
              <a:t>Llegiu els criteris següents i, en grups reduïts, penseu en exemples per a posar-los en pràctica. Compartiu les idees amb la resta.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D2B82ADD-C640-DB01-5EFE-C0747DB9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a" dirty="0"/>
              <a:t>10 característiques de la "bona docència"?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5400000">
            <a:off x="6953950" y="1591858"/>
            <a:ext cx="4386458" cy="3289843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 bwMode="auto">
          <a:xfrm>
            <a:off x="848027" y="3746567"/>
            <a:ext cx="5641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2000" b="1" u="sng" noProof="0" dirty="0">
                <a:latin typeface="Poppins"/>
                <a:cs typeface="Poppins"/>
              </a:rPr>
              <a:t>Activitat 1.3: </a:t>
            </a:r>
            <a:r>
              <a:rPr lang="ca" sz="2000" b="1" i="1" noProof="0" dirty="0">
                <a:latin typeface="Poppins"/>
                <a:cs typeface="Poppins"/>
              </a:rPr>
              <a:t>Què en penseu? Com hauria de ser l'educació sobre la salut del sòl?</a:t>
            </a:r>
            <a:endParaRPr lang="ca" sz="2000" i="1" noProof="0" dirty="0">
              <a:latin typeface="Poppins"/>
              <a:cs typeface="Poppins"/>
            </a:endParaRPr>
          </a:p>
        </p:txBody>
      </p:sp>
      <p:sp>
        <p:nvSpPr>
          <p:cNvPr id="5" name="CuadroTexto 5">
            <a:extLst>
              <a:ext uri="{FF2B5EF4-FFF2-40B4-BE49-F238E27FC236}">
                <a16:creationId xmlns:a16="http://schemas.microsoft.com/office/drawing/2014/main" id="{0E3AFDF7-08E0-8762-2BCD-DE1D0A8D90F4}"/>
              </a:ext>
            </a:extLst>
          </p:cNvPr>
          <p:cNvSpPr txBox="1"/>
          <p:nvPr/>
        </p:nvSpPr>
        <p:spPr bwMode="auto">
          <a:xfrm>
            <a:off x="7502257" y="5514740"/>
            <a:ext cx="4102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400" noProof="0" dirty="0">
                <a:latin typeface="Bebas Neue"/>
              </a:rPr>
              <a:t>© Institut für Fachdidaktik, Bereich Mathematik &amp; Naturwissenschaftsdidaktik</a:t>
            </a:r>
            <a:endParaRPr lang="ca" sz="1400" b="1" noProof="0" dirty="0">
              <a:latin typeface="Poppins"/>
              <a:cs typeface="Poppins"/>
            </a:endParaRPr>
          </a:p>
        </p:txBody>
      </p:sp>
      <p:pic>
        <p:nvPicPr>
          <p:cNvPr id="2" name="Grafik 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511" y="1783367"/>
            <a:ext cx="2225233" cy="18228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5E9607-33CD-5409-01C1-5D738326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Salut del sòl (Educació)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7DEB73F-9C69-B4A2-D0AD-E4DFC1BF01EA}"/>
              </a:ext>
            </a:extLst>
          </p:cNvPr>
          <p:cNvGrpSpPr/>
          <p:nvPr/>
        </p:nvGrpSpPr>
        <p:grpSpPr>
          <a:xfrm>
            <a:off x="2463800" y="1316062"/>
            <a:ext cx="6858868" cy="4572579"/>
            <a:chOff x="2020168" y="791235"/>
            <a:chExt cx="8128000" cy="5418667"/>
          </a:xfrm>
        </p:grpSpPr>
        <p:graphicFrame>
          <p:nvGraphicFramePr>
            <p:cNvPr id="10" name="Diagram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2303401"/>
                </p:ext>
              </p:extLst>
            </p:nvPr>
          </p:nvGraphicFramePr>
          <p:xfrm>
            <a:off x="2020168" y="791235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cxnSp>
          <p:nvCxnSpPr>
            <p:cNvPr id="15" name="Gerade Verbindung mit Pfeil 14"/>
            <p:cNvCxnSpPr>
              <a:cxnSpLocks/>
            </p:cNvCxnSpPr>
            <p:nvPr/>
          </p:nvCxnSpPr>
          <p:spPr bwMode="auto">
            <a:xfrm flipH="1" flipV="1">
              <a:off x="4991809" y="2890867"/>
              <a:ext cx="983500" cy="177768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>
              <a:cxnSpLocks/>
            </p:cNvCxnSpPr>
            <p:nvPr/>
          </p:nvCxnSpPr>
          <p:spPr bwMode="auto">
            <a:xfrm flipH="1" flipV="1">
              <a:off x="5034052" y="2779773"/>
              <a:ext cx="2150522" cy="122463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>
              <a:cxnSpLocks/>
            </p:cNvCxnSpPr>
            <p:nvPr/>
          </p:nvCxnSpPr>
          <p:spPr bwMode="auto">
            <a:xfrm flipH="1" flipV="1">
              <a:off x="6237040" y="2172996"/>
              <a:ext cx="1015686" cy="172702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>
              <a:cxnSpLocks/>
            </p:cNvCxnSpPr>
            <p:nvPr/>
          </p:nvCxnSpPr>
          <p:spPr bwMode="auto">
            <a:xfrm flipH="1" flipV="1">
              <a:off x="4972999" y="4004409"/>
              <a:ext cx="2162704" cy="94545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>
              <a:cxnSpLocks/>
            </p:cNvCxnSpPr>
            <p:nvPr/>
          </p:nvCxnSpPr>
          <p:spPr bwMode="auto">
            <a:xfrm flipH="1" flipV="1">
              <a:off x="6068192" y="2172997"/>
              <a:ext cx="53840" cy="249555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>
              <a:cxnSpLocks/>
            </p:cNvCxnSpPr>
            <p:nvPr/>
          </p:nvCxnSpPr>
          <p:spPr bwMode="auto">
            <a:xfrm flipH="1">
              <a:off x="4915610" y="2840395"/>
              <a:ext cx="2164362" cy="110227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>
              <a:cxnSpLocks/>
            </p:cNvCxnSpPr>
            <p:nvPr/>
          </p:nvCxnSpPr>
          <p:spPr bwMode="auto">
            <a:xfrm flipV="1">
              <a:off x="4855977" y="2172996"/>
              <a:ext cx="1056386" cy="1653658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>
              <a:cxnSpLocks/>
            </p:cNvCxnSpPr>
            <p:nvPr/>
          </p:nvCxnSpPr>
          <p:spPr bwMode="auto">
            <a:xfrm flipV="1">
              <a:off x="6237040" y="2930625"/>
              <a:ext cx="921975" cy="17379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>
              <a:cxnSpLocks/>
            </p:cNvCxnSpPr>
            <p:nvPr/>
          </p:nvCxnSpPr>
          <p:spPr bwMode="auto">
            <a:xfrm flipH="1" flipV="1">
              <a:off x="5074874" y="2634637"/>
              <a:ext cx="1950672" cy="8582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4" name="Textfeld 23"/>
          <p:cNvSpPr txBox="1"/>
          <p:nvPr/>
        </p:nvSpPr>
        <p:spPr bwMode="auto">
          <a:xfrm>
            <a:off x="412331" y="5414709"/>
            <a:ext cx="4333089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ca" sz="1100" i="1" noProof="0" dirty="0">
                <a:latin typeface="Poppins"/>
              </a:rPr>
              <a:t>(a partir de: Gropengießer, H., Kattmann, U., &amp; Krüger, D. (2010). Biologiedidaktik in Übersichten. Aulis-Verlag.</a:t>
            </a:r>
            <a:r>
              <a:rPr lang="ca" sz="1400" i="1" dirty="0">
                <a:latin typeface="Poppins"/>
              </a:rPr>
              <a:t>)</a:t>
            </a:r>
          </a:p>
        </p:txBody>
      </p:sp>
      <p:sp>
        <p:nvSpPr>
          <p:cNvPr id="2" name="Textfeld 1"/>
          <p:cNvSpPr txBox="1"/>
          <p:nvPr/>
        </p:nvSpPr>
        <p:spPr bwMode="auto">
          <a:xfrm>
            <a:off x="412332" y="2150022"/>
            <a:ext cx="34560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400" b="1" noProof="0" dirty="0">
                <a:latin typeface="Poppins"/>
              </a:rPr>
              <a:t>Quins objectius educatius cal aconseguir?</a:t>
            </a:r>
            <a:r>
              <a:rPr lang="ca" sz="1400" noProof="0" dirty="0">
                <a:latin typeface="Poppins"/>
              </a:rPr>
              <a:t> Com ha de ser l'aprenentatge sobre el sòl? Quins elements són més importants que els altres? Quins són els objectius d'aprenentatge de l'educació sobre el sòl? I el currículum? Quins són els requeriments generals i individuals relatius al sòl?, etc.</a:t>
            </a:r>
          </a:p>
        </p:txBody>
      </p:sp>
      <p:sp>
        <p:nvSpPr>
          <p:cNvPr id="25" name="Textfeld 24"/>
          <p:cNvSpPr txBox="1"/>
          <p:nvPr/>
        </p:nvSpPr>
        <p:spPr bwMode="auto">
          <a:xfrm>
            <a:off x="437732" y="4234775"/>
            <a:ext cx="32499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400" b="1" noProof="0" dirty="0">
                <a:latin typeface="Poppins"/>
              </a:rPr>
              <a:t>On hem d'ensenyar els temes relatius a la salut del sòl? </a:t>
            </a:r>
            <a:r>
              <a:rPr lang="ca" sz="1400" noProof="0" dirty="0">
                <a:latin typeface="Poppins"/>
              </a:rPr>
              <a:t>A l'aula, al laboratori, al jardí comunitari, en excursions, visitant una exposició?</a:t>
            </a:r>
          </a:p>
        </p:txBody>
      </p:sp>
      <p:sp>
        <p:nvSpPr>
          <p:cNvPr id="27" name="Textfeld 26"/>
          <p:cNvSpPr txBox="1"/>
          <p:nvPr/>
        </p:nvSpPr>
        <p:spPr bwMode="auto">
          <a:xfrm>
            <a:off x="8120667" y="3535017"/>
            <a:ext cx="3882507" cy="16004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400" b="1" noProof="0" dirty="0">
                <a:latin typeface="Poppins"/>
              </a:rPr>
              <a:t>Com hem d'ensenyar els temes relatius a la salut del sòl?</a:t>
            </a:r>
          </a:p>
          <a:p>
            <a:pPr>
              <a:defRPr/>
            </a:pPr>
            <a:r>
              <a:rPr lang="ca" sz="1400" b="1" noProof="0" dirty="0">
                <a:latin typeface="Poppins"/>
              </a:rPr>
              <a:t>Format social:</a:t>
            </a:r>
            <a:r>
              <a:rPr lang="ca" sz="1400" noProof="0" dirty="0">
                <a:latin typeface="Poppins"/>
              </a:rPr>
              <a:t> Centrada en el docent o en l'alumnat?</a:t>
            </a:r>
            <a:endParaRPr lang="ca" noProof="0" dirty="0">
              <a:latin typeface="Poppins"/>
            </a:endParaRPr>
          </a:p>
          <a:p>
            <a:pPr>
              <a:defRPr/>
            </a:pPr>
            <a:r>
              <a:rPr lang="ca" sz="1400" b="1" noProof="0" dirty="0">
                <a:latin typeface="Poppins"/>
              </a:rPr>
              <a:t>Models de docència:</a:t>
            </a:r>
            <a:r>
              <a:rPr lang="ca" sz="1400" noProof="0" dirty="0">
                <a:latin typeface="Poppins"/>
              </a:rPr>
              <a:t> Basat en problemes, en recerca, ASC, basada en fenòmens?</a:t>
            </a:r>
            <a:endParaRPr lang="ca" noProof="0" dirty="0">
              <a:latin typeface="Poppins"/>
            </a:endParaRPr>
          </a:p>
          <a:p>
            <a:pPr>
              <a:defRPr/>
            </a:pPr>
            <a:r>
              <a:rPr lang="ca" sz="1400" b="1" noProof="0" dirty="0">
                <a:latin typeface="Poppins"/>
              </a:rPr>
              <a:t>Mètodes educatius:</a:t>
            </a:r>
            <a:r>
              <a:rPr lang="ca" sz="1400" noProof="0" dirty="0">
                <a:latin typeface="Poppins"/>
              </a:rPr>
              <a:t> Pràctics, de lectura, de redacció, basada en la indagació?</a:t>
            </a:r>
          </a:p>
        </p:txBody>
      </p:sp>
      <p:sp>
        <p:nvSpPr>
          <p:cNvPr id="28" name="Textfeld 27"/>
          <p:cNvSpPr txBox="1"/>
          <p:nvPr/>
        </p:nvSpPr>
        <p:spPr bwMode="auto">
          <a:xfrm>
            <a:off x="437732" y="1143663"/>
            <a:ext cx="501246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400" b="1" noProof="0" dirty="0">
                <a:latin typeface="Poppins"/>
              </a:rPr>
              <a:t>Qui ensenya/s'encarrega de l'educació sobre el sòl? </a:t>
            </a:r>
            <a:r>
              <a:rPr lang="ca" sz="1400" noProof="0" dirty="0">
                <a:latin typeface="Poppins"/>
              </a:rPr>
              <a:t>Investigadors, mestres, formadors, agricultors, currículum, requeriments generals i individuals, etc.</a:t>
            </a:r>
          </a:p>
        </p:txBody>
      </p:sp>
      <p:sp>
        <p:nvSpPr>
          <p:cNvPr id="29" name="Textfeld 28"/>
          <p:cNvSpPr txBox="1"/>
          <p:nvPr/>
        </p:nvSpPr>
        <p:spPr bwMode="auto">
          <a:xfrm>
            <a:off x="8141273" y="1143663"/>
            <a:ext cx="3841297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400" b="1" noProof="0" dirty="0">
                <a:latin typeface="Poppins"/>
              </a:rPr>
              <a:t>Quins continguts, ja siguin específics del sòl o interdisciplinaris, cal tractar?
</a:t>
            </a:r>
            <a:r>
              <a:rPr lang="ca" sz="1400" noProof="0" dirty="0">
                <a:latin typeface="Poppins"/>
              </a:rPr>
              <a:t>Contingut orientat (o no) a les aplicacions (competències), com ara
: coneixements sobre el sòl, pràctiques relatives al sòl, coneixements pràctics, comunicacions relacionades amb els coneixements sobre el sòl (com ara diagrames), llenguatge acadèmic específic, canvis de modelatge, etc.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32AE9-B075-8293-260E-2D3272D6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a" dirty="0"/>
              <a:t>Qüestions que cal tractar per a millorar els coneixements sobre el sòl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9FCC6-F6A5-BEF1-08EA-AADAA47908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021541" y="5619463"/>
            <a:ext cx="1834360" cy="57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feld 25"/>
          <p:cNvSpPr txBox="1"/>
          <p:nvPr/>
        </p:nvSpPr>
        <p:spPr bwMode="auto">
          <a:xfrm>
            <a:off x="6470351" y="5646607"/>
            <a:ext cx="446837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a" sz="1400" b="1" noProof="0" dirty="0">
                <a:latin typeface="Poppins"/>
              </a:rPr>
              <a:t>Quins materials educatius s'han de fer servir?</a:t>
            </a:r>
            <a:endParaRPr lang="ca" noProof="0" dirty="0">
              <a:latin typeface="Poppins"/>
            </a:endParaRPr>
          </a:p>
          <a:p>
            <a:pPr>
              <a:defRPr/>
            </a:pPr>
            <a:r>
              <a:rPr lang="ca" sz="1400" noProof="0" dirty="0">
                <a:latin typeface="Poppins"/>
              </a:rPr>
              <a:t>Organismes vius, materials educatius, llibres de text, models?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áfico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1501506" y="1382286"/>
            <a:ext cx="89033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ca" sz="2000" b="1" noProof="0" dirty="0">
                <a:latin typeface="Poppins"/>
              </a:rPr>
              <a:t>"La vida a la Terra depèn de la salut dels sòls.</a:t>
            </a:r>
            <a:r>
              <a:rPr lang="ca" sz="2000" noProof="0" dirty="0">
                <a:latin typeface="Poppins"/>
              </a:rPr>
              <a:t> El sòl és la base dels aliments que consumim. Proporciona aigua potable i hàbitats per a la biodiversitat, alhora que contribueix a la resiliència climàtica. Sosté el nostre llegat cultural i paisatgístic, amés de ser la base de la nostra economia i prosperitat. No obstant, es calcula que </a:t>
            </a:r>
            <a:r>
              <a:rPr lang="ca" sz="2000" b="1" noProof="0" dirty="0">
                <a:latin typeface="Poppins"/>
              </a:rPr>
              <a:t>entre un 60 i un 70 % del sòl europeu no és sa.</a:t>
            </a:r>
            <a:r>
              <a:rPr lang="ca" sz="2000" noProof="0" dirty="0">
                <a:latin typeface="Poppins"/>
              </a:rPr>
              <a:t> El sòl, doncs, és un recurs fràgil que </a:t>
            </a:r>
            <a:r>
              <a:rPr lang="ca" sz="2000" b="1" noProof="0" dirty="0">
                <a:latin typeface="Poppins"/>
              </a:rPr>
              <a:t>cal ser gestionat amb cura i protegit per a les generacions futures". </a:t>
            </a:r>
          </a:p>
          <a:p>
            <a:pPr algn="r">
              <a:lnSpc>
                <a:spcPct val="150000"/>
              </a:lnSpc>
              <a:defRPr/>
            </a:pPr>
            <a:r>
              <a:rPr lang="ca" sz="2000" b="1" noProof="0" dirty="0">
                <a:latin typeface="Poppins"/>
              </a:rPr>
              <a:t>(Missió de la Unió Europea: Un acord sobre el sòl per a Europa). </a:t>
            </a:r>
          </a:p>
          <a:p>
            <a:pPr>
              <a:defRPr/>
            </a:pPr>
            <a:endParaRPr lang="ca" sz="2000" noProof="0" dirty="0">
              <a:latin typeface="Poppin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600E8-8713-B33D-56D7-67E58379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a" dirty="0"/>
              <a:t>Per què cal educar sobre la salut del sòl?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LOESS">
      <a:dk1>
        <a:srgbClr val="000000"/>
      </a:dk1>
      <a:lt1>
        <a:srgbClr val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5529B691B194C972332E7D0D0E597" ma:contentTypeVersion="15" ma:contentTypeDescription="Create a new document." ma:contentTypeScope="" ma:versionID="de8527c2bebc75a356c211d6f92a7154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4b97f35892b16ea83cdd99b05fa9efac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B76055-C66F-4A7B-B21B-6CB7211F064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1E25E9-B9F0-412D-AB20-BD9F488523C9}">
  <ds:schemaRefs>
    <ds:schemaRef ds:uri="http://purl.org/dc/elements/1.1/"/>
    <ds:schemaRef ds:uri="49b9c972-6c78-424e-8500-a22f256d764b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64392dc-dad9-45cc-9b02-6ff2a8be1f79"/>
  </ds:schemaRefs>
</ds:datastoreItem>
</file>

<file path=customXml/itemProps3.xml><?xml version="1.0" encoding="utf-8"?>
<ds:datastoreItem xmlns:ds="http://schemas.openxmlformats.org/officeDocument/2006/customXml" ds:itemID="{33713D0C-D499-4598-9ED5-7BC28E44B03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</TotalTime>
  <Words>4541</Words>
  <Application>Microsoft Office PowerPoint</Application>
  <PresentationFormat>Widescreen</PresentationFormat>
  <Paragraphs>432</Paragraphs>
  <Slides>57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Aptos</vt:lpstr>
      <vt:lpstr>Arial</vt:lpstr>
      <vt:lpstr>Bebas Neue</vt:lpstr>
      <vt:lpstr>Calibri</vt:lpstr>
      <vt:lpstr>MuseoSans</vt:lpstr>
      <vt:lpstr>Poppins</vt:lpstr>
      <vt:lpstr>Segoe UI</vt:lpstr>
      <vt:lpstr>Wingdings</vt:lpstr>
      <vt:lpstr>1_Tema de Office</vt:lpstr>
      <vt:lpstr>PowerPoint Presentation</vt:lpstr>
      <vt:lpstr>Índex</vt:lpstr>
      <vt:lpstr>Mòdul 1</vt:lpstr>
      <vt:lpstr>Què creieu que és una "bona educació mediambiental"?</vt:lpstr>
      <vt:lpstr>Què és una "bona educació mediambiental"?</vt:lpstr>
      <vt:lpstr>10 característiques de la "bona docència"?</vt:lpstr>
      <vt:lpstr>Salut del sòl (Educació)</vt:lpstr>
      <vt:lpstr>Qüestions que cal tractar per a millorar els coneixements sobre el sòl</vt:lpstr>
      <vt:lpstr>Per què cal educar sobre la salut del sòl?</vt:lpstr>
      <vt:lpstr>PowerPoint Presentation</vt:lpstr>
      <vt:lpstr>PowerPoint Presentation</vt:lpstr>
      <vt:lpstr>Mòdul 2</vt:lpstr>
      <vt:lpstr>Educació sobre la salut del sòl - el model de les 5E</vt:lpstr>
      <vt:lpstr>Participa</vt:lpstr>
      <vt:lpstr>Educació sobre la salut del sòl</vt:lpstr>
      <vt:lpstr>Despertar l'interès - Aconseguir que l'alumnat s'interessi en el tema</vt:lpstr>
      <vt:lpstr>Despertar l'interès - Aconseguir que l'alumnat s'interessi en el tema</vt:lpstr>
      <vt:lpstr>Despertar l'interès - Aconseguir que l'alumnat s'interessi en el tema</vt:lpstr>
      <vt:lpstr>Preconcepcions de l'alumnat</vt:lpstr>
      <vt:lpstr>Idees de l'alumnat</vt:lpstr>
      <vt:lpstr>Idees de l'alumnat</vt:lpstr>
      <vt:lpstr>Idees de l'alumnat</vt:lpstr>
      <vt:lpstr>Activitat per al Mòdul 3:</vt:lpstr>
      <vt:lpstr>Mòdul 3</vt:lpstr>
      <vt:lpstr>Explora</vt:lpstr>
      <vt:lpstr>Descobrir quines son les idees preconcebudes de l'alumnat</vt:lpstr>
      <vt:lpstr>Descobrir quines son les idees preconcebudes de l'alumnat</vt:lpstr>
      <vt:lpstr>Com adquireixen coneixements els científics</vt:lpstr>
      <vt:lpstr>Mètodes per a la participació activa amb els continguts</vt:lpstr>
      <vt:lpstr>Qui més explica, més aprèn</vt:lpstr>
      <vt:lpstr>Qui més explica, més aprèn</vt:lpstr>
      <vt:lpstr>Qui més explica, més aprèn</vt:lpstr>
      <vt:lpstr>Qui més explica, més aprèn</vt:lpstr>
      <vt:lpstr>Explicació</vt:lpstr>
      <vt:lpstr>Deu característiques d'una bona explicació en el context educatiu</vt:lpstr>
      <vt:lpstr>Exemple: Perfils del sòl</vt:lpstr>
      <vt:lpstr>Densitat informativa</vt:lpstr>
      <vt:lpstr>La comprensió visual requereix de l'ajuda del docent</vt:lpstr>
      <vt:lpstr>Mòdul 4</vt:lpstr>
      <vt:lpstr>Elabora - Aprofundeix</vt:lpstr>
      <vt:lpstr>Elabora - Aprofundeix</vt:lpstr>
      <vt:lpstr>Aprendre a partir de controvèrsies sociocientífiques (SSI)</vt:lpstr>
      <vt:lpstr>Controvèrsies sociocientífiques (SSI)</vt:lpstr>
      <vt:lpstr>Controvèrsies sociocientífiques (SSI) - Activitat</vt:lpstr>
      <vt:lpstr>Retroacció</vt:lpstr>
      <vt:lpstr>Retroacció</vt:lpstr>
      <vt:lpstr>Retroacció</vt:lpstr>
      <vt:lpstr>Retroacció</vt:lpstr>
      <vt:lpstr>Els mapes conceptuals són una representació visual dels "models mentals" de l'alumnat </vt:lpstr>
      <vt:lpstr>Els mapes conceptuals són fitxes conceptuals dels models mentals</vt:lpstr>
      <vt:lpstr>Anàlisi d'un mapa conceptual</vt:lpstr>
      <vt:lpstr>Retroacció - Mapa conceptual </vt:lpstr>
      <vt:lpstr>Mapa Conceptual - Activitat </vt:lpstr>
      <vt:lpstr>Ara és el vostre torn:</vt:lpstr>
      <vt:lpstr>Ara és el vostre torn.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Jiménez, Israel</dc:creator>
  <cp:lastModifiedBy>Christina Makarona</cp:lastModifiedBy>
  <cp:revision>175</cp:revision>
  <dcterms:created xsi:type="dcterms:W3CDTF">2023-07-31T09:53:39Z</dcterms:created>
  <dcterms:modified xsi:type="dcterms:W3CDTF">2026-04-01T18:40:45Z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MediaServiceImageTags">
    <vt:lpwstr/>
  </property>
</Properties>
</file>