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256" r:id="rId5"/>
    <p:sldId id="304" r:id="rId6"/>
    <p:sldId id="303" r:id="rId7"/>
    <p:sldId id="257" r:id="rId8"/>
    <p:sldId id="258" r:id="rId9"/>
    <p:sldId id="259" r:id="rId10"/>
    <p:sldId id="261" r:id="rId11"/>
    <p:sldId id="262" r:id="rId12"/>
    <p:sldId id="265" r:id="rId13"/>
    <p:sldId id="263" r:id="rId14"/>
    <p:sldId id="266" r:id="rId15"/>
    <p:sldId id="307" r:id="rId16"/>
    <p:sldId id="319" r:id="rId17"/>
    <p:sldId id="267" r:id="rId18"/>
    <p:sldId id="268" r:id="rId19"/>
    <p:sldId id="269" r:id="rId20"/>
    <p:sldId id="270" r:id="rId21"/>
    <p:sldId id="271" r:id="rId22"/>
    <p:sldId id="272" r:id="rId23"/>
    <p:sldId id="273" r:id="rId24"/>
    <p:sldId id="318" r:id="rId25"/>
    <p:sldId id="308" r:id="rId26"/>
    <p:sldId id="274" r:id="rId27"/>
    <p:sldId id="309" r:id="rId28"/>
    <p:sldId id="275" r:id="rId29"/>
    <p:sldId id="276" r:id="rId30"/>
    <p:sldId id="277" r:id="rId31"/>
    <p:sldId id="278" r:id="rId32"/>
    <p:sldId id="279" r:id="rId33"/>
    <p:sldId id="280" r:id="rId34"/>
    <p:sldId id="281" r:id="rId35"/>
    <p:sldId id="314" r:id="rId36"/>
    <p:sldId id="282" r:id="rId37"/>
    <p:sldId id="286" r:id="rId38"/>
    <p:sldId id="287" r:id="rId39"/>
    <p:sldId id="310" r:id="rId40"/>
    <p:sldId id="284" r:id="rId41"/>
    <p:sldId id="285" r:id="rId42"/>
    <p:sldId id="311" r:id="rId43"/>
    <p:sldId id="288" r:id="rId44"/>
    <p:sldId id="289" r:id="rId45"/>
    <p:sldId id="290" r:id="rId46"/>
    <p:sldId id="291" r:id="rId47"/>
    <p:sldId id="292" r:id="rId48"/>
    <p:sldId id="293" r:id="rId49"/>
    <p:sldId id="294" r:id="rId50"/>
    <p:sldId id="295" r:id="rId51"/>
    <p:sldId id="296" r:id="rId52"/>
    <p:sldId id="297" r:id="rId53"/>
    <p:sldId id="315" r:id="rId54"/>
    <p:sldId id="298" r:id="rId55"/>
    <p:sldId id="316" r:id="rId56"/>
    <p:sldId id="317" r:id="rId57"/>
    <p:sldId id="300" r:id="rId58"/>
    <p:sldId id="312" r:id="rId59"/>
    <p:sldId id="301" r:id="rId60"/>
    <p:sldId id="302" r:id="rId61"/>
  </p:sldIdLst>
  <p:sldSz cx="12192000" cy="6858000"/>
  <p:notesSz cx="6858000" cy="9144000"/>
  <p:defaultTextStyle>
    <a:defPPr>
      <a:defRPr lang="es-E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99DF2B-F3AE-C70E-3B29-DE486ADAD40C}" name="Lucas Weinberg" initials="LW" userId="S::lucas.weinberg_uibk.ac.at#ext#@wilabonn.onmicrosoft.com::03f511b6-2c31-47d9-87ce-ccb32745f318" providerId="AD"/>
  <p188:author id="{EE9D1B38-79CD-856F-9D4E-FCA1C09388E1}" name="Christina Makarona" initials="CM" userId="S::christina.makarona@eun.org::ed67c8ba-9bc6-4c9b-aae6-af36f9de05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zanne Kapelari" initials="SK" lastIdx="4" clrIdx="0">
    <p:extLst>
      <p:ext uri="{19B8F6BF-5375-455C-9EA6-DF929625EA0E}">
        <p15:presenceInfo xmlns:p15="http://schemas.microsoft.com/office/powerpoint/2012/main" userId="S-1-5-21-2037284933-2388869433-1188439103-2534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2AB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60" autoAdjust="0"/>
  </p:normalViewPr>
  <p:slideViewPr>
    <p:cSldViewPr snapToGrid="0">
      <p:cViewPr varScale="1">
        <p:scale>
          <a:sx n="61" d="100"/>
          <a:sy n="61" d="100"/>
        </p:scale>
        <p:origin x="1098" y="7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s Weinberg" userId="S::lucas.weinberg_uibk.ac.at#ext#@wilabonn.onmicrosoft.com::03f511b6-2c31-47d9-87ce-ccb32745f318" providerId="AD" clId="Web-{AB9D85DC-213C-071E-5905-6B997DD4FF85}"/>
    <pc:docChg chg="modSld">
      <pc:chgData name="Lucas Weinberg" userId="S::lucas.weinberg_uibk.ac.at#ext#@wilabonn.onmicrosoft.com::03f511b6-2c31-47d9-87ce-ccb32745f318" providerId="AD" clId="Web-{AB9D85DC-213C-071E-5905-6B997DD4FF85}" dt="2026-01-29T10:56:36.639" v="16" actId="1076"/>
      <pc:docMkLst>
        <pc:docMk/>
      </pc:docMkLst>
      <pc:sldChg chg="addSp delSp modSp modCm">
        <pc:chgData name="Lucas Weinberg" userId="S::lucas.weinberg_uibk.ac.at#ext#@wilabonn.onmicrosoft.com::03f511b6-2c31-47d9-87ce-ccb32745f318" providerId="AD" clId="Web-{AB9D85DC-213C-071E-5905-6B997DD4FF85}" dt="2026-01-29T10:56:36.639" v="16" actId="1076"/>
        <pc:sldMkLst>
          <pc:docMk/>
          <pc:sldMk cId="0" sldId="264"/>
        </pc:sldMkLst>
        <pc:spChg chg="mod">
          <ac:chgData name="Lucas Weinberg" userId="S::lucas.weinberg_uibk.ac.at#ext#@wilabonn.onmicrosoft.com::03f511b6-2c31-47d9-87ce-ccb32745f318" providerId="AD" clId="Web-{AB9D85DC-213C-071E-5905-6B997DD4FF85}" dt="2026-01-29T10:56:36.639" v="16" actId="1076"/>
          <ac:spMkLst>
            <pc:docMk/>
            <pc:sldMk cId="0" sldId="264"/>
            <ac:spMk id="5" creationId="{E02DF13C-6566-BD87-FF16-C2322A58D8F0}"/>
          </ac:spMkLst>
        </pc:spChg>
        <pc:picChg chg="add mod">
          <ac:chgData name="Lucas Weinberg" userId="S::lucas.weinberg_uibk.ac.at#ext#@wilabonn.onmicrosoft.com::03f511b6-2c31-47d9-87ce-ccb32745f318" providerId="AD" clId="Web-{AB9D85DC-213C-071E-5905-6B997DD4FF85}" dt="2026-01-29T10:56:26.420" v="5" actId="1076"/>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Lucas Weinberg" userId="S::lucas.weinberg_uibk.ac.at#ext#@wilabonn.onmicrosoft.com::03f511b6-2c31-47d9-87ce-ccb32745f318" providerId="AD" clId="Web-{AB9D85DC-213C-071E-5905-6B997DD4FF85}" dt="2026-01-29T10:56:36.576" v="15" actId="20577"/>
              <pc2:cmMkLst xmlns:pc2="http://schemas.microsoft.com/office/powerpoint/2019/9/main/command">
                <pc:docMk/>
                <pc:sldMk cId="0" sldId="264"/>
                <pc2:cmMk id="{AF07351A-C3D4-4D7C-80EB-2442C99B0AB4}"/>
              </pc2:cmMkLst>
            </pc226:cmChg>
          </p:ext>
        </pc:extLst>
      </pc:sldChg>
      <pc:sldChg chg="modSp">
        <pc:chgData name="Lucas Weinberg" userId="S::lucas.weinberg_uibk.ac.at#ext#@wilabonn.onmicrosoft.com::03f511b6-2c31-47d9-87ce-ccb32745f318" providerId="AD" clId="Web-{AB9D85DC-213C-071E-5905-6B997DD4FF85}" dt="2026-01-29T10:29:36.154" v="1" actId="1076"/>
        <pc:sldMkLst>
          <pc:docMk/>
          <pc:sldMk cId="0" sldId="281"/>
        </pc:sldMkLst>
        <pc:picChg chg="mod">
          <ac:chgData name="Lucas Weinberg" userId="S::lucas.weinberg_uibk.ac.at#ext#@wilabonn.onmicrosoft.com::03f511b6-2c31-47d9-87ce-ccb32745f318" providerId="AD" clId="Web-{AB9D85DC-213C-071E-5905-6B997DD4FF85}" dt="2026-01-29T10:29:36.154" v="1" actId="1076"/>
          <ac:picMkLst>
            <pc:docMk/>
            <pc:sldMk cId="0" sldId="281"/>
            <ac:picMk id="6" creationId="{00000000-0000-0000-0000-000000000000}"/>
          </ac:picMkLst>
        </pc:picChg>
      </pc:sldChg>
    </pc:docChg>
  </pc:docChgLst>
  <pc:docChgLst>
    <pc:chgData name="Giuseppe Mossuti" userId="2ab3c031-613a-4eed-8135-da26cfd5c33f" providerId="ADAL" clId="{8DEDAA6F-FC64-40D9-B503-604E8D1F8C47}"/>
    <pc:docChg chg="modSld">
      <pc:chgData name="Giuseppe Mossuti" userId="2ab3c031-613a-4eed-8135-da26cfd5c33f" providerId="ADAL" clId="{8DEDAA6F-FC64-40D9-B503-604E8D1F8C47}" dt="2026-01-30T09:28:27.584" v="2" actId="6549"/>
      <pc:docMkLst>
        <pc:docMk/>
      </pc:docMkLst>
      <pc:sldChg chg="modSp mod">
        <pc:chgData name="Giuseppe Mossuti" userId="2ab3c031-613a-4eed-8135-da26cfd5c33f" providerId="ADAL" clId="{8DEDAA6F-FC64-40D9-B503-604E8D1F8C47}" dt="2026-01-30T09:28:14.393" v="1" actId="14100"/>
        <pc:sldMkLst>
          <pc:docMk/>
          <pc:sldMk cId="0" sldId="264"/>
        </pc:sldMkLst>
        <pc:spChg chg="mod">
          <ac:chgData name="Giuseppe Mossuti" userId="2ab3c031-613a-4eed-8135-da26cfd5c33f" providerId="ADAL" clId="{8DEDAA6F-FC64-40D9-B503-604E8D1F8C47}" dt="2026-01-30T09:28:14.393" v="1" actId="14100"/>
          <ac:spMkLst>
            <pc:docMk/>
            <pc:sldMk cId="0" sldId="264"/>
            <ac:spMk id="5" creationId="{E02DF13C-6566-BD87-FF16-C2322A58D8F0}"/>
          </ac:spMkLst>
        </pc:spChg>
        <pc:picChg chg="mod">
          <ac:chgData name="Giuseppe Mossuti" userId="2ab3c031-613a-4eed-8135-da26cfd5c33f" providerId="ADAL" clId="{8DEDAA6F-FC64-40D9-B503-604E8D1F8C47}" dt="2026-01-30T09:26:13.855" v="0" actId="1076"/>
          <ac:picMkLst>
            <pc:docMk/>
            <pc:sldMk cId="0" sldId="264"/>
            <ac:picMk id="3" creationId="{AF03DB96-3249-935A-97AA-5385C4C4C4A9}"/>
          </ac:picMkLst>
        </pc:picChg>
      </pc:sldChg>
      <pc:sldChg chg="modSp mod">
        <pc:chgData name="Giuseppe Mossuti" userId="2ab3c031-613a-4eed-8135-da26cfd5c33f" providerId="ADAL" clId="{8DEDAA6F-FC64-40D9-B503-604E8D1F8C47}" dt="2026-01-30T09:28:27.584" v="2" actId="6549"/>
        <pc:sldMkLst>
          <pc:docMk/>
          <pc:sldMk cId="0" sldId="266"/>
        </pc:sldMkLst>
        <pc:spChg chg="mod">
          <ac:chgData name="Giuseppe Mossuti" userId="2ab3c031-613a-4eed-8135-da26cfd5c33f" providerId="ADAL" clId="{8DEDAA6F-FC64-40D9-B503-604E8D1F8C47}" dt="2026-01-30T09:28:27.584" v="2" actId="6549"/>
          <ac:spMkLst>
            <pc:docMk/>
            <pc:sldMk cId="0" sldId="266"/>
            <ac:spMk id="4" creationId="{00000000-0000-0000-0000-000000000000}"/>
          </ac:spMkLst>
        </pc:spChg>
      </pc:sldChg>
    </pc:docChg>
  </pc:docChgLst>
  <pc:docChgLst>
    <pc:chgData name="Lucas Weinberg" userId="S::lucas.weinberg_uibk.ac.at#ext#@wilabonn.onmicrosoft.com::03f511b6-2c31-47d9-87ce-ccb32745f318" providerId="AD" clId="Web-{D0217734-4909-4B71-0DAA-31C7A26CF818}"/>
    <pc:docChg chg="mod">
      <pc:chgData name="Lucas Weinberg" userId="S::lucas.weinberg_uibk.ac.at#ext#@wilabonn.onmicrosoft.com::03f511b6-2c31-47d9-87ce-ccb32745f318" providerId="AD" clId="Web-{D0217734-4909-4B71-0DAA-31C7A26CF818}" dt="2026-01-28T12:49:39.080" v="0"/>
      <pc:docMkLst>
        <pc:docMk/>
      </pc:docMkLst>
    </pc:docChg>
  </pc:docChgLst>
  <pc:docChgLst>
    <pc:chgData name="Giuseppe Mossuti" userId="S::giuseppe.mossuti_eun.org#ext#@wilabonn.onmicrosoft.com::7a503b0d-332c-4ce3-bdf7-cf79346f1006" providerId="AD" clId="Web-{BCAC2DE3-C92B-2752-F01F-8DF3BB3AA93F}"/>
    <pc:docChg chg="modSld">
      <pc:chgData name="Giuseppe Mossuti" userId="S::giuseppe.mossuti_eun.org#ext#@wilabonn.onmicrosoft.com::7a503b0d-332c-4ce3-bdf7-cf79346f1006" providerId="AD" clId="Web-{BCAC2DE3-C92B-2752-F01F-8DF3BB3AA93F}" dt="2026-01-29T11:27:19.753" v="139" actId="1076"/>
      <pc:docMkLst>
        <pc:docMk/>
      </pc:docMkLst>
      <pc:sldChg chg="modSp modCm">
        <pc:chgData name="Giuseppe Mossuti" userId="S::giuseppe.mossuti_eun.org#ext#@wilabonn.onmicrosoft.com::7a503b0d-332c-4ce3-bdf7-cf79346f1006" providerId="AD" clId="Web-{BCAC2DE3-C92B-2752-F01F-8DF3BB3AA93F}" dt="2026-01-29T11:09:35.001" v="21" actId="20577"/>
        <pc:sldMkLst>
          <pc:docMk/>
          <pc:sldMk cId="0" sldId="258"/>
        </pc:sldMkLst>
        <pc:spChg chg="mod">
          <ac:chgData name="Giuseppe Mossuti" userId="S::giuseppe.mossuti_eun.org#ext#@wilabonn.onmicrosoft.com::7a503b0d-332c-4ce3-bdf7-cf79346f1006" providerId="AD" clId="Web-{BCAC2DE3-C92B-2752-F01F-8DF3BB3AA93F}" dt="2026-01-29T11:09:35.001" v="21" actId="20577"/>
          <ac:spMkLst>
            <pc:docMk/>
            <pc:sldMk cId="0" sldId="258"/>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09:35.001" v="21" actId="20577"/>
              <pc2:cmMkLst xmlns:pc2="http://schemas.microsoft.com/office/powerpoint/2019/9/main/command">
                <pc:docMk/>
                <pc:sldMk cId="0" sldId="258"/>
                <pc2:cmMk id="{D6A5D1FA-1C39-4B35-BCA5-A1985658A0F6}"/>
              </pc2:cmMkLst>
            </pc226:cmChg>
          </p:ext>
        </pc:extLst>
      </pc:sldChg>
      <pc:sldChg chg="modSp modCm">
        <pc:chgData name="Giuseppe Mossuti" userId="S::giuseppe.mossuti_eun.org#ext#@wilabonn.onmicrosoft.com::7a503b0d-332c-4ce3-bdf7-cf79346f1006" providerId="AD" clId="Web-{BCAC2DE3-C92B-2752-F01F-8DF3BB3AA93F}" dt="2026-01-29T11:12:37.789" v="55" actId="1076"/>
        <pc:sldMkLst>
          <pc:docMk/>
          <pc:sldMk cId="0" sldId="259"/>
        </pc:sldMkLst>
        <pc:spChg chg="mod">
          <ac:chgData name="Giuseppe Mossuti" userId="S::giuseppe.mossuti_eun.org#ext#@wilabonn.onmicrosoft.com::7a503b0d-332c-4ce3-bdf7-cf79346f1006" providerId="AD" clId="Web-{BCAC2DE3-C92B-2752-F01F-8DF3BB3AA93F}" dt="2026-01-29T11:12:13.507" v="45" actId="20577"/>
          <ac:spMkLst>
            <pc:docMk/>
            <pc:sldMk cId="0" sldId="259"/>
            <ac:spMk id="2" creationId="{31813824-F635-4823-83F8-A0B670C207E8}"/>
          </ac:spMkLst>
        </pc:spChg>
        <pc:spChg chg="mod">
          <ac:chgData name="Giuseppe Mossuti" userId="S::giuseppe.mossuti_eun.org#ext#@wilabonn.onmicrosoft.com::7a503b0d-332c-4ce3-bdf7-cf79346f1006" providerId="AD" clId="Web-{BCAC2DE3-C92B-2752-F01F-8DF3BB3AA93F}" dt="2026-01-29T11:12:37.789" v="55" actId="1076"/>
          <ac:spMkLst>
            <pc:docMk/>
            <pc:sldMk cId="0" sldId="259"/>
            <ac:spMk id="9"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2:23.945" v="51" actId="20577"/>
              <pc2:cmMkLst xmlns:pc2="http://schemas.microsoft.com/office/powerpoint/2019/9/main/command">
                <pc:docMk/>
                <pc:sldMk cId="0" sldId="259"/>
                <pc2:cmMk id="{C94C67FB-BBC0-4843-A5C1-685A04BFDDF1}"/>
              </pc2:cmMkLst>
            </pc226:cmChg>
          </p:ext>
        </pc:extLst>
      </pc:sldChg>
      <pc:sldChg chg="modSp modCm">
        <pc:chgData name="Giuseppe Mossuti" userId="S::giuseppe.mossuti_eun.org#ext#@wilabonn.onmicrosoft.com::7a503b0d-332c-4ce3-bdf7-cf79346f1006" providerId="AD" clId="Web-{BCAC2DE3-C92B-2752-F01F-8DF3BB3AA93F}" dt="2026-01-29T11:14:26.478" v="71" actId="1076"/>
        <pc:sldMkLst>
          <pc:docMk/>
          <pc:sldMk cId="0" sldId="262"/>
        </pc:sldMkLst>
        <pc:spChg chg="mod">
          <ac:chgData name="Giuseppe Mossuti" userId="S::giuseppe.mossuti_eun.org#ext#@wilabonn.onmicrosoft.com::7a503b0d-332c-4ce3-bdf7-cf79346f1006" providerId="AD" clId="Web-{BCAC2DE3-C92B-2752-F01F-8DF3BB3AA93F}" dt="2026-01-29T11:14:26.478" v="71" actId="1076"/>
          <ac:spMkLst>
            <pc:docMk/>
            <pc:sldMk cId="0" sldId="262"/>
            <ac:spMk id="2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3:54.634" v="64" actId="20577"/>
              <pc2:cmMkLst xmlns:pc2="http://schemas.microsoft.com/office/powerpoint/2019/9/main/command">
                <pc:docMk/>
                <pc:sldMk cId="0" sldId="262"/>
                <pc2:cmMk id="{535C42A7-7B31-4B42-A795-15E3C2043C39}"/>
              </pc2:cmMkLst>
            </pc226:cmChg>
          </p:ext>
        </pc:extLst>
      </pc:sldChg>
      <pc:sldChg chg="modSp modCm">
        <pc:chgData name="Giuseppe Mossuti" userId="S::giuseppe.mossuti_eun.org#ext#@wilabonn.onmicrosoft.com::7a503b0d-332c-4ce3-bdf7-cf79346f1006" providerId="AD" clId="Web-{BCAC2DE3-C92B-2752-F01F-8DF3BB3AA93F}" dt="2026-01-29T11:17:21.198" v="93" actId="20577"/>
        <pc:sldMkLst>
          <pc:docMk/>
          <pc:sldMk cId="0" sldId="264"/>
        </pc:sldMkLst>
        <pc:spChg chg="mod">
          <ac:chgData name="Giuseppe Mossuti" userId="S::giuseppe.mossuti_eun.org#ext#@wilabonn.onmicrosoft.com::7a503b0d-332c-4ce3-bdf7-cf79346f1006" providerId="AD" clId="Web-{BCAC2DE3-C92B-2752-F01F-8DF3BB3AA93F}" dt="2026-01-29T11:17:21.198" v="93" actId="20577"/>
          <ac:spMkLst>
            <pc:docMk/>
            <pc:sldMk cId="0" sldId="264"/>
            <ac:spMk id="5" creationId="{E02DF13C-6566-BD87-FF16-C2322A58D8F0}"/>
          </ac:spMkLst>
        </pc:spChg>
        <pc:picChg chg="mod">
          <ac:chgData name="Giuseppe Mossuti" userId="S::giuseppe.mossuti_eun.org#ext#@wilabonn.onmicrosoft.com::7a503b0d-332c-4ce3-bdf7-cf79346f1006" providerId="AD" clId="Web-{BCAC2DE3-C92B-2752-F01F-8DF3BB3AA93F}" dt="2026-01-29T11:15:55.166" v="74"/>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6:41.494" v="80" actId="20577"/>
              <pc2:cmMkLst xmlns:pc2="http://schemas.microsoft.com/office/powerpoint/2019/9/main/command">
                <pc:docMk/>
                <pc:sldMk cId="0" sldId="264"/>
                <pc2:cmMk id="{AF07351A-C3D4-4D7C-80EB-2442C99B0AB4}"/>
              </pc2:cmMkLst>
            </pc226:cmChg>
          </p:ext>
        </pc:extLst>
      </pc:sldChg>
      <pc:sldChg chg="addSp modSp">
        <pc:chgData name="Giuseppe Mossuti" userId="S::giuseppe.mossuti_eun.org#ext#@wilabonn.onmicrosoft.com::7a503b0d-332c-4ce3-bdf7-cf79346f1006" providerId="AD" clId="Web-{BCAC2DE3-C92B-2752-F01F-8DF3BB3AA93F}" dt="2026-01-29T11:20:57.029" v="118" actId="1076"/>
        <pc:sldMkLst>
          <pc:docMk/>
          <pc:sldMk cId="0" sldId="281"/>
        </pc:sldMkLst>
        <pc:spChg chg="add mod">
          <ac:chgData name="Giuseppe Mossuti" userId="S::giuseppe.mossuti_eun.org#ext#@wilabonn.onmicrosoft.com::7a503b0d-332c-4ce3-bdf7-cf79346f1006" providerId="AD" clId="Web-{BCAC2DE3-C92B-2752-F01F-8DF3BB3AA93F}" dt="2026-01-29T11:20:57.029" v="118" actId="1076"/>
          <ac:spMkLst>
            <pc:docMk/>
            <pc:sldMk cId="0" sldId="281"/>
            <ac:spMk id="7" creationId="{00E65ACE-554B-9953-855E-32AF49C2DDDA}"/>
          </ac:spMkLst>
        </pc:spChg>
      </pc:sldChg>
      <pc:sldChg chg="modSp modNotes">
        <pc:chgData name="Giuseppe Mossuti" userId="S::giuseppe.mossuti_eun.org#ext#@wilabonn.onmicrosoft.com::7a503b0d-332c-4ce3-bdf7-cf79346f1006" providerId="AD" clId="Web-{BCAC2DE3-C92B-2752-F01F-8DF3BB3AA93F}" dt="2026-01-29T11:22:33.046" v="123"/>
        <pc:sldMkLst>
          <pc:docMk/>
          <pc:sldMk cId="0" sldId="286"/>
        </pc:sldMkLst>
        <pc:spChg chg="mod">
          <ac:chgData name="Giuseppe Mossuti" userId="S::giuseppe.mossuti_eun.org#ext#@wilabonn.onmicrosoft.com::7a503b0d-332c-4ce3-bdf7-cf79346f1006" providerId="AD" clId="Web-{BCAC2DE3-C92B-2752-F01F-8DF3BB3AA93F}" dt="2026-01-29T11:22:25.030" v="121" actId="20577"/>
          <ac:spMkLst>
            <pc:docMk/>
            <pc:sldMk cId="0" sldId="286"/>
            <ac:spMk id="7" creationId="{00000000-0000-0000-0000-000000000000}"/>
          </ac:spMkLst>
        </pc:spChg>
      </pc:sldChg>
      <pc:sldChg chg="addSp modSp">
        <pc:chgData name="Giuseppe Mossuti" userId="S::giuseppe.mossuti_eun.org#ext#@wilabonn.onmicrosoft.com::7a503b0d-332c-4ce3-bdf7-cf79346f1006" providerId="AD" clId="Web-{BCAC2DE3-C92B-2752-F01F-8DF3BB3AA93F}" dt="2026-01-29T11:27:19.753" v="139" actId="1076"/>
        <pc:sldMkLst>
          <pc:docMk/>
          <pc:sldMk cId="0" sldId="289"/>
        </pc:sldMkLst>
        <pc:spChg chg="add mod">
          <ac:chgData name="Giuseppe Mossuti" userId="S::giuseppe.mossuti_eun.org#ext#@wilabonn.onmicrosoft.com::7a503b0d-332c-4ce3-bdf7-cf79346f1006" providerId="AD" clId="Web-{BCAC2DE3-C92B-2752-F01F-8DF3BB3AA93F}" dt="2026-01-29T11:27:19.753" v="139" actId="1076"/>
          <ac:spMkLst>
            <pc:docMk/>
            <pc:sldMk cId="0" sldId="289"/>
            <ac:spMk id="6" creationId="{BCB9CB07-924D-0E13-9FA4-AA5A436B3ED7}"/>
          </ac:spMkLst>
        </pc:spChg>
      </pc:sldChg>
      <pc:sldChg chg="modSp">
        <pc:chgData name="Giuseppe Mossuti" userId="S::giuseppe.mossuti_eun.org#ext#@wilabonn.onmicrosoft.com::7a503b0d-332c-4ce3-bdf7-cf79346f1006" providerId="AD" clId="Web-{BCAC2DE3-C92B-2752-F01F-8DF3BB3AA93F}" dt="2026-01-29T11:22:48.343" v="124" actId="1076"/>
        <pc:sldMkLst>
          <pc:docMk/>
          <pc:sldMk cId="2104516606" sldId="310"/>
        </pc:sldMkLst>
        <pc:spChg chg="mod">
          <ac:chgData name="Giuseppe Mossuti" userId="S::giuseppe.mossuti_eun.org#ext#@wilabonn.onmicrosoft.com::7a503b0d-332c-4ce3-bdf7-cf79346f1006" providerId="AD" clId="Web-{BCAC2DE3-C92B-2752-F01F-8DF3BB3AA93F}" dt="2026-01-29T11:22:48.343" v="124" actId="1076"/>
          <ac:spMkLst>
            <pc:docMk/>
            <pc:sldMk cId="2104516606" sldId="310"/>
            <ac:spMk id="7" creationId="{00000000-0000-0000-0000-000000000000}"/>
          </ac:spMkLst>
        </pc:spChg>
      </pc:sldChg>
      <pc:sldChg chg="addSp">
        <pc:chgData name="Giuseppe Mossuti" userId="S::giuseppe.mossuti_eun.org#ext#@wilabonn.onmicrosoft.com::7a503b0d-332c-4ce3-bdf7-cf79346f1006" providerId="AD" clId="Web-{BCAC2DE3-C92B-2752-F01F-8DF3BB3AA93F}" dt="2026-01-29T11:21:04.045" v="119"/>
        <pc:sldMkLst>
          <pc:docMk/>
          <pc:sldMk cId="1766962655" sldId="314"/>
        </pc:sldMkLst>
        <pc:spChg chg="add">
          <ac:chgData name="Giuseppe Mossuti" userId="S::giuseppe.mossuti_eun.org#ext#@wilabonn.onmicrosoft.com::7a503b0d-332c-4ce3-bdf7-cf79346f1006" providerId="AD" clId="Web-{BCAC2DE3-C92B-2752-F01F-8DF3BB3AA93F}" dt="2026-01-29T11:21:04.045" v="119"/>
          <ac:spMkLst>
            <pc:docMk/>
            <pc:sldMk cId="1766962655" sldId="314"/>
            <ac:spMk id="5" creationId="{064DB45F-506D-7B7C-C36F-671A8588904A}"/>
          </ac:spMkLst>
        </pc:spChg>
      </pc:sldChg>
    </pc:docChg>
  </pc:docChgLst>
  <pc:docChgLst>
    <pc:chgData name="Giuseppe Mossuti" userId="S::giuseppe.mossuti_eun.org#ext#@wilabonn.onmicrosoft.com::7a503b0d-332c-4ce3-bdf7-cf79346f1006" providerId="AD" clId="Web-{51F44F19-C452-E94E-77B0-AE574C31163F}"/>
    <pc:docChg chg="modSld">
      <pc:chgData name="Giuseppe Mossuti" userId="S::giuseppe.mossuti_eun.org#ext#@wilabonn.onmicrosoft.com::7a503b0d-332c-4ce3-bdf7-cf79346f1006" providerId="AD" clId="Web-{51F44F19-C452-E94E-77B0-AE574C31163F}" dt="2026-01-16T13:41:55.142" v="0" actId="14100"/>
      <pc:docMkLst>
        <pc:docMk/>
      </pc:docMkLst>
      <pc:sldChg chg="modSp">
        <pc:chgData name="Giuseppe Mossuti" userId="S::giuseppe.mossuti_eun.org#ext#@wilabonn.onmicrosoft.com::7a503b0d-332c-4ce3-bdf7-cf79346f1006" providerId="AD" clId="Web-{51F44F19-C452-E94E-77B0-AE574C31163F}" dt="2026-01-16T13:41:55.142" v="0" actId="14100"/>
        <pc:sldMkLst>
          <pc:docMk/>
          <pc:sldMk cId="0"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40977-7E98-45B4-A5E8-281AB6C0631B}" type="doc">
      <dgm:prSet loTypeId="urn:microsoft.com/office/officeart/2005/8/layout/cycle2#1" loCatId="cycle" qsTypeId="urn:microsoft.com/office/officeart/2005/8/quickstyle/simple1#1" qsCatId="simple" csTypeId="urn:microsoft.com/office/officeart/2005/8/colors/colorful1" csCatId="colorful" phldr="1"/>
      <dgm:spPr bwMode="auto"/>
      <dgm:t>
        <a:bodyPr/>
        <a:lstStyle/>
        <a:p>
          <a:pPr>
            <a:defRPr/>
          </a:pPr>
          <a:endParaRPr lang="de-DE"/>
        </a:p>
      </dgm:t>
    </dgm:pt>
    <dgm:pt modelId="{A870EB9C-6F9F-4766-A11B-9DFA977C0EA5}">
      <dgm:prSet phldrT="[Text]"/>
      <dgm:spPr bwMode="auto">
        <a:solidFill>
          <a:schemeClr val="accent6">
            <a:lumMod val="60000"/>
            <a:lumOff val="40000"/>
          </a:schemeClr>
        </a:solidFill>
      </dgm:spPr>
      <dgm:t>
        <a:bodyPr/>
        <a:lstStyle/>
        <a:p>
          <a:pPr>
            <a:defRPr/>
          </a:pPr>
          <a:r>
            <a:rPr lang="de" b="1" noProof="0" dirty="0">
              <a:solidFill>
                <a:sysClr val="windowText" lastClr="000000"/>
              </a:solidFill>
            </a:rPr>
            <a:t>Wer?</a:t>
          </a:r>
        </a:p>
      </dgm:t>
    </dgm:pt>
    <dgm:pt modelId="{56DBC300-DCB6-46AF-8C92-556C6A5C2A67}" type="parTrans" cxnId="{7CFBFADC-981B-45BD-8E40-48323BF4B6D4}">
      <dgm:prSet/>
      <dgm:spPr bwMode="auto"/>
      <dgm:t>
        <a:bodyPr/>
        <a:lstStyle/>
        <a:p>
          <a:pPr>
            <a:defRPr/>
          </a:pPr>
          <a:endParaRPr lang="de-DE"/>
        </a:p>
      </dgm:t>
    </dgm:pt>
    <dgm:pt modelId="{0DDCBF19-5920-4ABB-A152-D9B8D53FA369}" type="sibTrans" cxnId="{7CFBFADC-981B-45BD-8E40-48323BF4B6D4}">
      <dgm:prSet/>
      <dgm:spPr bwMode="auto">
        <a:solidFill>
          <a:schemeClr val="bg1">
            <a:lumMod val="65000"/>
          </a:schemeClr>
        </a:solidFill>
      </dgm:spPr>
      <dgm:t>
        <a:bodyPr/>
        <a:lstStyle/>
        <a:p>
          <a:pPr>
            <a:defRPr/>
          </a:pPr>
          <a:endParaRPr lang="de-DE"/>
        </a:p>
      </dgm:t>
    </dgm:pt>
    <dgm:pt modelId="{4AA4411A-C87E-4111-BC7E-098BCF012748}">
      <dgm:prSet phldrT="[Text]"/>
      <dgm:spPr bwMode="auto">
        <a:solidFill>
          <a:schemeClr val="accent2"/>
        </a:solidFill>
      </dgm:spPr>
      <dgm:t>
        <a:bodyPr/>
        <a:lstStyle/>
        <a:p>
          <a:pPr>
            <a:defRPr/>
          </a:pPr>
          <a:r>
            <a:rPr lang="de" b="1" noProof="0" dirty="0">
              <a:solidFill>
                <a:sysClr val="windowText" lastClr="000000"/>
              </a:solidFill>
            </a:rPr>
            <a:t>Was?</a:t>
          </a:r>
        </a:p>
      </dgm:t>
    </dgm:pt>
    <dgm:pt modelId="{49508413-CB85-4B22-8141-BB13E4CA67B9}" type="parTrans" cxnId="{C1342D25-DD68-47E4-981E-BA22B81D408A}">
      <dgm:prSet/>
      <dgm:spPr bwMode="auto"/>
      <dgm:t>
        <a:bodyPr/>
        <a:lstStyle/>
        <a:p>
          <a:pPr>
            <a:defRPr/>
          </a:pPr>
          <a:endParaRPr lang="de-DE"/>
        </a:p>
      </dgm:t>
    </dgm:pt>
    <dgm:pt modelId="{57223551-C62E-40F3-8503-F71A9DCFBC07}" type="sibTrans" cxnId="{C1342D25-DD68-47E4-981E-BA22B81D408A}">
      <dgm:prSet/>
      <dgm:spPr bwMode="auto"/>
      <dgm:t>
        <a:bodyPr/>
        <a:lstStyle/>
        <a:p>
          <a:pPr>
            <a:defRPr/>
          </a:pPr>
          <a:endParaRPr lang="de-DE"/>
        </a:p>
      </dgm:t>
    </dgm:pt>
    <dgm:pt modelId="{D4414C03-5C56-4BC6-A27B-BC6269FEDA14}">
      <dgm:prSet phldrT="[Text]"/>
      <dgm:spPr bwMode="auto">
        <a:solidFill>
          <a:schemeClr val="accent4">
            <a:lumMod val="75000"/>
          </a:schemeClr>
        </a:solidFill>
      </dgm:spPr>
      <dgm:t>
        <a:bodyPr/>
        <a:lstStyle/>
        <a:p>
          <a:pPr>
            <a:defRPr/>
          </a:pPr>
          <a:r>
            <a:rPr lang="de" b="1" noProof="0" dirty="0">
              <a:solidFill>
                <a:sysClr val="windowText" lastClr="000000"/>
              </a:solidFill>
            </a:rPr>
            <a:t>Wie?</a:t>
          </a:r>
        </a:p>
      </dgm:t>
    </dgm:pt>
    <dgm:pt modelId="{A20EBA7D-F9EE-4195-9C81-75BF6992B8AB}" type="parTrans" cxnId="{45D681E5-BD2A-4524-A8E6-196A49F67B89}">
      <dgm:prSet/>
      <dgm:spPr bwMode="auto"/>
      <dgm:t>
        <a:bodyPr/>
        <a:lstStyle/>
        <a:p>
          <a:pPr>
            <a:defRPr/>
          </a:pPr>
          <a:endParaRPr lang="de-DE"/>
        </a:p>
      </dgm:t>
    </dgm:pt>
    <dgm:pt modelId="{998493CF-1049-4C97-9417-0B606AAFEC74}" type="sibTrans" cxnId="{45D681E5-BD2A-4524-A8E6-196A49F67B89}">
      <dgm:prSet/>
      <dgm:spPr bwMode="auto">
        <a:solidFill>
          <a:schemeClr val="bg1">
            <a:lumMod val="65000"/>
          </a:schemeClr>
        </a:solidFill>
      </dgm:spPr>
      <dgm:t>
        <a:bodyPr/>
        <a:lstStyle/>
        <a:p>
          <a:pPr>
            <a:defRPr/>
          </a:pPr>
          <a:endParaRPr lang="de-DE"/>
        </a:p>
      </dgm:t>
    </dgm:pt>
    <dgm:pt modelId="{27FD10D0-C165-4893-A3D1-B8CE2A11B6CF}">
      <dgm:prSet phldrT="[Text]"/>
      <dgm:spPr bwMode="auto">
        <a:solidFill>
          <a:schemeClr val="accent6">
            <a:lumMod val="75000"/>
          </a:schemeClr>
        </a:solidFill>
      </dgm:spPr>
      <dgm:t>
        <a:bodyPr/>
        <a:lstStyle/>
        <a:p>
          <a:pPr>
            <a:defRPr/>
          </a:pPr>
          <a:r>
            <a:rPr lang="de" b="1" noProof="0" dirty="0">
              <a:solidFill>
                <a:sysClr val="windowText" lastClr="000000"/>
              </a:solidFill>
            </a:rPr>
            <a:t>Material?</a:t>
          </a:r>
        </a:p>
      </dgm:t>
    </dgm:pt>
    <dgm:pt modelId="{A297AFEE-A911-419D-A108-F4EDC354C901}" type="parTrans" cxnId="{FA975B11-6DEA-4E0C-BDD2-7B661F73B66F}">
      <dgm:prSet/>
      <dgm:spPr bwMode="auto"/>
      <dgm:t>
        <a:bodyPr/>
        <a:lstStyle/>
        <a:p>
          <a:pPr>
            <a:defRPr/>
          </a:pPr>
          <a:endParaRPr lang="de-DE"/>
        </a:p>
      </dgm:t>
    </dgm:pt>
    <dgm:pt modelId="{F1C86441-F680-4140-9D0A-E884FC3F6BB7}" type="sibTrans" cxnId="{FA975B11-6DEA-4E0C-BDD2-7B661F73B66F}">
      <dgm:prSet/>
      <dgm:spPr bwMode="auto">
        <a:solidFill>
          <a:schemeClr val="bg1">
            <a:lumMod val="65000"/>
          </a:schemeClr>
        </a:solidFill>
      </dgm:spPr>
      <dgm:t>
        <a:bodyPr/>
        <a:lstStyle/>
        <a:p>
          <a:pPr>
            <a:defRPr/>
          </a:pPr>
          <a:endParaRPr lang="de-DE"/>
        </a:p>
      </dgm:t>
    </dgm:pt>
    <dgm:pt modelId="{89773333-C0A7-4EAE-B18C-CC1AE2260801}">
      <dgm:prSet phldrT="[Text]"/>
      <dgm:spPr bwMode="auto">
        <a:solidFill>
          <a:schemeClr val="accent2">
            <a:lumMod val="40000"/>
            <a:lumOff val="60000"/>
          </a:schemeClr>
        </a:solidFill>
      </dgm:spPr>
      <dgm:t>
        <a:bodyPr/>
        <a:lstStyle/>
        <a:p>
          <a:pPr>
            <a:defRPr/>
          </a:pPr>
          <a:r>
            <a:rPr lang="de" b="1" noProof="0" dirty="0">
              <a:solidFill>
                <a:sysClr val="windowText" lastClr="000000"/>
              </a:solidFill>
            </a:rPr>
            <a:t>Wo?</a:t>
          </a:r>
        </a:p>
      </dgm:t>
    </dgm:pt>
    <dgm:pt modelId="{105077BA-AD89-4EDB-8BE2-A36E3A068DFA}" type="parTrans" cxnId="{3A44B45C-CCD7-41FD-9FC3-7AF94B035BF6}">
      <dgm:prSet/>
      <dgm:spPr bwMode="auto"/>
      <dgm:t>
        <a:bodyPr/>
        <a:lstStyle/>
        <a:p>
          <a:pPr>
            <a:defRPr/>
          </a:pPr>
          <a:endParaRPr lang="de-DE"/>
        </a:p>
      </dgm:t>
    </dgm:pt>
    <dgm:pt modelId="{FF6D4B45-AFAC-466F-B6F9-78C1B0957CA4}" type="sibTrans" cxnId="{3A44B45C-CCD7-41FD-9FC3-7AF94B035BF6}">
      <dgm:prSet/>
      <dgm:spPr bwMode="auto">
        <a:solidFill>
          <a:schemeClr val="bg1">
            <a:lumMod val="65000"/>
          </a:schemeClr>
        </a:solidFill>
      </dgm:spPr>
      <dgm:t>
        <a:bodyPr/>
        <a:lstStyle/>
        <a:p>
          <a:pPr>
            <a:defRPr/>
          </a:pPr>
          <a:endParaRPr lang="de-DE"/>
        </a:p>
      </dgm:t>
    </dgm:pt>
    <dgm:pt modelId="{40B6DAA1-5A4C-4E67-8BBF-90A39BFA41F1}">
      <dgm:prSet phldrT="[Text]"/>
      <dgm:spPr bwMode="auto">
        <a:solidFill>
          <a:schemeClr val="accent4">
            <a:lumMod val="40000"/>
            <a:lumOff val="60000"/>
          </a:schemeClr>
        </a:solidFill>
      </dgm:spPr>
      <dgm:t>
        <a:bodyPr/>
        <a:lstStyle/>
        <a:p>
          <a:pPr>
            <a:defRPr/>
          </a:pPr>
          <a:r>
            <a:rPr lang="de" b="1" noProof="0" dirty="0">
              <a:solidFill>
                <a:sysClr val="windowText" lastClr="000000"/>
              </a:solidFill>
            </a:rPr>
            <a:t>Warum?</a:t>
          </a:r>
        </a:p>
      </dgm:t>
    </dgm:pt>
    <dgm:pt modelId="{30C4D46F-DCEA-4C9F-9F49-937D726FAC66}" type="parTrans" cxnId="{896B4352-8AC0-4167-BF64-AA1D1232C06F}">
      <dgm:prSet/>
      <dgm:spPr bwMode="auto"/>
      <dgm:t>
        <a:bodyPr/>
        <a:lstStyle/>
        <a:p>
          <a:pPr>
            <a:defRPr/>
          </a:pPr>
          <a:endParaRPr lang="de-DE"/>
        </a:p>
      </dgm:t>
    </dgm:pt>
    <dgm:pt modelId="{72719A51-82BB-4EA0-A2F7-06B5BC086FA6}" type="sibTrans" cxnId="{896B4352-8AC0-4167-BF64-AA1D1232C06F}">
      <dgm:prSet/>
      <dgm:spPr bwMode="auto">
        <a:solidFill>
          <a:schemeClr val="bg1">
            <a:lumMod val="65000"/>
          </a:schemeClr>
        </a:solidFill>
      </dgm:spPr>
      <dgm:t>
        <a:bodyPr/>
        <a:lstStyle/>
        <a:p>
          <a:pPr>
            <a:defRPr/>
          </a:pPr>
          <a:endParaRPr lang="de-DE"/>
        </a:p>
      </dgm:t>
    </dgm:pt>
    <dgm:pt modelId="{EE149F32-7D51-468B-9D6F-9D9C97F5DB7B}" type="pres">
      <dgm:prSet presAssocID="{62D40977-7E98-45B4-A5E8-281AB6C0631B}" presName="cycle" presStyleCnt="0">
        <dgm:presLayoutVars>
          <dgm:dir/>
          <dgm:resizeHandles val="exact"/>
        </dgm:presLayoutVars>
      </dgm:prSet>
      <dgm:spPr bwMode="auto"/>
    </dgm:pt>
    <dgm:pt modelId="{EB35021C-369D-48A5-B87A-BF324E49C3AE}" type="pres">
      <dgm:prSet presAssocID="{A870EB9C-6F9F-4766-A11B-9DFA977C0EA5}" presName="node" presStyleLbl="node1" presStyleIdx="0" presStyleCnt="6" custRadScaleRad="99288" custRadScaleInc="-2632">
        <dgm:presLayoutVars>
          <dgm:bulletEnabled val="1"/>
        </dgm:presLayoutVars>
      </dgm:prSet>
      <dgm:spPr bwMode="auto"/>
    </dgm:pt>
    <dgm:pt modelId="{464270D1-E852-486D-84E0-62DF6ADCB02B}" type="pres">
      <dgm:prSet presAssocID="{0DDCBF19-5920-4ABB-A152-D9B8D53FA369}" presName="sibTrans" presStyleLbl="sibTrans2D1" presStyleIdx="0" presStyleCnt="6" custScaleY="22663"/>
      <dgm:spPr bwMode="auto">
        <a:prstGeom prst="leftRightArrow">
          <a:avLst>
            <a:gd name="adj1" fmla="val 50000"/>
            <a:gd name="adj2" fmla="val 50000"/>
          </a:avLst>
        </a:prstGeom>
      </dgm:spPr>
    </dgm:pt>
    <dgm:pt modelId="{68065A07-1CBA-4541-8AEA-10FD8ED4368D}" type="pres">
      <dgm:prSet presAssocID="{0DDCBF19-5920-4ABB-A152-D9B8D53FA369}" presName="connectorText" presStyleLbl="sibTrans2D1" presStyleIdx="0" presStyleCnt="6"/>
      <dgm:spPr bwMode="auto"/>
    </dgm:pt>
    <dgm:pt modelId="{54146A4C-2E3D-46E7-93C8-7A18C860C319}" type="pres">
      <dgm:prSet presAssocID="{4AA4411A-C87E-4111-BC7E-098BCF012748}" presName="node" presStyleLbl="node1" presStyleIdx="1" presStyleCnt="6">
        <dgm:presLayoutVars>
          <dgm:bulletEnabled val="1"/>
        </dgm:presLayoutVars>
      </dgm:prSet>
      <dgm:spPr bwMode="auto"/>
    </dgm:pt>
    <dgm:pt modelId="{B6169AF8-DAEB-4703-A83F-F9B5D5F91028}" type="pres">
      <dgm:prSet presAssocID="{57223551-C62E-40F3-8503-F71A9DCFBC07}" presName="sibTrans" presStyleLbl="sibTrans2D1" presStyleIdx="1" presStyleCnt="6" custFlipVert="1" custScaleX="123292" custScaleY="19354"/>
      <dgm:spPr bwMode="auto">
        <a:prstGeom prst="leftRightArrow">
          <a:avLst>
            <a:gd name="adj1" fmla="val 50000"/>
            <a:gd name="adj2" fmla="val 50000"/>
          </a:avLst>
        </a:prstGeom>
      </dgm:spPr>
    </dgm:pt>
    <dgm:pt modelId="{D38A2808-7F2A-4A46-9437-CF78D99157B0}" type="pres">
      <dgm:prSet presAssocID="{57223551-C62E-40F3-8503-F71A9DCFBC07}" presName="connectorText" presStyleLbl="sibTrans2D1" presStyleIdx="1" presStyleCnt="6"/>
      <dgm:spPr bwMode="auto">
        <a:prstGeom prst="leftRightArrow">
          <a:avLst>
            <a:gd name="adj1" fmla="val 50000"/>
            <a:gd name="adj2" fmla="val 50000"/>
          </a:avLst>
        </a:prstGeom>
      </dgm:spPr>
    </dgm:pt>
    <dgm:pt modelId="{C1BF4A05-4A8D-433C-A00D-70881D73B156}" type="pres">
      <dgm:prSet presAssocID="{D4414C03-5C56-4BC6-A27B-BC6269FEDA14}" presName="node" presStyleLbl="node1" presStyleIdx="2" presStyleCnt="6">
        <dgm:presLayoutVars>
          <dgm:bulletEnabled val="1"/>
        </dgm:presLayoutVars>
      </dgm:prSet>
      <dgm:spPr bwMode="auto"/>
    </dgm:pt>
    <dgm:pt modelId="{D10D183E-D9DA-4B94-A3D5-487DE83F2F67}" type="pres">
      <dgm:prSet presAssocID="{998493CF-1049-4C97-9417-0B606AAFEC74}" presName="sibTrans" presStyleLbl="sibTrans2D1" presStyleIdx="2" presStyleCnt="6" custAng="4065809" custFlipVert="1" custScaleY="24986"/>
      <dgm:spPr bwMode="auto">
        <a:prstGeom prst="leftRightArrow">
          <a:avLst>
            <a:gd name="adj1" fmla="val 50000"/>
            <a:gd name="adj2" fmla="val 50000"/>
          </a:avLst>
        </a:prstGeom>
      </dgm:spPr>
    </dgm:pt>
    <dgm:pt modelId="{88ABE737-8A69-483C-A2A4-B56160120AB6}" type="pres">
      <dgm:prSet presAssocID="{998493CF-1049-4C97-9417-0B606AAFEC74}" presName="connectorText" presStyleLbl="sibTrans2D1" presStyleIdx="2" presStyleCnt="6"/>
      <dgm:spPr bwMode="auto"/>
    </dgm:pt>
    <dgm:pt modelId="{110C6733-635D-4BB5-B727-2199089D71E7}" type="pres">
      <dgm:prSet presAssocID="{27FD10D0-C165-4893-A3D1-B8CE2A11B6CF}" presName="node" presStyleLbl="node1" presStyleIdx="3" presStyleCnt="6">
        <dgm:presLayoutVars>
          <dgm:bulletEnabled val="1"/>
        </dgm:presLayoutVars>
      </dgm:prSet>
      <dgm:spPr bwMode="auto"/>
    </dgm:pt>
    <dgm:pt modelId="{605C0996-3E2F-407E-A023-383483E92682}" type="pres">
      <dgm:prSet presAssocID="{F1C86441-F680-4140-9D0A-E884FC3F6BB7}" presName="sibTrans" presStyleLbl="sibTrans2D1" presStyleIdx="3" presStyleCnt="6" custAng="6787556" custFlipVert="1" custScaleY="26743"/>
      <dgm:spPr bwMode="auto">
        <a:prstGeom prst="leftRightArrow">
          <a:avLst>
            <a:gd name="adj1" fmla="val 50000"/>
            <a:gd name="adj2" fmla="val 50000"/>
          </a:avLst>
        </a:prstGeom>
      </dgm:spPr>
    </dgm:pt>
    <dgm:pt modelId="{100D812A-0E34-4D64-9727-C0FE92D240A9}" type="pres">
      <dgm:prSet presAssocID="{F1C86441-F680-4140-9D0A-E884FC3F6BB7}" presName="connectorText" presStyleLbl="sibTrans2D1" presStyleIdx="3" presStyleCnt="6"/>
      <dgm:spPr bwMode="auto"/>
    </dgm:pt>
    <dgm:pt modelId="{8C4E2AC0-2732-4999-9B96-74037BFE3B90}" type="pres">
      <dgm:prSet presAssocID="{89773333-C0A7-4EAE-B18C-CC1AE2260801}" presName="node" presStyleLbl="node1" presStyleIdx="4" presStyleCnt="6" custRadScaleRad="98813" custRadScaleInc="-53">
        <dgm:presLayoutVars>
          <dgm:bulletEnabled val="1"/>
        </dgm:presLayoutVars>
      </dgm:prSet>
      <dgm:spPr bwMode="auto"/>
    </dgm:pt>
    <dgm:pt modelId="{A2B7CC6E-0BF3-4AEA-BE5F-5E99178BBF1B}" type="pres">
      <dgm:prSet presAssocID="{FF6D4B45-AFAC-466F-B6F9-78C1B0957CA4}" presName="sibTrans" presStyleLbl="sibTrans2D1" presStyleIdx="4" presStyleCnt="6" custScaleY="22907"/>
      <dgm:spPr bwMode="auto">
        <a:prstGeom prst="leftRightArrow">
          <a:avLst>
            <a:gd name="adj1" fmla="val 50000"/>
            <a:gd name="adj2" fmla="val 50000"/>
          </a:avLst>
        </a:prstGeom>
      </dgm:spPr>
    </dgm:pt>
    <dgm:pt modelId="{E89AF5FC-26F3-4CC3-963B-DE516537D77A}" type="pres">
      <dgm:prSet presAssocID="{FF6D4B45-AFAC-466F-B6F9-78C1B0957CA4}" presName="connectorText" presStyleLbl="sibTrans2D1" presStyleIdx="4" presStyleCnt="6"/>
      <dgm:spPr bwMode="auto"/>
    </dgm:pt>
    <dgm:pt modelId="{CD4B29B8-F61F-434D-B94D-46951F736EC6}" type="pres">
      <dgm:prSet presAssocID="{40B6DAA1-5A4C-4E67-8BBF-90A39BFA41F1}" presName="node" presStyleLbl="node1" presStyleIdx="5" presStyleCnt="6" custRadScaleRad="100722" custRadScaleInc="-791">
        <dgm:presLayoutVars>
          <dgm:bulletEnabled val="1"/>
        </dgm:presLayoutVars>
      </dgm:prSet>
      <dgm:spPr bwMode="auto"/>
    </dgm:pt>
    <dgm:pt modelId="{4B3F328D-15D1-4B08-8DCB-1989E22A98F5}" type="pres">
      <dgm:prSet presAssocID="{72719A51-82BB-4EA0-A2F7-06B5BC086FA6}" presName="sibTrans" presStyleLbl="sibTrans2D1" presStyleIdx="5" presStyleCnt="6" custAng="20939386" custFlipVert="0" custScaleY="21776"/>
      <dgm:spPr bwMode="auto">
        <a:prstGeom prst="leftRightArrow">
          <a:avLst>
            <a:gd name="adj1" fmla="val 50000"/>
            <a:gd name="adj2" fmla="val 50000"/>
          </a:avLst>
        </a:prstGeom>
      </dgm:spPr>
    </dgm:pt>
    <dgm:pt modelId="{9075EF83-BBC8-426E-A320-5B2E9410C9C7}" type="pres">
      <dgm:prSet presAssocID="{72719A51-82BB-4EA0-A2F7-06B5BC086FA6}" presName="connectorText" presStyleLbl="sibTrans2D1" presStyleIdx="5" presStyleCnt="6"/>
      <dgm:spPr bwMode="auto"/>
    </dgm:pt>
  </dgm:ptLst>
  <dgm:cxnLst>
    <dgm:cxn modelId="{DDCB8E00-2ADA-4948-9F6D-59D281FC0451}" type="presOf" srcId="{F1C86441-F680-4140-9D0A-E884FC3F6BB7}" destId="{605C0996-3E2F-407E-A023-383483E92682}" srcOrd="0" destOrd="0" presId="urn:microsoft.com/office/officeart/2005/8/layout/cycle2#1"/>
    <dgm:cxn modelId="{FA975B11-6DEA-4E0C-BDD2-7B661F73B66F}" srcId="{62D40977-7E98-45B4-A5E8-281AB6C0631B}" destId="{27FD10D0-C165-4893-A3D1-B8CE2A11B6CF}" srcOrd="3" destOrd="0" parTransId="{A297AFEE-A911-419D-A108-F4EDC354C901}" sibTransId="{F1C86441-F680-4140-9D0A-E884FC3F6BB7}"/>
    <dgm:cxn modelId="{0B499C1C-D3A4-4E6D-B669-C349CD4F0369}" type="presOf" srcId="{62D40977-7E98-45B4-A5E8-281AB6C0631B}" destId="{EE149F32-7D51-468B-9D6F-9D9C97F5DB7B}" srcOrd="0" destOrd="0" presId="urn:microsoft.com/office/officeart/2005/8/layout/cycle2#1"/>
    <dgm:cxn modelId="{C1342D25-DD68-47E4-981E-BA22B81D408A}" srcId="{62D40977-7E98-45B4-A5E8-281AB6C0631B}" destId="{4AA4411A-C87E-4111-BC7E-098BCF012748}" srcOrd="1" destOrd="0" parTransId="{49508413-CB85-4B22-8141-BB13E4CA67B9}" sibTransId="{57223551-C62E-40F3-8503-F71A9DCFBC07}"/>
    <dgm:cxn modelId="{58CE7433-2462-4343-8000-BE85A898395D}" type="presOf" srcId="{57223551-C62E-40F3-8503-F71A9DCFBC07}" destId="{D38A2808-7F2A-4A46-9437-CF78D99157B0}" srcOrd="1" destOrd="0" presId="urn:microsoft.com/office/officeart/2005/8/layout/cycle2#1"/>
    <dgm:cxn modelId="{86C20340-CEFC-4B8D-8F62-78554B282759}" type="presOf" srcId="{4AA4411A-C87E-4111-BC7E-098BCF012748}" destId="{54146A4C-2E3D-46E7-93C8-7A18C860C319}" srcOrd="0" destOrd="0" presId="urn:microsoft.com/office/officeart/2005/8/layout/cycle2#1"/>
    <dgm:cxn modelId="{3A44B45C-CCD7-41FD-9FC3-7AF94B035BF6}" srcId="{62D40977-7E98-45B4-A5E8-281AB6C0631B}" destId="{89773333-C0A7-4EAE-B18C-CC1AE2260801}" srcOrd="4" destOrd="0" parTransId="{105077BA-AD89-4EDB-8BE2-A36E3A068DFA}" sibTransId="{FF6D4B45-AFAC-466F-B6F9-78C1B0957CA4}"/>
    <dgm:cxn modelId="{896B4352-8AC0-4167-BF64-AA1D1232C06F}" srcId="{62D40977-7E98-45B4-A5E8-281AB6C0631B}" destId="{40B6DAA1-5A4C-4E67-8BBF-90A39BFA41F1}" srcOrd="5" destOrd="0" parTransId="{30C4D46F-DCEA-4C9F-9F49-937D726FAC66}" sibTransId="{72719A51-82BB-4EA0-A2F7-06B5BC086FA6}"/>
    <dgm:cxn modelId="{EA6ABF74-5D59-412A-8919-01FF452857B0}" type="presOf" srcId="{27FD10D0-C165-4893-A3D1-B8CE2A11B6CF}" destId="{110C6733-635D-4BB5-B727-2199089D71E7}" srcOrd="0" destOrd="0" presId="urn:microsoft.com/office/officeart/2005/8/layout/cycle2#1"/>
    <dgm:cxn modelId="{52027C78-AB2C-4DD8-BC2C-0B3171898F25}" type="presOf" srcId="{89773333-C0A7-4EAE-B18C-CC1AE2260801}" destId="{8C4E2AC0-2732-4999-9B96-74037BFE3B90}" srcOrd="0" destOrd="0" presId="urn:microsoft.com/office/officeart/2005/8/layout/cycle2#1"/>
    <dgm:cxn modelId="{29B8DB82-9A47-4B04-93DC-43F34AA1B269}" type="presOf" srcId="{D4414C03-5C56-4BC6-A27B-BC6269FEDA14}" destId="{C1BF4A05-4A8D-433C-A00D-70881D73B156}" srcOrd="0" destOrd="0" presId="urn:microsoft.com/office/officeart/2005/8/layout/cycle2#1"/>
    <dgm:cxn modelId="{AF00D786-4056-407D-9BF3-26664E41A4DA}" type="presOf" srcId="{40B6DAA1-5A4C-4E67-8BBF-90A39BFA41F1}" destId="{CD4B29B8-F61F-434D-B94D-46951F736EC6}" srcOrd="0" destOrd="0" presId="urn:microsoft.com/office/officeart/2005/8/layout/cycle2#1"/>
    <dgm:cxn modelId="{3B200297-A0E4-420C-8F71-E6F9A02C235B}" type="presOf" srcId="{FF6D4B45-AFAC-466F-B6F9-78C1B0957CA4}" destId="{E89AF5FC-26F3-4CC3-963B-DE516537D77A}" srcOrd="1" destOrd="0" presId="urn:microsoft.com/office/officeart/2005/8/layout/cycle2#1"/>
    <dgm:cxn modelId="{9FCD369C-6C3C-46F0-A65A-7CB78CE23808}" type="presOf" srcId="{998493CF-1049-4C97-9417-0B606AAFEC74}" destId="{D10D183E-D9DA-4B94-A3D5-487DE83F2F67}" srcOrd="0" destOrd="0" presId="urn:microsoft.com/office/officeart/2005/8/layout/cycle2#1"/>
    <dgm:cxn modelId="{660EF3AA-2724-4945-B54D-A14F023FBF42}" type="presOf" srcId="{0DDCBF19-5920-4ABB-A152-D9B8D53FA369}" destId="{464270D1-E852-486D-84E0-62DF6ADCB02B}" srcOrd="0" destOrd="0" presId="urn:microsoft.com/office/officeart/2005/8/layout/cycle2#1"/>
    <dgm:cxn modelId="{B3C4AAAB-375E-4448-BAB8-BA77A8E4E3D6}" type="presOf" srcId="{FF6D4B45-AFAC-466F-B6F9-78C1B0957CA4}" destId="{A2B7CC6E-0BF3-4AEA-BE5F-5E99178BBF1B}" srcOrd="0" destOrd="0" presId="urn:microsoft.com/office/officeart/2005/8/layout/cycle2#1"/>
    <dgm:cxn modelId="{4B577EB0-D81B-41FA-A3ED-8D5889FB8330}" type="presOf" srcId="{72719A51-82BB-4EA0-A2F7-06B5BC086FA6}" destId="{4B3F328D-15D1-4B08-8DCB-1989E22A98F5}" srcOrd="0" destOrd="0" presId="urn:microsoft.com/office/officeart/2005/8/layout/cycle2#1"/>
    <dgm:cxn modelId="{6F4945BE-3ED0-4840-89A8-FC852E7A12DB}" type="presOf" srcId="{0DDCBF19-5920-4ABB-A152-D9B8D53FA369}" destId="{68065A07-1CBA-4541-8AEA-10FD8ED4368D}" srcOrd="1" destOrd="0" presId="urn:microsoft.com/office/officeart/2005/8/layout/cycle2#1"/>
    <dgm:cxn modelId="{4CC688CA-72E2-4DDA-BDA6-05AF3B7BA1A7}" type="presOf" srcId="{72719A51-82BB-4EA0-A2F7-06B5BC086FA6}" destId="{9075EF83-BBC8-426E-A320-5B2E9410C9C7}" srcOrd="1" destOrd="0" presId="urn:microsoft.com/office/officeart/2005/8/layout/cycle2#1"/>
    <dgm:cxn modelId="{E77F24CF-36C1-40AC-B4DD-47F9DCD6A56D}" type="presOf" srcId="{57223551-C62E-40F3-8503-F71A9DCFBC07}" destId="{B6169AF8-DAEB-4703-A83F-F9B5D5F91028}" srcOrd="0" destOrd="0" presId="urn:microsoft.com/office/officeart/2005/8/layout/cycle2#1"/>
    <dgm:cxn modelId="{19BECFD6-0DE9-44D4-9FAF-69DBAF296A2F}" type="presOf" srcId="{998493CF-1049-4C97-9417-0B606AAFEC74}" destId="{88ABE737-8A69-483C-A2A4-B56160120AB6}" srcOrd="1" destOrd="0" presId="urn:microsoft.com/office/officeart/2005/8/layout/cycle2#1"/>
    <dgm:cxn modelId="{7CFBFADC-981B-45BD-8E40-48323BF4B6D4}" srcId="{62D40977-7E98-45B4-A5E8-281AB6C0631B}" destId="{A870EB9C-6F9F-4766-A11B-9DFA977C0EA5}" srcOrd="0" destOrd="0" parTransId="{56DBC300-DCB6-46AF-8C92-556C6A5C2A67}" sibTransId="{0DDCBF19-5920-4ABB-A152-D9B8D53FA369}"/>
    <dgm:cxn modelId="{45D681E5-BD2A-4524-A8E6-196A49F67B89}" srcId="{62D40977-7E98-45B4-A5E8-281AB6C0631B}" destId="{D4414C03-5C56-4BC6-A27B-BC6269FEDA14}" srcOrd="2" destOrd="0" parTransId="{A20EBA7D-F9EE-4195-9C81-75BF6992B8AB}" sibTransId="{998493CF-1049-4C97-9417-0B606AAFEC74}"/>
    <dgm:cxn modelId="{ED6FA3F2-B2CF-4692-8493-B65098F2E2EF}" type="presOf" srcId="{A870EB9C-6F9F-4766-A11B-9DFA977C0EA5}" destId="{EB35021C-369D-48A5-B87A-BF324E49C3AE}" srcOrd="0" destOrd="0" presId="urn:microsoft.com/office/officeart/2005/8/layout/cycle2#1"/>
    <dgm:cxn modelId="{74094CF4-7B69-421F-B0AA-CE12E6D8B3BF}" type="presOf" srcId="{F1C86441-F680-4140-9D0A-E884FC3F6BB7}" destId="{100D812A-0E34-4D64-9727-C0FE92D240A9}" srcOrd="1" destOrd="0" presId="urn:microsoft.com/office/officeart/2005/8/layout/cycle2#1"/>
    <dgm:cxn modelId="{5C472616-353D-4011-B985-052F675463AE}" type="presParOf" srcId="{EE149F32-7D51-468B-9D6F-9D9C97F5DB7B}" destId="{EB35021C-369D-48A5-B87A-BF324E49C3AE}" srcOrd="0" destOrd="0" presId="urn:microsoft.com/office/officeart/2005/8/layout/cycle2#1"/>
    <dgm:cxn modelId="{4D40C0EF-9A1A-43AA-A37D-B4F7646E5B04}" type="presParOf" srcId="{EE149F32-7D51-468B-9D6F-9D9C97F5DB7B}" destId="{464270D1-E852-486D-84E0-62DF6ADCB02B}" srcOrd="1" destOrd="0" presId="urn:microsoft.com/office/officeart/2005/8/layout/cycle2#1"/>
    <dgm:cxn modelId="{5CF80DD6-D213-4B65-BC16-447746BD1DC7}" type="presParOf" srcId="{464270D1-E852-486D-84E0-62DF6ADCB02B}" destId="{68065A07-1CBA-4541-8AEA-10FD8ED4368D}" srcOrd="0" destOrd="0" presId="urn:microsoft.com/office/officeart/2005/8/layout/cycle2#1"/>
    <dgm:cxn modelId="{2F5443CD-D261-4D32-AEF7-9A7A915C371D}" type="presParOf" srcId="{EE149F32-7D51-468B-9D6F-9D9C97F5DB7B}" destId="{54146A4C-2E3D-46E7-93C8-7A18C860C319}" srcOrd="2" destOrd="0" presId="urn:microsoft.com/office/officeart/2005/8/layout/cycle2#1"/>
    <dgm:cxn modelId="{213F0844-2DC2-4C71-9F17-1CD8AF6432A4}" type="presParOf" srcId="{EE149F32-7D51-468B-9D6F-9D9C97F5DB7B}" destId="{B6169AF8-DAEB-4703-A83F-F9B5D5F91028}" srcOrd="3" destOrd="0" presId="urn:microsoft.com/office/officeart/2005/8/layout/cycle2#1"/>
    <dgm:cxn modelId="{4E8E1328-3A73-444E-9021-F645A3BB734F}" type="presParOf" srcId="{B6169AF8-DAEB-4703-A83F-F9B5D5F91028}" destId="{D38A2808-7F2A-4A46-9437-CF78D99157B0}" srcOrd="0" destOrd="0" presId="urn:microsoft.com/office/officeart/2005/8/layout/cycle2#1"/>
    <dgm:cxn modelId="{F899F23B-82EE-45B1-9BE8-549435F29C59}" type="presParOf" srcId="{EE149F32-7D51-468B-9D6F-9D9C97F5DB7B}" destId="{C1BF4A05-4A8D-433C-A00D-70881D73B156}" srcOrd="4" destOrd="0" presId="urn:microsoft.com/office/officeart/2005/8/layout/cycle2#1"/>
    <dgm:cxn modelId="{C00B6F95-DCBF-4AE5-9F8E-BF1D351C43FC}" type="presParOf" srcId="{EE149F32-7D51-468B-9D6F-9D9C97F5DB7B}" destId="{D10D183E-D9DA-4B94-A3D5-487DE83F2F67}" srcOrd="5" destOrd="0" presId="urn:microsoft.com/office/officeart/2005/8/layout/cycle2#1"/>
    <dgm:cxn modelId="{2AF630F6-F422-48D6-AD4F-9F9DA847DB23}" type="presParOf" srcId="{D10D183E-D9DA-4B94-A3D5-487DE83F2F67}" destId="{88ABE737-8A69-483C-A2A4-B56160120AB6}" srcOrd="0" destOrd="0" presId="urn:microsoft.com/office/officeart/2005/8/layout/cycle2#1"/>
    <dgm:cxn modelId="{012861B0-4562-4575-A744-ED3B7D15FEDD}" type="presParOf" srcId="{EE149F32-7D51-468B-9D6F-9D9C97F5DB7B}" destId="{110C6733-635D-4BB5-B727-2199089D71E7}" srcOrd="6" destOrd="0" presId="urn:microsoft.com/office/officeart/2005/8/layout/cycle2#1"/>
    <dgm:cxn modelId="{E48B5E2D-64FC-4D0A-A5C2-E132B4C27375}" type="presParOf" srcId="{EE149F32-7D51-468B-9D6F-9D9C97F5DB7B}" destId="{605C0996-3E2F-407E-A023-383483E92682}" srcOrd="7" destOrd="0" presId="urn:microsoft.com/office/officeart/2005/8/layout/cycle2#1"/>
    <dgm:cxn modelId="{FABF8961-7B3E-43ED-A126-3C9194E0F2B6}" type="presParOf" srcId="{605C0996-3E2F-407E-A023-383483E92682}" destId="{100D812A-0E34-4D64-9727-C0FE92D240A9}" srcOrd="0" destOrd="0" presId="urn:microsoft.com/office/officeart/2005/8/layout/cycle2#1"/>
    <dgm:cxn modelId="{7285A618-DC50-4427-8B3B-8F477333EA3B}" type="presParOf" srcId="{EE149F32-7D51-468B-9D6F-9D9C97F5DB7B}" destId="{8C4E2AC0-2732-4999-9B96-74037BFE3B90}" srcOrd="8" destOrd="0" presId="urn:microsoft.com/office/officeart/2005/8/layout/cycle2#1"/>
    <dgm:cxn modelId="{0D93A1D0-BD27-49A9-BABD-5143B4AD85F4}" type="presParOf" srcId="{EE149F32-7D51-468B-9D6F-9D9C97F5DB7B}" destId="{A2B7CC6E-0BF3-4AEA-BE5F-5E99178BBF1B}" srcOrd="9" destOrd="0" presId="urn:microsoft.com/office/officeart/2005/8/layout/cycle2#1"/>
    <dgm:cxn modelId="{6287AF28-860D-474D-A5C3-3A4053BE1BE5}" type="presParOf" srcId="{A2B7CC6E-0BF3-4AEA-BE5F-5E99178BBF1B}" destId="{E89AF5FC-26F3-4CC3-963B-DE516537D77A}" srcOrd="0" destOrd="0" presId="urn:microsoft.com/office/officeart/2005/8/layout/cycle2#1"/>
    <dgm:cxn modelId="{3605A8AE-CEB6-473A-8628-4FF5CD82746E}" type="presParOf" srcId="{EE149F32-7D51-468B-9D6F-9D9C97F5DB7B}" destId="{CD4B29B8-F61F-434D-B94D-46951F736EC6}" srcOrd="10" destOrd="0" presId="urn:microsoft.com/office/officeart/2005/8/layout/cycle2#1"/>
    <dgm:cxn modelId="{FE65D3A1-405A-44AB-BC35-37B4EF74F70C}" type="presParOf" srcId="{EE149F32-7D51-468B-9D6F-9D9C97F5DB7B}" destId="{4B3F328D-15D1-4B08-8DCB-1989E22A98F5}" srcOrd="11" destOrd="0" presId="urn:microsoft.com/office/officeart/2005/8/layout/cycle2#1"/>
    <dgm:cxn modelId="{20A914B0-0B76-48DD-A0D5-0701E19C2937}" type="presParOf" srcId="{4B3F328D-15D1-4B08-8DCB-1989E22A98F5}" destId="{9075EF83-BBC8-426E-A320-5B2E9410C9C7}" srcOrd="0" destOrd="0" presId="urn:microsoft.com/office/officeart/2005/8/layout/cycle2#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5021C-369D-48A5-B87A-BF324E49C3AE}">
      <dsp:nvSpPr>
        <dsp:cNvPr id="0" name=""/>
        <dsp:cNvSpPr/>
      </dsp:nvSpPr>
      <dsp:spPr bwMode="auto">
        <a:xfrm>
          <a:off x="2834957" y="12904"/>
          <a:ext cx="1142028" cy="1142028"/>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de" sz="1300" b="1" kern="1200" noProof="0" dirty="0">
              <a:solidFill>
                <a:sysClr val="windowText" lastClr="000000"/>
              </a:solidFill>
            </a:rPr>
            <a:t>Wer?</a:t>
          </a:r>
        </a:p>
      </dsp:txBody>
      <dsp:txXfrm>
        <a:off x="3002203" y="180150"/>
        <a:ext cx="807536" cy="807536"/>
      </dsp:txXfrm>
    </dsp:sp>
    <dsp:sp modelId="{464270D1-E852-486D-84E0-62DF6ADCB02B}">
      <dsp:nvSpPr>
        <dsp:cNvPr id="0" name=""/>
        <dsp:cNvSpPr/>
      </dsp:nvSpPr>
      <dsp:spPr bwMode="auto">
        <a:xfrm rot="1755374">
          <a:off x="3996973" y="958439"/>
          <a:ext cx="311106" cy="8735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3998644" y="969506"/>
        <a:ext cx="284901" cy="52411"/>
      </dsp:txXfrm>
    </dsp:sp>
    <dsp:sp modelId="{54146A4C-2E3D-46E7-93C8-7A18C860C319}">
      <dsp:nvSpPr>
        <dsp:cNvPr id="0" name=""/>
        <dsp:cNvSpPr/>
      </dsp:nvSpPr>
      <dsp:spPr bwMode="auto">
        <a:xfrm>
          <a:off x="4343429" y="857904"/>
          <a:ext cx="1142028" cy="1142028"/>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de" sz="1300" b="1" kern="1200" noProof="0" dirty="0">
              <a:solidFill>
                <a:sysClr val="windowText" lastClr="000000"/>
              </a:solidFill>
            </a:rPr>
            <a:t>Was?</a:t>
          </a:r>
        </a:p>
      </dsp:txBody>
      <dsp:txXfrm>
        <a:off x="4510675" y="1025150"/>
        <a:ext cx="807536" cy="807536"/>
      </dsp:txXfrm>
    </dsp:sp>
    <dsp:sp modelId="{B6169AF8-DAEB-4703-A83F-F9B5D5F91028}">
      <dsp:nvSpPr>
        <dsp:cNvPr id="0" name=""/>
        <dsp:cNvSpPr/>
      </dsp:nvSpPr>
      <dsp:spPr bwMode="auto">
        <a:xfrm rot="16200000" flipV="1">
          <a:off x="4727324" y="2240400"/>
          <a:ext cx="374238" cy="74597"/>
        </a:xfrm>
        <a:prstGeom prst="leftRightArrow">
          <a:avLst>
            <a:gd name="adj1" fmla="val 50000"/>
            <a:gd name="adj2" fmla="val 50000"/>
          </a:avLst>
        </a:prstGeom>
        <a:solidFill>
          <a:schemeClr val="accent3">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745973" y="2259049"/>
        <a:ext cx="336940" cy="37299"/>
      </dsp:txXfrm>
    </dsp:sp>
    <dsp:sp modelId="{C1BF4A05-4A8D-433C-A00D-70881D73B156}">
      <dsp:nvSpPr>
        <dsp:cNvPr id="0" name=""/>
        <dsp:cNvSpPr/>
      </dsp:nvSpPr>
      <dsp:spPr bwMode="auto">
        <a:xfrm>
          <a:off x="4343429" y="2572646"/>
          <a:ext cx="1142028" cy="1142028"/>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de" sz="1300" b="1" kern="1200" noProof="0" dirty="0">
              <a:solidFill>
                <a:sysClr val="windowText" lastClr="000000"/>
              </a:solidFill>
            </a:rPr>
            <a:t>Wie?</a:t>
          </a:r>
        </a:p>
      </dsp:txBody>
      <dsp:txXfrm>
        <a:off x="4510675" y="2739892"/>
        <a:ext cx="807536" cy="807536"/>
      </dsp:txXfrm>
    </dsp:sp>
    <dsp:sp modelId="{D10D183E-D9DA-4B94-A3D5-487DE83F2F67}">
      <dsp:nvSpPr>
        <dsp:cNvPr id="0" name=""/>
        <dsp:cNvSpPr/>
      </dsp:nvSpPr>
      <dsp:spPr bwMode="auto">
        <a:xfrm rot="8534191" flipV="1">
          <a:off x="4027609" y="3519898"/>
          <a:ext cx="303538" cy="96304"/>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053474" y="3530313"/>
        <a:ext cx="274647" cy="57782"/>
      </dsp:txXfrm>
    </dsp:sp>
    <dsp:sp modelId="{110C6733-635D-4BB5-B727-2199089D71E7}">
      <dsp:nvSpPr>
        <dsp:cNvPr id="0" name=""/>
        <dsp:cNvSpPr/>
      </dsp:nvSpPr>
      <dsp:spPr bwMode="auto">
        <a:xfrm>
          <a:off x="2858419" y="3430017"/>
          <a:ext cx="1142028" cy="1142028"/>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de" sz="1300" b="1" kern="1200" noProof="0" dirty="0">
              <a:solidFill>
                <a:sysClr val="windowText" lastClr="000000"/>
              </a:solidFill>
            </a:rPr>
            <a:t>Material?</a:t>
          </a:r>
        </a:p>
      </dsp:txBody>
      <dsp:txXfrm>
        <a:off x="3025665" y="3597263"/>
        <a:ext cx="807536" cy="807536"/>
      </dsp:txXfrm>
    </dsp:sp>
    <dsp:sp modelId="{605C0996-3E2F-407E-A023-383483E92682}">
      <dsp:nvSpPr>
        <dsp:cNvPr id="0" name=""/>
        <dsp:cNvSpPr/>
      </dsp:nvSpPr>
      <dsp:spPr bwMode="auto">
        <a:xfrm rot="2177361" flipV="1">
          <a:off x="2554132" y="3520213"/>
          <a:ext cx="297975" cy="103076"/>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2557131" y="3531677"/>
        <a:ext cx="267052" cy="61846"/>
      </dsp:txXfrm>
    </dsp:sp>
    <dsp:sp modelId="{8C4E2AC0-2732-4999-9B96-74037BFE3B90}">
      <dsp:nvSpPr>
        <dsp:cNvPr id="0" name=""/>
        <dsp:cNvSpPr/>
      </dsp:nvSpPr>
      <dsp:spPr bwMode="auto">
        <a:xfrm>
          <a:off x="1391271" y="2562876"/>
          <a:ext cx="1142028" cy="114202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de" sz="1300" b="1" kern="1200" noProof="0" dirty="0">
              <a:solidFill>
                <a:sysClr val="windowText" lastClr="000000"/>
              </a:solidFill>
            </a:rPr>
            <a:t>Wo?</a:t>
          </a:r>
        </a:p>
      </dsp:txBody>
      <dsp:txXfrm>
        <a:off x="1558517" y="2730122"/>
        <a:ext cx="807536" cy="807536"/>
      </dsp:txXfrm>
    </dsp:sp>
    <dsp:sp modelId="{A2B7CC6E-0BF3-4AEA-BE5F-5E99178BBF1B}">
      <dsp:nvSpPr>
        <dsp:cNvPr id="0" name=""/>
        <dsp:cNvSpPr/>
      </dsp:nvSpPr>
      <dsp:spPr bwMode="auto">
        <a:xfrm rot="16135188">
          <a:off x="1797114" y="2245711"/>
          <a:ext cx="298514" cy="8829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1810607" y="2276610"/>
        <a:ext cx="272027" cy="52975"/>
      </dsp:txXfrm>
    </dsp:sp>
    <dsp:sp modelId="{CD4B29B8-F61F-434D-B94D-46951F736EC6}">
      <dsp:nvSpPr>
        <dsp:cNvPr id="0" name=""/>
        <dsp:cNvSpPr/>
      </dsp:nvSpPr>
      <dsp:spPr bwMode="auto">
        <a:xfrm>
          <a:off x="1359124" y="857916"/>
          <a:ext cx="1142028" cy="1142028"/>
        </a:xfrm>
        <a:prstGeom prst="ellips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de" sz="1300" b="1" kern="1200" noProof="0" dirty="0">
              <a:solidFill>
                <a:sysClr val="windowText" lastClr="000000"/>
              </a:solidFill>
            </a:rPr>
            <a:t>Warum?</a:t>
          </a:r>
        </a:p>
      </dsp:txBody>
      <dsp:txXfrm>
        <a:off x="1526370" y="1025162"/>
        <a:ext cx="807536" cy="807536"/>
      </dsp:txXfrm>
    </dsp:sp>
    <dsp:sp modelId="{4B3F328D-15D1-4B08-8DCB-1989E22A98F5}">
      <dsp:nvSpPr>
        <dsp:cNvPr id="0" name=""/>
        <dsp:cNvSpPr/>
      </dsp:nvSpPr>
      <dsp:spPr bwMode="auto">
        <a:xfrm rot="19151746">
          <a:off x="2512755" y="968621"/>
          <a:ext cx="296057" cy="83932"/>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2515815" y="993634"/>
        <a:ext cx="270877" cy="50360"/>
      </dsp:txXfrm>
    </dsp:sp>
  </dsp:spTree>
</dsp:drawing>
</file>

<file path=ppt/diagrams/layout1.xml><?xml version="1.0" encoding="utf-8"?>
<dgm:layoutDef xmlns:dgm="http://schemas.openxmlformats.org/drawingml/2006/diagram" xmlns:a="http://schemas.openxmlformats.org/drawingml/2006/main" uniqueId="urn:microsoft.com/office/officeart/2005/8/layout/cycle2#1">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forEach name="nodesForEach" axis="ch" ptType="node">
      <dgm:layoutNode name="node">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varLst>
          <dgm:bulletEnabled val="1"/>
        </dgm:varLst>
      </dgm:layoutNode>
      <dgm:choose name="Name9">
        <dgm:if name="Name10" axis="par ch" ptType="doc node" func="cnt" op="gt" val="1">
          <dgm:forEach name="sibTransForEach" axis="followSib" ptType="sibTrans" hideLastTrans="0" cnt="1">
            <dgm:layoutNode name="sibTrans">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794BCA15-B40F-474D-9877-1942883D7086}" type="datetimeFigureOut">
              <a:rPr lang="de-AT"/>
              <a:t>01.04.2026</a:t>
            </a:fld>
            <a:endParaRPr lang="de-AT"/>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AT"/>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F8A5A15-384E-44D0-853A-97462417CAF7}" type="slidenum">
              <a:rPr lang="de-AT"/>
              <a:t>‹#›</a:t>
            </a:fld>
            <a:endParaRPr lang="de-AT"/>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198629D-6778-DC36-611D-C6C23DEB440D}"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AFA28-0BE7-AA02-2946-40B74CA33D42}"/>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DDA695C5-6A66-5869-CAC3-2FD85E9E51E3}"/>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AD83F174-E29F-7535-BA9A-2ACC9C7D2FB6}"/>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8F2F0916-6D6B-C27F-B198-B6D50D228866}"/>
              </a:ext>
            </a:extLst>
          </p:cNvPr>
          <p:cNvSpPr>
            <a:spLocks noGrp="1"/>
          </p:cNvSpPr>
          <p:nvPr>
            <p:ph type="sldNum" sz="quarter" idx="10"/>
          </p:nvPr>
        </p:nvSpPr>
        <p:spPr bwMode="auto"/>
        <p:txBody>
          <a:bodyPr/>
          <a:lstStyle/>
          <a:p>
            <a:pPr>
              <a:defRPr/>
            </a:pPr>
            <a:fld id="{DF8A5A15-384E-44D0-853A-97462417CAF7}" type="slidenum">
              <a:rPr lang="de-AT"/>
              <a:t>13</a:t>
            </a:fld>
            <a:endParaRPr lang="de-AT"/>
          </a:p>
        </p:txBody>
      </p:sp>
    </p:spTree>
    <p:extLst>
      <p:ext uri="{BB962C8B-B14F-4D97-AF65-F5344CB8AC3E}">
        <p14:creationId xmlns:p14="http://schemas.microsoft.com/office/powerpoint/2010/main" val="129405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14</a:t>
            </a:fld>
            <a:endParaRPr lang="de-A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17</a:t>
            </a:fld>
            <a:endParaRPr lang="de-A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18</a:t>
            </a:fld>
            <a:endParaRPr lang="de-A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19</a:t>
            </a:fld>
            <a:endParaRPr lang="de-A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20</a:t>
            </a:fld>
            <a:endParaRPr lang="de-A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084DB-2F8D-E597-46D4-E3A01AACF173}"/>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A16F74BB-D36E-D8E3-839D-DA9E45BCEEAA}"/>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58E992F4-8386-D486-394C-DC2F33825DF7}"/>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A7961545-8596-2C75-B96F-2929CE7ACEBE}"/>
              </a:ext>
            </a:extLst>
          </p:cNvPr>
          <p:cNvSpPr>
            <a:spLocks noGrp="1"/>
          </p:cNvSpPr>
          <p:nvPr>
            <p:ph type="sldNum" sz="quarter" idx="10"/>
          </p:nvPr>
        </p:nvSpPr>
        <p:spPr bwMode="auto"/>
        <p:txBody>
          <a:bodyPr/>
          <a:lstStyle/>
          <a:p>
            <a:pPr>
              <a:defRPr/>
            </a:pPr>
            <a:fld id="{DF8A5A15-384E-44D0-853A-97462417CAF7}" type="slidenum">
              <a:rPr lang="de-AT"/>
              <a:t>21</a:t>
            </a:fld>
            <a:endParaRPr lang="de-AT"/>
          </a:p>
        </p:txBody>
      </p:sp>
    </p:spTree>
    <p:extLst>
      <p:ext uri="{BB962C8B-B14F-4D97-AF65-F5344CB8AC3E}">
        <p14:creationId xmlns:p14="http://schemas.microsoft.com/office/powerpoint/2010/main" val="302433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22</a:t>
            </a:fld>
            <a:endParaRPr lang="de-AT"/>
          </a:p>
        </p:txBody>
      </p:sp>
    </p:spTree>
    <p:extLst>
      <p:ext uri="{BB962C8B-B14F-4D97-AF65-F5344CB8AC3E}">
        <p14:creationId xmlns:p14="http://schemas.microsoft.com/office/powerpoint/2010/main" val="354552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a:t>
            </a:fld>
            <a:endParaRPr lang="de-A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23</a:t>
            </a:fld>
            <a:endParaRPr lang="de-A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70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5</a:t>
            </a:fld>
            <a:endParaRPr lang="de-A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a:defRPr/>
            </a:pPr>
            <a:endParaRPr lang="en-US" dirty="0">
              <a:solidFill>
                <a:srgbClr val="00B0F0"/>
              </a:solidFill>
              <a:cs typeface="Calibri"/>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8067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FE040E7-1C14-51E9-A161-4028219D615C}" type="slidenum">
              <a:rPr/>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F16C177-94C9-901A-04A8-30461682931F}" type="slidenum">
              <a:rPr/>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Notes Placeholder"/>
          <p:cNvSpPr>
            <a:spLocks noGrp="1"/>
          </p:cNvSpPr>
          <p:nvPr>
            <p:ph type="body" idx="1"/>
          </p:nvPr>
        </p:nvSpPr>
        <p:spPr bwMode="auto"/>
        <p:txBody>
          <a:bodyPr>
            <a:normAutofit/>
          </a:bodyPr>
          <a:lstStyle/>
          <a:p>
            <a:pPr>
              <a:defRPr/>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43</a:t>
            </a:fld>
            <a:endParaRPr lang="de-A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44</a:t>
            </a:fld>
            <a:endParaRPr lang="de-A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6</a:t>
            </a:fld>
            <a:endParaRPr lang="de-A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09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6373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7</a:t>
            </a:fld>
            <a:endParaRPr lang="de-A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3004653-A135-3DE4-8F83-7B79C29E9987}" type="slidenum">
              <a:rPr/>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9AB4E3-F15F-88AF-1736-FA5F2F744641}" type="slidenum">
              <a:rPr/>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4FD307-8AF7-62F2-A2A8-EEBA257EC1A7}" type="slidenum">
              <a:rPr/>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9</a:t>
            </a:fld>
            <a:endParaRPr lang="de-A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10</a:t>
            </a:fld>
            <a:endParaRPr lang="de-A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11</a:t>
            </a:fld>
            <a:endParaRPr lang="de-AT"/>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Diapositiva de título" type="title" userDrawn="1">
  <p:cSld name="Diapositiva de título">
    <p:bg>
      <p:bgPr>
        <a:solidFill>
          <a:schemeClr val="lt1"/>
        </a:solidFill>
        <a:effectLst/>
      </p:bgPr>
    </p:bg>
    <p:spTree>
      <p:nvGrpSpPr>
        <p:cNvPr id="1" name=""/>
        <p:cNvGrpSpPr/>
        <p:nvPr/>
      </p:nvGrpSpPr>
      <p:grpSpPr bwMode="auto">
        <a:xfrm>
          <a:off x="0" y="0"/>
          <a:ext cx="0" cy="0"/>
          <a:chOff x="0" y="0"/>
          <a:chExt cx="0" cy="0"/>
        </a:xfrm>
      </p:grpSpPr>
      <p:pic>
        <p:nvPicPr>
          <p:cNvPr id="13" name="Google Shape;13;p2"/>
          <p:cNvPicPr/>
          <p:nvPr userDrawn="1"/>
        </p:nvPicPr>
        <p:blipFill>
          <a:blip r:embed="rId2">
            <a:alphaModFix/>
          </a:blip>
          <a:stretch/>
        </p:blipFill>
        <p:spPr bwMode="auto">
          <a:xfrm>
            <a:off x="0" y="0"/>
            <a:ext cx="12192000" cy="6858000"/>
          </a:xfrm>
          <a:prstGeom prst="rect">
            <a:avLst/>
          </a:prstGeom>
          <a:noFill/>
          <a:ln>
            <a:noFill/>
          </a:ln>
        </p:spPr>
      </p:pic>
      <p:sp>
        <p:nvSpPr>
          <p:cNvPr id="14" name="Google Shape;14;p2"/>
          <p:cNvSpPr txBox="1">
            <a:spLocks noGrp="1"/>
          </p:cNvSpPr>
          <p:nvPr>
            <p:ph type="ctrTitle"/>
          </p:nvPr>
        </p:nvSpPr>
        <p:spPr bwMode="auto">
          <a:xfrm>
            <a:off x="1524000" y="246348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Bebas Neue"/>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5" name="Google Shape;15;p2"/>
          <p:cNvSpPr txBox="1">
            <a:spLocks noGrp="1"/>
          </p:cNvSpPr>
          <p:nvPr>
            <p:ph type="subTitle" idx="1"/>
          </p:nvPr>
        </p:nvSpPr>
        <p:spPr bwMode="auto">
          <a:xfrm>
            <a:off x="1524000" y="494315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400"/>
              <a:buNone/>
              <a:defRPr sz="1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a:defRPr/>
            </a:pPr>
            <a:endParaRPr dirty="0"/>
          </a:p>
        </p:txBody>
      </p:sp>
      <p:sp>
        <p:nvSpPr>
          <p:cNvPr id="3" name="Rectangle 2">
            <a:extLst>
              <a:ext uri="{FF2B5EF4-FFF2-40B4-BE49-F238E27FC236}">
                <a16:creationId xmlns:a16="http://schemas.microsoft.com/office/drawing/2014/main" id="{8C0B6A15-072C-2A59-4F52-E69A69B71343}"/>
              </a:ext>
            </a:extLst>
          </p:cNvPr>
          <p:cNvSpPr/>
          <p:nvPr userDrawn="1"/>
        </p:nvSpPr>
        <p:spPr>
          <a:xfrm>
            <a:off x="5644444" y="5771039"/>
            <a:ext cx="936978" cy="674917"/>
          </a:xfrm>
          <a:prstGeom prst="rect">
            <a:avLst/>
          </a:prstGeom>
          <a:solidFill>
            <a:srgbClr val="2AB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EDBDB75-81BF-8487-7D03-E8BB2194705F}"/>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5CA387A-64C2-A8B3-5F0C-DA041AD7E5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En blanco" type="blank" preserve="1" userDrawn="1">
  <p:cSld name="1_En blanco">
    <p:spTree>
      <p:nvGrpSpPr>
        <p:cNvPr id="1" name=""/>
        <p:cNvGrpSpPr/>
        <p:nvPr/>
      </p:nvGrpSpPr>
      <p:grpSpPr bwMode="auto">
        <a:xfrm>
          <a:off x="0" y="0"/>
          <a:ext cx="0" cy="0"/>
          <a:chOff x="0" y="0"/>
          <a:chExt cx="0" cy="0"/>
        </a:xfrm>
      </p:grpSpPr>
      <p:pic>
        <p:nvPicPr>
          <p:cNvPr id="6" name="Gráfico 4">
            <a:extLst>
              <a:ext uri="{FF2B5EF4-FFF2-40B4-BE49-F238E27FC236}">
                <a16:creationId xmlns:a16="http://schemas.microsoft.com/office/drawing/2014/main" id="{834805D4-2B38-8928-AC2B-B2F9D0D9CB1E}"/>
              </a:ext>
            </a:extLst>
          </p:cNvPr>
          <p:cNvPicPr>
            <a:picLocks noChangeAspect="1"/>
          </p:cNvPicPr>
          <p:nvPr userDrawn="1"/>
        </p:nvPicPr>
        <p:blipFill>
          <a:blip>
            <a:extLst>
              <a:ext uri="{96DAC541-7B7A-43D3-8B79-37D633B846F1}">
                <asvg:svgBlip xmlns:asvg="http://schemas.microsoft.com/office/drawing/2016/SVG/main" r:embed="rId2"/>
              </a:ext>
            </a:extLst>
          </a:blip>
          <a:stretch/>
        </p:blipFill>
        <p:spPr bwMode="auto">
          <a:xfrm>
            <a:off x="-3663" y="-1178158"/>
            <a:ext cx="12195662" cy="8130441"/>
          </a:xfrm>
          <a:prstGeom prst="rect">
            <a:avLst/>
          </a:prstGeom>
        </p:spPr>
      </p:pic>
      <p:sp>
        <p:nvSpPr>
          <p:cNvPr id="2" name="CuadroTexto 5">
            <a:extLst>
              <a:ext uri="{FF2B5EF4-FFF2-40B4-BE49-F238E27FC236}">
                <a16:creationId xmlns:a16="http://schemas.microsoft.com/office/drawing/2014/main" id="{410292F4-5FAD-FC90-1E6B-BA64D0CD6E8A}"/>
              </a:ext>
            </a:extLst>
          </p:cNvPr>
          <p:cNvSpPr txBox="1"/>
          <p:nvPr userDrawn="1"/>
        </p:nvSpPr>
        <p:spPr bwMode="auto">
          <a:xfrm>
            <a:off x="5227271" y="3866661"/>
            <a:ext cx="1737463" cy="646331"/>
          </a:xfrm>
          <a:prstGeom prst="rect">
            <a:avLst/>
          </a:prstGeom>
          <a:noFill/>
        </p:spPr>
        <p:txBody>
          <a:bodyPr wrap="none" rtlCol="0">
            <a:spAutoFit/>
          </a:bodyPr>
          <a:lstStyle/>
          <a:p>
            <a:pPr algn="ctr">
              <a:defRPr/>
            </a:pPr>
            <a:r>
              <a:rPr lang="de" sz="3600" noProof="0" dirty="0">
                <a:solidFill>
                  <a:schemeClr val="bg1"/>
                </a:solidFill>
                <a:latin typeface="Bebas Neue"/>
              </a:rPr>
              <a:t>VIELEN DANK</a:t>
            </a:r>
            <a:endParaRPr lang="de" noProof="0" dirty="0"/>
          </a:p>
        </p:txBody>
      </p:sp>
      <p:sp>
        <p:nvSpPr>
          <p:cNvPr id="3" name="CuadroTexto 1">
            <a:extLst>
              <a:ext uri="{FF2B5EF4-FFF2-40B4-BE49-F238E27FC236}">
                <a16:creationId xmlns:a16="http://schemas.microsoft.com/office/drawing/2014/main" id="{556B9377-C571-015A-72BD-E5F3C7A6D77F}"/>
              </a:ext>
            </a:extLst>
          </p:cNvPr>
          <p:cNvSpPr txBox="1"/>
          <p:nvPr userDrawn="1"/>
        </p:nvSpPr>
        <p:spPr bwMode="auto">
          <a:xfrm>
            <a:off x="5339973" y="4666304"/>
            <a:ext cx="1512053" cy="276999"/>
          </a:xfrm>
          <a:prstGeom prst="rect">
            <a:avLst/>
          </a:prstGeom>
          <a:noFill/>
        </p:spPr>
        <p:txBody>
          <a:bodyPr wrap="square">
            <a:spAutoFit/>
          </a:bodyPr>
          <a:lstStyle/>
          <a:p>
            <a:pPr algn="ctr">
              <a:defRPr/>
            </a:pPr>
            <a:r>
              <a:rPr lang="de" sz="1200" b="1" noProof="0" dirty="0">
                <a:solidFill>
                  <a:schemeClr val="bg1"/>
                </a:solidFill>
                <a:latin typeface="Poppins"/>
                <a:cs typeface="Poppins"/>
              </a:rPr>
              <a:t>loess-project.eu</a:t>
            </a:r>
            <a:endParaRPr lang="de" noProof="0" dirty="0"/>
          </a:p>
        </p:txBody>
      </p:sp>
      <p:sp>
        <p:nvSpPr>
          <p:cNvPr id="4" name="Rectangle 3">
            <a:extLst>
              <a:ext uri="{FF2B5EF4-FFF2-40B4-BE49-F238E27FC236}">
                <a16:creationId xmlns:a16="http://schemas.microsoft.com/office/drawing/2014/main" id="{4AB65BD2-D4ED-4669-C168-C949CF420FA0}"/>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
          </a:p>
        </p:txBody>
      </p:sp>
      <p:pic>
        <p:nvPicPr>
          <p:cNvPr id="5" name="Picture 4">
            <a:extLst>
              <a:ext uri="{FF2B5EF4-FFF2-40B4-BE49-F238E27FC236}">
                <a16:creationId xmlns:a16="http://schemas.microsoft.com/office/drawing/2014/main" id="{8D3042C8-EC5C-728F-69EF-36EBD6DF1D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extLst>
      <p:ext uri="{BB962C8B-B14F-4D97-AF65-F5344CB8AC3E}">
        <p14:creationId xmlns:p14="http://schemas.microsoft.com/office/powerpoint/2010/main" val="396840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title" preserve="1" userDrawn="1">
  <p:cSld name="1_Diapositiva de título">
    <p:spTree>
      <p:nvGrpSpPr>
        <p:cNvPr id="1" name=""/>
        <p:cNvGrpSpPr/>
        <p:nvPr/>
      </p:nvGrpSpPr>
      <p:grpSpPr bwMode="auto">
        <a:xfrm>
          <a:off x="0" y="0"/>
          <a:ext cx="0" cy="0"/>
          <a:chOff x="0" y="0"/>
          <a:chExt cx="0" cy="0"/>
        </a:xfrm>
      </p:grpSpPr>
      <p:sp>
        <p:nvSpPr>
          <p:cNvPr id="2" name="Título 1"/>
          <p:cNvSpPr>
            <a:spLocks noGrp="1"/>
          </p:cNvSpPr>
          <p:nvPr>
            <p:ph type="ctrTitle"/>
          </p:nvPr>
        </p:nvSpPr>
        <p:spPr bwMode="auto">
          <a:xfrm>
            <a:off x="1524000" y="1122363"/>
            <a:ext cx="9144000" cy="2387600"/>
          </a:xfrm>
        </p:spPr>
        <p:txBody>
          <a:bodyPr anchor="b"/>
          <a:lstStyle>
            <a:lvl1pPr algn="ctr">
              <a:defRPr sz="6000"/>
            </a:lvl1pPr>
          </a:lstStyle>
          <a:p>
            <a:pPr>
              <a:defRPr/>
            </a:pPr>
            <a:r>
              <a:rPr lang="es-ES"/>
              <a:t>Haga clic para modificar el estilo de título del patrón</a:t>
            </a:r>
            <a:endParaRPr/>
          </a:p>
        </p:txBody>
      </p:sp>
      <p:sp>
        <p:nvSpPr>
          <p:cNvPr id="3" name="Subtítulo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s-ES"/>
              <a:t>Haga clic para modificar el estilo de subtítulo del patrón</a:t>
            </a:r>
            <a:endParaRPr/>
          </a:p>
        </p:txBody>
      </p:sp>
      <p:sp>
        <p:nvSpPr>
          <p:cNvPr id="4" name="Marcador de fecha 3"/>
          <p:cNvSpPr>
            <a:spLocks noGrp="1"/>
          </p:cNvSpPr>
          <p:nvPr>
            <p:ph type="dt" sz="half" idx="10"/>
          </p:nvPr>
        </p:nvSpPr>
        <p:spPr bwMode="auto"/>
        <p:txBody>
          <a:bodyPr/>
          <a:lstStyle/>
          <a:p>
            <a:pPr>
              <a:defRPr/>
            </a:pPr>
            <a:fld id="{E24CEC5F-A82A-4335-884D-B1F134156BC7}" type="datetimeFigureOut">
              <a:rPr lang="es-ES"/>
              <a:t>01/04/2026</a:t>
            </a:fld>
            <a:endParaRPr lang="es-ES"/>
          </a:p>
        </p:txBody>
      </p:sp>
      <p:sp>
        <p:nvSpPr>
          <p:cNvPr id="5" name="Marcador de pie de página 4"/>
          <p:cNvSpPr>
            <a:spLocks noGrp="1"/>
          </p:cNvSpPr>
          <p:nvPr>
            <p:ph type="ftr" sz="quarter" idx="11"/>
          </p:nvPr>
        </p:nvSpPr>
        <p:spPr bwMode="auto"/>
        <p:txBody>
          <a:bodyPr/>
          <a:lstStyle/>
          <a:p>
            <a:pPr>
              <a:defRPr/>
            </a:pPr>
            <a:endParaRPr lang="es-ES"/>
          </a:p>
        </p:txBody>
      </p:sp>
      <p:sp>
        <p:nvSpPr>
          <p:cNvPr id="6" name="Marcador de número de diapositiva 5"/>
          <p:cNvSpPr>
            <a:spLocks noGrp="1"/>
          </p:cNvSpPr>
          <p:nvPr>
            <p:ph type="sldNum" sz="quarter" idx="12"/>
          </p:nvPr>
        </p:nvSpPr>
        <p:spPr bwMode="auto"/>
        <p:txBody>
          <a:bodyPr/>
          <a:lstStyle/>
          <a:p>
            <a:pPr>
              <a:defRPr/>
            </a:pPr>
            <a:fld id="{3D3F48F0-2D35-4579-A881-537F9CFB04B1}" type="slidenum">
              <a:rPr lang="es-ES"/>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Título y objetos" userDrawn="1">
  <p:cSld name="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3289300" y="357115"/>
            <a:ext cx="8064500" cy="686435"/>
          </a:xfrm>
          <a:prstGeom prst="rect">
            <a:avLst/>
          </a:prstGeom>
          <a:noFill/>
          <a:ln>
            <a:noFill/>
          </a:ln>
        </p:spPr>
        <p:txBody>
          <a:bodyPr spcFirstLastPara="1" wrap="square" lIns="91425" tIns="45700" rIns="91425" bIns="45700" anchor="ctr" anchorCtr="0">
            <a:normAutofit/>
          </a:bodyPr>
          <a:lstStyle>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1388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Título y objetos" preserve="1" userDrawn="1">
  <p:cSld name="1_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extLst>
      <p:ext uri="{BB962C8B-B14F-4D97-AF65-F5344CB8AC3E}">
        <p14:creationId xmlns:p14="http://schemas.microsoft.com/office/powerpoint/2010/main" val="177827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Encabezado de sección" type="secHead" userDrawn="1">
  <p:cSld name="Encabezado de sección">
    <p:spTree>
      <p:nvGrpSpPr>
        <p:cNvPr id="1" name=""/>
        <p:cNvGrpSpPr/>
        <p:nvPr/>
      </p:nvGrpSpPr>
      <p:grpSpPr bwMode="auto">
        <a:xfrm>
          <a:off x="0" y="0"/>
          <a:ext cx="0" cy="0"/>
          <a:chOff x="0" y="0"/>
          <a:chExt cx="0" cy="0"/>
        </a:xfrm>
      </p:grpSpPr>
      <p:sp>
        <p:nvSpPr>
          <p:cNvPr id="26" name="Google Shape;26;p4"/>
          <p:cNvSpPr txBox="1">
            <a:spLocks noGrp="1"/>
          </p:cNvSpPr>
          <p:nvPr>
            <p:ph type="title"/>
          </p:nvPr>
        </p:nvSpPr>
        <p:spPr bwMode="auto">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6000"/>
              <a:buFont typeface="Bebas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7" name="Google Shape;27;p4"/>
          <p:cNvSpPr txBox="1">
            <a:spLocks noGrp="1"/>
          </p:cNvSpPr>
          <p:nvPr>
            <p:ph type="body" idx="1"/>
          </p:nvPr>
        </p:nvSpPr>
        <p:spPr bwMode="auto">
          <a:xfrm>
            <a:off x="831850" y="4589463"/>
            <a:ext cx="10515600" cy="10324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a:defRP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Solo el título" userDrawn="1">
  <p:cSld name="Solo el título">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514489BA-FCC2-D597-CF08-D335D35DE345}"/>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En blanco" type="blank" userDrawn="1">
  <p:cSld name="En blanco">
    <p:spTree>
      <p:nvGrpSpPr>
        <p:cNvPr id="1" name=""/>
        <p:cNvGrpSpPr/>
        <p:nvPr/>
      </p:nvGrpSpPr>
      <p:grpSpPr bwMode="auto">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Contenido con título" type="objTx" userDrawn="1">
  <p:cSld name="Contenido con título">
    <p:spTree>
      <p:nvGrpSpPr>
        <p:cNvPr id="1" name=""/>
        <p:cNvGrpSpPr/>
        <p:nvPr/>
      </p:nvGrpSpPr>
      <p:grpSpPr bwMode="auto">
        <a:xfrm>
          <a:off x="0" y="0"/>
          <a:ext cx="0" cy="0"/>
          <a:chOff x="0" y="0"/>
          <a:chExt cx="0" cy="0"/>
        </a:xfrm>
      </p:grpSpPr>
      <p:sp>
        <p:nvSpPr>
          <p:cNvPr id="57" name="Google Shape;57;p9"/>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8" name="Google Shape;58;p9"/>
          <p:cNvSpPr txBox="1">
            <a:spLocks noGrp="1"/>
          </p:cNvSpPr>
          <p:nvPr>
            <p:ph type="body" idx="1"/>
          </p:nvPr>
        </p:nvSpPr>
        <p:spPr bwMode="auto">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a:defRPr/>
            </a:pPr>
            <a:endParaRPr/>
          </a:p>
        </p:txBody>
      </p:sp>
      <p:sp>
        <p:nvSpPr>
          <p:cNvPr id="59" name="Google Shape;59;p9"/>
          <p:cNvSpPr txBox="1">
            <a:spLocks noGrp="1"/>
          </p:cNvSpPr>
          <p:nvPr>
            <p:ph type="body" idx="2"/>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Imagen con título" type="picTx" userDrawn="1">
  <p:cSld name="Imagen con título">
    <p:spTree>
      <p:nvGrpSpPr>
        <p:cNvPr id="1" name=""/>
        <p:cNvGrpSpPr/>
        <p:nvPr/>
      </p:nvGrpSpPr>
      <p:grpSpPr bwMode="auto">
        <a:xfrm>
          <a:off x="0" y="0"/>
          <a:ext cx="0" cy="0"/>
          <a:chOff x="0" y="0"/>
          <a:chExt cx="0" cy="0"/>
        </a:xfrm>
      </p:grpSpPr>
      <p:sp>
        <p:nvSpPr>
          <p:cNvPr id="64" name="Google Shape;64;p10"/>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5" name="Google Shape;65;p10"/>
          <p:cNvSpPr>
            <a:spLocks noGrp="1"/>
          </p:cNvSpPr>
          <p:nvPr>
            <p:ph type="pic" idx="2"/>
          </p:nvPr>
        </p:nvSpPr>
        <p:spPr bwMode="auto">
          <a:xfrm>
            <a:off x="5183188" y="987425"/>
            <a:ext cx="6172200" cy="4873625"/>
          </a:xfrm>
          <a:prstGeom prst="rect">
            <a:avLst/>
          </a:prstGeom>
          <a:noFill/>
          <a:ln>
            <a:noFill/>
          </a:ln>
        </p:spPr>
      </p:sp>
      <p:sp>
        <p:nvSpPr>
          <p:cNvPr id="66" name="Google Shape;66;p10"/>
          <p:cNvSpPr txBox="1">
            <a:spLocks noGrp="1"/>
          </p:cNvSpPr>
          <p:nvPr>
            <p:ph type="body" idx="1"/>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Textfolie5 + 2 Spalten">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5620576" y="1797051"/>
            <a:ext cx="6080753" cy="3922517"/>
          </a:xfrm>
        </p:spPr>
        <p:txBody>
          <a:bodyPr/>
          <a:lstStyle>
            <a:lvl1pPr marL="228594" indent="-228594">
              <a:buFont typeface="Wingdings"/>
              <a:buChar char="§"/>
              <a:defRPr sz="1750">
                <a:solidFill>
                  <a:schemeClr val="accent6"/>
                </a:solidFill>
              </a:defRPr>
            </a:lvl1pPr>
            <a:lvl2pPr marL="685783" indent="-228594">
              <a:buFont typeface="Wingdings"/>
              <a:buChar char="§"/>
              <a:defRPr sz="1750">
                <a:solidFill>
                  <a:schemeClr val="accent6"/>
                </a:solidFill>
              </a:defRPr>
            </a:lvl2pPr>
            <a:lvl3pPr marL="1142971" indent="-228594">
              <a:buFont typeface="Wingdings"/>
              <a:buChar char="§"/>
              <a:defRPr sz="1750">
                <a:solidFill>
                  <a:schemeClr val="accent6"/>
                </a:solidFill>
              </a:defRPr>
            </a:lvl3pPr>
            <a:lvl4pPr marL="1600160" indent="-228594">
              <a:buFont typeface="Wingdings"/>
              <a:buChar char="§"/>
              <a:defRPr sz="1750">
                <a:solidFill>
                  <a:schemeClr val="accent6"/>
                </a:solidFill>
              </a:defRPr>
            </a:lvl4pPr>
            <a:lvl5pPr marL="2057349" indent="-228594">
              <a:buFont typeface="Wingdings"/>
              <a:buChar char="§"/>
              <a:defRPr sz="1750">
                <a:solidFill>
                  <a:schemeClr val="accent6"/>
                </a:solidFill>
              </a:defRPr>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 Placeholder 3"/>
          <p:cNvSpPr>
            <a:spLocks noGrp="1"/>
          </p:cNvSpPr>
          <p:nvPr>
            <p:ph type="body" sz="half" idx="2"/>
          </p:nvPr>
        </p:nvSpPr>
        <p:spPr bwMode="auto">
          <a:xfrm>
            <a:off x="814918" y="1799824"/>
            <a:ext cx="4538645" cy="3922517"/>
          </a:xfrm>
        </p:spPr>
        <p:txBody>
          <a:bodyPr>
            <a:normAutofit/>
          </a:bodyPr>
          <a:lstStyle>
            <a:lvl1pPr marL="0" indent="0">
              <a:buNone/>
              <a:defRPr sz="1750">
                <a:solidFill>
                  <a:schemeClr val="accent6"/>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defRPr/>
            </a:pPr>
            <a:r>
              <a:rPr lang="de-DE"/>
              <a:t>Mastertextformat bearbeiten</a:t>
            </a:r>
            <a:endParaRPr/>
          </a:p>
        </p:txBody>
      </p:sp>
      <p:sp>
        <p:nvSpPr>
          <p:cNvPr id="9" name="Title 1"/>
          <p:cNvSpPr>
            <a:spLocks noGrp="1"/>
          </p:cNvSpPr>
          <p:nvPr>
            <p:ph type="ctrTitle" hasCustomPrompt="1"/>
          </p:nvPr>
        </p:nvSpPr>
        <p:spPr bwMode="auto">
          <a:xfrm>
            <a:off x="822809" y="1135659"/>
            <a:ext cx="10878519" cy="477837"/>
          </a:xfrm>
          <a:prstGeom prst="rect">
            <a:avLst/>
          </a:prstGeom>
        </p:spPr>
        <p:txBody>
          <a:bodyPr anchor="b">
            <a:noAutofit/>
          </a:bodyPr>
          <a:lstStyle>
            <a:lvl1pPr algn="l">
              <a:defRPr sz="2650">
                <a:solidFill>
                  <a:schemeClr val="accent1"/>
                </a:solidFill>
              </a:defRPr>
            </a:lvl1pPr>
          </a:lstStyle>
          <a:p>
            <a:pPr>
              <a:defRPr/>
            </a:pPr>
            <a:br>
              <a:rPr lang="de-DE"/>
            </a:br>
            <a:r>
              <a:rPr lang="de-DE"/>
              <a:t>Mastertitelformat </a:t>
            </a:r>
            <a:br>
              <a:rPr lang="de-DE"/>
            </a:br>
            <a:r>
              <a:rPr lang="de-DE"/>
              <a:t>bearbeiten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6" name="Google Shape;6;p1"/>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7" name="Google Shape;7;p1"/>
          <p:cNvSpPr txBox="1">
            <a:spLocks noGrp="1"/>
          </p:cNvSpPr>
          <p:nvPr>
            <p:ph type="body"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
        <p:nvSpPr>
          <p:cNvPr id="8" name="Google Shape;8;p1"/>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a:p>
        </p:txBody>
      </p:sp>
      <p:sp>
        <p:nvSpPr>
          <p:cNvPr id="9" name="Google Shape;9;p1"/>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a:p>
        </p:txBody>
      </p:sp>
      <p:sp>
        <p:nvSpPr>
          <p:cNvPr id="10" name="Google Shape;10;p1"/>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Poppins"/>
                <a:ea typeface="Poppins"/>
                <a:cs typeface="Poppins"/>
              </a:defRPr>
            </a:lvl1pPr>
            <a:lvl2pPr marL="0" marR="0" lvl="1" indent="0" algn="r">
              <a:spcBef>
                <a:spcPts val="0"/>
              </a:spcBef>
              <a:buNone/>
              <a:defRPr sz="1200" b="0" i="0" u="none" strike="noStrike" cap="none">
                <a:solidFill>
                  <a:srgbClr val="888888"/>
                </a:solidFill>
                <a:latin typeface="Poppins"/>
                <a:ea typeface="Poppins"/>
                <a:cs typeface="Poppins"/>
              </a:defRPr>
            </a:lvl2pPr>
            <a:lvl3pPr marL="0" marR="0" lvl="2" indent="0" algn="r">
              <a:spcBef>
                <a:spcPts val="0"/>
              </a:spcBef>
              <a:buNone/>
              <a:defRPr sz="1200" b="0" i="0" u="none" strike="noStrike" cap="none">
                <a:solidFill>
                  <a:srgbClr val="888888"/>
                </a:solidFill>
                <a:latin typeface="Poppins"/>
                <a:ea typeface="Poppins"/>
                <a:cs typeface="Poppins"/>
              </a:defRPr>
            </a:lvl3pPr>
            <a:lvl4pPr marL="0" marR="0" lvl="3" indent="0" algn="r">
              <a:spcBef>
                <a:spcPts val="0"/>
              </a:spcBef>
              <a:buNone/>
              <a:defRPr sz="1200" b="0" i="0" u="none" strike="noStrike" cap="none">
                <a:solidFill>
                  <a:srgbClr val="888888"/>
                </a:solidFill>
                <a:latin typeface="Poppins"/>
                <a:ea typeface="Poppins"/>
                <a:cs typeface="Poppins"/>
              </a:defRPr>
            </a:lvl4pPr>
            <a:lvl5pPr marL="0" marR="0" lvl="4" indent="0" algn="r">
              <a:spcBef>
                <a:spcPts val="0"/>
              </a:spcBef>
              <a:buNone/>
              <a:defRPr sz="1200" b="0" i="0" u="none" strike="noStrike" cap="none">
                <a:solidFill>
                  <a:srgbClr val="888888"/>
                </a:solidFill>
                <a:latin typeface="Poppins"/>
                <a:ea typeface="Poppins"/>
                <a:cs typeface="Poppins"/>
              </a:defRPr>
            </a:lvl5pPr>
            <a:lvl6pPr marL="0" marR="0" lvl="5" indent="0" algn="r">
              <a:spcBef>
                <a:spcPts val="0"/>
              </a:spcBef>
              <a:buNone/>
              <a:defRPr sz="1200" b="0" i="0" u="none" strike="noStrike" cap="none">
                <a:solidFill>
                  <a:srgbClr val="888888"/>
                </a:solidFill>
                <a:latin typeface="Poppins"/>
                <a:ea typeface="Poppins"/>
                <a:cs typeface="Poppins"/>
              </a:defRPr>
            </a:lvl6pPr>
            <a:lvl7pPr marL="0" marR="0" lvl="6" indent="0" algn="r">
              <a:spcBef>
                <a:spcPts val="0"/>
              </a:spcBef>
              <a:buNone/>
              <a:defRPr sz="1200" b="0" i="0" u="none" strike="noStrike" cap="none">
                <a:solidFill>
                  <a:srgbClr val="888888"/>
                </a:solidFill>
                <a:latin typeface="Poppins"/>
                <a:ea typeface="Poppins"/>
                <a:cs typeface="Poppins"/>
              </a:defRPr>
            </a:lvl7pPr>
            <a:lvl8pPr marL="0" marR="0" lvl="7" indent="0" algn="r">
              <a:spcBef>
                <a:spcPts val="0"/>
              </a:spcBef>
              <a:buNone/>
              <a:defRPr sz="1200" b="0" i="0" u="none" strike="noStrike" cap="none">
                <a:solidFill>
                  <a:srgbClr val="888888"/>
                </a:solidFill>
                <a:latin typeface="Poppins"/>
                <a:ea typeface="Poppins"/>
                <a:cs typeface="Poppins"/>
              </a:defRPr>
            </a:lvl8pPr>
            <a:lvl9pPr marL="0" marR="0" lvl="8" indent="0" algn="r">
              <a:spcBef>
                <a:spcPts val="0"/>
              </a:spcBef>
              <a:buNone/>
              <a:defRPr sz="1200" b="0" i="0" u="none" strike="noStrike" cap="none">
                <a:solidFill>
                  <a:srgbClr val="888888"/>
                </a:solidFill>
                <a:latin typeface="Poppins"/>
                <a:ea typeface="Poppins"/>
                <a:cs typeface="Poppins"/>
              </a:defRPr>
            </a:lvl9pPr>
          </a:lstStyle>
          <a:p>
            <a:pPr marL="0" lvl="0" indent="0" algn="r">
              <a:spcBef>
                <a:spcPts val="0"/>
              </a:spcBef>
              <a:spcAft>
                <a:spcPts val="0"/>
              </a:spcAft>
              <a:buNone/>
              <a:defRPr/>
            </a:pPr>
            <a:fld id="{00000000-1234-1234-1234-123412341234}" type="slidenum">
              <a:rPr lang="es-ES"/>
              <a:t>‹#›</a:t>
            </a:fld>
            <a:endParaRPr/>
          </a:p>
        </p:txBody>
      </p:sp>
      <p:pic>
        <p:nvPicPr>
          <p:cNvPr id="11" name="Google Shape;11;p1"/>
          <p:cNvPicPr/>
          <p:nvPr/>
        </p:nvPicPr>
        <p:blipFill>
          <a:blip r:embed="rId13">
            <a:alphaModFix/>
          </a:blip>
          <a:stretch/>
        </p:blipFill>
        <p:spPr bwMode="auto">
          <a:xfrm>
            <a:off x="0" y="5753100"/>
            <a:ext cx="12192000" cy="1104900"/>
          </a:xfrm>
          <a:prstGeom prst="rect">
            <a:avLst/>
          </a:prstGeom>
          <a:noFill/>
          <a:ln>
            <a:noFill/>
          </a:ln>
        </p:spPr>
      </p:pic>
      <p:pic>
        <p:nvPicPr>
          <p:cNvPr id="2" name="Gráfico 18">
            <a:extLst>
              <a:ext uri="{FF2B5EF4-FFF2-40B4-BE49-F238E27FC236}">
                <a16:creationId xmlns:a16="http://schemas.microsoft.com/office/drawing/2014/main" id="{E390AEB0-22F9-1D08-798D-16FA714B8E3E}"/>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445439" y="458362"/>
            <a:ext cx="1388441" cy="366816"/>
          </a:xfrm>
          <a:prstGeom prst="rect">
            <a:avLst/>
          </a:prstGeom>
        </p:spPr>
      </p:pic>
      <p:sp>
        <p:nvSpPr>
          <p:cNvPr id="3" name="CuadroTexto 7"/>
          <p:cNvSpPr txBox="1"/>
          <p:nvPr userDrawn="1"/>
        </p:nvSpPr>
        <p:spPr bwMode="auto">
          <a:xfrm>
            <a:off x="1595512" y="619695"/>
            <a:ext cx="1512053" cy="246221"/>
          </a:xfrm>
          <a:prstGeom prst="rect">
            <a:avLst/>
          </a:prstGeom>
          <a:noFill/>
        </p:spPr>
        <p:txBody>
          <a:bodyPr wrap="square">
            <a:spAutoFit/>
          </a:bodyPr>
          <a:lstStyle/>
          <a:p>
            <a:pPr algn="r">
              <a:defRPr/>
            </a:pPr>
            <a:r>
              <a:rPr lang="de" sz="1000" b="1" noProof="0" dirty="0">
                <a:solidFill>
                  <a:schemeClr val="bg1">
                    <a:lumMod val="50000"/>
                  </a:schemeClr>
                </a:solidFill>
                <a:latin typeface="Poppins"/>
                <a:cs typeface="Poppins"/>
              </a:rPr>
              <a:t>loess-project.eu</a:t>
            </a:r>
            <a:endParaRPr lang="de" noProof="0" dirty="0"/>
          </a:p>
        </p:txBody>
      </p:sp>
      <p:pic>
        <p:nvPicPr>
          <p:cNvPr id="5" name="Picture 4">
            <a:extLst>
              <a:ext uri="{FF2B5EF4-FFF2-40B4-BE49-F238E27FC236}">
                <a16:creationId xmlns:a16="http://schemas.microsoft.com/office/drawing/2014/main" id="{EA9064B7-1511-0AC7-DCDC-F01AECDF5B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358906" y="5903189"/>
            <a:ext cx="4323370" cy="406417"/>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75" r:id="rId3"/>
    <p:sldLayoutId id="2147483663" r:id="rId4"/>
    <p:sldLayoutId id="2147483666" r:id="rId5"/>
    <p:sldLayoutId id="2147483667" r:id="rId6"/>
    <p:sldLayoutId id="2147483668" r:id="rId7"/>
    <p:sldLayoutId id="2147483669" r:id="rId8"/>
    <p:sldLayoutId id="2147483672" r:id="rId9"/>
    <p:sldLayoutId id="2147483673" r:id="rId10"/>
    <p:sldLayoutId id="2147483649" r:id="rId11"/>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hyperlink" Target="https://www.soundingsoil.ch/zuhoeren/"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hyperlink" Target="https://www.osttirol-heute.at/menschen/murenabgang-nach-starkem-unwetter-in-oberlienz/" TargetMode="External"/><Relationship Id="rId3" Type="http://schemas.openxmlformats.org/officeDocument/2006/relationships/image" Target="../media/image12.pn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5.svg"/></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ediblephilly.ediblecommunities.com/food-thought/food-thought-how-healthy-soil-measure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futurefocusedlearning.net/blog/learner-agency/5-terrific-inquiry-based-learning-exampl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png"/><Relationship Id="rId7"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5.sv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l0oj3YJ28YY" TargetMode="External"/><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2.pn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diagramDrawing" Target="../diagrams/drawing1.xml"/><Relationship Id="rId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image" Target="../media/image9.pn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CAF8F"/>
        </a:solidFill>
        <a:effectLst/>
      </p:bgPr>
    </p:bg>
    <p:spTree>
      <p:nvGrpSpPr>
        <p:cNvPr id="1" name=""/>
        <p:cNvGrpSpPr/>
        <p:nvPr/>
      </p:nvGrpSpPr>
      <p:grpSpPr bwMode="auto">
        <a:xfrm>
          <a:off x="0" y="0"/>
          <a:ext cx="0" cy="0"/>
          <a:chOff x="0" y="0"/>
          <a:chExt cx="0" cy="0"/>
        </a:xfrm>
      </p:grpSpPr>
      <p:sp>
        <p:nvSpPr>
          <p:cNvPr id="8" name="CuadroTexto 7"/>
          <p:cNvSpPr txBox="1"/>
          <p:nvPr/>
        </p:nvSpPr>
        <p:spPr bwMode="auto">
          <a:xfrm>
            <a:off x="1027942" y="4023875"/>
            <a:ext cx="10136109" cy="892552"/>
          </a:xfrm>
          <a:prstGeom prst="rect">
            <a:avLst/>
          </a:prstGeom>
          <a:noFill/>
        </p:spPr>
        <p:txBody>
          <a:bodyPr wrap="none" rtlCol="0">
            <a:spAutoFit/>
          </a:bodyPr>
          <a:lstStyle/>
          <a:p>
            <a:pPr algn="ctr">
              <a:defRPr/>
            </a:pPr>
            <a:r>
              <a:rPr lang="de" sz="2600" noProof="0" dirty="0">
                <a:solidFill>
                  <a:schemeClr val="bg1"/>
                </a:solidFill>
                <a:latin typeface="Bebas Neue"/>
              </a:rPr>
              <a:t>Ausbildungskurs für Lehramtsstudierende in den Fächern Biologie und Ökologie</a:t>
            </a:r>
            <a:endParaRPr lang="de" sz="2600" noProof="0" dirty="0"/>
          </a:p>
          <a:p>
            <a:pPr algn="ctr">
              <a:defRPr/>
            </a:pPr>
            <a:r>
              <a:rPr lang="de" sz="2600" noProof="0" dirty="0">
                <a:solidFill>
                  <a:schemeClr val="bg1"/>
                </a:solidFill>
                <a:latin typeface="Bebas Neue"/>
              </a:rPr>
              <a:t>„Bodengesundheit lehren“</a:t>
            </a:r>
          </a:p>
        </p:txBody>
      </p:sp>
      <p:sp>
        <p:nvSpPr>
          <p:cNvPr id="9" name="CuadroTexto 8"/>
          <p:cNvSpPr txBox="1"/>
          <p:nvPr/>
        </p:nvSpPr>
        <p:spPr bwMode="auto">
          <a:xfrm>
            <a:off x="4802238" y="5161320"/>
            <a:ext cx="2587567" cy="584775"/>
          </a:xfrm>
          <a:prstGeom prst="rect">
            <a:avLst/>
          </a:prstGeom>
          <a:noFill/>
        </p:spPr>
        <p:txBody>
          <a:bodyPr wrap="none" rtlCol="0">
            <a:spAutoFit/>
          </a:bodyPr>
          <a:lstStyle/>
          <a:p>
            <a:pPr algn="ctr">
              <a:defRPr/>
            </a:pPr>
            <a:r>
              <a:rPr lang="de" sz="1600" noProof="0" dirty="0" err="1">
                <a:solidFill>
                  <a:schemeClr val="bg1"/>
                </a:solidFill>
                <a:latin typeface="Poppins"/>
                <a:cs typeface="Poppins"/>
              </a:rPr>
              <a:t>Kapelari, Weinberg &amp; Engl</a:t>
            </a:r>
          </a:p>
          <a:p>
            <a:pPr algn="ctr">
              <a:defRPr/>
            </a:pPr>
            <a:r>
              <a:rPr lang="de" sz="1600" noProof="0" dirty="0">
                <a:solidFill>
                  <a:schemeClr val="bg1"/>
                </a:solidFill>
                <a:latin typeface="Poppins"/>
                <a:cs typeface="Poppins"/>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10" name="Title 1">
            <a:extLst>
              <a:ext uri="{FF2B5EF4-FFF2-40B4-BE49-F238E27FC236}">
                <a16:creationId xmlns:a16="http://schemas.microsoft.com/office/drawing/2014/main" id="{D1C3594A-F0D5-8B5A-3EAE-428B6377FCF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de" dirty="0"/>
              <a:t>Wird das Konzept der „Bodengesundheit“ in unseren Lehrplänen explizit oder implizit behandelt?</a:t>
            </a:r>
          </a:p>
        </p:txBody>
      </p:sp>
      <p:sp>
        <p:nvSpPr>
          <p:cNvPr id="16" name="Textfeld 33"/>
          <p:cNvSpPr txBox="1"/>
          <p:nvPr/>
        </p:nvSpPr>
        <p:spPr bwMode="auto">
          <a:xfrm>
            <a:off x="752029" y="1557975"/>
            <a:ext cx="8291390" cy="4208075"/>
          </a:xfrm>
          <a:prstGeom prst="rect">
            <a:avLst/>
          </a:prstGeom>
          <a:noFill/>
        </p:spPr>
        <p:txBody>
          <a:bodyPr wrap="square" lIns="91440" tIns="45720" rIns="91440" bIns="45720" rtlCol="0" anchor="t">
            <a:spAutoFit/>
          </a:bodyPr>
          <a:lstStyle/>
          <a:p>
            <a:pPr>
              <a:lnSpc>
                <a:spcPct val="150000"/>
              </a:lnSpc>
              <a:defRPr/>
            </a:pPr>
            <a:r>
              <a:rPr lang="de" b="1" u="sng" noProof="0" dirty="0">
                <a:latin typeface="Poppins"/>
                <a:cs typeface="Poppins"/>
              </a:rPr>
              <a:t>Aufgabe 1.4.: </a:t>
            </a:r>
            <a:r>
              <a:rPr lang="de" b="1" noProof="0" dirty="0">
                <a:latin typeface="Poppins"/>
                <a:cs typeface="Poppins"/>
              </a:rPr>
              <a:t>Bitte untersuchen:</a:t>
            </a:r>
          </a:p>
          <a:p>
            <a:pPr>
              <a:lnSpc>
                <a:spcPct val="150000"/>
              </a:lnSpc>
              <a:defRPr/>
            </a:pPr>
            <a:r>
              <a:rPr lang="de" b="1" noProof="0" dirty="0">
                <a:latin typeface="Poppins"/>
                <a:cs typeface="Poppins"/>
              </a:rPr>
              <a:t>Gruppe 1:</a:t>
            </a:r>
            <a:r>
              <a:rPr lang="de" noProof="0" dirty="0">
                <a:latin typeface="Poppins"/>
                <a:cs typeface="Poppins"/>
              </a:rPr>
              <a:t> Der Lehrplan der Grundschulen  </a:t>
            </a:r>
          </a:p>
          <a:p>
            <a:pPr>
              <a:lnSpc>
                <a:spcPct val="150000"/>
              </a:lnSpc>
              <a:defRPr/>
            </a:pPr>
            <a:r>
              <a:rPr lang="de" b="1" noProof="0" dirty="0">
                <a:latin typeface="Poppins"/>
                <a:cs typeface="Poppins"/>
              </a:rPr>
              <a:t>Gruppe 2:</a:t>
            </a:r>
            <a:r>
              <a:rPr lang="de" noProof="0" dirty="0">
                <a:latin typeface="Poppins"/>
                <a:cs typeface="Poppins"/>
              </a:rPr>
              <a:t> Der Lehrplan der Sekundarstufe I </a:t>
            </a:r>
          </a:p>
          <a:p>
            <a:pPr>
              <a:lnSpc>
                <a:spcPct val="150000"/>
              </a:lnSpc>
              <a:defRPr/>
            </a:pPr>
            <a:r>
              <a:rPr lang="de" b="1" noProof="0" dirty="0">
                <a:latin typeface="Poppins"/>
                <a:cs typeface="Poppins"/>
              </a:rPr>
              <a:t>Gruppe 3:</a:t>
            </a:r>
            <a:r>
              <a:rPr lang="de" noProof="0" dirty="0">
                <a:latin typeface="Poppins"/>
                <a:cs typeface="Poppins"/>
              </a:rPr>
              <a:t> Der Lehrplan der Sekundarstufe II/Gymnasien</a:t>
            </a:r>
          </a:p>
          <a:p>
            <a:pPr marL="342900" indent="-342900">
              <a:lnSpc>
                <a:spcPct val="150000"/>
              </a:lnSpc>
              <a:buFont typeface="Arial" panose="020B0604020202020204" pitchFamily="34" charset="0"/>
              <a:buChar char="•"/>
              <a:defRPr/>
            </a:pPr>
            <a:r>
              <a:rPr lang="de" i="1" noProof="0" dirty="0">
                <a:latin typeface="Poppins"/>
                <a:cs typeface="Poppins"/>
              </a:rPr>
              <a:t>Suchen Sie nach Lernzielen, Kenntnissen und Kompetenzen im Zusammenhang mit Bodenthemen oder dem Konzept der Bodengesundheit.</a:t>
            </a:r>
          </a:p>
          <a:p>
            <a:pPr marL="342900" indent="-342900">
              <a:lnSpc>
                <a:spcPct val="150000"/>
              </a:lnSpc>
              <a:buFont typeface="Arial" panose="020B0604020202020204" pitchFamily="34" charset="0"/>
              <a:buChar char="•"/>
              <a:defRPr/>
            </a:pPr>
            <a:r>
              <a:rPr lang="de" i="1" noProof="0" dirty="0">
                <a:latin typeface="Poppins"/>
                <a:cs typeface="Poppins"/>
              </a:rPr>
              <a:t>Gibt es übergreifende Vorstellungen, Kompetenzen und Ziele, die man beim Unterrichten bodenbezogener Themen ansprechen könnte?</a:t>
            </a:r>
          </a:p>
        </p:txBody>
      </p:sp>
      <p:pic>
        <p:nvPicPr>
          <p:cNvPr id="18" name="Grafik 14">
            <a:extLst>
              <a:ext uri="{FF2B5EF4-FFF2-40B4-BE49-F238E27FC236}">
                <a16:creationId xmlns:a16="http://schemas.microsoft.com/office/drawing/2014/main" id="{AD2C4807-3F5B-4835-A45F-7EA7044CA93B}"/>
              </a:ext>
            </a:extLst>
          </p:cNvPr>
          <p:cNvPicPr>
            <a:picLocks noChangeAspect="1"/>
          </p:cNvPicPr>
          <p:nvPr/>
        </p:nvPicPr>
        <p:blipFill>
          <a:blip r:embed="rId7"/>
          <a:stretch/>
        </p:blipFill>
        <p:spPr bwMode="auto">
          <a:xfrm>
            <a:off x="9656628" y="2743543"/>
            <a:ext cx="1783343" cy="187291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026" name="Picture 2" descr="Community-Netzwerk Menschen Silhouette Symbol. Piktogramm ...">
            <a:extLst>
              <a:ext uri="{FF2B5EF4-FFF2-40B4-BE49-F238E27FC236}">
                <a16:creationId xmlns:a16="http://schemas.microsoft.com/office/drawing/2014/main" id="{F267ECFC-22A7-4CC3-B1ED-92675866C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2166" y="1525131"/>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1" name="Gráfico 10"/>
          <p:cNvPicPr>
            <a:picLocks noChangeAspect="1"/>
          </p:cNvPicPr>
          <p:nvPr/>
        </p:nvPicPr>
        <p:blipFill>
          <a:blip r:embed="rId4"/>
          <a:stretch/>
        </p:blipFill>
        <p:spPr bwMode="auto">
          <a:xfrm>
            <a:off x="10404811" y="-678275"/>
            <a:ext cx="293241" cy="293241"/>
          </a:xfrm>
          <a:prstGeom prst="rect">
            <a:avLst/>
          </a:prstGeom>
        </p:spPr>
      </p:pic>
      <p:pic>
        <p:nvPicPr>
          <p:cNvPr id="12" name="Gráfico 11"/>
          <p:cNvPicPr>
            <a:picLocks noChangeAspect="1"/>
          </p:cNvPicPr>
          <p:nvPr/>
        </p:nvPicPr>
        <p:blipFill>
          <a:blip r:embed="rId5"/>
          <a:stretch/>
        </p:blipFill>
        <p:spPr bwMode="auto">
          <a:xfrm>
            <a:off x="10792101" y="-675943"/>
            <a:ext cx="293241" cy="293241"/>
          </a:xfrm>
          <a:prstGeom prst="rect">
            <a:avLst/>
          </a:prstGeom>
        </p:spPr>
      </p:pic>
      <p:pic>
        <p:nvPicPr>
          <p:cNvPr id="13" name="Gráfico 12"/>
          <p:cNvPicPr>
            <a:picLocks noChangeAspect="1"/>
          </p:cNvPicPr>
          <p:nvPr/>
        </p:nvPicPr>
        <p:blipFill>
          <a:blip r:embed="rId6"/>
          <a:stretch/>
        </p:blipFill>
        <p:spPr bwMode="auto">
          <a:xfrm>
            <a:off x="11179391" y="-678275"/>
            <a:ext cx="293241" cy="293241"/>
          </a:xfrm>
          <a:prstGeom prst="rect">
            <a:avLst/>
          </a:prstGeom>
        </p:spPr>
      </p:pic>
      <p:pic>
        <p:nvPicPr>
          <p:cNvPr id="14" name="Gráfico 13"/>
          <p:cNvPicPr>
            <a:picLocks noChangeAspect="1"/>
          </p:cNvPicPr>
          <p:nvPr/>
        </p:nvPicPr>
        <p:blipFill>
          <a:blip r:embed="rId7"/>
          <a:stretch/>
        </p:blipFill>
        <p:spPr bwMode="auto">
          <a:xfrm>
            <a:off x="11566681" y="-680607"/>
            <a:ext cx="293241" cy="293241"/>
          </a:xfrm>
          <a:prstGeom prst="rect">
            <a:avLst/>
          </a:prstGeom>
        </p:spPr>
      </p:pic>
      <p:sp>
        <p:nvSpPr>
          <p:cNvPr id="4" name="Textfeld 3"/>
          <p:cNvSpPr txBox="1"/>
          <p:nvPr/>
        </p:nvSpPr>
        <p:spPr bwMode="auto">
          <a:xfrm>
            <a:off x="680053" y="1567487"/>
            <a:ext cx="9350553" cy="2308324"/>
          </a:xfrm>
          <a:prstGeom prst="rect">
            <a:avLst/>
          </a:prstGeom>
          <a:noFill/>
        </p:spPr>
        <p:txBody>
          <a:bodyPr wrap="square" lIns="91440" tIns="45720" rIns="91440" bIns="45720" rtlCol="0" anchor="t">
            <a:spAutoFit/>
          </a:bodyPr>
          <a:lstStyle/>
          <a:p>
            <a:pPr>
              <a:defRPr/>
            </a:pPr>
            <a:r>
              <a:rPr lang="de" sz="2000" b="1" noProof="0" dirty="0">
                <a:latin typeface="Poppins"/>
              </a:rPr>
              <a:t>Diskussion in Kleingruppen</a:t>
            </a:r>
          </a:p>
          <a:p>
            <a:pPr>
              <a:defRPr/>
            </a:pPr>
            <a:endParaRPr lang="de" sz="2000" noProof="0" dirty="0">
              <a:latin typeface="Poppins"/>
            </a:endParaRPr>
          </a:p>
          <a:p>
            <a:pPr marL="342900" indent="-342900">
              <a:buFont typeface="Arial"/>
              <a:buChar char="•"/>
              <a:defRPr/>
            </a:pPr>
            <a:r>
              <a:rPr lang="de" sz="2000" i="1" noProof="0" dirty="0">
                <a:latin typeface="Poppins"/>
              </a:rPr>
              <a:t>Welche Themen rund um den Boden werden in den Lehrplänen behandelt?</a:t>
            </a:r>
          </a:p>
          <a:p>
            <a:pPr marL="342900" indent="-342900">
              <a:buFont typeface="Arial"/>
              <a:buChar char="•"/>
              <a:defRPr/>
            </a:pPr>
            <a:r>
              <a:rPr lang="de" sz="2000" i="1" noProof="0" dirty="0">
                <a:latin typeface="Poppins"/>
              </a:rPr>
              <a:t>Kommt die Bildung zur Bodengesundheit in den Lehrplänen Ihrer Meinung nach zu kurz?</a:t>
            </a:r>
          </a:p>
          <a:p>
            <a:pPr marL="342900" indent="-342900">
              <a:buFont typeface="Arial"/>
              <a:buChar char="•"/>
              <a:defRPr/>
            </a:pPr>
            <a:r>
              <a:rPr lang="de" sz="2000" i="1" noProof="0" dirty="0">
                <a:latin typeface="Poppins"/>
              </a:rPr>
              <a:t>Können Sie Unterschiede zwischen den Lehrplänen feststellen? </a:t>
            </a:r>
          </a:p>
          <a:p>
            <a:pPr marL="342900" indent="-342900">
              <a:buFontTx/>
              <a:buChar char="-"/>
              <a:defRPr/>
            </a:pPr>
            <a:endParaRPr lang="de" sz="2400" noProof="0" dirty="0">
              <a:latin typeface="Poppins"/>
            </a:endParaRPr>
          </a:p>
        </p:txBody>
      </p:sp>
      <p:sp>
        <p:nvSpPr>
          <p:cNvPr id="2" name="Rechteck 1">
            <a:extLst>
              <a:ext uri="{FF2B5EF4-FFF2-40B4-BE49-F238E27FC236}">
                <a16:creationId xmlns:a16="http://schemas.microsoft.com/office/drawing/2014/main" id="{57D13FD4-3F5B-4A79-8DDE-6872C513617B}"/>
              </a:ext>
            </a:extLst>
          </p:cNvPr>
          <p:cNvSpPr/>
          <p:nvPr/>
        </p:nvSpPr>
        <p:spPr>
          <a:xfrm>
            <a:off x="680053" y="3783478"/>
            <a:ext cx="8504979" cy="1477328"/>
          </a:xfrm>
          <a:prstGeom prst="rect">
            <a:avLst/>
          </a:prstGeom>
        </p:spPr>
        <p:txBody>
          <a:bodyPr wrap="square">
            <a:spAutoFit/>
          </a:bodyPr>
          <a:lstStyle/>
          <a:p>
            <a:pPr>
              <a:lnSpc>
                <a:spcPct val="150000"/>
              </a:lnSpc>
              <a:defRPr/>
            </a:pPr>
            <a:r>
              <a:rPr lang="de" sz="2000" b="1" noProof="0" dirty="0">
                <a:latin typeface="Poppins"/>
                <a:cs typeface="Poppins"/>
              </a:rPr>
              <a:t>Teilen Sie Ihre Ergebnisse in einer Plenumsdiskussion mit: </a:t>
            </a:r>
          </a:p>
          <a:p>
            <a:pPr marL="342900" indent="-342900">
              <a:buFont typeface="Arial" panose="020B0604020202020204" pitchFamily="34" charset="0"/>
              <a:buChar char="•"/>
              <a:defRPr/>
            </a:pPr>
            <a:r>
              <a:rPr lang="de" sz="2000" i="1" noProof="0" dirty="0">
                <a:latin typeface="Poppins"/>
                <a:cs typeface="Poppins"/>
              </a:rPr>
              <a:t>Müssen wir diese Lehrpläne ändern, um die Bodenkompetenz in der Gesellschaft zu etablieren? </a:t>
            </a:r>
          </a:p>
          <a:p>
            <a:pPr marL="342900" indent="-342900">
              <a:buFont typeface="Arial" panose="020B0604020202020204" pitchFamily="34" charset="0"/>
              <a:buChar char="•"/>
              <a:defRPr/>
            </a:pPr>
            <a:r>
              <a:rPr lang="de" sz="2000" i="1" noProof="0" dirty="0">
                <a:latin typeface="Poppins"/>
                <a:cs typeface="Poppins"/>
              </a:rPr>
              <a:t>Gibt es bereits Möglichkeiten, die Bodenkompetenz in der Gesellschaft zu etablieren?</a:t>
            </a:r>
          </a:p>
        </p:txBody>
      </p:sp>
      <p:pic>
        <p:nvPicPr>
          <p:cNvPr id="5" name="Grafik 4">
            <a:extLst>
              <a:ext uri="{FF2B5EF4-FFF2-40B4-BE49-F238E27FC236}">
                <a16:creationId xmlns:a16="http://schemas.microsoft.com/office/drawing/2014/main" id="{F52D9F97-45A2-4572-AA18-2F4F39BED1EC}"/>
              </a:ext>
            </a:extLst>
          </p:cNvPr>
          <p:cNvPicPr>
            <a:picLocks noChangeAspect="1"/>
          </p:cNvPicPr>
          <p:nvPr/>
        </p:nvPicPr>
        <p:blipFill>
          <a:blip r:embed="rId8"/>
          <a:stretch>
            <a:fillRect/>
          </a:stretch>
        </p:blipFill>
        <p:spPr>
          <a:xfrm>
            <a:off x="9929844" y="3657600"/>
            <a:ext cx="1783457" cy="1783457"/>
          </a:xfrm>
          <a:prstGeom prst="rect">
            <a:avLst/>
          </a:prstGeom>
        </p:spPr>
      </p:pic>
      <p:sp>
        <p:nvSpPr>
          <p:cNvPr id="7" name="Title 1">
            <a:extLst>
              <a:ext uri="{FF2B5EF4-FFF2-40B4-BE49-F238E27FC236}">
                <a16:creationId xmlns:a16="http://schemas.microsoft.com/office/drawing/2014/main" id="{C99B267D-180A-3BE2-D3C0-0AEB9CCFE5A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de" dirty="0"/>
              <a:t>Wird das Konzept der „Bodengesundheit“ in unseren Lehrplänen explizit oder implizit behandelt?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de" noProof="0" dirty="0"/>
              <a:t>Modul 2</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de" noProof="0" dirty="0"/>
              <a:t>Lernende einbinden</a:t>
            </a:r>
          </a:p>
        </p:txBody>
      </p:sp>
    </p:spTree>
    <p:extLst>
      <p:ext uri="{BB962C8B-B14F-4D97-AF65-F5344CB8AC3E}">
        <p14:creationId xmlns:p14="http://schemas.microsoft.com/office/powerpoint/2010/main" val="400262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a:extLst>
            <a:ext uri="{FF2B5EF4-FFF2-40B4-BE49-F238E27FC236}">
              <a16:creationId xmlns:a16="http://schemas.microsoft.com/office/drawing/2014/main" id="{1EA31E5B-2D0B-18C7-81A3-444D09008943}"/>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7433D617-9DFF-419C-7E3E-38AD231EC57C}"/>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2769D964-B3F3-6327-4141-18FA42BDE67F}"/>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7EE356DE-7963-EA7D-DA33-9E2BBD90E72C}"/>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677B7027-B5B9-A2C0-1EA3-B681CA3B7DAA}"/>
              </a:ext>
            </a:extLst>
          </p:cNvPr>
          <p:cNvPicPr>
            <a:picLocks noChangeAspect="1"/>
          </p:cNvPicPr>
          <p:nvPr/>
        </p:nvPicPr>
        <p:blipFill>
          <a:blip r:embed="rId6"/>
          <a:stretch/>
        </p:blipFill>
        <p:spPr bwMode="auto">
          <a:xfrm>
            <a:off x="11566681" y="-680607"/>
            <a:ext cx="293241" cy="293241"/>
          </a:xfrm>
          <a:prstGeom prst="rect">
            <a:avLst/>
          </a:prstGeom>
        </p:spPr>
      </p:pic>
      <p:sp>
        <p:nvSpPr>
          <p:cNvPr id="2" name="Title 1">
            <a:extLst>
              <a:ext uri="{FF2B5EF4-FFF2-40B4-BE49-F238E27FC236}">
                <a16:creationId xmlns:a16="http://schemas.microsoft.com/office/drawing/2014/main" id="{680D6915-4E8E-8390-36F8-0567D08D4C3D}"/>
              </a:ext>
            </a:extLst>
          </p:cNvPr>
          <p:cNvSpPr>
            <a:spLocks noGrp="1"/>
          </p:cNvSpPr>
          <p:nvPr>
            <p:ph type="title"/>
          </p:nvPr>
        </p:nvSpPr>
        <p:spPr/>
        <p:txBody>
          <a:bodyPr/>
          <a:lstStyle/>
          <a:p>
            <a:r>
              <a:rPr lang="de" dirty="0"/>
              <a:t>Bildung zur Bodengesundheit – nach dem 5E-Modell</a:t>
            </a:r>
          </a:p>
        </p:txBody>
      </p:sp>
      <p:sp>
        <p:nvSpPr>
          <p:cNvPr id="5" name="CuadroTexto 5">
            <a:extLst>
              <a:ext uri="{FF2B5EF4-FFF2-40B4-BE49-F238E27FC236}">
                <a16:creationId xmlns:a16="http://schemas.microsoft.com/office/drawing/2014/main" id="{8B955F7D-2BB0-F41B-F77F-DF78E71F8E5F}"/>
              </a:ext>
            </a:extLst>
          </p:cNvPr>
          <p:cNvSpPr txBox="1"/>
          <p:nvPr/>
        </p:nvSpPr>
        <p:spPr bwMode="auto">
          <a:xfrm>
            <a:off x="8673297" y="1201545"/>
            <a:ext cx="3409846" cy="1246495"/>
          </a:xfrm>
          <a:prstGeom prst="rect">
            <a:avLst/>
          </a:prstGeom>
          <a:noFill/>
        </p:spPr>
        <p:txBody>
          <a:bodyPr wrap="square" lIns="91440" tIns="45720" rIns="91440" bIns="45720" rtlCol="0" anchor="t">
            <a:spAutoFit/>
          </a:bodyPr>
          <a:lstStyle/>
          <a:p>
            <a:pPr>
              <a:defRPr/>
            </a:pPr>
            <a:r>
              <a:rPr lang="de" sz="1100" i="1" dirty="0"/>
              <a:t>(nach Bybee, R. W., Taylor, J. A., Gardner, A., Van Scotter, P., Powell, J. C., Westbrook, A., &amp; Landes, N. (2006). The BSCS 5E instructional model: Origins and effectiveness. Colorado Springs, Co: BSCS, 5(88-98</a:t>
            </a:r>
            <a:r>
              <a:rPr lang="de" sz="1400" dirty="0"/>
              <a:t>).</a:t>
            </a:r>
          </a:p>
          <a:p>
            <a:pPr>
              <a:defRPr/>
            </a:pPr>
            <a:endParaRPr lang="de" sz="1400" noProof="0" dirty="0">
              <a:solidFill>
                <a:srgbClr val="000000"/>
              </a:solidFill>
              <a:latin typeface="Arial"/>
              <a:cs typeface="Arial"/>
            </a:endParaRPr>
          </a:p>
        </p:txBody>
      </p:sp>
      <p:pic>
        <p:nvPicPr>
          <p:cNvPr id="4" name="Picture 3" descr="A diagram of a group of people&#10;&#10;AI-generated content may be incorrect.">
            <a:extLst>
              <a:ext uri="{FF2B5EF4-FFF2-40B4-BE49-F238E27FC236}">
                <a16:creationId xmlns:a16="http://schemas.microsoft.com/office/drawing/2014/main" id="{D0681143-3951-E53D-DC6B-E43170400B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5416" y="1228776"/>
            <a:ext cx="3867150" cy="4152900"/>
          </a:xfrm>
          <a:prstGeom prst="rect">
            <a:avLst/>
          </a:prstGeom>
        </p:spPr>
      </p:pic>
      <p:sp>
        <p:nvSpPr>
          <p:cNvPr id="6" name="TextBox 5">
            <a:extLst>
              <a:ext uri="{FF2B5EF4-FFF2-40B4-BE49-F238E27FC236}">
                <a16:creationId xmlns:a16="http://schemas.microsoft.com/office/drawing/2014/main" id="{40C81F76-3F5F-F99F-3196-03769BEDCA53}"/>
              </a:ext>
            </a:extLst>
          </p:cNvPr>
          <p:cNvSpPr txBox="1"/>
          <p:nvPr/>
        </p:nvSpPr>
        <p:spPr>
          <a:xfrm>
            <a:off x="1808017" y="1121135"/>
            <a:ext cx="1588678" cy="662232"/>
          </a:xfrm>
          <a:prstGeom prst="rect">
            <a:avLst/>
          </a:prstGeom>
          <a:solidFill>
            <a:srgbClr val="7030A0"/>
          </a:solidFill>
        </p:spPr>
        <p:txBody>
          <a:bodyPr wrap="square" rtlCol="0">
            <a:spAutoFit/>
          </a:bodyPr>
          <a:lstStyle/>
          <a:p>
            <a:r>
              <a:rPr lang="de" dirty="0">
                <a:solidFill>
                  <a:schemeClr val="bg1"/>
                </a:solidFill>
              </a:rPr>
              <a:t>Evaluate (Auswerten)</a:t>
            </a:r>
          </a:p>
        </p:txBody>
      </p:sp>
      <p:sp>
        <p:nvSpPr>
          <p:cNvPr id="7" name="TextBox 6">
            <a:extLst>
              <a:ext uri="{FF2B5EF4-FFF2-40B4-BE49-F238E27FC236}">
                <a16:creationId xmlns:a16="http://schemas.microsoft.com/office/drawing/2014/main" id="{FF227DA4-9246-6A02-336B-A0FC6B21AE59}"/>
              </a:ext>
            </a:extLst>
          </p:cNvPr>
          <p:cNvSpPr txBox="1"/>
          <p:nvPr/>
        </p:nvSpPr>
        <p:spPr bwMode="auto">
          <a:xfrm>
            <a:off x="5993309" y="2263373"/>
            <a:ext cx="1674122" cy="646331"/>
          </a:xfrm>
          <a:prstGeom prst="rect">
            <a:avLst/>
          </a:prstGeom>
          <a:solidFill>
            <a:srgbClr val="C00000"/>
          </a:solidFill>
        </p:spPr>
        <p:txBody>
          <a:bodyPr wrap="square" rtlCol="0">
            <a:spAutoFit/>
          </a:bodyPr>
          <a:lstStyle/>
          <a:p>
            <a:r>
              <a:rPr lang="de" dirty="0"/>
              <a:t>Engage (Motivieren)</a:t>
            </a:r>
          </a:p>
        </p:txBody>
      </p:sp>
      <p:sp>
        <p:nvSpPr>
          <p:cNvPr id="8" name="TextBox 7">
            <a:extLst>
              <a:ext uri="{FF2B5EF4-FFF2-40B4-BE49-F238E27FC236}">
                <a16:creationId xmlns:a16="http://schemas.microsoft.com/office/drawing/2014/main" id="{BFE70374-793C-368B-0234-E2F82370D607}"/>
              </a:ext>
            </a:extLst>
          </p:cNvPr>
          <p:cNvSpPr txBox="1"/>
          <p:nvPr/>
        </p:nvSpPr>
        <p:spPr bwMode="auto">
          <a:xfrm>
            <a:off x="481336" y="2518745"/>
            <a:ext cx="1408483" cy="646331"/>
          </a:xfrm>
          <a:prstGeom prst="rect">
            <a:avLst/>
          </a:prstGeom>
          <a:solidFill>
            <a:srgbClr val="92D050"/>
          </a:solidFill>
        </p:spPr>
        <p:txBody>
          <a:bodyPr wrap="square" rtlCol="0">
            <a:spAutoFit/>
          </a:bodyPr>
          <a:lstStyle/>
          <a:p>
            <a:r>
              <a:rPr lang="de" dirty="0"/>
              <a:t>Explain (Erklären)</a:t>
            </a:r>
          </a:p>
        </p:txBody>
      </p:sp>
      <p:sp>
        <p:nvSpPr>
          <p:cNvPr id="9" name="TextBox 8">
            <a:extLst>
              <a:ext uri="{FF2B5EF4-FFF2-40B4-BE49-F238E27FC236}">
                <a16:creationId xmlns:a16="http://schemas.microsoft.com/office/drawing/2014/main" id="{B729BDE8-D507-53F1-F90B-12AF82875FCF}"/>
              </a:ext>
            </a:extLst>
          </p:cNvPr>
          <p:cNvSpPr txBox="1"/>
          <p:nvPr/>
        </p:nvSpPr>
        <p:spPr bwMode="auto">
          <a:xfrm>
            <a:off x="854363" y="4023912"/>
            <a:ext cx="1506970" cy="646331"/>
          </a:xfrm>
          <a:prstGeom prst="rect">
            <a:avLst/>
          </a:prstGeom>
          <a:solidFill>
            <a:srgbClr val="00B0F0"/>
          </a:solidFill>
        </p:spPr>
        <p:txBody>
          <a:bodyPr wrap="square" rtlCol="0">
            <a:spAutoFit/>
          </a:bodyPr>
          <a:lstStyle/>
          <a:p>
            <a:r>
              <a:rPr lang="de" dirty="0"/>
              <a:t>Elaborate (Vertiefen)</a:t>
            </a:r>
          </a:p>
        </p:txBody>
      </p:sp>
      <p:sp>
        <p:nvSpPr>
          <p:cNvPr id="10" name="TextBox 9">
            <a:extLst>
              <a:ext uri="{FF2B5EF4-FFF2-40B4-BE49-F238E27FC236}">
                <a16:creationId xmlns:a16="http://schemas.microsoft.com/office/drawing/2014/main" id="{7A2CD18F-CF66-6D01-0653-89D60E47739B}"/>
              </a:ext>
            </a:extLst>
          </p:cNvPr>
          <p:cNvSpPr txBox="1"/>
          <p:nvPr/>
        </p:nvSpPr>
        <p:spPr bwMode="auto">
          <a:xfrm>
            <a:off x="6208163" y="3507948"/>
            <a:ext cx="1858185" cy="646331"/>
          </a:xfrm>
          <a:prstGeom prst="rect">
            <a:avLst/>
          </a:prstGeom>
          <a:solidFill>
            <a:srgbClr val="FF9933"/>
          </a:solidFill>
        </p:spPr>
        <p:txBody>
          <a:bodyPr wrap="square" rtlCol="0">
            <a:spAutoFit/>
          </a:bodyPr>
          <a:lstStyle/>
          <a:p>
            <a:r>
              <a:rPr lang="de" dirty="0"/>
              <a:t>Explore (Erforschen)</a:t>
            </a:r>
          </a:p>
        </p:txBody>
      </p:sp>
      <p:sp>
        <p:nvSpPr>
          <p:cNvPr id="15" name="TextBox 14">
            <a:extLst>
              <a:ext uri="{FF2B5EF4-FFF2-40B4-BE49-F238E27FC236}">
                <a16:creationId xmlns:a16="http://schemas.microsoft.com/office/drawing/2014/main" id="{F875DA80-4A8A-ACF8-B9AD-B418006D50B7}"/>
              </a:ext>
            </a:extLst>
          </p:cNvPr>
          <p:cNvSpPr txBox="1"/>
          <p:nvPr/>
        </p:nvSpPr>
        <p:spPr bwMode="auto">
          <a:xfrm>
            <a:off x="553651" y="1882904"/>
            <a:ext cx="2426629" cy="461665"/>
          </a:xfrm>
          <a:prstGeom prst="rect">
            <a:avLst/>
          </a:prstGeom>
          <a:noFill/>
        </p:spPr>
        <p:txBody>
          <a:bodyPr wrap="square" rtlCol="0">
            <a:spAutoFit/>
          </a:bodyPr>
          <a:lstStyle/>
          <a:p>
            <a:r>
              <a:rPr lang="de" sz="1200" dirty="0">
                <a:latin typeface="Calibri" panose="020F0502020204030204" pitchFamily="34" charset="0"/>
                <a:ea typeface="Calibri" panose="020F0502020204030204" pitchFamily="34" charset="0"/>
                <a:cs typeface="Calibri" panose="020F0502020204030204" pitchFamily="34" charset="0"/>
              </a:rPr>
              <a:t>Lücken erkennen, den eigenen Lernprozess reflektieren</a:t>
            </a:r>
          </a:p>
        </p:txBody>
      </p:sp>
      <p:sp>
        <p:nvSpPr>
          <p:cNvPr id="17" name="TextBox 16">
            <a:extLst>
              <a:ext uri="{FF2B5EF4-FFF2-40B4-BE49-F238E27FC236}">
                <a16:creationId xmlns:a16="http://schemas.microsoft.com/office/drawing/2014/main" id="{EACEAA02-26FA-EEC2-F655-36550ED1E602}"/>
              </a:ext>
            </a:extLst>
          </p:cNvPr>
          <p:cNvSpPr txBox="1"/>
          <p:nvPr/>
        </p:nvSpPr>
        <p:spPr bwMode="auto">
          <a:xfrm>
            <a:off x="351784" y="3277115"/>
            <a:ext cx="1763631" cy="461665"/>
          </a:xfrm>
          <a:prstGeom prst="rect">
            <a:avLst/>
          </a:prstGeom>
          <a:noFill/>
        </p:spPr>
        <p:txBody>
          <a:bodyPr wrap="square" rtlCol="0">
            <a:spAutoFit/>
          </a:bodyPr>
          <a:lstStyle/>
          <a:p>
            <a:r>
              <a:rPr lang="de" sz="1200" dirty="0">
                <a:latin typeface="Calibri" panose="020F0502020204030204" pitchFamily="34" charset="0"/>
                <a:ea typeface="Calibri" panose="020F0502020204030204" pitchFamily="34" charset="0"/>
                <a:cs typeface="Calibri" panose="020F0502020204030204" pitchFamily="34" charset="0"/>
              </a:rPr>
              <a:t>Ergebnisse präsentieren, erklären und diskutieren</a:t>
            </a:r>
          </a:p>
        </p:txBody>
      </p:sp>
      <p:sp>
        <p:nvSpPr>
          <p:cNvPr id="18" name="TextBox 17">
            <a:extLst>
              <a:ext uri="{FF2B5EF4-FFF2-40B4-BE49-F238E27FC236}">
                <a16:creationId xmlns:a16="http://schemas.microsoft.com/office/drawing/2014/main" id="{D2B6869A-99E4-B3B5-F1A9-681A8B16E818}"/>
              </a:ext>
            </a:extLst>
          </p:cNvPr>
          <p:cNvSpPr txBox="1"/>
          <p:nvPr/>
        </p:nvSpPr>
        <p:spPr bwMode="auto">
          <a:xfrm>
            <a:off x="540721" y="4741558"/>
            <a:ext cx="2032314" cy="646331"/>
          </a:xfrm>
          <a:prstGeom prst="rect">
            <a:avLst/>
          </a:prstGeom>
          <a:noFill/>
        </p:spPr>
        <p:txBody>
          <a:bodyPr wrap="square" rtlCol="0">
            <a:spAutoFit/>
          </a:bodyPr>
          <a:lstStyle/>
          <a:p>
            <a:r>
              <a:rPr lang="de" sz="1200" dirty="0">
                <a:latin typeface="Calibri" panose="020F0502020204030204" pitchFamily="34" charset="0"/>
                <a:ea typeface="Calibri" panose="020F0502020204030204" pitchFamily="34" charset="0"/>
                <a:cs typeface="Calibri" panose="020F0502020204030204" pitchFamily="34" charset="0"/>
              </a:rPr>
              <a:t>Daten analysieren und interpretieren, Beziehungen herstellen, Literaturrecherche</a:t>
            </a:r>
          </a:p>
        </p:txBody>
      </p:sp>
      <p:sp>
        <p:nvSpPr>
          <p:cNvPr id="19" name="TextBox 18">
            <a:extLst>
              <a:ext uri="{FF2B5EF4-FFF2-40B4-BE49-F238E27FC236}">
                <a16:creationId xmlns:a16="http://schemas.microsoft.com/office/drawing/2014/main" id="{9F1C685D-0229-2483-6D54-373F7C952F5B}"/>
              </a:ext>
            </a:extLst>
          </p:cNvPr>
          <p:cNvSpPr txBox="1"/>
          <p:nvPr/>
        </p:nvSpPr>
        <p:spPr bwMode="auto">
          <a:xfrm>
            <a:off x="4745896" y="1413903"/>
            <a:ext cx="3210385" cy="461665"/>
          </a:xfrm>
          <a:prstGeom prst="rect">
            <a:avLst/>
          </a:prstGeom>
          <a:noFill/>
        </p:spPr>
        <p:txBody>
          <a:bodyPr wrap="square" rtlCol="0">
            <a:spAutoFit/>
          </a:bodyPr>
          <a:lstStyle/>
          <a:p>
            <a:r>
              <a:rPr lang="de" sz="1200" dirty="0">
                <a:latin typeface="Calibri" panose="020F0502020204030204" pitchFamily="34" charset="0"/>
                <a:ea typeface="Calibri" panose="020F0502020204030204" pitchFamily="34" charset="0"/>
                <a:cs typeface="Calibri" panose="020F0502020204030204" pitchFamily="34" charset="0"/>
              </a:rPr>
              <a:t>Fragen stellen, Hypothesen aufstellen, (subjektive) Theorien anwenden</a:t>
            </a:r>
          </a:p>
        </p:txBody>
      </p:sp>
      <p:sp>
        <p:nvSpPr>
          <p:cNvPr id="20" name="TextBox 19">
            <a:extLst>
              <a:ext uri="{FF2B5EF4-FFF2-40B4-BE49-F238E27FC236}">
                <a16:creationId xmlns:a16="http://schemas.microsoft.com/office/drawing/2014/main" id="{4E499E9A-617C-D2D6-5A33-08048B9F9448}"/>
              </a:ext>
            </a:extLst>
          </p:cNvPr>
          <p:cNvSpPr txBox="1"/>
          <p:nvPr/>
        </p:nvSpPr>
        <p:spPr bwMode="auto">
          <a:xfrm>
            <a:off x="6089104" y="2981292"/>
            <a:ext cx="2464891" cy="461665"/>
          </a:xfrm>
          <a:prstGeom prst="rect">
            <a:avLst/>
          </a:prstGeom>
          <a:noFill/>
        </p:spPr>
        <p:txBody>
          <a:bodyPr wrap="square" rtlCol="0">
            <a:spAutoFit/>
          </a:bodyPr>
          <a:lstStyle/>
          <a:p>
            <a:r>
              <a:rPr lang="de" sz="1200" dirty="0">
                <a:latin typeface="Calibri" panose="020F0502020204030204" pitchFamily="34" charset="0"/>
                <a:ea typeface="Calibri" panose="020F0502020204030204" pitchFamily="34" charset="0"/>
                <a:cs typeface="Calibri" panose="020F0502020204030204" pitchFamily="34" charset="0"/>
              </a:rPr>
              <a:t>Untersuchungen planen und durchführen, Literaturrecherche</a:t>
            </a:r>
          </a:p>
        </p:txBody>
      </p:sp>
      <p:sp>
        <p:nvSpPr>
          <p:cNvPr id="21" name="TextBox 20">
            <a:extLst>
              <a:ext uri="{FF2B5EF4-FFF2-40B4-BE49-F238E27FC236}">
                <a16:creationId xmlns:a16="http://schemas.microsoft.com/office/drawing/2014/main" id="{CD5DAFC9-358B-A1D3-0975-228DFCDD034B}"/>
              </a:ext>
            </a:extLst>
          </p:cNvPr>
          <p:cNvSpPr txBox="1"/>
          <p:nvPr/>
        </p:nvSpPr>
        <p:spPr bwMode="auto">
          <a:xfrm>
            <a:off x="5744829" y="4284260"/>
            <a:ext cx="2321519" cy="276999"/>
          </a:xfrm>
          <a:prstGeom prst="rect">
            <a:avLst/>
          </a:prstGeom>
          <a:noFill/>
        </p:spPr>
        <p:txBody>
          <a:bodyPr wrap="square" rtlCol="0">
            <a:spAutoFit/>
          </a:bodyPr>
          <a:lstStyle/>
          <a:p>
            <a:r>
              <a:rPr lang="de" sz="1200" dirty="0">
                <a:latin typeface="Calibri" panose="020F0502020204030204" pitchFamily="34" charset="0"/>
                <a:ea typeface="Calibri" panose="020F0502020204030204" pitchFamily="34" charset="0"/>
                <a:cs typeface="Calibri" panose="020F0502020204030204" pitchFamily="34" charset="0"/>
              </a:rPr>
              <a:t>Beobachten, beschreiben, Daten sammeln</a:t>
            </a:r>
          </a:p>
        </p:txBody>
      </p:sp>
      <p:sp>
        <p:nvSpPr>
          <p:cNvPr id="22" name="TextBox 21">
            <a:extLst>
              <a:ext uri="{FF2B5EF4-FFF2-40B4-BE49-F238E27FC236}">
                <a16:creationId xmlns:a16="http://schemas.microsoft.com/office/drawing/2014/main" id="{6B660401-3C7D-A4CC-AA2D-56978270CBC8}"/>
              </a:ext>
            </a:extLst>
          </p:cNvPr>
          <p:cNvSpPr txBox="1"/>
          <p:nvPr/>
        </p:nvSpPr>
        <p:spPr bwMode="auto">
          <a:xfrm>
            <a:off x="5331582" y="5027935"/>
            <a:ext cx="3126617" cy="338554"/>
          </a:xfrm>
          <a:prstGeom prst="rect">
            <a:avLst/>
          </a:prstGeom>
          <a:noFill/>
        </p:spPr>
        <p:txBody>
          <a:bodyPr wrap="square" rtlCol="0">
            <a:spAutoFit/>
          </a:bodyPr>
          <a:lstStyle/>
          <a:p>
            <a:r>
              <a:rPr lang="de" sz="800" dirty="0">
                <a:latin typeface="Aptos" panose="020B0004020202020204" pitchFamily="34" charset="0"/>
              </a:rPr>
              <a:t>Adaptiert von Abels, Lautner &amp; Lembens (2014) Mit “Mysteries” zu Forschendem Lernen im Chemieunterricht. </a:t>
            </a:r>
            <a:r>
              <a:rPr lang="de" sz="800" i="1" dirty="0">
                <a:latin typeface="Aptos" panose="020B0004020202020204" pitchFamily="34" charset="0"/>
              </a:rPr>
              <a:t>Chemie &amp; Schule, 3/14</a:t>
            </a:r>
          </a:p>
        </p:txBody>
      </p:sp>
    </p:spTree>
    <p:extLst>
      <p:ext uri="{BB962C8B-B14F-4D97-AF65-F5344CB8AC3E}">
        <p14:creationId xmlns:p14="http://schemas.microsoft.com/office/powerpoint/2010/main" val="64706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Rechteck 1"/>
          <p:cNvSpPr/>
          <p:nvPr/>
        </p:nvSpPr>
        <p:spPr bwMode="auto">
          <a:xfrm>
            <a:off x="676009" y="2135069"/>
            <a:ext cx="6645541" cy="3126497"/>
          </a:xfrm>
          <a:prstGeom prst="rect">
            <a:avLst/>
          </a:prstGeom>
        </p:spPr>
        <p:txBody>
          <a:bodyPr wrap="square">
            <a:spAutoFit/>
          </a:bodyPr>
          <a:lstStyle/>
          <a:p>
            <a:pPr>
              <a:defRPr/>
            </a:pPr>
            <a:r>
              <a:rPr lang="de" sz="2000" b="1" noProof="0" dirty="0">
                <a:latin typeface="Poppins"/>
              </a:rPr>
              <a:t>Spannende, fesselnde Einführung in das Thema: </a:t>
            </a:r>
          </a:p>
          <a:p>
            <a:pPr>
              <a:lnSpc>
                <a:spcPct val="150000"/>
              </a:lnSpc>
              <a:defRPr/>
            </a:pPr>
            <a:r>
              <a:rPr lang="de" sz="2000" noProof="0" dirty="0">
                <a:latin typeface="Poppins"/>
              </a:rPr>
              <a:t>das Vorwissen der Schüler/innen sichtbar machen, vorhandene Vorstellungen auf ihre Anwendbarkeit hin überprüfen, ggf. kognitive Konflikte erzeugen, Aufmerksamkeit erregen, Begeisterung wecken, Verbindungen zu bereits gelernten Inhalten herstellen und Lernziele transparent machen</a:t>
            </a:r>
          </a:p>
        </p:txBody>
      </p:sp>
      <p:pic>
        <p:nvPicPr>
          <p:cNvPr id="9" name="Grafik 8"/>
          <p:cNvPicPr>
            <a:picLocks noChangeAspect="1"/>
          </p:cNvPicPr>
          <p:nvPr/>
        </p:nvPicPr>
        <p:blipFill>
          <a:blip r:embed="rId7"/>
          <a:stretch/>
        </p:blipFill>
        <p:spPr bwMode="auto">
          <a:xfrm>
            <a:off x="7794264" y="1930117"/>
            <a:ext cx="3144457" cy="3133975"/>
          </a:xfrm>
          <a:prstGeom prst="rect">
            <a:avLst/>
          </a:prstGeom>
        </p:spPr>
      </p:pic>
      <p:sp>
        <p:nvSpPr>
          <p:cNvPr id="4" name="Rechteck 3">
            <a:extLst>
              <a:ext uri="{FF2B5EF4-FFF2-40B4-BE49-F238E27FC236}">
                <a16:creationId xmlns:a16="http://schemas.microsoft.com/office/drawing/2014/main" id="{26B40806-5924-4E97-A703-867E89D1E34E}"/>
              </a:ext>
            </a:extLst>
          </p:cNvPr>
          <p:cNvSpPr/>
          <p:nvPr/>
        </p:nvSpPr>
        <p:spPr>
          <a:xfrm>
            <a:off x="676009" y="1043550"/>
            <a:ext cx="2461330" cy="6864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2400" noProof="0" dirty="0">
                <a:solidFill>
                  <a:schemeClr val="tx1"/>
                </a:solidFill>
              </a:rPr>
              <a:t>Engage (Motivieren)</a:t>
            </a:r>
          </a:p>
        </p:txBody>
      </p:sp>
      <p:sp>
        <p:nvSpPr>
          <p:cNvPr id="5" name="Title 4">
            <a:extLst>
              <a:ext uri="{FF2B5EF4-FFF2-40B4-BE49-F238E27FC236}">
                <a16:creationId xmlns:a16="http://schemas.microsoft.com/office/drawing/2014/main" id="{59B76635-F2D9-A671-393E-87E61AFC1FE0}"/>
              </a:ext>
            </a:extLst>
          </p:cNvPr>
          <p:cNvSpPr>
            <a:spLocks noGrp="1"/>
          </p:cNvSpPr>
          <p:nvPr>
            <p:ph type="title"/>
          </p:nvPr>
        </p:nvSpPr>
        <p:spPr/>
        <p:txBody>
          <a:bodyPr/>
          <a:lstStyle/>
          <a:p>
            <a:r>
              <a:rPr lang="de" dirty="0"/>
              <a:t>Engage (Motivieren)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a:hlinkClick r:id="rId8"/>
          </p:cNvPr>
          <p:cNvPicPr>
            <a:picLocks noChangeAspect="1"/>
          </p:cNvPicPr>
          <p:nvPr/>
        </p:nvPicPr>
        <p:blipFill>
          <a:blip r:embed="rId9"/>
          <a:stretch/>
        </p:blipFill>
        <p:spPr bwMode="auto">
          <a:xfrm>
            <a:off x="3881437" y="2105025"/>
            <a:ext cx="4429125" cy="2952750"/>
          </a:xfrm>
          <a:prstGeom prst="rect">
            <a:avLst/>
          </a:prstGeom>
        </p:spPr>
      </p:pic>
      <p:sp>
        <p:nvSpPr>
          <p:cNvPr id="6" name="Textfeld 5"/>
          <p:cNvSpPr txBox="1"/>
          <p:nvPr/>
        </p:nvSpPr>
        <p:spPr bwMode="auto">
          <a:xfrm>
            <a:off x="4330612" y="5228121"/>
            <a:ext cx="3270447" cy="307777"/>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1200" b="0" i="0" u="none" strike="noStrike" cap="none" spc="0" noProof="0" dirty="0">
                <a:ln>
                  <a:noFill/>
                </a:ln>
                <a:solidFill>
                  <a:srgbClr val="000000"/>
                </a:solidFill>
                <a:latin typeface="Calibri" panose="020F0502020204030204" pitchFamily="34" charset="0"/>
                <a:cs typeface="Calibri" panose="020F0502020204030204" pitchFamily="34" charset="0"/>
              </a:rPr>
              <a:t>Quelle: https://www.soundingsoil.ch/zuhoeren</a:t>
            </a:r>
            <a:r>
              <a:rPr lang="de" sz="1400" b="0" i="0" u="none" strike="noStrike" cap="none" spc="0" noProof="0" dirty="0">
                <a:ln>
                  <a:noFill/>
                </a:ln>
                <a:solidFill>
                  <a:srgbClr val="000000"/>
                </a:solidFill>
                <a:latin typeface="Calibri" panose="020F0502020204030204" pitchFamily="34" charset="0"/>
                <a:cs typeface="Calibri" panose="020F0502020204030204" pitchFamily="34" charset="0"/>
              </a:rPr>
              <a:t>/</a:t>
            </a:r>
          </a:p>
        </p:txBody>
      </p:sp>
      <p:sp>
        <p:nvSpPr>
          <p:cNvPr id="8" name="Textfeld 7"/>
          <p:cNvSpPr txBox="1"/>
          <p:nvPr/>
        </p:nvSpPr>
        <p:spPr bwMode="auto">
          <a:xfrm>
            <a:off x="4742905" y="1534569"/>
            <a:ext cx="2706190" cy="400110"/>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000" noProof="0" dirty="0">
                <a:latin typeface="Poppins"/>
              </a:rPr>
              <a:t>Psst ... hör gut zu </a:t>
            </a:r>
          </a:p>
        </p:txBody>
      </p:sp>
      <p:sp>
        <p:nvSpPr>
          <p:cNvPr id="2" name="Title 1">
            <a:extLst>
              <a:ext uri="{FF2B5EF4-FFF2-40B4-BE49-F238E27FC236}">
                <a16:creationId xmlns:a16="http://schemas.microsoft.com/office/drawing/2014/main" id="{3F34B462-BCC6-053E-2872-03BFDC32AA91}"/>
              </a:ext>
            </a:extLst>
          </p:cNvPr>
          <p:cNvSpPr>
            <a:spLocks noGrp="1"/>
          </p:cNvSpPr>
          <p:nvPr>
            <p:ph type="title"/>
          </p:nvPr>
        </p:nvSpPr>
        <p:spPr/>
        <p:txBody>
          <a:bodyPr>
            <a:normAutofit/>
          </a:bodyPr>
          <a:lstStyle/>
          <a:p>
            <a:r>
              <a:rPr lang="de" dirty="0"/>
              <a:t>Bildung zur Bodengesundheit</a:t>
            </a:r>
          </a:p>
        </p:txBody>
      </p:sp>
      <p:sp>
        <p:nvSpPr>
          <p:cNvPr id="4" name="Rechteck 3">
            <a:extLst>
              <a:ext uri="{FF2B5EF4-FFF2-40B4-BE49-F238E27FC236}">
                <a16:creationId xmlns:a16="http://schemas.microsoft.com/office/drawing/2014/main" id="{F823BF90-6E06-33D0-0567-7E867A2C1E34}"/>
              </a:ext>
            </a:extLst>
          </p:cNvPr>
          <p:cNvSpPr/>
          <p:nvPr/>
        </p:nvSpPr>
        <p:spPr bwMode="auto">
          <a:xfrm>
            <a:off x="676009" y="1043550"/>
            <a:ext cx="2461330" cy="6864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2400" noProof="0" dirty="0">
                <a:solidFill>
                  <a:schemeClr val="tx1"/>
                </a:solidFill>
              </a:rPr>
              <a:t>Engage (Motivieren)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1139659" y="2809652"/>
            <a:ext cx="6518441" cy="1785104"/>
          </a:xfrm>
          <a:prstGeom prst="rect">
            <a:avLst/>
          </a:prstGeom>
          <a:noFill/>
        </p:spPr>
        <p:txBody>
          <a:bodyPr wrap="square" lIns="91440" tIns="45720" rIns="91440" bIns="45720" rtlCol="0" anchor="t">
            <a:spAutoFit/>
          </a:bodyPr>
          <a:lstStyle/>
          <a:p>
            <a:pPr marL="285750" indent="-285750">
              <a:lnSpc>
                <a:spcPct val="150000"/>
              </a:lnSpc>
              <a:buClr>
                <a:srgbClr val="000000"/>
              </a:buClr>
              <a:buFont typeface="Arial"/>
              <a:buChar char="•"/>
              <a:defRPr/>
            </a:pPr>
            <a:r>
              <a:rPr lang="de" sz="2000" noProof="0" dirty="0">
                <a:latin typeface="Poppins"/>
                <a:ea typeface="Arial"/>
                <a:cs typeface="Calibri"/>
              </a:rPr>
              <a:t>Das </a:t>
            </a:r>
            <a:r>
              <a:rPr lang="de" sz="2000" b="0" i="0" u="none" strike="noStrike" cap="none" spc="0" noProof="0" dirty="0">
                <a:ln>
                  <a:noFill/>
                </a:ln>
                <a:latin typeface="Poppins"/>
                <a:ea typeface="Arial"/>
                <a:cs typeface="Calibri"/>
              </a:rPr>
              <a:t>Ziel ist es, ein wenig mehr </a:t>
            </a:r>
            <a:r>
              <a:rPr lang="de" sz="2000" noProof="0" dirty="0">
                <a:latin typeface="Poppins"/>
                <a:ea typeface="Arial"/>
                <a:cs typeface="Calibri"/>
              </a:rPr>
              <a:t>über die bereits vorhandenen Vorstellungen/Präkonzepte der Schüler/innen in Bezug auf den Boden zu erfahren.</a:t>
            </a:r>
            <a:endParaRPr lang="de" sz="2000" noProof="0" dirty="0">
              <a:latin typeface="Poppins"/>
              <a:cs typeface="Calibri"/>
            </a:endParaRPr>
          </a:p>
          <a:p>
            <a:pPr marL="285750" marR="0" lvl="0" indent="-285750" algn="l" defTabSz="914400">
              <a:lnSpc>
                <a:spcPct val="150000"/>
              </a:lnSpc>
              <a:spcBef>
                <a:spcPts val="0"/>
              </a:spcBef>
              <a:spcAft>
                <a:spcPts val="0"/>
              </a:spcAft>
              <a:buClr>
                <a:srgbClr val="000000"/>
              </a:buClr>
              <a:buSzTx/>
              <a:buFont typeface="Arial"/>
              <a:buChar char="•"/>
              <a:defRPr/>
            </a:pPr>
            <a:r>
              <a:rPr lang="de" sz="2000" b="0" i="0" u="none" strike="noStrike" cap="none" spc="0" noProof="0" dirty="0">
                <a:ln>
                  <a:noFill/>
                </a:ln>
                <a:latin typeface="Poppins"/>
                <a:ea typeface="Arial"/>
                <a:cs typeface="Calibri" panose="020F0502020204030204" pitchFamily="34" charset="0"/>
              </a:rPr>
              <a:t>Tragen Sie diese Vorstellungen auf einem Whiteboard, Flipchart, ... zusammen.</a:t>
            </a:r>
          </a:p>
          <a:p>
            <a:pPr marR="0" lvl="0" algn="l" defTabSz="914400">
              <a:spcBef>
                <a:spcPts val="0"/>
              </a:spcBef>
              <a:spcAft>
                <a:spcPts val="0"/>
              </a:spcAft>
              <a:buClr>
                <a:srgbClr val="000000"/>
              </a:buClr>
              <a:buSzTx/>
              <a:defRPr/>
            </a:pPr>
            <a:endParaRPr lang="de" sz="2000" b="0" i="0" u="none" strike="noStrike" cap="none" spc="0" noProof="0" dirty="0">
              <a:ln>
                <a:noFill/>
              </a:ln>
              <a:latin typeface="Poppins"/>
              <a:ea typeface="Arial"/>
              <a:cs typeface="Calibri" panose="020F0502020204030204" pitchFamily="34" charset="0"/>
            </a:endParaRPr>
          </a:p>
        </p:txBody>
      </p:sp>
      <p:sp>
        <p:nvSpPr>
          <p:cNvPr id="2" name="Textfeld 1"/>
          <p:cNvSpPr txBox="1"/>
          <p:nvPr/>
        </p:nvSpPr>
        <p:spPr bwMode="auto">
          <a:xfrm>
            <a:off x="943821" y="2038986"/>
            <a:ext cx="7966672" cy="461665"/>
          </a:xfrm>
          <a:prstGeom prst="rect">
            <a:avLst/>
          </a:prstGeom>
          <a:noFill/>
        </p:spPr>
        <p:txBody>
          <a:bodyPr wrap="square" lIns="91440" tIns="45720" rIns="91440" bIns="45720" rtlCol="0" anchor="t">
            <a:spAutoFit/>
          </a:bodyPr>
          <a:lstStyle/>
          <a:p>
            <a:pPr marL="0" marR="0" lvl="0" indent="0" algn="l" defTabSz="914400">
              <a:lnSpc>
                <a:spcPct val="100000"/>
              </a:lnSpc>
              <a:spcBef>
                <a:spcPts val="0"/>
              </a:spcBef>
              <a:spcAft>
                <a:spcPts val="0"/>
              </a:spcAft>
              <a:buClr>
                <a:srgbClr val="000000"/>
              </a:buClr>
              <a:buSzTx/>
              <a:buFont typeface="Arial"/>
              <a:buNone/>
              <a:defRPr/>
            </a:pPr>
            <a:r>
              <a:rPr lang="de" sz="2400" b="1" i="0" u="none" strike="noStrike" cap="none" spc="0" noProof="0" dirty="0">
                <a:ln>
                  <a:noFill/>
                </a:ln>
                <a:latin typeface="Poppins"/>
                <a:ea typeface="Arial"/>
                <a:cs typeface="Calibri"/>
              </a:rPr>
              <a:t>Was glaubst du? Was</a:t>
            </a:r>
            <a:r>
              <a:rPr lang="de" sz="2400" b="1" noProof="0" dirty="0">
                <a:latin typeface="Poppins"/>
                <a:ea typeface="Arial"/>
                <a:cs typeface="Calibri"/>
              </a:rPr>
              <a:t> </a:t>
            </a:r>
            <a:r>
              <a:rPr lang="de" sz="2400" b="1" i="0" u="none" strike="noStrike" cap="none" spc="0" noProof="0" dirty="0">
                <a:ln>
                  <a:noFill/>
                </a:ln>
                <a:latin typeface="Poppins"/>
                <a:ea typeface="Arial"/>
                <a:cs typeface="Calibri"/>
              </a:rPr>
              <a:t>macht </a:t>
            </a:r>
            <a:r>
              <a:rPr lang="de" sz="2400" b="1" noProof="0" dirty="0">
                <a:latin typeface="Poppins"/>
                <a:ea typeface="Arial"/>
                <a:cs typeface="Calibri"/>
              </a:rPr>
              <a:t>diese</a:t>
            </a:r>
            <a:r>
              <a:rPr lang="de" sz="2400" b="1" i="0" u="none" strike="noStrike" cap="none" spc="0" noProof="0" dirty="0">
                <a:ln>
                  <a:noFill/>
                </a:ln>
                <a:latin typeface="Poppins"/>
                <a:ea typeface="Arial"/>
                <a:cs typeface="Calibri"/>
              </a:rPr>
              <a:t> Geräusche? </a:t>
            </a:r>
          </a:p>
        </p:txBody>
      </p:sp>
      <p:pic>
        <p:nvPicPr>
          <p:cNvPr id="1026" name="Picture 2" descr="Flipchart - Openclipart"/>
          <p:cNvPicPr>
            <a:picLocks noChangeAspect="1" noChangeArrowheads="1"/>
          </p:cNvPicPr>
          <p:nvPr/>
        </p:nvPicPr>
        <p:blipFill>
          <a:blip r:embed="rId8"/>
          <a:stretch/>
        </p:blipFill>
        <p:spPr bwMode="auto">
          <a:xfrm>
            <a:off x="8910493" y="2170644"/>
            <a:ext cx="2038742" cy="3160050"/>
          </a:xfrm>
          <a:prstGeom prst="rect">
            <a:avLst/>
          </a:prstGeom>
          <a:noFill/>
        </p:spPr>
      </p:pic>
      <p:sp>
        <p:nvSpPr>
          <p:cNvPr id="3" name="Title 2">
            <a:extLst>
              <a:ext uri="{FF2B5EF4-FFF2-40B4-BE49-F238E27FC236}">
                <a16:creationId xmlns:a16="http://schemas.microsoft.com/office/drawing/2014/main" id="{1A9BBB1E-A8F7-903A-359D-8E1EC9481DAD}"/>
              </a:ext>
            </a:extLst>
          </p:cNvPr>
          <p:cNvSpPr>
            <a:spLocks noGrp="1"/>
          </p:cNvSpPr>
          <p:nvPr>
            <p:ph type="title"/>
          </p:nvPr>
        </p:nvSpPr>
        <p:spPr/>
        <p:txBody>
          <a:bodyPr>
            <a:normAutofit fontScale="90000"/>
          </a:bodyPr>
          <a:lstStyle/>
          <a:p>
            <a:r>
              <a:rPr lang="de" dirty="0"/>
              <a:t>Interesse wecken – Schüler/innen für das Thema gewinnen</a:t>
            </a:r>
          </a:p>
        </p:txBody>
      </p:sp>
      <p:sp>
        <p:nvSpPr>
          <p:cNvPr id="6" name="Rechteck 3">
            <a:extLst>
              <a:ext uri="{FF2B5EF4-FFF2-40B4-BE49-F238E27FC236}">
                <a16:creationId xmlns:a16="http://schemas.microsoft.com/office/drawing/2014/main" id="{08889D70-95DE-5BFF-E875-511A0BCE28F7}"/>
              </a:ext>
            </a:extLst>
          </p:cNvPr>
          <p:cNvSpPr/>
          <p:nvPr/>
        </p:nvSpPr>
        <p:spPr bwMode="auto">
          <a:xfrm>
            <a:off x="676009" y="1043550"/>
            <a:ext cx="2461330" cy="6864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2400" noProof="0" dirty="0">
                <a:solidFill>
                  <a:schemeClr val="tx1"/>
                </a:solidFill>
              </a:rPr>
              <a:t>Engage (Motivieren)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p:cNvSpPr txBox="1"/>
          <p:nvPr/>
        </p:nvSpPr>
        <p:spPr bwMode="auto">
          <a:xfrm>
            <a:off x="561072" y="2077772"/>
            <a:ext cx="3499993" cy="2369880"/>
          </a:xfrm>
          <a:prstGeom prst="rect">
            <a:avLst/>
          </a:prstGeom>
          <a:noFill/>
        </p:spPr>
        <p:txBody>
          <a:bodyPr wrap="square" rtlCol="0">
            <a:spAutoFit/>
          </a:bodyPr>
          <a:lstStyle/>
          <a:p>
            <a:pPr>
              <a:defRPr/>
            </a:pPr>
            <a:r>
              <a:rPr lang="de" sz="2000" b="1" u="sng" noProof="0" dirty="0">
                <a:latin typeface="Poppins"/>
              </a:rPr>
              <a:t>Aufgabe: 2.1.</a:t>
            </a:r>
            <a:endParaRPr lang="de" u="sng" noProof="0" dirty="0">
              <a:latin typeface="Poppins"/>
            </a:endParaRPr>
          </a:p>
          <a:p>
            <a:pPr>
              <a:defRPr/>
            </a:pPr>
            <a:r>
              <a:rPr lang="de" u="sng" noProof="0" dirty="0">
                <a:latin typeface="Poppins"/>
              </a:rPr>
              <a:t>Schritt 1:</a:t>
            </a:r>
            <a:r>
              <a:rPr lang="de" noProof="0" dirty="0">
                <a:latin typeface="Poppins"/>
              </a:rPr>
              <a:t> Entwerfen Sie einen Konzept-Cartoon, um bei den Schülerinnen und Schülern Interesse für das Thema Bodengesundheit zu wecken. </a:t>
            </a:r>
          </a:p>
          <a:p>
            <a:pPr>
              <a:defRPr/>
            </a:pPr>
            <a:endParaRPr lang="de" noProof="0" dirty="0">
              <a:latin typeface="Poppins"/>
            </a:endParaRPr>
          </a:p>
          <a:p>
            <a:pPr>
              <a:defRPr/>
            </a:pPr>
            <a:r>
              <a:rPr lang="de" u="sng" noProof="0" dirty="0">
                <a:latin typeface="Poppins"/>
              </a:rPr>
              <a:t>Schritt 2:</a:t>
            </a:r>
            <a:r>
              <a:rPr lang="de" noProof="0" dirty="0">
                <a:latin typeface="Poppins"/>
              </a:rPr>
              <a:t> Bilden Sie Vierergruppen und stellen Sie sich gegenseitig die Cartoons vor.</a:t>
            </a:r>
          </a:p>
        </p:txBody>
      </p:sp>
      <p:sp>
        <p:nvSpPr>
          <p:cNvPr id="34" name="Textfeld 33"/>
          <p:cNvSpPr txBox="1"/>
          <p:nvPr/>
        </p:nvSpPr>
        <p:spPr bwMode="auto">
          <a:xfrm>
            <a:off x="4653457" y="5330073"/>
            <a:ext cx="5579415" cy="261610"/>
          </a:xfrm>
          <a:prstGeom prst="rect">
            <a:avLst/>
          </a:prstGeom>
          <a:noFill/>
        </p:spPr>
        <p:txBody>
          <a:bodyPr wrap="square" rtlCol="0">
            <a:spAutoFit/>
          </a:bodyPr>
          <a:lstStyle/>
          <a:p>
            <a:pPr>
              <a:defRPr/>
            </a:pPr>
            <a:r>
              <a:rPr lang="de" sz="1100" noProof="0" dirty="0" err="1"/>
              <a:t>Kapelari, S. nach einer Idee von Naylor S. &amp; Keogh B. (2007) http://www.conceptcartoons.com </a:t>
            </a:r>
            <a:endParaRPr lang="de" noProof="0" dirty="0"/>
          </a:p>
        </p:txBody>
      </p:sp>
      <p:pic>
        <p:nvPicPr>
          <p:cNvPr id="5" name="Grafik 4"/>
          <p:cNvPicPr>
            <a:picLocks noChangeAspect="1"/>
          </p:cNvPicPr>
          <p:nvPr/>
        </p:nvPicPr>
        <p:blipFill>
          <a:blip r:embed="rId7"/>
          <a:stretch/>
        </p:blipFill>
        <p:spPr bwMode="auto">
          <a:xfrm>
            <a:off x="4458023" y="1266317"/>
            <a:ext cx="4741357" cy="3999369"/>
          </a:xfrm>
          <a:prstGeom prst="rect">
            <a:avLst/>
          </a:prstGeom>
          <a:noFill/>
          <a:ln cmpd="dbl">
            <a:solidFill>
              <a:srgbClr val="000000"/>
            </a:solidFill>
          </a:ln>
        </p:spPr>
      </p:pic>
      <p:sp>
        <p:nvSpPr>
          <p:cNvPr id="35" name="Rechteckige Legende 34"/>
          <p:cNvSpPr/>
          <p:nvPr/>
        </p:nvSpPr>
        <p:spPr bwMode="auto">
          <a:xfrm>
            <a:off x="9596338" y="3574129"/>
            <a:ext cx="2093747" cy="1339934"/>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noProof="0" dirty="0"/>
              <a:t>Denken Sie an aktuelle Probleme, um Interesse zu wecken!</a:t>
            </a:r>
          </a:p>
        </p:txBody>
      </p:sp>
      <p:pic>
        <p:nvPicPr>
          <p:cNvPr id="15" name="Grafik 14"/>
          <p:cNvPicPr>
            <a:picLocks noChangeAspect="1"/>
          </p:cNvPicPr>
          <p:nvPr/>
        </p:nvPicPr>
        <p:blipFill>
          <a:blip r:embed="rId8"/>
          <a:stretch/>
        </p:blipFill>
        <p:spPr bwMode="auto">
          <a:xfrm>
            <a:off x="9563609" y="1266317"/>
            <a:ext cx="2003072" cy="1996395"/>
          </a:xfrm>
          <a:prstGeom prst="rect">
            <a:avLst/>
          </a:prstGeom>
        </p:spPr>
      </p:pic>
      <p:sp>
        <p:nvSpPr>
          <p:cNvPr id="4" name="Title 3">
            <a:extLst>
              <a:ext uri="{FF2B5EF4-FFF2-40B4-BE49-F238E27FC236}">
                <a16:creationId xmlns:a16="http://schemas.microsoft.com/office/drawing/2014/main" id="{563EB40D-B06C-6B96-9202-662C98E8BD41}"/>
              </a:ext>
            </a:extLst>
          </p:cNvPr>
          <p:cNvSpPr>
            <a:spLocks noGrp="1"/>
          </p:cNvSpPr>
          <p:nvPr>
            <p:ph type="title"/>
          </p:nvPr>
        </p:nvSpPr>
        <p:spPr/>
        <p:txBody>
          <a:bodyPr>
            <a:normAutofit fontScale="90000"/>
          </a:bodyPr>
          <a:lstStyle/>
          <a:p>
            <a:r>
              <a:rPr lang="de" dirty="0"/>
              <a:t>Interesse wecken – Schüler/innen für das Thema gewinnen</a:t>
            </a:r>
          </a:p>
        </p:txBody>
      </p:sp>
      <p:sp>
        <p:nvSpPr>
          <p:cNvPr id="3" name="Rechteck 3">
            <a:extLst>
              <a:ext uri="{FF2B5EF4-FFF2-40B4-BE49-F238E27FC236}">
                <a16:creationId xmlns:a16="http://schemas.microsoft.com/office/drawing/2014/main" id="{ED775D3B-FBC8-B008-DB17-E72334881332}"/>
              </a:ext>
            </a:extLst>
          </p:cNvPr>
          <p:cNvSpPr/>
          <p:nvPr/>
        </p:nvSpPr>
        <p:spPr bwMode="auto">
          <a:xfrm>
            <a:off x="676009" y="1043550"/>
            <a:ext cx="2461330" cy="6864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2400" noProof="0" dirty="0">
                <a:solidFill>
                  <a:schemeClr val="tx1"/>
                </a:solidFill>
              </a:rPr>
              <a:t>Engage (Motivieren)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7" name="Grafik 6"/>
          <p:cNvPicPr>
            <a:picLocks noChangeAspect="1"/>
          </p:cNvPicPr>
          <p:nvPr/>
        </p:nvPicPr>
        <p:blipFill>
          <a:blip r:embed="rId7"/>
          <a:stretch/>
        </p:blipFill>
        <p:spPr bwMode="auto">
          <a:xfrm>
            <a:off x="2692946" y="1864155"/>
            <a:ext cx="5960480" cy="3419947"/>
          </a:xfrm>
          <a:prstGeom prst="rect">
            <a:avLst/>
          </a:prstGeom>
        </p:spPr>
      </p:pic>
      <p:sp>
        <p:nvSpPr>
          <p:cNvPr id="16" name="Rechteck 15"/>
          <p:cNvSpPr/>
          <p:nvPr/>
        </p:nvSpPr>
        <p:spPr bwMode="auto">
          <a:xfrm>
            <a:off x="2547807" y="5521386"/>
            <a:ext cx="6096000" cy="261610"/>
          </a:xfrm>
          <a:prstGeom prst="rect">
            <a:avLst/>
          </a:prstGeom>
        </p:spPr>
        <p:txBody>
          <a:bodyPr>
            <a:spAutoFit/>
          </a:bodyPr>
          <a:lstStyle/>
          <a:p>
            <a:pPr>
              <a:defRPr/>
            </a:pPr>
            <a:r>
              <a:rPr lang="de" sz="1100" u="sng" noProof="0" dirty="0">
                <a:hlinkClick r:id="rId8" tooltip="https://www.osttirol-heute.at/menschen/murenabgang-nach-starkem-unwetter-in-oberlienz/"/>
              </a:rPr>
              <a:t>https://www.osttirol-heute.at/menschen/murenabgang-nach-starkem-unwetter-in-oberlienz/</a:t>
            </a:r>
            <a:r>
              <a:rPr lang="de" sz="1100" noProof="0" dirty="0"/>
              <a:t> </a:t>
            </a:r>
          </a:p>
        </p:txBody>
      </p:sp>
      <p:sp>
        <p:nvSpPr>
          <p:cNvPr id="2" name="Title 1">
            <a:extLst>
              <a:ext uri="{FF2B5EF4-FFF2-40B4-BE49-F238E27FC236}">
                <a16:creationId xmlns:a16="http://schemas.microsoft.com/office/drawing/2014/main" id="{03F66D77-5B3D-D697-AE48-4C98CE84F922}"/>
              </a:ext>
            </a:extLst>
          </p:cNvPr>
          <p:cNvSpPr>
            <a:spLocks noGrp="1"/>
          </p:cNvSpPr>
          <p:nvPr>
            <p:ph type="title"/>
          </p:nvPr>
        </p:nvSpPr>
        <p:spPr/>
        <p:txBody>
          <a:bodyPr>
            <a:normAutofit fontScale="90000"/>
          </a:bodyPr>
          <a:lstStyle/>
          <a:p>
            <a:r>
              <a:rPr lang="de" dirty="0"/>
              <a:t>Interesse wecken – Schüler/innen für das Thema gewinnen</a:t>
            </a:r>
          </a:p>
        </p:txBody>
      </p:sp>
      <p:pic>
        <p:nvPicPr>
          <p:cNvPr id="6" name="Grafik 14">
            <a:extLst>
              <a:ext uri="{FF2B5EF4-FFF2-40B4-BE49-F238E27FC236}">
                <a16:creationId xmlns:a16="http://schemas.microsoft.com/office/drawing/2014/main" id="{7A4A4EDC-9007-E995-D6F9-661F2F6C8442}"/>
              </a:ext>
            </a:extLst>
          </p:cNvPr>
          <p:cNvPicPr>
            <a:picLocks noChangeAspect="1"/>
          </p:cNvPicPr>
          <p:nvPr/>
        </p:nvPicPr>
        <p:blipFill>
          <a:blip r:embed="rId9"/>
          <a:stretch/>
        </p:blipFill>
        <p:spPr bwMode="auto">
          <a:xfrm>
            <a:off x="9563609" y="1266317"/>
            <a:ext cx="2003072" cy="1996395"/>
          </a:xfrm>
          <a:prstGeom prst="rect">
            <a:avLst/>
          </a:prstGeom>
        </p:spPr>
      </p:pic>
      <p:sp>
        <p:nvSpPr>
          <p:cNvPr id="3" name="Rechteck 3">
            <a:extLst>
              <a:ext uri="{FF2B5EF4-FFF2-40B4-BE49-F238E27FC236}">
                <a16:creationId xmlns:a16="http://schemas.microsoft.com/office/drawing/2014/main" id="{F8720588-683B-8816-5945-D789D28B7204}"/>
              </a:ext>
            </a:extLst>
          </p:cNvPr>
          <p:cNvSpPr/>
          <p:nvPr/>
        </p:nvSpPr>
        <p:spPr bwMode="auto">
          <a:xfrm>
            <a:off x="676009" y="1043550"/>
            <a:ext cx="2461330" cy="6864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2400" noProof="0" dirty="0">
                <a:solidFill>
                  <a:schemeClr val="tx1"/>
                </a:solidFill>
              </a:rPr>
              <a:t>Engage (Motivieren)</a:t>
            </a:r>
          </a:p>
        </p:txBody>
      </p:sp>
      <p:sp>
        <p:nvSpPr>
          <p:cNvPr id="8" name="Rechteckige Legende 34">
            <a:extLst>
              <a:ext uri="{FF2B5EF4-FFF2-40B4-BE49-F238E27FC236}">
                <a16:creationId xmlns:a16="http://schemas.microsoft.com/office/drawing/2014/main" id="{E416D6FE-073F-3033-26D2-29347D30EAD2}"/>
              </a:ext>
            </a:extLst>
          </p:cNvPr>
          <p:cNvSpPr/>
          <p:nvPr/>
        </p:nvSpPr>
        <p:spPr bwMode="auto">
          <a:xfrm>
            <a:off x="9596338" y="3574129"/>
            <a:ext cx="2093747" cy="1339934"/>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noProof="0" dirty="0"/>
              <a:t>Denken Sie an aktuelle Probleme, um Interesse zu wecken!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1090441" y="1043550"/>
            <a:ext cx="9607611" cy="4665380"/>
          </a:xfrm>
          <a:prstGeom prst="rect">
            <a:avLst/>
          </a:prstGeom>
        </p:spPr>
        <p:txBody>
          <a:bodyPr wrap="square" lIns="91440" tIns="45720" rIns="91440" bIns="45720" anchor="t">
            <a:spAutoFit/>
          </a:bodyPr>
          <a:lstStyle/>
          <a:p>
            <a:pPr marL="342900" indent="-342900">
              <a:lnSpc>
                <a:spcPct val="150000"/>
              </a:lnSpc>
              <a:buClr>
                <a:srgbClr val="000000"/>
              </a:buClr>
              <a:buFont typeface="Arial"/>
              <a:buChar char="•"/>
              <a:defRPr/>
            </a:pPr>
            <a:r>
              <a:rPr lang="de" sz="2000" b="1" noProof="0" dirty="0">
                <a:latin typeface="Poppins"/>
                <a:ea typeface="+mn-lt"/>
                <a:cs typeface="+mn-lt"/>
              </a:rPr>
              <a:t>Übliche Ansichten</a:t>
            </a:r>
            <a:r>
              <a:rPr lang="de" sz="2000" noProof="0" dirty="0">
                <a:latin typeface="Poppins"/>
                <a:ea typeface="+mn-lt"/>
                <a:cs typeface="+mn-lt"/>
              </a:rPr>
              <a:t> sind allgemein akzeptierte Vorstellungen, Gedanken, Konzepte, Überlegungen oder Überzeugungen von Einzelpersonen.</a:t>
            </a:r>
            <a:endParaRPr lang="de" sz="2000" noProof="0" dirty="0">
              <a:latin typeface="Poppins"/>
            </a:endParaRPr>
          </a:p>
          <a:p>
            <a:pPr marL="342900" indent="-342900">
              <a:lnSpc>
                <a:spcPct val="150000"/>
              </a:lnSpc>
              <a:buClr>
                <a:srgbClr val="000000"/>
              </a:buClr>
              <a:buFont typeface="Arial"/>
              <a:buChar char="•"/>
              <a:defRPr/>
            </a:pPr>
            <a:r>
              <a:rPr lang="de" sz="2000" noProof="0" dirty="0">
                <a:latin typeface="Poppins"/>
                <a:ea typeface="+mn-lt"/>
                <a:cs typeface="+mn-lt"/>
              </a:rPr>
              <a:t>Im Zusammenhang mit Lehren und Lernen werden solche Ansichten oft als </a:t>
            </a:r>
            <a:r>
              <a:rPr lang="de" sz="2000" b="1" noProof="0" dirty="0">
                <a:latin typeface="Poppins"/>
                <a:ea typeface="+mn-lt"/>
                <a:cs typeface="+mn-lt"/>
              </a:rPr>
              <a:t>Präkonzepte, alternative Vorstellungen, Vorwissen</a:t>
            </a:r>
            <a:r>
              <a:rPr lang="de" sz="2000" noProof="0" dirty="0">
                <a:latin typeface="Poppins"/>
                <a:ea typeface="+mn-lt"/>
                <a:cs typeface="+mn-lt"/>
              </a:rPr>
              <a:t> oder </a:t>
            </a:r>
            <a:r>
              <a:rPr lang="de" sz="2000" b="1" noProof="0" dirty="0">
                <a:latin typeface="Poppins"/>
                <a:ea typeface="+mn-lt"/>
                <a:cs typeface="+mn-lt"/>
              </a:rPr>
              <a:t>Schülervorstellungen</a:t>
            </a:r>
            <a:r>
              <a:rPr lang="de" sz="2000" noProof="0" dirty="0">
                <a:latin typeface="Poppins"/>
                <a:ea typeface="+mn-lt"/>
                <a:cs typeface="+mn-lt"/>
              </a:rPr>
              <a:t> bezeichnet.</a:t>
            </a:r>
          </a:p>
          <a:p>
            <a:pPr marL="342900" indent="-342900">
              <a:lnSpc>
                <a:spcPct val="150000"/>
              </a:lnSpc>
              <a:buClr>
                <a:srgbClr val="000000"/>
              </a:buClr>
              <a:buFont typeface="Arial"/>
              <a:buChar char="•"/>
              <a:defRPr/>
            </a:pPr>
            <a:r>
              <a:rPr lang="de" sz="2000" noProof="0" dirty="0">
                <a:latin typeface="Poppins"/>
                <a:ea typeface="+mn-lt"/>
                <a:cs typeface="+mn-lt"/>
              </a:rPr>
              <a:t>Wichtig ist, dass diese Ansichten nicht von vornherein im Hinblick auf ihre wissenschaftliche Korrektheit, ihren Ursprung oder die ihnen zugrunde liegenden Ursachen bewertet werden.</a:t>
            </a:r>
          </a:p>
          <a:p>
            <a:pPr marL="342900" indent="-342900">
              <a:lnSpc>
                <a:spcPct val="150000"/>
              </a:lnSpc>
              <a:buClr>
                <a:srgbClr val="000000"/>
              </a:buClr>
              <a:buFont typeface="Arial"/>
              <a:buChar char="•"/>
              <a:defRPr/>
            </a:pPr>
            <a:r>
              <a:rPr lang="de" sz="2000" noProof="0" dirty="0">
                <a:latin typeface="Poppins"/>
                <a:ea typeface="+mn-lt"/>
                <a:cs typeface="+mn-lt"/>
              </a:rPr>
              <a:t>Dennoch spielen sie </a:t>
            </a:r>
            <a:r>
              <a:rPr lang="de" sz="2000" b="1" noProof="0" dirty="0">
                <a:latin typeface="Poppins"/>
                <a:ea typeface="+mn-lt"/>
                <a:cs typeface="+mn-lt"/>
              </a:rPr>
              <a:t>eine bedeutende Rolle bei der Gestaltung des Lernprozesses</a:t>
            </a:r>
            <a:r>
              <a:rPr lang="de" sz="2000" noProof="0" dirty="0">
                <a:latin typeface="Poppins"/>
                <a:ea typeface="+mn-lt"/>
                <a:cs typeface="+mn-lt"/>
              </a:rPr>
              <a:t>, unabhängig davon, wie Lernen konkret definiert wird.</a:t>
            </a:r>
            <a:endParaRPr lang="de" noProof="0" dirty="0">
              <a:latin typeface="Poppins"/>
            </a:endParaRPr>
          </a:p>
        </p:txBody>
      </p:sp>
      <p:sp>
        <p:nvSpPr>
          <p:cNvPr id="2" name="Title 1">
            <a:extLst>
              <a:ext uri="{FF2B5EF4-FFF2-40B4-BE49-F238E27FC236}">
                <a16:creationId xmlns:a16="http://schemas.microsoft.com/office/drawing/2014/main" id="{3544C43B-555B-AD23-C9CA-D56A36CABFE2}"/>
              </a:ext>
            </a:extLst>
          </p:cNvPr>
          <p:cNvSpPr>
            <a:spLocks noGrp="1"/>
          </p:cNvSpPr>
          <p:nvPr>
            <p:ph type="title"/>
          </p:nvPr>
        </p:nvSpPr>
        <p:spPr/>
        <p:txBody>
          <a:bodyPr>
            <a:normAutofit/>
          </a:bodyPr>
          <a:lstStyle/>
          <a:p>
            <a:r>
              <a:rPr lang="de" dirty="0"/>
              <a:t>Präkonzepte der Schüler/innen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9CE060-9248-1C4D-09BD-FF3C44604044}"/>
              </a:ext>
            </a:extLst>
          </p:cNvPr>
          <p:cNvSpPr>
            <a:spLocks noGrp="1"/>
          </p:cNvSpPr>
          <p:nvPr>
            <p:ph type="title"/>
          </p:nvPr>
        </p:nvSpPr>
        <p:spPr/>
        <p:txBody>
          <a:bodyPr>
            <a:normAutofit/>
          </a:bodyPr>
          <a:lstStyle/>
          <a:p>
            <a:pPr algn="r"/>
            <a:r>
              <a:rPr lang="de" dirty="0"/>
              <a:t>Überblick</a:t>
            </a:r>
          </a:p>
        </p:txBody>
      </p:sp>
      <p:sp>
        <p:nvSpPr>
          <p:cNvPr id="4" name="Textplatzhalter 3">
            <a:extLst>
              <a:ext uri="{FF2B5EF4-FFF2-40B4-BE49-F238E27FC236}">
                <a16:creationId xmlns:a16="http://schemas.microsoft.com/office/drawing/2014/main" id="{DDAAF877-1EB4-4164-A7D7-66899F2652B8}"/>
              </a:ext>
            </a:extLst>
          </p:cNvPr>
          <p:cNvSpPr>
            <a:spLocks noGrp="1"/>
          </p:cNvSpPr>
          <p:nvPr>
            <p:ph type="body" idx="4294967295"/>
          </p:nvPr>
        </p:nvSpPr>
        <p:spPr>
          <a:xfrm>
            <a:off x="495300" y="1548606"/>
            <a:ext cx="5600700" cy="2566194"/>
          </a:xfrm>
        </p:spPr>
        <p:txBody>
          <a:bodyPr>
            <a:normAutofit lnSpcReduction="10000"/>
          </a:bodyPr>
          <a:lstStyle/>
          <a:p>
            <a:r>
              <a:rPr lang="de" sz="2000" noProof="0" dirty="0"/>
              <a:t>Modul 1: Eigene Vorstellungen hinterfragen</a:t>
            </a:r>
          </a:p>
          <a:p>
            <a:r>
              <a:rPr lang="de" sz="2000" noProof="0" dirty="0"/>
              <a:t>Modul 2: Lernende einbinden</a:t>
            </a:r>
          </a:p>
          <a:p>
            <a:r>
              <a:rPr lang="de" sz="2000" noProof="0" dirty="0"/>
              <a:t>Modul 3: Bodenthemen erkunden und erklären</a:t>
            </a:r>
          </a:p>
          <a:p>
            <a:r>
              <a:rPr lang="de" sz="2000" noProof="0" dirty="0"/>
              <a:t>Modul 4: Wissen über Böden vertiefen und den Lernfortschritt der Schüler/innen bewerten</a:t>
            </a:r>
          </a:p>
          <a:p>
            <a:endParaRPr lang="de" noProof="0" dirty="0"/>
          </a:p>
        </p:txBody>
      </p:sp>
      <p:pic>
        <p:nvPicPr>
          <p:cNvPr id="10" name="Grafik 9">
            <a:extLst>
              <a:ext uri="{FF2B5EF4-FFF2-40B4-BE49-F238E27FC236}">
                <a16:creationId xmlns:a16="http://schemas.microsoft.com/office/drawing/2014/main" id="{88BA0C58-FFC8-4898-B593-88F042856A01}"/>
              </a:ext>
            </a:extLst>
          </p:cNvPr>
          <p:cNvPicPr>
            <a:picLocks noChangeAspect="1"/>
          </p:cNvPicPr>
          <p:nvPr/>
        </p:nvPicPr>
        <p:blipFill rotWithShape="1">
          <a:blip r:embed="rId2">
            <a:extLst>
              <a:ext uri="{28A0092B-C50C-407E-A947-70E740481C1C}">
                <a14:useLocalDpi xmlns:a14="http://schemas.microsoft.com/office/drawing/2010/main" val="0"/>
              </a:ext>
            </a:extLst>
          </a:blip>
          <a:srcRect t="26953" b="9391"/>
          <a:stretch/>
        </p:blipFill>
        <p:spPr>
          <a:xfrm>
            <a:off x="6526160" y="1238704"/>
            <a:ext cx="4826052" cy="4096090"/>
          </a:xfrm>
          <a:prstGeom prst="rect">
            <a:avLst/>
          </a:prstGeom>
        </p:spPr>
      </p:pic>
      <p:sp>
        <p:nvSpPr>
          <p:cNvPr id="3" name="Textfeld 2"/>
          <p:cNvSpPr txBox="1"/>
          <p:nvPr/>
        </p:nvSpPr>
        <p:spPr>
          <a:xfrm>
            <a:off x="6543424" y="5443367"/>
            <a:ext cx="5169877" cy="230832"/>
          </a:xfrm>
          <a:prstGeom prst="rect">
            <a:avLst/>
          </a:prstGeom>
          <a:noFill/>
        </p:spPr>
        <p:txBody>
          <a:bodyPr wrap="square" rtlCol="0">
            <a:spAutoFit/>
          </a:bodyPr>
          <a:lstStyle/>
          <a:p>
            <a:r>
              <a:rPr lang="de" sz="900" noProof="0" dirty="0"/>
              <a:t>Bild von Universität Innsbruck, Institut für Fachdidaktik</a:t>
            </a:r>
          </a:p>
        </p:txBody>
      </p:sp>
    </p:spTree>
    <p:extLst>
      <p:ext uri="{BB962C8B-B14F-4D97-AF65-F5344CB8AC3E}">
        <p14:creationId xmlns:p14="http://schemas.microsoft.com/office/powerpoint/2010/main" val="36148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49771" y="1612232"/>
            <a:ext cx="7951329" cy="3662541"/>
          </a:xfrm>
          <a:prstGeom prst="rect">
            <a:avLst/>
          </a:prstGeom>
          <a:noFill/>
        </p:spPr>
        <p:txBody>
          <a:bodyPr wrap="square" rtlCol="0">
            <a:spAutoFit/>
          </a:bodyPr>
          <a:lstStyle/>
          <a:p>
            <a:r>
              <a:rPr lang="de" sz="2000" b="1" u="sng" noProof="0" dirty="0">
                <a:latin typeface="Poppins"/>
              </a:rPr>
              <a:t>Aufgabe 2.2.: </a:t>
            </a:r>
            <a:r>
              <a:rPr lang="de" sz="2000" b="1" noProof="0" dirty="0">
                <a:latin typeface="Poppins"/>
              </a:rPr>
              <a:t>Wissenschaftlichen Artikel lesen</a:t>
            </a:r>
          </a:p>
          <a:p>
            <a:endParaRPr lang="de" sz="2000" b="1" noProof="0" dirty="0">
              <a:latin typeface="Poppins"/>
            </a:endParaRPr>
          </a:p>
          <a:p>
            <a:r>
              <a:rPr lang="de" sz="2000" b="1" i="1" noProof="0" dirty="0">
                <a:latin typeface="Poppins"/>
              </a:rPr>
              <a:t>Bitte lesen Sie dieses Paper</a:t>
            </a:r>
            <a:r>
              <a:rPr lang="de" sz="2000" b="1" noProof="0" dirty="0">
                <a:latin typeface="Poppins"/>
              </a:rPr>
              <a:t>:</a:t>
            </a:r>
          </a:p>
          <a:p>
            <a:endParaRPr lang="de" noProof="0" dirty="0"/>
          </a:p>
          <a:p>
            <a:r>
              <a:rPr lang="de" noProof="0" dirty="0"/>
              <a:t>Ero-Tolliver, I., Lucas, D. &amp; Schauble, L. Young Children’s Thinking About Decomposition: Early Modeling Entrees to Complex Ideas in Science. </a:t>
            </a:r>
            <a:r>
              <a:rPr lang="de" i="1" noProof="0" dirty="0"/>
              <a:t>Res Sci Educ</a:t>
            </a:r>
            <a:r>
              <a:rPr lang="de" noProof="0" dirty="0"/>
              <a:t> </a:t>
            </a:r>
            <a:r>
              <a:rPr lang="de" b="1" noProof="0" dirty="0"/>
              <a:t>43</a:t>
            </a:r>
            <a:r>
              <a:rPr lang="de" noProof="0" dirty="0"/>
              <a:t>, 2137–2152 (2013). </a:t>
            </a:r>
            <a:r>
              <a:rPr lang="de" noProof="0" dirty="0">
                <a:hlinkClick r:id="rId7"/>
              </a:rPr>
              <a:t>https://doi.org/10.1007/s11165-012-9348-4</a:t>
            </a:r>
            <a:endParaRPr lang="de" noProof="0" dirty="0"/>
          </a:p>
          <a:p>
            <a:endParaRPr lang="de" sz="2000" noProof="0" dirty="0">
              <a:latin typeface="Poppins"/>
            </a:endParaRPr>
          </a:p>
          <a:p>
            <a:endParaRPr lang="de" sz="2000" noProof="0" dirty="0">
              <a:latin typeface="Poppins"/>
            </a:endParaRPr>
          </a:p>
          <a:p>
            <a:r>
              <a:rPr lang="de" sz="2000" noProof="0" dirty="0">
                <a:latin typeface="Poppins"/>
              </a:rPr>
              <a:t>			  </a:t>
            </a:r>
          </a:p>
          <a:p>
            <a:endParaRPr lang="de" sz="2000" noProof="0" dirty="0">
              <a:latin typeface="Poppins"/>
            </a:endParaRPr>
          </a:p>
          <a:p>
            <a:endParaRPr lang="de" sz="2000" noProof="0" dirty="0">
              <a:latin typeface="Poppins"/>
            </a:endParaRPr>
          </a:p>
        </p:txBody>
      </p:sp>
      <p:sp>
        <p:nvSpPr>
          <p:cNvPr id="16" name="Rechteckige Legende 14">
            <a:extLst>
              <a:ext uri="{FF2B5EF4-FFF2-40B4-BE49-F238E27FC236}">
                <a16:creationId xmlns:a16="http://schemas.microsoft.com/office/drawing/2014/main" id="{E9D3EAA3-1D35-4036-AE13-4B0E0BCF71B9}"/>
              </a:ext>
            </a:extLst>
          </p:cNvPr>
          <p:cNvSpPr/>
          <p:nvPr/>
        </p:nvSpPr>
        <p:spPr bwMode="auto">
          <a:xfrm>
            <a:off x="9611164" y="1493439"/>
            <a:ext cx="1714847" cy="796155"/>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de" noProof="0" dirty="0">
                <a:solidFill>
                  <a:prstClr val="white"/>
                </a:solidFill>
                <a:latin typeface="Calibri"/>
                <a:ea typeface="Arial"/>
                <a:cs typeface="Arial"/>
              </a:rPr>
              <a:t>Umgekehrter Unterricht</a:t>
            </a:r>
            <a:endParaRPr lang="de" sz="1800" b="0" i="0" u="none" strike="noStrike" cap="none" spc="0" noProof="0" dirty="0">
              <a:ln>
                <a:noFill/>
              </a:ln>
              <a:solidFill>
                <a:prstClr val="white"/>
              </a:solidFill>
              <a:latin typeface="Calibri"/>
              <a:ea typeface="Arial"/>
              <a:cs typeface="Arial"/>
            </a:endParaRPr>
          </a:p>
        </p:txBody>
      </p:sp>
      <p:sp>
        <p:nvSpPr>
          <p:cNvPr id="10" name="Title 3">
            <a:extLst>
              <a:ext uri="{FF2B5EF4-FFF2-40B4-BE49-F238E27FC236}">
                <a16:creationId xmlns:a16="http://schemas.microsoft.com/office/drawing/2014/main" id="{9A34CF2B-C98B-F424-D808-9C0FC113EEDF}"/>
              </a:ext>
            </a:extLst>
          </p:cNvPr>
          <p:cNvSpPr>
            <a:spLocks noGrp="1"/>
          </p:cNvSpPr>
          <p:nvPr>
            <p:ph type="title"/>
          </p:nvPr>
        </p:nvSpPr>
        <p:spPr bwMode="auto">
          <a:xfrm>
            <a:off x="3289300" y="357115"/>
            <a:ext cx="8064500" cy="686435"/>
          </a:xfrm>
        </p:spPr>
        <p:txBody>
          <a:bodyPr>
            <a:normAutofit/>
          </a:bodyPr>
          <a:lstStyle/>
          <a:p>
            <a:r>
              <a:rPr lang="de" dirty="0"/>
              <a:t>Schülervorstellungen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EA0FDD-2901-9767-2C4E-8081E508739F}"/>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23F7D2C0-0D33-E4A1-9325-B4E42A35C7B4}"/>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463E8299-8C4D-7EC3-875F-AFCCD10C37A0}"/>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D72968BB-B829-C551-0A3A-8A6E25C324F1}"/>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7D43FE7D-1536-BA82-3975-147E1D4A3DCF}"/>
              </a:ext>
            </a:extLst>
          </p:cNvPr>
          <p:cNvPicPr>
            <a:picLocks noChangeAspect="1"/>
          </p:cNvPicPr>
          <p:nvPr/>
        </p:nvPicPr>
        <p:blipFill>
          <a:blip r:embed="rId6"/>
          <a:stretch/>
        </p:blipFill>
        <p:spPr bwMode="auto">
          <a:xfrm>
            <a:off x="11566681" y="-680607"/>
            <a:ext cx="293241" cy="293241"/>
          </a:xfrm>
          <a:prstGeom prst="rect">
            <a:avLst/>
          </a:prstGeom>
        </p:spPr>
      </p:pic>
      <p:sp>
        <p:nvSpPr>
          <p:cNvPr id="16" name="Rechteckige Legende 14">
            <a:extLst>
              <a:ext uri="{FF2B5EF4-FFF2-40B4-BE49-F238E27FC236}">
                <a16:creationId xmlns:a16="http://schemas.microsoft.com/office/drawing/2014/main" id="{F4776284-9659-96AE-9437-2F0E3AF9C0B2}"/>
              </a:ext>
            </a:extLst>
          </p:cNvPr>
          <p:cNvSpPr/>
          <p:nvPr/>
        </p:nvSpPr>
        <p:spPr bwMode="auto">
          <a:xfrm>
            <a:off x="9611164" y="1493439"/>
            <a:ext cx="1714847" cy="796155"/>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de" noProof="0" dirty="0">
                <a:solidFill>
                  <a:prstClr val="white"/>
                </a:solidFill>
                <a:latin typeface="Calibri"/>
                <a:ea typeface="Arial"/>
                <a:cs typeface="Arial"/>
              </a:rPr>
              <a:t>Umgekehrter Unterricht</a:t>
            </a:r>
            <a:endParaRPr lang="de" sz="1800" b="0" i="0" u="none" strike="noStrike" cap="none" spc="0" noProof="0" dirty="0">
              <a:ln>
                <a:noFill/>
              </a:ln>
              <a:solidFill>
                <a:prstClr val="white"/>
              </a:solidFill>
              <a:latin typeface="Calibri"/>
              <a:ea typeface="Arial"/>
              <a:cs typeface="Arial"/>
            </a:endParaRPr>
          </a:p>
        </p:txBody>
      </p:sp>
      <p:sp>
        <p:nvSpPr>
          <p:cNvPr id="10" name="Title 3">
            <a:extLst>
              <a:ext uri="{FF2B5EF4-FFF2-40B4-BE49-F238E27FC236}">
                <a16:creationId xmlns:a16="http://schemas.microsoft.com/office/drawing/2014/main" id="{0AFECE0D-45E2-FB73-3532-B76961332B33}"/>
              </a:ext>
            </a:extLst>
          </p:cNvPr>
          <p:cNvSpPr>
            <a:spLocks noGrp="1"/>
          </p:cNvSpPr>
          <p:nvPr>
            <p:ph type="title"/>
          </p:nvPr>
        </p:nvSpPr>
        <p:spPr bwMode="auto">
          <a:xfrm>
            <a:off x="3289300" y="357115"/>
            <a:ext cx="8064500" cy="686435"/>
          </a:xfrm>
        </p:spPr>
        <p:txBody>
          <a:bodyPr>
            <a:normAutofit/>
          </a:bodyPr>
          <a:lstStyle/>
          <a:p>
            <a:r>
              <a:rPr lang="de" dirty="0"/>
              <a:t>Schülervorstellungen</a:t>
            </a:r>
          </a:p>
        </p:txBody>
      </p:sp>
      <p:sp>
        <p:nvSpPr>
          <p:cNvPr id="4" name="Rechteck 3"/>
          <p:cNvSpPr/>
          <p:nvPr/>
        </p:nvSpPr>
        <p:spPr bwMode="auto">
          <a:xfrm>
            <a:off x="599090" y="1493439"/>
            <a:ext cx="8330599" cy="3970318"/>
          </a:xfrm>
          <a:prstGeom prst="rect">
            <a:avLst/>
          </a:prstGeom>
        </p:spPr>
        <p:txBody>
          <a:bodyPr wrap="square">
            <a:spAutoFit/>
          </a:bodyPr>
          <a:lstStyle/>
          <a:p>
            <a:r>
              <a:rPr lang="de" noProof="0" dirty="0">
                <a:latin typeface="Poppins"/>
              </a:rPr>
              <a:t>‘</a:t>
            </a:r>
            <a:r>
              <a:rPr lang="de" i="1" noProof="0" dirty="0">
                <a:latin typeface="Poppins"/>
              </a:rPr>
              <a:t>Bei dieser ersten Auswertung antwortete die Mehrheit der Schüler (N = 11) dahingehend, dass die </a:t>
            </a:r>
            <a:r>
              <a:rPr lang="de" b="1" i="1" noProof="0" dirty="0">
                <a:latin typeface="Poppins"/>
              </a:rPr>
              <a:t>Blätter einfach verschwunden seien</a:t>
            </a:r>
            <a:r>
              <a:rPr lang="de" i="1" noProof="0" dirty="0">
                <a:latin typeface="Poppins"/>
              </a:rPr>
              <a:t>, wobei nur wenige Versuche unternommen wurden, zu erklären, wohin (obwohl ein Kind vorschlug, sie könnten </a:t>
            </a:r>
            <a:r>
              <a:rPr lang="de" b="1" i="1" noProof="0" dirty="0">
                <a:latin typeface="Poppins"/>
              </a:rPr>
              <a:t>sich jetzt „auf einem anderen Planeten“ befinden</a:t>
            </a:r>
            <a:r>
              <a:rPr lang="de" i="1" noProof="0" dirty="0">
                <a:latin typeface="Poppins"/>
              </a:rPr>
              <a:t>). Die Schüler/innen sagten, dass die Blätter </a:t>
            </a:r>
            <a:r>
              <a:rPr lang="de" b="1" i="1" noProof="0" dirty="0">
                <a:latin typeface="Poppins"/>
              </a:rPr>
              <a:t>„verschwunden“, „abgestorben“, „weggeweht“</a:t>
            </a:r>
            <a:r>
              <a:rPr lang="de" i="1" noProof="0" dirty="0">
                <a:latin typeface="Poppins"/>
              </a:rPr>
              <a:t> seien oder von der Müllabfuhr weggebracht wurden [...]. Die andere Hälfte der Schüler/innen meinte, dass die Menge der Blätter mit der Zeit abnehme, und schien zu verstehen, dass dies irgendwie berücksichtigt werden sollte. Es überrascht jedoch nicht sehr, dass diese Schüler/innen von </a:t>
            </a:r>
            <a:r>
              <a:rPr lang="de" b="1" i="1" noProof="0" dirty="0">
                <a:latin typeface="Poppins"/>
              </a:rPr>
              <a:t>mechanischen </a:t>
            </a:r>
            <a:r>
              <a:rPr lang="de" i="1" noProof="0" dirty="0">
                <a:latin typeface="Poppins"/>
              </a:rPr>
              <a:t>(und nicht von chemischen) Veränderungsprozessen ausgingen. Sie wiesen darauf hin, dass Menschen und Tiere auf Blätter treten, die dann in kleinere Stücke zerbrechen</a:t>
            </a:r>
            <a:r>
              <a:rPr lang="de" noProof="0" dirty="0">
                <a:latin typeface="Poppins"/>
              </a:rPr>
              <a:t>" (ibit, S. 2141). </a:t>
            </a:r>
          </a:p>
        </p:txBody>
      </p:sp>
      <p:sp>
        <p:nvSpPr>
          <p:cNvPr id="5" name="Rechteck 3">
            <a:extLst>
              <a:ext uri="{FF2B5EF4-FFF2-40B4-BE49-F238E27FC236}">
                <a16:creationId xmlns:a16="http://schemas.microsoft.com/office/drawing/2014/main" id="{81E21DDA-98DE-FBAA-B820-88C3145BE258}"/>
              </a:ext>
            </a:extLst>
          </p:cNvPr>
          <p:cNvSpPr/>
          <p:nvPr/>
        </p:nvSpPr>
        <p:spPr bwMode="auto">
          <a:xfrm>
            <a:off x="4884762" y="5263702"/>
            <a:ext cx="6096000" cy="400110"/>
          </a:xfrm>
          <a:prstGeom prst="rect">
            <a:avLst/>
          </a:prstGeom>
        </p:spPr>
        <p:txBody>
          <a:bodyPr>
            <a:spAutoFit/>
          </a:bodyPr>
          <a:lstStyle/>
          <a:p>
            <a:r>
              <a:rPr lang="de" sz="1000" noProof="0" dirty="0"/>
              <a:t>Ero-Tolliver, I., Lucas, D. &amp; Schauble, L. Young Children’s Thinking About Decomposition: Early Modeling Entrees to Complex Ideas in Science. </a:t>
            </a:r>
            <a:r>
              <a:rPr lang="de" sz="1000" i="1" noProof="0" dirty="0"/>
              <a:t>Res Sci Educ</a:t>
            </a:r>
            <a:r>
              <a:rPr lang="de" sz="1000" noProof="0" dirty="0"/>
              <a:t> </a:t>
            </a:r>
            <a:r>
              <a:rPr lang="de" sz="1000" b="1" noProof="0" dirty="0"/>
              <a:t>43</a:t>
            </a:r>
            <a:r>
              <a:rPr lang="de" sz="1000" noProof="0" dirty="0"/>
              <a:t>, 2137–2152 (2013). </a:t>
            </a:r>
            <a:r>
              <a:rPr lang="de" sz="1000" noProof="0" dirty="0">
                <a:hlinkClick r:id="rId7"/>
              </a:rPr>
              <a:t>https://doi.org/10.1007/s11165-012-9348-4</a:t>
            </a:r>
            <a:endParaRPr lang="de" sz="1000" noProof="0" dirty="0"/>
          </a:p>
        </p:txBody>
      </p:sp>
    </p:spTree>
    <p:extLst>
      <p:ext uri="{BB962C8B-B14F-4D97-AF65-F5344CB8AC3E}">
        <p14:creationId xmlns:p14="http://schemas.microsoft.com/office/powerpoint/2010/main" val="1073339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38216" y="1261982"/>
            <a:ext cx="7194739" cy="3077766"/>
          </a:xfrm>
          <a:prstGeom prst="rect">
            <a:avLst/>
          </a:prstGeom>
          <a:noFill/>
        </p:spPr>
        <p:txBody>
          <a:bodyPr wrap="square" rtlCol="0">
            <a:spAutoFit/>
          </a:bodyPr>
          <a:lstStyle/>
          <a:p>
            <a:endParaRPr lang="de" noProof="0" dirty="0">
              <a:latin typeface="Poppins"/>
            </a:endParaRPr>
          </a:p>
          <a:p>
            <a:r>
              <a:rPr lang="de" sz="2000" b="1" noProof="0" dirty="0">
                <a:latin typeface="Poppins"/>
              </a:rPr>
              <a:t>Diskutieren Sie in Kleingruppen</a:t>
            </a:r>
            <a:r>
              <a:rPr lang="de" sz="2000" noProof="0" dirty="0">
                <a:latin typeface="Poppins"/>
              </a:rPr>
              <a:t>: </a:t>
            </a:r>
          </a:p>
          <a:p>
            <a:pPr marL="342900" indent="-342900">
              <a:buFont typeface="Arial" panose="020B0604020202020204" pitchFamily="34" charset="0"/>
              <a:buChar char="•"/>
            </a:pPr>
            <a:endParaRPr lang="de" sz="2000" noProof="0" dirty="0">
              <a:latin typeface="Poppins"/>
            </a:endParaRPr>
          </a:p>
          <a:p>
            <a:pPr marL="342900" indent="-342900">
              <a:buFont typeface="Arial" panose="020B0604020202020204" pitchFamily="34" charset="0"/>
              <a:buChar char="•"/>
            </a:pPr>
            <a:r>
              <a:rPr lang="de" sz="2000" i="1" noProof="0" dirty="0">
                <a:latin typeface="Poppins"/>
              </a:rPr>
              <a:t>Wie könnten sich diese Vorstellungen auf den Lernprozess auswirken?</a:t>
            </a:r>
          </a:p>
          <a:p>
            <a:pPr marL="342900" indent="-342900">
              <a:buFont typeface="Arial" panose="020B0604020202020204" pitchFamily="34" charset="0"/>
              <a:buChar char="•"/>
            </a:pPr>
            <a:r>
              <a:rPr lang="de" sz="2000" i="1" noProof="0" dirty="0">
                <a:latin typeface="Poppins"/>
              </a:rPr>
              <a:t>Wie beurteilen Sie die in dem Paper vorgestellte Unterrichtseinheit?</a:t>
            </a:r>
          </a:p>
          <a:p>
            <a:pPr marL="342900" indent="-342900">
              <a:buFont typeface="Arial" panose="020B0604020202020204" pitchFamily="34" charset="0"/>
              <a:buChar char="•"/>
            </a:pPr>
            <a:r>
              <a:rPr lang="de" sz="2000" i="1" noProof="0" dirty="0">
                <a:latin typeface="Poppins"/>
              </a:rPr>
              <a:t>Worin liegen die Stärken und möglichen Schwächen der Unterrichtseinheit? 			  </a:t>
            </a:r>
          </a:p>
          <a:p>
            <a:endParaRPr lang="de" noProof="0" dirty="0">
              <a:latin typeface="Poppins"/>
            </a:endParaRPr>
          </a:p>
          <a:p>
            <a:endParaRPr lang="de" noProof="0" dirty="0">
              <a:latin typeface="Poppins"/>
            </a:endParaRPr>
          </a:p>
        </p:txBody>
      </p:sp>
      <p:pic>
        <p:nvPicPr>
          <p:cNvPr id="17" name="Picture 2" descr="Community-Netzwerk Menschen Silhouette Symbol. Piktogramm ...">
            <a:extLst>
              <a:ext uri="{FF2B5EF4-FFF2-40B4-BE49-F238E27FC236}">
                <a16:creationId xmlns:a16="http://schemas.microsoft.com/office/drawing/2014/main" id="{EDDCC024-6383-48C8-9FBE-EE9B5D1A28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4687" y="1414485"/>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3667C4E3-0A90-47BF-9C55-8C9F06F511E1}"/>
              </a:ext>
            </a:extLst>
          </p:cNvPr>
          <p:cNvPicPr>
            <a:picLocks noChangeAspect="1"/>
          </p:cNvPicPr>
          <p:nvPr/>
        </p:nvPicPr>
        <p:blipFill>
          <a:blip r:embed="rId8"/>
          <a:stretch>
            <a:fillRect/>
          </a:stretch>
        </p:blipFill>
        <p:spPr bwMode="auto">
          <a:xfrm>
            <a:off x="9570327" y="3546955"/>
            <a:ext cx="1783457" cy="1783457"/>
          </a:xfrm>
          <a:prstGeom prst="rect">
            <a:avLst/>
          </a:prstGeom>
        </p:spPr>
      </p:pic>
      <p:sp>
        <p:nvSpPr>
          <p:cNvPr id="19" name="Rechteck 18">
            <a:extLst>
              <a:ext uri="{FF2B5EF4-FFF2-40B4-BE49-F238E27FC236}">
                <a16:creationId xmlns:a16="http://schemas.microsoft.com/office/drawing/2014/main" id="{ABC570AA-D73D-4661-975C-A5AC45A1E4BC}"/>
              </a:ext>
            </a:extLst>
          </p:cNvPr>
          <p:cNvSpPr/>
          <p:nvPr/>
        </p:nvSpPr>
        <p:spPr bwMode="auto">
          <a:xfrm>
            <a:off x="838216" y="4074201"/>
            <a:ext cx="8504979" cy="967957"/>
          </a:xfrm>
          <a:prstGeom prst="rect">
            <a:avLst/>
          </a:prstGeom>
        </p:spPr>
        <p:txBody>
          <a:bodyPr wrap="square">
            <a:spAutoFit/>
          </a:bodyPr>
          <a:lstStyle/>
          <a:p>
            <a:pPr>
              <a:lnSpc>
                <a:spcPct val="150000"/>
              </a:lnSpc>
              <a:defRPr/>
            </a:pPr>
            <a:r>
              <a:rPr lang="de" sz="2000" b="1" noProof="0" dirty="0">
                <a:latin typeface="Poppins"/>
                <a:cs typeface="Poppins"/>
              </a:rPr>
              <a:t>Teilen Sie Ihre Ergebnisse in einer Plenumsdiskussion mit:</a:t>
            </a:r>
          </a:p>
          <a:p>
            <a:pPr marL="342900" indent="-342900">
              <a:lnSpc>
                <a:spcPct val="150000"/>
              </a:lnSpc>
              <a:buFont typeface="Arial" panose="020B0604020202020204" pitchFamily="34" charset="0"/>
              <a:buChar char="•"/>
              <a:defRPr/>
            </a:pPr>
            <a:r>
              <a:rPr lang="de" sz="2000" i="1" noProof="0" dirty="0">
                <a:latin typeface="Poppins"/>
                <a:cs typeface="Poppins"/>
              </a:rPr>
              <a:t>Tragen Sie diese Vorstellungen auf einem Whiteboard, Flipchart, ... zusammen.</a:t>
            </a:r>
            <a:endParaRPr lang="de" sz="2000" b="1" noProof="0" dirty="0">
              <a:latin typeface="Poppins"/>
              <a:cs typeface="Poppins"/>
            </a:endParaRPr>
          </a:p>
        </p:txBody>
      </p:sp>
      <p:sp>
        <p:nvSpPr>
          <p:cNvPr id="6" name="Title 3">
            <a:extLst>
              <a:ext uri="{FF2B5EF4-FFF2-40B4-BE49-F238E27FC236}">
                <a16:creationId xmlns:a16="http://schemas.microsoft.com/office/drawing/2014/main" id="{84FB7731-8784-BBCC-4DAF-13C777BAD939}"/>
              </a:ext>
            </a:extLst>
          </p:cNvPr>
          <p:cNvSpPr>
            <a:spLocks noGrp="1"/>
          </p:cNvSpPr>
          <p:nvPr>
            <p:ph type="title"/>
          </p:nvPr>
        </p:nvSpPr>
        <p:spPr bwMode="auto">
          <a:xfrm>
            <a:off x="3289300" y="357115"/>
            <a:ext cx="8064500" cy="686435"/>
          </a:xfrm>
        </p:spPr>
        <p:txBody>
          <a:bodyPr>
            <a:normAutofit/>
          </a:bodyPr>
          <a:lstStyle/>
          <a:p>
            <a:r>
              <a:rPr lang="de" dirty="0"/>
              <a:t>Schülervorstellungen</a:t>
            </a:r>
          </a:p>
        </p:txBody>
      </p:sp>
    </p:spTree>
    <p:extLst>
      <p:ext uri="{BB962C8B-B14F-4D97-AF65-F5344CB8AC3E}">
        <p14:creationId xmlns:p14="http://schemas.microsoft.com/office/powerpoint/2010/main" val="1647492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Rechteck 8"/>
          <p:cNvSpPr/>
          <p:nvPr/>
        </p:nvSpPr>
        <p:spPr bwMode="auto">
          <a:xfrm>
            <a:off x="557589" y="1599458"/>
            <a:ext cx="5755288" cy="1200329"/>
          </a:xfrm>
          <a:prstGeom prst="rect">
            <a:avLst/>
          </a:prstGeom>
        </p:spPr>
        <p:txBody>
          <a:bodyPr wrap="square" lIns="91440" tIns="45720" rIns="91440" bIns="45720" anchor="t">
            <a:spAutoFit/>
          </a:bodyPr>
          <a:lstStyle/>
          <a:p>
            <a:pPr>
              <a:lnSpc>
                <a:spcPct val="150000"/>
              </a:lnSpc>
              <a:buClr>
                <a:srgbClr val="000000"/>
              </a:buClr>
              <a:defRPr/>
            </a:pPr>
            <a:r>
              <a:rPr lang="de" sz="2400" i="1" noProof="0" dirty="0">
                <a:latin typeface="Poppins"/>
                <a:cs typeface="Poppins"/>
              </a:rPr>
              <a:t>Bringen Sie zur nächsten Unterrichtsstunde ein Glas mit Erde aus Ihrer Umgebung mit.</a:t>
            </a:r>
            <a:endParaRPr lang="de" sz="2400" i="1" noProof="0" dirty="0">
              <a:latin typeface="Poppins"/>
            </a:endParaRPr>
          </a:p>
        </p:txBody>
      </p:sp>
      <p:sp>
        <p:nvSpPr>
          <p:cNvPr id="2" name="Title 1">
            <a:extLst>
              <a:ext uri="{FF2B5EF4-FFF2-40B4-BE49-F238E27FC236}">
                <a16:creationId xmlns:a16="http://schemas.microsoft.com/office/drawing/2014/main" id="{588AB69B-7EC3-E55E-5454-2E569341567A}"/>
              </a:ext>
            </a:extLst>
          </p:cNvPr>
          <p:cNvSpPr>
            <a:spLocks noGrp="1"/>
          </p:cNvSpPr>
          <p:nvPr>
            <p:ph type="title"/>
          </p:nvPr>
        </p:nvSpPr>
        <p:spPr/>
        <p:txBody>
          <a:bodyPr>
            <a:normAutofit/>
          </a:bodyPr>
          <a:lstStyle/>
          <a:p>
            <a:r>
              <a:rPr lang="de" dirty="0"/>
              <a:t>Aufgabe für Modul 3:</a:t>
            </a:r>
          </a:p>
        </p:txBody>
      </p:sp>
      <p:pic>
        <p:nvPicPr>
          <p:cNvPr id="5" name="Picture 2" descr="Harvest time | Soil samples stored in these jars will be use… | Flickr">
            <a:extLst>
              <a:ext uri="{FF2B5EF4-FFF2-40B4-BE49-F238E27FC236}">
                <a16:creationId xmlns:a16="http://schemas.microsoft.com/office/drawing/2014/main" id="{1735549A-E3E2-8390-82B9-6E76BE946FEE}"/>
              </a:ext>
            </a:extLst>
          </p:cNvPr>
          <p:cNvPicPr>
            <a:picLocks noChangeAspect="1" noChangeArrowheads="1"/>
          </p:cNvPicPr>
          <p:nvPr/>
        </p:nvPicPr>
        <p:blipFill>
          <a:blip r:embed="rId7"/>
          <a:stretch/>
        </p:blipFill>
        <p:spPr bwMode="auto">
          <a:xfrm>
            <a:off x="6591943" y="1599458"/>
            <a:ext cx="4479040" cy="320188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de" noProof="0" dirty="0"/>
              <a:t>Modul 3</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de" noProof="0" dirty="0"/>
              <a:t>Bodenthemen erkunden und erklären</a:t>
            </a:r>
          </a:p>
        </p:txBody>
      </p:sp>
    </p:spTree>
    <p:extLst>
      <p:ext uri="{BB962C8B-B14F-4D97-AF65-F5344CB8AC3E}">
        <p14:creationId xmlns:p14="http://schemas.microsoft.com/office/powerpoint/2010/main" val="152006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93712" y="1267884"/>
            <a:ext cx="5782474" cy="4339650"/>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000" b="1" i="0" u="none" strike="noStrike" cap="none" spc="0" noProof="0" dirty="0">
                <a:ln>
                  <a:noFill/>
                </a:ln>
                <a:latin typeface="Poppins"/>
                <a:ea typeface="Arial"/>
                <a:cs typeface="Calibri" panose="020F0502020204030204" pitchFamily="34" charset="0"/>
              </a:rPr>
              <a:t>Bildet Dreiergruppen</a:t>
            </a:r>
            <a:r>
              <a:rPr lang="de" sz="2000" b="1" noProof="0" dirty="0">
                <a:latin typeface="Poppins"/>
                <a:ea typeface="Arial"/>
                <a:cs typeface="Calibri" panose="020F0502020204030204" pitchFamily="34" charset="0"/>
              </a:rPr>
              <a:t> </a:t>
            </a:r>
            <a:r>
              <a:rPr lang="de" sz="2000" b="1" i="0" u="none" strike="noStrike" cap="none" spc="0" noProof="0" dirty="0">
                <a:ln>
                  <a:noFill/>
                </a:ln>
                <a:latin typeface="Poppins"/>
                <a:ea typeface="Arial"/>
                <a:cs typeface="Calibri" panose="020F0502020204030204" pitchFamily="34" charset="0"/>
              </a:rPr>
              <a:t>und bearbeitet die Aufgabe:</a:t>
            </a:r>
          </a:p>
          <a:p>
            <a:pPr marL="0" marR="0" lvl="0" indent="0" algn="l" defTabSz="914400">
              <a:lnSpc>
                <a:spcPct val="100000"/>
              </a:lnSpc>
              <a:spcBef>
                <a:spcPts val="0"/>
              </a:spcBef>
              <a:spcAft>
                <a:spcPts val="0"/>
              </a:spcAft>
              <a:buClr>
                <a:srgbClr val="000000"/>
              </a:buClr>
              <a:buSzTx/>
              <a:buFont typeface="Arial"/>
              <a:buNone/>
              <a:defRPr/>
            </a:pPr>
            <a:endParaRPr lang="de" sz="2000" b="0" i="0" u="none" strike="noStrike" cap="none" spc="0" noProof="0" dirty="0">
              <a:ln>
                <a:noFill/>
              </a:ln>
              <a:latin typeface="Poppins"/>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de" b="1" i="0" u="sng" strike="noStrike" cap="none" spc="0" noProof="0" dirty="0">
                <a:ln>
                  <a:noFill/>
                </a:ln>
                <a:latin typeface="Poppins"/>
                <a:ea typeface="Arial"/>
                <a:cs typeface="Calibri" panose="020F0502020204030204" pitchFamily="34" charset="0"/>
              </a:rPr>
              <a:t>Aufgabe 3.1.:</a:t>
            </a:r>
            <a:r>
              <a:rPr lang="de" b="0" i="0" u="sng" strike="noStrike" cap="none" spc="0" noProof="0" dirty="0">
                <a:ln>
                  <a:noFill/>
                </a:ln>
                <a:latin typeface="Poppins"/>
                <a:ea typeface="Arial"/>
                <a:cs typeface="Calibri" panose="020F0502020204030204" pitchFamily="34" charset="0"/>
              </a:rPr>
              <a:t> </a:t>
            </a:r>
          </a:p>
          <a:p>
            <a:pPr marL="285750" marR="0" lvl="0" indent="-285750" algn="l" defTabSz="914400">
              <a:lnSpc>
                <a:spcPct val="100000"/>
              </a:lnSpc>
              <a:spcBef>
                <a:spcPts val="0"/>
              </a:spcBef>
              <a:spcAft>
                <a:spcPts val="0"/>
              </a:spcAft>
              <a:buClr>
                <a:srgbClr val="000000"/>
              </a:buClr>
              <a:buSzTx/>
              <a:buFont typeface="Wingdings"/>
              <a:buChar char="§"/>
              <a:defRPr/>
            </a:pPr>
            <a:r>
              <a:rPr lang="de" b="0" i="0" u="none" strike="noStrike" cap="none" spc="0" noProof="0" dirty="0">
                <a:ln>
                  <a:noFill/>
                </a:ln>
                <a:latin typeface="Poppins"/>
                <a:ea typeface="Arial"/>
                <a:cs typeface="Calibri" panose="020F0502020204030204" pitchFamily="34" charset="0"/>
              </a:rPr>
              <a:t>Beobachtet den Boden genau und vergleicht die drei Bodenproben: </a:t>
            </a:r>
            <a:r>
              <a:rPr lang="de" b="0" i="1" u="none" strike="noStrike" cap="none" spc="0" noProof="0" dirty="0">
                <a:ln>
                  <a:noFill/>
                </a:ln>
                <a:latin typeface="Poppins"/>
                <a:ea typeface="Arial"/>
                <a:cs typeface="Calibri" panose="020F0502020204030204" pitchFamily="34" charset="0"/>
              </a:rPr>
              <a:t>Fühlen Sie sich gleich an und riechen sie gleich?</a:t>
            </a:r>
            <a:endParaRPr lang="de" i="1" noProof="0" dirty="0">
              <a:latin typeface="Poppins"/>
              <a:cs typeface="Calibri" panose="020F0502020204030204" pitchFamily="34" charset="0"/>
            </a:endParaRPr>
          </a:p>
          <a:p>
            <a:pPr marL="285750" lvl="0" indent="-285750">
              <a:buClr>
                <a:srgbClr val="000000"/>
              </a:buClr>
              <a:buFont typeface="Wingdings"/>
              <a:buChar char="§"/>
              <a:defRPr/>
            </a:pPr>
            <a:r>
              <a:rPr lang="de" b="0" i="1" u="none" strike="noStrike" cap="none" spc="0" noProof="0" dirty="0">
                <a:ln>
                  <a:noFill/>
                </a:ln>
                <a:latin typeface="Poppins"/>
                <a:ea typeface="Arial"/>
                <a:cs typeface="Calibri" panose="020F0502020204030204" pitchFamily="34" charset="0"/>
              </a:rPr>
              <a:t>Welche Tiere </a:t>
            </a:r>
            <a:r>
              <a:rPr lang="de" i="1" noProof="0" dirty="0">
                <a:latin typeface="Poppins"/>
                <a:ea typeface="Arial"/>
                <a:cs typeface="Calibri" panose="020F0502020204030204" pitchFamily="34" charset="0"/>
              </a:rPr>
              <a:t>findet ihr?</a:t>
            </a:r>
            <a:r>
              <a:rPr lang="de" b="0" i="1" u="none" strike="noStrike" cap="none" spc="0" noProof="0" dirty="0">
                <a:ln>
                  <a:noFill/>
                </a:ln>
                <a:latin typeface="Poppins"/>
                <a:ea typeface="Arial"/>
                <a:cs typeface="Calibri" panose="020F0502020204030204" pitchFamily="34" charset="0"/>
              </a:rPr>
              <a:t> </a:t>
            </a:r>
            <a:r>
              <a:rPr lang="de" b="0" i="0" u="none" strike="noStrike" cap="none" spc="0" noProof="0" dirty="0">
                <a:ln>
                  <a:noFill/>
                </a:ln>
                <a:latin typeface="Poppins"/>
                <a:ea typeface="Arial"/>
                <a:cs typeface="Calibri" panose="020F0502020204030204" pitchFamily="34" charset="0"/>
              </a:rPr>
              <a:t>Stellt fest, wie sie genannt werden und </a:t>
            </a:r>
            <a:r>
              <a:rPr lang="de" noProof="0" dirty="0">
                <a:latin typeface="Poppins"/>
                <a:cs typeface="Calibri" panose="020F0502020204030204" pitchFamily="34" charset="0"/>
              </a:rPr>
              <a:t>ob alle Tiere in allen drei Bodenproben leben</a:t>
            </a:r>
            <a:r>
              <a:rPr lang="de" b="0" i="0" u="none" strike="noStrike" cap="none" spc="0" noProof="0" dirty="0">
                <a:ln>
                  <a:noFill/>
                </a:ln>
                <a:latin typeface="Poppins"/>
                <a:ea typeface="Arial"/>
                <a:cs typeface="Calibri" panose="020F0502020204030204" pitchFamily="34" charset="0"/>
              </a:rPr>
              <a:t>?</a:t>
            </a:r>
          </a:p>
          <a:p>
            <a:pPr marL="285750" marR="0" lvl="0" indent="-285750" algn="l" defTabSz="914400">
              <a:lnSpc>
                <a:spcPct val="100000"/>
              </a:lnSpc>
              <a:spcBef>
                <a:spcPts val="0"/>
              </a:spcBef>
              <a:spcAft>
                <a:spcPts val="0"/>
              </a:spcAft>
              <a:buClr>
                <a:srgbClr val="000000"/>
              </a:buClr>
              <a:buSzTx/>
              <a:buFont typeface="Wingdings"/>
              <a:buChar char="§"/>
              <a:defRPr/>
            </a:pPr>
            <a:endParaRPr lang="de" b="0" i="0" u="none" strike="noStrike" cap="none" spc="0" noProof="0" dirty="0">
              <a:ln>
                <a:noFill/>
              </a:ln>
              <a:latin typeface="Poppins"/>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de" b="0" i="0" u="sng" strike="noStrike" cap="none" spc="0" noProof="0" dirty="0">
                <a:ln>
                  <a:noFill/>
                </a:ln>
                <a:latin typeface="Poppins"/>
                <a:ea typeface="Arial"/>
                <a:cs typeface="Calibri" panose="020F0502020204030204" pitchFamily="34" charset="0"/>
              </a:rPr>
              <a:t>Benötigtes Material:</a:t>
            </a:r>
          </a:p>
          <a:p>
            <a:pPr marL="285750" marR="0" lvl="0" indent="-285750" algn="l" defTabSz="914400">
              <a:lnSpc>
                <a:spcPct val="100000"/>
              </a:lnSpc>
              <a:spcBef>
                <a:spcPts val="0"/>
              </a:spcBef>
              <a:spcAft>
                <a:spcPts val="0"/>
              </a:spcAft>
              <a:buClr>
                <a:srgbClr val="000000"/>
              </a:buClr>
              <a:buSzTx/>
              <a:buFont typeface="Wingdings"/>
              <a:buChar char="§"/>
              <a:defRPr/>
            </a:pPr>
            <a:r>
              <a:rPr lang="de" b="0" i="0" u="none" strike="noStrike" cap="none" spc="0" noProof="0" dirty="0">
                <a:ln>
                  <a:noFill/>
                </a:ln>
                <a:latin typeface="Poppins"/>
                <a:ea typeface="Arial"/>
                <a:cs typeface="Calibri" panose="020F0502020204030204" pitchFamily="34" charset="0"/>
              </a:rPr>
              <a:t>Lupe/Stereomikroskop</a:t>
            </a:r>
          </a:p>
          <a:p>
            <a:pPr marL="285750" indent="-285750">
              <a:buClr>
                <a:srgbClr val="000000"/>
              </a:buClr>
              <a:buFont typeface="Wingdings"/>
              <a:buChar char="§"/>
              <a:defRPr/>
            </a:pPr>
            <a:r>
              <a:rPr lang="de" b="0" i="0" u="none" strike="noStrike" cap="none" spc="0" noProof="0" dirty="0">
                <a:ln>
                  <a:noFill/>
                </a:ln>
                <a:latin typeface="Poppins"/>
                <a:ea typeface="Arial"/>
                <a:cs typeface="Calibri" panose="020F0502020204030204" pitchFamily="34" charset="0"/>
              </a:rPr>
              <a:t>Bestimmungsschlüssel</a:t>
            </a:r>
          </a:p>
          <a:p>
            <a:pPr marL="285750" marR="0" lvl="0" indent="-285750" algn="l" defTabSz="914400">
              <a:lnSpc>
                <a:spcPct val="100000"/>
              </a:lnSpc>
              <a:spcBef>
                <a:spcPts val="0"/>
              </a:spcBef>
              <a:spcAft>
                <a:spcPts val="0"/>
              </a:spcAft>
              <a:buClr>
                <a:srgbClr val="000000"/>
              </a:buClr>
              <a:buSzTx/>
              <a:buFont typeface="Wingdings"/>
              <a:buChar char="§"/>
              <a:defRPr/>
            </a:pPr>
            <a:r>
              <a:rPr lang="de" b="0" i="0" u="none" strike="noStrike" cap="none" spc="0" noProof="0" dirty="0">
                <a:ln>
                  <a:noFill/>
                </a:ln>
                <a:latin typeface="Poppins"/>
                <a:ea typeface="Arial"/>
                <a:cs typeface="Calibri" panose="020F0502020204030204" pitchFamily="34" charset="0"/>
              </a:rPr>
              <a:t>Arbeitsblatt – Protokoll</a:t>
            </a:r>
            <a:endParaRPr lang="de" sz="1200" b="0" i="0" u="none" strike="noStrike" cap="none" spc="0" noProof="0" dirty="0">
              <a:ln>
                <a:noFill/>
              </a:ln>
              <a:solidFill>
                <a:srgbClr val="000000"/>
              </a:solidFill>
              <a:latin typeface="Poppins"/>
              <a:cs typeface="Arial"/>
            </a:endParaRPr>
          </a:p>
        </p:txBody>
      </p:sp>
      <p:sp>
        <p:nvSpPr>
          <p:cNvPr id="2" name="Title 1">
            <a:extLst>
              <a:ext uri="{FF2B5EF4-FFF2-40B4-BE49-F238E27FC236}">
                <a16:creationId xmlns:a16="http://schemas.microsoft.com/office/drawing/2014/main" id="{E1014760-668D-FA5B-227A-031CE2DA49CE}"/>
              </a:ext>
            </a:extLst>
          </p:cNvPr>
          <p:cNvSpPr>
            <a:spLocks noGrp="1"/>
          </p:cNvSpPr>
          <p:nvPr>
            <p:ph type="title"/>
          </p:nvPr>
        </p:nvSpPr>
        <p:spPr/>
        <p:txBody>
          <a:bodyPr/>
          <a:lstStyle/>
          <a:p>
            <a:r>
              <a:rPr lang="de" dirty="0"/>
              <a:t>Explore (Forschen)</a:t>
            </a:r>
          </a:p>
        </p:txBody>
      </p:sp>
      <p:pic>
        <p:nvPicPr>
          <p:cNvPr id="5" name="Picture 2" descr="Harvest time | Soil samples stored in these jars will be use… | Flickr">
            <a:extLst>
              <a:ext uri="{FF2B5EF4-FFF2-40B4-BE49-F238E27FC236}">
                <a16:creationId xmlns:a16="http://schemas.microsoft.com/office/drawing/2014/main" id="{45444053-A6EE-C962-EF71-0B8092095054}"/>
              </a:ext>
            </a:extLst>
          </p:cNvPr>
          <p:cNvPicPr>
            <a:picLocks noChangeAspect="1" noChangeArrowheads="1"/>
          </p:cNvPicPr>
          <p:nvPr/>
        </p:nvPicPr>
        <p:blipFill>
          <a:blip r:embed="rId8"/>
          <a:stretch/>
        </p:blipFill>
        <p:spPr bwMode="auto">
          <a:xfrm>
            <a:off x="6591943" y="1599458"/>
            <a:ext cx="4479040" cy="3201884"/>
          </a:xfrm>
          <a:prstGeom prst="rect">
            <a:avLst/>
          </a:prstGeom>
          <a:noFill/>
        </p:spPr>
      </p:pic>
      <p:sp>
        <p:nvSpPr>
          <p:cNvPr id="15" name="Rechteckige Legende 14"/>
          <p:cNvSpPr/>
          <p:nvPr/>
        </p:nvSpPr>
        <p:spPr bwMode="auto">
          <a:xfrm>
            <a:off x="7506521" y="5014032"/>
            <a:ext cx="2792675" cy="686435"/>
          </a:xfrm>
          <a:prstGeom prst="wedgeRectCallout">
            <a:avLst>
              <a:gd name="adj1" fmla="val -53647"/>
              <a:gd name="adj2" fmla="val -125732"/>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de" sz="1800" b="0" i="0" u="none" strike="noStrike" cap="none" spc="0" noProof="0" dirty="0">
                <a:ln>
                  <a:noFill/>
                </a:ln>
                <a:solidFill>
                  <a:prstClr val="white"/>
                </a:solidFill>
                <a:latin typeface="Calibri"/>
                <a:ea typeface="Arial"/>
                <a:cs typeface="Arial"/>
              </a:rPr>
              <a:t>Hat jeder ein Glas mit Erde mitgebracht?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2" name="Grafik 1"/>
          <p:cNvPicPr>
            <a:picLocks noChangeAspect="1"/>
          </p:cNvPicPr>
          <p:nvPr/>
        </p:nvPicPr>
        <p:blipFill>
          <a:blip r:embed="rId8"/>
          <a:stretch/>
        </p:blipFill>
        <p:spPr bwMode="auto">
          <a:xfrm>
            <a:off x="3524112" y="1436398"/>
            <a:ext cx="4909308" cy="3985203"/>
          </a:xfrm>
          <a:prstGeom prst="rect">
            <a:avLst/>
          </a:prstGeom>
        </p:spPr>
      </p:pic>
      <p:sp>
        <p:nvSpPr>
          <p:cNvPr id="4" name="Rechteck 3"/>
          <p:cNvSpPr/>
          <p:nvPr/>
        </p:nvSpPr>
        <p:spPr bwMode="auto">
          <a:xfrm>
            <a:off x="4420238" y="5421601"/>
            <a:ext cx="3260829" cy="307777"/>
          </a:xfrm>
          <a:prstGeom prst="rect">
            <a:avLst/>
          </a:prstGeom>
        </p:spPr>
        <p:txBody>
          <a:bodyPr wrap="none">
            <a:spAutoFit/>
          </a:bodyPr>
          <a:lstStyle/>
          <a:p>
            <a:pPr marL="0" marR="0" lvl="0" indent="0" algn="l" defTabSz="914400">
              <a:lnSpc>
                <a:spcPct val="100000"/>
              </a:lnSpc>
              <a:spcBef>
                <a:spcPts val="0"/>
              </a:spcBef>
              <a:spcAft>
                <a:spcPts val="0"/>
              </a:spcAft>
              <a:buClr>
                <a:srgbClr val="000000"/>
              </a:buClr>
              <a:buSzTx/>
              <a:buFont typeface="Arial"/>
              <a:buNone/>
              <a:defRPr/>
            </a:pPr>
            <a:r>
              <a:rPr lang="de" sz="1400" b="0" i="0" u="none" strike="noStrike" cap="none" spc="0" noProof="0" dirty="0">
                <a:ln>
                  <a:noFill/>
                </a:ln>
                <a:solidFill>
                  <a:srgbClr val="000000"/>
                </a:solidFill>
                <a:latin typeface="MuseoSans"/>
                <a:cs typeface="Arial"/>
              </a:rPr>
              <a:t>Zeichnungsnachweis: www</a:t>
            </a:r>
            <a:r>
              <a:rPr lang="de" sz="1400" b="0" i="0" u="none" strike="noStrike" cap="none" spc="0" noProof="0" dirty="0">
                <a:ln>
                  <a:noFill/>
                </a:ln>
                <a:solidFill>
                  <a:srgbClr val="59302C"/>
                </a:solidFill>
                <a:latin typeface="MuseoSans"/>
                <a:cs typeface="Arial"/>
              </a:rPr>
              <a:t>.lesb</a:t>
            </a:r>
            <a:r>
              <a:rPr lang="de" sz="1400" b="0" i="0" u="none" strike="noStrike" cap="none" spc="0" noProof="0" dirty="0">
                <a:ln>
                  <a:noFill/>
                </a:ln>
                <a:solidFill>
                  <a:srgbClr val="000000"/>
                </a:solidFill>
                <a:latin typeface="MuseoSans"/>
                <a:cs typeface="Arial"/>
              </a:rPr>
              <a:t>ullesdemo.fr</a:t>
            </a:r>
            <a:endParaRPr lang="de" sz="1400" b="0" i="0" u="none" strike="noStrike" cap="none" spc="0" noProof="0" dirty="0">
              <a:ln>
                <a:noFill/>
              </a:ln>
              <a:solidFill>
                <a:srgbClr val="000000"/>
              </a:solidFill>
              <a:latin typeface="Arial"/>
              <a:cs typeface="Arial"/>
            </a:endParaRPr>
          </a:p>
        </p:txBody>
      </p:sp>
      <p:sp>
        <p:nvSpPr>
          <p:cNvPr id="3" name="Textfeld 2">
            <a:extLst>
              <a:ext uri="{FF2B5EF4-FFF2-40B4-BE49-F238E27FC236}">
                <a16:creationId xmlns:a16="http://schemas.microsoft.com/office/drawing/2014/main" id="{19119FAA-F327-2E2A-C92F-5C00300AB7D0}"/>
              </a:ext>
            </a:extLst>
          </p:cNvPr>
          <p:cNvSpPr txBox="1"/>
          <p:nvPr/>
        </p:nvSpPr>
        <p:spPr bwMode="auto">
          <a:xfrm>
            <a:off x="951218" y="1236110"/>
            <a:ext cx="1791982" cy="954107"/>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Explore (Forschen)</a:t>
            </a:r>
          </a:p>
        </p:txBody>
      </p:sp>
      <p:sp>
        <p:nvSpPr>
          <p:cNvPr id="5" name="Title 4">
            <a:extLst>
              <a:ext uri="{FF2B5EF4-FFF2-40B4-BE49-F238E27FC236}">
                <a16:creationId xmlns:a16="http://schemas.microsoft.com/office/drawing/2014/main" id="{1691C50D-7354-4AD4-77A9-100DAAB7461E}"/>
              </a:ext>
            </a:extLst>
          </p:cNvPr>
          <p:cNvSpPr>
            <a:spLocks noGrp="1"/>
          </p:cNvSpPr>
          <p:nvPr>
            <p:ph type="title"/>
          </p:nvPr>
        </p:nvSpPr>
        <p:spPr/>
        <p:txBody>
          <a:bodyPr>
            <a:normAutofit/>
          </a:bodyPr>
          <a:lstStyle/>
          <a:p>
            <a:r>
              <a:rPr lang="de" dirty="0"/>
              <a:t>Die Schüler/innen finden selbst etwas Neues heraus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1241419" y="2332746"/>
            <a:ext cx="9532258" cy="1891287"/>
          </a:xfrm>
          <a:prstGeom prst="rect">
            <a:avLst/>
          </a:prstGeom>
          <a:ln w="12700">
            <a:noFill/>
          </a:ln>
        </p:spPr>
        <p:txBody>
          <a:bodyPr wrap="square">
            <a:spAutoFit/>
          </a:bodyPr>
          <a:lstStyle/>
          <a:p>
            <a:pPr>
              <a:lnSpc>
                <a:spcPct val="150000"/>
              </a:lnSpc>
              <a:defRPr/>
            </a:pPr>
            <a:r>
              <a:rPr lang="de" sz="2000" noProof="0" dirty="0">
                <a:latin typeface="Poppins"/>
                <a:cs typeface="Calibri" panose="020F0502020204030204" pitchFamily="34" charset="0"/>
              </a:rPr>
              <a:t>Schaffen Sie Gelegenheiten, die es den Lernenden ermöglichen, selbstständig und aktiv Wissen zu generieren, Erfahrungen zu sammeln und ein tieferes Verständnis von Konzepten zu entwickeln, vorhandenes Wissen anzuwenden und Konzepte weiterzuentwickeln sowie Wissen und Kompetenzen in Bezug auf Methoden zu erwerben und anzuwenden.</a:t>
            </a:r>
          </a:p>
        </p:txBody>
      </p:sp>
      <p:sp>
        <p:nvSpPr>
          <p:cNvPr id="7" name="Title 4">
            <a:extLst>
              <a:ext uri="{FF2B5EF4-FFF2-40B4-BE49-F238E27FC236}">
                <a16:creationId xmlns:a16="http://schemas.microsoft.com/office/drawing/2014/main" id="{A9B70E49-A811-098A-EA9E-E96C7EBBC574}"/>
              </a:ext>
            </a:extLst>
          </p:cNvPr>
          <p:cNvSpPr>
            <a:spLocks noGrp="1"/>
          </p:cNvSpPr>
          <p:nvPr>
            <p:ph type="title"/>
          </p:nvPr>
        </p:nvSpPr>
        <p:spPr bwMode="auto">
          <a:xfrm>
            <a:off x="3289300" y="357115"/>
            <a:ext cx="8064500" cy="686435"/>
          </a:xfrm>
        </p:spPr>
        <p:txBody>
          <a:bodyPr>
            <a:normAutofit/>
          </a:bodyPr>
          <a:lstStyle/>
          <a:p>
            <a:r>
              <a:rPr lang="de" dirty="0"/>
              <a:t>Die Schüler/innen finden selbst etwas Neues heraus</a:t>
            </a:r>
          </a:p>
        </p:txBody>
      </p:sp>
      <p:sp>
        <p:nvSpPr>
          <p:cNvPr id="2" name="Textfeld 2">
            <a:extLst>
              <a:ext uri="{FF2B5EF4-FFF2-40B4-BE49-F238E27FC236}">
                <a16:creationId xmlns:a16="http://schemas.microsoft.com/office/drawing/2014/main" id="{7E15A901-9BB7-3432-0054-FDB6F313686A}"/>
              </a:ext>
            </a:extLst>
          </p:cNvPr>
          <p:cNvSpPr txBox="1"/>
          <p:nvPr/>
        </p:nvSpPr>
        <p:spPr bwMode="auto">
          <a:xfrm>
            <a:off x="951218" y="1236110"/>
            <a:ext cx="1791982" cy="954107"/>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Explore (Forschen)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itle 3">
            <a:extLst>
              <a:ext uri="{FF2B5EF4-FFF2-40B4-BE49-F238E27FC236}">
                <a16:creationId xmlns:a16="http://schemas.microsoft.com/office/drawing/2014/main" id="{F80B7E05-3920-FA12-651D-2CB58B46323B}"/>
              </a:ext>
            </a:extLst>
          </p:cNvPr>
          <p:cNvSpPr>
            <a:spLocks noGrp="1"/>
          </p:cNvSpPr>
          <p:nvPr>
            <p:ph type="title"/>
          </p:nvPr>
        </p:nvSpPr>
        <p:spPr/>
        <p:txBody>
          <a:bodyPr>
            <a:normAutofit/>
          </a:bodyPr>
          <a:lstStyle/>
          <a:p>
            <a:r>
              <a:rPr lang="de" dirty="0"/>
              <a:t>Wie Wissenschaftler Wissen erwerben</a:t>
            </a:r>
          </a:p>
        </p:txBody>
      </p:sp>
      <p:sp>
        <p:nvSpPr>
          <p:cNvPr id="8" name="Rechteck 2"/>
          <p:cNvSpPr/>
          <p:nvPr/>
        </p:nvSpPr>
        <p:spPr bwMode="auto">
          <a:xfrm>
            <a:off x="1241418" y="2339597"/>
            <a:ext cx="9532257" cy="2357056"/>
          </a:xfrm>
          <a:prstGeom prst="rect">
            <a:avLst/>
          </a:prstGeom>
          <a:ln w="12700">
            <a:noFill/>
          </a:ln>
        </p:spPr>
        <p:txBody>
          <a:bodyPr wrap="square">
            <a:spAutoFit/>
          </a:bodyPr>
          <a:lstStyle/>
          <a:p>
            <a:pPr>
              <a:lnSpc>
                <a:spcPct val="150000"/>
              </a:lnSpc>
              <a:defRPr/>
            </a:pPr>
            <a:r>
              <a:rPr lang="de" sz="2000" noProof="0" dirty="0">
                <a:latin typeface="Poppins"/>
                <a:cs typeface="Calibri" panose="020F0502020204030204" pitchFamily="34" charset="0"/>
              </a:rPr>
              <a:t>Wissen in der Biologie wird in einem Wechselspiel zwischen Empirie und Theorie gewonnen, d. h., einerseits werden Erfahrungen durch Beobachtung gesammelt und entsprechende messbare Daten erhoben, andererseits werden aus vorhandenem Wissen/vorhandenen Theorien Annahmen/Hypothesen und kausale Zusammenhänge (Wenn-Dann-Beziehung) erarbeitet. </a:t>
            </a:r>
          </a:p>
        </p:txBody>
      </p:sp>
      <p:sp>
        <p:nvSpPr>
          <p:cNvPr id="2" name="Textfeld 2">
            <a:extLst>
              <a:ext uri="{FF2B5EF4-FFF2-40B4-BE49-F238E27FC236}">
                <a16:creationId xmlns:a16="http://schemas.microsoft.com/office/drawing/2014/main" id="{4C026B24-3AB6-122F-E0EB-F16DB5599068}"/>
              </a:ext>
            </a:extLst>
          </p:cNvPr>
          <p:cNvSpPr txBox="1"/>
          <p:nvPr/>
        </p:nvSpPr>
        <p:spPr bwMode="auto">
          <a:xfrm>
            <a:off x="951218" y="1236110"/>
            <a:ext cx="1791982" cy="954107"/>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Explore (Forschen)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1056753" y="2190217"/>
            <a:ext cx="9057777" cy="2814617"/>
          </a:xfrm>
          <a:prstGeom prst="rect">
            <a:avLst/>
          </a:prstGeom>
        </p:spPr>
        <p:txBody>
          <a:bodyPr wrap="square">
            <a:spAutoFit/>
          </a:bodyPr>
          <a:lstStyle/>
          <a:p>
            <a:pPr marL="285750" indent="-285750">
              <a:lnSpc>
                <a:spcPct val="150000"/>
              </a:lnSpc>
              <a:buFont typeface="Arial"/>
              <a:buChar char="•"/>
              <a:defRPr/>
            </a:pPr>
            <a:r>
              <a:rPr lang="de" sz="2000" noProof="0" dirty="0">
                <a:latin typeface="Poppins"/>
                <a:cs typeface="Calibri" panose="020F0502020204030204" pitchFamily="34" charset="0"/>
              </a:rPr>
              <a:t>Mehr oder weniger strukturierte Lernangebote: ausgewähltes Informationsmaterial, Literaturrecherche, Erhebungen/Befragungen</a:t>
            </a:r>
          </a:p>
          <a:p>
            <a:pPr marL="285750" indent="-285750">
              <a:lnSpc>
                <a:spcPct val="150000"/>
              </a:lnSpc>
              <a:buFont typeface="Arial"/>
              <a:buChar char="•"/>
              <a:defRPr/>
            </a:pPr>
            <a:r>
              <a:rPr lang="de" sz="2000" noProof="0" dirty="0">
                <a:latin typeface="Poppins"/>
                <a:cs typeface="Calibri" panose="020F0502020204030204" pitchFamily="34" charset="0"/>
              </a:rPr>
              <a:t>Experimente (Erzeugung von Phänomenen)</a:t>
            </a:r>
          </a:p>
          <a:p>
            <a:pPr marL="285750" indent="-285750">
              <a:lnSpc>
                <a:spcPct val="150000"/>
              </a:lnSpc>
              <a:buFont typeface="Arial"/>
              <a:buChar char="•"/>
              <a:defRPr/>
            </a:pPr>
            <a:r>
              <a:rPr lang="de" sz="2000" noProof="0" dirty="0">
                <a:latin typeface="Poppins"/>
                <a:cs typeface="Calibri" panose="020F0502020204030204" pitchFamily="34" charset="0"/>
              </a:rPr>
              <a:t>Experimente (Prüfung von Variablen)</a:t>
            </a:r>
          </a:p>
          <a:p>
            <a:pPr marL="285750" indent="-285750">
              <a:lnSpc>
                <a:spcPct val="150000"/>
              </a:lnSpc>
              <a:buFont typeface="Arial"/>
              <a:buChar char="•"/>
              <a:defRPr/>
            </a:pPr>
            <a:r>
              <a:rPr lang="de" sz="2000" noProof="0" dirty="0">
                <a:latin typeface="Poppins"/>
                <a:cs typeface="Calibri" panose="020F0502020204030204" pitchFamily="34" charset="0"/>
              </a:rPr>
              <a:t>Simulationsspiele/Rollenspiele: z. B. als gezielte Vorbereitung auf Diskussionen etc. </a:t>
            </a:r>
          </a:p>
          <a:p>
            <a:pPr marL="285750" indent="-285750">
              <a:lnSpc>
                <a:spcPct val="150000"/>
              </a:lnSpc>
              <a:buFont typeface="Arial"/>
              <a:buChar char="•"/>
              <a:defRPr/>
            </a:pPr>
            <a:r>
              <a:rPr lang="de" sz="2000" noProof="0" dirty="0">
                <a:latin typeface="Poppins"/>
                <a:cs typeface="Calibri" panose="020F0502020204030204" pitchFamily="34" charset="0"/>
              </a:rPr>
              <a:t>Forschungsbasiertes Lernen</a:t>
            </a:r>
          </a:p>
        </p:txBody>
      </p:sp>
      <p:sp>
        <p:nvSpPr>
          <p:cNvPr id="4" name="Title 3">
            <a:extLst>
              <a:ext uri="{FF2B5EF4-FFF2-40B4-BE49-F238E27FC236}">
                <a16:creationId xmlns:a16="http://schemas.microsoft.com/office/drawing/2014/main" id="{15B77464-DCC0-DDD3-DF05-099357A357CD}"/>
              </a:ext>
            </a:extLst>
          </p:cNvPr>
          <p:cNvSpPr>
            <a:spLocks noGrp="1"/>
          </p:cNvSpPr>
          <p:nvPr>
            <p:ph type="title"/>
          </p:nvPr>
        </p:nvSpPr>
        <p:spPr/>
        <p:txBody>
          <a:bodyPr>
            <a:normAutofit/>
          </a:bodyPr>
          <a:lstStyle/>
          <a:p>
            <a:r>
              <a:rPr lang="de" dirty="0"/>
              <a:t>Methoden zur aktiven Auseinandersetzung mit Inhalten</a:t>
            </a:r>
          </a:p>
        </p:txBody>
      </p:sp>
      <p:sp>
        <p:nvSpPr>
          <p:cNvPr id="2" name="Textfeld 2">
            <a:extLst>
              <a:ext uri="{FF2B5EF4-FFF2-40B4-BE49-F238E27FC236}">
                <a16:creationId xmlns:a16="http://schemas.microsoft.com/office/drawing/2014/main" id="{D431D5A9-B8F2-C2A4-3A51-658986B683B0}"/>
              </a:ext>
            </a:extLst>
          </p:cNvPr>
          <p:cNvSpPr txBox="1"/>
          <p:nvPr/>
        </p:nvSpPr>
        <p:spPr bwMode="auto">
          <a:xfrm>
            <a:off x="951218" y="1236110"/>
            <a:ext cx="1791982" cy="954107"/>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Explore (Forschen)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de" noProof="0" dirty="0"/>
              <a:t>Modul 1</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de" noProof="0" dirty="0"/>
              <a:t>Eigene Vorstellungen hinterfragen </a:t>
            </a:r>
          </a:p>
        </p:txBody>
      </p:sp>
    </p:spTree>
    <p:extLst>
      <p:ext uri="{BB962C8B-B14F-4D97-AF65-F5344CB8AC3E}">
        <p14:creationId xmlns:p14="http://schemas.microsoft.com/office/powerpoint/2010/main" val="227223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A3A8DDA0-78A2-82CC-A8A1-5A024EEF2FC9}"/>
              </a:ext>
            </a:extLst>
          </p:cNvPr>
          <p:cNvSpPr>
            <a:spLocks noGrp="1"/>
          </p:cNvSpPr>
          <p:nvPr>
            <p:ph type="title"/>
          </p:nvPr>
        </p:nvSpPr>
        <p:spPr/>
        <p:txBody>
          <a:bodyPr>
            <a:normAutofit/>
          </a:bodyPr>
          <a:lstStyle/>
          <a:p>
            <a:r>
              <a:rPr lang="de" dirty="0"/>
              <a:t>Diejenigen, die erklären, lernen am meisten</a:t>
            </a:r>
          </a:p>
        </p:txBody>
      </p:sp>
      <p:sp>
        <p:nvSpPr>
          <p:cNvPr id="4" name="Textfeld 13"/>
          <p:cNvSpPr txBox="1"/>
          <p:nvPr/>
        </p:nvSpPr>
        <p:spPr bwMode="auto">
          <a:xfrm>
            <a:off x="955335" y="1236111"/>
            <a:ext cx="1866693" cy="954107"/>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Explain (Erklären)</a:t>
            </a:r>
            <a:endParaRPr lang="de"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
        <p:nvSpPr>
          <p:cNvPr id="6" name="Textfeld 2"/>
          <p:cNvSpPr txBox="1"/>
          <p:nvPr/>
        </p:nvSpPr>
        <p:spPr bwMode="auto">
          <a:xfrm>
            <a:off x="1241418" y="2343701"/>
            <a:ext cx="9266785" cy="2352952"/>
          </a:xfrm>
          <a:prstGeom prst="rect">
            <a:avLst/>
          </a:prstGeom>
          <a:noFill/>
          <a:ln>
            <a:noFill/>
          </a:ln>
        </p:spPr>
        <p:txBody>
          <a:bodyPr wrap="square" lIns="91440" tIns="45720" rIns="91440" bIns="45720" rtlCol="0" anchor="t">
            <a:spAutoFit/>
          </a:bodyPr>
          <a:lstStyle/>
          <a:p>
            <a:pPr>
              <a:lnSpc>
                <a:spcPct val="150000"/>
              </a:lnSpc>
              <a:buClr>
                <a:srgbClr val="000000"/>
              </a:buClr>
              <a:defRPr/>
            </a:pPr>
            <a:r>
              <a:rPr lang="de" sz="2000" noProof="0" dirty="0">
                <a:latin typeface="Poppins"/>
                <a:cs typeface="Calibri"/>
              </a:rPr>
              <a:t>Schaffen Sie Gelegenheiten für die Lernenden, sich selbst, anderen und der Lehrkraft neues Wissen zu erklären. Schaffen Sie bei Bedarf Gelegenheiten für die Lehrkraft, weitere Fragen zu stellen und gegebenenfalls Vorstellungen zu klären sowie „alternative Schülervorstellungen“ oder falsche Schülererklärungen zu korrigieren usw.</a:t>
            </a:r>
            <a:endParaRPr lang="de" sz="2000" noProof="0" dirty="0">
              <a:latin typeface="Poppins"/>
            </a:endParaRPr>
          </a:p>
          <a:p>
            <a:pPr lvl="0">
              <a:lnSpc>
                <a:spcPct val="150000"/>
              </a:lnSpc>
              <a:buClr>
                <a:srgbClr val="000000"/>
              </a:buClr>
              <a:defRPr/>
            </a:pPr>
            <a:endParaRPr lang="de" sz="2000" b="0" i="0" u="none" strike="noStrike" cap="none" spc="0" noProof="0" dirty="0">
              <a:ln>
                <a:noFill/>
              </a:ln>
              <a:latin typeface="Poppins"/>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641651" y="2170264"/>
            <a:ext cx="6568041" cy="2818720"/>
          </a:xfrm>
          <a:prstGeom prst="rect">
            <a:avLst/>
          </a:prstGeom>
          <a:noFill/>
        </p:spPr>
        <p:txBody>
          <a:bodyPr wrap="square" rtlCol="0">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de" sz="2000" b="0" i="0" u="none" strike="noStrike" cap="none" spc="0" noProof="0" dirty="0">
                <a:ln>
                  <a:noFill/>
                </a:ln>
                <a:latin typeface="Poppins"/>
                <a:ea typeface="Arial"/>
                <a:cs typeface="Calibri" panose="020F0502020204030204" pitchFamily="34" charset="0"/>
              </a:rPr>
              <a:t>Normalerweise ist es die Lehrkraft, erklärt – in dieser Phase bieten wir Aktivitäten an, bei denen die Schüler/innen erklären sollen.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de" sz="2000" b="0" i="0" u="none" strike="noStrike" cap="none" spc="0" noProof="0" dirty="0">
                <a:ln>
                  <a:noFill/>
                </a:ln>
                <a:latin typeface="Poppins"/>
                <a:cs typeface="Calibri" panose="020F0502020204030204" pitchFamily="34" charset="0"/>
              </a:rPr>
              <a:t>Das Ziel ist es, die Schüler/innen dabei zu unterstützen, ihr Verständnis zu vertiefen.</a:t>
            </a:r>
          </a:p>
          <a:p>
            <a:pPr marL="342900" indent="-342900">
              <a:lnSpc>
                <a:spcPct val="150000"/>
              </a:lnSpc>
              <a:buClr>
                <a:srgbClr val="000000"/>
              </a:buClr>
              <a:buFont typeface="Arial" panose="020B0604020202020204" pitchFamily="34" charset="0"/>
              <a:buChar char="•"/>
              <a:defRPr/>
            </a:pPr>
            <a:r>
              <a:rPr lang="de" sz="2000" noProof="0" dirty="0">
                <a:solidFill>
                  <a:srgbClr val="000000"/>
                </a:solidFill>
                <a:latin typeface="Poppins"/>
                <a:cs typeface="Calibri" panose="020F0502020204030204" pitchFamily="34" charset="0"/>
              </a:rPr>
              <a:t>Die Aufgabe der Lehrkraft ist es, das Gesamtbild aufzuzeigen.</a:t>
            </a:r>
          </a:p>
        </p:txBody>
      </p:sp>
      <p:pic>
        <p:nvPicPr>
          <p:cNvPr id="6" name="Grafik 5"/>
          <p:cNvPicPr>
            <a:picLocks noChangeAspect="1"/>
          </p:cNvPicPr>
          <p:nvPr/>
        </p:nvPicPr>
        <p:blipFill>
          <a:blip r:embed="rId8"/>
          <a:stretch/>
        </p:blipFill>
        <p:spPr bwMode="auto">
          <a:xfrm>
            <a:off x="8193737" y="1236111"/>
            <a:ext cx="2803949" cy="4333375"/>
          </a:xfrm>
          <a:prstGeom prst="rect">
            <a:avLst/>
          </a:prstGeom>
        </p:spPr>
      </p:pic>
      <p:sp>
        <p:nvSpPr>
          <p:cNvPr id="3" name="Title 2">
            <a:extLst>
              <a:ext uri="{FF2B5EF4-FFF2-40B4-BE49-F238E27FC236}">
                <a16:creationId xmlns:a16="http://schemas.microsoft.com/office/drawing/2014/main" id="{A8AFFBD6-16A8-B9B9-DA84-C66887DEA6BA}"/>
              </a:ext>
            </a:extLst>
          </p:cNvPr>
          <p:cNvSpPr>
            <a:spLocks noGrp="1"/>
          </p:cNvSpPr>
          <p:nvPr>
            <p:ph type="title"/>
          </p:nvPr>
        </p:nvSpPr>
        <p:spPr/>
        <p:txBody>
          <a:bodyPr/>
          <a:lstStyle/>
          <a:p>
            <a:r>
              <a:rPr lang="de" dirty="0"/>
              <a:t>Diejenigen, die erklären, lernen am meisten</a:t>
            </a:r>
          </a:p>
        </p:txBody>
      </p:sp>
      <p:sp>
        <p:nvSpPr>
          <p:cNvPr id="7" name="Textfeld 33">
            <a:extLst>
              <a:ext uri="{FF2B5EF4-FFF2-40B4-BE49-F238E27FC236}">
                <a16:creationId xmlns:a16="http://schemas.microsoft.com/office/drawing/2014/main" id="{00E65ACE-554B-9953-855E-32AF49C2DDD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de" sz="1100" dirty="0">
                <a:solidFill>
                  <a:srgbClr val="333333"/>
                </a:solidFill>
                <a:highlight>
                  <a:srgbClr val="FFFFFF"/>
                </a:highlight>
                <a:latin typeface="Segoe UI"/>
                <a:cs typeface="Segoe UI"/>
              </a:rPr>
              <a:t>Bild abgerufen von:</a:t>
            </a:r>
            <a:r>
              <a:rPr lang="de" sz="1100" dirty="0">
                <a:solidFill>
                  <a:srgbClr val="00B0F0"/>
                </a:solidFill>
                <a:highlight>
                  <a:srgbClr val="FFFFFF"/>
                </a:highlight>
                <a:latin typeface="Segoe UI"/>
                <a:cs typeface="Segoe UI"/>
              </a:rPr>
              <a:t> </a:t>
            </a:r>
            <a:r>
              <a:rPr lang="de"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de" sz="1100">
              <a:solidFill>
                <a:srgbClr val="00B0F0"/>
              </a:solidFill>
              <a:hlinkClick r:id="rId9">
                <a:extLst>
                  <a:ext uri="{A12FA001-AC4F-418D-AE19-62706E023703}">
                    <ahyp:hlinkClr xmlns:ahyp="http://schemas.microsoft.com/office/drawing/2018/hyperlinkcolor" val="tx"/>
                  </a:ext>
                </a:extLst>
              </a:hlinkClick>
            </a:endParaRPr>
          </a:p>
        </p:txBody>
      </p:sp>
      <p:sp>
        <p:nvSpPr>
          <p:cNvPr id="5" name="Textfeld 13">
            <a:extLst>
              <a:ext uri="{FF2B5EF4-FFF2-40B4-BE49-F238E27FC236}">
                <a16:creationId xmlns:a16="http://schemas.microsoft.com/office/drawing/2014/main" id="{8AF566BF-32AE-606F-BAB1-BABD8620F367}"/>
              </a:ext>
            </a:extLst>
          </p:cNvPr>
          <p:cNvSpPr txBox="1"/>
          <p:nvPr/>
        </p:nvSpPr>
        <p:spPr bwMode="auto">
          <a:xfrm>
            <a:off x="955335" y="1236111"/>
            <a:ext cx="1866693" cy="954107"/>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Explain (Erklären)</a:t>
            </a:r>
            <a:endParaRPr lang="de"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EA1AF5AE-ED0C-FC92-9AF3-F945982684FF}"/>
              </a:ext>
            </a:extLst>
          </p:cNvPr>
          <p:cNvSpPr>
            <a:spLocks noGrp="1"/>
          </p:cNvSpPr>
          <p:nvPr>
            <p:ph type="title"/>
          </p:nvPr>
        </p:nvSpPr>
        <p:spPr/>
        <p:txBody>
          <a:bodyPr/>
          <a:lstStyle/>
          <a:p>
            <a:r>
              <a:rPr lang="de" dirty="0"/>
              <a:t>Diejenigen, die erklären, lernen am meisten</a:t>
            </a:r>
          </a:p>
        </p:txBody>
      </p:sp>
      <p:pic>
        <p:nvPicPr>
          <p:cNvPr id="7" name="Grafik 5">
            <a:extLst>
              <a:ext uri="{FF2B5EF4-FFF2-40B4-BE49-F238E27FC236}">
                <a16:creationId xmlns:a16="http://schemas.microsoft.com/office/drawing/2014/main" id="{2B8B9555-9FFF-FF10-D444-07BAEEAF103C}"/>
              </a:ext>
            </a:extLst>
          </p:cNvPr>
          <p:cNvPicPr>
            <a:picLocks noChangeAspect="1"/>
          </p:cNvPicPr>
          <p:nvPr/>
        </p:nvPicPr>
        <p:blipFill>
          <a:blip r:embed="rId8"/>
          <a:stretch/>
        </p:blipFill>
        <p:spPr bwMode="auto">
          <a:xfrm>
            <a:off x="8193737" y="1236111"/>
            <a:ext cx="2803949" cy="4333375"/>
          </a:xfrm>
          <a:prstGeom prst="rect">
            <a:avLst/>
          </a:prstGeom>
        </p:spPr>
      </p:pic>
      <p:sp>
        <p:nvSpPr>
          <p:cNvPr id="8" name="Rechteck 3"/>
          <p:cNvSpPr/>
          <p:nvPr/>
        </p:nvSpPr>
        <p:spPr bwMode="auto">
          <a:xfrm>
            <a:off x="929054" y="2175664"/>
            <a:ext cx="6096000" cy="3280385"/>
          </a:xfrm>
          <a:prstGeom prst="rect">
            <a:avLst/>
          </a:prstGeom>
        </p:spPr>
        <p:txBody>
          <a:bodyPr>
            <a:spAutoFit/>
          </a:bodyPr>
          <a:lstStyle/>
          <a:p>
            <a:pPr>
              <a:lnSpc>
                <a:spcPct val="150000"/>
              </a:lnSpc>
              <a:buClr>
                <a:srgbClr val="000000"/>
              </a:buClr>
              <a:defRPr/>
            </a:pPr>
            <a:r>
              <a:rPr lang="de" sz="2000" b="1" noProof="0" dirty="0">
                <a:solidFill>
                  <a:srgbClr val="000000"/>
                </a:solidFill>
                <a:latin typeface="Poppins"/>
                <a:cs typeface="Calibri" panose="020F0502020204030204" pitchFamily="34" charset="0"/>
              </a:rPr>
              <a:t>Aufgabe 3.2.: Jede/r liest dieses Poster für sich. </a:t>
            </a:r>
          </a:p>
          <a:p>
            <a:pPr>
              <a:lnSpc>
                <a:spcPct val="150000"/>
              </a:lnSpc>
              <a:buClr>
                <a:srgbClr val="000000"/>
              </a:buClr>
              <a:defRPr/>
            </a:pPr>
            <a:r>
              <a:rPr lang="de" sz="2000" b="1" noProof="0" dirty="0">
                <a:solidFill>
                  <a:srgbClr val="000000"/>
                </a:solidFill>
                <a:latin typeface="Poppins"/>
                <a:cs typeface="Calibri" panose="020F0502020204030204" pitchFamily="34" charset="0"/>
              </a:rPr>
              <a:t>Erkläre es in deinen eigenen Worten (Gruppenarbeit).</a:t>
            </a:r>
          </a:p>
          <a:p>
            <a:pPr marL="342900" indent="-342900">
              <a:lnSpc>
                <a:spcPct val="150000"/>
              </a:lnSpc>
              <a:buClr>
                <a:srgbClr val="000000"/>
              </a:buClr>
              <a:buFont typeface="Arial" panose="020B0604020202020204" pitchFamily="34" charset="0"/>
              <a:buChar char="•"/>
              <a:defRPr/>
            </a:pPr>
            <a:r>
              <a:rPr lang="de" sz="2000" i="1" noProof="0" dirty="0">
                <a:solidFill>
                  <a:srgbClr val="000000"/>
                </a:solidFill>
                <a:latin typeface="Poppins"/>
                <a:cs typeface="Calibri" panose="020F0502020204030204" pitchFamily="34" charset="0"/>
              </a:rPr>
              <a:t>Was ist ein gesunder Boden?  </a:t>
            </a:r>
          </a:p>
          <a:p>
            <a:pPr marL="342900" indent="-342900">
              <a:lnSpc>
                <a:spcPct val="150000"/>
              </a:lnSpc>
              <a:buClr>
                <a:srgbClr val="000000"/>
              </a:buClr>
              <a:buFont typeface="Arial" panose="020B0604020202020204" pitchFamily="34" charset="0"/>
              <a:buChar char="•"/>
              <a:defRPr/>
            </a:pPr>
            <a:r>
              <a:rPr lang="de" sz="2000" i="1" noProof="0" dirty="0">
                <a:solidFill>
                  <a:srgbClr val="000000"/>
                </a:solidFill>
                <a:latin typeface="Poppins"/>
                <a:cs typeface="Calibri" panose="020F0502020204030204" pitchFamily="34" charset="0"/>
              </a:rPr>
              <a:t>Wie sieht er aus</a:t>
            </a:r>
            <a:r>
              <a:rPr lang="de" sz="2000" i="1" noProof="0" dirty="0">
                <a:latin typeface="Poppins"/>
                <a:cs typeface="Calibri" panose="020F0502020204030204" pitchFamily="34" charset="0"/>
              </a:rPr>
              <a:t>?</a:t>
            </a:r>
          </a:p>
          <a:p>
            <a:pPr marL="342900" indent="-342900">
              <a:lnSpc>
                <a:spcPct val="150000"/>
              </a:lnSpc>
              <a:buClr>
                <a:srgbClr val="000000"/>
              </a:buClr>
              <a:buFont typeface="Arial" panose="020B0604020202020204" pitchFamily="34" charset="0"/>
              <a:buChar char="•"/>
              <a:defRPr/>
            </a:pPr>
            <a:r>
              <a:rPr lang="de" sz="2000" i="1" noProof="0" dirty="0">
                <a:latin typeface="Poppins"/>
                <a:cs typeface="Calibri" panose="020F0502020204030204" pitchFamily="34" charset="0"/>
              </a:rPr>
              <a:t>…</a:t>
            </a:r>
            <a:endParaRPr lang="de" sz="2000" noProof="0" dirty="0">
              <a:latin typeface="Poppins"/>
              <a:cs typeface="Calibri" panose="020F0502020204030204" pitchFamily="34" charset="0"/>
            </a:endParaRPr>
          </a:p>
        </p:txBody>
      </p:sp>
      <p:sp>
        <p:nvSpPr>
          <p:cNvPr id="5" name="Textfeld 33">
            <a:extLst>
              <a:ext uri="{FF2B5EF4-FFF2-40B4-BE49-F238E27FC236}">
                <a16:creationId xmlns:a16="http://schemas.microsoft.com/office/drawing/2014/main" id="{064DB45F-506D-7B7C-C36F-671A8588904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de" sz="1100" dirty="0">
                <a:solidFill>
                  <a:srgbClr val="333333"/>
                </a:solidFill>
                <a:highlight>
                  <a:srgbClr val="FFFFFF"/>
                </a:highlight>
                <a:latin typeface="Segoe UI"/>
                <a:cs typeface="Segoe UI"/>
              </a:rPr>
              <a:t>Bild abgerufen von:</a:t>
            </a:r>
            <a:r>
              <a:rPr lang="de" sz="1100" dirty="0">
                <a:solidFill>
                  <a:srgbClr val="00B0F0"/>
                </a:solidFill>
                <a:highlight>
                  <a:srgbClr val="FFFFFF"/>
                </a:highlight>
                <a:latin typeface="Segoe UI"/>
                <a:cs typeface="Segoe UI"/>
              </a:rPr>
              <a:t> </a:t>
            </a:r>
            <a:r>
              <a:rPr lang="de"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de" sz="1100">
              <a:solidFill>
                <a:srgbClr val="00B0F0"/>
              </a:solidFill>
              <a:hlinkClick r:id="rId9">
                <a:extLst>
                  <a:ext uri="{A12FA001-AC4F-418D-AE19-62706E023703}">
                    <ahyp:hlinkClr xmlns:ahyp="http://schemas.microsoft.com/office/drawing/2018/hyperlinkcolor" val="tx"/>
                  </a:ext>
                </a:extLst>
              </a:hlinkClick>
            </a:endParaRPr>
          </a:p>
        </p:txBody>
      </p:sp>
      <p:sp>
        <p:nvSpPr>
          <p:cNvPr id="4" name="Textfeld 13">
            <a:extLst>
              <a:ext uri="{FF2B5EF4-FFF2-40B4-BE49-F238E27FC236}">
                <a16:creationId xmlns:a16="http://schemas.microsoft.com/office/drawing/2014/main" id="{CAD23E53-83CE-7ABC-29F9-FC37BEB14988}"/>
              </a:ext>
            </a:extLst>
          </p:cNvPr>
          <p:cNvSpPr txBox="1"/>
          <p:nvPr/>
        </p:nvSpPr>
        <p:spPr bwMode="auto">
          <a:xfrm>
            <a:off x="955335" y="1236111"/>
            <a:ext cx="1866693" cy="954107"/>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Explain (Erklären)</a:t>
            </a:r>
            <a:endParaRPr lang="de"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696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893190" y="3658713"/>
            <a:ext cx="7562680" cy="1715085"/>
          </a:xfrm>
          <a:prstGeom prst="rect">
            <a:avLst/>
          </a:prstGeom>
          <a:noFill/>
          <a:ln w="12700">
            <a:solidFill>
              <a:schemeClr val="tx1"/>
            </a:solidFill>
          </a:ln>
        </p:spPr>
        <p:txBody>
          <a:bodyPr wrap="square" rtlCol="0">
            <a:spAutoFit/>
          </a:bodyPr>
          <a:lstStyle/>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de" noProof="0" dirty="0">
                <a:solidFill>
                  <a:srgbClr val="000000"/>
                </a:solidFill>
                <a:latin typeface="Poppins"/>
                <a:cs typeface="Calibri" panose="020F0502020204030204" pitchFamily="34" charset="0"/>
              </a:rPr>
              <a:t>Die Schüler/innen erhalten Informationskarten über jedes gefundene Tier.</a:t>
            </a:r>
          </a:p>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de" noProof="0" dirty="0">
                <a:solidFill>
                  <a:srgbClr val="000000"/>
                </a:solidFill>
                <a:latin typeface="Poppins"/>
                <a:cs typeface="Calibri" panose="020F0502020204030204" pitchFamily="34" charset="0"/>
              </a:rPr>
              <a:t>Die Schüler/innen bereiten eine kleine Präsentation vor, um zu erklären, wie ein bestimmtes Tier zum Bodensystem beiträgt.  </a:t>
            </a:r>
          </a:p>
        </p:txBody>
      </p:sp>
      <p:pic>
        <p:nvPicPr>
          <p:cNvPr id="5" name="Grafik 4"/>
          <p:cNvPicPr>
            <a:picLocks noChangeAspect="1"/>
          </p:cNvPicPr>
          <p:nvPr/>
        </p:nvPicPr>
        <p:blipFill>
          <a:blip r:embed="rId8"/>
          <a:stretch/>
        </p:blipFill>
        <p:spPr bwMode="auto">
          <a:xfrm>
            <a:off x="8832762" y="2930681"/>
            <a:ext cx="1466434" cy="1466434"/>
          </a:xfrm>
          <a:prstGeom prst="rect">
            <a:avLst/>
          </a:prstGeom>
        </p:spPr>
      </p:pic>
      <p:sp>
        <p:nvSpPr>
          <p:cNvPr id="6" name="Textfeld 5">
            <a:extLst>
              <a:ext uri="{FF2B5EF4-FFF2-40B4-BE49-F238E27FC236}">
                <a16:creationId xmlns:a16="http://schemas.microsoft.com/office/drawing/2014/main" id="{185F0AE5-40CA-40FB-AEF3-3995A988E8DB}"/>
              </a:ext>
            </a:extLst>
          </p:cNvPr>
          <p:cNvSpPr txBox="1"/>
          <p:nvPr/>
        </p:nvSpPr>
        <p:spPr>
          <a:xfrm>
            <a:off x="955335" y="2370795"/>
            <a:ext cx="6945029" cy="707886"/>
          </a:xfrm>
          <a:prstGeom prst="rect">
            <a:avLst/>
          </a:prstGeom>
          <a:noFill/>
        </p:spPr>
        <p:txBody>
          <a:bodyPr wrap="square" rtlCol="0">
            <a:spAutoFit/>
          </a:bodyPr>
          <a:lstStyle/>
          <a:p>
            <a:r>
              <a:rPr lang="de" sz="2000" b="1" u="sng" noProof="0" dirty="0">
                <a:latin typeface="Poppins"/>
              </a:rPr>
              <a:t>Aufgabe 3.3. </a:t>
            </a:r>
            <a:r>
              <a:rPr lang="de" sz="2000" noProof="0" dirty="0">
                <a:latin typeface="Poppins"/>
              </a:rPr>
              <a:t>Nach der Untersuchung der Tiere im Boden sollen die Schüler/innen anhand dieser Aufgaben erklären, was sie bereits gelernt haben.</a:t>
            </a:r>
          </a:p>
        </p:txBody>
      </p:sp>
      <p:pic>
        <p:nvPicPr>
          <p:cNvPr id="8" name="Grafik 7" descr="Lehrer">
            <a:extLst>
              <a:ext uri="{FF2B5EF4-FFF2-40B4-BE49-F238E27FC236}">
                <a16:creationId xmlns:a16="http://schemas.microsoft.com/office/drawing/2014/main" id="{BE0F0975-E2D7-464D-A71B-1A2F65BAF81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20333" y="4397115"/>
            <a:ext cx="914400" cy="914400"/>
          </a:xfrm>
          <a:prstGeom prst="rect">
            <a:avLst/>
          </a:prstGeom>
        </p:spPr>
      </p:pic>
      <p:sp>
        <p:nvSpPr>
          <p:cNvPr id="4" name="Title 3">
            <a:extLst>
              <a:ext uri="{FF2B5EF4-FFF2-40B4-BE49-F238E27FC236}">
                <a16:creationId xmlns:a16="http://schemas.microsoft.com/office/drawing/2014/main" id="{B6012733-7EBF-DBE4-1D0D-82BAB1FDEBF1}"/>
              </a:ext>
            </a:extLst>
          </p:cNvPr>
          <p:cNvSpPr>
            <a:spLocks noGrp="1"/>
          </p:cNvSpPr>
          <p:nvPr>
            <p:ph type="title"/>
          </p:nvPr>
        </p:nvSpPr>
        <p:spPr/>
        <p:txBody>
          <a:bodyPr>
            <a:normAutofit/>
          </a:bodyPr>
          <a:lstStyle/>
          <a:p>
            <a:r>
              <a:rPr lang="de" dirty="0"/>
              <a:t>Diejenigen, die erklären, lernen am meisten</a:t>
            </a:r>
          </a:p>
        </p:txBody>
      </p:sp>
      <p:sp>
        <p:nvSpPr>
          <p:cNvPr id="2" name="Textfeld 13">
            <a:extLst>
              <a:ext uri="{FF2B5EF4-FFF2-40B4-BE49-F238E27FC236}">
                <a16:creationId xmlns:a16="http://schemas.microsoft.com/office/drawing/2014/main" id="{90F8A55C-49FD-7707-DE72-22A1675EB428}"/>
              </a:ext>
            </a:extLst>
          </p:cNvPr>
          <p:cNvSpPr txBox="1"/>
          <p:nvPr/>
        </p:nvSpPr>
        <p:spPr bwMode="auto">
          <a:xfrm>
            <a:off x="955335" y="1236111"/>
            <a:ext cx="1866693" cy="954107"/>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Explain (Erklären)</a:t>
            </a:r>
            <a:endParaRPr lang="de"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p:cNvPicPr>
            <a:picLocks noChangeAspect="1"/>
          </p:cNvPicPr>
          <p:nvPr/>
        </p:nvPicPr>
        <p:blipFill>
          <a:blip r:embed="rId8"/>
          <a:stretch/>
        </p:blipFill>
        <p:spPr bwMode="auto">
          <a:xfrm>
            <a:off x="9669667" y="2580324"/>
            <a:ext cx="1697351" cy="1697351"/>
          </a:xfrm>
          <a:prstGeom prst="rect">
            <a:avLst/>
          </a:prstGeom>
        </p:spPr>
      </p:pic>
      <p:sp>
        <p:nvSpPr>
          <p:cNvPr id="7" name="Rechteck 6"/>
          <p:cNvSpPr/>
          <p:nvPr/>
        </p:nvSpPr>
        <p:spPr bwMode="auto">
          <a:xfrm>
            <a:off x="2651250" y="6498067"/>
            <a:ext cx="6096000" cy="261610"/>
          </a:xfrm>
          <a:prstGeom prst="rect">
            <a:avLst/>
          </a:prstGeom>
        </p:spPr>
        <p:txBody>
          <a:bodyPr lIns="91440" tIns="45720" rIns="91440" bIns="45720" anchor="t">
            <a:spAutoFit/>
          </a:bodyPr>
          <a:lstStyle/>
          <a:p>
            <a:pPr>
              <a:defRPr/>
            </a:pPr>
            <a:endParaRPr lang="de" sz="1050" noProof="0" dirty="0"/>
          </a:p>
        </p:txBody>
      </p:sp>
      <p:sp>
        <p:nvSpPr>
          <p:cNvPr id="3" name="Rechteck 2"/>
          <p:cNvSpPr/>
          <p:nvPr/>
        </p:nvSpPr>
        <p:spPr bwMode="auto">
          <a:xfrm>
            <a:off x="824981" y="2388243"/>
            <a:ext cx="8844685" cy="2273443"/>
          </a:xfrm>
          <a:prstGeom prst="rect">
            <a:avLst/>
          </a:prstGeom>
        </p:spPr>
        <p:txBody>
          <a:bodyPr wrap="square">
            <a:spAutoFit/>
          </a:bodyPr>
          <a:lstStyle/>
          <a:p>
            <a:pPr marL="342900" indent="-342900">
              <a:lnSpc>
                <a:spcPct val="150000"/>
              </a:lnSpc>
              <a:buFont typeface="Arial" panose="020B0604020202020204" pitchFamily="34" charset="0"/>
              <a:buChar char="•"/>
              <a:defRPr/>
            </a:pPr>
            <a:r>
              <a:rPr lang="de" sz="1600" noProof="0" dirty="0">
                <a:latin typeface="Poppins"/>
                <a:cs typeface="Calibri" panose="020F0502020204030204" pitchFamily="34" charset="0"/>
              </a:rPr>
              <a:t>Erklärungen sind nach wie vor das am häufigsten verwendete Unterrichtsmittel.</a:t>
            </a:r>
          </a:p>
          <a:p>
            <a:pPr marL="342900" indent="-342900">
              <a:lnSpc>
                <a:spcPct val="150000"/>
              </a:lnSpc>
              <a:buFont typeface="Arial" panose="020B0604020202020204" pitchFamily="34" charset="0"/>
              <a:buChar char="•"/>
              <a:defRPr/>
            </a:pPr>
            <a:r>
              <a:rPr lang="de" sz="1600" noProof="0" dirty="0">
                <a:latin typeface="Poppins"/>
                <a:cs typeface="Calibri" panose="020F0502020204030204" pitchFamily="34" charset="0"/>
              </a:rPr>
              <a:t>Diejenigen, die etwas erklären, lernen am meisten.</a:t>
            </a:r>
          </a:p>
          <a:p>
            <a:pPr marL="342900" indent="-342900">
              <a:lnSpc>
                <a:spcPct val="150000"/>
              </a:lnSpc>
              <a:buFont typeface="Arial" panose="020B0604020202020204" pitchFamily="34" charset="0"/>
              <a:buChar char="•"/>
              <a:defRPr/>
            </a:pPr>
            <a:r>
              <a:rPr lang="de" sz="1600" noProof="0" dirty="0">
                <a:latin typeface="Poppins"/>
                <a:cs typeface="Calibri" panose="020F0502020204030204" pitchFamily="34" charset="0"/>
              </a:rPr>
              <a:t>Erklärungen sollten nur dann von der Lehrkraft gegeben werden, wenn eigene Erklärungen die Schüler/innen überfordern oder sich als unzureichend erweisen.</a:t>
            </a:r>
          </a:p>
          <a:p>
            <a:pPr marL="342900" indent="-342900">
              <a:lnSpc>
                <a:spcPct val="150000"/>
              </a:lnSpc>
              <a:buFont typeface="Arial" panose="020B0604020202020204" pitchFamily="34" charset="0"/>
              <a:buChar char="•"/>
              <a:defRPr/>
            </a:pPr>
            <a:r>
              <a:rPr lang="de" sz="1600" noProof="0" dirty="0">
                <a:latin typeface="Poppins"/>
                <a:cs typeface="Calibri" panose="020F0502020204030204" pitchFamily="34" charset="0"/>
              </a:rPr>
              <a:t>Die Rückmeldung, dass eine Erklärung teilweise falsch war, ist dem Lernerfolg abträglich.</a:t>
            </a:r>
          </a:p>
        </p:txBody>
      </p:sp>
      <p:sp>
        <p:nvSpPr>
          <p:cNvPr id="4" name="Rechteck 3"/>
          <p:cNvSpPr/>
          <p:nvPr/>
        </p:nvSpPr>
        <p:spPr bwMode="auto">
          <a:xfrm>
            <a:off x="1497388" y="4661686"/>
            <a:ext cx="8432476" cy="1015663"/>
          </a:xfrm>
          <a:prstGeom prst="rect">
            <a:avLst/>
          </a:prstGeom>
          <a:ln>
            <a:solidFill>
              <a:schemeClr val="tx1"/>
            </a:solidFill>
          </a:ln>
        </p:spPr>
        <p:txBody>
          <a:bodyPr wrap="square">
            <a:spAutoFit/>
          </a:bodyPr>
          <a:lstStyle/>
          <a:p>
            <a:pPr algn="ctr">
              <a:defRPr/>
            </a:pPr>
            <a:r>
              <a:rPr lang="de" sz="2000" b="1" i="1" noProof="0" dirty="0">
                <a:latin typeface="Poppins"/>
                <a:cs typeface="Calibri" panose="020F0502020204030204" pitchFamily="34" charset="0"/>
              </a:rPr>
              <a:t>-&gt; Es ist weitaus effizienter, die Schüler anzuweisen, den Inhalt selbst zu erklären, indem sie Lösungen mit Beispielen verwenden.</a:t>
            </a:r>
          </a:p>
        </p:txBody>
      </p:sp>
      <p:sp>
        <p:nvSpPr>
          <p:cNvPr id="6" name="Title 5">
            <a:extLst>
              <a:ext uri="{FF2B5EF4-FFF2-40B4-BE49-F238E27FC236}">
                <a16:creationId xmlns:a16="http://schemas.microsoft.com/office/drawing/2014/main" id="{E3606A0A-D25F-4F0E-0D3F-5DCF075F6021}"/>
              </a:ext>
            </a:extLst>
          </p:cNvPr>
          <p:cNvSpPr>
            <a:spLocks noGrp="1"/>
          </p:cNvSpPr>
          <p:nvPr>
            <p:ph type="title"/>
          </p:nvPr>
        </p:nvSpPr>
        <p:spPr/>
        <p:txBody>
          <a:bodyPr/>
          <a:lstStyle/>
          <a:p>
            <a:r>
              <a:rPr lang="de" dirty="0"/>
              <a:t>Erklären</a:t>
            </a:r>
          </a:p>
        </p:txBody>
      </p:sp>
      <p:sp>
        <p:nvSpPr>
          <p:cNvPr id="2" name="Textfeld 13">
            <a:extLst>
              <a:ext uri="{FF2B5EF4-FFF2-40B4-BE49-F238E27FC236}">
                <a16:creationId xmlns:a16="http://schemas.microsoft.com/office/drawing/2014/main" id="{ADC4903D-7359-4D04-B3FC-DAFCA33017C3}"/>
              </a:ext>
            </a:extLst>
          </p:cNvPr>
          <p:cNvSpPr txBox="1"/>
          <p:nvPr/>
        </p:nvSpPr>
        <p:spPr bwMode="auto">
          <a:xfrm>
            <a:off x="955335" y="1236111"/>
            <a:ext cx="1866693" cy="954107"/>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Explain (Erklären)</a:t>
            </a:r>
            <a:endParaRPr lang="de"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Rechteck 1"/>
          <p:cNvSpPr/>
          <p:nvPr/>
        </p:nvSpPr>
        <p:spPr bwMode="auto">
          <a:xfrm>
            <a:off x="341586" y="2382263"/>
            <a:ext cx="11508827" cy="3139321"/>
          </a:xfrm>
          <a:prstGeom prst="rect">
            <a:avLst/>
          </a:prstGeom>
        </p:spPr>
        <p:txBody>
          <a:bodyPr wrap="square">
            <a:spAutoFit/>
          </a:bodyPr>
          <a:lstStyle/>
          <a:p>
            <a:pPr marL="457200" indent="-457200">
              <a:buFont typeface="+mj-lt"/>
              <a:buAutoNum type="arabicPeriod"/>
              <a:defRPr/>
            </a:pPr>
            <a:r>
              <a:rPr lang="de" noProof="0" dirty="0">
                <a:latin typeface="Poppins"/>
                <a:cs typeface="Calibri" panose="020F0502020204030204" pitchFamily="34" charset="0"/>
              </a:rPr>
              <a:t>Nennen Sie das Thema, formulieren Sie die Zielsetzung und skizzieren Sie den Ablauf.</a:t>
            </a:r>
          </a:p>
          <a:p>
            <a:pPr marL="457200" indent="-457200">
              <a:buFont typeface="+mj-lt"/>
              <a:buAutoNum type="arabicPeriod"/>
              <a:defRPr/>
            </a:pPr>
            <a:r>
              <a:rPr lang="de" noProof="0" dirty="0">
                <a:latin typeface="Poppins"/>
                <a:cs typeface="Calibri" panose="020F0502020204030204" pitchFamily="34" charset="0"/>
              </a:rPr>
              <a:t>Gehen Sie strukturiert und organisiert vor. Führen Sie kausale Zusammenhänge explizit aus. </a:t>
            </a:r>
          </a:p>
          <a:p>
            <a:pPr marL="457200" indent="-457200">
              <a:buFont typeface="+mj-lt"/>
              <a:buAutoNum type="arabicPeriod"/>
              <a:defRPr/>
            </a:pPr>
            <a:r>
              <a:rPr lang="de" noProof="0" dirty="0">
                <a:latin typeface="Poppins"/>
                <a:cs typeface="Calibri" panose="020F0502020204030204" pitchFamily="34" charset="0"/>
              </a:rPr>
              <a:t>Bauen Sie auf Bekanntem auf und verwenden Sie Analogien.</a:t>
            </a:r>
          </a:p>
          <a:p>
            <a:pPr marL="457200" indent="-457200">
              <a:buFont typeface="+mj-lt"/>
              <a:buAutoNum type="arabicPeriod"/>
              <a:defRPr/>
            </a:pPr>
            <a:r>
              <a:rPr lang="de" noProof="0" dirty="0">
                <a:latin typeface="Poppins"/>
                <a:cs typeface="Calibri" panose="020F0502020204030204" pitchFamily="34" charset="0"/>
              </a:rPr>
              <a:t>Konkretisieren Sie anhand von Beispielen.</a:t>
            </a:r>
          </a:p>
          <a:p>
            <a:pPr marL="457200" indent="-457200">
              <a:buFont typeface="+mj-lt"/>
              <a:buAutoNum type="arabicPeriod"/>
              <a:defRPr/>
            </a:pPr>
            <a:r>
              <a:rPr lang="de" noProof="0" dirty="0">
                <a:latin typeface="Poppins"/>
                <a:cs typeface="Calibri" panose="020F0502020204030204" pitchFamily="34" charset="0"/>
              </a:rPr>
              <a:t>Nutzen Sie Medien zur Veranschaulichung.</a:t>
            </a:r>
          </a:p>
          <a:p>
            <a:pPr marL="457200" indent="-457200">
              <a:buFont typeface="+mj-lt"/>
              <a:buAutoNum type="arabicPeriod"/>
              <a:defRPr/>
            </a:pPr>
            <a:r>
              <a:rPr lang="de" noProof="0" dirty="0">
                <a:latin typeface="Poppins"/>
                <a:cs typeface="Calibri" panose="020F0502020204030204" pitchFamily="34" charset="0"/>
              </a:rPr>
              <a:t>Betonen Sie wichtige Punkte mündlich und mit Gesten, schreiben Sie sie auf, machen Sie Denkpausen und halten Sie Augenkontakt.</a:t>
            </a:r>
          </a:p>
          <a:p>
            <a:pPr marL="457200" indent="-457200">
              <a:buFont typeface="+mj-lt"/>
              <a:buAutoNum type="arabicPeriod"/>
              <a:defRPr/>
            </a:pPr>
            <a:r>
              <a:rPr lang="de" noProof="0" dirty="0">
                <a:latin typeface="Poppins"/>
                <a:cs typeface="Calibri" panose="020F0502020204030204" pitchFamily="34" charset="0"/>
              </a:rPr>
              <a:t>Kommunizieren Sie interaktiv, aber nicht im Stil einer Abfrage.</a:t>
            </a:r>
          </a:p>
          <a:p>
            <a:pPr marL="457200" indent="-457200">
              <a:buFont typeface="+mj-lt"/>
              <a:buAutoNum type="arabicPeriod"/>
              <a:defRPr/>
            </a:pPr>
            <a:r>
              <a:rPr lang="de" noProof="0" dirty="0">
                <a:latin typeface="Poppins"/>
                <a:cs typeface="Calibri" panose="020F0502020204030204" pitchFamily="34" charset="0"/>
              </a:rPr>
              <a:t>Vermeiden Sie sprachliche Komplexität, nutzen Sie einfache Sprache.</a:t>
            </a:r>
          </a:p>
          <a:p>
            <a:pPr marL="457200" indent="-457200">
              <a:buFont typeface="+mj-lt"/>
              <a:buAutoNum type="arabicPeriod"/>
              <a:defRPr/>
            </a:pPr>
            <a:r>
              <a:rPr lang="de" noProof="0" dirty="0">
                <a:latin typeface="Poppins"/>
                <a:cs typeface="Calibri" panose="020F0502020204030204" pitchFamily="34" charset="0"/>
              </a:rPr>
              <a:t>Verwenden Sie Wiederholungen und Zwischenschritte.</a:t>
            </a:r>
          </a:p>
          <a:p>
            <a:pPr marL="457200" indent="-457200">
              <a:buFont typeface="+mj-lt"/>
              <a:buAutoNum type="arabicPeriod"/>
              <a:defRPr/>
            </a:pPr>
            <a:r>
              <a:rPr lang="de" noProof="0" dirty="0">
                <a:latin typeface="Poppins"/>
                <a:cs typeface="Calibri" panose="020F0502020204030204" pitchFamily="34" charset="0"/>
              </a:rPr>
              <a:t>Strahlen Sie Dynamik und eigene Begeisterung aus.</a:t>
            </a:r>
          </a:p>
        </p:txBody>
      </p:sp>
      <p:sp>
        <p:nvSpPr>
          <p:cNvPr id="4" name="Title 3">
            <a:extLst>
              <a:ext uri="{FF2B5EF4-FFF2-40B4-BE49-F238E27FC236}">
                <a16:creationId xmlns:a16="http://schemas.microsoft.com/office/drawing/2014/main" id="{D5C4A65B-2E21-201B-2062-A380D51D50C6}"/>
              </a:ext>
            </a:extLst>
          </p:cNvPr>
          <p:cNvSpPr>
            <a:spLocks noGrp="1"/>
          </p:cNvSpPr>
          <p:nvPr>
            <p:ph type="title"/>
          </p:nvPr>
        </p:nvSpPr>
        <p:spPr/>
        <p:txBody>
          <a:bodyPr>
            <a:normAutofit/>
          </a:bodyPr>
          <a:lstStyle/>
          <a:p>
            <a:r>
              <a:rPr lang="de" dirty="0">
                <a:cs typeface="Arial"/>
              </a:rPr>
              <a:t>Zehn Merkmale guter Erklärung im schulischen Kontext</a:t>
            </a:r>
            <a:endParaRPr lang="de" dirty="0"/>
          </a:p>
        </p:txBody>
      </p:sp>
      <p:pic>
        <p:nvPicPr>
          <p:cNvPr id="6" name="Grafik 4">
            <a:extLst>
              <a:ext uri="{FF2B5EF4-FFF2-40B4-BE49-F238E27FC236}">
                <a16:creationId xmlns:a16="http://schemas.microsoft.com/office/drawing/2014/main" id="{6A21B694-FEA7-BE4C-69DC-610CA9503288}"/>
              </a:ext>
            </a:extLst>
          </p:cNvPr>
          <p:cNvPicPr>
            <a:picLocks noChangeAspect="1"/>
          </p:cNvPicPr>
          <p:nvPr/>
        </p:nvPicPr>
        <p:blipFill>
          <a:blip r:embed="rId8"/>
          <a:stretch/>
        </p:blipFill>
        <p:spPr bwMode="auto">
          <a:xfrm>
            <a:off x="9223418" y="4219937"/>
            <a:ext cx="1697351" cy="1697351"/>
          </a:xfrm>
          <a:prstGeom prst="rect">
            <a:avLst/>
          </a:prstGeom>
        </p:spPr>
      </p:pic>
      <p:sp>
        <p:nvSpPr>
          <p:cNvPr id="3" name="Textfeld 13">
            <a:extLst>
              <a:ext uri="{FF2B5EF4-FFF2-40B4-BE49-F238E27FC236}">
                <a16:creationId xmlns:a16="http://schemas.microsoft.com/office/drawing/2014/main" id="{2F01F2DF-5F2C-8595-081F-7467C31C2711}"/>
              </a:ext>
            </a:extLst>
          </p:cNvPr>
          <p:cNvSpPr txBox="1"/>
          <p:nvPr/>
        </p:nvSpPr>
        <p:spPr bwMode="auto">
          <a:xfrm>
            <a:off x="955335" y="1236111"/>
            <a:ext cx="1866693" cy="954107"/>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Explain (Erklären)</a:t>
            </a:r>
            <a:endParaRPr lang="de"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7" name="Rechteck 6"/>
          <p:cNvSpPr/>
          <p:nvPr/>
        </p:nvSpPr>
        <p:spPr bwMode="auto">
          <a:xfrm>
            <a:off x="5943600" y="5456228"/>
            <a:ext cx="6096000" cy="415498"/>
          </a:xfrm>
          <a:prstGeom prst="rect">
            <a:avLst/>
          </a:prstGeom>
        </p:spPr>
        <p:txBody>
          <a:bodyPr>
            <a:spAutoFit/>
          </a:bodyPr>
          <a:lstStyle/>
          <a:p>
            <a:pPr>
              <a:defRPr/>
            </a:pPr>
            <a:r>
              <a:rPr lang="de" sz="1050" u="sng" noProof="0" dirty="0"/>
              <a:t>(https://www.natur-erforschen.net/wp-content/uploads/2017/08/Pedosph%C3%A4re-2.pdf, aufgerufen am 19.05.2025)</a:t>
            </a:r>
            <a:r>
              <a:rPr lang="de" sz="1050" noProof="0" dirty="0"/>
              <a:t> </a:t>
            </a:r>
          </a:p>
        </p:txBody>
      </p:sp>
      <p:sp>
        <p:nvSpPr>
          <p:cNvPr id="8" name="Rechteck 7"/>
          <p:cNvSpPr/>
          <p:nvPr/>
        </p:nvSpPr>
        <p:spPr bwMode="auto">
          <a:xfrm>
            <a:off x="467084" y="2306174"/>
            <a:ext cx="4050980" cy="3323987"/>
          </a:xfrm>
          <a:prstGeom prst="rect">
            <a:avLst/>
          </a:prstGeom>
        </p:spPr>
        <p:txBody>
          <a:bodyPr wrap="square">
            <a:spAutoFit/>
          </a:bodyPr>
          <a:lstStyle/>
          <a:p>
            <a:pPr>
              <a:lnSpc>
                <a:spcPct val="150000"/>
              </a:lnSpc>
              <a:defRPr/>
            </a:pPr>
            <a:r>
              <a:rPr lang="de" sz="2000" i="1" noProof="0" dirty="0">
                <a:latin typeface="Poppins"/>
                <a:cs typeface="Calibri" panose="020F0502020204030204" pitchFamily="34" charset="0"/>
              </a:rPr>
              <a:t>Vergleichen und beschreiben Sie diese beiden Grafiken:</a:t>
            </a:r>
          </a:p>
          <a:p>
            <a:pPr marL="342900" indent="-342900">
              <a:lnSpc>
                <a:spcPct val="150000"/>
              </a:lnSpc>
              <a:buFont typeface="Arial" panose="020B0604020202020204" pitchFamily="34" charset="0"/>
              <a:buChar char="•"/>
              <a:defRPr/>
            </a:pPr>
            <a:r>
              <a:rPr lang="de" sz="2000" i="1" noProof="0" dirty="0">
                <a:latin typeface="Poppins"/>
                <a:cs typeface="Calibri" panose="020F0502020204030204" pitchFamily="34" charset="0"/>
              </a:rPr>
              <a:t>Wie viele Informationen enthalten sie?</a:t>
            </a:r>
          </a:p>
          <a:p>
            <a:pPr marL="342900" indent="-342900">
              <a:lnSpc>
                <a:spcPct val="150000"/>
              </a:lnSpc>
              <a:buFont typeface="Arial" panose="020B0604020202020204" pitchFamily="34" charset="0"/>
              <a:buChar char="•"/>
              <a:defRPr/>
            </a:pPr>
            <a:r>
              <a:rPr lang="de" sz="2000" i="1" noProof="0" dirty="0">
                <a:latin typeface="Poppins"/>
                <a:cs typeface="Calibri" panose="020F0502020204030204" pitchFamily="34" charset="0"/>
              </a:rPr>
              <a:t>Welche würden Sie im Unterricht verwenden und warum?</a:t>
            </a:r>
          </a:p>
          <a:p>
            <a:pPr>
              <a:lnSpc>
                <a:spcPct val="150000"/>
              </a:lnSpc>
              <a:defRPr/>
            </a:pPr>
            <a:endParaRPr lang="de" sz="2000" i="1" noProof="0" dirty="0">
              <a:latin typeface="Poppins"/>
              <a:cs typeface="Calibri" panose="020F0502020204030204" pitchFamily="34" charset="0"/>
            </a:endParaRPr>
          </a:p>
        </p:txBody>
      </p:sp>
      <p:sp>
        <p:nvSpPr>
          <p:cNvPr id="4" name="AutoShape 2" descr="File:Soil profile.svg - Wikimedia Commons">
            <a:extLst>
              <a:ext uri="{FF2B5EF4-FFF2-40B4-BE49-F238E27FC236}">
                <a16:creationId xmlns:a16="http://schemas.microsoft.com/office/drawing/2014/main" id="{8AA99F7F-192B-4066-9ABF-E19A597964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 noProof="0" dirty="0"/>
          </a:p>
        </p:txBody>
      </p:sp>
      <p:sp>
        <p:nvSpPr>
          <p:cNvPr id="6" name="AutoShape 4" descr="File:Soil profile.svg - Wikimedia Commons">
            <a:extLst>
              <a:ext uri="{FF2B5EF4-FFF2-40B4-BE49-F238E27FC236}">
                <a16:creationId xmlns:a16="http://schemas.microsoft.com/office/drawing/2014/main" id="{82CD19AC-2D11-47F1-83E2-95A71399A9D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 noProof="0" dirty="0"/>
          </a:p>
        </p:txBody>
      </p:sp>
      <p:pic>
        <p:nvPicPr>
          <p:cNvPr id="2054" name="Picture 6" descr="File:Podzol A soils.svg - Wikimedia Commons">
            <a:extLst>
              <a:ext uri="{FF2B5EF4-FFF2-40B4-BE49-F238E27FC236}">
                <a16:creationId xmlns:a16="http://schemas.microsoft.com/office/drawing/2014/main" id="{1FF38792-9CBF-4B4E-8EED-10FF1AB57D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1455" y="1834458"/>
            <a:ext cx="4380144" cy="340105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490A95FC-511B-414C-8942-5C3A9C1BD37A}"/>
              </a:ext>
            </a:extLst>
          </p:cNvPr>
          <p:cNvPicPr>
            <a:picLocks noChangeAspect="1"/>
          </p:cNvPicPr>
          <p:nvPr/>
        </p:nvPicPr>
        <p:blipFill>
          <a:blip r:embed="rId9"/>
          <a:stretch>
            <a:fillRect/>
          </a:stretch>
        </p:blipFill>
        <p:spPr>
          <a:xfrm>
            <a:off x="4544515" y="1776856"/>
            <a:ext cx="2625520" cy="3675728"/>
          </a:xfrm>
          <a:prstGeom prst="rect">
            <a:avLst/>
          </a:prstGeom>
        </p:spPr>
      </p:pic>
      <p:sp>
        <p:nvSpPr>
          <p:cNvPr id="2" name="Title 1">
            <a:extLst>
              <a:ext uri="{FF2B5EF4-FFF2-40B4-BE49-F238E27FC236}">
                <a16:creationId xmlns:a16="http://schemas.microsoft.com/office/drawing/2014/main" id="{660259A8-29DF-1C80-D655-7CF46FE557DB}"/>
              </a:ext>
            </a:extLst>
          </p:cNvPr>
          <p:cNvSpPr>
            <a:spLocks noGrp="1"/>
          </p:cNvSpPr>
          <p:nvPr>
            <p:ph type="title"/>
          </p:nvPr>
        </p:nvSpPr>
        <p:spPr/>
        <p:txBody>
          <a:bodyPr/>
          <a:lstStyle/>
          <a:p>
            <a:r>
              <a:rPr lang="de" dirty="0"/>
              <a:t>Beispiel: Bodenprofil</a:t>
            </a:r>
          </a:p>
        </p:txBody>
      </p:sp>
      <p:sp>
        <p:nvSpPr>
          <p:cNvPr id="3" name="Textfeld 13">
            <a:extLst>
              <a:ext uri="{FF2B5EF4-FFF2-40B4-BE49-F238E27FC236}">
                <a16:creationId xmlns:a16="http://schemas.microsoft.com/office/drawing/2014/main" id="{E76FB43F-BC34-29DA-C337-113FA4053F62}"/>
              </a:ext>
            </a:extLst>
          </p:cNvPr>
          <p:cNvSpPr txBox="1"/>
          <p:nvPr/>
        </p:nvSpPr>
        <p:spPr bwMode="auto">
          <a:xfrm>
            <a:off x="955335" y="1236111"/>
            <a:ext cx="1866693" cy="954107"/>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Explain (Erklären)</a:t>
            </a:r>
            <a:endParaRPr lang="de"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4516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a:extLst>
              <a:ext uri="{FF2B5EF4-FFF2-40B4-BE49-F238E27FC236}">
                <a16:creationId xmlns:a16="http://schemas.microsoft.com/office/drawing/2014/main" id="{46B0184A-4520-0B81-0EA7-187621A3A216}"/>
              </a:ext>
            </a:extLst>
          </p:cNvPr>
          <p:cNvSpPr>
            <a:spLocks noGrp="1"/>
          </p:cNvSpPr>
          <p:nvPr>
            <p:ph type="title"/>
          </p:nvPr>
        </p:nvSpPr>
        <p:spPr/>
        <p:txBody>
          <a:bodyPr/>
          <a:lstStyle/>
          <a:p>
            <a:r>
              <a:rPr lang="de" dirty="0"/>
              <a:t>Informationsdichte</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37</a:t>
            </a:fld>
            <a:endParaRPr lang="de" noProof="0" dirty="0"/>
          </a:p>
        </p:txBody>
      </p:sp>
      <p:pic>
        <p:nvPicPr>
          <p:cNvPr id="5122" name="Picture 2" descr="File:Soil fauna, climatic gradients and soil heterogeneity.jpg - Wikimedia  Commons">
            <a:extLst>
              <a:ext uri="{FF2B5EF4-FFF2-40B4-BE49-F238E27FC236}">
                <a16:creationId xmlns:a16="http://schemas.microsoft.com/office/drawing/2014/main" id="{B28BF8E5-4992-46D8-8223-147B4AC6F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751" y="1376928"/>
            <a:ext cx="4543060" cy="410414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85B79A6-1642-4469-A98C-130991CC6A90}"/>
              </a:ext>
            </a:extLst>
          </p:cNvPr>
          <p:cNvSpPr txBox="1"/>
          <p:nvPr/>
        </p:nvSpPr>
        <p:spPr>
          <a:xfrm>
            <a:off x="734014" y="2356326"/>
            <a:ext cx="4752385" cy="3416320"/>
          </a:xfrm>
          <a:prstGeom prst="rect">
            <a:avLst/>
          </a:prstGeom>
          <a:noFill/>
        </p:spPr>
        <p:txBody>
          <a:bodyPr wrap="square" rtlCol="0">
            <a:spAutoFit/>
          </a:bodyPr>
          <a:lstStyle/>
          <a:p>
            <a:r>
              <a:rPr lang="de" noProof="0" dirty="0">
                <a:latin typeface="Poppins"/>
              </a:rPr>
              <a:t>Bei der Auswahl von Bildmaterial muss die Lehrkraft berücksichtigen, welches Wissen die Schüler/innen bereits über den Inhalt haben und ob sie in der Lage sind, mit der Komplexität des Bildmaterials umzugehen.</a:t>
            </a:r>
          </a:p>
          <a:p>
            <a:endParaRPr lang="de" noProof="0" dirty="0">
              <a:latin typeface="Poppins"/>
            </a:endParaRPr>
          </a:p>
          <a:p>
            <a:r>
              <a:rPr lang="de" noProof="0" dirty="0">
                <a:latin typeface="Poppins"/>
              </a:rPr>
              <a:t>Es ist sinnvoll, Bildmaterial mit unterschiedlichem Schwierigkeitsgrad anzubieten, um den Anforderungen verschiedener Schüler/innen gerecht zu werden.</a:t>
            </a:r>
          </a:p>
        </p:txBody>
      </p:sp>
      <p:sp>
        <p:nvSpPr>
          <p:cNvPr id="6" name="Textfeld 5"/>
          <p:cNvSpPr txBox="1"/>
          <p:nvPr/>
        </p:nvSpPr>
        <p:spPr>
          <a:xfrm>
            <a:off x="5915663" y="5537238"/>
            <a:ext cx="4343400" cy="600164"/>
          </a:xfrm>
          <a:prstGeom prst="rect">
            <a:avLst/>
          </a:prstGeom>
          <a:noFill/>
        </p:spPr>
        <p:txBody>
          <a:bodyPr wrap="square" rtlCol="0">
            <a:spAutoFit/>
          </a:bodyPr>
          <a:lstStyle/>
          <a:p>
            <a:r>
              <a:rPr lang="de" sz="1100" noProof="0" dirty="0"/>
              <a:t>Quelle: Briones, M. (2018). The Serendipitous Value of Soil Fauna in Ecosystem Functioning: The Unexplained Explained, Frontiers. 19.05.2025</a:t>
            </a:r>
          </a:p>
        </p:txBody>
      </p:sp>
      <p:sp>
        <p:nvSpPr>
          <p:cNvPr id="7" name="Textfeld 13">
            <a:extLst>
              <a:ext uri="{FF2B5EF4-FFF2-40B4-BE49-F238E27FC236}">
                <a16:creationId xmlns:a16="http://schemas.microsoft.com/office/drawing/2014/main" id="{9F16D604-EF8A-5401-3D6E-D289C24232F4}"/>
              </a:ext>
            </a:extLst>
          </p:cNvPr>
          <p:cNvSpPr txBox="1"/>
          <p:nvPr/>
        </p:nvSpPr>
        <p:spPr bwMode="auto">
          <a:xfrm>
            <a:off x="955335" y="1236111"/>
            <a:ext cx="1866693" cy="954107"/>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Explain (Erklären)</a:t>
            </a:r>
            <a:endParaRPr lang="de"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a:extLst>
              <a:ext uri="{FF2B5EF4-FFF2-40B4-BE49-F238E27FC236}">
                <a16:creationId xmlns:a16="http://schemas.microsoft.com/office/drawing/2014/main" id="{CACAE935-C384-6F4F-E86C-5BA6D0E78758}"/>
              </a:ext>
            </a:extLst>
          </p:cNvPr>
          <p:cNvSpPr>
            <a:spLocks noGrp="1"/>
          </p:cNvSpPr>
          <p:nvPr>
            <p:ph type="title"/>
          </p:nvPr>
        </p:nvSpPr>
        <p:spPr/>
        <p:txBody>
          <a:bodyPr>
            <a:normAutofit fontScale="90000"/>
          </a:bodyPr>
          <a:lstStyle/>
          <a:p>
            <a:r>
              <a:rPr lang="de" dirty="0"/>
              <a:t>Bildverarbeitung erfordert die Unterstützung durch die Lehrkraft</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38</a:t>
            </a:fld>
            <a:endParaRPr lang="de" noProof="0" dirty="0"/>
          </a:p>
        </p:txBody>
      </p:sp>
      <p:sp>
        <p:nvSpPr>
          <p:cNvPr id="4" name="Textfeld 3"/>
          <p:cNvSpPr txBox="1"/>
          <p:nvPr/>
        </p:nvSpPr>
        <p:spPr bwMode="auto">
          <a:xfrm>
            <a:off x="672341" y="1355740"/>
            <a:ext cx="11043407" cy="2814617"/>
          </a:xfrm>
          <a:prstGeom prst="rect">
            <a:avLst/>
          </a:prstGeom>
          <a:noFill/>
        </p:spPr>
        <p:txBody>
          <a:bodyPr wrap="square" rtlCol="0">
            <a:spAutoFit/>
          </a:bodyPr>
          <a:lstStyle/>
          <a:p>
            <a:pPr marL="342900" indent="-342900">
              <a:lnSpc>
                <a:spcPct val="150000"/>
              </a:lnSpc>
              <a:buFont typeface="Arial" panose="020B0604020202020204" pitchFamily="34" charset="0"/>
              <a:buChar char="•"/>
              <a:defRPr/>
            </a:pPr>
            <a:r>
              <a:rPr lang="de" sz="2000" noProof="0" dirty="0">
                <a:latin typeface="Poppins"/>
                <a:cs typeface="Calibri" panose="020F0502020204030204" pitchFamily="34" charset="0"/>
              </a:rPr>
              <a:t>Die Lernenden nehmen Bildmerkmale wahr und wählen bekannte Aspekte aus.</a:t>
            </a:r>
          </a:p>
          <a:p>
            <a:pPr marL="342900" indent="-342900">
              <a:lnSpc>
                <a:spcPct val="150000"/>
              </a:lnSpc>
              <a:buFont typeface="Arial" panose="020B0604020202020204" pitchFamily="34" charset="0"/>
              <a:buChar char="•"/>
              <a:defRPr/>
            </a:pPr>
            <a:r>
              <a:rPr lang="de" sz="2000" noProof="0" dirty="0">
                <a:latin typeface="Poppins"/>
                <a:cs typeface="Calibri" panose="020F0502020204030204" pitchFamily="34" charset="0"/>
              </a:rPr>
              <a:t>Bisheriges Repräsentationswissen wird erneut aufgegriffen und in das „mentale Modell“ integriert.</a:t>
            </a:r>
          </a:p>
          <a:p>
            <a:pPr marL="342900" indent="-342900">
              <a:lnSpc>
                <a:spcPct val="150000"/>
              </a:lnSpc>
              <a:buFont typeface="Arial" panose="020B0604020202020204" pitchFamily="34" charset="0"/>
              <a:buChar char="•"/>
              <a:defRPr/>
            </a:pPr>
            <a:r>
              <a:rPr lang="de" sz="2000" noProof="0" dirty="0">
                <a:latin typeface="Poppins"/>
                <a:cs typeface="Calibri" panose="020F0502020204030204" pitchFamily="34" charset="0"/>
              </a:rPr>
              <a:t>Es entsteht ein „mentales Modell“, das konkrete Details des Wahrnehmungseindrucks abstrahiert.</a:t>
            </a:r>
          </a:p>
          <a:p>
            <a:pPr marL="342900" indent="-342900">
              <a:lnSpc>
                <a:spcPct val="150000"/>
              </a:lnSpc>
              <a:buFont typeface="Arial" panose="020B0604020202020204" pitchFamily="34" charset="0"/>
              <a:buChar char="•"/>
              <a:defRPr/>
            </a:pPr>
            <a:r>
              <a:rPr lang="de" sz="2000" noProof="0" dirty="0">
                <a:latin typeface="Poppins"/>
                <a:cs typeface="Calibri" panose="020F0502020204030204" pitchFamily="34" charset="0"/>
              </a:rPr>
              <a:t>Je komplexer und vielfältiger die inhaltlichen Bezüge innerhalb der Darstellungsform oder zwischen den Darstellungsformen (z. B. Begleittext und Abbildung) sind, desto höher ist die Belastung des Arbeitsgedächtnisses (kognitive Belastung).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de" noProof="0" dirty="0"/>
              <a:t>Modul 4</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normAutofit/>
          </a:bodyPr>
          <a:lstStyle/>
          <a:p>
            <a:r>
              <a:rPr lang="de" noProof="0" dirty="0"/>
              <a:t>Wissen über Böden vertiefen und den Lernfortschritt der Schüler/innen bewerten </a:t>
            </a:r>
          </a:p>
        </p:txBody>
      </p:sp>
    </p:spTree>
    <p:extLst>
      <p:ext uri="{BB962C8B-B14F-4D97-AF65-F5344CB8AC3E}">
        <p14:creationId xmlns:p14="http://schemas.microsoft.com/office/powerpoint/2010/main" val="364904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a:extLst>
              <a:ext uri="{96DAC541-7B7A-43D3-8B79-37D633B846F1}">
                <asvg:svgBlip xmlns:asvg="http://schemas.microsoft.com/office/drawing/2016/SVG/main" r:embed="rId3"/>
              </a:ext>
            </a:extLst>
          </a:blip>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a:extLst>
              <a:ext uri="{96DAC541-7B7A-43D3-8B79-37D633B846F1}">
                <asvg:svgBlip xmlns:asvg="http://schemas.microsoft.com/office/drawing/2016/SVG/main" r:embed="rId5"/>
              </a:ext>
            </a:extLst>
          </a:blip>
          <a:stretch/>
        </p:blipFill>
        <p:spPr bwMode="auto">
          <a:xfrm>
            <a:off x="11179391" y="-678275"/>
            <a:ext cx="293241" cy="293241"/>
          </a:xfrm>
          <a:prstGeom prst="rect">
            <a:avLst/>
          </a:prstGeom>
        </p:spPr>
      </p:pic>
      <p:pic>
        <p:nvPicPr>
          <p:cNvPr id="14" name="Gráfico 13"/>
          <p:cNvPicPr>
            <a:picLocks noChangeAspect="1"/>
          </p:cNvPicPr>
          <p:nvPr/>
        </p:nvPicPr>
        <p:blipFill>
          <a:blip>
            <a:extLst>
              <a:ext uri="{96DAC541-7B7A-43D3-8B79-37D633B846F1}">
                <asvg:svgBlip xmlns:asvg="http://schemas.microsoft.com/office/drawing/2016/SVG/main" r:embed="rId6"/>
              </a:ext>
            </a:extLst>
          </a:blip>
          <a:stretch/>
        </p:blipFill>
        <p:spPr bwMode="auto">
          <a:xfrm>
            <a:off x="11566681" y="-680607"/>
            <a:ext cx="293241" cy="293241"/>
          </a:xfrm>
          <a:prstGeom prst="rect">
            <a:avLst/>
          </a:prstGeom>
        </p:spPr>
      </p:pic>
      <p:sp>
        <p:nvSpPr>
          <p:cNvPr id="18" name="Textfeld 17"/>
          <p:cNvSpPr txBox="1"/>
          <p:nvPr/>
        </p:nvSpPr>
        <p:spPr bwMode="auto">
          <a:xfrm>
            <a:off x="962559" y="1783367"/>
            <a:ext cx="7208590" cy="3365024"/>
          </a:xfrm>
          <a:prstGeom prst="rect">
            <a:avLst/>
          </a:prstGeom>
          <a:noFill/>
        </p:spPr>
        <p:txBody>
          <a:bodyPr wrap="square" lIns="91440" tIns="45720" rIns="91440" bIns="45720" rtlCol="0" anchor="t">
            <a:spAutoFit/>
          </a:bodyPr>
          <a:lstStyle/>
          <a:p>
            <a:pPr>
              <a:lnSpc>
                <a:spcPct val="150000"/>
              </a:lnSpc>
              <a:defRPr/>
            </a:pPr>
            <a:r>
              <a:rPr lang="de" b="1" noProof="0" dirty="0">
                <a:latin typeface="Poppins"/>
              </a:rPr>
              <a:t>Aufgabe 1.1. Reflexion</a:t>
            </a:r>
            <a:r>
              <a:rPr lang="de" noProof="0" dirty="0">
                <a:latin typeface="Poppins"/>
              </a:rPr>
              <a:t>: </a:t>
            </a:r>
          </a:p>
          <a:p>
            <a:pPr>
              <a:lnSpc>
                <a:spcPct val="150000"/>
              </a:lnSpc>
              <a:defRPr/>
            </a:pPr>
            <a:r>
              <a:rPr lang="de" i="1" noProof="0" dirty="0">
                <a:latin typeface="Poppins"/>
              </a:rPr>
              <a:t>Was verstehen Sie unter guter Umweltbildung? </a:t>
            </a:r>
          </a:p>
          <a:p>
            <a:pPr>
              <a:lnSpc>
                <a:spcPct val="150000"/>
              </a:lnSpc>
              <a:defRPr/>
            </a:pPr>
            <a:r>
              <a:rPr lang="de" noProof="0" dirty="0">
                <a:latin typeface="Poppins"/>
              </a:rPr>
              <a:t>(3 Minuten)</a:t>
            </a:r>
            <a:endParaRPr lang="de" b="1" noProof="0" dirty="0">
              <a:latin typeface="Poppins"/>
            </a:endParaRPr>
          </a:p>
          <a:p>
            <a:pPr>
              <a:lnSpc>
                <a:spcPct val="150000"/>
              </a:lnSpc>
              <a:defRPr/>
            </a:pPr>
            <a:r>
              <a:rPr lang="de" b="1" noProof="0" dirty="0">
                <a:latin typeface="Poppins"/>
              </a:rPr>
              <a:t>Diskussion</a:t>
            </a:r>
            <a:r>
              <a:rPr lang="de" noProof="0" dirty="0">
                <a:latin typeface="Poppins"/>
              </a:rPr>
              <a:t> in Vierergruppen: </a:t>
            </a:r>
          </a:p>
          <a:p>
            <a:pPr>
              <a:lnSpc>
                <a:spcPct val="150000"/>
              </a:lnSpc>
              <a:defRPr/>
            </a:pPr>
            <a:r>
              <a:rPr lang="de" i="1" noProof="0" dirty="0">
                <a:latin typeface="Poppins"/>
              </a:rPr>
              <a:t>Welche Prioritäten würden Sie Ihren Vorstellungen zuordnen? (Was ist der wichtigste Aspekt? Was ist der unwichtigste Aspekt?) </a:t>
            </a:r>
          </a:p>
          <a:p>
            <a:pPr>
              <a:lnSpc>
                <a:spcPct val="150000"/>
              </a:lnSpc>
              <a:defRPr/>
            </a:pPr>
            <a:r>
              <a:rPr lang="de" noProof="0" dirty="0">
                <a:latin typeface="Poppins"/>
              </a:rPr>
              <a:t>(5 Minuten)</a:t>
            </a:r>
            <a:endParaRPr lang="de" b="1" noProof="0" dirty="0">
              <a:latin typeface="Poppins"/>
            </a:endParaRPr>
          </a:p>
          <a:p>
            <a:pPr>
              <a:lnSpc>
                <a:spcPct val="150000"/>
              </a:lnSpc>
              <a:defRPr/>
            </a:pPr>
            <a:r>
              <a:rPr lang="de" b="1" noProof="0" dirty="0">
                <a:latin typeface="Poppins"/>
              </a:rPr>
              <a:t>Kurze Vorstellung</a:t>
            </a:r>
            <a:r>
              <a:rPr lang="de" noProof="0" dirty="0">
                <a:latin typeface="Poppins"/>
              </a:rPr>
              <a:t> der Ergebnisse</a:t>
            </a:r>
          </a:p>
        </p:txBody>
      </p:sp>
      <p:sp>
        <p:nvSpPr>
          <p:cNvPr id="5" name="Rechteckige Legende 4"/>
          <p:cNvSpPr/>
          <p:nvPr/>
        </p:nvSpPr>
        <p:spPr bwMode="auto">
          <a:xfrm>
            <a:off x="8273939" y="178336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de" b="1" noProof="0" dirty="0"/>
              <a:t>Pädagogisches Prinzip:
</a:t>
            </a:r>
            <a:r>
              <a:rPr lang="de" noProof="0" dirty="0"/>
              <a:t>Die Präkonzepte der Studierenden ermitteln</a:t>
            </a:r>
          </a:p>
        </p:txBody>
      </p:sp>
      <p:sp>
        <p:nvSpPr>
          <p:cNvPr id="15" name="Title 14">
            <a:extLst>
              <a:ext uri="{FF2B5EF4-FFF2-40B4-BE49-F238E27FC236}">
                <a16:creationId xmlns:a16="http://schemas.microsoft.com/office/drawing/2014/main" id="{3162FC13-18CB-58F1-25FC-DEFF1E9F19AC}"/>
              </a:ext>
            </a:extLst>
          </p:cNvPr>
          <p:cNvSpPr>
            <a:spLocks noGrp="1"/>
          </p:cNvSpPr>
          <p:nvPr>
            <p:ph type="title"/>
          </p:nvPr>
        </p:nvSpPr>
        <p:spPr/>
        <p:txBody>
          <a:bodyPr>
            <a:normAutofit fontScale="90000"/>
          </a:bodyPr>
          <a:lstStyle/>
          <a:p>
            <a:pPr algn="r"/>
            <a:r>
              <a:rPr lang="de" dirty="0"/>
              <a:t>Was macht Ihrer Meinung nach „gute Umweltbildung“ aus?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665111" y="1951892"/>
            <a:ext cx="10861777" cy="3003386"/>
          </a:xfrm>
          <a:prstGeom prst="rect">
            <a:avLst/>
          </a:prstGeom>
          <a:noFill/>
        </p:spPr>
        <p:txBody>
          <a:bodyPr wrap="square" lIns="91440" tIns="45720" rIns="91440" bIns="45720" rtlCol="0" anchor="t">
            <a:spAutoFit/>
          </a:bodyPr>
          <a:lstStyle/>
          <a:p>
            <a:pPr>
              <a:lnSpc>
                <a:spcPct val="150000"/>
              </a:lnSpc>
              <a:defRPr/>
            </a:pPr>
            <a:r>
              <a:rPr lang="de" noProof="0" dirty="0">
                <a:latin typeface="Poppins"/>
                <a:cs typeface="Calibri" panose="020F0502020204030204" pitchFamily="34" charset="0"/>
              </a:rPr>
              <a:t>Gelegenheiten für die Lernenden schaffen, das Thema detaillierter auszuarbeiten, Erfahrungen auf einen anderen Kontext anzuwenden, zusätzliches Wissen zu erwerben, das konzeptionelle Verständnis zu erweitern sowie Wissen und Kompetenzen in Bezug auf Methoden zu erwerben (Vertiefung und Transfer von Wissen) </a:t>
            </a:r>
          </a:p>
          <a:p>
            <a:pPr>
              <a:lnSpc>
                <a:spcPct val="150000"/>
              </a:lnSpc>
              <a:defRPr/>
            </a:pPr>
            <a:r>
              <a:rPr lang="de" b="1" u="sng" noProof="0" dirty="0">
                <a:latin typeface="Poppins"/>
                <a:cs typeface="Calibri"/>
              </a:rPr>
              <a:t>Methoden: </a:t>
            </a:r>
          </a:p>
          <a:p>
            <a:pPr marL="342900" indent="-342900">
              <a:lnSpc>
                <a:spcPct val="150000"/>
              </a:lnSpc>
              <a:buFont typeface="Arial" pitchFamily="2" charset="2"/>
              <a:buChar char="•"/>
              <a:defRPr/>
            </a:pPr>
            <a:r>
              <a:rPr lang="de" noProof="0" dirty="0">
                <a:latin typeface="Poppins"/>
                <a:cs typeface="Calibri" panose="020F0502020204030204" pitchFamily="34" charset="0"/>
              </a:rPr>
              <a:t>Vertiefende Fragen </a:t>
            </a:r>
          </a:p>
          <a:p>
            <a:pPr marL="342900" indent="-342900">
              <a:lnSpc>
                <a:spcPct val="150000"/>
              </a:lnSpc>
              <a:buFont typeface="Arial" pitchFamily="2" charset="2"/>
              <a:buChar char="•"/>
              <a:defRPr/>
            </a:pPr>
            <a:r>
              <a:rPr lang="de" noProof="0" dirty="0">
                <a:latin typeface="Poppins"/>
                <a:cs typeface="Calibri" panose="020F0502020204030204" pitchFamily="34" charset="0"/>
              </a:rPr>
              <a:t>Anwendungsbeispiele: Tiere im Boden genauer beobachten und herausfinden, wie sie atmen oder wie die Mundwerkzeuge aussehen, verschiedene Bodentypen auf dem Schulhof bestimmen, … </a:t>
            </a:r>
            <a:r>
              <a:rPr lang="de" sz="2000" noProof="0" dirty="0">
                <a:latin typeface="Poppins"/>
                <a:cs typeface="Calibri" panose="020F0502020204030204" pitchFamily="34" charset="0"/>
              </a:rPr>
              <a:t>…</a:t>
            </a:r>
          </a:p>
        </p:txBody>
      </p:sp>
      <p:sp>
        <p:nvSpPr>
          <p:cNvPr id="2" name="Title 1">
            <a:extLst>
              <a:ext uri="{FF2B5EF4-FFF2-40B4-BE49-F238E27FC236}">
                <a16:creationId xmlns:a16="http://schemas.microsoft.com/office/drawing/2014/main" id="{347DECB7-CCE5-759A-0909-DB0A73FC20CE}"/>
              </a:ext>
            </a:extLst>
          </p:cNvPr>
          <p:cNvSpPr>
            <a:spLocks noGrp="1"/>
          </p:cNvSpPr>
          <p:nvPr>
            <p:ph type="title"/>
          </p:nvPr>
        </p:nvSpPr>
        <p:spPr/>
        <p:txBody>
          <a:bodyPr>
            <a:normAutofit/>
          </a:bodyPr>
          <a:lstStyle/>
          <a:p>
            <a:r>
              <a:rPr lang="de" dirty="0"/>
              <a:t>Elaborate (Vertiefen)</a:t>
            </a:r>
          </a:p>
        </p:txBody>
      </p:sp>
      <p:sp>
        <p:nvSpPr>
          <p:cNvPr id="4" name="Textfeld 18"/>
          <p:cNvSpPr txBox="1"/>
          <p:nvPr/>
        </p:nvSpPr>
        <p:spPr bwMode="auto">
          <a:xfrm>
            <a:off x="795891" y="1236111"/>
            <a:ext cx="3366205"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Elaborate (Vertiefen)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45439" y="1975494"/>
            <a:ext cx="5650561" cy="3939796"/>
          </a:xfrm>
          <a:prstGeom prst="rect">
            <a:avLst/>
          </a:prstGeom>
          <a:noFill/>
        </p:spPr>
        <p:txBody>
          <a:bodyPr wrap="square" lIns="91440" tIns="45720" rIns="91440" bIns="45720" rtlCol="0" anchor="t">
            <a:spAutoFit/>
          </a:bodyPr>
          <a:lstStyle/>
          <a:p>
            <a:pPr marL="0" marR="0" lvl="0" indent="0" algn="just" defTabSz="914400">
              <a:lnSpc>
                <a:spcPct val="150000"/>
              </a:lnSpc>
              <a:spcBef>
                <a:spcPts val="0"/>
              </a:spcBef>
              <a:spcAft>
                <a:spcPts val="0"/>
              </a:spcAft>
              <a:buClr>
                <a:srgbClr val="000000"/>
              </a:buClr>
              <a:buSzTx/>
              <a:buFont typeface="Arial"/>
              <a:buNone/>
              <a:defRPr/>
            </a:pPr>
            <a:r>
              <a:rPr lang="de" sz="1400" b="1" i="0" u="sng" strike="noStrike" cap="none" spc="0" noProof="0" dirty="0">
                <a:ln>
                  <a:noFill/>
                </a:ln>
                <a:latin typeface="Poppins"/>
                <a:cs typeface="Calibri"/>
              </a:rPr>
              <a:t>Aufgabe 4.1.</a:t>
            </a:r>
            <a:r>
              <a:rPr lang="de" sz="1400" b="1" u="sng" noProof="0" dirty="0">
                <a:latin typeface="Poppins"/>
                <a:cs typeface="Calibri"/>
              </a:rPr>
              <a:t>.:</a:t>
            </a:r>
            <a:r>
              <a:rPr lang="de" sz="1400" b="1" i="0" u="sng" strike="noStrike" cap="none" spc="0" noProof="0" dirty="0">
                <a:ln>
                  <a:noFill/>
                </a:ln>
                <a:latin typeface="Poppins"/>
                <a:cs typeface="Calibri"/>
              </a:rPr>
              <a:t> </a:t>
            </a:r>
            <a:r>
              <a:rPr lang="de" sz="1400" b="1" i="0" u="none" strike="noStrike" cap="none" spc="0" noProof="0" dirty="0">
                <a:ln>
                  <a:noFill/>
                </a:ln>
                <a:latin typeface="Poppins"/>
                <a:cs typeface="Calibri"/>
              </a:rPr>
              <a:t>Die Schüler erhalten Informationen über die drei Bodentypen </a:t>
            </a:r>
            <a:endParaRPr lang="de" sz="1400" b="1" noProof="0" dirty="0">
              <a:latin typeface="Poppins"/>
              <a:cs typeface="Calibri"/>
            </a:endParaRP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de" sz="1400" b="0" i="0" u="none" strike="noStrike" cap="none" spc="0" noProof="0" dirty="0">
                <a:ln>
                  <a:noFill/>
                </a:ln>
                <a:latin typeface="Poppins"/>
                <a:cs typeface="Calibri"/>
              </a:rPr>
              <a:t>In Vierergruppen wird ein Bodentyp ausgewählt und die Gruppen erhalten zusätzliche Informationen über dessen Eigenschaften und/oder recherchieren selbst im Internet.</a:t>
            </a: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de" sz="1400" b="0" i="0" u="none" strike="noStrike" cap="none" spc="0" noProof="0" dirty="0">
                <a:ln>
                  <a:noFill/>
                </a:ln>
                <a:latin typeface="Poppins"/>
                <a:cs typeface="Calibri"/>
              </a:rPr>
              <a:t>Ein Poster zur Beantwortung der folgenden Fragen wird erstellt:</a:t>
            </a:r>
            <a:endParaRPr lang="de" sz="1400" noProof="0" dirty="0">
              <a:latin typeface="Poppins"/>
              <a:ea typeface="Calibri"/>
              <a:cs typeface="Arial"/>
            </a:endParaRPr>
          </a:p>
          <a:p>
            <a:pPr algn="just">
              <a:lnSpc>
                <a:spcPct val="150000"/>
              </a:lnSpc>
              <a:buClr>
                <a:srgbClr val="000000"/>
              </a:buClr>
              <a:defRPr/>
            </a:pPr>
            <a:r>
              <a:rPr lang="de" sz="1400" i="1" noProof="0" dirty="0">
                <a:latin typeface="Poppins"/>
                <a:cs typeface="Calibri"/>
              </a:rPr>
              <a:t>  - </a:t>
            </a:r>
            <a:r>
              <a:rPr lang="de" sz="1400" b="0" i="1" u="none" strike="noStrike" cap="none" spc="0" noProof="0" dirty="0">
                <a:ln>
                  <a:noFill/>
                </a:ln>
                <a:latin typeface="Poppins"/>
                <a:cs typeface="Calibri"/>
              </a:rPr>
              <a:t>Welche Tiere leben in diesem Boden?</a:t>
            </a:r>
            <a:endParaRPr lang="de" sz="1400" noProof="0" dirty="0">
              <a:latin typeface="Poppins"/>
              <a:cs typeface="Arial"/>
            </a:endParaRPr>
          </a:p>
          <a:p>
            <a:pPr algn="just">
              <a:lnSpc>
                <a:spcPct val="150000"/>
              </a:lnSpc>
              <a:defRPr/>
            </a:pPr>
            <a:r>
              <a:rPr lang="de" sz="1400" i="1" noProof="0" dirty="0">
                <a:latin typeface="Poppins"/>
                <a:ea typeface="Calibri"/>
                <a:cs typeface="Calibri"/>
              </a:rPr>
              <a:t>  - </a:t>
            </a:r>
            <a:r>
              <a:rPr lang="de" sz="1400" b="0" i="1" u="none" strike="noStrike" cap="none" spc="0" noProof="0" dirty="0">
                <a:ln>
                  <a:noFill/>
                </a:ln>
                <a:latin typeface="Poppins"/>
                <a:cs typeface="Calibri"/>
              </a:rPr>
              <a:t>Wie tragen sie zu den Eigenschaften dieses Bodentyps bei?</a:t>
            </a:r>
            <a:endParaRPr lang="de" sz="1400" noProof="0" dirty="0">
              <a:latin typeface="Poppins"/>
              <a:cs typeface="Arial"/>
            </a:endParaRPr>
          </a:p>
          <a:p>
            <a:pPr algn="just">
              <a:lnSpc>
                <a:spcPct val="150000"/>
              </a:lnSpc>
              <a:defRPr/>
            </a:pPr>
            <a:r>
              <a:rPr lang="de" sz="1400" i="1" noProof="0" dirty="0">
                <a:latin typeface="Poppins"/>
                <a:cs typeface="Calibri"/>
              </a:rPr>
              <a:t>  - </a:t>
            </a:r>
            <a:r>
              <a:rPr lang="de" sz="1400" b="0" i="1" u="none" strike="noStrike" cap="none" spc="0" noProof="0" dirty="0">
                <a:ln>
                  <a:noFill/>
                </a:ln>
                <a:latin typeface="Poppins"/>
                <a:cs typeface="Calibri"/>
              </a:rPr>
              <a:t>Erläutert, warum dies ein gesunder Boden ist bzw. warum nicht.</a:t>
            </a:r>
            <a:endParaRPr lang="de" sz="1400" b="0" u="none" strike="noStrike" cap="none" spc="0" noProof="0" dirty="0">
              <a:ln>
                <a:noFill/>
              </a:ln>
              <a:latin typeface="Poppins"/>
              <a:cs typeface="Arial"/>
            </a:endParaRPr>
          </a:p>
        </p:txBody>
      </p:sp>
      <p:pic>
        <p:nvPicPr>
          <p:cNvPr id="5" name="Grafik 4"/>
          <p:cNvPicPr>
            <a:picLocks noChangeAspect="1"/>
          </p:cNvPicPr>
          <p:nvPr/>
        </p:nvPicPr>
        <p:blipFill>
          <a:blip r:embed="rId8"/>
          <a:stretch/>
        </p:blipFill>
        <p:spPr bwMode="auto">
          <a:xfrm>
            <a:off x="6577443" y="1759331"/>
            <a:ext cx="5169118" cy="3553769"/>
          </a:xfrm>
          <a:prstGeom prst="rect">
            <a:avLst/>
          </a:prstGeom>
        </p:spPr>
      </p:pic>
      <p:sp>
        <p:nvSpPr>
          <p:cNvPr id="8" name="Textfeld 7">
            <a:extLst>
              <a:ext uri="{FF2B5EF4-FFF2-40B4-BE49-F238E27FC236}">
                <a16:creationId xmlns:a16="http://schemas.microsoft.com/office/drawing/2014/main" id="{A483B7B2-2133-4151-55CD-FF7268069F20}"/>
              </a:ext>
            </a:extLst>
          </p:cNvPr>
          <p:cNvSpPr txBox="1"/>
          <p:nvPr/>
        </p:nvSpPr>
        <p:spPr>
          <a:xfrm>
            <a:off x="871538" y="1928813"/>
            <a:ext cx="184731" cy="369332"/>
          </a:xfrm>
          <a:prstGeom prst="rect">
            <a:avLst/>
          </a:prstGeom>
          <a:noFill/>
        </p:spPr>
        <p:txBody>
          <a:bodyPr wrap="none" rtlCol="0">
            <a:spAutoFit/>
          </a:bodyPr>
          <a:lstStyle/>
          <a:p>
            <a:endParaRPr lang="de" noProof="0" dirty="0"/>
          </a:p>
        </p:txBody>
      </p:sp>
      <p:sp>
        <p:nvSpPr>
          <p:cNvPr id="2" name="Title 1">
            <a:extLst>
              <a:ext uri="{FF2B5EF4-FFF2-40B4-BE49-F238E27FC236}">
                <a16:creationId xmlns:a16="http://schemas.microsoft.com/office/drawing/2014/main" id="{F2B79871-6E99-6869-067A-FF94B3DB99FA}"/>
              </a:ext>
            </a:extLst>
          </p:cNvPr>
          <p:cNvSpPr>
            <a:spLocks noGrp="1"/>
          </p:cNvSpPr>
          <p:nvPr>
            <p:ph type="title"/>
          </p:nvPr>
        </p:nvSpPr>
        <p:spPr/>
        <p:txBody>
          <a:bodyPr/>
          <a:lstStyle/>
          <a:p>
            <a:r>
              <a:rPr lang="de" dirty="0"/>
              <a:t>Elaborate (Vertiefen)</a:t>
            </a:r>
          </a:p>
        </p:txBody>
      </p:sp>
      <p:sp>
        <p:nvSpPr>
          <p:cNvPr id="6" name="TextBox 5">
            <a:extLst>
              <a:ext uri="{FF2B5EF4-FFF2-40B4-BE49-F238E27FC236}">
                <a16:creationId xmlns:a16="http://schemas.microsoft.com/office/drawing/2014/main" id="{BCB9CB07-924D-0E13-9FA4-AA5A436B3ED7}"/>
              </a:ext>
            </a:extLst>
          </p:cNvPr>
          <p:cNvSpPr txBox="1"/>
          <p:nvPr/>
        </p:nvSpPr>
        <p:spPr>
          <a:xfrm>
            <a:off x="6575323" y="5358580"/>
            <a:ext cx="54323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 sz="900" dirty="0">
                <a:solidFill>
                  <a:srgbClr val="333333"/>
                </a:solidFill>
                <a:highlight>
                  <a:srgbClr val="FFFFFF"/>
                </a:highlight>
                <a:latin typeface="Segoe UI"/>
                <a:cs typeface="Segoe UI"/>
              </a:rPr>
              <a:t>Bild abgerufen von:</a:t>
            </a:r>
            <a:r>
              <a:rPr lang="de" sz="900" dirty="0">
                <a:solidFill>
                  <a:srgbClr val="00B0F0"/>
                </a:solidFill>
                <a:highlight>
                  <a:srgbClr val="FFFFFF"/>
                </a:highlight>
                <a:latin typeface="Segoe UI"/>
                <a:cs typeface="Segoe UI"/>
              </a:rPr>
              <a:t> </a:t>
            </a:r>
            <a:r>
              <a:rPr lang="de" sz="9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https://ediblephilly.ediblecommunities.com/food-thought/food-thought-how-healthy-soil-measured/</a:t>
            </a:r>
            <a:r>
              <a:rPr lang="de" sz="900" dirty="0">
                <a:solidFill>
                  <a:srgbClr val="00B0F0"/>
                </a:solidFill>
                <a:highlight>
                  <a:srgbClr val="FFFFFF"/>
                </a:highlight>
                <a:latin typeface="Segoe UI"/>
                <a:cs typeface="Segoe UI"/>
              </a:rPr>
              <a:t> </a:t>
            </a:r>
            <a:endParaRPr lang="de" dirty="0">
              <a:solidFill>
                <a:srgbClr val="00B0F0"/>
              </a:solidFill>
            </a:endParaRPr>
          </a:p>
        </p:txBody>
      </p:sp>
      <p:sp>
        <p:nvSpPr>
          <p:cNvPr id="7" name="Textfeld 18">
            <a:extLst>
              <a:ext uri="{FF2B5EF4-FFF2-40B4-BE49-F238E27FC236}">
                <a16:creationId xmlns:a16="http://schemas.microsoft.com/office/drawing/2014/main" id="{3CC401C3-2E3D-0530-BF08-1088A0BAD557}"/>
              </a:ext>
            </a:extLst>
          </p:cNvPr>
          <p:cNvSpPr txBox="1"/>
          <p:nvPr/>
        </p:nvSpPr>
        <p:spPr bwMode="auto">
          <a:xfrm>
            <a:off x="795891" y="1236111"/>
            <a:ext cx="3366205"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Elaborate (Vertiefen)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prstGeom prst="rect">
            <a:avLst/>
          </a:prstGeom>
        </p:spPr>
        <p:txBody>
          <a:bodyPr vert="horz" wrap="square" lIns="0" tIns="0" rIns="0" bIns="0" rtlCol="0" anchor="ctr">
            <a:spAutoFit/>
          </a:bodyPr>
          <a:lstStyle/>
          <a:p>
            <a:pPr>
              <a:lnSpc>
                <a:spcPct val="100000"/>
              </a:lnSpc>
              <a:buClr>
                <a:srgbClr val="000000"/>
              </a:buClr>
              <a:buSzTx/>
              <a:defRPr/>
            </a:pPr>
            <a:r>
              <a:rPr lang="de" sz="3600" noProof="0" dirty="0"/>
              <a:t>Lernen anhand sozialwissenschaftlicher Fragestellungen</a:t>
            </a:r>
          </a:p>
        </p:txBody>
      </p:sp>
      <p:sp>
        <p:nvSpPr>
          <p:cNvPr id="5" name="Foliennummernplatzhalter 4"/>
          <p:cNvSpPr>
            <a:spLocks noGrp="1"/>
          </p:cNvSpPr>
          <p:nvPr>
            <p:ph type="sldNum" sz="quarter" idx="4294967295"/>
          </p:nvPr>
        </p:nvSpPr>
        <p:spPr bwMode="auto">
          <a:xfrm>
            <a:off x="9448800" y="6388100"/>
            <a:ext cx="2743200" cy="365125"/>
          </a:xfrm>
        </p:spPr>
        <p:txBody>
          <a:bodyPr/>
          <a:lstStyle/>
          <a:p>
            <a:pPr>
              <a:defRPr/>
            </a:pPr>
            <a:fld id="{C78E65DB-0693-4285-868B-A910EFECD7CD}" type="slidenum">
              <a:rPr lang="en-GB" noProof="0" smtClean="0"/>
              <a:t>42</a:t>
            </a:fld>
            <a:endParaRPr lang="de" noProof="0" dirty="0"/>
          </a:p>
        </p:txBody>
      </p:sp>
      <p:sp>
        <p:nvSpPr>
          <p:cNvPr id="3" name="object 3"/>
          <p:cNvSpPr/>
          <p:nvPr/>
        </p:nvSpPr>
        <p:spPr bwMode="auto">
          <a:xfrm>
            <a:off x="7022638" y="1972518"/>
            <a:ext cx="381044" cy="675879"/>
          </a:xfrm>
          <a:custGeom>
            <a:avLst/>
            <a:gdLst/>
            <a:ahLst/>
            <a:cxnLst/>
            <a:rect l="l" t="t" r="r" b="b"/>
            <a:pathLst>
              <a:path w="421004" h="746760" extrusionOk="0">
                <a:moveTo>
                  <a:pt x="210311" y="516635"/>
                </a:moveTo>
                <a:lnTo>
                  <a:pt x="0" y="348995"/>
                </a:lnTo>
                <a:lnTo>
                  <a:pt x="167639" y="683061"/>
                </a:lnTo>
                <a:lnTo>
                  <a:pt x="167639" y="516635"/>
                </a:lnTo>
                <a:lnTo>
                  <a:pt x="210311" y="516635"/>
                </a:lnTo>
                <a:close/>
              </a:path>
              <a:path w="421004" h="746760" extrusionOk="0">
                <a:moveTo>
                  <a:pt x="251459" y="483836"/>
                </a:moveTo>
                <a:lnTo>
                  <a:pt x="251459" y="0"/>
                </a:lnTo>
                <a:lnTo>
                  <a:pt x="167639" y="0"/>
                </a:lnTo>
                <a:lnTo>
                  <a:pt x="167639" y="482622"/>
                </a:lnTo>
                <a:lnTo>
                  <a:pt x="210311" y="516635"/>
                </a:lnTo>
                <a:lnTo>
                  <a:pt x="251459" y="483836"/>
                </a:lnTo>
                <a:close/>
              </a:path>
              <a:path w="421004" h="746760" extrusionOk="0">
                <a:moveTo>
                  <a:pt x="251459" y="686098"/>
                </a:moveTo>
                <a:lnTo>
                  <a:pt x="251459" y="516635"/>
                </a:lnTo>
                <a:lnTo>
                  <a:pt x="167639" y="516635"/>
                </a:lnTo>
                <a:lnTo>
                  <a:pt x="167639" y="683061"/>
                </a:lnTo>
                <a:lnTo>
                  <a:pt x="199605" y="746759"/>
                </a:lnTo>
                <a:lnTo>
                  <a:pt x="221018" y="746759"/>
                </a:lnTo>
                <a:lnTo>
                  <a:pt x="251459" y="686098"/>
                </a:lnTo>
                <a:close/>
              </a:path>
              <a:path w="421004" h="746760" extrusionOk="0">
                <a:moveTo>
                  <a:pt x="420623" y="348995"/>
                </a:moveTo>
                <a:lnTo>
                  <a:pt x="210311" y="516635"/>
                </a:lnTo>
                <a:lnTo>
                  <a:pt x="251459" y="516635"/>
                </a:lnTo>
                <a:lnTo>
                  <a:pt x="251459" y="686098"/>
                </a:lnTo>
                <a:lnTo>
                  <a:pt x="420623" y="348995"/>
                </a:lnTo>
                <a:close/>
              </a:path>
            </a:pathLst>
          </a:custGeom>
          <a:solidFill>
            <a:schemeClr val="accent2"/>
          </a:solidFill>
        </p:spPr>
        <p:txBody>
          <a:bodyPr wrap="square" lIns="0" tIns="0" rIns="0" bIns="0" rtlCol="0"/>
          <a:lstStyle/>
          <a:p>
            <a:pPr>
              <a:defRPr/>
            </a:pPr>
            <a:endParaRPr lang="de" sz="1650" noProof="0" dirty="0">
              <a:latin typeface="Poppins"/>
            </a:endParaRPr>
          </a:p>
        </p:txBody>
      </p:sp>
      <p:sp>
        <p:nvSpPr>
          <p:cNvPr id="4" name="object 4"/>
          <p:cNvSpPr txBox="1"/>
          <p:nvPr/>
        </p:nvSpPr>
        <p:spPr bwMode="auto">
          <a:xfrm>
            <a:off x="5422503" y="1208565"/>
            <a:ext cx="3480484" cy="554254"/>
          </a:xfrm>
          <a:prstGeom prst="rect">
            <a:avLst/>
          </a:prstGeom>
          <a:noFill/>
        </p:spPr>
        <p:txBody>
          <a:bodyPr vert="horz" wrap="square" lIns="0" tIns="0" rIns="0" bIns="0" rtlCol="0">
            <a:spAutoFit/>
          </a:bodyPr>
          <a:lstStyle/>
          <a:p>
            <a:pPr marL="344067" marR="118147" indent="-306029" algn="ctr">
              <a:lnSpc>
                <a:spcPct val="101099"/>
              </a:lnSpc>
              <a:defRPr/>
            </a:pPr>
            <a:r>
              <a:rPr lang="de" noProof="0" dirty="0">
                <a:latin typeface="Poppins"/>
                <a:cs typeface="Calibri" panose="020F0502020204030204" pitchFamily="34" charset="0"/>
              </a:rPr>
              <a:t>Moralisches Denken, Ethik,</a:t>
            </a:r>
          </a:p>
          <a:p>
            <a:pPr marL="344067" marR="118147" indent="-306029" algn="ctr">
              <a:lnSpc>
                <a:spcPct val="101099"/>
              </a:lnSpc>
              <a:defRPr/>
            </a:pPr>
            <a:r>
              <a:rPr lang="de" noProof="0" dirty="0">
                <a:latin typeface="Poppins"/>
                <a:cs typeface="Calibri" panose="020F0502020204030204" pitchFamily="34" charset="0"/>
              </a:rPr>
              <a:t>Werte und Normen</a:t>
            </a:r>
          </a:p>
        </p:txBody>
      </p:sp>
      <p:sp>
        <p:nvSpPr>
          <p:cNvPr id="8" name="object 8"/>
          <p:cNvSpPr/>
          <p:nvPr/>
        </p:nvSpPr>
        <p:spPr bwMode="auto">
          <a:xfrm>
            <a:off x="5408547" y="3428959"/>
            <a:ext cx="717259" cy="381044"/>
          </a:xfrm>
          <a:custGeom>
            <a:avLst/>
            <a:gdLst/>
            <a:ahLst/>
            <a:cxnLst/>
            <a:rect l="l" t="t" r="r" b="b"/>
            <a:pathLst>
              <a:path w="792479" h="421004" extrusionOk="0">
                <a:moveTo>
                  <a:pt x="541019" y="210311"/>
                </a:moveTo>
                <a:lnTo>
                  <a:pt x="508220" y="169163"/>
                </a:lnTo>
                <a:lnTo>
                  <a:pt x="0" y="169163"/>
                </a:lnTo>
                <a:lnTo>
                  <a:pt x="0" y="252983"/>
                </a:lnTo>
                <a:lnTo>
                  <a:pt x="507006" y="252983"/>
                </a:lnTo>
                <a:lnTo>
                  <a:pt x="541019" y="210311"/>
                </a:lnTo>
                <a:close/>
              </a:path>
              <a:path w="792479" h="421004" extrusionOk="0">
                <a:moveTo>
                  <a:pt x="792479" y="210311"/>
                </a:moveTo>
                <a:lnTo>
                  <a:pt x="373379" y="0"/>
                </a:lnTo>
                <a:lnTo>
                  <a:pt x="508220" y="169163"/>
                </a:lnTo>
                <a:lnTo>
                  <a:pt x="541019" y="169163"/>
                </a:lnTo>
                <a:lnTo>
                  <a:pt x="541019" y="336499"/>
                </a:lnTo>
                <a:lnTo>
                  <a:pt x="792479" y="210311"/>
                </a:lnTo>
                <a:close/>
              </a:path>
              <a:path w="792479" h="421004" extrusionOk="0">
                <a:moveTo>
                  <a:pt x="541019" y="336499"/>
                </a:moveTo>
                <a:lnTo>
                  <a:pt x="541019" y="252983"/>
                </a:lnTo>
                <a:lnTo>
                  <a:pt x="507006" y="252983"/>
                </a:lnTo>
                <a:lnTo>
                  <a:pt x="373379" y="420623"/>
                </a:lnTo>
                <a:lnTo>
                  <a:pt x="541019" y="336499"/>
                </a:lnTo>
                <a:close/>
              </a:path>
              <a:path w="792479" h="421004" extrusionOk="0">
                <a:moveTo>
                  <a:pt x="541019" y="252983"/>
                </a:moveTo>
                <a:lnTo>
                  <a:pt x="541019" y="210311"/>
                </a:lnTo>
                <a:lnTo>
                  <a:pt x="507006" y="252983"/>
                </a:lnTo>
                <a:lnTo>
                  <a:pt x="541019" y="252983"/>
                </a:lnTo>
                <a:close/>
              </a:path>
              <a:path w="792479" h="421004" extrusionOk="0">
                <a:moveTo>
                  <a:pt x="541019" y="210311"/>
                </a:moveTo>
                <a:lnTo>
                  <a:pt x="541019" y="169163"/>
                </a:lnTo>
                <a:lnTo>
                  <a:pt x="508220" y="169163"/>
                </a:lnTo>
                <a:lnTo>
                  <a:pt x="541019" y="210311"/>
                </a:lnTo>
                <a:close/>
              </a:path>
            </a:pathLst>
          </a:custGeom>
          <a:solidFill>
            <a:schemeClr val="accent2"/>
          </a:solidFill>
        </p:spPr>
        <p:txBody>
          <a:bodyPr wrap="square" lIns="0" tIns="0" rIns="0" bIns="0" rtlCol="0"/>
          <a:lstStyle/>
          <a:p>
            <a:pPr>
              <a:defRPr/>
            </a:pPr>
            <a:endParaRPr lang="de" sz="1650" noProof="0" dirty="0">
              <a:latin typeface="Poppins"/>
            </a:endParaRPr>
          </a:p>
        </p:txBody>
      </p:sp>
      <p:sp>
        <p:nvSpPr>
          <p:cNvPr id="9" name="object 9"/>
          <p:cNvSpPr txBox="1"/>
          <p:nvPr/>
        </p:nvSpPr>
        <p:spPr bwMode="auto">
          <a:xfrm>
            <a:off x="2456402" y="3273686"/>
            <a:ext cx="2952145" cy="834011"/>
          </a:xfrm>
          <a:prstGeom prst="rect">
            <a:avLst/>
          </a:prstGeom>
          <a:noFill/>
        </p:spPr>
        <p:txBody>
          <a:bodyPr vert="horz" wrap="square" lIns="0" tIns="0" rIns="0" bIns="0" rtlCol="0">
            <a:spAutoFit/>
          </a:bodyPr>
          <a:lstStyle/>
          <a:p>
            <a:pPr marL="344067" marR="118147" indent="-306029" algn="ctr">
              <a:lnSpc>
                <a:spcPct val="101099"/>
              </a:lnSpc>
              <a:defRPr/>
            </a:pPr>
            <a:r>
              <a:rPr lang="de" noProof="0" dirty="0">
                <a:latin typeface="Poppins"/>
                <a:cs typeface="Calibri" panose="020F0502020204030204" pitchFamily="34" charset="0"/>
              </a:rPr>
              <a:t>Wissenschaftliches Arbeiten</a:t>
            </a:r>
          </a:p>
          <a:p>
            <a:pPr marL="344067" marR="118147" indent="-306029" algn="ctr">
              <a:lnSpc>
                <a:spcPct val="101099"/>
              </a:lnSpc>
              <a:defRPr/>
            </a:pPr>
            <a:r>
              <a:rPr lang="de" noProof="0" dirty="0">
                <a:latin typeface="Poppins"/>
                <a:cs typeface="Calibri" panose="020F0502020204030204" pitchFamily="34" charset="0"/>
              </a:rPr>
              <a:t>und Wissen</a:t>
            </a:r>
          </a:p>
        </p:txBody>
      </p:sp>
      <p:sp>
        <p:nvSpPr>
          <p:cNvPr id="10" name="object 10"/>
          <p:cNvSpPr/>
          <p:nvPr/>
        </p:nvSpPr>
        <p:spPr bwMode="auto">
          <a:xfrm>
            <a:off x="7408471" y="2286990"/>
            <a:ext cx="19540" cy="19540"/>
          </a:xfrm>
          <a:custGeom>
            <a:avLst/>
            <a:gdLst/>
            <a:ahLst/>
            <a:cxnLst/>
            <a:rect l="l" t="t" r="r" b="b"/>
            <a:pathLst>
              <a:path w="21589" h="21589" extrusionOk="0">
                <a:moveTo>
                  <a:pt x="21413" y="0"/>
                </a:moveTo>
                <a:lnTo>
                  <a:pt x="0" y="0"/>
                </a:lnTo>
                <a:lnTo>
                  <a:pt x="10706" y="21336"/>
                </a:lnTo>
                <a:lnTo>
                  <a:pt x="21413" y="0"/>
                </a:lnTo>
                <a:close/>
              </a:path>
            </a:pathLst>
          </a:custGeom>
          <a:solidFill>
            <a:srgbClr val="D9D9D9"/>
          </a:solidFill>
        </p:spPr>
        <p:txBody>
          <a:bodyPr wrap="square" lIns="0" tIns="0" rIns="0" bIns="0" rtlCol="0"/>
          <a:lstStyle/>
          <a:p>
            <a:pPr>
              <a:defRPr/>
            </a:pPr>
            <a:endParaRPr lang="de" sz="1650" noProof="0" dirty="0">
              <a:latin typeface="Poppins"/>
            </a:endParaRPr>
          </a:p>
        </p:txBody>
      </p:sp>
      <p:sp>
        <p:nvSpPr>
          <p:cNvPr id="11" name="object 11"/>
          <p:cNvSpPr/>
          <p:nvPr/>
        </p:nvSpPr>
        <p:spPr bwMode="auto">
          <a:xfrm>
            <a:off x="8357690" y="3428959"/>
            <a:ext cx="717259" cy="381044"/>
          </a:xfrm>
          <a:custGeom>
            <a:avLst/>
            <a:gdLst/>
            <a:ahLst/>
            <a:cxnLst/>
            <a:rect l="l" t="t" r="r" b="b"/>
            <a:pathLst>
              <a:path w="792479" h="421004" extrusionOk="0">
                <a:moveTo>
                  <a:pt x="420623" y="0"/>
                </a:moveTo>
                <a:lnTo>
                  <a:pt x="0" y="210311"/>
                </a:lnTo>
                <a:lnTo>
                  <a:pt x="252983" y="336803"/>
                </a:lnTo>
                <a:lnTo>
                  <a:pt x="252983" y="169163"/>
                </a:lnTo>
                <a:lnTo>
                  <a:pt x="285783" y="169163"/>
                </a:lnTo>
                <a:lnTo>
                  <a:pt x="420623" y="0"/>
                </a:lnTo>
                <a:close/>
              </a:path>
              <a:path w="792479" h="421004" extrusionOk="0">
                <a:moveTo>
                  <a:pt x="285783" y="169163"/>
                </a:moveTo>
                <a:lnTo>
                  <a:pt x="252983" y="169163"/>
                </a:lnTo>
                <a:lnTo>
                  <a:pt x="252983" y="210311"/>
                </a:lnTo>
                <a:lnTo>
                  <a:pt x="285783" y="169163"/>
                </a:lnTo>
                <a:close/>
              </a:path>
              <a:path w="792479" h="421004" extrusionOk="0">
                <a:moveTo>
                  <a:pt x="792479" y="252983"/>
                </a:moveTo>
                <a:lnTo>
                  <a:pt x="792479" y="169163"/>
                </a:lnTo>
                <a:lnTo>
                  <a:pt x="285783" y="169163"/>
                </a:lnTo>
                <a:lnTo>
                  <a:pt x="252983" y="210311"/>
                </a:lnTo>
                <a:lnTo>
                  <a:pt x="286997" y="252983"/>
                </a:lnTo>
                <a:lnTo>
                  <a:pt x="792479" y="252983"/>
                </a:lnTo>
                <a:close/>
              </a:path>
              <a:path w="792479" h="421004" extrusionOk="0">
                <a:moveTo>
                  <a:pt x="286997" y="252983"/>
                </a:moveTo>
                <a:lnTo>
                  <a:pt x="252983" y="210311"/>
                </a:lnTo>
                <a:lnTo>
                  <a:pt x="252983" y="252983"/>
                </a:lnTo>
                <a:lnTo>
                  <a:pt x="286997" y="252983"/>
                </a:lnTo>
                <a:close/>
              </a:path>
              <a:path w="792479" h="421004" extrusionOk="0">
                <a:moveTo>
                  <a:pt x="420623" y="420623"/>
                </a:moveTo>
                <a:lnTo>
                  <a:pt x="286997" y="252983"/>
                </a:lnTo>
                <a:lnTo>
                  <a:pt x="252983" y="252983"/>
                </a:lnTo>
                <a:lnTo>
                  <a:pt x="252983" y="336803"/>
                </a:lnTo>
                <a:lnTo>
                  <a:pt x="420623" y="420623"/>
                </a:lnTo>
                <a:close/>
              </a:path>
            </a:pathLst>
          </a:custGeom>
          <a:solidFill>
            <a:schemeClr val="accent2"/>
          </a:solidFill>
        </p:spPr>
        <p:txBody>
          <a:bodyPr wrap="square" lIns="0" tIns="0" rIns="0" bIns="0" rtlCol="0"/>
          <a:lstStyle/>
          <a:p>
            <a:pPr>
              <a:defRPr/>
            </a:pPr>
            <a:endParaRPr lang="de" sz="1650" noProof="0" dirty="0">
              <a:latin typeface="Poppins"/>
            </a:endParaRPr>
          </a:p>
        </p:txBody>
      </p:sp>
      <p:sp>
        <p:nvSpPr>
          <p:cNvPr id="12" name="object 12"/>
          <p:cNvSpPr txBox="1"/>
          <p:nvPr/>
        </p:nvSpPr>
        <p:spPr bwMode="auto">
          <a:xfrm>
            <a:off x="9255393" y="3467419"/>
            <a:ext cx="1794329" cy="274499"/>
          </a:xfrm>
          <a:prstGeom prst="rect">
            <a:avLst/>
          </a:prstGeom>
          <a:noFill/>
        </p:spPr>
        <p:txBody>
          <a:bodyPr vert="horz" wrap="square" lIns="0" tIns="0" rIns="0" bIns="0" rtlCol="0">
            <a:spAutoFit/>
          </a:bodyPr>
          <a:lstStyle/>
          <a:p>
            <a:pPr marL="344067" marR="118147" indent="-306029">
              <a:lnSpc>
                <a:spcPct val="101099"/>
              </a:lnSpc>
              <a:defRPr/>
            </a:pPr>
            <a:r>
              <a:rPr lang="de" noProof="0" dirty="0">
                <a:latin typeface="Poppins"/>
                <a:cs typeface="Calibri" panose="020F0502020204030204" pitchFamily="34" charset="0"/>
              </a:rPr>
              <a:t>Emotionen</a:t>
            </a:r>
            <a:endParaRPr lang="de" sz="2000" noProof="0" dirty="0">
              <a:latin typeface="Poppins"/>
              <a:cs typeface="Calibri" panose="020F0502020204030204" pitchFamily="34" charset="0"/>
            </a:endParaRPr>
          </a:p>
        </p:txBody>
      </p:sp>
      <p:sp>
        <p:nvSpPr>
          <p:cNvPr id="15" name="object 15"/>
          <p:cNvSpPr/>
          <p:nvPr/>
        </p:nvSpPr>
        <p:spPr bwMode="auto">
          <a:xfrm>
            <a:off x="7024362" y="4754445"/>
            <a:ext cx="379320" cy="717259"/>
          </a:xfrm>
          <a:custGeom>
            <a:avLst/>
            <a:gdLst/>
            <a:ahLst/>
            <a:cxnLst/>
            <a:rect l="l" t="t" r="r" b="b"/>
            <a:pathLst>
              <a:path w="419100" h="792479" extrusionOk="0">
                <a:moveTo>
                  <a:pt x="419099" y="420623"/>
                </a:moveTo>
                <a:lnTo>
                  <a:pt x="211835" y="0"/>
                </a:lnTo>
                <a:lnTo>
                  <a:pt x="0" y="419099"/>
                </a:lnTo>
                <a:lnTo>
                  <a:pt x="168978" y="284407"/>
                </a:lnTo>
                <a:lnTo>
                  <a:pt x="169163" y="251459"/>
                </a:lnTo>
                <a:lnTo>
                  <a:pt x="252983" y="251459"/>
                </a:lnTo>
                <a:lnTo>
                  <a:pt x="252983" y="286033"/>
                </a:lnTo>
                <a:lnTo>
                  <a:pt x="419099" y="420623"/>
                </a:lnTo>
                <a:close/>
              </a:path>
              <a:path w="419100" h="792479" extrusionOk="0">
                <a:moveTo>
                  <a:pt x="252790" y="285876"/>
                </a:moveTo>
                <a:lnTo>
                  <a:pt x="210311" y="251459"/>
                </a:lnTo>
                <a:lnTo>
                  <a:pt x="168978" y="284407"/>
                </a:lnTo>
                <a:lnTo>
                  <a:pt x="166115" y="792479"/>
                </a:lnTo>
                <a:lnTo>
                  <a:pt x="249935" y="792479"/>
                </a:lnTo>
                <a:lnTo>
                  <a:pt x="252790" y="285876"/>
                </a:lnTo>
                <a:close/>
              </a:path>
              <a:path w="419100" h="792479" extrusionOk="0">
                <a:moveTo>
                  <a:pt x="210311" y="251459"/>
                </a:moveTo>
                <a:lnTo>
                  <a:pt x="169163" y="251459"/>
                </a:lnTo>
                <a:lnTo>
                  <a:pt x="168978" y="284407"/>
                </a:lnTo>
                <a:lnTo>
                  <a:pt x="210311" y="251459"/>
                </a:lnTo>
                <a:close/>
              </a:path>
              <a:path w="419100" h="792479" extrusionOk="0">
                <a:moveTo>
                  <a:pt x="252983" y="251459"/>
                </a:moveTo>
                <a:lnTo>
                  <a:pt x="210311" y="251459"/>
                </a:lnTo>
                <a:lnTo>
                  <a:pt x="252790" y="285876"/>
                </a:lnTo>
                <a:lnTo>
                  <a:pt x="252983" y="251459"/>
                </a:lnTo>
                <a:close/>
              </a:path>
              <a:path w="419100" h="792479" extrusionOk="0">
                <a:moveTo>
                  <a:pt x="252983" y="286033"/>
                </a:moveTo>
                <a:lnTo>
                  <a:pt x="252983" y="251459"/>
                </a:lnTo>
                <a:lnTo>
                  <a:pt x="252790" y="285876"/>
                </a:lnTo>
                <a:lnTo>
                  <a:pt x="252983" y="286033"/>
                </a:lnTo>
                <a:close/>
              </a:path>
            </a:pathLst>
          </a:custGeom>
          <a:solidFill>
            <a:schemeClr val="accent2"/>
          </a:solidFill>
        </p:spPr>
        <p:txBody>
          <a:bodyPr wrap="square" lIns="0" tIns="0" rIns="0" bIns="0" rtlCol="0"/>
          <a:lstStyle/>
          <a:p>
            <a:pPr>
              <a:defRPr/>
            </a:pPr>
            <a:endParaRPr lang="de" sz="1650" noProof="0" dirty="0">
              <a:latin typeface="Poppins"/>
            </a:endParaRPr>
          </a:p>
        </p:txBody>
      </p:sp>
      <p:sp>
        <p:nvSpPr>
          <p:cNvPr id="16" name="object 16"/>
          <p:cNvSpPr txBox="1"/>
          <p:nvPr/>
        </p:nvSpPr>
        <p:spPr bwMode="auto">
          <a:xfrm>
            <a:off x="5310824" y="5609116"/>
            <a:ext cx="3405495" cy="553998"/>
          </a:xfrm>
          <a:prstGeom prst="rect">
            <a:avLst/>
          </a:prstGeom>
          <a:noFill/>
        </p:spPr>
        <p:txBody>
          <a:bodyPr vert="horz" wrap="square" lIns="0" tIns="0" rIns="0" bIns="0" rtlCol="0">
            <a:spAutoFit/>
          </a:bodyPr>
          <a:lstStyle/>
          <a:p>
            <a:pPr marL="405157" algn="ctr">
              <a:defRPr/>
            </a:pPr>
            <a:r>
              <a:rPr lang="de" noProof="0" dirty="0">
                <a:latin typeface="Poppins"/>
                <a:cs typeface="Calibri" panose="020F0502020204030204" pitchFamily="34" charset="0"/>
              </a:rPr>
              <a:t>Kulturelle, soziale und politische Überzeugungen</a:t>
            </a:r>
          </a:p>
        </p:txBody>
      </p:sp>
      <p:sp>
        <p:nvSpPr>
          <p:cNvPr id="17" name="Ellipse 16"/>
          <p:cNvSpPr/>
          <p:nvPr/>
        </p:nvSpPr>
        <p:spPr bwMode="auto">
          <a:xfrm>
            <a:off x="6107274" y="2634699"/>
            <a:ext cx="2250415" cy="212393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4067" marR="118147" indent="-306029" algn="ctr">
              <a:lnSpc>
                <a:spcPct val="101099"/>
              </a:lnSpc>
              <a:defRPr/>
            </a:pPr>
            <a:r>
              <a:rPr lang="de" sz="2400" b="1" noProof="0" dirty="0">
                <a:solidFill>
                  <a:schemeClr val="bg1"/>
                </a:solidFill>
                <a:latin typeface="Poppins"/>
                <a:cs typeface="Calibri" panose="020F0502020204030204" pitchFamily="34" charset="0"/>
              </a:rPr>
              <a:t>Eine </a:t>
            </a:r>
          </a:p>
          <a:p>
            <a:pPr marL="344067" marR="118147" indent="-306029" algn="ctr">
              <a:lnSpc>
                <a:spcPct val="101099"/>
              </a:lnSpc>
              <a:defRPr/>
            </a:pPr>
            <a:r>
              <a:rPr lang="de" sz="2400" b="1" dirty="0">
                <a:solidFill>
                  <a:schemeClr val="bg1"/>
                </a:solidFill>
                <a:latin typeface="Poppins"/>
                <a:cs typeface="Calibri" panose="020F0502020204030204" pitchFamily="34" charset="0"/>
              </a:rPr>
              <a:t>Meinung</a:t>
            </a:r>
          </a:p>
          <a:p>
            <a:pPr marL="344067" marR="118147" indent="-306029" algn="ctr">
              <a:lnSpc>
                <a:spcPct val="101099"/>
              </a:lnSpc>
              <a:defRPr/>
            </a:pPr>
            <a:r>
              <a:rPr lang="de" sz="2400" b="1" noProof="0" dirty="0">
                <a:solidFill>
                  <a:schemeClr val="bg1"/>
                </a:solidFill>
                <a:latin typeface="Poppins"/>
                <a:cs typeface="Calibri" panose="020F0502020204030204" pitchFamily="34" charset="0"/>
              </a:rPr>
              <a:t>bilden </a:t>
            </a:r>
          </a:p>
        </p:txBody>
      </p:sp>
      <p:grpSp>
        <p:nvGrpSpPr>
          <p:cNvPr id="14" name="Gruppierung 13"/>
          <p:cNvGrpSpPr/>
          <p:nvPr/>
        </p:nvGrpSpPr>
        <p:grpSpPr bwMode="auto">
          <a:xfrm>
            <a:off x="805755" y="1460917"/>
            <a:ext cx="2905355" cy="1395401"/>
            <a:chOff x="893135" y="2003192"/>
            <a:chExt cx="2913321" cy="1399227"/>
          </a:xfrm>
        </p:grpSpPr>
        <p:sp>
          <p:nvSpPr>
            <p:cNvPr id="6" name="Wolke 5"/>
            <p:cNvSpPr/>
            <p:nvPr/>
          </p:nvSpPr>
          <p:spPr bwMode="auto">
            <a:xfrm>
              <a:off x="893135" y="2003192"/>
              <a:ext cx="2913321" cy="1399227"/>
            </a:xfrm>
            <a:prstGeom prst="cloud">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 noProof="0" dirty="0">
                <a:solidFill>
                  <a:schemeClr val="accent6">
                    <a:lumMod val="75000"/>
                  </a:schemeClr>
                </a:solidFill>
                <a:latin typeface="Poppins"/>
              </a:endParaRPr>
            </a:p>
          </p:txBody>
        </p:sp>
        <p:sp>
          <p:nvSpPr>
            <p:cNvPr id="13" name="Textfeld 12"/>
            <p:cNvSpPr txBox="1"/>
            <p:nvPr/>
          </p:nvSpPr>
          <p:spPr bwMode="auto">
            <a:xfrm>
              <a:off x="1399891" y="2241140"/>
              <a:ext cx="2164125" cy="923330"/>
            </a:xfrm>
            <a:prstGeom prst="rect">
              <a:avLst/>
            </a:prstGeom>
            <a:noFill/>
          </p:spPr>
          <p:txBody>
            <a:bodyPr wrap="square" rtlCol="0">
              <a:spAutoFit/>
            </a:bodyPr>
            <a:lstStyle/>
            <a:p>
              <a:pPr>
                <a:defRPr/>
              </a:pPr>
              <a:r>
                <a:rPr lang="de" noProof="0" dirty="0">
                  <a:solidFill>
                    <a:schemeClr val="accent6">
                      <a:lumMod val="75000"/>
                    </a:schemeClr>
                  </a:solidFill>
                  <a:latin typeface="Poppins"/>
                  <a:cs typeface="Calibri" panose="020F0502020204030204" pitchFamily="34" charset="0"/>
                </a:rPr>
                <a:t>Fachwissen und Prozessverständnis</a:t>
              </a:r>
            </a:p>
          </p:txBody>
        </p:sp>
      </p:grpSp>
      <p:sp>
        <p:nvSpPr>
          <p:cNvPr id="18" name="Rechteck 17"/>
          <p:cNvSpPr/>
          <p:nvPr/>
        </p:nvSpPr>
        <p:spPr bwMode="auto">
          <a:xfrm>
            <a:off x="682812" y="5012362"/>
            <a:ext cx="3414833" cy="769441"/>
          </a:xfrm>
          <a:prstGeom prst="rect">
            <a:avLst/>
          </a:prstGeom>
        </p:spPr>
        <p:txBody>
          <a:bodyPr wrap="square">
            <a:spAutoFit/>
          </a:bodyPr>
          <a:lstStyle/>
          <a:p>
            <a:pPr>
              <a:defRPr/>
            </a:pPr>
            <a:r>
              <a:rPr lang="de" sz="1100" noProof="0" dirty="0">
                <a:latin typeface="Calibri" panose="020F0502020204030204" pitchFamily="34" charset="0"/>
                <a:cs typeface="Calibri" panose="020F0502020204030204" pitchFamily="34" charset="0"/>
              </a:rPr>
              <a:t>Sadler, T.D, Romine, W.L. &amp; Sami, M. (2016) . Learning science content through socio-scientific issues-based instruction: a multi-level assessment study. International Journal of Science Education, 38(10), 1622-1635</a:t>
            </a:r>
            <a:endParaRPr lang="de" sz="1600" noProof="0" dirty="0">
              <a:latin typeface="Calibri" panose="020F0502020204030204" pitchFamily="34" charset="0"/>
              <a:cs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lstStyle/>
          <a:p>
            <a:pPr>
              <a:defRPr/>
            </a:pPr>
            <a:r>
              <a:rPr lang="de" sz="3600" noProof="0" dirty="0"/>
              <a:t>Sozialwissenschaftliche Fragestellungen</a:t>
            </a:r>
          </a:p>
        </p:txBody>
      </p:sp>
      <p:sp>
        <p:nvSpPr>
          <p:cNvPr id="12" name="Textplatzhalter 11"/>
          <p:cNvSpPr>
            <a:spLocks noGrp="1"/>
          </p:cNvSpPr>
          <p:nvPr>
            <p:ph type="body" sz="half" idx="4294967295"/>
          </p:nvPr>
        </p:nvSpPr>
        <p:spPr bwMode="auto">
          <a:xfrm>
            <a:off x="1311275" y="2084388"/>
            <a:ext cx="10880725" cy="381000"/>
          </a:xfrm>
        </p:spPr>
        <p:txBody>
          <a:bodyPr>
            <a:normAutofit fontScale="85000" lnSpcReduction="20000"/>
          </a:bodyPr>
          <a:lstStyle/>
          <a:p>
            <a:pPr>
              <a:defRPr/>
            </a:pPr>
            <a:r>
              <a:rPr lang="de" u="sng" noProof="0" dirty="0">
                <a:hlinkClick r:id="rId3" tooltip="https://futurefocusedlearning.net/blog/learner-agency/5-terrific-inquiry-based-learning-examples"/>
              </a:rPr>
              <a:t>https://futurefocusedlearning.net/blog/learner-agency/5-terrific-inquiry-based-learning-examples</a:t>
            </a:r>
            <a:r>
              <a:rPr lang="de" noProof="0" dirty="0"/>
              <a:t> </a:t>
            </a:r>
          </a:p>
          <a:p>
            <a:pPr>
              <a:defRPr/>
            </a:pPr>
            <a:endParaRPr lang="de" noProof="0" dirty="0"/>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de" noProof="0" dirty="0" err="1"/>
              <a:t>Seite </a:t>
            </a:r>
            <a:endParaRPr lang="de" noProof="0" dirty="0"/>
          </a:p>
        </p:txBody>
      </p:sp>
      <p:sp>
        <p:nvSpPr>
          <p:cNvPr id="3" name="Rechteck 2"/>
          <p:cNvSpPr/>
          <p:nvPr/>
        </p:nvSpPr>
        <p:spPr bwMode="auto">
          <a:xfrm>
            <a:off x="6708077" y="5268214"/>
            <a:ext cx="4987109" cy="761747"/>
          </a:xfrm>
          <a:prstGeom prst="rect">
            <a:avLst/>
          </a:prstGeom>
        </p:spPr>
        <p:txBody>
          <a:bodyPr wrap="square">
            <a:spAutoFit/>
          </a:bodyPr>
          <a:lstStyle/>
          <a:p>
            <a:pPr>
              <a:defRPr/>
            </a:pPr>
            <a:r>
              <a:rPr lang="de" sz="1100" u="sng" noProof="0" dirty="0">
                <a:latin typeface="Calibri" panose="020F0502020204030204" pitchFamily="34" charset="0"/>
                <a:cs typeface="Calibri" panose="020F0502020204030204" pitchFamily="34" charset="0"/>
              </a:rPr>
              <a:t>https://www.epa.gov/shttps://link.springer.com/chapter/10.1007/978-981-19-3326-4_8ites/default/files/styles/medium/public/2014-10/benmappyramid.png?itok=fyGUU7da</a:t>
            </a:r>
            <a:endParaRPr lang="de" sz="1100" noProof="0" dirty="0">
              <a:latin typeface="Calibri" panose="020F0502020204030204" pitchFamily="34" charset="0"/>
              <a:cs typeface="Calibri" panose="020F0502020204030204" pitchFamily="34" charset="0"/>
            </a:endParaRPr>
          </a:p>
          <a:p>
            <a:pPr>
              <a:defRPr/>
            </a:pPr>
            <a:endParaRPr lang="de" sz="1050" noProof="0" dirty="0"/>
          </a:p>
        </p:txBody>
      </p:sp>
      <p:pic>
        <p:nvPicPr>
          <p:cNvPr id="7" name="Grafik 6"/>
          <p:cNvPicPr>
            <a:picLocks noChangeAspect="1"/>
          </p:cNvPicPr>
          <p:nvPr/>
        </p:nvPicPr>
        <p:blipFill>
          <a:blip r:embed="rId4"/>
          <a:stretch/>
        </p:blipFill>
        <p:spPr bwMode="auto">
          <a:xfrm>
            <a:off x="656740" y="1991895"/>
            <a:ext cx="5828746" cy="3264098"/>
          </a:xfrm>
          <a:prstGeom prst="rect">
            <a:avLst/>
          </a:prstGeom>
        </p:spPr>
      </p:pic>
      <p:pic>
        <p:nvPicPr>
          <p:cNvPr id="8" name="Grafik 7"/>
          <p:cNvPicPr>
            <a:picLocks noChangeAspect="1"/>
          </p:cNvPicPr>
          <p:nvPr/>
        </p:nvPicPr>
        <p:blipFill>
          <a:blip r:embed="rId5"/>
          <a:stretch/>
        </p:blipFill>
        <p:spPr bwMode="auto">
          <a:xfrm>
            <a:off x="6713285" y="1991895"/>
            <a:ext cx="4759311" cy="3264099"/>
          </a:xfrm>
          <a:prstGeom prst="rect">
            <a:avLst/>
          </a:prstGeom>
        </p:spPr>
      </p:pic>
      <p:sp>
        <p:nvSpPr>
          <p:cNvPr id="11" name="Rechteck 10"/>
          <p:cNvSpPr/>
          <p:nvPr/>
        </p:nvSpPr>
        <p:spPr bwMode="auto">
          <a:xfrm>
            <a:off x="656740" y="5277473"/>
            <a:ext cx="4729648" cy="261610"/>
          </a:xfrm>
          <a:prstGeom prst="rect">
            <a:avLst/>
          </a:prstGeom>
        </p:spPr>
        <p:txBody>
          <a:bodyPr wrap="square">
            <a:spAutoFit/>
          </a:bodyPr>
          <a:lstStyle/>
          <a:p>
            <a:pPr>
              <a:defRPr/>
            </a:pPr>
            <a:r>
              <a:rPr lang="de" sz="1100" u="sng" noProof="0" dirty="0">
                <a:latin typeface="Calibri" panose="020F0502020204030204" pitchFamily="34" charset="0"/>
                <a:cs typeface="Calibri" panose="020F0502020204030204" pitchFamily="34" charset="0"/>
              </a:rPr>
              <a:t>https://prepp.in/news/e-492-causes-of-soil-pollution-environment-notes </a:t>
            </a:r>
          </a:p>
        </p:txBody>
      </p:sp>
      <p:sp>
        <p:nvSpPr>
          <p:cNvPr id="2" name="Textfeld 18">
            <a:extLst>
              <a:ext uri="{FF2B5EF4-FFF2-40B4-BE49-F238E27FC236}">
                <a16:creationId xmlns:a16="http://schemas.microsoft.com/office/drawing/2014/main" id="{B8DF9BA1-3942-E45B-ADBC-C6B3BD3C95B5}"/>
              </a:ext>
            </a:extLst>
          </p:cNvPr>
          <p:cNvSpPr txBox="1"/>
          <p:nvPr/>
        </p:nvSpPr>
        <p:spPr bwMode="auto">
          <a:xfrm>
            <a:off x="795891" y="1236111"/>
            <a:ext cx="3366205"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Elaborate (Vertiefen)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normAutofit fontScale="90000"/>
          </a:bodyPr>
          <a:lstStyle/>
          <a:p>
            <a:pPr>
              <a:defRPr/>
            </a:pPr>
            <a:r>
              <a:rPr lang="de" sz="3600" noProof="0" dirty="0"/>
              <a:t>Sozialwissenschaftliche Fragestellungen – Aufgabe</a:t>
            </a:r>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de" noProof="0" dirty="0" err="1"/>
              <a:t>Seite </a:t>
            </a:r>
            <a:endParaRPr lang="de" noProof="0" dirty="0"/>
          </a:p>
        </p:txBody>
      </p:sp>
      <p:sp>
        <p:nvSpPr>
          <p:cNvPr id="14" name="Textfeld 13"/>
          <p:cNvSpPr txBox="1"/>
          <p:nvPr/>
        </p:nvSpPr>
        <p:spPr bwMode="auto">
          <a:xfrm>
            <a:off x="822809" y="1922630"/>
            <a:ext cx="10657183" cy="3884910"/>
          </a:xfrm>
          <a:prstGeom prst="rect">
            <a:avLst/>
          </a:prstGeom>
          <a:noFill/>
        </p:spPr>
        <p:txBody>
          <a:bodyPr wrap="square" lIns="91440" tIns="45720" rIns="91440" bIns="45720" anchor="t">
            <a:spAutoFit/>
          </a:bodyPr>
          <a:lstStyle/>
          <a:p>
            <a:pPr>
              <a:lnSpc>
                <a:spcPct val="150000"/>
              </a:lnSpc>
              <a:defRPr/>
            </a:pPr>
            <a:r>
              <a:rPr lang="de" sz="1600" b="1" u="sng" noProof="0" dirty="0">
                <a:latin typeface="Poppins"/>
                <a:cs typeface="Calibri" panose="020F0502020204030204" pitchFamily="34" charset="0"/>
              </a:rPr>
              <a:t>Aufgabe 4.2.: </a:t>
            </a:r>
            <a:r>
              <a:rPr lang="de" sz="1600" b="1" noProof="0" dirty="0">
                <a:latin typeface="Poppins"/>
                <a:cs typeface="Calibri" panose="020F0502020204030204" pitchFamily="34" charset="0"/>
              </a:rPr>
              <a:t>Was können wir gegen die Bodenverschmutzung tun? </a:t>
            </a:r>
          </a:p>
          <a:p>
            <a:pPr>
              <a:lnSpc>
                <a:spcPct val="150000"/>
              </a:lnSpc>
              <a:defRPr/>
            </a:pPr>
            <a:r>
              <a:rPr lang="de" sz="1600" noProof="0" dirty="0">
                <a:latin typeface="Poppins"/>
                <a:cs typeface="Calibri" panose="020F0502020204030204" pitchFamily="34" charset="0"/>
              </a:rPr>
              <a:t>Nutze dein bereits erworbenes Wissen zu diesem Thema (Klasse XXX/Fach xxx) und recherchiere auf den folgenden Internetseiten. </a:t>
            </a:r>
          </a:p>
          <a:p>
            <a:pPr>
              <a:lnSpc>
                <a:spcPct val="150000"/>
              </a:lnSpc>
              <a:defRPr/>
            </a:pPr>
            <a:r>
              <a:rPr lang="de" sz="1600" noProof="0" dirty="0">
                <a:latin typeface="Poppins"/>
                <a:cs typeface="Calibri" panose="020F0502020204030204" pitchFamily="34" charset="0"/>
              </a:rPr>
              <a:t>(</a:t>
            </a:r>
            <a:r>
              <a:rPr lang="de" sz="1600" noProof="0" dirty="0">
                <a:solidFill>
                  <a:schemeClr val="bg2">
                    <a:lumMod val="60000"/>
                    <a:lumOff val="40000"/>
                  </a:schemeClr>
                </a:solidFill>
                <a:latin typeface="Poppins"/>
                <a:cs typeface="Calibri" panose="020F0502020204030204" pitchFamily="34" charset="0"/>
              </a:rPr>
              <a:t>(Eine der Altersgruppe angepasste Auswahl sollte angeboten werden.)</a:t>
            </a:r>
            <a:r>
              <a:rPr lang="de" sz="1600" noProof="0" dirty="0">
                <a:latin typeface="Poppins"/>
                <a:cs typeface="Calibri" panose="020F0502020204030204" pitchFamily="34" charset="0"/>
              </a:rPr>
              <a:t>) </a:t>
            </a:r>
          </a:p>
          <a:p>
            <a:pPr>
              <a:lnSpc>
                <a:spcPct val="150000"/>
              </a:lnSpc>
              <a:defRPr/>
            </a:pPr>
            <a:r>
              <a:rPr lang="de" sz="1600" b="1" u="sng" noProof="0" dirty="0">
                <a:latin typeface="Poppins"/>
                <a:cs typeface="Calibri"/>
              </a:rPr>
              <a:t>Gruppe 1 – 2: </a:t>
            </a:r>
            <a:r>
              <a:rPr lang="de" sz="1600" noProof="0" dirty="0">
                <a:latin typeface="Poppins"/>
                <a:cs typeface="Calibri"/>
              </a:rPr>
              <a:t>Erarbeitet einen plausiblen Vorschlag, wie wir die Bodenverschmutzung in Zukunft verringern können. Erstellt ein innovatives Konzept, das lokale Entscheidungsträger/innen bzw. Politiker/innen davon überzeugt, eure Initiative aufzugreifen.</a:t>
            </a:r>
          </a:p>
          <a:p>
            <a:pPr>
              <a:lnSpc>
                <a:spcPct val="150000"/>
              </a:lnSpc>
              <a:defRPr/>
            </a:pPr>
            <a:r>
              <a:rPr lang="de" sz="1600" b="1" u="sng" noProof="0" dirty="0">
                <a:latin typeface="Poppins"/>
                <a:cs typeface="Calibri"/>
              </a:rPr>
              <a:t>Gruppe 3 – 4: </a:t>
            </a:r>
            <a:r>
              <a:rPr lang="de" sz="1600" noProof="0" dirty="0">
                <a:latin typeface="Poppins"/>
                <a:cs typeface="Calibri"/>
              </a:rPr>
              <a:t>Erarbeitet ein kreatives Aufklärungsprogramm, um die Menschen über die gesundheitlichen Auswirkungen der Bodenverschmutzung zu informieren und zu zeigen, wie man sie verhindern kann. </a:t>
            </a:r>
          </a:p>
        </p:txBody>
      </p:sp>
      <p:sp>
        <p:nvSpPr>
          <p:cNvPr id="3" name="Textfeld 18">
            <a:extLst>
              <a:ext uri="{FF2B5EF4-FFF2-40B4-BE49-F238E27FC236}">
                <a16:creationId xmlns:a16="http://schemas.microsoft.com/office/drawing/2014/main" id="{7EB2F6D4-BA98-B2C0-9367-44BE7A8F827A}"/>
              </a:ext>
            </a:extLst>
          </p:cNvPr>
          <p:cNvSpPr txBox="1"/>
          <p:nvPr/>
        </p:nvSpPr>
        <p:spPr bwMode="auto">
          <a:xfrm>
            <a:off x="795891" y="1236111"/>
            <a:ext cx="3366205"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rgbClr val="000000"/>
                </a:solidFill>
                <a:latin typeface="Calibri" panose="020F0502020204030204" pitchFamily="34" charset="0"/>
                <a:cs typeface="Calibri" panose="020F0502020204030204" pitchFamily="34" charset="0"/>
              </a:rPr>
              <a:t>Elaborate (Vertiefen)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930638" y="4468712"/>
            <a:ext cx="9533138" cy="1207254"/>
          </a:xfrm>
          <a:prstGeom prst="rect">
            <a:avLst/>
          </a:prstGeom>
          <a:noFill/>
        </p:spPr>
        <p:txBody>
          <a:bodyPr wrap="square" lIns="91440" tIns="45720" rIns="91440" bIns="45720" rtlCol="0" anchor="t">
            <a:spAutoFit/>
          </a:bodyPr>
          <a:lstStyle/>
          <a:p>
            <a:pPr marL="285750" marR="0" lvl="0" indent="-285750">
              <a:lnSpc>
                <a:spcPct val="150000"/>
              </a:lnSpc>
              <a:spcBef>
                <a:spcPts val="0"/>
              </a:spcBef>
              <a:spcAft>
                <a:spcPts val="0"/>
              </a:spcAft>
              <a:buClr>
                <a:srgbClr val="000000"/>
              </a:buClr>
              <a:buSzTx/>
              <a:buFont typeface="Wingdings"/>
              <a:buChar char="Ø"/>
              <a:defRPr/>
            </a:pPr>
            <a:r>
              <a:rPr lang="de" sz="1600" u="sng" noProof="0" dirty="0">
                <a:latin typeface="Poppins"/>
                <a:cs typeface="Calibri"/>
              </a:rPr>
              <a:t>Formativ:</a:t>
            </a:r>
            <a:r>
              <a:rPr lang="de" sz="1600" noProof="0" dirty="0">
                <a:latin typeface="Poppins"/>
                <a:cs typeface="Calibri"/>
              </a:rPr>
              <a:t> Beobachten Sie Ihre Schüler/innen bei der Gruppenarbeit genau, sammeln Sie Lernprodukte ein und analysieren Sie diese, geben Sie Feedback.</a:t>
            </a:r>
          </a:p>
          <a:p>
            <a:pPr marL="285750" marR="0" lvl="0" indent="-285750">
              <a:lnSpc>
                <a:spcPct val="150000"/>
              </a:lnSpc>
              <a:spcBef>
                <a:spcPts val="0"/>
              </a:spcBef>
              <a:spcAft>
                <a:spcPts val="0"/>
              </a:spcAft>
              <a:buClr>
                <a:srgbClr val="000000"/>
              </a:buClr>
              <a:buSzTx/>
              <a:buFont typeface="Wingdings"/>
              <a:buChar char="Ø"/>
              <a:defRPr/>
            </a:pPr>
            <a:r>
              <a:rPr lang="de" sz="1600" u="sng" noProof="0" dirty="0">
                <a:latin typeface="Poppins"/>
                <a:cs typeface="Calibri"/>
              </a:rPr>
              <a:t>Summativ:</a:t>
            </a:r>
            <a:r>
              <a:rPr lang="de" sz="1600" noProof="0" dirty="0">
                <a:latin typeface="Poppins"/>
                <a:cs typeface="Calibri"/>
              </a:rPr>
              <a:t> Legen Sie gleich zu Beginn Lernziele fest.</a:t>
            </a:r>
          </a:p>
        </p:txBody>
      </p:sp>
      <p:sp>
        <p:nvSpPr>
          <p:cNvPr id="13" name="Textfeld 12"/>
          <p:cNvSpPr txBox="1"/>
          <p:nvPr/>
        </p:nvSpPr>
        <p:spPr bwMode="auto">
          <a:xfrm>
            <a:off x="865054" y="1236111"/>
            <a:ext cx="370694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chemeClr val="bg1"/>
                </a:solidFill>
                <a:latin typeface="Calibri" panose="020F0502020204030204" pitchFamily="34" charset="0"/>
                <a:cs typeface="Calibri" panose="020F0502020204030204" pitchFamily="34" charset="0"/>
              </a:rPr>
              <a:t>Evaluate (Auswerten)</a:t>
            </a:r>
            <a:endParaRPr lang="de" noProof="0" dirty="0">
              <a:solidFill>
                <a:schemeClr val="bg1"/>
              </a:solidFill>
            </a:endParaRPr>
          </a:p>
        </p:txBody>
      </p:sp>
      <p:sp>
        <p:nvSpPr>
          <p:cNvPr id="2" name="Title 1">
            <a:extLst>
              <a:ext uri="{FF2B5EF4-FFF2-40B4-BE49-F238E27FC236}">
                <a16:creationId xmlns:a16="http://schemas.microsoft.com/office/drawing/2014/main" id="{AA1F0046-187E-F19F-7218-8156D5D2A549}"/>
              </a:ext>
            </a:extLst>
          </p:cNvPr>
          <p:cNvSpPr>
            <a:spLocks noGrp="1"/>
          </p:cNvSpPr>
          <p:nvPr>
            <p:ph type="title"/>
          </p:nvPr>
        </p:nvSpPr>
        <p:spPr/>
        <p:txBody>
          <a:bodyPr/>
          <a:lstStyle/>
          <a:p>
            <a:r>
              <a:rPr lang="de" dirty="0"/>
              <a:t>Feedback geben</a:t>
            </a:r>
          </a:p>
        </p:txBody>
      </p:sp>
      <p:sp>
        <p:nvSpPr>
          <p:cNvPr id="5" name="Rechteck 16"/>
          <p:cNvSpPr/>
          <p:nvPr/>
        </p:nvSpPr>
        <p:spPr bwMode="auto">
          <a:xfrm>
            <a:off x="826583" y="1922630"/>
            <a:ext cx="11033338" cy="2642775"/>
          </a:xfrm>
          <a:prstGeom prst="rect">
            <a:avLst/>
          </a:prstGeom>
        </p:spPr>
        <p:txBody>
          <a:bodyPr wrap="square">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de" sz="1600" noProof="0" dirty="0">
                <a:latin typeface="Poppins"/>
                <a:cs typeface="Calibri" panose="020F0502020204030204" pitchFamily="34" charset="0"/>
              </a:rPr>
              <a:t>Beobachten Sie Ihre Schüler/innen bei der Gruppenarbeit bzw. bei der Vorstellung ihrer Arbeiten in der Klasse.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de" sz="1600" noProof="0" dirty="0">
                <a:latin typeface="Poppins"/>
                <a:cs typeface="Calibri" panose="020F0502020204030204" pitchFamily="34" charset="0"/>
              </a:rPr>
              <a:t>Beobachten Sie, ob und wie sie ihre Kompetenzen weiterentwickeln.</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de" sz="1600" noProof="0" dirty="0">
                <a:latin typeface="Poppins"/>
                <a:cs typeface="Calibri" panose="020F0502020204030204" pitchFamily="34" charset="0"/>
              </a:rPr>
              <a:t>Prüfen Sie am Ende das Wissen und die Kompetenzen. </a:t>
            </a:r>
          </a:p>
          <a:p>
            <a:pPr marR="0" lvl="0" algn="l" defTabSz="914400">
              <a:lnSpc>
                <a:spcPct val="150000"/>
              </a:lnSpc>
              <a:spcBef>
                <a:spcPts val="0"/>
              </a:spcBef>
              <a:spcAft>
                <a:spcPts val="0"/>
              </a:spcAft>
              <a:buClr>
                <a:srgbClr val="000000"/>
              </a:buClr>
              <a:buSzTx/>
              <a:defRPr/>
            </a:pPr>
            <a:r>
              <a:rPr lang="de" sz="1600" b="1" noProof="0" dirty="0">
                <a:latin typeface="Poppins"/>
                <a:cs typeface="Calibri" panose="020F0502020204030204" pitchFamily="34" charset="0"/>
              </a:rPr>
              <a:t>Die Auswertung ist nicht als traditionelle Bewertung zu verstehen, sondern dient dazu, Lernvoraussetzungen und Lernfortschritte in den einzelnen Phasen zu erkennen und zu diagnostizieren und daraus Rückschlüsse für die nächsten Schritte der Lehrkraft zu ziehen.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711357" y="1955479"/>
            <a:ext cx="11189574" cy="3742050"/>
          </a:xfrm>
          <a:prstGeom prst="rect">
            <a:avLst/>
          </a:prstGeom>
        </p:spPr>
        <p:txBody>
          <a:bodyPr wrap="square" lIns="91440" tIns="45720" rIns="91440" bIns="45720" anchor="t">
            <a:spAutoFit/>
          </a:bodyPr>
          <a:lstStyle/>
          <a:p>
            <a:pPr lvl="0">
              <a:lnSpc>
                <a:spcPct val="150000"/>
              </a:lnSpc>
              <a:buClr>
                <a:srgbClr val="000000"/>
              </a:buClr>
              <a:defRPr/>
            </a:pPr>
            <a:r>
              <a:rPr lang="de" sz="2000" noProof="0" dirty="0">
                <a:latin typeface="Poppins"/>
                <a:cs typeface="Calibri"/>
              </a:rPr>
              <a:t>Die Diagnostik bildet nicht nur die Grundlage für die Benotung, sondern ist auch als integraler Bestandteil des Biologieunterrichts notwendig, um den Unterricht optimal an die Bedürfnisse der Schüler/innen anzupassen.</a:t>
            </a:r>
          </a:p>
          <a:p>
            <a:pPr marL="285750" lvl="0" indent="-285750">
              <a:lnSpc>
                <a:spcPct val="150000"/>
              </a:lnSpc>
              <a:buClr>
                <a:srgbClr val="000000"/>
              </a:buClr>
              <a:buFont typeface="Wingdings"/>
              <a:buChar char="Ø"/>
              <a:defRPr/>
            </a:pPr>
            <a:r>
              <a:rPr lang="de" sz="2000" u="sng" noProof="0" dirty="0">
                <a:latin typeface="Poppins"/>
                <a:cs typeface="Calibri"/>
              </a:rPr>
              <a:t>Summative Diagnostik – Prüfung:</a:t>
            </a:r>
            <a:r>
              <a:rPr lang="de" sz="2000" noProof="0" dirty="0">
                <a:latin typeface="Poppins"/>
                <a:cs typeface="Calibri"/>
              </a:rPr>
              <a:t> Die Leistung wird nach längeren Lernphasen abschließend diagnostiziert und benotet (meist als Test oder Schulaufgabe).</a:t>
            </a:r>
          </a:p>
          <a:p>
            <a:pPr marL="285750" lvl="0" indent="-285750">
              <a:lnSpc>
                <a:spcPct val="150000"/>
              </a:lnSpc>
              <a:buClr>
                <a:srgbClr val="000000"/>
              </a:buClr>
              <a:buFont typeface="Wingdings"/>
              <a:buChar char="Ø"/>
              <a:defRPr/>
            </a:pPr>
            <a:r>
              <a:rPr lang="de" sz="2000" u="sng" noProof="0" dirty="0">
                <a:latin typeface="Poppins"/>
                <a:cs typeface="Calibri" panose="020F0502020204030204" pitchFamily="34" charset="0"/>
              </a:rPr>
              <a:t>Formative Diagnostik – Auswertung:</a:t>
            </a:r>
            <a:r>
              <a:rPr lang="de" sz="2000" noProof="0" dirty="0">
                <a:latin typeface="Poppins"/>
                <a:cs typeface="Calibri" panose="020F0502020204030204" pitchFamily="34" charset="0"/>
              </a:rPr>
              <a:t> Wird laufend durchgeführt, um den Lernfortschritt der Schüler/innen zu beurteilen (Arbeitsblätter, Unterrichtsbeobachtungen, Klassengespräche, Hausaufgaben usw.). </a:t>
            </a:r>
          </a:p>
        </p:txBody>
      </p:sp>
      <p:sp>
        <p:nvSpPr>
          <p:cNvPr id="2" name="Title 1">
            <a:extLst>
              <a:ext uri="{FF2B5EF4-FFF2-40B4-BE49-F238E27FC236}">
                <a16:creationId xmlns:a16="http://schemas.microsoft.com/office/drawing/2014/main" id="{8E158618-8A83-DD4E-CDF4-3F243118EB47}"/>
              </a:ext>
            </a:extLst>
          </p:cNvPr>
          <p:cNvSpPr>
            <a:spLocks noGrp="1"/>
          </p:cNvSpPr>
          <p:nvPr>
            <p:ph type="title"/>
          </p:nvPr>
        </p:nvSpPr>
        <p:spPr/>
        <p:txBody>
          <a:bodyPr/>
          <a:lstStyle/>
          <a:p>
            <a:r>
              <a:rPr lang="de" dirty="0"/>
              <a:t>Feedback geben</a:t>
            </a:r>
          </a:p>
        </p:txBody>
      </p:sp>
      <p:sp>
        <p:nvSpPr>
          <p:cNvPr id="4" name="Textfeld 12">
            <a:extLst>
              <a:ext uri="{FF2B5EF4-FFF2-40B4-BE49-F238E27FC236}">
                <a16:creationId xmlns:a16="http://schemas.microsoft.com/office/drawing/2014/main" id="{20A4465C-4467-C14C-F166-3CB5BCB8C79F}"/>
              </a:ext>
            </a:extLst>
          </p:cNvPr>
          <p:cNvSpPr txBox="1"/>
          <p:nvPr/>
        </p:nvSpPr>
        <p:spPr bwMode="auto">
          <a:xfrm>
            <a:off x="865054" y="1236111"/>
            <a:ext cx="370694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chemeClr val="bg1"/>
                </a:solidFill>
                <a:latin typeface="Calibri" panose="020F0502020204030204" pitchFamily="34" charset="0"/>
                <a:cs typeface="Calibri" panose="020F0502020204030204" pitchFamily="34" charset="0"/>
              </a:rPr>
              <a:t>Evaluate (Auswerten)</a:t>
            </a:r>
            <a:endParaRPr lang="de" noProof="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69421" y="1951892"/>
            <a:ext cx="10517692" cy="2862322"/>
          </a:xfrm>
          <a:prstGeom prst="rect">
            <a:avLst/>
          </a:prstGeom>
        </p:spPr>
        <p:txBody>
          <a:bodyPr wrap="square" lIns="91440" tIns="45720" rIns="91440" bIns="45720" anchor="t">
            <a:spAutoFit/>
          </a:bodyPr>
          <a:lstStyle/>
          <a:p>
            <a:pPr>
              <a:lnSpc>
                <a:spcPct val="150000"/>
              </a:lnSpc>
              <a:buClr>
                <a:srgbClr val="000000"/>
              </a:buClr>
              <a:defRPr/>
            </a:pPr>
            <a:r>
              <a:rPr lang="de" sz="2000" b="1" u="sng" noProof="0" dirty="0">
                <a:latin typeface="Poppins"/>
                <a:cs typeface="Calibri"/>
              </a:rPr>
              <a:t>Formative Diagnose:</a:t>
            </a:r>
            <a:r>
              <a:rPr lang="de" sz="2000" noProof="0" dirty="0">
                <a:latin typeface="Poppins"/>
                <a:cs typeface="Calibri"/>
              </a:rPr>
              <a:t> Möglichkeiten für die Lernenden schaffen, ihr eigenes Wissen zu hinterfragen und über ihre Erfahrungen zu reflektieren. Gelegenheiten schaffen, die es der Lehrkraft ermöglichen, die Effektivität des Lernangebots zu bewerten und weiterzuentwickeln und zu erkennen, in welcher Phase sich die Lernenden gerade befinden.  </a:t>
            </a:r>
            <a:endParaRPr lang="de" sz="2000" b="1" u="sng" noProof="0" dirty="0">
              <a:latin typeface="Poppins"/>
              <a:cs typeface="Calibri"/>
            </a:endParaRPr>
          </a:p>
          <a:p>
            <a:pPr lvl="0">
              <a:lnSpc>
                <a:spcPct val="150000"/>
              </a:lnSpc>
              <a:defRPr/>
            </a:pPr>
            <a:r>
              <a:rPr lang="de" sz="2000" b="1" u="sng" noProof="0" dirty="0">
                <a:latin typeface="Poppins"/>
                <a:cs typeface="Calibri"/>
              </a:rPr>
              <a:t>Summative Diagnose:</a:t>
            </a:r>
            <a:r>
              <a:rPr lang="de" sz="2000" noProof="0" dirty="0">
                <a:latin typeface="Poppins"/>
                <a:cs typeface="Calibri"/>
              </a:rPr>
              <a:t> Den Lernenden Rückmeldung darüber geben, ob sie die angestrebten Lernziele erreicht oder die gewünschten Kompetenzen erworben haben. </a:t>
            </a:r>
            <a:endParaRPr lang="de" sz="2000" b="0" i="0" u="none" strike="noStrike" cap="none" spc="0" noProof="0" dirty="0">
              <a:ln>
                <a:noFill/>
              </a:ln>
              <a:latin typeface="Poppins"/>
              <a:cs typeface="Calibri"/>
            </a:endParaRPr>
          </a:p>
        </p:txBody>
      </p:sp>
      <p:sp>
        <p:nvSpPr>
          <p:cNvPr id="3" name="Title 2">
            <a:extLst>
              <a:ext uri="{FF2B5EF4-FFF2-40B4-BE49-F238E27FC236}">
                <a16:creationId xmlns:a16="http://schemas.microsoft.com/office/drawing/2014/main" id="{B5288EF4-0432-AE41-0704-F498CE6D3439}"/>
              </a:ext>
            </a:extLst>
          </p:cNvPr>
          <p:cNvSpPr>
            <a:spLocks noGrp="1"/>
          </p:cNvSpPr>
          <p:nvPr>
            <p:ph type="title"/>
          </p:nvPr>
        </p:nvSpPr>
        <p:spPr/>
        <p:txBody>
          <a:bodyPr/>
          <a:lstStyle/>
          <a:p>
            <a:r>
              <a:rPr lang="de" dirty="0"/>
              <a:t>Feedback geben</a:t>
            </a:r>
          </a:p>
        </p:txBody>
      </p:sp>
      <p:sp>
        <p:nvSpPr>
          <p:cNvPr id="2" name="Textfeld 12">
            <a:extLst>
              <a:ext uri="{FF2B5EF4-FFF2-40B4-BE49-F238E27FC236}">
                <a16:creationId xmlns:a16="http://schemas.microsoft.com/office/drawing/2014/main" id="{EB1D4A46-EE87-C30B-7614-954BD838F3E9}"/>
              </a:ext>
            </a:extLst>
          </p:cNvPr>
          <p:cNvSpPr txBox="1"/>
          <p:nvPr/>
        </p:nvSpPr>
        <p:spPr bwMode="auto">
          <a:xfrm>
            <a:off x="865054" y="1236111"/>
            <a:ext cx="370694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chemeClr val="bg1"/>
                </a:solidFill>
                <a:latin typeface="Calibri" panose="020F0502020204030204" pitchFamily="34" charset="0"/>
                <a:cs typeface="Calibri" panose="020F0502020204030204" pitchFamily="34" charset="0"/>
              </a:rPr>
              <a:t>Evaluate (Auswerten)</a:t>
            </a:r>
            <a:endParaRPr lang="de" noProof="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18038" y="1822388"/>
            <a:ext cx="9054580" cy="3276282"/>
          </a:xfrm>
          <a:prstGeom prst="rect">
            <a:avLst/>
          </a:prstGeom>
        </p:spPr>
        <p:txBody>
          <a:bodyPr wrap="square" lIns="91440" tIns="45720" rIns="91440" bIns="45720" anchor="t">
            <a:spAutoFit/>
          </a:bodyPr>
          <a:lstStyle/>
          <a:p>
            <a:pPr>
              <a:lnSpc>
                <a:spcPct val="150000"/>
              </a:lnSpc>
              <a:defRPr/>
            </a:pPr>
            <a:r>
              <a:rPr lang="de" sz="2000" b="1" u="sng" noProof="0" dirty="0">
                <a:latin typeface="Poppins"/>
                <a:cs typeface="Calibri"/>
              </a:rPr>
              <a:t>Methoden: </a:t>
            </a:r>
          </a:p>
          <a:p>
            <a:pPr marL="342900" indent="-342900">
              <a:lnSpc>
                <a:spcPct val="150000"/>
              </a:lnSpc>
              <a:buFont typeface="Arial"/>
              <a:buChar char="•"/>
              <a:defRPr/>
            </a:pPr>
            <a:r>
              <a:rPr lang="de" sz="2000" noProof="0" dirty="0">
                <a:latin typeface="Poppins"/>
                <a:cs typeface="Calibri" panose="020F0502020204030204" pitchFamily="34" charset="0"/>
              </a:rPr>
              <a:t>Konzept-Cartoons, Konzeptkarten</a:t>
            </a:r>
          </a:p>
          <a:p>
            <a:pPr marL="342900" indent="-342900">
              <a:lnSpc>
                <a:spcPct val="150000"/>
              </a:lnSpc>
              <a:buFont typeface="Arial"/>
              <a:buChar char="•"/>
              <a:defRPr/>
            </a:pPr>
            <a:r>
              <a:rPr lang="de" sz="2000" noProof="0" dirty="0">
                <a:latin typeface="Poppins"/>
                <a:cs typeface="Calibri" panose="020F0502020204030204" pitchFamily="34" charset="0"/>
              </a:rPr>
              <a:t>Beobachtungen im Klassenzimmer</a:t>
            </a:r>
          </a:p>
          <a:p>
            <a:pPr marL="342900" indent="-342900">
              <a:lnSpc>
                <a:spcPct val="150000"/>
              </a:lnSpc>
              <a:buFont typeface="Arial"/>
              <a:buChar char="•"/>
              <a:defRPr/>
            </a:pPr>
            <a:r>
              <a:rPr lang="de" sz="2000" noProof="0" dirty="0">
                <a:latin typeface="Poppins"/>
                <a:cs typeface="Calibri" panose="020F0502020204030204" pitchFamily="34" charset="0"/>
              </a:rPr>
              <a:t>Erklärung ähnlicher Phänomene</a:t>
            </a:r>
          </a:p>
          <a:p>
            <a:pPr marL="342900" indent="-342900">
              <a:lnSpc>
                <a:spcPct val="150000"/>
              </a:lnSpc>
              <a:buFont typeface="Arial"/>
              <a:buChar char="•"/>
              <a:defRPr/>
            </a:pPr>
            <a:r>
              <a:rPr lang="de" sz="2000" noProof="0" dirty="0">
                <a:latin typeface="Poppins"/>
                <a:cs typeface="Calibri" panose="020F0502020204030204" pitchFamily="34" charset="0"/>
              </a:rPr>
              <a:t>Analyse von Lernprodukten (Auswertung von Argumenten in Diskussionen, Inhalten von Präsentationen oder weiteren Arbeitsergebnissen etc.) </a:t>
            </a:r>
          </a:p>
          <a:p>
            <a:pPr marL="342900" indent="-342900">
              <a:lnSpc>
                <a:spcPct val="150000"/>
              </a:lnSpc>
              <a:buFont typeface="Arial"/>
              <a:buChar char="•"/>
              <a:defRPr/>
            </a:pPr>
            <a:r>
              <a:rPr lang="de" sz="2000" noProof="0" dirty="0">
                <a:latin typeface="Poppins"/>
                <a:cs typeface="Calibri" panose="020F0502020204030204" pitchFamily="34" charset="0"/>
              </a:rPr>
              <a:t>Tests, Prüfungen </a:t>
            </a:r>
          </a:p>
        </p:txBody>
      </p:sp>
      <p:sp>
        <p:nvSpPr>
          <p:cNvPr id="3" name="Title 2">
            <a:extLst>
              <a:ext uri="{FF2B5EF4-FFF2-40B4-BE49-F238E27FC236}">
                <a16:creationId xmlns:a16="http://schemas.microsoft.com/office/drawing/2014/main" id="{C6FA91DE-84AD-26F5-7C2C-3A9EA7CD151F}"/>
              </a:ext>
            </a:extLst>
          </p:cNvPr>
          <p:cNvSpPr>
            <a:spLocks noGrp="1"/>
          </p:cNvSpPr>
          <p:nvPr>
            <p:ph type="title"/>
          </p:nvPr>
        </p:nvSpPr>
        <p:spPr/>
        <p:txBody>
          <a:bodyPr/>
          <a:lstStyle/>
          <a:p>
            <a:r>
              <a:rPr lang="de" dirty="0"/>
              <a:t>Feedback geben</a:t>
            </a:r>
          </a:p>
        </p:txBody>
      </p:sp>
      <p:sp>
        <p:nvSpPr>
          <p:cNvPr id="2" name="Textfeld 12">
            <a:extLst>
              <a:ext uri="{FF2B5EF4-FFF2-40B4-BE49-F238E27FC236}">
                <a16:creationId xmlns:a16="http://schemas.microsoft.com/office/drawing/2014/main" id="{CA0BD9C0-13E0-095D-36FF-6CBD6E741BBE}"/>
              </a:ext>
            </a:extLst>
          </p:cNvPr>
          <p:cNvSpPr txBox="1"/>
          <p:nvPr/>
        </p:nvSpPr>
        <p:spPr bwMode="auto">
          <a:xfrm>
            <a:off x="865054" y="1236111"/>
            <a:ext cx="370694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chemeClr val="bg1"/>
                </a:solidFill>
                <a:latin typeface="Calibri" panose="020F0502020204030204" pitchFamily="34" charset="0"/>
                <a:cs typeface="Calibri" panose="020F0502020204030204" pitchFamily="34" charset="0"/>
              </a:rPr>
              <a:t>Evaluate (Auswerten)</a:t>
            </a:r>
            <a:endParaRPr lang="de" noProof="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2049094" y="3759505"/>
            <a:ext cx="1780721" cy="457200"/>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noProof="0" dirty="0">
                <a:solidFill>
                  <a:schemeClr val="tx1"/>
                </a:solidFill>
                <a:latin typeface="Poppins"/>
              </a:rPr>
              <a:t>Pflanzenreste</a:t>
            </a:r>
          </a:p>
        </p:txBody>
      </p:sp>
      <p:sp>
        <p:nvSpPr>
          <p:cNvPr id="15" name="Abgerundetes Rechteck 14"/>
          <p:cNvSpPr/>
          <p:nvPr/>
        </p:nvSpPr>
        <p:spPr bwMode="auto">
          <a:xfrm>
            <a:off x="3829815" y="2507625"/>
            <a:ext cx="1701994" cy="504056"/>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noProof="0" dirty="0">
                <a:solidFill>
                  <a:schemeClr val="tx1"/>
                </a:solidFill>
                <a:latin typeface="Poppins"/>
              </a:rPr>
              <a:t>Regenwürmer</a:t>
            </a:r>
          </a:p>
        </p:txBody>
      </p:sp>
      <p:sp>
        <p:nvSpPr>
          <p:cNvPr id="16" name="Abgerundetes Rechteck 15"/>
          <p:cNvSpPr/>
          <p:nvPr/>
        </p:nvSpPr>
        <p:spPr bwMode="auto">
          <a:xfrm>
            <a:off x="4477887" y="4882646"/>
            <a:ext cx="1296144" cy="432048"/>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noProof="0" dirty="0">
                <a:solidFill>
                  <a:schemeClr val="tx1"/>
                </a:solidFill>
                <a:latin typeface="Poppins"/>
              </a:rPr>
              <a:t>Humus</a:t>
            </a:r>
          </a:p>
        </p:txBody>
      </p:sp>
      <p:cxnSp>
        <p:nvCxnSpPr>
          <p:cNvPr id="18" name="Gerade Verbindung mit Pfeil 17"/>
          <p:cNvCxnSpPr/>
          <p:nvPr/>
        </p:nvCxnSpPr>
        <p:spPr bwMode="auto">
          <a:xfrm flipH="1">
            <a:off x="2533671" y="3299713"/>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bwMode="auto">
          <a:xfrm>
            <a:off x="4837927" y="3875777"/>
            <a:ext cx="504056"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bwMode="auto">
          <a:xfrm>
            <a:off x="3973831" y="4739873"/>
            <a:ext cx="432048"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2965719" y="2939673"/>
            <a:ext cx="505267" cy="369332"/>
          </a:xfrm>
          <a:prstGeom prst="rect">
            <a:avLst/>
          </a:prstGeom>
          <a:noFill/>
        </p:spPr>
        <p:txBody>
          <a:bodyPr wrap="none" rtlCol="0">
            <a:spAutoFit/>
          </a:bodyPr>
          <a:lstStyle/>
          <a:p>
            <a:pPr>
              <a:defRPr/>
            </a:pPr>
            <a:r>
              <a:rPr lang="de" noProof="0" dirty="0">
                <a:latin typeface="Poppins"/>
              </a:rPr>
              <a:t>essen</a:t>
            </a:r>
          </a:p>
        </p:txBody>
      </p:sp>
      <p:sp>
        <p:nvSpPr>
          <p:cNvPr id="22" name="Textfeld 21"/>
          <p:cNvSpPr txBox="1"/>
          <p:nvPr/>
        </p:nvSpPr>
        <p:spPr bwMode="auto">
          <a:xfrm>
            <a:off x="4405879" y="3515737"/>
            <a:ext cx="697627" cy="369332"/>
          </a:xfrm>
          <a:prstGeom prst="rect">
            <a:avLst/>
          </a:prstGeom>
          <a:noFill/>
        </p:spPr>
        <p:txBody>
          <a:bodyPr wrap="none" rtlCol="0">
            <a:spAutoFit/>
          </a:bodyPr>
          <a:lstStyle/>
          <a:p>
            <a:pPr>
              <a:defRPr/>
            </a:pPr>
            <a:r>
              <a:rPr lang="de" noProof="0" dirty="0">
                <a:latin typeface="Poppins"/>
              </a:rPr>
              <a:t>scheiden aus</a:t>
            </a:r>
          </a:p>
        </p:txBody>
      </p:sp>
      <p:sp>
        <p:nvSpPr>
          <p:cNvPr id="23" name="Textfeld 22"/>
          <p:cNvSpPr txBox="1"/>
          <p:nvPr/>
        </p:nvSpPr>
        <p:spPr bwMode="auto">
          <a:xfrm>
            <a:off x="3181743" y="4379833"/>
            <a:ext cx="1029449" cy="369332"/>
          </a:xfrm>
          <a:prstGeom prst="rect">
            <a:avLst/>
          </a:prstGeom>
          <a:noFill/>
        </p:spPr>
        <p:txBody>
          <a:bodyPr wrap="none" rtlCol="0">
            <a:spAutoFit/>
          </a:bodyPr>
          <a:lstStyle/>
          <a:p>
            <a:pPr>
              <a:defRPr/>
            </a:pPr>
            <a:r>
              <a:rPr lang="de" noProof="0" dirty="0">
                <a:latin typeface="Poppins"/>
              </a:rPr>
              <a:t>erzeugen</a:t>
            </a:r>
          </a:p>
        </p:txBody>
      </p:sp>
      <p:cxnSp>
        <p:nvCxnSpPr>
          <p:cNvPr id="24" name="Gerade Verbindung 15"/>
          <p:cNvCxnSpPr/>
          <p:nvPr/>
        </p:nvCxnSpPr>
        <p:spPr bwMode="auto">
          <a:xfrm flipH="1">
            <a:off x="3469775" y="2867665"/>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p:nvPr/>
        </p:nvCxnSpPr>
        <p:spPr bwMode="auto">
          <a:xfrm flipH="1" flipV="1">
            <a:off x="4477887" y="3011681"/>
            <a:ext cx="144016"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p:nvPr/>
        </p:nvCxnSpPr>
        <p:spPr bwMode="auto">
          <a:xfrm>
            <a:off x="2821702" y="4271821"/>
            <a:ext cx="504056"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2091493" y="4878424"/>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sz="1400" noProof="0" dirty="0">
                <a:solidFill>
                  <a:schemeClr val="tx1"/>
                </a:solidFill>
                <a:latin typeface="Poppins"/>
              </a:rPr>
              <a:t>Aussage</a:t>
            </a:r>
          </a:p>
        </p:txBody>
      </p:sp>
      <p:sp>
        <p:nvSpPr>
          <p:cNvPr id="28" name="Pfeil nach rechts 27"/>
          <p:cNvSpPr/>
          <p:nvPr/>
        </p:nvSpPr>
        <p:spPr bwMode="auto">
          <a:xfrm rot="1807152">
            <a:off x="1713961" y="2182350"/>
            <a:ext cx="1368152" cy="1068913"/>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sz="1400" noProof="0" dirty="0">
                <a:solidFill>
                  <a:schemeClr val="tx1"/>
                </a:solidFill>
                <a:latin typeface="Poppins"/>
              </a:rPr>
              <a:t>Verknüpfung</a:t>
            </a:r>
          </a:p>
        </p:txBody>
      </p:sp>
      <p:sp>
        <p:nvSpPr>
          <p:cNvPr id="29" name="Pfeil nach rechts 28"/>
          <p:cNvSpPr/>
          <p:nvPr/>
        </p:nvSpPr>
        <p:spPr bwMode="auto">
          <a:xfrm rot="1077663">
            <a:off x="625460" y="3556356"/>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sz="1400" noProof="0" dirty="0">
                <a:solidFill>
                  <a:schemeClr val="tx1"/>
                </a:solidFill>
                <a:latin typeface="Poppins"/>
              </a:rPr>
              <a:t>Konzept</a:t>
            </a:r>
          </a:p>
        </p:txBody>
      </p:sp>
      <p:sp>
        <p:nvSpPr>
          <p:cNvPr id="2" name="Rechteck 1"/>
          <p:cNvSpPr/>
          <p:nvPr/>
        </p:nvSpPr>
        <p:spPr bwMode="auto">
          <a:xfrm>
            <a:off x="6350095" y="1933300"/>
            <a:ext cx="5271929" cy="2862322"/>
          </a:xfrm>
          <a:prstGeom prst="rect">
            <a:avLst/>
          </a:prstGeom>
        </p:spPr>
        <p:txBody>
          <a:bodyPr wrap="square">
            <a:spAutoFit/>
          </a:bodyPr>
          <a:lstStyle/>
          <a:p>
            <a:pPr marL="342900" indent="-342900">
              <a:buFont typeface="Arial" panose="020B0604020202020204" pitchFamily="34" charset="0"/>
              <a:buChar char="•"/>
              <a:defRPr/>
            </a:pPr>
            <a:r>
              <a:rPr lang="de" sz="2000" noProof="0" dirty="0">
                <a:latin typeface="Poppins"/>
                <a:cs typeface="Calibri" panose="020F0502020204030204" pitchFamily="34" charset="0"/>
              </a:rPr>
              <a:t>Fügen Sie Konzepte in Kästchen ein.</a:t>
            </a:r>
          </a:p>
          <a:p>
            <a:pPr marL="342900" indent="-342900">
              <a:buFont typeface="Arial" panose="020B0604020202020204" pitchFamily="34" charset="0"/>
              <a:buChar char="•"/>
              <a:defRPr/>
            </a:pPr>
            <a:r>
              <a:rPr lang="de" sz="2000" noProof="0" dirty="0">
                <a:latin typeface="Poppins"/>
                <a:cs typeface="Calibri" panose="020F0502020204030204" pitchFamily="34" charset="0"/>
              </a:rPr>
              <a:t>Verwenden Sie Verbindungslinien, um Beziehungen zwischen zusammenhängenden Konzepten anzuzeigen.</a:t>
            </a:r>
          </a:p>
          <a:p>
            <a:pPr marL="342900" indent="-342900">
              <a:buFont typeface="Arial" panose="020B0604020202020204" pitchFamily="34" charset="0"/>
              <a:buChar char="•"/>
              <a:defRPr/>
            </a:pPr>
            <a:r>
              <a:rPr lang="de" sz="2000" noProof="0" dirty="0">
                <a:latin typeface="Poppins"/>
                <a:cs typeface="Calibri" panose="020F0502020204030204" pitchFamily="34" charset="0"/>
              </a:rPr>
              <a:t>Ordnen Sie Konzepte hierarchisch an.</a:t>
            </a:r>
          </a:p>
          <a:p>
            <a:pPr marL="342900" indent="-342900">
              <a:buFont typeface="Arial" panose="020B0604020202020204" pitchFamily="34" charset="0"/>
              <a:buChar char="•"/>
              <a:defRPr/>
            </a:pPr>
            <a:r>
              <a:rPr lang="de" sz="2000" noProof="0" dirty="0">
                <a:latin typeface="Poppins"/>
                <a:cs typeface="Calibri" panose="020F0502020204030204" pitchFamily="34" charset="0"/>
              </a:rPr>
              <a:t>Sie können Querverbindungen zwischen zwei oder mehr Konzepten darstellen.</a:t>
            </a:r>
          </a:p>
          <a:p>
            <a:pPr marL="342900" indent="-342900">
              <a:buFont typeface="Arial" panose="020B0604020202020204" pitchFamily="34" charset="0"/>
              <a:buChar char="•"/>
              <a:defRPr/>
            </a:pPr>
            <a:r>
              <a:rPr lang="de" sz="2000" noProof="0" dirty="0">
                <a:latin typeface="Poppins"/>
                <a:cs typeface="Calibri" panose="020F0502020204030204" pitchFamily="34" charset="0"/>
              </a:rPr>
              <a:t>Die Verknüpfung von Wörtern in einer Concept Map stellt eine Aussage dar.</a:t>
            </a:r>
          </a:p>
        </p:txBody>
      </p:sp>
      <p:sp>
        <p:nvSpPr>
          <p:cNvPr id="3" name="Title 2">
            <a:extLst>
              <a:ext uri="{FF2B5EF4-FFF2-40B4-BE49-F238E27FC236}">
                <a16:creationId xmlns:a16="http://schemas.microsoft.com/office/drawing/2014/main" id="{F564481D-A24C-2528-6F53-D9BE8B28253E}"/>
              </a:ext>
            </a:extLst>
          </p:cNvPr>
          <p:cNvSpPr>
            <a:spLocks noGrp="1"/>
          </p:cNvSpPr>
          <p:nvPr>
            <p:ph type="title"/>
          </p:nvPr>
        </p:nvSpPr>
        <p:spPr/>
        <p:txBody>
          <a:bodyPr>
            <a:normAutofit fontScale="90000"/>
          </a:bodyPr>
          <a:lstStyle/>
          <a:p>
            <a:r>
              <a:rPr lang="de" dirty="0"/>
              <a:t>Mit Concept Maps werden „mentale Modelle“ der Lernenden visualisiert. </a:t>
            </a:r>
          </a:p>
        </p:txBody>
      </p:sp>
      <p:sp>
        <p:nvSpPr>
          <p:cNvPr id="4" name="Textfeld 12">
            <a:extLst>
              <a:ext uri="{FF2B5EF4-FFF2-40B4-BE49-F238E27FC236}">
                <a16:creationId xmlns:a16="http://schemas.microsoft.com/office/drawing/2014/main" id="{631721D6-0D24-EAD8-FCB7-D34F0F7E1185}"/>
              </a:ext>
            </a:extLst>
          </p:cNvPr>
          <p:cNvSpPr txBox="1"/>
          <p:nvPr/>
        </p:nvSpPr>
        <p:spPr bwMode="auto">
          <a:xfrm>
            <a:off x="865054" y="1236111"/>
            <a:ext cx="370694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chemeClr val="bg1"/>
                </a:solidFill>
                <a:latin typeface="Calibri" panose="020F0502020204030204" pitchFamily="34" charset="0"/>
                <a:cs typeface="Calibri" panose="020F0502020204030204" pitchFamily="34" charset="0"/>
              </a:rPr>
              <a:t>Evaluate (Auswerten)</a:t>
            </a:r>
            <a:endParaRPr lang="de" noProof="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1279475" y="5056902"/>
            <a:ext cx="10431390" cy="738664"/>
          </a:xfrm>
          <a:prstGeom prst="rect">
            <a:avLst/>
          </a:prstGeom>
        </p:spPr>
        <p:txBody>
          <a:bodyPr wrap="square" lIns="91440" tIns="45720" rIns="91440" bIns="45720" anchor="t">
            <a:spAutoFit/>
          </a:bodyPr>
          <a:lstStyle/>
          <a:p>
            <a:pPr>
              <a:defRPr/>
            </a:pPr>
            <a:r>
              <a:rPr lang="de" sz="1400" i="1" dirty="0">
                <a:solidFill>
                  <a:srgbClr val="000000"/>
                </a:solidFill>
                <a:latin typeface="Poppins"/>
                <a:cs typeface="Arial"/>
              </a:rPr>
              <a:t>(Krüger, D., Kloss, L., &amp; Cuadros, I. (2009). Was macht „gute“ Biologielehrkräfte aus? Befragungen von Lehrenden in der Didaktik der Biologie und Biologie-Lehramtsstudierenden an deutschen Hochschulen. I D B – Berichte aus dem Institut für Didaktik der Biologie, 17, 63–88.)</a:t>
            </a:r>
          </a:p>
        </p:txBody>
      </p:sp>
      <p:sp>
        <p:nvSpPr>
          <p:cNvPr id="7" name="Title 6">
            <a:extLst>
              <a:ext uri="{FF2B5EF4-FFF2-40B4-BE49-F238E27FC236}">
                <a16:creationId xmlns:a16="http://schemas.microsoft.com/office/drawing/2014/main" id="{E864B5E6-F82F-2CEE-7388-0498051CAC2B}"/>
              </a:ext>
            </a:extLst>
          </p:cNvPr>
          <p:cNvSpPr>
            <a:spLocks noGrp="1"/>
          </p:cNvSpPr>
          <p:nvPr>
            <p:ph type="title"/>
          </p:nvPr>
        </p:nvSpPr>
        <p:spPr/>
        <p:txBody>
          <a:bodyPr>
            <a:normAutofit/>
          </a:bodyPr>
          <a:lstStyle/>
          <a:p>
            <a:pPr algn="r"/>
            <a:r>
              <a:rPr lang="de" dirty="0"/>
              <a:t>Was macht „gute Umweltbildung“ aus?</a:t>
            </a:r>
          </a:p>
        </p:txBody>
      </p:sp>
      <p:sp>
        <p:nvSpPr>
          <p:cNvPr id="16" name="Textfeld 17"/>
          <p:cNvSpPr txBox="1"/>
          <p:nvPr/>
        </p:nvSpPr>
        <p:spPr bwMode="auto">
          <a:xfrm>
            <a:off x="985384" y="1583855"/>
            <a:ext cx="6923582" cy="3280385"/>
          </a:xfrm>
          <a:prstGeom prst="rect">
            <a:avLst/>
          </a:prstGeom>
          <a:noFill/>
        </p:spPr>
        <p:txBody>
          <a:bodyPr wrap="square" rtlCol="0">
            <a:spAutoFit/>
          </a:bodyPr>
          <a:lstStyle/>
          <a:p>
            <a:pPr>
              <a:lnSpc>
                <a:spcPct val="150000"/>
              </a:lnSpc>
              <a:defRPr/>
            </a:pPr>
            <a:r>
              <a:rPr lang="de" sz="2000" noProof="0" dirty="0">
                <a:latin typeface="Poppins"/>
              </a:rPr>
              <a:t>„Unterricht findet unter sehr unterschiedlichen Bedingungen statt, sodass eine allgemeingültige Definition von ‚gutem‘ Unterricht nicht möglich ist.</a:t>
            </a:r>
          </a:p>
          <a:p>
            <a:pPr>
              <a:lnSpc>
                <a:spcPct val="150000"/>
              </a:lnSpc>
              <a:defRPr/>
            </a:pPr>
            <a:r>
              <a:rPr lang="de" sz="2000" noProof="0" dirty="0">
                <a:latin typeface="Poppins"/>
              </a:rPr>
              <a:t>Dieselbe Unterrichtsstunde kann in einer Klasse zu einem hohen Lernerfolg führen, in einer anderen aber scheitern. Grundlegend für die Beurteilung des Unterrichts sind die festgelegten Zielkriterien.“</a:t>
            </a:r>
          </a:p>
        </p:txBody>
      </p:sp>
      <p:sp>
        <p:nvSpPr>
          <p:cNvPr id="17" name="Rechteckige Legende 4">
            <a:extLst>
              <a:ext uri="{FF2B5EF4-FFF2-40B4-BE49-F238E27FC236}">
                <a16:creationId xmlns:a16="http://schemas.microsoft.com/office/drawing/2014/main" id="{A450F489-B529-84E9-6171-9DC96F0FF93B}"/>
              </a:ext>
            </a:extLst>
          </p:cNvPr>
          <p:cNvSpPr/>
          <p:nvPr/>
        </p:nvSpPr>
        <p:spPr bwMode="auto">
          <a:xfrm>
            <a:off x="8273939" y="178880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de" b="1" dirty="0">
                <a:latin typeface="Poppins"/>
              </a:rPr>
              <a:t>Pädagogisches Prinzip:
</a:t>
            </a:r>
            <a:r>
              <a:rPr lang="de" dirty="0">
                <a:latin typeface="Poppins"/>
              </a:rPr>
              <a:t>Transparent machen, welche Lernziele von den Lernenden erreicht werden sollen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1870390" y="3930906"/>
            <a:ext cx="1249799" cy="550400"/>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noProof="0" dirty="0">
                <a:solidFill>
                  <a:schemeClr val="tx1"/>
                </a:solidFill>
              </a:rPr>
              <a:t>Moor</a:t>
            </a:r>
          </a:p>
        </p:txBody>
      </p:sp>
      <p:sp>
        <p:nvSpPr>
          <p:cNvPr id="15" name="Abgerundetes Rechteck 14"/>
          <p:cNvSpPr/>
          <p:nvPr/>
        </p:nvSpPr>
        <p:spPr bwMode="auto">
          <a:xfrm>
            <a:off x="3839899" y="2311984"/>
            <a:ext cx="1447365" cy="6730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 noProof="0" dirty="0">
              <a:solidFill>
                <a:schemeClr val="tx1"/>
              </a:solidFill>
            </a:endParaRPr>
          </a:p>
        </p:txBody>
      </p:sp>
      <p:sp>
        <p:nvSpPr>
          <p:cNvPr id="16" name="Abgerundetes Rechteck 15"/>
          <p:cNvSpPr/>
          <p:nvPr/>
        </p:nvSpPr>
        <p:spPr bwMode="auto">
          <a:xfrm>
            <a:off x="4754045" y="4939328"/>
            <a:ext cx="1341955" cy="6103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noProof="0" dirty="0">
                <a:solidFill>
                  <a:schemeClr val="tx1"/>
                </a:solidFill>
              </a:rPr>
              <a:t>verschiedene Arten</a:t>
            </a:r>
          </a:p>
        </p:txBody>
      </p:sp>
      <p:cxnSp>
        <p:nvCxnSpPr>
          <p:cNvPr id="18" name="Gerade Verbindung mit Pfeil 17"/>
          <p:cNvCxnSpPr>
            <a:cxnSpLocks/>
          </p:cNvCxnSpPr>
          <p:nvPr/>
        </p:nvCxnSpPr>
        <p:spPr bwMode="auto">
          <a:xfrm flipH="1">
            <a:off x="2478360" y="3599507"/>
            <a:ext cx="378595" cy="237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p:cNvCxnSpPr>
          <p:nvPr/>
        </p:nvCxnSpPr>
        <p:spPr bwMode="auto">
          <a:xfrm flipH="1" flipV="1">
            <a:off x="4925998" y="3111609"/>
            <a:ext cx="327195" cy="810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cxnSpLocks/>
          </p:cNvCxnSpPr>
          <p:nvPr/>
        </p:nvCxnSpPr>
        <p:spPr bwMode="auto">
          <a:xfrm>
            <a:off x="4149263" y="5078540"/>
            <a:ext cx="512836" cy="165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4716474" y="3930906"/>
            <a:ext cx="1133644" cy="369332"/>
          </a:xfrm>
          <a:prstGeom prst="rect">
            <a:avLst/>
          </a:prstGeom>
          <a:noFill/>
        </p:spPr>
        <p:txBody>
          <a:bodyPr wrap="none" rtlCol="0">
            <a:spAutoFit/>
          </a:bodyPr>
          <a:lstStyle/>
          <a:p>
            <a:pPr>
              <a:defRPr/>
            </a:pPr>
            <a:r>
              <a:rPr lang="de" noProof="0" dirty="0"/>
              <a:t>regulieren</a:t>
            </a:r>
          </a:p>
        </p:txBody>
      </p:sp>
      <p:sp>
        <p:nvSpPr>
          <p:cNvPr id="23" name="Textfeld 22"/>
          <p:cNvSpPr txBox="1"/>
          <p:nvPr/>
        </p:nvSpPr>
        <p:spPr bwMode="auto">
          <a:xfrm>
            <a:off x="3298894" y="4436049"/>
            <a:ext cx="1082013" cy="923330"/>
          </a:xfrm>
          <a:prstGeom prst="rect">
            <a:avLst/>
          </a:prstGeom>
          <a:noFill/>
        </p:spPr>
        <p:txBody>
          <a:bodyPr wrap="square" rtlCol="0">
            <a:spAutoFit/>
          </a:bodyPr>
          <a:lstStyle/>
          <a:p>
            <a:pPr>
              <a:defRPr/>
            </a:pPr>
            <a:r>
              <a:rPr lang="de" noProof="0" dirty="0"/>
              <a:t>bietet Lebensräume für</a:t>
            </a:r>
          </a:p>
        </p:txBody>
      </p:sp>
      <p:cxnSp>
        <p:nvCxnSpPr>
          <p:cNvPr id="24" name="Gerade Verbindung 15"/>
          <p:cNvCxnSpPr/>
          <p:nvPr/>
        </p:nvCxnSpPr>
        <p:spPr bwMode="auto">
          <a:xfrm flipH="1">
            <a:off x="3543076" y="2964703"/>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a:cxnSpLocks/>
          </p:cNvCxnSpPr>
          <p:nvPr/>
        </p:nvCxnSpPr>
        <p:spPr bwMode="auto">
          <a:xfrm flipH="1" flipV="1">
            <a:off x="5438679" y="4367414"/>
            <a:ext cx="166364" cy="417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a:cxnSpLocks/>
          </p:cNvCxnSpPr>
          <p:nvPr/>
        </p:nvCxnSpPr>
        <p:spPr bwMode="auto">
          <a:xfrm>
            <a:off x="2889847" y="4554187"/>
            <a:ext cx="384273" cy="157489"/>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1873119" y="5071347"/>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sz="1400" noProof="0" dirty="0">
                <a:solidFill>
                  <a:schemeClr val="tx1"/>
                </a:solidFill>
              </a:rPr>
              <a:t>Aussage</a:t>
            </a:r>
          </a:p>
        </p:txBody>
      </p:sp>
      <p:sp>
        <p:nvSpPr>
          <p:cNvPr id="28" name="Pfeil nach rechts 27"/>
          <p:cNvSpPr/>
          <p:nvPr/>
        </p:nvSpPr>
        <p:spPr bwMode="auto">
          <a:xfrm rot="2722069">
            <a:off x="2228038" y="2067241"/>
            <a:ext cx="1323603" cy="109632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sz="1400" noProof="0" dirty="0">
                <a:solidFill>
                  <a:schemeClr val="tx1"/>
                </a:solidFill>
              </a:rPr>
              <a:t>Verknüpfung</a:t>
            </a:r>
          </a:p>
        </p:txBody>
      </p:sp>
      <p:sp>
        <p:nvSpPr>
          <p:cNvPr id="29" name="Pfeil nach rechts 28"/>
          <p:cNvSpPr/>
          <p:nvPr/>
        </p:nvSpPr>
        <p:spPr bwMode="auto">
          <a:xfrm rot="1077663">
            <a:off x="497077" y="3580401"/>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 sz="1400" noProof="0" dirty="0">
                <a:solidFill>
                  <a:schemeClr val="tx1"/>
                </a:solidFill>
              </a:rPr>
              <a:t>Konzept</a:t>
            </a:r>
          </a:p>
        </p:txBody>
      </p:sp>
      <p:sp>
        <p:nvSpPr>
          <p:cNvPr id="3" name="Rechteck 2"/>
          <p:cNvSpPr/>
          <p:nvPr/>
        </p:nvSpPr>
        <p:spPr bwMode="auto">
          <a:xfrm>
            <a:off x="6660192" y="3550881"/>
            <a:ext cx="4812440" cy="2862322"/>
          </a:xfrm>
          <a:prstGeom prst="rect">
            <a:avLst/>
          </a:prstGeom>
        </p:spPr>
        <p:txBody>
          <a:bodyPr wrap="square">
            <a:spAutoFit/>
          </a:bodyPr>
          <a:lstStyle/>
          <a:p>
            <a:pPr lvl="0">
              <a:defRPr/>
            </a:pPr>
            <a:endParaRPr lang="de" noProof="0" dirty="0">
              <a:highlight>
                <a:srgbClr val="FFFF00"/>
              </a:highlight>
            </a:endParaRPr>
          </a:p>
          <a:p>
            <a:pPr lvl="0">
              <a:defRPr/>
            </a:pPr>
            <a:endParaRPr lang="de" noProof="0" dirty="0">
              <a:highlight>
                <a:srgbClr val="FFFF00"/>
              </a:highlight>
            </a:endParaRPr>
          </a:p>
          <a:p>
            <a:pPr lvl="0">
              <a:defRPr/>
            </a:pPr>
            <a:endParaRPr lang="de" noProof="0" dirty="0">
              <a:highlight>
                <a:srgbClr val="FFFF00"/>
              </a:highlight>
            </a:endParaRPr>
          </a:p>
          <a:p>
            <a:pPr lvl="0">
              <a:defRPr/>
            </a:pPr>
            <a:endParaRPr lang="de" noProof="0" dirty="0">
              <a:highlight>
                <a:srgbClr val="FFFF00"/>
              </a:highlight>
            </a:endParaRPr>
          </a:p>
          <a:p>
            <a:pPr lvl="0">
              <a:defRPr/>
            </a:pPr>
            <a:endParaRPr lang="de" noProof="0" dirty="0">
              <a:highlight>
                <a:srgbClr val="FFFF00"/>
              </a:highlight>
            </a:endParaRPr>
          </a:p>
          <a:p>
            <a:pPr lvl="0">
              <a:defRPr/>
            </a:pPr>
            <a:endParaRPr lang="de" noProof="0" dirty="0">
              <a:highlight>
                <a:srgbClr val="FFFF00"/>
              </a:highlight>
            </a:endParaRPr>
          </a:p>
          <a:p>
            <a:pPr lvl="0">
              <a:defRPr/>
            </a:pPr>
            <a:endParaRPr lang="de" noProof="0" dirty="0">
              <a:highlight>
                <a:srgbClr val="FFFF00"/>
              </a:highlight>
            </a:endParaRPr>
          </a:p>
          <a:p>
            <a:pPr lvl="0">
              <a:defRPr/>
            </a:pPr>
            <a:endParaRPr lang="de" noProof="0" dirty="0">
              <a:highlight>
                <a:srgbClr val="FFFF00"/>
              </a:highlight>
            </a:endParaRPr>
          </a:p>
          <a:p>
            <a:pPr lvl="0">
              <a:defRPr/>
            </a:pPr>
            <a:endParaRPr lang="de" noProof="0" dirty="0">
              <a:highlight>
                <a:srgbClr val="FFFF00"/>
              </a:highlight>
            </a:endParaRPr>
          </a:p>
          <a:p>
            <a:pPr lvl="0">
              <a:defRPr/>
            </a:pPr>
            <a:r>
              <a:rPr lang="de" noProof="0" dirty="0">
                <a:highlight>
                  <a:srgbClr val="FFFF00"/>
                </a:highlight>
              </a:rPr>
              <a:t> </a:t>
            </a:r>
          </a:p>
        </p:txBody>
      </p:sp>
      <p:sp>
        <p:nvSpPr>
          <p:cNvPr id="6" name="Textfeld 5">
            <a:extLst>
              <a:ext uri="{FF2B5EF4-FFF2-40B4-BE49-F238E27FC236}">
                <a16:creationId xmlns:a16="http://schemas.microsoft.com/office/drawing/2014/main" id="{EE3CB783-9987-356E-6FA7-8D11C9D9D6FF}"/>
              </a:ext>
            </a:extLst>
          </p:cNvPr>
          <p:cNvSpPr txBox="1"/>
          <p:nvPr/>
        </p:nvSpPr>
        <p:spPr>
          <a:xfrm>
            <a:off x="3875296" y="2317888"/>
            <a:ext cx="1387598" cy="646331"/>
          </a:xfrm>
          <a:prstGeom prst="rect">
            <a:avLst/>
          </a:prstGeom>
          <a:noFill/>
        </p:spPr>
        <p:txBody>
          <a:bodyPr wrap="square" rtlCol="0">
            <a:spAutoFit/>
          </a:bodyPr>
          <a:lstStyle/>
          <a:p>
            <a:r>
              <a:rPr lang="de" noProof="0" dirty="0"/>
              <a:t>Material- </a:t>
            </a:r>
          </a:p>
          <a:p>
            <a:r>
              <a:rPr lang="de" noProof="0" dirty="0"/>
              <a:t>zyklen</a:t>
            </a:r>
          </a:p>
        </p:txBody>
      </p:sp>
      <p:sp>
        <p:nvSpPr>
          <p:cNvPr id="10" name="Textfeld 9">
            <a:extLst>
              <a:ext uri="{FF2B5EF4-FFF2-40B4-BE49-F238E27FC236}">
                <a16:creationId xmlns:a16="http://schemas.microsoft.com/office/drawing/2014/main" id="{D07176AD-50EF-4557-0F0D-8A2BDABA7F6F}"/>
              </a:ext>
            </a:extLst>
          </p:cNvPr>
          <p:cNvSpPr txBox="1"/>
          <p:nvPr/>
        </p:nvSpPr>
        <p:spPr bwMode="auto">
          <a:xfrm>
            <a:off x="2856955" y="3077567"/>
            <a:ext cx="1505540" cy="646331"/>
          </a:xfrm>
          <a:prstGeom prst="rect">
            <a:avLst/>
          </a:prstGeom>
          <a:noFill/>
        </p:spPr>
        <p:txBody>
          <a:bodyPr wrap="none" rtlCol="0">
            <a:spAutoFit/>
          </a:bodyPr>
          <a:lstStyle/>
          <a:p>
            <a:pPr>
              <a:defRPr/>
            </a:pPr>
            <a:r>
              <a:rPr lang="de" noProof="0" dirty="0"/>
              <a:t>halten das Gleichgewicht </a:t>
            </a:r>
          </a:p>
          <a:p>
            <a:pPr>
              <a:defRPr/>
            </a:pPr>
            <a:r>
              <a:rPr lang="de" noProof="0" dirty="0"/>
              <a:t>aufrecht im </a:t>
            </a:r>
          </a:p>
        </p:txBody>
      </p:sp>
      <p:sp>
        <p:nvSpPr>
          <p:cNvPr id="7" name="Title 6">
            <a:extLst>
              <a:ext uri="{FF2B5EF4-FFF2-40B4-BE49-F238E27FC236}">
                <a16:creationId xmlns:a16="http://schemas.microsoft.com/office/drawing/2014/main" id="{C0C4D26D-5224-6BDF-DCB6-3403F4815DFA}"/>
              </a:ext>
            </a:extLst>
          </p:cNvPr>
          <p:cNvSpPr>
            <a:spLocks noGrp="1"/>
          </p:cNvSpPr>
          <p:nvPr>
            <p:ph type="title"/>
          </p:nvPr>
        </p:nvSpPr>
        <p:spPr/>
        <p:txBody>
          <a:bodyPr>
            <a:normAutofit/>
          </a:bodyPr>
          <a:lstStyle/>
          <a:p>
            <a:r>
              <a:rPr lang="de" dirty="0"/>
              <a:t>Concept Maps sind Konzeptkarten „mentaler Modelle“</a:t>
            </a:r>
          </a:p>
        </p:txBody>
      </p:sp>
      <p:sp>
        <p:nvSpPr>
          <p:cNvPr id="38" name="Rechteck 1"/>
          <p:cNvSpPr/>
          <p:nvPr/>
        </p:nvSpPr>
        <p:spPr bwMode="auto">
          <a:xfrm>
            <a:off x="6660192" y="1921165"/>
            <a:ext cx="4871407" cy="707886"/>
          </a:xfrm>
          <a:prstGeom prst="rect">
            <a:avLst/>
          </a:prstGeom>
        </p:spPr>
        <p:txBody>
          <a:bodyPr wrap="square">
            <a:spAutoFit/>
          </a:bodyPr>
          <a:lstStyle/>
          <a:p>
            <a:pPr>
              <a:defRPr/>
            </a:pPr>
            <a:r>
              <a:rPr lang="de" sz="2000" b="1" noProof="0" dirty="0">
                <a:latin typeface="Poppins" panose="00000500000000000000" pitchFamily="2" charset="0"/>
                <a:cs typeface="Poppins" panose="00000500000000000000" pitchFamily="2" charset="0"/>
              </a:rPr>
              <a:t>Sie werden immer für eine übergeordnete Fragestellung erstellt. </a:t>
            </a:r>
          </a:p>
        </p:txBody>
      </p:sp>
      <p:sp>
        <p:nvSpPr>
          <p:cNvPr id="39" name="Textfeld 4">
            <a:extLst>
              <a:ext uri="{FF2B5EF4-FFF2-40B4-BE49-F238E27FC236}">
                <a16:creationId xmlns:a16="http://schemas.microsoft.com/office/drawing/2014/main" id="{86E8B26A-0D0A-C3A4-BBE6-344F04B7442E}"/>
              </a:ext>
            </a:extLst>
          </p:cNvPr>
          <p:cNvSpPr txBox="1"/>
          <p:nvPr/>
        </p:nvSpPr>
        <p:spPr bwMode="auto">
          <a:xfrm>
            <a:off x="6709740" y="2785630"/>
            <a:ext cx="4762892" cy="1631216"/>
          </a:xfrm>
          <a:prstGeom prst="rect">
            <a:avLst/>
          </a:prstGeom>
          <a:noFill/>
        </p:spPr>
        <p:txBody>
          <a:bodyPr wrap="square" rtlCol="0">
            <a:spAutoFit/>
          </a:bodyPr>
          <a:lstStyle/>
          <a:p>
            <a:r>
              <a:rPr lang="de" sz="2000" noProof="0" dirty="0">
                <a:latin typeface="Poppins" panose="00000500000000000000" pitchFamily="2" charset="0"/>
                <a:cs typeface="Poppins" panose="00000500000000000000" pitchFamily="2" charset="0"/>
              </a:rPr>
              <a:t>Eine Concept Map könnte zum Beispiel für einen bestimmten Bodentyp erstellt werden: </a:t>
            </a:r>
          </a:p>
          <a:p>
            <a:endParaRPr lang="de" sz="2000" noProof="0" dirty="0">
              <a:latin typeface="Poppins" panose="00000500000000000000" pitchFamily="2" charset="0"/>
              <a:cs typeface="Poppins" panose="00000500000000000000" pitchFamily="2" charset="0"/>
            </a:endParaRPr>
          </a:p>
          <a:p>
            <a:r>
              <a:rPr lang="de" sz="2000" i="1" noProof="0" dirty="0">
                <a:latin typeface="Poppins" panose="00000500000000000000" pitchFamily="2" charset="0"/>
                <a:cs typeface="Poppins" panose="00000500000000000000" pitchFamily="2" charset="0"/>
              </a:rPr>
              <a:t>„Warum ist das Moor so wichtig für Ökosysteme?“</a:t>
            </a:r>
          </a:p>
        </p:txBody>
      </p:sp>
      <p:sp>
        <p:nvSpPr>
          <p:cNvPr id="2" name="Textfeld 12">
            <a:extLst>
              <a:ext uri="{FF2B5EF4-FFF2-40B4-BE49-F238E27FC236}">
                <a16:creationId xmlns:a16="http://schemas.microsoft.com/office/drawing/2014/main" id="{FEB0A37F-D0D8-BDC0-1847-2CEA7673D161}"/>
              </a:ext>
            </a:extLst>
          </p:cNvPr>
          <p:cNvSpPr txBox="1"/>
          <p:nvPr/>
        </p:nvSpPr>
        <p:spPr bwMode="auto">
          <a:xfrm>
            <a:off x="865054" y="1236111"/>
            <a:ext cx="370694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chemeClr val="bg1"/>
                </a:solidFill>
                <a:latin typeface="Calibri" panose="020F0502020204030204" pitchFamily="34" charset="0"/>
                <a:cs typeface="Calibri" panose="020F0502020204030204" pitchFamily="34" charset="0"/>
              </a:rPr>
              <a:t>Evaluate (Auswerten)</a:t>
            </a:r>
            <a:endParaRPr lang="de" noProof="0" dirty="0">
              <a:solidFill>
                <a:schemeClr val="bg1"/>
              </a:solidFill>
            </a:endParaRPr>
          </a:p>
        </p:txBody>
      </p:sp>
    </p:spTree>
    <p:extLst>
      <p:ext uri="{BB962C8B-B14F-4D97-AF65-F5344CB8AC3E}">
        <p14:creationId xmlns:p14="http://schemas.microsoft.com/office/powerpoint/2010/main" val="37285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2" name="Group 11">
            <a:extLst>
              <a:ext uri="{FF2B5EF4-FFF2-40B4-BE49-F238E27FC236}">
                <a16:creationId xmlns:a16="http://schemas.microsoft.com/office/drawing/2014/main" id="{2AFCBD48-ABCC-EA04-E920-2B9F8AC551F9}"/>
              </a:ext>
            </a:extLst>
          </p:cNvPr>
          <p:cNvGrpSpPr/>
          <p:nvPr/>
        </p:nvGrpSpPr>
        <p:grpSpPr>
          <a:xfrm>
            <a:off x="557737" y="1909596"/>
            <a:ext cx="5836379" cy="3672055"/>
            <a:chOff x="589856" y="1657404"/>
            <a:chExt cx="6568404" cy="4132621"/>
          </a:xfrm>
        </p:grpSpPr>
        <p:pic>
          <p:nvPicPr>
            <p:cNvPr id="6" name="Grafik 5">
              <a:extLst>
                <a:ext uri="{FF2B5EF4-FFF2-40B4-BE49-F238E27FC236}">
                  <a16:creationId xmlns:a16="http://schemas.microsoft.com/office/drawing/2014/main" id="{9525968C-4936-4FF1-8B3E-9429E17BABF1}"/>
                </a:ext>
              </a:extLst>
            </p:cNvPr>
            <p:cNvPicPr>
              <a:picLocks noChangeAspect="1"/>
            </p:cNvPicPr>
            <p:nvPr/>
          </p:nvPicPr>
          <p:blipFill>
            <a:blip r:embed="rId3"/>
            <a:stretch>
              <a:fillRect/>
            </a:stretch>
          </p:blipFill>
          <p:spPr>
            <a:xfrm>
              <a:off x="589856" y="1657404"/>
              <a:ext cx="6568404" cy="4132621"/>
            </a:xfrm>
            <a:prstGeom prst="rect">
              <a:avLst/>
            </a:prstGeom>
          </p:spPr>
        </p:pic>
        <p:sp>
          <p:nvSpPr>
            <p:cNvPr id="8" name="Ellipse 7">
              <a:extLst>
                <a:ext uri="{FF2B5EF4-FFF2-40B4-BE49-F238E27FC236}">
                  <a16:creationId xmlns:a16="http://schemas.microsoft.com/office/drawing/2014/main" id="{4F08DCFD-D670-46E3-9408-1D9DF4B3DC8C}"/>
                </a:ext>
              </a:extLst>
            </p:cNvPr>
            <p:cNvSpPr/>
            <p:nvPr/>
          </p:nvSpPr>
          <p:spPr>
            <a:xfrm>
              <a:off x="3038167" y="2139385"/>
              <a:ext cx="2458065" cy="914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 noProof="0" dirty="0"/>
            </a:p>
          </p:txBody>
        </p:sp>
        <p:sp>
          <p:nvSpPr>
            <p:cNvPr id="20" name="Ellipse 19">
              <a:extLst>
                <a:ext uri="{FF2B5EF4-FFF2-40B4-BE49-F238E27FC236}">
                  <a16:creationId xmlns:a16="http://schemas.microsoft.com/office/drawing/2014/main" id="{55FEB349-3C40-40D5-A36C-E2BA53928338}"/>
                </a:ext>
              </a:extLst>
            </p:cNvPr>
            <p:cNvSpPr/>
            <p:nvPr/>
          </p:nvSpPr>
          <p:spPr bwMode="auto">
            <a:xfrm rot="2989503">
              <a:off x="3860436" y="3648514"/>
              <a:ext cx="291010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 noProof="0" dirty="0"/>
            </a:p>
          </p:txBody>
        </p:sp>
        <p:sp>
          <p:nvSpPr>
            <p:cNvPr id="21" name="Ellipse 20">
              <a:extLst>
                <a:ext uri="{FF2B5EF4-FFF2-40B4-BE49-F238E27FC236}">
                  <a16:creationId xmlns:a16="http://schemas.microsoft.com/office/drawing/2014/main" id="{E6427372-0FED-46CC-9278-D8565758045C}"/>
                </a:ext>
              </a:extLst>
            </p:cNvPr>
            <p:cNvSpPr/>
            <p:nvPr/>
          </p:nvSpPr>
          <p:spPr bwMode="auto">
            <a:xfrm>
              <a:off x="1930887" y="2719522"/>
              <a:ext cx="2336312" cy="914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 noProof="0" dirty="0">
                <a:solidFill>
                  <a:srgbClr val="00B0F0"/>
                </a:solidFill>
              </a:endParaRPr>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2" name="Rechteck 1"/>
          <p:cNvSpPr/>
          <p:nvPr/>
        </p:nvSpPr>
        <p:spPr bwMode="auto">
          <a:xfrm>
            <a:off x="6768489" y="1396256"/>
            <a:ext cx="4476003" cy="1200329"/>
          </a:xfrm>
          <a:prstGeom prst="rect">
            <a:avLst/>
          </a:prstGeom>
        </p:spPr>
        <p:txBody>
          <a:bodyPr wrap="square" lIns="91440" tIns="45720" rIns="91440" bIns="45720" anchor="t">
            <a:spAutoFit/>
          </a:bodyPr>
          <a:lstStyle/>
          <a:p>
            <a:pPr>
              <a:defRPr/>
            </a:pPr>
            <a:r>
              <a:rPr lang="de" b="1" noProof="0" dirty="0">
                <a:latin typeface="Poppins"/>
              </a:rPr>
              <a:t>Quantitativ: </a:t>
            </a:r>
            <a:r>
              <a:rPr lang="de" noProof="0" dirty="0">
                <a:latin typeface="Poppins"/>
              </a:rPr>
              <a:t>= Anzahl von</a:t>
            </a:r>
          </a:p>
          <a:p>
            <a:pPr marL="285750" indent="-285750">
              <a:buFont typeface="Arial"/>
              <a:buChar char="•"/>
              <a:defRPr/>
            </a:pPr>
            <a:r>
              <a:rPr lang="de" noProof="0" dirty="0">
                <a:latin typeface="Poppins"/>
              </a:rPr>
              <a:t>(richtigen) Konzepten</a:t>
            </a:r>
          </a:p>
          <a:p>
            <a:pPr marL="285750" indent="-285750">
              <a:buFont typeface="Arial"/>
              <a:buChar char="•"/>
              <a:defRPr/>
            </a:pPr>
            <a:r>
              <a:rPr lang="de" noProof="0" dirty="0">
                <a:latin typeface="Poppins"/>
              </a:rPr>
              <a:t>(richtigen) Aussagen </a:t>
            </a:r>
          </a:p>
          <a:p>
            <a:pPr marL="285750" indent="-285750">
              <a:buFont typeface="Arial"/>
              <a:buChar char="•"/>
              <a:defRPr/>
            </a:pPr>
            <a:r>
              <a:rPr lang="de" noProof="0" dirty="0">
                <a:latin typeface="Poppins"/>
              </a:rPr>
              <a:t>(richtigen) Verknüpfungen</a:t>
            </a:r>
          </a:p>
        </p:txBody>
      </p:sp>
      <p:sp>
        <p:nvSpPr>
          <p:cNvPr id="3" name="Rechteck 2"/>
          <p:cNvSpPr/>
          <p:nvPr/>
        </p:nvSpPr>
        <p:spPr bwMode="auto">
          <a:xfrm>
            <a:off x="6768489" y="4565239"/>
            <a:ext cx="5132442" cy="1200329"/>
          </a:xfrm>
          <a:prstGeom prst="rect">
            <a:avLst/>
          </a:prstGeom>
        </p:spPr>
        <p:txBody>
          <a:bodyPr wrap="square" lIns="91440" tIns="45720" rIns="91440" bIns="45720" anchor="t">
            <a:spAutoFit/>
          </a:bodyPr>
          <a:lstStyle/>
          <a:p>
            <a:pPr>
              <a:defRPr/>
            </a:pPr>
            <a:r>
              <a:rPr lang="de" b="1" noProof="0" dirty="0">
                <a:latin typeface="Poppins"/>
              </a:rPr>
              <a:t>Qualitativ: </a:t>
            </a:r>
            <a:r>
              <a:rPr lang="de" noProof="0" dirty="0">
                <a:latin typeface="Poppins"/>
              </a:rPr>
              <a:t>= Gewichtung nach</a:t>
            </a:r>
          </a:p>
          <a:p>
            <a:pPr marL="285750" indent="-285750">
              <a:buFont typeface="Arial"/>
              <a:buChar char="•"/>
              <a:defRPr/>
            </a:pPr>
            <a:r>
              <a:rPr lang="de" noProof="0" dirty="0">
                <a:latin typeface="Poppins"/>
              </a:rPr>
              <a:t>(richtigen) Konzepten</a:t>
            </a:r>
          </a:p>
          <a:p>
            <a:pPr marL="285750" indent="-285750">
              <a:buFont typeface="Arial"/>
              <a:buChar char="•"/>
              <a:defRPr/>
            </a:pPr>
            <a:r>
              <a:rPr lang="de" noProof="0" dirty="0">
                <a:latin typeface="Poppins"/>
              </a:rPr>
              <a:t>(richtigen) Aussagen</a:t>
            </a:r>
          </a:p>
          <a:p>
            <a:pPr marL="285750" indent="-285750">
              <a:buFont typeface="Arial"/>
              <a:buChar char="•"/>
              <a:defRPr/>
            </a:pPr>
            <a:r>
              <a:rPr lang="de" noProof="0" dirty="0">
                <a:latin typeface="Poppins"/>
              </a:rPr>
              <a:t>(richtigen) Verknüpfungen</a:t>
            </a:r>
          </a:p>
        </p:txBody>
      </p:sp>
      <p:sp>
        <p:nvSpPr>
          <p:cNvPr id="4" name="Rechteck 3"/>
          <p:cNvSpPr/>
          <p:nvPr/>
        </p:nvSpPr>
        <p:spPr bwMode="auto">
          <a:xfrm>
            <a:off x="6768489" y="2719522"/>
            <a:ext cx="4865774" cy="1754326"/>
          </a:xfrm>
          <a:prstGeom prst="rect">
            <a:avLst/>
          </a:prstGeom>
        </p:spPr>
        <p:txBody>
          <a:bodyPr wrap="square" lIns="91440" tIns="45720" rIns="91440" bIns="45720" anchor="t">
            <a:spAutoFit/>
          </a:bodyPr>
          <a:lstStyle/>
          <a:p>
            <a:pPr>
              <a:defRPr/>
            </a:pPr>
            <a:r>
              <a:rPr lang="de" b="1" noProof="0" dirty="0">
                <a:latin typeface="Poppins"/>
              </a:rPr>
              <a:t>Quantitativ: </a:t>
            </a:r>
            <a:r>
              <a:rPr lang="de" noProof="0" dirty="0">
                <a:latin typeface="Poppins"/>
              </a:rPr>
              <a:t>= Anzahl von</a:t>
            </a:r>
          </a:p>
          <a:p>
            <a:pPr marL="285750" indent="-285750">
              <a:buFont typeface="Arial"/>
              <a:buChar char="•"/>
              <a:defRPr/>
            </a:pPr>
            <a:r>
              <a:rPr lang="de" noProof="0" dirty="0">
                <a:solidFill>
                  <a:srgbClr val="FF0000"/>
                </a:solidFill>
                <a:latin typeface="Poppins"/>
              </a:rPr>
              <a:t>Ketten (1)</a:t>
            </a:r>
          </a:p>
          <a:p>
            <a:pPr marL="285750" indent="-285750">
              <a:buFont typeface="Arial"/>
              <a:buChar char="•"/>
              <a:defRPr/>
            </a:pPr>
            <a:r>
              <a:rPr lang="de" noProof="0" dirty="0">
                <a:solidFill>
                  <a:schemeClr val="accent6">
                    <a:lumMod val="75000"/>
                  </a:schemeClr>
                </a:solidFill>
                <a:latin typeface="Poppins"/>
              </a:rPr>
              <a:t>Speichen (Sterne) (2)</a:t>
            </a:r>
          </a:p>
          <a:p>
            <a:pPr marL="285750" indent="-285750">
              <a:buFont typeface="Arial"/>
              <a:buChar char="•"/>
              <a:defRPr/>
            </a:pPr>
            <a:r>
              <a:rPr lang="de" noProof="0" dirty="0">
                <a:solidFill>
                  <a:srgbClr val="0070C0"/>
                </a:solidFill>
                <a:latin typeface="Poppins"/>
              </a:rPr>
              <a:t>Netze (3)</a:t>
            </a:r>
          </a:p>
          <a:p>
            <a:pPr>
              <a:defRPr/>
            </a:pPr>
            <a:r>
              <a:rPr lang="de" noProof="0" dirty="0">
                <a:latin typeface="Poppins"/>
              </a:rPr>
              <a:t>Diese Strukturen haben unterschiedliche Gewichtungen. </a:t>
            </a:r>
          </a:p>
        </p:txBody>
      </p:sp>
      <p:sp>
        <p:nvSpPr>
          <p:cNvPr id="18" name="Rechteck 17"/>
          <p:cNvSpPr/>
          <p:nvPr/>
        </p:nvSpPr>
        <p:spPr bwMode="auto">
          <a:xfrm>
            <a:off x="8453306" y="6442502"/>
            <a:ext cx="3738694" cy="415498"/>
          </a:xfrm>
          <a:prstGeom prst="rect">
            <a:avLst/>
          </a:prstGeom>
        </p:spPr>
        <p:txBody>
          <a:bodyPr wrap="square">
            <a:spAutoFit/>
          </a:bodyPr>
          <a:lstStyle/>
          <a:p>
            <a:pPr>
              <a:defRPr/>
            </a:pPr>
            <a:r>
              <a:rPr lang="de" sz="1050" u="sng" noProof="0" dirty="0">
                <a:hlinkClick r:id="rId9" tooltip="https://www.christianhmeyer.de/mit-concept-mapping-den-lernerfolg-steigern-und-wissen-strukturieren/"/>
              </a:rPr>
              <a:t>https://www.christianhmeyer.de/mit-concept-mapping-den-lernerfolg-steigern-und-wissen-strukturieren/</a:t>
            </a:r>
            <a:r>
              <a:rPr lang="de" sz="1050" noProof="0" dirty="0"/>
              <a:t> </a:t>
            </a:r>
          </a:p>
        </p:txBody>
      </p:sp>
      <p:sp>
        <p:nvSpPr>
          <p:cNvPr id="7" name="Rechteck 6">
            <a:extLst>
              <a:ext uri="{FF2B5EF4-FFF2-40B4-BE49-F238E27FC236}">
                <a16:creationId xmlns:a16="http://schemas.microsoft.com/office/drawing/2014/main" id="{91CD1BDA-F8B6-48E1-8441-71634330BBCD}"/>
              </a:ext>
            </a:extLst>
          </p:cNvPr>
          <p:cNvSpPr/>
          <p:nvPr/>
        </p:nvSpPr>
        <p:spPr>
          <a:xfrm>
            <a:off x="1026623" y="5581651"/>
            <a:ext cx="6096000" cy="230832"/>
          </a:xfrm>
          <a:prstGeom prst="rect">
            <a:avLst/>
          </a:prstGeom>
        </p:spPr>
        <p:txBody>
          <a:bodyPr>
            <a:spAutoFit/>
          </a:bodyPr>
          <a:lstStyle/>
          <a:p>
            <a:r>
              <a:rPr lang="de" sz="900" noProof="0" dirty="0"/>
              <a:t>https://upload.wikimedia.org/wikipedia/commons/8/88/Concept_Map_About_Concept_Maps.jpg</a:t>
            </a:r>
          </a:p>
        </p:txBody>
      </p:sp>
      <p:sp>
        <p:nvSpPr>
          <p:cNvPr id="10" name="Title 9">
            <a:extLst>
              <a:ext uri="{FF2B5EF4-FFF2-40B4-BE49-F238E27FC236}">
                <a16:creationId xmlns:a16="http://schemas.microsoft.com/office/drawing/2014/main" id="{DA80798F-9B2C-E9AB-6BCF-B7C1CD6B85BC}"/>
              </a:ext>
            </a:extLst>
          </p:cNvPr>
          <p:cNvSpPr>
            <a:spLocks noGrp="1"/>
          </p:cNvSpPr>
          <p:nvPr>
            <p:ph type="title"/>
          </p:nvPr>
        </p:nvSpPr>
        <p:spPr/>
        <p:txBody>
          <a:bodyPr/>
          <a:lstStyle/>
          <a:p>
            <a:r>
              <a:rPr lang="de" dirty="0"/>
              <a:t>Concept Maps analysieren</a:t>
            </a:r>
          </a:p>
        </p:txBody>
      </p:sp>
      <p:sp>
        <p:nvSpPr>
          <p:cNvPr id="5" name="Textfeld 12">
            <a:extLst>
              <a:ext uri="{FF2B5EF4-FFF2-40B4-BE49-F238E27FC236}">
                <a16:creationId xmlns:a16="http://schemas.microsoft.com/office/drawing/2014/main" id="{522EA2CA-AFB6-B419-138D-580AFF688783}"/>
              </a:ext>
            </a:extLst>
          </p:cNvPr>
          <p:cNvSpPr txBox="1"/>
          <p:nvPr/>
        </p:nvSpPr>
        <p:spPr bwMode="auto">
          <a:xfrm>
            <a:off x="865054" y="1236111"/>
            <a:ext cx="370694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chemeClr val="bg1"/>
                </a:solidFill>
                <a:latin typeface="Calibri" panose="020F0502020204030204" pitchFamily="34" charset="0"/>
                <a:cs typeface="Calibri" panose="020F0502020204030204" pitchFamily="34" charset="0"/>
              </a:rPr>
              <a:t>Evaluate (Auswerten)</a:t>
            </a:r>
            <a:endParaRPr lang="de" noProof="0"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 name="Group 7">
            <a:extLst>
              <a:ext uri="{FF2B5EF4-FFF2-40B4-BE49-F238E27FC236}">
                <a16:creationId xmlns:a16="http://schemas.microsoft.com/office/drawing/2014/main" id="{CD3B64F9-08F8-6225-8D28-642A21389179}"/>
              </a:ext>
            </a:extLst>
          </p:cNvPr>
          <p:cNvGrpSpPr/>
          <p:nvPr/>
        </p:nvGrpSpPr>
        <p:grpSpPr>
          <a:xfrm>
            <a:off x="1006099" y="1759331"/>
            <a:ext cx="5420101" cy="4014975"/>
            <a:chOff x="332999" y="1653144"/>
            <a:chExt cx="6465496" cy="4789358"/>
          </a:xfrm>
        </p:grpSpPr>
        <p:pic>
          <p:nvPicPr>
            <p:cNvPr id="7" name="Grafik 6" descr="Ein Bild, das Text, Diagramm, Reihe, parallel enthält.&#10;&#10;KI-generierte Inhalte können fehlerhaft sein.">
              <a:extLst>
                <a:ext uri="{FF2B5EF4-FFF2-40B4-BE49-F238E27FC236}">
                  <a16:creationId xmlns:a16="http://schemas.microsoft.com/office/drawing/2014/main" id="{CC5C162D-D536-E69D-F72E-77BC75B3A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999" y="1653144"/>
              <a:ext cx="6465496" cy="4779288"/>
            </a:xfrm>
            <a:prstGeom prst="rect">
              <a:avLst/>
            </a:prstGeom>
          </p:spPr>
        </p:pic>
        <p:sp>
          <p:nvSpPr>
            <p:cNvPr id="9" name="Oval 8">
              <a:extLst>
                <a:ext uri="{FF2B5EF4-FFF2-40B4-BE49-F238E27FC236}">
                  <a16:creationId xmlns:a16="http://schemas.microsoft.com/office/drawing/2014/main" id="{1F0412C6-ED01-8E69-7E34-BF342C017BF4}"/>
                </a:ext>
              </a:extLst>
            </p:cNvPr>
            <p:cNvSpPr/>
            <p:nvPr/>
          </p:nvSpPr>
          <p:spPr>
            <a:xfrm>
              <a:off x="332999" y="1776127"/>
              <a:ext cx="3868298" cy="22666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 noProof="0" dirty="0"/>
            </a:p>
          </p:txBody>
        </p:sp>
        <p:sp>
          <p:nvSpPr>
            <p:cNvPr id="10" name="Oval 9">
              <a:extLst>
                <a:ext uri="{FF2B5EF4-FFF2-40B4-BE49-F238E27FC236}">
                  <a16:creationId xmlns:a16="http://schemas.microsoft.com/office/drawing/2014/main" id="{4E2D8930-9756-41CC-4A82-B7F541AD1D67}"/>
                </a:ext>
              </a:extLst>
            </p:cNvPr>
            <p:cNvSpPr/>
            <p:nvPr/>
          </p:nvSpPr>
          <p:spPr>
            <a:xfrm>
              <a:off x="1416514" y="4787576"/>
              <a:ext cx="3257085" cy="15092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 noProof="0" dirty="0"/>
            </a:p>
          </p:txBody>
        </p:sp>
        <p:sp>
          <p:nvSpPr>
            <p:cNvPr id="11" name="Oval 10">
              <a:extLst>
                <a:ext uri="{FF2B5EF4-FFF2-40B4-BE49-F238E27FC236}">
                  <a16:creationId xmlns:a16="http://schemas.microsoft.com/office/drawing/2014/main" id="{AE5FB9CE-D5E0-F8E7-BE7E-004D6447E22B}"/>
                </a:ext>
              </a:extLst>
            </p:cNvPr>
            <p:cNvSpPr/>
            <p:nvPr/>
          </p:nvSpPr>
          <p:spPr>
            <a:xfrm>
              <a:off x="4569238" y="3042138"/>
              <a:ext cx="2229257" cy="340036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 noProof="0" dirty="0"/>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18" name="Rechteck 17"/>
          <p:cNvSpPr/>
          <p:nvPr/>
        </p:nvSpPr>
        <p:spPr bwMode="auto">
          <a:xfrm>
            <a:off x="6725082" y="5444713"/>
            <a:ext cx="3738694" cy="415498"/>
          </a:xfrm>
          <a:prstGeom prst="rect">
            <a:avLst/>
          </a:prstGeom>
        </p:spPr>
        <p:txBody>
          <a:bodyPr wrap="square">
            <a:spAutoFit/>
          </a:bodyPr>
          <a:lstStyle/>
          <a:p>
            <a:pPr>
              <a:defRPr/>
            </a:pPr>
            <a:r>
              <a:rPr lang="de" sz="1050" u="sng" noProof="0" dirty="0">
                <a:hlinkClick r:id="rId9" tooltip="https://www.christianhmeyer.de/mit-concept-mapping-den-lernerfolg-steigern-und-wissen-strukturieren/">
                  <a:extLst>
                    <a:ext uri="{A12FA001-AC4F-418D-AE19-62706E023703}">
                      <ahyp:hlinkClr xmlns:ahyp="http://schemas.microsoft.com/office/drawing/2018/hyperlinkcolor" val="tx"/>
                    </a:ext>
                  </a:extLst>
                </a:hlinkClick>
              </a:rPr>
              <a:t>https://www.christianhmeyer.de/mit-concept-mapping-den-lernerfolg-steigern-und-wissen-strukturieren/</a:t>
            </a:r>
            <a:r>
              <a:rPr lang="de" sz="1050" noProof="0" dirty="0"/>
              <a:t> </a:t>
            </a:r>
          </a:p>
        </p:txBody>
      </p:sp>
      <p:sp>
        <p:nvSpPr>
          <p:cNvPr id="5" name="Title 4">
            <a:extLst>
              <a:ext uri="{FF2B5EF4-FFF2-40B4-BE49-F238E27FC236}">
                <a16:creationId xmlns:a16="http://schemas.microsoft.com/office/drawing/2014/main" id="{4279F1C8-B993-22D3-50AD-9737AEA39814}"/>
              </a:ext>
            </a:extLst>
          </p:cNvPr>
          <p:cNvSpPr>
            <a:spLocks noGrp="1"/>
          </p:cNvSpPr>
          <p:nvPr>
            <p:ph type="title"/>
          </p:nvPr>
        </p:nvSpPr>
        <p:spPr/>
        <p:txBody>
          <a:bodyPr>
            <a:normAutofit/>
          </a:bodyPr>
          <a:lstStyle/>
          <a:p>
            <a:r>
              <a:rPr lang="de" dirty="0"/>
              <a:t>Feedback geben – Concept Map </a:t>
            </a:r>
          </a:p>
        </p:txBody>
      </p:sp>
      <p:sp>
        <p:nvSpPr>
          <p:cNvPr id="13" name="Rechteck 1"/>
          <p:cNvSpPr/>
          <p:nvPr/>
        </p:nvSpPr>
        <p:spPr bwMode="auto">
          <a:xfrm>
            <a:off x="6768489" y="1413287"/>
            <a:ext cx="4476003" cy="1200329"/>
          </a:xfrm>
          <a:prstGeom prst="rect">
            <a:avLst/>
          </a:prstGeom>
        </p:spPr>
        <p:txBody>
          <a:bodyPr wrap="square" lIns="91440" tIns="45720" rIns="91440" bIns="45720" anchor="t">
            <a:spAutoFit/>
          </a:bodyPr>
          <a:lstStyle/>
          <a:p>
            <a:pPr>
              <a:defRPr/>
            </a:pPr>
            <a:r>
              <a:rPr lang="de" b="1" noProof="0" dirty="0"/>
              <a:t>Quantitativ: </a:t>
            </a:r>
            <a:r>
              <a:rPr lang="de" noProof="0" dirty="0"/>
              <a:t>= Anzahl von</a:t>
            </a:r>
          </a:p>
          <a:p>
            <a:pPr marL="285750" indent="-285750">
              <a:buFont typeface="Arial"/>
              <a:buChar char="•"/>
              <a:defRPr/>
            </a:pPr>
            <a:r>
              <a:rPr lang="de" noProof="0" dirty="0"/>
              <a:t>(richtigen) Konzepten</a:t>
            </a:r>
          </a:p>
          <a:p>
            <a:pPr marL="285750" indent="-285750">
              <a:buFont typeface="Arial"/>
              <a:buChar char="•"/>
              <a:defRPr/>
            </a:pPr>
            <a:r>
              <a:rPr lang="de" noProof="0" dirty="0"/>
              <a:t>(richtigen) Aussagen </a:t>
            </a:r>
          </a:p>
          <a:p>
            <a:pPr marL="285750" indent="-285750">
              <a:buFont typeface="Arial"/>
              <a:buChar char="•"/>
              <a:defRPr/>
            </a:pPr>
            <a:r>
              <a:rPr lang="de" noProof="0" dirty="0"/>
              <a:t>(richtigen) Verknüpfungen</a:t>
            </a:r>
          </a:p>
        </p:txBody>
      </p:sp>
      <p:sp>
        <p:nvSpPr>
          <p:cNvPr id="16" name="Rechteck 3"/>
          <p:cNvSpPr/>
          <p:nvPr/>
        </p:nvSpPr>
        <p:spPr bwMode="auto">
          <a:xfrm>
            <a:off x="6768489" y="2692764"/>
            <a:ext cx="3012363" cy="1200329"/>
          </a:xfrm>
          <a:prstGeom prst="rect">
            <a:avLst/>
          </a:prstGeom>
          <a:ln w="0">
            <a:noFill/>
          </a:ln>
        </p:spPr>
        <p:txBody>
          <a:bodyPr wrap="none" lIns="91440" tIns="45720" rIns="91440" bIns="45720" anchor="t">
            <a:spAutoFit/>
          </a:bodyPr>
          <a:lstStyle/>
          <a:p>
            <a:pPr>
              <a:defRPr/>
            </a:pPr>
            <a:r>
              <a:rPr lang="de" b="1" noProof="0" dirty="0"/>
              <a:t>Quantitativ: </a:t>
            </a:r>
            <a:r>
              <a:rPr lang="de" noProof="0" dirty="0"/>
              <a:t>= Struktur</a:t>
            </a:r>
          </a:p>
          <a:p>
            <a:pPr marL="285750" indent="-285750">
              <a:buFont typeface="Arial"/>
              <a:buChar char="•"/>
              <a:defRPr/>
            </a:pPr>
            <a:r>
              <a:rPr lang="de" noProof="0" dirty="0">
                <a:solidFill>
                  <a:srgbClr val="FFC000"/>
                </a:solidFill>
              </a:rPr>
              <a:t>Ketten</a:t>
            </a:r>
          </a:p>
          <a:p>
            <a:pPr marL="285750" indent="-285750">
              <a:buFont typeface="Arial"/>
              <a:buChar char="•"/>
              <a:defRPr/>
            </a:pPr>
            <a:r>
              <a:rPr lang="de" noProof="0" dirty="0">
                <a:solidFill>
                  <a:srgbClr val="FF0000"/>
                </a:solidFill>
              </a:rPr>
              <a:t>Speichen (Sterne)</a:t>
            </a:r>
          </a:p>
          <a:p>
            <a:pPr marL="285750" indent="-285750">
              <a:buFont typeface="Arial"/>
              <a:buChar char="•"/>
              <a:defRPr/>
            </a:pPr>
            <a:r>
              <a:rPr lang="de" noProof="0" dirty="0">
                <a:solidFill>
                  <a:schemeClr val="tx2"/>
                </a:solidFill>
              </a:rPr>
              <a:t>Netze</a:t>
            </a:r>
          </a:p>
        </p:txBody>
      </p:sp>
      <p:sp>
        <p:nvSpPr>
          <p:cNvPr id="17" name="Rechteck 2"/>
          <p:cNvSpPr/>
          <p:nvPr/>
        </p:nvSpPr>
        <p:spPr bwMode="auto">
          <a:xfrm>
            <a:off x="6752840" y="3972241"/>
            <a:ext cx="4634166" cy="1200329"/>
          </a:xfrm>
          <a:prstGeom prst="rect">
            <a:avLst/>
          </a:prstGeom>
        </p:spPr>
        <p:txBody>
          <a:bodyPr wrap="square" lIns="91440" tIns="45720" rIns="91440" bIns="45720" anchor="t">
            <a:spAutoFit/>
          </a:bodyPr>
          <a:lstStyle/>
          <a:p>
            <a:pPr>
              <a:defRPr/>
            </a:pPr>
            <a:r>
              <a:rPr lang="de" b="1" noProof="0" dirty="0"/>
              <a:t>Qualitativ: </a:t>
            </a:r>
            <a:r>
              <a:rPr lang="de" noProof="0" dirty="0"/>
              <a:t>= Gewichtung nach</a:t>
            </a:r>
          </a:p>
          <a:p>
            <a:pPr marL="285750" indent="-285750">
              <a:buFont typeface="Arial"/>
              <a:buChar char="•"/>
              <a:defRPr/>
            </a:pPr>
            <a:r>
              <a:rPr lang="de" noProof="0" dirty="0"/>
              <a:t>(richtigen) Konzepten</a:t>
            </a:r>
          </a:p>
          <a:p>
            <a:pPr marL="285750" indent="-285750">
              <a:buFont typeface="Arial"/>
              <a:buChar char="•"/>
              <a:defRPr/>
            </a:pPr>
            <a:r>
              <a:rPr lang="de" noProof="0" dirty="0"/>
              <a:t>(richtigen) Aussagen</a:t>
            </a:r>
          </a:p>
          <a:p>
            <a:pPr marL="285750" indent="-285750">
              <a:buFont typeface="Arial"/>
              <a:buChar char="•"/>
              <a:defRPr/>
            </a:pPr>
            <a:r>
              <a:rPr lang="de" noProof="0" dirty="0"/>
              <a:t>(richtigen) Verknüpfungen</a:t>
            </a:r>
          </a:p>
        </p:txBody>
      </p:sp>
      <p:sp>
        <p:nvSpPr>
          <p:cNvPr id="2" name="Textfeld 12">
            <a:extLst>
              <a:ext uri="{FF2B5EF4-FFF2-40B4-BE49-F238E27FC236}">
                <a16:creationId xmlns:a16="http://schemas.microsoft.com/office/drawing/2014/main" id="{0FAA22AB-7848-1DE3-21C3-29F6E8F3ED72}"/>
              </a:ext>
            </a:extLst>
          </p:cNvPr>
          <p:cNvSpPr txBox="1"/>
          <p:nvPr/>
        </p:nvSpPr>
        <p:spPr bwMode="auto">
          <a:xfrm>
            <a:off x="865054" y="1236111"/>
            <a:ext cx="370694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de" sz="2800" b="0" i="0" u="none" strike="noStrike" cap="none" spc="0" noProof="0" dirty="0">
                <a:ln>
                  <a:noFill/>
                </a:ln>
                <a:solidFill>
                  <a:schemeClr val="bg1"/>
                </a:solidFill>
                <a:latin typeface="Calibri" panose="020F0502020204030204" pitchFamily="34" charset="0"/>
                <a:cs typeface="Calibri" panose="020F0502020204030204" pitchFamily="34" charset="0"/>
              </a:rPr>
              <a:t>Evaluate (Auswerten)</a:t>
            </a:r>
            <a:endParaRPr lang="de" noProof="0" dirty="0">
              <a:solidFill>
                <a:schemeClr val="bg1"/>
              </a:solidFill>
            </a:endParaRPr>
          </a:p>
        </p:txBody>
      </p:sp>
    </p:spTree>
    <p:extLst>
      <p:ext uri="{BB962C8B-B14F-4D97-AF65-F5344CB8AC3E}">
        <p14:creationId xmlns:p14="http://schemas.microsoft.com/office/powerpoint/2010/main" val="10184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2FB03-31B1-A906-D918-BBEEFA08695E}"/>
              </a:ext>
            </a:extLst>
          </p:cNvPr>
          <p:cNvSpPr>
            <a:spLocks noGrp="1"/>
          </p:cNvSpPr>
          <p:nvPr>
            <p:ph type="title"/>
          </p:nvPr>
        </p:nvSpPr>
        <p:spPr/>
        <p:txBody>
          <a:bodyPr>
            <a:normAutofit/>
          </a:bodyPr>
          <a:lstStyle/>
          <a:p>
            <a:r>
              <a:rPr lang="de" noProof="0" dirty="0"/>
              <a:t>Concept Map – Aufgabe </a:t>
            </a:r>
          </a:p>
        </p:txBody>
      </p:sp>
      <p:sp>
        <p:nvSpPr>
          <p:cNvPr id="3" name="Textplatzhalter 2">
            <a:extLst>
              <a:ext uri="{FF2B5EF4-FFF2-40B4-BE49-F238E27FC236}">
                <a16:creationId xmlns:a16="http://schemas.microsoft.com/office/drawing/2014/main" id="{EF3FDB59-A2B7-8E63-9AB1-6C60C4E59BEB}"/>
              </a:ext>
            </a:extLst>
          </p:cNvPr>
          <p:cNvSpPr>
            <a:spLocks noGrp="1"/>
          </p:cNvSpPr>
          <p:nvPr>
            <p:ph type="body" idx="4294967295"/>
          </p:nvPr>
        </p:nvSpPr>
        <p:spPr>
          <a:xfrm>
            <a:off x="505532" y="1477963"/>
            <a:ext cx="9064625" cy="3902075"/>
          </a:xfrm>
        </p:spPr>
        <p:txBody>
          <a:bodyPr>
            <a:normAutofit fontScale="92500"/>
          </a:bodyPr>
          <a:lstStyle/>
          <a:p>
            <a:pPr marL="114300" indent="0">
              <a:spcAft>
                <a:spcPts val="1000"/>
              </a:spcAft>
              <a:buNone/>
            </a:pPr>
            <a:r>
              <a:rPr lang="de" sz="2000" u="sng" noProof="0" dirty="0">
                <a:latin typeface="Poppins" panose="00000500000000000000" pitchFamily="2" charset="0"/>
                <a:cs typeface="Poppins" panose="00000500000000000000" pitchFamily="2" charset="0"/>
              </a:rPr>
              <a:t>Erstelle eine Concept Map zu einem bestimmten Bodentyp! </a:t>
            </a:r>
          </a:p>
          <a:p>
            <a:pPr marL="114300" indent="0">
              <a:spcAft>
                <a:spcPts val="1000"/>
              </a:spcAft>
              <a:buNone/>
            </a:pPr>
            <a:r>
              <a:rPr lang="de" sz="2000" b="0" noProof="0" dirty="0">
                <a:latin typeface="Poppins" panose="00000500000000000000" pitchFamily="2" charset="0"/>
                <a:cs typeface="Poppins" panose="00000500000000000000" pitchFamily="2" charset="0"/>
              </a:rPr>
              <a:t>1. Wähle einen bestimmten Bodentyp (z. B. Schwarzerde, Podsol, Gley, Rendzina, Moor) und erstelle eine Concept Map, die dein Wissen und die Zusammenhänge visualisiert.</a:t>
            </a:r>
          </a:p>
          <a:p>
            <a:pPr marL="114300" indent="0">
              <a:spcAft>
                <a:spcPts val="1000"/>
              </a:spcAft>
              <a:buNone/>
            </a:pPr>
            <a:r>
              <a:rPr lang="de" sz="2000" b="0" noProof="0" dirty="0">
                <a:latin typeface="Poppins" panose="00000500000000000000" pitchFamily="2" charset="0"/>
                <a:cs typeface="Poppins" panose="00000500000000000000" pitchFamily="2" charset="0"/>
              </a:rPr>
              <a:t>Schlüsselfrage:</a:t>
            </a:r>
            <a:r>
              <a:rPr lang="de" sz="2000" i="1" noProof="0" dirty="0">
                <a:latin typeface="Poppins" panose="00000500000000000000" pitchFamily="2" charset="0"/>
                <a:cs typeface="Poppins" panose="00000500000000000000" pitchFamily="2" charset="0"/>
              </a:rPr>
              <a:t> „Wie wirkt sich dieser Bodentyp auf Ökosysteme aus?“</a:t>
            </a:r>
            <a:endParaRPr lang="de" sz="2000" i="1" u="sng" noProof="0" dirty="0">
              <a:latin typeface="Poppins" panose="00000500000000000000" pitchFamily="2" charset="0"/>
              <a:cs typeface="Poppins" panose="00000500000000000000" pitchFamily="2" charset="0"/>
            </a:endParaRPr>
          </a:p>
          <a:p>
            <a:pPr marL="114300" indent="0">
              <a:buNone/>
            </a:pPr>
            <a:r>
              <a:rPr lang="de" sz="2000" b="0" noProof="0" dirty="0">
                <a:latin typeface="Poppins" panose="00000500000000000000" pitchFamily="2" charset="0"/>
                <a:cs typeface="Poppins" panose="00000500000000000000" pitchFamily="2" charset="0"/>
              </a:rPr>
              <a:t>2. Vergleiche deine Concept Map mit der anderer Schüler/innen und gebt euch gegenseitig Feedback:</a:t>
            </a:r>
          </a:p>
          <a:p>
            <a:r>
              <a:rPr lang="de" sz="2000" b="0" noProof="0" dirty="0">
                <a:latin typeface="Poppins" panose="00000500000000000000" pitchFamily="2" charset="0"/>
                <a:cs typeface="Poppins" panose="00000500000000000000" pitchFamily="2" charset="0"/>
              </a:rPr>
              <a:t>Werden die Konzepte, Aussagen und Verknüpfungen richtig verwendet?</a:t>
            </a:r>
          </a:p>
          <a:p>
            <a:r>
              <a:rPr lang="de" sz="2000" b="0" noProof="0" dirty="0">
                <a:latin typeface="Poppins" panose="00000500000000000000" pitchFamily="2" charset="0"/>
                <a:cs typeface="Poppins" panose="00000500000000000000" pitchFamily="2" charset="0"/>
              </a:rPr>
              <a:t>Beantwortet die Concept Map die Schlüsselfrage?</a:t>
            </a:r>
          </a:p>
        </p:txBody>
      </p:sp>
      <p:pic>
        <p:nvPicPr>
          <p:cNvPr id="4" name="Grafik 3">
            <a:extLst>
              <a:ext uri="{FF2B5EF4-FFF2-40B4-BE49-F238E27FC236}">
                <a16:creationId xmlns:a16="http://schemas.microsoft.com/office/drawing/2014/main" id="{C2D08D1D-75F8-63AB-3DE4-41A1E628ECC7}"/>
              </a:ext>
            </a:extLst>
          </p:cNvPr>
          <p:cNvPicPr>
            <a:picLocks noChangeAspect="1"/>
          </p:cNvPicPr>
          <p:nvPr/>
        </p:nvPicPr>
        <p:blipFill>
          <a:blip r:embed="rId2"/>
          <a:stretch/>
        </p:blipFill>
        <p:spPr bwMode="auto">
          <a:xfrm>
            <a:off x="9570157" y="3372448"/>
            <a:ext cx="1783343" cy="1872917"/>
          </a:xfrm>
          <a:prstGeom prst="rect">
            <a:avLst/>
          </a:prstGeom>
        </p:spPr>
      </p:pic>
      <p:pic>
        <p:nvPicPr>
          <p:cNvPr id="6" name="Grafik 5" descr="Stift Silhouette">
            <a:extLst>
              <a:ext uri="{FF2B5EF4-FFF2-40B4-BE49-F238E27FC236}">
                <a16:creationId xmlns:a16="http://schemas.microsoft.com/office/drawing/2014/main" id="{65B0F287-924D-AA4E-07C2-F7C81566C2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32796" y="1728344"/>
            <a:ext cx="914400" cy="914400"/>
          </a:xfrm>
          <a:prstGeom prst="rect">
            <a:avLst/>
          </a:prstGeom>
        </p:spPr>
      </p:pic>
    </p:spTree>
    <p:extLst>
      <p:ext uri="{BB962C8B-B14F-4D97-AF65-F5344CB8AC3E}">
        <p14:creationId xmlns:p14="http://schemas.microsoft.com/office/powerpoint/2010/main" val="2991741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688588" y="3207351"/>
            <a:ext cx="9136092" cy="2546082"/>
          </a:xfrm>
          <a:prstGeom prst="rect">
            <a:avLst/>
          </a:prstGeom>
          <a:noFill/>
        </p:spPr>
        <p:txBody>
          <a:bodyPr wrap="square" rtlCol="0">
            <a:spAutoFit/>
          </a:bodyPr>
          <a:lstStyle/>
          <a:p>
            <a:pPr marL="285750" marR="0" lvl="0" indent="-285750" algn="l" defTabSz="914400">
              <a:lnSpc>
                <a:spcPct val="150000"/>
              </a:lnSpc>
              <a:spcBef>
                <a:spcPts val="0"/>
              </a:spcBef>
              <a:spcAft>
                <a:spcPts val="0"/>
              </a:spcAft>
              <a:buClr>
                <a:srgbClr val="000000"/>
              </a:buClr>
              <a:buSzTx/>
              <a:buFont typeface="Arial"/>
              <a:buChar char="•"/>
              <a:defRPr/>
            </a:pPr>
            <a:r>
              <a:rPr lang="de" b="0" i="1" u="none" strike="noStrike" cap="none" spc="0" noProof="0" dirty="0">
                <a:ln>
                  <a:noFill/>
                </a:ln>
                <a:latin typeface="Poppins"/>
                <a:ea typeface="Arial"/>
                <a:cs typeface="Calibri" panose="020F0502020204030204" pitchFamily="34" charset="0"/>
              </a:rPr>
              <a:t>Achten Sie darauf, das Interesse der Schüler/innen zu wecken.</a:t>
            </a:r>
          </a:p>
          <a:p>
            <a:pPr marL="285750" marR="0" lvl="0" indent="-285750" algn="l" defTabSz="914400">
              <a:lnSpc>
                <a:spcPct val="150000"/>
              </a:lnSpc>
              <a:spcBef>
                <a:spcPts val="0"/>
              </a:spcBef>
              <a:spcAft>
                <a:spcPts val="0"/>
              </a:spcAft>
              <a:buClr>
                <a:srgbClr val="000000"/>
              </a:buClr>
              <a:buSzTx/>
              <a:buFont typeface="Arial"/>
              <a:buChar char="•"/>
              <a:defRPr/>
            </a:pPr>
            <a:r>
              <a:rPr lang="de" b="0" i="1" u="none" strike="noStrike" cap="none" spc="0" noProof="0" dirty="0">
                <a:ln>
                  <a:noFill/>
                </a:ln>
                <a:latin typeface="Poppins"/>
                <a:ea typeface="Arial"/>
                <a:cs typeface="Calibri" panose="020F0502020204030204" pitchFamily="34" charset="0"/>
              </a:rPr>
              <a:t>Binden Sie eine pädagogische Reflexion ein. </a:t>
            </a:r>
            <a:endParaRPr lang="de" i="1" noProof="0" dirty="0">
              <a:latin typeface="Poppins"/>
              <a:cs typeface="Calibri" panose="020F0502020204030204" pitchFamily="34" charset="0"/>
            </a:endParaRPr>
          </a:p>
          <a:p>
            <a:pPr marL="285750" marR="0" lvl="0" indent="-285750" algn="l" defTabSz="914400">
              <a:lnSpc>
                <a:spcPct val="150000"/>
              </a:lnSpc>
              <a:spcBef>
                <a:spcPts val="0"/>
              </a:spcBef>
              <a:spcAft>
                <a:spcPts val="0"/>
              </a:spcAft>
              <a:buClr>
                <a:srgbClr val="000000"/>
              </a:buClr>
              <a:buSzTx/>
              <a:buFont typeface="Arial"/>
              <a:buChar char="•"/>
              <a:defRPr/>
            </a:pPr>
            <a:r>
              <a:rPr lang="de" b="0" i="1" u="none" strike="noStrike" cap="none" spc="0" noProof="0" dirty="0">
                <a:ln>
                  <a:noFill/>
                </a:ln>
                <a:latin typeface="Poppins"/>
                <a:ea typeface="Arial"/>
                <a:cs typeface="Calibri" panose="020F0502020204030204" pitchFamily="34" charset="0"/>
              </a:rPr>
              <a:t>Nennen Sie jeweils ein Beispiel dafür, wie Sie die Lernfortschritte Ihrer Schüler/innen formativ und summativ bewerten werden. </a:t>
            </a:r>
          </a:p>
          <a:p>
            <a:pPr marL="285750" marR="0" lvl="0" indent="-285750" algn="l" defTabSz="914400">
              <a:lnSpc>
                <a:spcPct val="150000"/>
              </a:lnSpc>
              <a:spcBef>
                <a:spcPts val="0"/>
              </a:spcBef>
              <a:spcAft>
                <a:spcPts val="0"/>
              </a:spcAft>
              <a:buClr>
                <a:srgbClr val="000000"/>
              </a:buClr>
              <a:buSzTx/>
              <a:buFont typeface="Arial"/>
              <a:buChar char="•"/>
              <a:defRPr/>
            </a:pPr>
            <a:r>
              <a:rPr lang="de" i="1" noProof="0" dirty="0">
                <a:latin typeface="Poppins"/>
                <a:ea typeface="Arial"/>
                <a:cs typeface="Calibri" panose="020F0502020204030204" pitchFamily="34" charset="0"/>
              </a:rPr>
              <a:t>Überlegen Sie sich ein ansprechendes Format, um Ihr Programm in </a:t>
            </a:r>
            <a:r>
              <a:rPr lang="de" b="1" i="1" noProof="0" dirty="0">
                <a:latin typeface="Poppins"/>
                <a:ea typeface="Arial"/>
                <a:cs typeface="Calibri" panose="020F0502020204030204" pitchFamily="34" charset="0"/>
              </a:rPr>
              <a:t>10 bis 15 Minuten</a:t>
            </a:r>
            <a:r>
              <a:rPr lang="de" i="1" noProof="0" dirty="0">
                <a:latin typeface="Poppins"/>
                <a:ea typeface="Arial"/>
                <a:cs typeface="Calibri" panose="020F0502020204030204" pitchFamily="34" charset="0"/>
              </a:rPr>
              <a:t> zu präsentieren.</a:t>
            </a:r>
            <a:endParaRPr lang="de" b="0" i="1" u="none" strike="noStrike" cap="none" spc="0" noProof="0" dirty="0">
              <a:ln>
                <a:noFill/>
              </a:ln>
              <a:latin typeface="Poppins"/>
              <a:ea typeface="Arial"/>
              <a:cs typeface="Calibri" panose="020F0502020204030204" pitchFamily="34" charset="0"/>
            </a:endParaRPr>
          </a:p>
        </p:txBody>
      </p:sp>
      <p:sp>
        <p:nvSpPr>
          <p:cNvPr id="2" name="Textfeld 1"/>
          <p:cNvSpPr txBox="1"/>
          <p:nvPr/>
        </p:nvSpPr>
        <p:spPr bwMode="auto">
          <a:xfrm>
            <a:off x="688588" y="1337158"/>
            <a:ext cx="11051128" cy="1576585"/>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de" b="1" u="sng" noProof="0" dirty="0">
                <a:latin typeface="Poppins"/>
                <a:ea typeface="Arial"/>
                <a:cs typeface="Calibri" panose="020F0502020204030204" pitchFamily="34" charset="0"/>
              </a:rPr>
              <a:t>Aufgabe 4.3.: </a:t>
            </a:r>
            <a:r>
              <a:rPr lang="de" b="1" noProof="0" dirty="0">
                <a:latin typeface="Poppins"/>
                <a:ea typeface="Arial"/>
                <a:cs typeface="Calibri" panose="020F0502020204030204" pitchFamily="34" charset="0"/>
              </a:rPr>
              <a:t>Ein </a:t>
            </a:r>
            <a:r>
              <a:rPr lang="de" b="1" i="0" u="none" strike="noStrike" cap="none" spc="0" noProof="0" dirty="0">
                <a:ln>
                  <a:noFill/>
                </a:ln>
                <a:latin typeface="Poppins"/>
                <a:ea typeface="Arial"/>
                <a:cs typeface="Calibri" panose="020F0502020204030204" pitchFamily="34" charset="0"/>
              </a:rPr>
              <a:t>Bildungsprogramm ausarbeiten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de" noProof="0" dirty="0">
                <a:latin typeface="Poppins"/>
                <a:ea typeface="Arial"/>
                <a:cs typeface="Calibri" panose="020F0502020204030204" pitchFamily="34" charset="0"/>
              </a:rPr>
              <a:t>Wählen Sie</a:t>
            </a:r>
            <a:r>
              <a:rPr lang="de" i="0" u="none" strike="noStrike" cap="none" spc="0" noProof="0" dirty="0">
                <a:ln>
                  <a:noFill/>
                </a:ln>
                <a:latin typeface="Poppins"/>
                <a:ea typeface="Arial"/>
                <a:cs typeface="Calibri" panose="020F0502020204030204" pitchFamily="34" charset="0"/>
              </a:rPr>
              <a:t> ein Thema zu Böden bzw. Bodengesundheit. </a:t>
            </a:r>
          </a:p>
          <a:p>
            <a:pPr marL="342900" lvl="0" indent="-342900">
              <a:lnSpc>
                <a:spcPct val="150000"/>
              </a:lnSpc>
              <a:buClr>
                <a:srgbClr val="000000"/>
              </a:buClr>
              <a:buFont typeface="Arial" panose="020B0604020202020204" pitchFamily="34" charset="0"/>
              <a:buChar char="•"/>
              <a:defRPr/>
            </a:pPr>
            <a:r>
              <a:rPr lang="de" noProof="0" dirty="0">
                <a:latin typeface="Poppins"/>
                <a:ea typeface="Arial"/>
                <a:cs typeface="Calibri" panose="020F0502020204030204" pitchFamily="34" charset="0"/>
              </a:rPr>
              <a:t>Erstellen Sie Lernaktivitäten </a:t>
            </a:r>
            <a:r>
              <a:rPr lang="de" noProof="0" dirty="0">
                <a:latin typeface="Poppins"/>
                <a:cs typeface="Calibri" panose="020F0502020204030204" pitchFamily="34" charset="0"/>
              </a:rPr>
              <a:t>, die den Schülerinnen und Schülern helfen, die vorgegebenen Lernziele in jeder der 5 </a:t>
            </a:r>
            <a:r>
              <a:rPr lang="de" i="0" u="none" strike="noStrike" cap="none" spc="0" noProof="0" dirty="0">
                <a:ln>
                  <a:noFill/>
                </a:ln>
                <a:latin typeface="Poppins"/>
                <a:ea typeface="Arial"/>
                <a:cs typeface="Calibri" panose="020F0502020204030204" pitchFamily="34" charset="0"/>
              </a:rPr>
              <a:t>Phasen zu erreichen: Engage (Motivieren), Explore (Forschen), Explain (Erklären), Elaborate (Vertiefen) und Evaluate (Auswerten).</a:t>
            </a:r>
          </a:p>
        </p:txBody>
      </p:sp>
      <p:pic>
        <p:nvPicPr>
          <p:cNvPr id="1026" name="Picture 2" descr="Flipchart - Openclipart"/>
          <p:cNvPicPr>
            <a:picLocks noChangeAspect="1" noChangeArrowheads="1"/>
          </p:cNvPicPr>
          <p:nvPr/>
        </p:nvPicPr>
        <p:blipFill>
          <a:blip r:embed="rId8"/>
          <a:stretch/>
        </p:blipFill>
        <p:spPr bwMode="auto">
          <a:xfrm>
            <a:off x="10066867" y="2860244"/>
            <a:ext cx="1286933" cy="1994746"/>
          </a:xfrm>
          <a:prstGeom prst="rect">
            <a:avLst/>
          </a:prstGeom>
          <a:noFill/>
        </p:spPr>
      </p:pic>
      <p:sp>
        <p:nvSpPr>
          <p:cNvPr id="3" name="Title 2">
            <a:extLst>
              <a:ext uri="{FF2B5EF4-FFF2-40B4-BE49-F238E27FC236}">
                <a16:creationId xmlns:a16="http://schemas.microsoft.com/office/drawing/2014/main" id="{F6CD9C89-1BC2-5461-772B-05B7142E0E0C}"/>
              </a:ext>
            </a:extLst>
          </p:cNvPr>
          <p:cNvSpPr>
            <a:spLocks noGrp="1"/>
          </p:cNvSpPr>
          <p:nvPr>
            <p:ph type="title"/>
          </p:nvPr>
        </p:nvSpPr>
        <p:spPr/>
        <p:txBody>
          <a:bodyPr>
            <a:normAutofit/>
          </a:bodyPr>
          <a:lstStyle/>
          <a:p>
            <a:r>
              <a:rPr lang="de" dirty="0"/>
              <a:t>Jetzt sind Sie dran: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667433" y="2150024"/>
            <a:ext cx="6411793" cy="2308324"/>
          </a:xfrm>
          <a:prstGeom prst="rect">
            <a:avLst/>
          </a:prstGeom>
          <a:noFill/>
        </p:spPr>
        <p:txBody>
          <a:bodyPr wrap="square" rtlCol="0">
            <a:spAutoFit/>
          </a:bodyPr>
          <a:lstStyle/>
          <a:p>
            <a:pPr marL="342900" lvl="0" indent="-342900">
              <a:buClr>
                <a:srgbClr val="000000"/>
              </a:buClr>
              <a:buFont typeface="Arial" panose="020B0604020202020204" pitchFamily="34" charset="0"/>
              <a:buChar char="•"/>
              <a:defRPr/>
            </a:pPr>
            <a:r>
              <a:rPr lang="de" noProof="0" dirty="0">
                <a:latin typeface="Poppins"/>
                <a:cs typeface="Calibri" panose="020F0502020204030204" pitchFamily="34" charset="0"/>
              </a:rPr>
              <a:t>Präsentieren Sie Ihr Unterrichtsprogramm zur Bodengesundheit in einem ansprechenden Format. </a:t>
            </a:r>
          </a:p>
          <a:p>
            <a:pPr lvl="0">
              <a:buClr>
                <a:srgbClr val="000000"/>
              </a:buClr>
              <a:defRPr/>
            </a:pPr>
            <a:endParaRPr lang="de" noProof="0" dirty="0">
              <a:latin typeface="Poppins"/>
              <a:cs typeface="Calibri" panose="020F0502020204030204" pitchFamily="34" charset="0"/>
            </a:endParaRPr>
          </a:p>
          <a:p>
            <a:pPr marL="342900" lvl="0" indent="-342900">
              <a:buClr>
                <a:srgbClr val="000000"/>
              </a:buClr>
              <a:buFont typeface="Arial" panose="020B0604020202020204" pitchFamily="34" charset="0"/>
              <a:buChar char="•"/>
              <a:defRPr/>
            </a:pPr>
            <a:r>
              <a:rPr lang="de" noProof="0" dirty="0">
                <a:latin typeface="Poppins"/>
                <a:cs typeface="Calibri" panose="020F0502020204030204" pitchFamily="34" charset="0"/>
              </a:rPr>
              <a:t>Jede/r Teilnehmende hat dafür 10 bis 15 Minuten Zeit. </a:t>
            </a:r>
          </a:p>
          <a:p>
            <a:pPr marL="342900" lvl="0" indent="-342900">
              <a:buClr>
                <a:srgbClr val="000000"/>
              </a:buClr>
              <a:buFont typeface="Arial" panose="020B0604020202020204" pitchFamily="34" charset="0"/>
              <a:buChar char="•"/>
              <a:defRPr/>
            </a:pPr>
            <a:endParaRPr lang="de" noProof="0" dirty="0">
              <a:latin typeface="Poppins"/>
              <a:cs typeface="Calibri" panose="020F0502020204030204" pitchFamily="34" charset="0"/>
            </a:endParaRPr>
          </a:p>
          <a:p>
            <a:pPr marL="342900" lvl="0" indent="-342900">
              <a:buClr>
                <a:srgbClr val="000000"/>
              </a:buClr>
              <a:buFont typeface="Arial" panose="020B0604020202020204" pitchFamily="34" charset="0"/>
              <a:buChar char="•"/>
              <a:defRPr/>
            </a:pPr>
            <a:r>
              <a:rPr lang="de" noProof="0" dirty="0">
                <a:latin typeface="Poppins"/>
                <a:cs typeface="Calibri" panose="020F0502020204030204" pitchFamily="34" charset="0"/>
              </a:rPr>
              <a:t>Das Publikum sollte sich Notizen machen und anschließend Fragen stellen, um den Vortragenden zu helfen, ihre Ideen zu überdenken und zu verbessern.</a:t>
            </a:r>
            <a:endParaRPr lang="de" noProof="0" dirty="0">
              <a:latin typeface="Poppins"/>
              <a:ea typeface="Arial"/>
              <a:cs typeface="Calibri" panose="020F0502020204030204" pitchFamily="34" charset="0"/>
            </a:endParaRPr>
          </a:p>
        </p:txBody>
      </p:sp>
      <p:pic>
        <p:nvPicPr>
          <p:cNvPr id="5" name="Grafik 4" descr="Lehrer">
            <a:extLst>
              <a:ext uri="{FF2B5EF4-FFF2-40B4-BE49-F238E27FC236}">
                <a16:creationId xmlns:a16="http://schemas.microsoft.com/office/drawing/2014/main" id="{D0530558-25C6-4BF5-BA78-BF97B5BB07F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9072" y="2028208"/>
            <a:ext cx="1400792" cy="1400792"/>
          </a:xfrm>
          <a:prstGeom prst="rect">
            <a:avLst/>
          </a:prstGeom>
        </p:spPr>
      </p:pic>
      <p:pic>
        <p:nvPicPr>
          <p:cNvPr id="7" name="Grafik 6" descr="Benutzer">
            <a:extLst>
              <a:ext uri="{FF2B5EF4-FFF2-40B4-BE49-F238E27FC236}">
                <a16:creationId xmlns:a16="http://schemas.microsoft.com/office/drawing/2014/main" id="{3EA8B42E-2361-4FAD-BAD5-2BB48D4A1A2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47218" y="3057556"/>
            <a:ext cx="1400792" cy="1400792"/>
          </a:xfrm>
          <a:prstGeom prst="rect">
            <a:avLst/>
          </a:prstGeom>
        </p:spPr>
      </p:pic>
      <p:pic>
        <p:nvPicPr>
          <p:cNvPr id="18" name="Grafik 17" descr="Benutzer">
            <a:extLst>
              <a:ext uri="{FF2B5EF4-FFF2-40B4-BE49-F238E27FC236}">
                <a16:creationId xmlns:a16="http://schemas.microsoft.com/office/drawing/2014/main" id="{CE53C9B2-FE07-4E2F-8505-356852BE779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9199706" y="3057556"/>
            <a:ext cx="1400792" cy="1400792"/>
          </a:xfrm>
          <a:prstGeom prst="rect">
            <a:avLst/>
          </a:prstGeom>
        </p:spPr>
      </p:pic>
      <p:sp>
        <p:nvSpPr>
          <p:cNvPr id="3" name="Title 2">
            <a:extLst>
              <a:ext uri="{FF2B5EF4-FFF2-40B4-BE49-F238E27FC236}">
                <a16:creationId xmlns:a16="http://schemas.microsoft.com/office/drawing/2014/main" id="{8C23DC3C-6D53-D4F7-EDDA-1312FE9E7CD9}"/>
              </a:ext>
            </a:extLst>
          </p:cNvPr>
          <p:cNvSpPr>
            <a:spLocks noGrp="1"/>
          </p:cNvSpPr>
          <p:nvPr>
            <p:ph type="title"/>
          </p:nvPr>
        </p:nvSpPr>
        <p:spPr/>
        <p:txBody>
          <a:bodyPr>
            <a:normAutofit/>
          </a:bodyPr>
          <a:lstStyle/>
          <a:p>
            <a:r>
              <a:rPr lang="de" dirty="0"/>
              <a:t>Jetzt sind Sie dran</a:t>
            </a:r>
          </a:p>
        </p:txBody>
      </p:sp>
    </p:spTree>
    <p:extLst>
      <p:ext uri="{BB962C8B-B14F-4D97-AF65-F5344CB8AC3E}">
        <p14:creationId xmlns:p14="http://schemas.microsoft.com/office/powerpoint/2010/main" val="4201912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oliennummernplatzhalter 1"/>
          <p:cNvSpPr>
            <a:spLocks noGrp="1"/>
          </p:cNvSpPr>
          <p:nvPr>
            <p:ph type="sldNum" sz="quarter" idx="4294967295"/>
          </p:nvPr>
        </p:nvSpPr>
        <p:spPr bwMode="auto">
          <a:xfrm>
            <a:off x="9448800" y="6492875"/>
            <a:ext cx="2743200" cy="365125"/>
          </a:xfrm>
        </p:spPr>
        <p:txBody>
          <a:bodyPr/>
          <a:lstStyle/>
          <a:p>
            <a:pPr>
              <a:defRPr/>
            </a:pPr>
            <a:fld id="{C78E65DB-0693-4285-868B-A910EFECD7CD}" type="slidenum">
              <a:rPr lang="en-GB" noProof="0" smtClean="0"/>
              <a:t>56</a:t>
            </a:fld>
            <a:endParaRPr lang="en-GB" noProof="0" dirty="0"/>
          </a:p>
        </p:txBody>
      </p:sp>
      <p:grpSp>
        <p:nvGrpSpPr>
          <p:cNvPr id="6" name="Group 5">
            <a:extLst>
              <a:ext uri="{FF2B5EF4-FFF2-40B4-BE49-F238E27FC236}">
                <a16:creationId xmlns:a16="http://schemas.microsoft.com/office/drawing/2014/main" id="{7C6D195A-1C4C-3B20-5066-D4AC59EF20C2}"/>
              </a:ext>
            </a:extLst>
          </p:cNvPr>
          <p:cNvGrpSpPr/>
          <p:nvPr/>
        </p:nvGrpSpPr>
        <p:grpSpPr>
          <a:xfrm>
            <a:off x="2212429" y="684060"/>
            <a:ext cx="7325271" cy="4972287"/>
            <a:chOff x="1532686" y="876792"/>
            <a:chExt cx="8637974" cy="5863331"/>
          </a:xfrm>
        </p:grpSpPr>
        <p:pic>
          <p:nvPicPr>
            <p:cNvPr id="3" name="Grafik 2"/>
            <p:cNvPicPr>
              <a:picLocks noChangeAspect="1"/>
            </p:cNvPicPr>
            <p:nvPr/>
          </p:nvPicPr>
          <p:blipFill>
            <a:blip r:embed="rId3"/>
            <a:stretch/>
          </p:blipFill>
          <p:spPr bwMode="auto">
            <a:xfrm>
              <a:off x="1532686" y="1687398"/>
              <a:ext cx="8637973" cy="5052725"/>
            </a:xfrm>
            <a:prstGeom prst="rect">
              <a:avLst/>
            </a:prstGeom>
          </p:spPr>
        </p:pic>
        <p:pic>
          <p:nvPicPr>
            <p:cNvPr id="4" name="Grafik 3"/>
            <p:cNvPicPr>
              <a:picLocks noChangeAspect="1"/>
            </p:cNvPicPr>
            <p:nvPr/>
          </p:nvPicPr>
          <p:blipFill>
            <a:blip r:embed="rId4"/>
            <a:srcRect b="7587"/>
            <a:stretch>
              <a:fillRect/>
            </a:stretch>
          </p:blipFill>
          <p:spPr bwMode="auto">
            <a:xfrm>
              <a:off x="1532686" y="876792"/>
              <a:ext cx="8637974" cy="1003953"/>
            </a:xfrm>
            <a:prstGeom prst="rect">
              <a:avLst/>
            </a:prstGeom>
          </p:spPr>
        </p:pic>
      </p:grpSp>
      <p:pic>
        <p:nvPicPr>
          <p:cNvPr id="5" name="Grafik 4"/>
          <p:cNvPicPr>
            <a:picLocks noChangeAspect="1"/>
          </p:cNvPicPr>
          <p:nvPr/>
        </p:nvPicPr>
        <p:blipFill>
          <a:blip r:embed="rId5"/>
          <a:stretch/>
        </p:blipFill>
        <p:spPr bwMode="auto">
          <a:xfrm>
            <a:off x="10068471" y="203236"/>
            <a:ext cx="1949691" cy="9616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áfico 4"/>
          <p:cNvPicPr>
            <a:picLocks noChangeAspect="1"/>
          </p:cNvPicPr>
          <p:nvPr/>
        </p:nvPicPr>
        <p:blipFill>
          <a:blip>
            <a:extLst>
              <a:ext uri="{96DAC541-7B7A-43D3-8B79-37D633B846F1}">
                <asvg:svgBlip xmlns:asvg="http://schemas.microsoft.com/office/drawing/2016/SVG/main" r:embed="rId3"/>
              </a:ext>
            </a:extLst>
          </a:blip>
          <a:stretch/>
        </p:blipFill>
        <p:spPr bwMode="auto">
          <a:xfrm>
            <a:off x="1" y="-1178158"/>
            <a:ext cx="12195662" cy="8130441"/>
          </a:xfrm>
          <a:prstGeom prst="rect">
            <a:avLst/>
          </a:prstGeom>
        </p:spPr>
      </p:pic>
      <p:sp>
        <p:nvSpPr>
          <p:cNvPr id="6" name="CuadroTexto 5"/>
          <p:cNvSpPr txBox="1"/>
          <p:nvPr/>
        </p:nvSpPr>
        <p:spPr bwMode="auto">
          <a:xfrm>
            <a:off x="5227271" y="3866661"/>
            <a:ext cx="1737463" cy="646331"/>
          </a:xfrm>
          <a:prstGeom prst="rect">
            <a:avLst/>
          </a:prstGeom>
          <a:noFill/>
        </p:spPr>
        <p:txBody>
          <a:bodyPr wrap="none" rtlCol="0">
            <a:spAutoFit/>
          </a:bodyPr>
          <a:lstStyle/>
          <a:p>
            <a:pPr algn="ctr">
              <a:defRPr/>
            </a:pPr>
            <a:r>
              <a:rPr lang="de" sz="3600" noProof="0" dirty="0">
                <a:solidFill>
                  <a:schemeClr val="bg1"/>
                </a:solidFill>
                <a:latin typeface="Bebas Neue"/>
              </a:rPr>
              <a:t>VIELEN DANK</a:t>
            </a:r>
            <a:endParaRPr lang="de" noProof="0" dirty="0"/>
          </a:p>
        </p:txBody>
      </p:sp>
      <p:sp>
        <p:nvSpPr>
          <p:cNvPr id="2" name="CuadroTexto 1"/>
          <p:cNvSpPr txBox="1"/>
          <p:nvPr/>
        </p:nvSpPr>
        <p:spPr bwMode="auto">
          <a:xfrm>
            <a:off x="5339973" y="4666304"/>
            <a:ext cx="1512053" cy="276999"/>
          </a:xfrm>
          <a:prstGeom prst="rect">
            <a:avLst/>
          </a:prstGeom>
          <a:noFill/>
        </p:spPr>
        <p:txBody>
          <a:bodyPr wrap="square">
            <a:spAutoFit/>
          </a:bodyPr>
          <a:lstStyle/>
          <a:p>
            <a:pPr algn="ctr">
              <a:defRPr/>
            </a:pPr>
            <a:r>
              <a:rPr lang="de" sz="1200" b="1" noProof="0" dirty="0">
                <a:solidFill>
                  <a:schemeClr val="bg1"/>
                </a:solidFill>
                <a:latin typeface="Poppins"/>
                <a:cs typeface="Poppins"/>
              </a:rPr>
              <a:t>loess-project.eu</a:t>
            </a:r>
            <a:endParaRPr lang="de" noProof="0" dirty="0"/>
          </a:p>
        </p:txBody>
      </p:sp>
      <p:sp>
        <p:nvSpPr>
          <p:cNvPr id="7" name="Rectangle 6">
            <a:extLst>
              <a:ext uri="{FF2B5EF4-FFF2-40B4-BE49-F238E27FC236}">
                <a16:creationId xmlns:a16="http://schemas.microsoft.com/office/drawing/2014/main" id="{676F10ED-0123-40DE-ACF2-07B2EE172507}"/>
              </a:ext>
            </a:extLst>
          </p:cNvPr>
          <p:cNvSpPr/>
          <p:nvPr/>
        </p:nvSpPr>
        <p:spPr>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
          </a:p>
        </p:txBody>
      </p:sp>
      <p:pic>
        <p:nvPicPr>
          <p:cNvPr id="3" name="Picture 2">
            <a:extLst>
              <a:ext uri="{FF2B5EF4-FFF2-40B4-BE49-F238E27FC236}">
                <a16:creationId xmlns:a16="http://schemas.microsoft.com/office/drawing/2014/main" id="{DFCD38EF-B67B-6B97-DFF4-0B1C7AAC5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CuadroTexto 5"/>
          <p:cNvSpPr txBox="1"/>
          <p:nvPr/>
        </p:nvSpPr>
        <p:spPr bwMode="auto">
          <a:xfrm>
            <a:off x="4744227" y="898761"/>
            <a:ext cx="6948100" cy="261610"/>
          </a:xfrm>
          <a:prstGeom prst="rect">
            <a:avLst/>
          </a:prstGeom>
          <a:noFill/>
        </p:spPr>
        <p:txBody>
          <a:bodyPr wrap="square" lIns="91440" tIns="45720" rIns="91440" bIns="45720" rtlCol="0" anchor="t">
            <a:spAutoFit/>
          </a:bodyPr>
          <a:lstStyle/>
          <a:p>
            <a:pPr>
              <a:defRPr/>
            </a:pPr>
            <a:r>
              <a:rPr lang="de" sz="1100" i="1" dirty="0">
                <a:latin typeface="Poppins"/>
              </a:rPr>
              <a:t>(Meyer, H. (2004). Was ist guter Unterricht? Berlin: Cornelsen Scriptor. ISBN 978-3-589-22047-2 )</a:t>
            </a:r>
          </a:p>
        </p:txBody>
      </p:sp>
      <p:sp>
        <p:nvSpPr>
          <p:cNvPr id="7" name="Rectangle 2"/>
          <p:cNvSpPr>
            <a:spLocks noChangeArrowheads="1"/>
          </p:cNvSpPr>
          <p:nvPr/>
        </p:nvSpPr>
        <p:spPr bwMode="auto">
          <a:xfrm>
            <a:off x="393700" y="1918811"/>
            <a:ext cx="11466222" cy="3754874"/>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285750" marR="0" lvl="0" indent="-285750" algn="l" defTabSz="914400">
              <a:spcBef>
                <a:spcPts val="0"/>
              </a:spcBef>
              <a:spcAft>
                <a:spcPts val="0"/>
              </a:spcAft>
              <a:buClrTx/>
              <a:buSzTx/>
              <a:buFont typeface="Arial" panose="020B0604020202020204" pitchFamily="34" charset="0"/>
              <a:buChar char="•"/>
              <a:defRPr/>
            </a:pPr>
            <a:r>
              <a:rPr lang="de" sz="1400" b="1" i="0" u="none" strike="noStrike" cap="none" noProof="0" dirty="0">
                <a:ln>
                  <a:noFill/>
                </a:ln>
                <a:solidFill>
                  <a:schemeClr val="tx1"/>
                </a:solidFill>
                <a:latin typeface="Poppins"/>
              </a:rPr>
              <a:t>Klare Struktur der Lern- und Lehrprozesse</a:t>
            </a:r>
            <a:r>
              <a:rPr lang="de" sz="1400" b="0" i="0" u="none" strike="noStrike" cap="none" noProof="0" dirty="0">
                <a:ln>
                  <a:noFill/>
                </a:ln>
                <a:solidFill>
                  <a:schemeClr val="tx1"/>
                </a:solidFill>
                <a:latin typeface="Poppins"/>
              </a:rPr>
              <a:t> (Klarheit des Prozesses, des Ziels und des Inhalts; Rituale und Flexibilität)</a:t>
            </a:r>
            <a:endParaRPr lang="de"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de" sz="1400" b="1" i="0" u="none" strike="noStrike" cap="none" noProof="0" dirty="0">
                <a:ln>
                  <a:noFill/>
                </a:ln>
                <a:solidFill>
                  <a:schemeClr val="tx1"/>
                </a:solidFill>
                <a:latin typeface="Poppins"/>
              </a:rPr>
              <a:t>Hoher </a:t>
            </a:r>
            <a:r>
              <a:rPr lang="de" sz="1400" b="1" noProof="0" dirty="0">
                <a:latin typeface="Poppins"/>
              </a:rPr>
              <a:t>A</a:t>
            </a:r>
            <a:r>
              <a:rPr lang="de" sz="1400" b="1" i="0" u="none" strike="noStrike" cap="none" noProof="0" dirty="0">
                <a:ln>
                  <a:noFill/>
                </a:ln>
                <a:solidFill>
                  <a:schemeClr val="tx1"/>
                </a:solidFill>
                <a:latin typeface="Poppins"/>
              </a:rPr>
              <a:t>nteil/Zeitaufwand der Aufgabe</a:t>
            </a:r>
            <a:endParaRPr lang="de" sz="1400" b="0" i="0" u="none" strike="noStrike" cap="none" noProof="0" dirty="0">
              <a:ln>
                <a:noFill/>
              </a:ln>
              <a:solidFill>
                <a:schemeClr val="tx1"/>
              </a:solidFill>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de" sz="1400" b="1" i="0" u="none" strike="noStrike" cap="none" noProof="0" dirty="0">
                <a:ln>
                  <a:noFill/>
                </a:ln>
                <a:solidFill>
                  <a:schemeClr val="tx1"/>
                </a:solidFill>
                <a:latin typeface="Poppins"/>
              </a:rPr>
              <a:t>Konstruktive Ausrichtung von Zielen, Bewertung, Inhalt und Methoden</a:t>
            </a:r>
          </a:p>
          <a:p>
            <a:pPr marL="285750" marR="0" lvl="0" indent="-285750" algn="l" defTabSz="914400">
              <a:spcBef>
                <a:spcPts val="0"/>
              </a:spcBef>
              <a:spcAft>
                <a:spcPts val="0"/>
              </a:spcAft>
              <a:buClrTx/>
              <a:buSzTx/>
              <a:buFont typeface="Arial" panose="020B0604020202020204" pitchFamily="34" charset="0"/>
              <a:buChar char="•"/>
              <a:defRPr/>
            </a:pPr>
            <a:r>
              <a:rPr lang="de" sz="1400" b="1" i="0" u="none" strike="noStrike" cap="none" noProof="0" dirty="0">
                <a:ln>
                  <a:noFill/>
                </a:ln>
                <a:solidFill>
                  <a:schemeClr val="tx1"/>
                </a:solidFill>
                <a:latin typeface="Poppins"/>
              </a:rPr>
              <a:t>Inhaltliche Klarheit</a:t>
            </a:r>
            <a:r>
              <a:rPr lang="de" sz="1400" b="0" i="0" u="none" strike="noStrike" cap="none" noProof="0" dirty="0">
                <a:ln>
                  <a:noFill/>
                </a:ln>
                <a:solidFill>
                  <a:schemeClr val="tx1"/>
                </a:solidFill>
                <a:latin typeface="Poppins"/>
              </a:rPr>
              <a:t> (verständliche Aufgabenstellung, logische thematische Abfolge, klare und zuverlässige Ergebnisdokumentation)</a:t>
            </a:r>
            <a:endParaRPr lang="de"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de" sz="1400" b="1" i="0" u="none" strike="noStrike" cap="none" noProof="0" dirty="0">
                <a:ln>
                  <a:noFill/>
                </a:ln>
                <a:solidFill>
                  <a:schemeClr val="tx1"/>
                </a:solidFill>
                <a:latin typeface="Poppins"/>
              </a:rPr>
              <a:t>Sinnvolle Kommunikation im Unterricht</a:t>
            </a:r>
            <a:r>
              <a:rPr lang="de" sz="1400" b="0" i="0" u="none" strike="noStrike" cap="none" noProof="0" dirty="0">
                <a:ln>
                  <a:noFill/>
                </a:ln>
                <a:solidFill>
                  <a:schemeClr val="tx1"/>
                </a:solidFill>
                <a:latin typeface="Poppins"/>
              </a:rPr>
              <a:t> (durch Teilnahme an der Planung, Diskussionskultur, Reflexionsrunden, Lerntagebücher und Schülerfeedback)</a:t>
            </a:r>
            <a:endParaRPr lang="de"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de" sz="1400" b="1" i="0" u="none" strike="noStrike" cap="none" noProof="0" dirty="0">
                <a:ln>
                  <a:noFill/>
                </a:ln>
                <a:solidFill>
                  <a:schemeClr val="tx1"/>
                </a:solidFill>
                <a:latin typeface="Poppins"/>
              </a:rPr>
              <a:t>Vielfältige Methoden</a:t>
            </a:r>
            <a:r>
              <a:rPr lang="de" sz="1400" b="0" i="0" u="none" strike="noStrike" cap="none" noProof="0" dirty="0">
                <a:ln>
                  <a:noFill/>
                </a:ln>
                <a:solidFill>
                  <a:schemeClr val="tx1"/>
                </a:solidFill>
                <a:latin typeface="Poppins"/>
              </a:rPr>
              <a:t> (unterschiedliche Präsentationstechniken</a:t>
            </a:r>
            <a:r>
              <a:rPr lang="de" sz="1400" noProof="0" dirty="0">
                <a:latin typeface="Poppins"/>
              </a:rPr>
              <a:t> und</a:t>
            </a:r>
            <a:r>
              <a:rPr lang="de" sz="1400" b="0" i="0" u="none" strike="noStrike" cap="none" noProof="0" dirty="0">
                <a:ln>
                  <a:noFill/>
                </a:ln>
                <a:solidFill>
                  <a:schemeClr val="tx1"/>
                </a:solidFill>
                <a:latin typeface="Poppins"/>
              </a:rPr>
              <a:t> Handlungsmuster, Flexibilität in der Unterrichtsgestaltung und verschiedene Lehransätze)</a:t>
            </a:r>
            <a:endParaRPr lang="de"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de" sz="1400" b="1" noProof="0" dirty="0">
                <a:latin typeface="Poppins"/>
              </a:rPr>
              <a:t>I</a:t>
            </a:r>
            <a:r>
              <a:rPr lang="de" sz="1400" b="1" i="0" u="none" strike="noStrike" cap="none" noProof="0" dirty="0">
                <a:ln>
                  <a:noFill/>
                </a:ln>
                <a:solidFill>
                  <a:schemeClr val="tx1"/>
                </a:solidFill>
                <a:latin typeface="Poppins"/>
              </a:rPr>
              <a:t>Individuelle Förderung</a:t>
            </a:r>
            <a:r>
              <a:rPr lang="de" sz="1400" b="0" i="0" u="none" strike="noStrike" cap="none" noProof="0" dirty="0">
                <a:ln>
                  <a:noFill/>
                </a:ln>
                <a:solidFill>
                  <a:schemeClr val="tx1"/>
                </a:solidFill>
                <a:latin typeface="Poppins"/>
              </a:rPr>
              <a:t> (durch Flexibilität, Geduld und Zeit; interne Differenzierung und Integration; individuelle Lernbeurteilungen und maßgeschneiderte Förderpläne; besondere Unterstützung für gefährdete Schüler/innen)</a:t>
            </a:r>
            <a:endParaRPr lang="de"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de" sz="1400" b="1" noProof="0" dirty="0">
                <a:latin typeface="Poppins"/>
              </a:rPr>
              <a:t>Intelligente </a:t>
            </a:r>
            <a:r>
              <a:rPr lang="de" sz="1400" b="1" i="0" u="none" strike="noStrike" cap="none" noProof="0" dirty="0">
                <a:ln>
                  <a:noFill/>
                </a:ln>
                <a:solidFill>
                  <a:schemeClr val="tx1"/>
                </a:solidFill>
                <a:latin typeface="Poppins"/>
              </a:rPr>
              <a:t>Praxis</a:t>
            </a:r>
            <a:r>
              <a:rPr lang="de" sz="1400" b="0" i="0" u="none" strike="noStrike" cap="none" noProof="0" dirty="0">
                <a:ln>
                  <a:noFill/>
                </a:ln>
                <a:solidFill>
                  <a:schemeClr val="tx1"/>
                </a:solidFill>
                <a:latin typeface="Poppins"/>
              </a:rPr>
              <a:t> (Sensibilisierung für Lernstrategien, gezielte Übungsaufgaben, spezifische Anleitung und positive Lernumgebung)</a:t>
            </a:r>
            <a:endParaRPr lang="de"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de" sz="1400" b="1" i="0" u="none" strike="noStrike" cap="none" noProof="0" dirty="0">
                <a:ln>
                  <a:noFill/>
                </a:ln>
                <a:solidFill>
                  <a:schemeClr val="tx1"/>
                </a:solidFill>
                <a:latin typeface="Poppins"/>
              </a:rPr>
              <a:t>Klare Erwartungen, professionelle Bewertung der Leistungen der Schüler/innen, kontinuierliches Feedback </a:t>
            </a:r>
            <a:r>
              <a:rPr lang="de" sz="1400" b="0" i="0" u="none" strike="noStrike" cap="none" noProof="0" dirty="0">
                <a:ln>
                  <a:noFill/>
                </a:ln>
                <a:solidFill>
                  <a:schemeClr val="tx1"/>
                </a:solidFill>
                <a:latin typeface="Poppins"/>
              </a:rPr>
              <a:t>(durch das Angebot von Lernmöglichkeiten, die sich an Leitlinien oder Bildungsstandards orientieren, welche den Fähigkeiten der Schüler/innen entsprechen, und zeitnahes, entwicklungsorientiertes Feedback)</a:t>
            </a:r>
            <a:endParaRPr lang="de"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de" sz="1400" b="1" i="0" u="none" strike="noStrike" cap="none" noProof="0" dirty="0">
                <a:ln>
                  <a:noFill/>
                </a:ln>
                <a:solidFill>
                  <a:schemeClr val="tx1"/>
                </a:solidFill>
                <a:latin typeface="Poppins"/>
              </a:rPr>
              <a:t>Lernfördernde Atmosphäre im Unterricht</a:t>
            </a:r>
            <a:r>
              <a:rPr lang="de" sz="1400" b="0" i="0" u="none" strike="noStrike" cap="none" noProof="0" dirty="0">
                <a:ln>
                  <a:noFill/>
                </a:ln>
                <a:solidFill>
                  <a:schemeClr val="tx1"/>
                </a:solidFill>
                <a:latin typeface="Poppins"/>
              </a:rPr>
              <a:t> (gute Organisation, funktionelle Ausstattung, nützliche Lernmittel)</a:t>
            </a:r>
          </a:p>
        </p:txBody>
      </p:sp>
      <p:sp>
        <p:nvSpPr>
          <p:cNvPr id="2" name="Textfeld 1">
            <a:extLst>
              <a:ext uri="{FF2B5EF4-FFF2-40B4-BE49-F238E27FC236}">
                <a16:creationId xmlns:a16="http://schemas.microsoft.com/office/drawing/2014/main" id="{31813824-F635-4823-83F8-A0B670C207E8}"/>
              </a:ext>
            </a:extLst>
          </p:cNvPr>
          <p:cNvSpPr txBox="1"/>
          <p:nvPr/>
        </p:nvSpPr>
        <p:spPr>
          <a:xfrm>
            <a:off x="643761" y="1223000"/>
            <a:ext cx="11216161" cy="646331"/>
          </a:xfrm>
          <a:prstGeom prst="rect">
            <a:avLst/>
          </a:prstGeom>
          <a:noFill/>
        </p:spPr>
        <p:txBody>
          <a:bodyPr wrap="square" lIns="91440" tIns="45720" rIns="91440" bIns="45720" rtlCol="0" anchor="t">
            <a:spAutoFit/>
          </a:bodyPr>
          <a:lstStyle/>
          <a:p>
            <a:r>
              <a:rPr lang="de" b="1" u="sng" noProof="0" dirty="0">
                <a:latin typeface="Poppins"/>
              </a:rPr>
              <a:t>Aufgabe 1.2.: </a:t>
            </a:r>
            <a:r>
              <a:rPr lang="de" b="1" noProof="0" dirty="0">
                <a:latin typeface="Poppins"/>
              </a:rPr>
              <a:t>Lesen Sie diese Kriterien und sammeln Sie in Kleingruppen Beispiele, wie sie in die Praxis umgesetzt werden können. Teilen Sie Ihre Ideen mit allen Kollegen/-innen. </a:t>
            </a:r>
          </a:p>
        </p:txBody>
      </p:sp>
      <p:sp>
        <p:nvSpPr>
          <p:cNvPr id="15" name="Title 14">
            <a:extLst>
              <a:ext uri="{FF2B5EF4-FFF2-40B4-BE49-F238E27FC236}">
                <a16:creationId xmlns:a16="http://schemas.microsoft.com/office/drawing/2014/main" id="{D2B82ADD-C640-DB01-5EFE-C0747DB94385}"/>
              </a:ext>
            </a:extLst>
          </p:cNvPr>
          <p:cNvSpPr>
            <a:spLocks noGrp="1"/>
          </p:cNvSpPr>
          <p:nvPr>
            <p:ph type="title"/>
          </p:nvPr>
        </p:nvSpPr>
        <p:spPr/>
        <p:txBody>
          <a:bodyPr/>
          <a:lstStyle/>
          <a:p>
            <a:pPr algn="r"/>
            <a:r>
              <a:rPr lang="de" dirty="0"/>
              <a:t>10 Merkmale eines „guten Unterrichts“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10" name="Grafik 9"/>
          <p:cNvPicPr>
            <a:picLocks noChangeAspect="1"/>
          </p:cNvPicPr>
          <p:nvPr/>
        </p:nvPicPr>
        <p:blipFill>
          <a:blip r:embed="rId7"/>
          <a:stretch/>
        </p:blipFill>
        <p:spPr bwMode="auto">
          <a:xfrm rot="5400000">
            <a:off x="6953950" y="1591858"/>
            <a:ext cx="4386458" cy="3289843"/>
          </a:xfrm>
          <a:prstGeom prst="rect">
            <a:avLst/>
          </a:prstGeom>
        </p:spPr>
      </p:pic>
      <p:sp>
        <p:nvSpPr>
          <p:cNvPr id="17" name="Textfeld 16"/>
          <p:cNvSpPr txBox="1"/>
          <p:nvPr/>
        </p:nvSpPr>
        <p:spPr bwMode="auto">
          <a:xfrm>
            <a:off x="848027" y="3746567"/>
            <a:ext cx="5641673" cy="707886"/>
          </a:xfrm>
          <a:prstGeom prst="rect">
            <a:avLst/>
          </a:prstGeom>
          <a:noFill/>
        </p:spPr>
        <p:txBody>
          <a:bodyPr wrap="square" rtlCol="0">
            <a:spAutoFit/>
          </a:bodyPr>
          <a:lstStyle/>
          <a:p>
            <a:pPr>
              <a:defRPr/>
            </a:pPr>
            <a:r>
              <a:rPr lang="de" sz="2000" b="1" u="sng" noProof="0" dirty="0">
                <a:latin typeface="Poppins"/>
                <a:cs typeface="Poppins"/>
              </a:rPr>
              <a:t>Aufgabe 1.3.: </a:t>
            </a:r>
            <a:r>
              <a:rPr lang="de" sz="2000" b="1" i="1" noProof="0" dirty="0">
                <a:latin typeface="Poppins"/>
                <a:cs typeface="Poppins"/>
              </a:rPr>
              <a:t>Was glauben Sie: Wie sollte Unterricht über die Bodengesundheit aussehen?</a:t>
            </a:r>
            <a:endParaRPr lang="de" sz="2000" i="1" noProof="0" dirty="0">
              <a:latin typeface="Poppins"/>
              <a:cs typeface="Poppins"/>
            </a:endParaRPr>
          </a:p>
        </p:txBody>
      </p:sp>
      <p:sp>
        <p:nvSpPr>
          <p:cNvPr id="5" name="CuadroTexto 5">
            <a:extLst>
              <a:ext uri="{FF2B5EF4-FFF2-40B4-BE49-F238E27FC236}">
                <a16:creationId xmlns:a16="http://schemas.microsoft.com/office/drawing/2014/main" id="{0E3AFDF7-08E0-8762-2BCD-DE1D0A8D90F4}"/>
              </a:ext>
            </a:extLst>
          </p:cNvPr>
          <p:cNvSpPr txBox="1"/>
          <p:nvPr/>
        </p:nvSpPr>
        <p:spPr bwMode="auto">
          <a:xfrm>
            <a:off x="7502257" y="5514740"/>
            <a:ext cx="4102564" cy="523220"/>
          </a:xfrm>
          <a:prstGeom prst="rect">
            <a:avLst/>
          </a:prstGeom>
          <a:noFill/>
        </p:spPr>
        <p:txBody>
          <a:bodyPr wrap="square" rtlCol="0">
            <a:spAutoFit/>
          </a:bodyPr>
          <a:lstStyle/>
          <a:p>
            <a:pPr>
              <a:defRPr/>
            </a:pPr>
            <a:r>
              <a:rPr lang="de" sz="1400" noProof="0" dirty="0">
                <a:latin typeface="Bebas Neue"/>
              </a:rPr>
              <a:t>© Institut für Fachdidaktik, Bereich Mathematik &amp; Naturwissenschaftsdidaktik</a:t>
            </a:r>
            <a:endParaRPr lang="de" sz="1400" b="1" noProof="0" dirty="0">
              <a:latin typeface="Poppins"/>
              <a:cs typeface="Poppins"/>
            </a:endParaRPr>
          </a:p>
        </p:txBody>
      </p:sp>
      <p:pic>
        <p:nvPicPr>
          <p:cNvPr id="2" name="Grafik 1">
            <a:hlinkClick r:id="rId8"/>
          </p:cNvPr>
          <p:cNvPicPr>
            <a:picLocks noChangeAspect="1"/>
          </p:cNvPicPr>
          <p:nvPr/>
        </p:nvPicPr>
        <p:blipFill>
          <a:blip r:embed="rId9"/>
          <a:stretch>
            <a:fillRect/>
          </a:stretch>
        </p:blipFill>
        <p:spPr>
          <a:xfrm>
            <a:off x="2464511" y="1783367"/>
            <a:ext cx="2225233" cy="1822862"/>
          </a:xfrm>
          <a:prstGeom prst="rect">
            <a:avLst/>
          </a:prstGeom>
        </p:spPr>
      </p:pic>
      <p:sp>
        <p:nvSpPr>
          <p:cNvPr id="4" name="Title 3">
            <a:extLst>
              <a:ext uri="{FF2B5EF4-FFF2-40B4-BE49-F238E27FC236}">
                <a16:creationId xmlns:a16="http://schemas.microsoft.com/office/drawing/2014/main" id="{E15E9607-33CD-5409-01C1-5D7383265D07}"/>
              </a:ext>
            </a:extLst>
          </p:cNvPr>
          <p:cNvSpPr>
            <a:spLocks noGrp="1"/>
          </p:cNvSpPr>
          <p:nvPr>
            <p:ph type="title"/>
          </p:nvPr>
        </p:nvSpPr>
        <p:spPr/>
        <p:txBody>
          <a:bodyPr>
            <a:normAutofit/>
          </a:bodyPr>
          <a:lstStyle/>
          <a:p>
            <a:r>
              <a:rPr lang="de" dirty="0"/>
              <a:t>Bodengesundheit (Bildung)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grpSp>
        <p:nvGrpSpPr>
          <p:cNvPr id="36" name="Group 35">
            <a:extLst>
              <a:ext uri="{FF2B5EF4-FFF2-40B4-BE49-F238E27FC236}">
                <a16:creationId xmlns:a16="http://schemas.microsoft.com/office/drawing/2014/main" id="{C7DEB73F-9C69-B4A2-D0AD-E4DFC1BF01EA}"/>
              </a:ext>
            </a:extLst>
          </p:cNvPr>
          <p:cNvGrpSpPr/>
          <p:nvPr/>
        </p:nvGrpSpPr>
        <p:grpSpPr>
          <a:xfrm>
            <a:off x="2463800" y="1316062"/>
            <a:ext cx="6858868" cy="4572579"/>
            <a:chOff x="2020168" y="791235"/>
            <a:chExt cx="8128000" cy="5418667"/>
          </a:xfrm>
        </p:grpSpPr>
        <p:graphicFrame>
          <p:nvGraphicFramePr>
            <p:cNvPr id="10" name="Diagramm 9"/>
            <p:cNvGraphicFramePr>
              <a:graphicFrameLocks/>
            </p:cNvGraphicFramePr>
            <p:nvPr>
              <p:extLst>
                <p:ext uri="{D42A27DB-BD31-4B8C-83A1-F6EECF244321}">
                  <p14:modId xmlns:p14="http://schemas.microsoft.com/office/powerpoint/2010/main" val="2192303401"/>
                </p:ext>
              </p:extLst>
            </p:nvPr>
          </p:nvGraphicFramePr>
          <p:xfrm>
            <a:off x="2020168" y="791235"/>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5" name="Gerade Verbindung mit Pfeil 14"/>
            <p:cNvCxnSpPr>
              <a:cxnSpLocks/>
            </p:cNvCxnSpPr>
            <p:nvPr/>
          </p:nvCxnSpPr>
          <p:spPr bwMode="auto">
            <a:xfrm flipH="1" flipV="1">
              <a:off x="4991809" y="2890867"/>
              <a:ext cx="983500" cy="177768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6" name="Gerade Verbindung mit Pfeil 15"/>
            <p:cNvCxnSpPr>
              <a:cxnSpLocks/>
            </p:cNvCxnSpPr>
            <p:nvPr/>
          </p:nvCxnSpPr>
          <p:spPr bwMode="auto">
            <a:xfrm flipH="1" flipV="1">
              <a:off x="5034052" y="2779773"/>
              <a:ext cx="2150522" cy="122463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7" name="Gerade Verbindung mit Pfeil 16"/>
            <p:cNvCxnSpPr>
              <a:cxnSpLocks/>
            </p:cNvCxnSpPr>
            <p:nvPr/>
          </p:nvCxnSpPr>
          <p:spPr bwMode="auto">
            <a:xfrm flipH="1" flipV="1">
              <a:off x="6237040" y="2172996"/>
              <a:ext cx="1015686" cy="1727024"/>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8" name="Gerade Verbindung mit Pfeil 17"/>
            <p:cNvCxnSpPr>
              <a:cxnSpLocks/>
            </p:cNvCxnSpPr>
            <p:nvPr/>
          </p:nvCxnSpPr>
          <p:spPr bwMode="auto">
            <a:xfrm flipH="1" flipV="1">
              <a:off x="4972999" y="4004409"/>
              <a:ext cx="2162704" cy="9454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9" name="Gerade Verbindung mit Pfeil 18"/>
            <p:cNvCxnSpPr>
              <a:cxnSpLocks/>
            </p:cNvCxnSpPr>
            <p:nvPr/>
          </p:nvCxnSpPr>
          <p:spPr bwMode="auto">
            <a:xfrm flipH="1" flipV="1">
              <a:off x="6068192" y="2172997"/>
              <a:ext cx="53840" cy="249555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0" name="Gerade Verbindung mit Pfeil 19"/>
            <p:cNvCxnSpPr>
              <a:cxnSpLocks/>
            </p:cNvCxnSpPr>
            <p:nvPr/>
          </p:nvCxnSpPr>
          <p:spPr bwMode="auto">
            <a:xfrm flipH="1">
              <a:off x="4915610" y="2840395"/>
              <a:ext cx="2164362" cy="110227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1" name="Gerade Verbindung mit Pfeil 20"/>
            <p:cNvCxnSpPr>
              <a:cxnSpLocks/>
            </p:cNvCxnSpPr>
            <p:nvPr/>
          </p:nvCxnSpPr>
          <p:spPr bwMode="auto">
            <a:xfrm flipV="1">
              <a:off x="4855977" y="2172996"/>
              <a:ext cx="1056386" cy="165365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2" name="Gerade Verbindung mit Pfeil 21"/>
            <p:cNvCxnSpPr>
              <a:cxnSpLocks/>
            </p:cNvCxnSpPr>
            <p:nvPr/>
          </p:nvCxnSpPr>
          <p:spPr bwMode="auto">
            <a:xfrm flipV="1">
              <a:off x="6237040" y="2930625"/>
              <a:ext cx="921975" cy="17379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3" name="Gerade Verbindung mit Pfeil 22"/>
            <p:cNvCxnSpPr>
              <a:cxnSpLocks/>
            </p:cNvCxnSpPr>
            <p:nvPr/>
          </p:nvCxnSpPr>
          <p:spPr bwMode="auto">
            <a:xfrm flipH="1" flipV="1">
              <a:off x="5074874" y="2634637"/>
              <a:ext cx="1950672" cy="858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grpSp>
      <p:sp>
        <p:nvSpPr>
          <p:cNvPr id="24" name="Textfeld 23"/>
          <p:cNvSpPr txBox="1"/>
          <p:nvPr/>
        </p:nvSpPr>
        <p:spPr bwMode="auto">
          <a:xfrm>
            <a:off x="3868344" y="-26620"/>
            <a:ext cx="7746031" cy="307777"/>
          </a:xfrm>
          <a:prstGeom prst="rect">
            <a:avLst/>
          </a:prstGeom>
          <a:noFill/>
        </p:spPr>
        <p:txBody>
          <a:bodyPr wrap="none" lIns="91440" tIns="45720" rIns="91440" bIns="45720" rtlCol="0" anchor="t">
            <a:spAutoFit/>
          </a:bodyPr>
          <a:lstStyle/>
          <a:p>
            <a:pPr>
              <a:defRPr/>
            </a:pPr>
            <a:r>
              <a:rPr lang="de" sz="1100" i="1" noProof="0" dirty="0">
                <a:latin typeface="Poppins"/>
              </a:rPr>
              <a:t>(basierend auf: Gropengießer, H., Kattmann, U., &amp; Krüger, D. (2010). Biologiedidaktik in Übersichten. Aulis-Verlag.</a:t>
            </a:r>
            <a:r>
              <a:rPr lang="de" sz="1400" i="1" dirty="0">
                <a:latin typeface="Poppins"/>
              </a:rPr>
              <a:t>)</a:t>
            </a:r>
          </a:p>
        </p:txBody>
      </p:sp>
      <p:sp>
        <p:nvSpPr>
          <p:cNvPr id="2" name="Textfeld 1"/>
          <p:cNvSpPr txBox="1"/>
          <p:nvPr/>
        </p:nvSpPr>
        <p:spPr bwMode="auto">
          <a:xfrm>
            <a:off x="412332" y="2150022"/>
            <a:ext cx="3456012" cy="1384995"/>
          </a:xfrm>
          <a:prstGeom prst="rect">
            <a:avLst/>
          </a:prstGeom>
          <a:noFill/>
          <a:ln>
            <a:noFill/>
          </a:ln>
        </p:spPr>
        <p:txBody>
          <a:bodyPr wrap="square" rtlCol="0">
            <a:spAutoFit/>
          </a:bodyPr>
          <a:lstStyle/>
          <a:p>
            <a:pPr>
              <a:defRPr/>
            </a:pPr>
            <a:r>
              <a:rPr lang="de" sz="1400" b="1" noProof="0" dirty="0">
                <a:latin typeface="Poppins"/>
              </a:rPr>
              <a:t>Welche Bildungsziele sollen erreicht werden?</a:t>
            </a:r>
            <a:r>
              <a:rPr lang="de" sz="1400" noProof="0" dirty="0">
                <a:latin typeface="Poppins"/>
              </a:rPr>
              <a:t> Wie sieht Bodenkompetenz aus, welche Themen sind wichtiger als andere, Ziele der Bodenbildung, Lehrpläne, bodenbezogene individuelle und gesellschaftliche Anforderungen, ...</a:t>
            </a:r>
          </a:p>
        </p:txBody>
      </p:sp>
      <p:sp>
        <p:nvSpPr>
          <p:cNvPr id="25" name="Textfeld 24"/>
          <p:cNvSpPr txBox="1"/>
          <p:nvPr/>
        </p:nvSpPr>
        <p:spPr bwMode="auto">
          <a:xfrm>
            <a:off x="437732" y="3996192"/>
            <a:ext cx="3249901" cy="954107"/>
          </a:xfrm>
          <a:prstGeom prst="rect">
            <a:avLst/>
          </a:prstGeom>
          <a:noFill/>
          <a:ln>
            <a:noFill/>
          </a:ln>
        </p:spPr>
        <p:txBody>
          <a:bodyPr wrap="square" rtlCol="0">
            <a:spAutoFit/>
          </a:bodyPr>
          <a:lstStyle/>
          <a:p>
            <a:pPr>
              <a:defRPr/>
            </a:pPr>
            <a:r>
              <a:rPr lang="de" sz="1400" b="1" noProof="0" dirty="0">
                <a:latin typeface="Poppins"/>
              </a:rPr>
              <a:t>Wo sollten wir Themen der Bodengesundheit unterrichten? </a:t>
            </a:r>
            <a:r>
              <a:rPr lang="de" sz="1400" noProof="0" dirty="0">
                <a:latin typeface="Poppins"/>
              </a:rPr>
              <a:t>Klassenzimmer, Labor, Schulgarten, Exkursionen, Ausstellungsbesuche, ...</a:t>
            </a:r>
          </a:p>
        </p:txBody>
      </p:sp>
      <p:sp>
        <p:nvSpPr>
          <p:cNvPr id="26" name="Textfeld 25"/>
          <p:cNvSpPr txBox="1"/>
          <p:nvPr/>
        </p:nvSpPr>
        <p:spPr bwMode="auto">
          <a:xfrm>
            <a:off x="760490" y="5200025"/>
            <a:ext cx="4503602" cy="738664"/>
          </a:xfrm>
          <a:prstGeom prst="rect">
            <a:avLst/>
          </a:prstGeom>
          <a:noFill/>
          <a:ln>
            <a:noFill/>
          </a:ln>
        </p:spPr>
        <p:txBody>
          <a:bodyPr wrap="square" rtlCol="0">
            <a:spAutoFit/>
          </a:bodyPr>
          <a:lstStyle/>
          <a:p>
            <a:pPr>
              <a:defRPr/>
            </a:pPr>
            <a:r>
              <a:rPr lang="de" sz="1400" b="1" noProof="0" dirty="0">
                <a:latin typeface="Poppins"/>
              </a:rPr>
              <a:t>Welche Lehrmittel sollten verwendet werden?</a:t>
            </a:r>
            <a:endParaRPr lang="de" noProof="0" dirty="0">
              <a:latin typeface="Poppins"/>
            </a:endParaRPr>
          </a:p>
          <a:p>
            <a:pPr>
              <a:defRPr/>
            </a:pPr>
            <a:r>
              <a:rPr lang="de" sz="1400" noProof="0" dirty="0">
                <a:latin typeface="Poppins"/>
              </a:rPr>
              <a:t>Lebende Organismen, Lehr- und Lernmaterial, Lehrbücher, Modelle, ...</a:t>
            </a:r>
          </a:p>
        </p:txBody>
      </p:sp>
      <p:sp>
        <p:nvSpPr>
          <p:cNvPr id="27" name="Textfeld 26"/>
          <p:cNvSpPr txBox="1"/>
          <p:nvPr/>
        </p:nvSpPr>
        <p:spPr bwMode="auto">
          <a:xfrm>
            <a:off x="8064384" y="3877521"/>
            <a:ext cx="3882507" cy="1600438"/>
          </a:xfrm>
          <a:prstGeom prst="rect">
            <a:avLst/>
          </a:prstGeom>
          <a:noFill/>
          <a:ln>
            <a:noFill/>
          </a:ln>
        </p:spPr>
        <p:txBody>
          <a:bodyPr wrap="square" rtlCol="0">
            <a:spAutoFit/>
          </a:bodyPr>
          <a:lstStyle/>
          <a:p>
            <a:pPr>
              <a:defRPr/>
            </a:pPr>
            <a:r>
              <a:rPr lang="de" sz="1400" b="1" noProof="0" dirty="0">
                <a:latin typeface="Poppins"/>
              </a:rPr>
              <a:t>Wie sollen wir Themen der Bodengesundheit unterrichten?</a:t>
            </a:r>
          </a:p>
          <a:p>
            <a:pPr>
              <a:defRPr/>
            </a:pPr>
            <a:r>
              <a:rPr lang="de" sz="1400" b="1" noProof="0" dirty="0">
                <a:latin typeface="Poppins"/>
              </a:rPr>
              <a:t>Soziale Formate:</a:t>
            </a:r>
            <a:r>
              <a:rPr lang="de" sz="1400" noProof="0" dirty="0">
                <a:latin typeface="Poppins"/>
              </a:rPr>
              <a:t> lehrkraftzentriert, schülerzentriert</a:t>
            </a:r>
            <a:endParaRPr lang="de" noProof="0" dirty="0">
              <a:latin typeface="Poppins"/>
            </a:endParaRPr>
          </a:p>
          <a:p>
            <a:pPr>
              <a:defRPr/>
            </a:pPr>
            <a:r>
              <a:rPr lang="de" sz="1400" b="1" noProof="0" dirty="0">
                <a:latin typeface="Poppins"/>
              </a:rPr>
              <a:t>Unterrichtsmodelle:</a:t>
            </a:r>
            <a:r>
              <a:rPr lang="de" sz="1400" noProof="0" dirty="0">
                <a:latin typeface="Poppins"/>
              </a:rPr>
              <a:t> problemorientiert, forschungsorientiert, SSI, Phänomene usw.</a:t>
            </a:r>
            <a:endParaRPr lang="de" noProof="0" dirty="0">
              <a:latin typeface="Poppins"/>
            </a:endParaRPr>
          </a:p>
          <a:p>
            <a:pPr>
              <a:defRPr/>
            </a:pPr>
            <a:r>
              <a:rPr lang="de" sz="1400" b="1" noProof="0" dirty="0">
                <a:latin typeface="Poppins"/>
              </a:rPr>
              <a:t>Unterrichtsmethoden:</a:t>
            </a:r>
            <a:r>
              <a:rPr lang="de" sz="1400" noProof="0" dirty="0">
                <a:latin typeface="Poppins"/>
              </a:rPr>
              <a:t> praktische Übungen, Textarbeit, Schreiben, forschungsbasiert usw.</a:t>
            </a:r>
          </a:p>
        </p:txBody>
      </p:sp>
      <p:sp>
        <p:nvSpPr>
          <p:cNvPr id="28" name="Textfeld 27"/>
          <p:cNvSpPr txBox="1"/>
          <p:nvPr/>
        </p:nvSpPr>
        <p:spPr bwMode="auto">
          <a:xfrm>
            <a:off x="437732" y="1143663"/>
            <a:ext cx="5012462" cy="738664"/>
          </a:xfrm>
          <a:prstGeom prst="rect">
            <a:avLst/>
          </a:prstGeom>
          <a:noFill/>
          <a:ln>
            <a:noFill/>
          </a:ln>
        </p:spPr>
        <p:txBody>
          <a:bodyPr wrap="square" rtlCol="0">
            <a:spAutoFit/>
          </a:bodyPr>
          <a:lstStyle/>
          <a:p>
            <a:pPr>
              <a:defRPr/>
            </a:pPr>
            <a:r>
              <a:rPr lang="de" sz="1400" b="1" noProof="0" dirty="0">
                <a:latin typeface="Poppins"/>
              </a:rPr>
              <a:t>Wer unterrichtet bzw. befasst sich mit der Vermittlung von Bodenkompetenz? </a:t>
            </a:r>
            <a:r>
              <a:rPr lang="de" sz="1400" noProof="0" dirty="0">
                <a:latin typeface="Poppins"/>
              </a:rPr>
              <a:t>Forschende, Lehrkräfte, Pädagogen/-innen, Landwirte, Lehrpläne, individuelle und gesellschaftliche Anforderungen usw.</a:t>
            </a:r>
          </a:p>
        </p:txBody>
      </p:sp>
      <p:sp>
        <p:nvSpPr>
          <p:cNvPr id="29" name="Textfeld 28"/>
          <p:cNvSpPr txBox="1"/>
          <p:nvPr/>
        </p:nvSpPr>
        <p:spPr bwMode="auto">
          <a:xfrm>
            <a:off x="8141273" y="1143663"/>
            <a:ext cx="3841297" cy="2462213"/>
          </a:xfrm>
          <a:prstGeom prst="rect">
            <a:avLst/>
          </a:prstGeom>
          <a:noFill/>
          <a:ln>
            <a:noFill/>
          </a:ln>
        </p:spPr>
        <p:txBody>
          <a:bodyPr wrap="square" rtlCol="0">
            <a:spAutoFit/>
          </a:bodyPr>
          <a:lstStyle/>
          <a:p>
            <a:pPr>
              <a:defRPr/>
            </a:pPr>
            <a:r>
              <a:rPr lang="de" sz="1400" b="1" noProof="0" dirty="0">
                <a:latin typeface="Poppins"/>
              </a:rPr>
              <a:t>Welche bodenspezifischen und fächerübergreifenden Inhalte müssen behandelt werden?
</a:t>
            </a:r>
            <a:r>
              <a:rPr lang="de" sz="1400" noProof="0" dirty="0">
                <a:latin typeface="Poppins"/>
              </a:rPr>
              <a:t>Nicht anwendungsorientierte und anwendungsorientierte Inhalte (Kompetenzen), z. B.:
Wissen über Böden, bodenbezogene Übungen, Wissen über Methoden, Kommunikation in Bezug auf Wissen über Böden (z. B. Diagramme), fachspezifische akademische Sprache, Modellierung von Veränderungen usw.</a:t>
            </a:r>
          </a:p>
        </p:txBody>
      </p:sp>
      <p:sp>
        <p:nvSpPr>
          <p:cNvPr id="4" name="Title 3">
            <a:extLst>
              <a:ext uri="{FF2B5EF4-FFF2-40B4-BE49-F238E27FC236}">
                <a16:creationId xmlns:a16="http://schemas.microsoft.com/office/drawing/2014/main" id="{37E32AE9-B075-8293-260E-2D3272D67011}"/>
              </a:ext>
            </a:extLst>
          </p:cNvPr>
          <p:cNvSpPr>
            <a:spLocks noGrp="1"/>
          </p:cNvSpPr>
          <p:nvPr>
            <p:ph type="title"/>
          </p:nvPr>
        </p:nvSpPr>
        <p:spPr/>
        <p:txBody>
          <a:bodyPr>
            <a:normAutofit fontScale="90000"/>
          </a:bodyPr>
          <a:lstStyle/>
          <a:p>
            <a:r>
              <a:rPr lang="de" dirty="0"/>
              <a:t>Fragen, die zur Verbesserung der Bodenkompetenz zu klären sind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6" name="Rechteck 5"/>
          <p:cNvSpPr/>
          <p:nvPr/>
        </p:nvSpPr>
        <p:spPr bwMode="auto">
          <a:xfrm>
            <a:off x="1501506" y="1043550"/>
            <a:ext cx="8903305" cy="4093428"/>
          </a:xfrm>
          <a:prstGeom prst="rect">
            <a:avLst/>
          </a:prstGeom>
        </p:spPr>
        <p:txBody>
          <a:bodyPr wrap="square">
            <a:spAutoFit/>
          </a:bodyPr>
          <a:lstStyle/>
          <a:p>
            <a:pPr>
              <a:lnSpc>
                <a:spcPct val="150000"/>
              </a:lnSpc>
              <a:defRPr/>
            </a:pPr>
            <a:r>
              <a:rPr lang="de" sz="2000" b="1" noProof="0" dirty="0">
                <a:latin typeface="Poppins"/>
              </a:rPr>
              <a:t>„Das Leben auf der Erde beruht auf gesunden Böden.</a:t>
            </a:r>
            <a:r>
              <a:rPr lang="de" sz="2000" noProof="0" dirty="0">
                <a:latin typeface="Poppins"/>
              </a:rPr>
              <a:t> Der Boden ist die Grundlage unserer Ernährungssysteme. Er liefert sauberes Wasser und Lebensräume für die Biodiversität und trägt gleichzeitig zur Klimaresilienz bei. Er ist die Basis für unser kulturelles Erbe und unsere Landschaften sowie für unsere Wirtschaft und unseren Wohlstand. Es wird jedoch geschätzt, dass </a:t>
            </a:r>
            <a:r>
              <a:rPr lang="de" sz="2000" b="1" noProof="0" dirty="0">
                <a:latin typeface="Poppins"/>
              </a:rPr>
              <a:t>zwischen 60 und 70 % der Böden in der EU nicht gesund</a:t>
            </a:r>
            <a:r>
              <a:rPr lang="de" sz="2000" noProof="0" dirty="0">
                <a:latin typeface="Poppins"/>
              </a:rPr>
              <a:t> sind. Der Boden ist eine empfindliche Ressource, die </a:t>
            </a:r>
            <a:r>
              <a:rPr lang="de" sz="2000" b="1" noProof="0" dirty="0">
                <a:latin typeface="Poppins"/>
              </a:rPr>
              <a:t>sorgfältig bewirtschaftet und für künftige Generationen bewahrt werden muss.“ </a:t>
            </a:r>
          </a:p>
          <a:p>
            <a:pPr algn="r">
              <a:lnSpc>
                <a:spcPct val="150000"/>
              </a:lnSpc>
              <a:defRPr/>
            </a:pPr>
            <a:r>
              <a:rPr lang="de" sz="2000" b="1" noProof="0" dirty="0">
                <a:latin typeface="Poppins"/>
              </a:rPr>
              <a:t>(EU-Mission: Ein Bodenpakt für Europa) </a:t>
            </a:r>
          </a:p>
          <a:p>
            <a:pPr>
              <a:defRPr/>
            </a:pPr>
            <a:endParaRPr lang="de" sz="2000" noProof="0" dirty="0">
              <a:latin typeface="Poppins"/>
            </a:endParaRPr>
          </a:p>
        </p:txBody>
      </p:sp>
      <p:sp>
        <p:nvSpPr>
          <p:cNvPr id="2" name="Title 1">
            <a:extLst>
              <a:ext uri="{FF2B5EF4-FFF2-40B4-BE49-F238E27FC236}">
                <a16:creationId xmlns:a16="http://schemas.microsoft.com/office/drawing/2014/main" id="{163600E8-8713-B33D-56D7-67E58379A82D}"/>
              </a:ext>
            </a:extLst>
          </p:cNvPr>
          <p:cNvSpPr>
            <a:spLocks noGrp="1"/>
          </p:cNvSpPr>
          <p:nvPr>
            <p:ph type="title"/>
          </p:nvPr>
        </p:nvSpPr>
        <p:spPr/>
        <p:txBody>
          <a:bodyPr>
            <a:normAutofit/>
          </a:bodyPr>
          <a:lstStyle/>
          <a:p>
            <a:r>
              <a:rPr lang="de" dirty="0"/>
              <a:t>Warum sollte man Bodengesundheit unterrichten?</a:t>
            </a:r>
          </a:p>
        </p:txBody>
      </p:sp>
    </p:spTree>
  </p:cSld>
  <p:clrMapOvr>
    <a:masterClrMapping/>
  </p:clrMapOvr>
</p:sld>
</file>

<file path=ppt/theme/theme1.xml><?xml version="1.0" encoding="utf-8"?>
<a:theme xmlns:a="http://schemas.openxmlformats.org/drawingml/2006/main" name="1_Tema de Office">
  <a:themeElements>
    <a:clrScheme name="LOESS">
      <a:dk1>
        <a:srgbClr val="000000"/>
      </a:dk1>
      <a:lt1>
        <a:srgbClr val="FFFFFF"/>
      </a:lt1>
      <a:dk2>
        <a:srgbClr val="59302C"/>
      </a:dk2>
      <a:lt2>
        <a:srgbClr val="0CB08E"/>
      </a:lt2>
      <a:accent1>
        <a:srgbClr val="0CB08E"/>
      </a:accent1>
      <a:accent2>
        <a:srgbClr val="00797A"/>
      </a:accent2>
      <a:accent3>
        <a:srgbClr val="FFFFFF"/>
      </a:accent3>
      <a:accent4>
        <a:srgbClr val="0CB08E"/>
      </a:accent4>
      <a:accent5>
        <a:srgbClr val="42B75F"/>
      </a:accent5>
      <a:accent6>
        <a:srgbClr val="70AD47"/>
      </a:accent6>
      <a:hlink>
        <a:srgbClr val="FFFFFF"/>
      </a:hlink>
      <a:folHlink>
        <a:srgbClr val="00797A"/>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9b9c972-6c78-424e-8500-a22f256d764b" xsi:nil="true"/>
    <lcf76f155ced4ddcb4097134ff3c332f xmlns="664392dc-dad9-45cc-9b02-6ff2a8be1f7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B5529B691B194C972332E7D0D0E597" ma:contentTypeVersion="15" ma:contentTypeDescription="Create a new document." ma:contentTypeScope="" ma:versionID="de8527c2bebc75a356c211d6f92a7154">
  <xsd:schema xmlns:xsd="http://www.w3.org/2001/XMLSchema" xmlns:xs="http://www.w3.org/2001/XMLSchema" xmlns:p="http://schemas.microsoft.com/office/2006/metadata/properties" xmlns:ns2="664392dc-dad9-45cc-9b02-6ff2a8be1f79" xmlns:ns3="49b9c972-6c78-424e-8500-a22f256d764b" targetNamespace="http://schemas.microsoft.com/office/2006/metadata/properties" ma:root="true" ma:fieldsID="4b97f35892b16ea83cdd99b05fa9efac" ns2:_="" ns3:_="">
    <xsd:import namespace="664392dc-dad9-45cc-9b02-6ff2a8be1f79"/>
    <xsd:import namespace="49b9c972-6c78-424e-8500-a22f256d764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392dc-dad9-45cc-9b02-6ff2a8be1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434b1e2-08d8-4d9f-bb99-4dcd3b0f2a8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9c972-6c78-424e-8500-a22f256d76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9ee07c4-518d-4055-84c8-5ef84dd127d8}" ma:internalName="TaxCatchAll" ma:showField="CatchAllData" ma:web="49b9c972-6c78-424e-8500-a22f256d764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B76055-C66F-4A7B-B21B-6CB7211F0642}">
  <ds:schemaRefs>
    <ds:schemaRef ds:uri="http://schemas.microsoft.com/sharepoint/v3/contenttype/forms"/>
  </ds:schemaRefs>
</ds:datastoreItem>
</file>

<file path=customXml/itemProps2.xml><?xml version="1.0" encoding="utf-8"?>
<ds:datastoreItem xmlns:ds="http://schemas.openxmlformats.org/officeDocument/2006/customXml" ds:itemID="{A31E25E9-B9F0-412D-AB20-BD9F488523C9}">
  <ds:schemaRefs>
    <ds:schemaRef ds:uri="http://purl.org/dc/elements/1.1/"/>
    <ds:schemaRef ds:uri="49b9c972-6c78-424e-8500-a22f256d764b"/>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664392dc-dad9-45cc-9b02-6ff2a8be1f79"/>
  </ds:schemaRefs>
</ds:datastoreItem>
</file>

<file path=customXml/itemProps3.xml><?xml version="1.0" encoding="utf-8"?>
<ds:datastoreItem xmlns:ds="http://schemas.openxmlformats.org/officeDocument/2006/customXml" ds:itemID="{D476ABB0-CB1D-4D52-9B7C-55D1ECF1B75E}"/>
</file>

<file path=docProps/app.xml><?xml version="1.0" encoding="utf-8"?>
<Properties xmlns="http://schemas.openxmlformats.org/officeDocument/2006/extended-properties" xmlns:vt="http://schemas.openxmlformats.org/officeDocument/2006/docPropsVTypes">
  <Template/>
  <TotalTime>210</TotalTime>
  <Words>4307</Words>
  <Application>Microsoft Office PowerPoint</Application>
  <PresentationFormat>Widescreen</PresentationFormat>
  <Paragraphs>432</Paragraphs>
  <Slides>57</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Aptos</vt:lpstr>
      <vt:lpstr>Arial</vt:lpstr>
      <vt:lpstr>Bebas Neue</vt:lpstr>
      <vt:lpstr>Calibri</vt:lpstr>
      <vt:lpstr>MuseoSans</vt:lpstr>
      <vt:lpstr>Poppins</vt:lpstr>
      <vt:lpstr>Segoe UI</vt:lpstr>
      <vt:lpstr>Wingdings</vt:lpstr>
      <vt:lpstr>1_Tema de Office</vt:lpstr>
      <vt:lpstr>PowerPoint Presentation</vt:lpstr>
      <vt:lpstr>Überblick</vt:lpstr>
      <vt:lpstr>Modul 1</vt:lpstr>
      <vt:lpstr>Was macht Ihrer Meinung nach „gute Umweltbildung“ aus?</vt:lpstr>
      <vt:lpstr>Was macht „gute Umweltbildung“ aus?</vt:lpstr>
      <vt:lpstr>10 Merkmale eines „guten Unterrichts“</vt:lpstr>
      <vt:lpstr>Bodengesundheit (Bildung)</vt:lpstr>
      <vt:lpstr>Fragen, die zur Verbesserung der Bodenkompetenz zu klären sind</vt:lpstr>
      <vt:lpstr>Warum sollte man Bodengesundheit unterrichten?</vt:lpstr>
      <vt:lpstr>PowerPoint Presentation</vt:lpstr>
      <vt:lpstr>PowerPoint Presentation</vt:lpstr>
      <vt:lpstr>Modul 2</vt:lpstr>
      <vt:lpstr>Bildung zur Bodengesundheit – nach dem 5E-Modell</vt:lpstr>
      <vt:lpstr>Engage (Motivieren)</vt:lpstr>
      <vt:lpstr>Bildung zur Bodengesundheit</vt:lpstr>
      <vt:lpstr>Interesse wecken – Schüler/innen für das Thema gewinnen</vt:lpstr>
      <vt:lpstr>Interesse wecken – Schüler/innen für das Thema gewinnen</vt:lpstr>
      <vt:lpstr>Interesse wecken – Schüler/innen für das Thema gewinnen</vt:lpstr>
      <vt:lpstr>Präkonzepte der Schüler/innen</vt:lpstr>
      <vt:lpstr>Schülervorstellungen</vt:lpstr>
      <vt:lpstr>Schülervorstellungen</vt:lpstr>
      <vt:lpstr>Schülervorstellungen</vt:lpstr>
      <vt:lpstr>Aufgabe für Modul 3:</vt:lpstr>
      <vt:lpstr>Modul 3</vt:lpstr>
      <vt:lpstr>Explore (Forschen)</vt:lpstr>
      <vt:lpstr>Die Schüler/innen finden selbst etwas Neues heraus</vt:lpstr>
      <vt:lpstr>Die Schüler/innen finden selbst etwas Neues heraus</vt:lpstr>
      <vt:lpstr>Wie Wissenschaftler Wissen erwerben</vt:lpstr>
      <vt:lpstr>Methoden zur aktiven Auseinandersetzung mit Inhalten</vt:lpstr>
      <vt:lpstr>Diejenigen, die erklären, lernen am meisten</vt:lpstr>
      <vt:lpstr>Diejenigen, die erklären, lernen am meisten</vt:lpstr>
      <vt:lpstr>Diejenigen, die erklären, lernen am meisten</vt:lpstr>
      <vt:lpstr>Diejenigen, die erklären, lernen am meisten</vt:lpstr>
      <vt:lpstr>Erklären</vt:lpstr>
      <vt:lpstr>Zehn Merkmale guter Erklärung im schulischen Kontext</vt:lpstr>
      <vt:lpstr>Beispiel: Bodenprofil</vt:lpstr>
      <vt:lpstr>Informationsdichte</vt:lpstr>
      <vt:lpstr>Bildverarbeitung erfordert die Unterstützung durch die Lehrkraft</vt:lpstr>
      <vt:lpstr>Modul 4</vt:lpstr>
      <vt:lpstr>Elaborate (Vertiefen)</vt:lpstr>
      <vt:lpstr>Elaborate (Vertiefen)</vt:lpstr>
      <vt:lpstr>Lernen anhand sozialwissenschaftlicher Fragestellungen</vt:lpstr>
      <vt:lpstr>Sozialwissenschaftliche Fragestellungen</vt:lpstr>
      <vt:lpstr>Sozialwissenschaftliche Fragestellungen – Aufgabe</vt:lpstr>
      <vt:lpstr>Feedback geben</vt:lpstr>
      <vt:lpstr>Feedback geben</vt:lpstr>
      <vt:lpstr>Feedback geben</vt:lpstr>
      <vt:lpstr>Feedback geben</vt:lpstr>
      <vt:lpstr>Mit Concept Maps werden „mentale Modelle“ der Lernenden visualisiert. </vt:lpstr>
      <vt:lpstr>Concept Maps sind Konzeptkarten „mentaler Modelle“</vt:lpstr>
      <vt:lpstr>Concept Maps analysieren</vt:lpstr>
      <vt:lpstr>Feedback geben – Concept Map </vt:lpstr>
      <vt:lpstr>Concept Map – Aufgabe </vt:lpstr>
      <vt:lpstr>Jetzt sind Sie dran:</vt:lpstr>
      <vt:lpstr>Jetzt sind Sie dran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Jiménez, Israel</dc:creator>
  <cp:lastModifiedBy>Christina Makarona</cp:lastModifiedBy>
  <cp:revision>174</cp:revision>
  <dcterms:created xsi:type="dcterms:W3CDTF">2023-07-31T09:53:39Z</dcterms:created>
  <dcterms:modified xsi:type="dcterms:W3CDTF">2026-04-01T18:39:28Z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0x0101004CB5529B691B194C972332E7D0D0E597</vt:lpwstr>
  </property>
  <property fmtid="{D5CDD505-2E9C-101B-9397-08002B2CF9AE}" pid="3" name="MediaServiceImageTags">
    <vt:lpwstr/>
  </property>
</Properties>
</file>