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2"/>
  </p:notesMasterIdLst>
  <p:sldIdLst>
    <p:sldId id="256" r:id="rId5"/>
    <p:sldId id="304" r:id="rId6"/>
    <p:sldId id="303" r:id="rId7"/>
    <p:sldId id="257" r:id="rId8"/>
    <p:sldId id="258" r:id="rId9"/>
    <p:sldId id="259" r:id="rId10"/>
    <p:sldId id="261" r:id="rId11"/>
    <p:sldId id="262" r:id="rId12"/>
    <p:sldId id="265" r:id="rId13"/>
    <p:sldId id="263" r:id="rId14"/>
    <p:sldId id="266" r:id="rId15"/>
    <p:sldId id="307" r:id="rId16"/>
    <p:sldId id="319" r:id="rId17"/>
    <p:sldId id="267" r:id="rId18"/>
    <p:sldId id="268" r:id="rId19"/>
    <p:sldId id="269" r:id="rId20"/>
    <p:sldId id="270" r:id="rId21"/>
    <p:sldId id="271" r:id="rId22"/>
    <p:sldId id="272" r:id="rId23"/>
    <p:sldId id="273" r:id="rId24"/>
    <p:sldId id="318" r:id="rId25"/>
    <p:sldId id="308" r:id="rId26"/>
    <p:sldId id="274" r:id="rId27"/>
    <p:sldId id="309" r:id="rId28"/>
    <p:sldId id="275" r:id="rId29"/>
    <p:sldId id="276" r:id="rId30"/>
    <p:sldId id="277" r:id="rId31"/>
    <p:sldId id="278" r:id="rId32"/>
    <p:sldId id="279" r:id="rId33"/>
    <p:sldId id="280" r:id="rId34"/>
    <p:sldId id="281" r:id="rId35"/>
    <p:sldId id="314" r:id="rId36"/>
    <p:sldId id="282" r:id="rId37"/>
    <p:sldId id="286" r:id="rId38"/>
    <p:sldId id="287" r:id="rId39"/>
    <p:sldId id="310" r:id="rId40"/>
    <p:sldId id="284" r:id="rId41"/>
    <p:sldId id="285" r:id="rId42"/>
    <p:sldId id="311" r:id="rId43"/>
    <p:sldId id="288" r:id="rId44"/>
    <p:sldId id="289" r:id="rId45"/>
    <p:sldId id="290" r:id="rId46"/>
    <p:sldId id="291" r:id="rId47"/>
    <p:sldId id="292" r:id="rId48"/>
    <p:sldId id="293" r:id="rId49"/>
    <p:sldId id="294" r:id="rId50"/>
    <p:sldId id="295" r:id="rId51"/>
    <p:sldId id="296" r:id="rId52"/>
    <p:sldId id="297" r:id="rId53"/>
    <p:sldId id="315" r:id="rId54"/>
    <p:sldId id="298" r:id="rId55"/>
    <p:sldId id="316" r:id="rId56"/>
    <p:sldId id="317" r:id="rId57"/>
    <p:sldId id="300" r:id="rId58"/>
    <p:sldId id="312" r:id="rId59"/>
    <p:sldId id="301" r:id="rId60"/>
    <p:sldId id="302" r:id="rId61"/>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99DF2B-F3AE-C70E-3B29-DE486ADAD40C}" name="Lucas Weinberg" initials="LW" userId="S::lucas.weinberg_uibk.ac.at#ext#@wilabonn.onmicrosoft.com::03f511b6-2c31-47d9-87ce-ccb32745f318" providerId="AD"/>
  <p188:author id="{EE9D1B38-79CD-856F-9D4E-FCA1C09388E1}" name="Christina Makarona" initials="CM" userId="S::christina.makarona@eun.org::ed67c8ba-9bc6-4c9b-aae6-af36f9de05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Kapelari" initials="SK" lastIdx="4" clrIdx="0">
    <p:extLst>
      <p:ext uri="{19B8F6BF-5375-455C-9EA6-DF929625EA0E}">
        <p15:presenceInfo xmlns:p15="http://schemas.microsoft.com/office/powerpoint/2012/main" userId="S-1-5-21-2037284933-2388869433-1188439103-2534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AB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60" autoAdjust="0"/>
  </p:normalViewPr>
  <p:slideViewPr>
    <p:cSldViewPr snapToGrid="0">
      <p:cViewPr varScale="1">
        <p:scale>
          <a:sx n="61" d="100"/>
          <a:sy n="61" d="100"/>
        </p:scale>
        <p:origin x="1098" y="78"/>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s Weinberg" userId="S::lucas.weinberg_uibk.ac.at#ext#@wilabonn.onmicrosoft.com::03f511b6-2c31-47d9-87ce-ccb32745f318" providerId="AD" clId="Web-{AB9D85DC-213C-071E-5905-6B997DD4FF85}"/>
    <pc:docChg chg="modSld">
      <pc:chgData name="Lucas Weinberg" userId="S::lucas.weinberg_uibk.ac.at#ext#@wilabonn.onmicrosoft.com::03f511b6-2c31-47d9-87ce-ccb32745f318" providerId="AD" clId="Web-{AB9D85DC-213C-071E-5905-6B997DD4FF85}" dt="2026-01-29T10:56:36.639" v="16" actId="1076"/>
      <pc:docMkLst>
        <pc:docMk/>
      </pc:docMkLst>
      <pc:sldChg chg="addSp delSp modSp modCm">
        <pc:chgData name="Lucas Weinberg" userId="S::lucas.weinberg_uibk.ac.at#ext#@wilabonn.onmicrosoft.com::03f511b6-2c31-47d9-87ce-ccb32745f318" providerId="AD" clId="Web-{AB9D85DC-213C-071E-5905-6B997DD4FF85}" dt="2026-01-29T10:56:36.639" v="16" actId="1076"/>
        <pc:sldMkLst>
          <pc:docMk/>
          <pc:sldMk cId="0" sldId="264"/>
        </pc:sldMkLst>
        <pc:spChg chg="mod">
          <ac:chgData name="Lucas Weinberg" userId="S::lucas.weinberg_uibk.ac.at#ext#@wilabonn.onmicrosoft.com::03f511b6-2c31-47d9-87ce-ccb32745f318" providerId="AD" clId="Web-{AB9D85DC-213C-071E-5905-6B997DD4FF85}" dt="2026-01-29T10:56:36.639" v="16" actId="1076"/>
          <ac:spMkLst>
            <pc:docMk/>
            <pc:sldMk cId="0" sldId="264"/>
            <ac:spMk id="5" creationId="{E02DF13C-6566-BD87-FF16-C2322A58D8F0}"/>
          </ac:spMkLst>
        </pc:spChg>
        <pc:picChg chg="add mod">
          <ac:chgData name="Lucas Weinberg" userId="S::lucas.weinberg_uibk.ac.at#ext#@wilabonn.onmicrosoft.com::03f511b6-2c31-47d9-87ce-ccb32745f318" providerId="AD" clId="Web-{AB9D85DC-213C-071E-5905-6B997DD4FF85}" dt="2026-01-29T10:56:26.420" v="5" actId="1076"/>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Lucas Weinberg" userId="S::lucas.weinberg_uibk.ac.at#ext#@wilabonn.onmicrosoft.com::03f511b6-2c31-47d9-87ce-ccb32745f318" providerId="AD" clId="Web-{AB9D85DC-213C-071E-5905-6B997DD4FF85}" dt="2026-01-29T10:56:36.576" v="15" actId="20577"/>
              <pc2:cmMkLst xmlns:pc2="http://schemas.microsoft.com/office/powerpoint/2019/9/main/command">
                <pc:docMk/>
                <pc:sldMk cId="0" sldId="264"/>
                <pc2:cmMk id="{AF07351A-C3D4-4D7C-80EB-2442C99B0AB4}"/>
              </pc2:cmMkLst>
            </pc226:cmChg>
          </p:ext>
        </pc:extLst>
      </pc:sldChg>
      <pc:sldChg chg="modSp">
        <pc:chgData name="Lucas Weinberg" userId="S::lucas.weinberg_uibk.ac.at#ext#@wilabonn.onmicrosoft.com::03f511b6-2c31-47d9-87ce-ccb32745f318" providerId="AD" clId="Web-{AB9D85DC-213C-071E-5905-6B997DD4FF85}" dt="2026-01-29T10:29:36.154" v="1" actId="1076"/>
        <pc:sldMkLst>
          <pc:docMk/>
          <pc:sldMk cId="0" sldId="281"/>
        </pc:sldMkLst>
        <pc:picChg chg="mod">
          <ac:chgData name="Lucas Weinberg" userId="S::lucas.weinberg_uibk.ac.at#ext#@wilabonn.onmicrosoft.com::03f511b6-2c31-47d9-87ce-ccb32745f318" providerId="AD" clId="Web-{AB9D85DC-213C-071E-5905-6B997DD4FF85}" dt="2026-01-29T10:29:36.154" v="1" actId="1076"/>
          <ac:picMkLst>
            <pc:docMk/>
            <pc:sldMk cId="0" sldId="281"/>
            <ac:picMk id="6" creationId="{00000000-0000-0000-0000-000000000000}"/>
          </ac:picMkLst>
        </pc:picChg>
      </pc:sldChg>
    </pc:docChg>
  </pc:docChgLst>
  <pc:docChgLst>
    <pc:chgData name="Giuseppe Mossuti" userId="2ab3c031-613a-4eed-8135-da26cfd5c33f" providerId="ADAL" clId="{8DEDAA6F-FC64-40D9-B503-604E8D1F8C47}"/>
    <pc:docChg chg="modSld">
      <pc:chgData name="Giuseppe Mossuti" userId="2ab3c031-613a-4eed-8135-da26cfd5c33f" providerId="ADAL" clId="{8DEDAA6F-FC64-40D9-B503-604E8D1F8C47}" dt="2026-01-30T09:28:27.584" v="2" actId="6549"/>
      <pc:docMkLst>
        <pc:docMk/>
      </pc:docMkLst>
      <pc:sldChg chg="modSp mod">
        <pc:chgData name="Giuseppe Mossuti" userId="2ab3c031-613a-4eed-8135-da26cfd5c33f" providerId="ADAL" clId="{8DEDAA6F-FC64-40D9-B503-604E8D1F8C47}" dt="2026-01-30T09:28:14.393" v="1" actId="14100"/>
        <pc:sldMkLst>
          <pc:docMk/>
          <pc:sldMk cId="0" sldId="264"/>
        </pc:sldMkLst>
        <pc:spChg chg="mod">
          <ac:chgData name="Giuseppe Mossuti" userId="2ab3c031-613a-4eed-8135-da26cfd5c33f" providerId="ADAL" clId="{8DEDAA6F-FC64-40D9-B503-604E8D1F8C47}" dt="2026-01-30T09:28:14.393" v="1" actId="14100"/>
          <ac:spMkLst>
            <pc:docMk/>
            <pc:sldMk cId="0" sldId="264"/>
            <ac:spMk id="5" creationId="{E02DF13C-6566-BD87-FF16-C2322A58D8F0}"/>
          </ac:spMkLst>
        </pc:spChg>
        <pc:picChg chg="mod">
          <ac:chgData name="Giuseppe Mossuti" userId="2ab3c031-613a-4eed-8135-da26cfd5c33f" providerId="ADAL" clId="{8DEDAA6F-FC64-40D9-B503-604E8D1F8C47}" dt="2026-01-30T09:26:13.855" v="0" actId="1076"/>
          <ac:picMkLst>
            <pc:docMk/>
            <pc:sldMk cId="0" sldId="264"/>
            <ac:picMk id="3" creationId="{AF03DB96-3249-935A-97AA-5385C4C4C4A9}"/>
          </ac:picMkLst>
        </pc:picChg>
      </pc:sldChg>
      <pc:sldChg chg="modSp mod">
        <pc:chgData name="Giuseppe Mossuti" userId="2ab3c031-613a-4eed-8135-da26cfd5c33f" providerId="ADAL" clId="{8DEDAA6F-FC64-40D9-B503-604E8D1F8C47}" dt="2026-01-30T09:28:27.584" v="2" actId="6549"/>
        <pc:sldMkLst>
          <pc:docMk/>
          <pc:sldMk cId="0" sldId="266"/>
        </pc:sldMkLst>
        <pc:spChg chg="mod">
          <ac:chgData name="Giuseppe Mossuti" userId="2ab3c031-613a-4eed-8135-da26cfd5c33f" providerId="ADAL" clId="{8DEDAA6F-FC64-40D9-B503-604E8D1F8C47}" dt="2026-01-30T09:28:27.584" v="2" actId="6549"/>
          <ac:spMkLst>
            <pc:docMk/>
            <pc:sldMk cId="0" sldId="266"/>
            <ac:spMk id="4" creationId="{00000000-0000-0000-0000-000000000000}"/>
          </ac:spMkLst>
        </pc:spChg>
      </pc:sldChg>
    </pc:docChg>
  </pc:docChgLst>
  <pc:docChgLst>
    <pc:chgData name="Lucas Weinberg" userId="S::lucas.weinberg_uibk.ac.at#ext#@wilabonn.onmicrosoft.com::03f511b6-2c31-47d9-87ce-ccb32745f318" providerId="AD" clId="Web-{D0217734-4909-4B71-0DAA-31C7A26CF818}"/>
    <pc:docChg chg="mod">
      <pc:chgData name="Lucas Weinberg" userId="S::lucas.weinberg_uibk.ac.at#ext#@wilabonn.onmicrosoft.com::03f511b6-2c31-47d9-87ce-ccb32745f318" providerId="AD" clId="Web-{D0217734-4909-4B71-0DAA-31C7A26CF818}" dt="2026-01-28T12:49:39.080" v="0"/>
      <pc:docMkLst>
        <pc:docMk/>
      </pc:docMkLst>
    </pc:docChg>
  </pc:docChgLst>
  <pc:docChgLst>
    <pc:chgData name="Giuseppe Mossuti" userId="S::giuseppe.mossuti_eun.org#ext#@wilabonn.onmicrosoft.com::7a503b0d-332c-4ce3-bdf7-cf79346f1006" providerId="AD" clId="Web-{BCAC2DE3-C92B-2752-F01F-8DF3BB3AA93F}"/>
    <pc:docChg chg="modSld">
      <pc:chgData name="Giuseppe Mossuti" userId="S::giuseppe.mossuti_eun.org#ext#@wilabonn.onmicrosoft.com::7a503b0d-332c-4ce3-bdf7-cf79346f1006" providerId="AD" clId="Web-{BCAC2DE3-C92B-2752-F01F-8DF3BB3AA93F}" dt="2026-01-29T11:27:19.753" v="139" actId="1076"/>
      <pc:docMkLst>
        <pc:docMk/>
      </pc:docMkLst>
      <pc:sldChg chg="modSp modCm">
        <pc:chgData name="Giuseppe Mossuti" userId="S::giuseppe.mossuti_eun.org#ext#@wilabonn.onmicrosoft.com::7a503b0d-332c-4ce3-bdf7-cf79346f1006" providerId="AD" clId="Web-{BCAC2DE3-C92B-2752-F01F-8DF3BB3AA93F}" dt="2026-01-29T11:09:35.001" v="21" actId="20577"/>
        <pc:sldMkLst>
          <pc:docMk/>
          <pc:sldMk cId="0" sldId="258"/>
        </pc:sldMkLst>
        <pc:spChg chg="mod">
          <ac:chgData name="Giuseppe Mossuti" userId="S::giuseppe.mossuti_eun.org#ext#@wilabonn.onmicrosoft.com::7a503b0d-332c-4ce3-bdf7-cf79346f1006" providerId="AD" clId="Web-{BCAC2DE3-C92B-2752-F01F-8DF3BB3AA93F}" dt="2026-01-29T11:09:35.001" v="21" actId="20577"/>
          <ac:spMkLst>
            <pc:docMk/>
            <pc:sldMk cId="0" sldId="258"/>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09:35.001" v="21" actId="20577"/>
              <pc2:cmMkLst xmlns:pc2="http://schemas.microsoft.com/office/powerpoint/2019/9/main/command">
                <pc:docMk/>
                <pc:sldMk cId="0" sldId="258"/>
                <pc2:cmMk id="{D6A5D1FA-1C39-4B35-BCA5-A1985658A0F6}"/>
              </pc2:cmMkLst>
            </pc226:cmChg>
          </p:ext>
        </pc:extLst>
      </pc:sldChg>
      <pc:sldChg chg="modSp modCm">
        <pc:chgData name="Giuseppe Mossuti" userId="S::giuseppe.mossuti_eun.org#ext#@wilabonn.onmicrosoft.com::7a503b0d-332c-4ce3-bdf7-cf79346f1006" providerId="AD" clId="Web-{BCAC2DE3-C92B-2752-F01F-8DF3BB3AA93F}" dt="2026-01-29T11:12:37.789" v="55" actId="1076"/>
        <pc:sldMkLst>
          <pc:docMk/>
          <pc:sldMk cId="0" sldId="259"/>
        </pc:sldMkLst>
        <pc:spChg chg="mod">
          <ac:chgData name="Giuseppe Mossuti" userId="S::giuseppe.mossuti_eun.org#ext#@wilabonn.onmicrosoft.com::7a503b0d-332c-4ce3-bdf7-cf79346f1006" providerId="AD" clId="Web-{BCAC2DE3-C92B-2752-F01F-8DF3BB3AA93F}" dt="2026-01-29T11:12:13.507" v="45" actId="20577"/>
          <ac:spMkLst>
            <pc:docMk/>
            <pc:sldMk cId="0" sldId="259"/>
            <ac:spMk id="2" creationId="{31813824-F635-4823-83F8-A0B670C207E8}"/>
          </ac:spMkLst>
        </pc:spChg>
        <pc:spChg chg="mod">
          <ac:chgData name="Giuseppe Mossuti" userId="S::giuseppe.mossuti_eun.org#ext#@wilabonn.onmicrosoft.com::7a503b0d-332c-4ce3-bdf7-cf79346f1006" providerId="AD" clId="Web-{BCAC2DE3-C92B-2752-F01F-8DF3BB3AA93F}" dt="2026-01-29T11:12:37.789" v="55" actId="1076"/>
          <ac:spMkLst>
            <pc:docMk/>
            <pc:sldMk cId="0" sldId="259"/>
            <ac:spMk id="9"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2:23.945" v="51" actId="20577"/>
              <pc2:cmMkLst xmlns:pc2="http://schemas.microsoft.com/office/powerpoint/2019/9/main/command">
                <pc:docMk/>
                <pc:sldMk cId="0" sldId="259"/>
                <pc2:cmMk id="{C94C67FB-BBC0-4843-A5C1-685A04BFDDF1}"/>
              </pc2:cmMkLst>
            </pc226:cmChg>
          </p:ext>
        </pc:extLst>
      </pc:sldChg>
      <pc:sldChg chg="modSp modCm">
        <pc:chgData name="Giuseppe Mossuti" userId="S::giuseppe.mossuti_eun.org#ext#@wilabonn.onmicrosoft.com::7a503b0d-332c-4ce3-bdf7-cf79346f1006" providerId="AD" clId="Web-{BCAC2DE3-C92B-2752-F01F-8DF3BB3AA93F}" dt="2026-01-29T11:14:26.478" v="71" actId="1076"/>
        <pc:sldMkLst>
          <pc:docMk/>
          <pc:sldMk cId="0" sldId="262"/>
        </pc:sldMkLst>
        <pc:spChg chg="mod">
          <ac:chgData name="Giuseppe Mossuti" userId="S::giuseppe.mossuti_eun.org#ext#@wilabonn.onmicrosoft.com::7a503b0d-332c-4ce3-bdf7-cf79346f1006" providerId="AD" clId="Web-{BCAC2DE3-C92B-2752-F01F-8DF3BB3AA93F}" dt="2026-01-29T11:14:26.478" v="71" actId="1076"/>
          <ac:spMkLst>
            <pc:docMk/>
            <pc:sldMk cId="0" sldId="262"/>
            <ac:spMk id="24" creationId="{00000000-0000-0000-0000-000000000000}"/>
          </ac:spMkLst>
        </pc:sp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3:54.634" v="64" actId="20577"/>
              <pc2:cmMkLst xmlns:pc2="http://schemas.microsoft.com/office/powerpoint/2019/9/main/command">
                <pc:docMk/>
                <pc:sldMk cId="0" sldId="262"/>
                <pc2:cmMk id="{535C42A7-7B31-4B42-A795-15E3C2043C39}"/>
              </pc2:cmMkLst>
            </pc226:cmChg>
          </p:ext>
        </pc:extLst>
      </pc:sldChg>
      <pc:sldChg chg="modSp modCm">
        <pc:chgData name="Giuseppe Mossuti" userId="S::giuseppe.mossuti_eun.org#ext#@wilabonn.onmicrosoft.com::7a503b0d-332c-4ce3-bdf7-cf79346f1006" providerId="AD" clId="Web-{BCAC2DE3-C92B-2752-F01F-8DF3BB3AA93F}" dt="2026-01-29T11:17:21.198" v="93" actId="20577"/>
        <pc:sldMkLst>
          <pc:docMk/>
          <pc:sldMk cId="0" sldId="264"/>
        </pc:sldMkLst>
        <pc:spChg chg="mod">
          <ac:chgData name="Giuseppe Mossuti" userId="S::giuseppe.mossuti_eun.org#ext#@wilabonn.onmicrosoft.com::7a503b0d-332c-4ce3-bdf7-cf79346f1006" providerId="AD" clId="Web-{BCAC2DE3-C92B-2752-F01F-8DF3BB3AA93F}" dt="2026-01-29T11:17:21.198" v="93" actId="20577"/>
          <ac:spMkLst>
            <pc:docMk/>
            <pc:sldMk cId="0" sldId="264"/>
            <ac:spMk id="5" creationId="{E02DF13C-6566-BD87-FF16-C2322A58D8F0}"/>
          </ac:spMkLst>
        </pc:spChg>
        <pc:picChg chg="mod">
          <ac:chgData name="Giuseppe Mossuti" userId="S::giuseppe.mossuti_eun.org#ext#@wilabonn.onmicrosoft.com::7a503b0d-332c-4ce3-bdf7-cf79346f1006" providerId="AD" clId="Web-{BCAC2DE3-C92B-2752-F01F-8DF3BB3AA93F}" dt="2026-01-29T11:15:55.166" v="74"/>
          <ac:picMkLst>
            <pc:docMk/>
            <pc:sldMk cId="0" sldId="264"/>
            <ac:picMk id="3" creationId="{AF03DB96-3249-935A-97AA-5385C4C4C4A9}"/>
          </ac:picMkLst>
        </pc:picChg>
        <pc:extLst>
          <p:ext xmlns:p="http://schemas.openxmlformats.org/presentationml/2006/main" uri="{D6D511B9-2390-475A-947B-AFAB55BFBCF1}">
            <pc226:cmChg xmlns:pc226="http://schemas.microsoft.com/office/powerpoint/2022/06/main/command" chg="mod">
              <pc226:chgData name="Giuseppe Mossuti" userId="S::giuseppe.mossuti_eun.org#ext#@wilabonn.onmicrosoft.com::7a503b0d-332c-4ce3-bdf7-cf79346f1006" providerId="AD" clId="Web-{BCAC2DE3-C92B-2752-F01F-8DF3BB3AA93F}" dt="2026-01-29T11:16:41.494" v="80" actId="20577"/>
              <pc2:cmMkLst xmlns:pc2="http://schemas.microsoft.com/office/powerpoint/2019/9/main/command">
                <pc:docMk/>
                <pc:sldMk cId="0" sldId="264"/>
                <pc2:cmMk id="{AF07351A-C3D4-4D7C-80EB-2442C99B0AB4}"/>
              </pc2:cmMkLst>
            </pc226:cmChg>
          </p:ext>
        </pc:extLst>
      </pc:sldChg>
      <pc:sldChg chg="addSp modSp">
        <pc:chgData name="Giuseppe Mossuti" userId="S::giuseppe.mossuti_eun.org#ext#@wilabonn.onmicrosoft.com::7a503b0d-332c-4ce3-bdf7-cf79346f1006" providerId="AD" clId="Web-{BCAC2DE3-C92B-2752-F01F-8DF3BB3AA93F}" dt="2026-01-29T11:20:57.029" v="118" actId="1076"/>
        <pc:sldMkLst>
          <pc:docMk/>
          <pc:sldMk cId="0" sldId="281"/>
        </pc:sldMkLst>
        <pc:spChg chg="add mod">
          <ac:chgData name="Giuseppe Mossuti" userId="S::giuseppe.mossuti_eun.org#ext#@wilabonn.onmicrosoft.com::7a503b0d-332c-4ce3-bdf7-cf79346f1006" providerId="AD" clId="Web-{BCAC2DE3-C92B-2752-F01F-8DF3BB3AA93F}" dt="2026-01-29T11:20:57.029" v="118" actId="1076"/>
          <ac:spMkLst>
            <pc:docMk/>
            <pc:sldMk cId="0" sldId="281"/>
            <ac:spMk id="7" creationId="{00E65ACE-554B-9953-855E-32AF49C2DDDA}"/>
          </ac:spMkLst>
        </pc:spChg>
      </pc:sldChg>
      <pc:sldChg chg="modSp modNotes">
        <pc:chgData name="Giuseppe Mossuti" userId="S::giuseppe.mossuti_eun.org#ext#@wilabonn.onmicrosoft.com::7a503b0d-332c-4ce3-bdf7-cf79346f1006" providerId="AD" clId="Web-{BCAC2DE3-C92B-2752-F01F-8DF3BB3AA93F}" dt="2026-01-29T11:22:33.046" v="123"/>
        <pc:sldMkLst>
          <pc:docMk/>
          <pc:sldMk cId="0" sldId="286"/>
        </pc:sldMkLst>
        <pc:spChg chg="mod">
          <ac:chgData name="Giuseppe Mossuti" userId="S::giuseppe.mossuti_eun.org#ext#@wilabonn.onmicrosoft.com::7a503b0d-332c-4ce3-bdf7-cf79346f1006" providerId="AD" clId="Web-{BCAC2DE3-C92B-2752-F01F-8DF3BB3AA93F}" dt="2026-01-29T11:22:25.030" v="121" actId="20577"/>
          <ac:spMkLst>
            <pc:docMk/>
            <pc:sldMk cId="0" sldId="286"/>
            <ac:spMk id="7" creationId="{00000000-0000-0000-0000-000000000000}"/>
          </ac:spMkLst>
        </pc:spChg>
      </pc:sldChg>
      <pc:sldChg chg="addSp modSp">
        <pc:chgData name="Giuseppe Mossuti" userId="S::giuseppe.mossuti_eun.org#ext#@wilabonn.onmicrosoft.com::7a503b0d-332c-4ce3-bdf7-cf79346f1006" providerId="AD" clId="Web-{BCAC2DE3-C92B-2752-F01F-8DF3BB3AA93F}" dt="2026-01-29T11:27:19.753" v="139" actId="1076"/>
        <pc:sldMkLst>
          <pc:docMk/>
          <pc:sldMk cId="0" sldId="289"/>
        </pc:sldMkLst>
        <pc:spChg chg="add mod">
          <ac:chgData name="Giuseppe Mossuti" userId="S::giuseppe.mossuti_eun.org#ext#@wilabonn.onmicrosoft.com::7a503b0d-332c-4ce3-bdf7-cf79346f1006" providerId="AD" clId="Web-{BCAC2DE3-C92B-2752-F01F-8DF3BB3AA93F}" dt="2026-01-29T11:27:19.753" v="139" actId="1076"/>
          <ac:spMkLst>
            <pc:docMk/>
            <pc:sldMk cId="0" sldId="289"/>
            <ac:spMk id="6" creationId="{BCB9CB07-924D-0E13-9FA4-AA5A436B3ED7}"/>
          </ac:spMkLst>
        </pc:spChg>
      </pc:sldChg>
      <pc:sldChg chg="modSp">
        <pc:chgData name="Giuseppe Mossuti" userId="S::giuseppe.mossuti_eun.org#ext#@wilabonn.onmicrosoft.com::7a503b0d-332c-4ce3-bdf7-cf79346f1006" providerId="AD" clId="Web-{BCAC2DE3-C92B-2752-F01F-8DF3BB3AA93F}" dt="2026-01-29T11:22:48.343" v="124" actId="1076"/>
        <pc:sldMkLst>
          <pc:docMk/>
          <pc:sldMk cId="2104516606" sldId="310"/>
        </pc:sldMkLst>
        <pc:spChg chg="mod">
          <ac:chgData name="Giuseppe Mossuti" userId="S::giuseppe.mossuti_eun.org#ext#@wilabonn.onmicrosoft.com::7a503b0d-332c-4ce3-bdf7-cf79346f1006" providerId="AD" clId="Web-{BCAC2DE3-C92B-2752-F01F-8DF3BB3AA93F}" dt="2026-01-29T11:22:48.343" v="124" actId="1076"/>
          <ac:spMkLst>
            <pc:docMk/>
            <pc:sldMk cId="2104516606" sldId="310"/>
            <ac:spMk id="7" creationId="{00000000-0000-0000-0000-000000000000}"/>
          </ac:spMkLst>
        </pc:spChg>
      </pc:sldChg>
      <pc:sldChg chg="addSp">
        <pc:chgData name="Giuseppe Mossuti" userId="S::giuseppe.mossuti_eun.org#ext#@wilabonn.onmicrosoft.com::7a503b0d-332c-4ce3-bdf7-cf79346f1006" providerId="AD" clId="Web-{BCAC2DE3-C92B-2752-F01F-8DF3BB3AA93F}" dt="2026-01-29T11:21:04.045" v="119"/>
        <pc:sldMkLst>
          <pc:docMk/>
          <pc:sldMk cId="1766962655" sldId="314"/>
        </pc:sldMkLst>
        <pc:spChg chg="add">
          <ac:chgData name="Giuseppe Mossuti" userId="S::giuseppe.mossuti_eun.org#ext#@wilabonn.onmicrosoft.com::7a503b0d-332c-4ce3-bdf7-cf79346f1006" providerId="AD" clId="Web-{BCAC2DE3-C92B-2752-F01F-8DF3BB3AA93F}" dt="2026-01-29T11:21:04.045" v="119"/>
          <ac:spMkLst>
            <pc:docMk/>
            <pc:sldMk cId="1766962655" sldId="314"/>
            <ac:spMk id="5" creationId="{064DB45F-506D-7B7C-C36F-671A8588904A}"/>
          </ac:spMkLst>
        </pc:spChg>
      </pc:sldChg>
    </pc:docChg>
  </pc:docChgLst>
  <pc:docChgLst>
    <pc:chgData name="Giuseppe Mossuti" userId="S::giuseppe.mossuti_eun.org#ext#@wilabonn.onmicrosoft.com::7a503b0d-332c-4ce3-bdf7-cf79346f1006" providerId="AD" clId="Web-{51F44F19-C452-E94E-77B0-AE574C31163F}"/>
    <pc:docChg chg="modSld">
      <pc:chgData name="Giuseppe Mossuti" userId="S::giuseppe.mossuti_eun.org#ext#@wilabonn.onmicrosoft.com::7a503b0d-332c-4ce3-bdf7-cf79346f1006" providerId="AD" clId="Web-{51F44F19-C452-E94E-77B0-AE574C31163F}" dt="2026-01-16T13:41:55.142" v="0" actId="14100"/>
      <pc:docMkLst>
        <pc:docMk/>
      </pc:docMkLst>
      <pc:sldChg chg="modSp">
        <pc:chgData name="Giuseppe Mossuti" userId="S::giuseppe.mossuti_eun.org#ext#@wilabonn.onmicrosoft.com::7a503b0d-332c-4ce3-bdf7-cf79346f1006" providerId="AD" clId="Web-{51F44F19-C452-E94E-77B0-AE574C31163F}" dt="2026-01-16T13:41:55.142" v="0" actId="14100"/>
        <pc:sldMkLst>
          <pc:docMk/>
          <pc:sldMk cId="0"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40977-7E98-45B4-A5E8-281AB6C0631B}" type="doc">
      <dgm:prSet loTypeId="urn:microsoft.com/office/officeart/2005/8/layout/cycle2#1" loCatId="cycle" qsTypeId="urn:microsoft.com/office/officeart/2005/8/quickstyle/simple1#1" qsCatId="simple" csTypeId="urn:microsoft.com/office/officeart/2005/8/colors/colorful1" csCatId="colorful" phldr="1"/>
      <dgm:spPr bwMode="auto"/>
      <dgm:t>
        <a:bodyPr/>
        <a:lstStyle/>
        <a:p>
          <a:pPr>
            <a:defRPr/>
          </a:pPr>
          <a:endParaRPr lang="de-DE"/>
        </a:p>
      </dgm:t>
    </dgm:pt>
    <dgm:pt modelId="{A870EB9C-6F9F-4766-A11B-9DFA977C0EA5}">
      <dgm:prSet phldrT="[Text]"/>
      <dgm:spPr bwMode="auto">
        <a:solidFill>
          <a:schemeClr val="accent6">
            <a:lumMod val="60000"/>
            <a:lumOff val="40000"/>
          </a:schemeClr>
        </a:solidFill>
      </dgm:spPr>
      <dgm:t>
        <a:bodyPr/>
        <a:lstStyle/>
        <a:p>
          <a:pPr>
            <a:defRPr/>
          </a:pPr>
          <a:r>
            <a:rPr lang="el" b="1" noProof="0" dirty="0">
              <a:solidFill>
                <a:sysClr val="windowText" lastClr="000000"/>
              </a:solidFill>
            </a:rPr>
            <a:t>Ποιος;</a:t>
          </a:r>
        </a:p>
      </dgm:t>
    </dgm:pt>
    <dgm:pt modelId="{56DBC300-DCB6-46AF-8C92-556C6A5C2A67}" type="parTrans" cxnId="{7CFBFADC-981B-45BD-8E40-48323BF4B6D4}">
      <dgm:prSet/>
      <dgm:spPr bwMode="auto"/>
      <dgm:t>
        <a:bodyPr/>
        <a:lstStyle/>
        <a:p>
          <a:pPr>
            <a:defRPr/>
          </a:pPr>
          <a:endParaRPr lang="de-DE"/>
        </a:p>
      </dgm:t>
    </dgm:pt>
    <dgm:pt modelId="{0DDCBF19-5920-4ABB-A152-D9B8D53FA369}" type="sibTrans" cxnId="{7CFBFADC-981B-45BD-8E40-48323BF4B6D4}">
      <dgm:prSet/>
      <dgm:spPr bwMode="auto">
        <a:solidFill>
          <a:schemeClr val="bg1">
            <a:lumMod val="65000"/>
          </a:schemeClr>
        </a:solidFill>
      </dgm:spPr>
      <dgm:t>
        <a:bodyPr/>
        <a:lstStyle/>
        <a:p>
          <a:pPr>
            <a:defRPr/>
          </a:pPr>
          <a:endParaRPr lang="de-DE"/>
        </a:p>
      </dgm:t>
    </dgm:pt>
    <dgm:pt modelId="{4AA4411A-C87E-4111-BC7E-098BCF012748}">
      <dgm:prSet phldrT="[Text]"/>
      <dgm:spPr bwMode="auto">
        <a:solidFill>
          <a:schemeClr val="accent2"/>
        </a:solidFill>
      </dgm:spPr>
      <dgm:t>
        <a:bodyPr/>
        <a:lstStyle/>
        <a:p>
          <a:pPr>
            <a:defRPr/>
          </a:pPr>
          <a:r>
            <a:rPr lang="el" b="1" noProof="0" dirty="0">
              <a:solidFill>
                <a:sysClr val="windowText" lastClr="000000"/>
              </a:solidFill>
            </a:rPr>
            <a:t>Τι;</a:t>
          </a:r>
        </a:p>
      </dgm:t>
    </dgm:pt>
    <dgm:pt modelId="{49508413-CB85-4B22-8141-BB13E4CA67B9}" type="parTrans" cxnId="{C1342D25-DD68-47E4-981E-BA22B81D408A}">
      <dgm:prSet/>
      <dgm:spPr bwMode="auto"/>
      <dgm:t>
        <a:bodyPr/>
        <a:lstStyle/>
        <a:p>
          <a:pPr>
            <a:defRPr/>
          </a:pPr>
          <a:endParaRPr lang="de-DE"/>
        </a:p>
      </dgm:t>
    </dgm:pt>
    <dgm:pt modelId="{57223551-C62E-40F3-8503-F71A9DCFBC07}" type="sibTrans" cxnId="{C1342D25-DD68-47E4-981E-BA22B81D408A}">
      <dgm:prSet/>
      <dgm:spPr bwMode="auto"/>
      <dgm:t>
        <a:bodyPr/>
        <a:lstStyle/>
        <a:p>
          <a:pPr>
            <a:defRPr/>
          </a:pPr>
          <a:endParaRPr lang="de-DE"/>
        </a:p>
      </dgm:t>
    </dgm:pt>
    <dgm:pt modelId="{D4414C03-5C56-4BC6-A27B-BC6269FEDA14}">
      <dgm:prSet phldrT="[Text]"/>
      <dgm:spPr bwMode="auto">
        <a:solidFill>
          <a:schemeClr val="accent4">
            <a:lumMod val="75000"/>
          </a:schemeClr>
        </a:solidFill>
      </dgm:spPr>
      <dgm:t>
        <a:bodyPr/>
        <a:lstStyle/>
        <a:p>
          <a:pPr>
            <a:defRPr/>
          </a:pPr>
          <a:r>
            <a:rPr lang="el" b="1" noProof="0" dirty="0">
              <a:solidFill>
                <a:sysClr val="windowText" lastClr="000000"/>
              </a:solidFill>
            </a:rPr>
            <a:t>Πώς;</a:t>
          </a:r>
        </a:p>
      </dgm:t>
    </dgm:pt>
    <dgm:pt modelId="{A20EBA7D-F9EE-4195-9C81-75BF6992B8AB}" type="parTrans" cxnId="{45D681E5-BD2A-4524-A8E6-196A49F67B89}">
      <dgm:prSet/>
      <dgm:spPr bwMode="auto"/>
      <dgm:t>
        <a:bodyPr/>
        <a:lstStyle/>
        <a:p>
          <a:pPr>
            <a:defRPr/>
          </a:pPr>
          <a:endParaRPr lang="de-DE"/>
        </a:p>
      </dgm:t>
    </dgm:pt>
    <dgm:pt modelId="{998493CF-1049-4C97-9417-0B606AAFEC74}" type="sibTrans" cxnId="{45D681E5-BD2A-4524-A8E6-196A49F67B89}">
      <dgm:prSet/>
      <dgm:spPr bwMode="auto">
        <a:solidFill>
          <a:schemeClr val="bg1">
            <a:lumMod val="65000"/>
          </a:schemeClr>
        </a:solidFill>
      </dgm:spPr>
      <dgm:t>
        <a:bodyPr/>
        <a:lstStyle/>
        <a:p>
          <a:pPr>
            <a:defRPr/>
          </a:pPr>
          <a:endParaRPr lang="de-DE"/>
        </a:p>
      </dgm:t>
    </dgm:pt>
    <dgm:pt modelId="{27FD10D0-C165-4893-A3D1-B8CE2A11B6CF}">
      <dgm:prSet phldrT="[Text]"/>
      <dgm:spPr bwMode="auto">
        <a:solidFill>
          <a:schemeClr val="accent6">
            <a:lumMod val="75000"/>
          </a:schemeClr>
        </a:solidFill>
      </dgm:spPr>
      <dgm:t>
        <a:bodyPr/>
        <a:lstStyle/>
        <a:p>
          <a:pPr>
            <a:defRPr/>
          </a:pPr>
          <a:r>
            <a:rPr lang="el" b="1" noProof="0" dirty="0">
              <a:solidFill>
                <a:sysClr val="windowText" lastClr="000000"/>
              </a:solidFill>
            </a:rPr>
            <a:t>Υλικά;</a:t>
          </a:r>
        </a:p>
      </dgm:t>
    </dgm:pt>
    <dgm:pt modelId="{A297AFEE-A911-419D-A108-F4EDC354C901}" type="parTrans" cxnId="{FA975B11-6DEA-4E0C-BDD2-7B661F73B66F}">
      <dgm:prSet/>
      <dgm:spPr bwMode="auto"/>
      <dgm:t>
        <a:bodyPr/>
        <a:lstStyle/>
        <a:p>
          <a:pPr>
            <a:defRPr/>
          </a:pPr>
          <a:endParaRPr lang="de-DE"/>
        </a:p>
      </dgm:t>
    </dgm:pt>
    <dgm:pt modelId="{F1C86441-F680-4140-9D0A-E884FC3F6BB7}" type="sibTrans" cxnId="{FA975B11-6DEA-4E0C-BDD2-7B661F73B66F}">
      <dgm:prSet/>
      <dgm:spPr bwMode="auto">
        <a:solidFill>
          <a:schemeClr val="bg1">
            <a:lumMod val="65000"/>
          </a:schemeClr>
        </a:solidFill>
      </dgm:spPr>
      <dgm:t>
        <a:bodyPr/>
        <a:lstStyle/>
        <a:p>
          <a:pPr>
            <a:defRPr/>
          </a:pPr>
          <a:endParaRPr lang="de-DE"/>
        </a:p>
      </dgm:t>
    </dgm:pt>
    <dgm:pt modelId="{89773333-C0A7-4EAE-B18C-CC1AE2260801}">
      <dgm:prSet phldrT="[Text]"/>
      <dgm:spPr bwMode="auto">
        <a:solidFill>
          <a:schemeClr val="accent2">
            <a:lumMod val="40000"/>
            <a:lumOff val="60000"/>
          </a:schemeClr>
        </a:solidFill>
      </dgm:spPr>
      <dgm:t>
        <a:bodyPr/>
        <a:lstStyle/>
        <a:p>
          <a:pPr>
            <a:defRPr/>
          </a:pPr>
          <a:r>
            <a:rPr lang="el" b="1" noProof="0" dirty="0">
              <a:solidFill>
                <a:sysClr val="windowText" lastClr="000000"/>
              </a:solidFill>
            </a:rPr>
            <a:t>Πού;</a:t>
          </a:r>
        </a:p>
      </dgm:t>
    </dgm:pt>
    <dgm:pt modelId="{105077BA-AD89-4EDB-8BE2-A36E3A068DFA}" type="parTrans" cxnId="{3A44B45C-CCD7-41FD-9FC3-7AF94B035BF6}">
      <dgm:prSet/>
      <dgm:spPr bwMode="auto"/>
      <dgm:t>
        <a:bodyPr/>
        <a:lstStyle/>
        <a:p>
          <a:pPr>
            <a:defRPr/>
          </a:pPr>
          <a:endParaRPr lang="de-DE"/>
        </a:p>
      </dgm:t>
    </dgm:pt>
    <dgm:pt modelId="{FF6D4B45-AFAC-466F-B6F9-78C1B0957CA4}" type="sibTrans" cxnId="{3A44B45C-CCD7-41FD-9FC3-7AF94B035BF6}">
      <dgm:prSet/>
      <dgm:spPr bwMode="auto">
        <a:solidFill>
          <a:schemeClr val="bg1">
            <a:lumMod val="65000"/>
          </a:schemeClr>
        </a:solidFill>
      </dgm:spPr>
      <dgm:t>
        <a:bodyPr/>
        <a:lstStyle/>
        <a:p>
          <a:pPr>
            <a:defRPr/>
          </a:pPr>
          <a:endParaRPr lang="de-DE"/>
        </a:p>
      </dgm:t>
    </dgm:pt>
    <dgm:pt modelId="{40B6DAA1-5A4C-4E67-8BBF-90A39BFA41F1}">
      <dgm:prSet phldrT="[Text]"/>
      <dgm:spPr bwMode="auto">
        <a:solidFill>
          <a:schemeClr val="accent4">
            <a:lumMod val="40000"/>
            <a:lumOff val="60000"/>
          </a:schemeClr>
        </a:solidFill>
      </dgm:spPr>
      <dgm:t>
        <a:bodyPr/>
        <a:lstStyle/>
        <a:p>
          <a:pPr>
            <a:defRPr/>
          </a:pPr>
          <a:r>
            <a:rPr lang="el" b="1" noProof="0" dirty="0">
              <a:solidFill>
                <a:sysClr val="windowText" lastClr="000000"/>
              </a:solidFill>
            </a:rPr>
            <a:t>Γιατί;</a:t>
          </a:r>
        </a:p>
      </dgm:t>
    </dgm:pt>
    <dgm:pt modelId="{30C4D46F-DCEA-4C9F-9F49-937D726FAC66}" type="parTrans" cxnId="{896B4352-8AC0-4167-BF64-AA1D1232C06F}">
      <dgm:prSet/>
      <dgm:spPr bwMode="auto"/>
      <dgm:t>
        <a:bodyPr/>
        <a:lstStyle/>
        <a:p>
          <a:pPr>
            <a:defRPr/>
          </a:pPr>
          <a:endParaRPr lang="de-DE"/>
        </a:p>
      </dgm:t>
    </dgm:pt>
    <dgm:pt modelId="{72719A51-82BB-4EA0-A2F7-06B5BC086FA6}" type="sibTrans" cxnId="{896B4352-8AC0-4167-BF64-AA1D1232C06F}">
      <dgm:prSet/>
      <dgm:spPr bwMode="auto">
        <a:solidFill>
          <a:schemeClr val="bg1">
            <a:lumMod val="65000"/>
          </a:schemeClr>
        </a:solidFill>
      </dgm:spPr>
      <dgm:t>
        <a:bodyPr/>
        <a:lstStyle/>
        <a:p>
          <a:pPr>
            <a:defRPr/>
          </a:pPr>
          <a:endParaRPr lang="de-DE"/>
        </a:p>
      </dgm:t>
    </dgm:pt>
    <dgm:pt modelId="{EE149F32-7D51-468B-9D6F-9D9C97F5DB7B}" type="pres">
      <dgm:prSet presAssocID="{62D40977-7E98-45B4-A5E8-281AB6C0631B}" presName="cycle" presStyleCnt="0">
        <dgm:presLayoutVars>
          <dgm:dir/>
          <dgm:resizeHandles val="exact"/>
        </dgm:presLayoutVars>
      </dgm:prSet>
      <dgm:spPr bwMode="auto"/>
    </dgm:pt>
    <dgm:pt modelId="{EB35021C-369D-48A5-B87A-BF324E49C3AE}" type="pres">
      <dgm:prSet presAssocID="{A870EB9C-6F9F-4766-A11B-9DFA977C0EA5}" presName="node" presStyleLbl="node1" presStyleIdx="0" presStyleCnt="6" custRadScaleRad="99288" custRadScaleInc="-2632">
        <dgm:presLayoutVars>
          <dgm:bulletEnabled val="1"/>
        </dgm:presLayoutVars>
      </dgm:prSet>
      <dgm:spPr bwMode="auto"/>
    </dgm:pt>
    <dgm:pt modelId="{464270D1-E852-486D-84E0-62DF6ADCB02B}" type="pres">
      <dgm:prSet presAssocID="{0DDCBF19-5920-4ABB-A152-D9B8D53FA369}" presName="sibTrans" presStyleLbl="sibTrans2D1" presStyleIdx="0" presStyleCnt="6" custScaleY="22663"/>
      <dgm:spPr bwMode="auto">
        <a:prstGeom prst="leftRightArrow">
          <a:avLst>
            <a:gd name="adj1" fmla="val 50000"/>
            <a:gd name="adj2" fmla="val 50000"/>
          </a:avLst>
        </a:prstGeom>
      </dgm:spPr>
    </dgm:pt>
    <dgm:pt modelId="{68065A07-1CBA-4541-8AEA-10FD8ED4368D}" type="pres">
      <dgm:prSet presAssocID="{0DDCBF19-5920-4ABB-A152-D9B8D53FA369}" presName="connectorText" presStyleLbl="sibTrans2D1" presStyleIdx="0" presStyleCnt="6"/>
      <dgm:spPr bwMode="auto"/>
    </dgm:pt>
    <dgm:pt modelId="{54146A4C-2E3D-46E7-93C8-7A18C860C319}" type="pres">
      <dgm:prSet presAssocID="{4AA4411A-C87E-4111-BC7E-098BCF012748}" presName="node" presStyleLbl="node1" presStyleIdx="1" presStyleCnt="6">
        <dgm:presLayoutVars>
          <dgm:bulletEnabled val="1"/>
        </dgm:presLayoutVars>
      </dgm:prSet>
      <dgm:spPr bwMode="auto"/>
    </dgm:pt>
    <dgm:pt modelId="{B6169AF8-DAEB-4703-A83F-F9B5D5F91028}" type="pres">
      <dgm:prSet presAssocID="{57223551-C62E-40F3-8503-F71A9DCFBC07}" presName="sibTrans" presStyleLbl="sibTrans2D1" presStyleIdx="1" presStyleCnt="6" custFlipVert="1" custScaleX="123292" custScaleY="19354"/>
      <dgm:spPr bwMode="auto">
        <a:prstGeom prst="leftRightArrow">
          <a:avLst>
            <a:gd name="adj1" fmla="val 50000"/>
            <a:gd name="adj2" fmla="val 50000"/>
          </a:avLst>
        </a:prstGeom>
      </dgm:spPr>
    </dgm:pt>
    <dgm:pt modelId="{D38A2808-7F2A-4A46-9437-CF78D99157B0}" type="pres">
      <dgm:prSet presAssocID="{57223551-C62E-40F3-8503-F71A9DCFBC07}" presName="connectorText" presStyleLbl="sibTrans2D1" presStyleIdx="1" presStyleCnt="6"/>
      <dgm:spPr bwMode="auto">
        <a:prstGeom prst="leftRightArrow">
          <a:avLst>
            <a:gd name="adj1" fmla="val 50000"/>
            <a:gd name="adj2" fmla="val 50000"/>
          </a:avLst>
        </a:prstGeom>
      </dgm:spPr>
    </dgm:pt>
    <dgm:pt modelId="{C1BF4A05-4A8D-433C-A00D-70881D73B156}" type="pres">
      <dgm:prSet presAssocID="{D4414C03-5C56-4BC6-A27B-BC6269FEDA14}" presName="node" presStyleLbl="node1" presStyleIdx="2" presStyleCnt="6">
        <dgm:presLayoutVars>
          <dgm:bulletEnabled val="1"/>
        </dgm:presLayoutVars>
      </dgm:prSet>
      <dgm:spPr bwMode="auto"/>
    </dgm:pt>
    <dgm:pt modelId="{D10D183E-D9DA-4B94-A3D5-487DE83F2F67}" type="pres">
      <dgm:prSet presAssocID="{998493CF-1049-4C97-9417-0B606AAFEC74}" presName="sibTrans" presStyleLbl="sibTrans2D1" presStyleIdx="2" presStyleCnt="6" custAng="4065809" custFlipVert="1" custScaleY="24986"/>
      <dgm:spPr bwMode="auto">
        <a:prstGeom prst="leftRightArrow">
          <a:avLst>
            <a:gd name="adj1" fmla="val 50000"/>
            <a:gd name="adj2" fmla="val 50000"/>
          </a:avLst>
        </a:prstGeom>
      </dgm:spPr>
    </dgm:pt>
    <dgm:pt modelId="{88ABE737-8A69-483C-A2A4-B56160120AB6}" type="pres">
      <dgm:prSet presAssocID="{998493CF-1049-4C97-9417-0B606AAFEC74}" presName="connectorText" presStyleLbl="sibTrans2D1" presStyleIdx="2" presStyleCnt="6"/>
      <dgm:spPr bwMode="auto"/>
    </dgm:pt>
    <dgm:pt modelId="{110C6733-635D-4BB5-B727-2199089D71E7}" type="pres">
      <dgm:prSet presAssocID="{27FD10D0-C165-4893-A3D1-B8CE2A11B6CF}" presName="node" presStyleLbl="node1" presStyleIdx="3" presStyleCnt="6">
        <dgm:presLayoutVars>
          <dgm:bulletEnabled val="1"/>
        </dgm:presLayoutVars>
      </dgm:prSet>
      <dgm:spPr bwMode="auto"/>
    </dgm:pt>
    <dgm:pt modelId="{605C0996-3E2F-407E-A023-383483E92682}" type="pres">
      <dgm:prSet presAssocID="{F1C86441-F680-4140-9D0A-E884FC3F6BB7}" presName="sibTrans" presStyleLbl="sibTrans2D1" presStyleIdx="3" presStyleCnt="6" custAng="6787556" custFlipVert="1" custScaleY="26743"/>
      <dgm:spPr bwMode="auto">
        <a:prstGeom prst="leftRightArrow">
          <a:avLst>
            <a:gd name="adj1" fmla="val 50000"/>
            <a:gd name="adj2" fmla="val 50000"/>
          </a:avLst>
        </a:prstGeom>
      </dgm:spPr>
    </dgm:pt>
    <dgm:pt modelId="{100D812A-0E34-4D64-9727-C0FE92D240A9}" type="pres">
      <dgm:prSet presAssocID="{F1C86441-F680-4140-9D0A-E884FC3F6BB7}" presName="connectorText" presStyleLbl="sibTrans2D1" presStyleIdx="3" presStyleCnt="6"/>
      <dgm:spPr bwMode="auto"/>
    </dgm:pt>
    <dgm:pt modelId="{8C4E2AC0-2732-4999-9B96-74037BFE3B90}" type="pres">
      <dgm:prSet presAssocID="{89773333-C0A7-4EAE-B18C-CC1AE2260801}" presName="node" presStyleLbl="node1" presStyleIdx="4" presStyleCnt="6" custRadScaleRad="98813" custRadScaleInc="-53">
        <dgm:presLayoutVars>
          <dgm:bulletEnabled val="1"/>
        </dgm:presLayoutVars>
      </dgm:prSet>
      <dgm:spPr bwMode="auto"/>
    </dgm:pt>
    <dgm:pt modelId="{A2B7CC6E-0BF3-4AEA-BE5F-5E99178BBF1B}" type="pres">
      <dgm:prSet presAssocID="{FF6D4B45-AFAC-466F-B6F9-78C1B0957CA4}" presName="sibTrans" presStyleLbl="sibTrans2D1" presStyleIdx="4" presStyleCnt="6" custScaleY="22907"/>
      <dgm:spPr bwMode="auto">
        <a:prstGeom prst="leftRightArrow">
          <a:avLst>
            <a:gd name="adj1" fmla="val 50000"/>
            <a:gd name="adj2" fmla="val 50000"/>
          </a:avLst>
        </a:prstGeom>
      </dgm:spPr>
    </dgm:pt>
    <dgm:pt modelId="{E89AF5FC-26F3-4CC3-963B-DE516537D77A}" type="pres">
      <dgm:prSet presAssocID="{FF6D4B45-AFAC-466F-B6F9-78C1B0957CA4}" presName="connectorText" presStyleLbl="sibTrans2D1" presStyleIdx="4" presStyleCnt="6"/>
      <dgm:spPr bwMode="auto"/>
    </dgm:pt>
    <dgm:pt modelId="{CD4B29B8-F61F-434D-B94D-46951F736EC6}" type="pres">
      <dgm:prSet presAssocID="{40B6DAA1-5A4C-4E67-8BBF-90A39BFA41F1}" presName="node" presStyleLbl="node1" presStyleIdx="5" presStyleCnt="6" custRadScaleRad="100722" custRadScaleInc="-791">
        <dgm:presLayoutVars>
          <dgm:bulletEnabled val="1"/>
        </dgm:presLayoutVars>
      </dgm:prSet>
      <dgm:spPr bwMode="auto"/>
    </dgm:pt>
    <dgm:pt modelId="{4B3F328D-15D1-4B08-8DCB-1989E22A98F5}" type="pres">
      <dgm:prSet presAssocID="{72719A51-82BB-4EA0-A2F7-06B5BC086FA6}" presName="sibTrans" presStyleLbl="sibTrans2D1" presStyleIdx="5" presStyleCnt="6" custAng="20939386" custFlipVert="0" custScaleY="21776"/>
      <dgm:spPr bwMode="auto">
        <a:prstGeom prst="leftRightArrow">
          <a:avLst>
            <a:gd name="adj1" fmla="val 50000"/>
            <a:gd name="adj2" fmla="val 50000"/>
          </a:avLst>
        </a:prstGeom>
      </dgm:spPr>
    </dgm:pt>
    <dgm:pt modelId="{9075EF83-BBC8-426E-A320-5B2E9410C9C7}" type="pres">
      <dgm:prSet presAssocID="{72719A51-82BB-4EA0-A2F7-06B5BC086FA6}" presName="connectorText" presStyleLbl="sibTrans2D1" presStyleIdx="5" presStyleCnt="6"/>
      <dgm:spPr bwMode="auto"/>
    </dgm:pt>
  </dgm:ptLst>
  <dgm:cxnLst>
    <dgm:cxn modelId="{DDCB8E00-2ADA-4948-9F6D-59D281FC0451}" type="presOf" srcId="{F1C86441-F680-4140-9D0A-E884FC3F6BB7}" destId="{605C0996-3E2F-407E-A023-383483E92682}" srcOrd="0" destOrd="0" presId="urn:microsoft.com/office/officeart/2005/8/layout/cycle2#1"/>
    <dgm:cxn modelId="{FA975B11-6DEA-4E0C-BDD2-7B661F73B66F}" srcId="{62D40977-7E98-45B4-A5E8-281AB6C0631B}" destId="{27FD10D0-C165-4893-A3D1-B8CE2A11B6CF}" srcOrd="3" destOrd="0" parTransId="{A297AFEE-A911-419D-A108-F4EDC354C901}" sibTransId="{F1C86441-F680-4140-9D0A-E884FC3F6BB7}"/>
    <dgm:cxn modelId="{0B499C1C-D3A4-4E6D-B669-C349CD4F0369}" type="presOf" srcId="{62D40977-7E98-45B4-A5E8-281AB6C0631B}" destId="{EE149F32-7D51-468B-9D6F-9D9C97F5DB7B}" srcOrd="0" destOrd="0" presId="urn:microsoft.com/office/officeart/2005/8/layout/cycle2#1"/>
    <dgm:cxn modelId="{C1342D25-DD68-47E4-981E-BA22B81D408A}" srcId="{62D40977-7E98-45B4-A5E8-281AB6C0631B}" destId="{4AA4411A-C87E-4111-BC7E-098BCF012748}" srcOrd="1" destOrd="0" parTransId="{49508413-CB85-4B22-8141-BB13E4CA67B9}" sibTransId="{57223551-C62E-40F3-8503-F71A9DCFBC07}"/>
    <dgm:cxn modelId="{58CE7433-2462-4343-8000-BE85A898395D}" type="presOf" srcId="{57223551-C62E-40F3-8503-F71A9DCFBC07}" destId="{D38A2808-7F2A-4A46-9437-CF78D99157B0}" srcOrd="1" destOrd="0" presId="urn:microsoft.com/office/officeart/2005/8/layout/cycle2#1"/>
    <dgm:cxn modelId="{86C20340-CEFC-4B8D-8F62-78554B282759}" type="presOf" srcId="{4AA4411A-C87E-4111-BC7E-098BCF012748}" destId="{54146A4C-2E3D-46E7-93C8-7A18C860C319}" srcOrd="0" destOrd="0" presId="urn:microsoft.com/office/officeart/2005/8/layout/cycle2#1"/>
    <dgm:cxn modelId="{3A44B45C-CCD7-41FD-9FC3-7AF94B035BF6}" srcId="{62D40977-7E98-45B4-A5E8-281AB6C0631B}" destId="{89773333-C0A7-4EAE-B18C-CC1AE2260801}" srcOrd="4" destOrd="0" parTransId="{105077BA-AD89-4EDB-8BE2-A36E3A068DFA}" sibTransId="{FF6D4B45-AFAC-466F-B6F9-78C1B0957CA4}"/>
    <dgm:cxn modelId="{896B4352-8AC0-4167-BF64-AA1D1232C06F}" srcId="{62D40977-7E98-45B4-A5E8-281AB6C0631B}" destId="{40B6DAA1-5A4C-4E67-8BBF-90A39BFA41F1}" srcOrd="5" destOrd="0" parTransId="{30C4D46F-DCEA-4C9F-9F49-937D726FAC66}" sibTransId="{72719A51-82BB-4EA0-A2F7-06B5BC086FA6}"/>
    <dgm:cxn modelId="{EA6ABF74-5D59-412A-8919-01FF452857B0}" type="presOf" srcId="{27FD10D0-C165-4893-A3D1-B8CE2A11B6CF}" destId="{110C6733-635D-4BB5-B727-2199089D71E7}" srcOrd="0" destOrd="0" presId="urn:microsoft.com/office/officeart/2005/8/layout/cycle2#1"/>
    <dgm:cxn modelId="{52027C78-AB2C-4DD8-BC2C-0B3171898F25}" type="presOf" srcId="{89773333-C0A7-4EAE-B18C-CC1AE2260801}" destId="{8C4E2AC0-2732-4999-9B96-74037BFE3B90}" srcOrd="0" destOrd="0" presId="urn:microsoft.com/office/officeart/2005/8/layout/cycle2#1"/>
    <dgm:cxn modelId="{29B8DB82-9A47-4B04-93DC-43F34AA1B269}" type="presOf" srcId="{D4414C03-5C56-4BC6-A27B-BC6269FEDA14}" destId="{C1BF4A05-4A8D-433C-A00D-70881D73B156}" srcOrd="0" destOrd="0" presId="urn:microsoft.com/office/officeart/2005/8/layout/cycle2#1"/>
    <dgm:cxn modelId="{AF00D786-4056-407D-9BF3-26664E41A4DA}" type="presOf" srcId="{40B6DAA1-5A4C-4E67-8BBF-90A39BFA41F1}" destId="{CD4B29B8-F61F-434D-B94D-46951F736EC6}" srcOrd="0" destOrd="0" presId="urn:microsoft.com/office/officeart/2005/8/layout/cycle2#1"/>
    <dgm:cxn modelId="{3B200297-A0E4-420C-8F71-E6F9A02C235B}" type="presOf" srcId="{FF6D4B45-AFAC-466F-B6F9-78C1B0957CA4}" destId="{E89AF5FC-26F3-4CC3-963B-DE516537D77A}" srcOrd="1" destOrd="0" presId="urn:microsoft.com/office/officeart/2005/8/layout/cycle2#1"/>
    <dgm:cxn modelId="{9FCD369C-6C3C-46F0-A65A-7CB78CE23808}" type="presOf" srcId="{998493CF-1049-4C97-9417-0B606AAFEC74}" destId="{D10D183E-D9DA-4B94-A3D5-487DE83F2F67}" srcOrd="0" destOrd="0" presId="urn:microsoft.com/office/officeart/2005/8/layout/cycle2#1"/>
    <dgm:cxn modelId="{660EF3AA-2724-4945-B54D-A14F023FBF42}" type="presOf" srcId="{0DDCBF19-5920-4ABB-A152-D9B8D53FA369}" destId="{464270D1-E852-486D-84E0-62DF6ADCB02B}" srcOrd="0" destOrd="0" presId="urn:microsoft.com/office/officeart/2005/8/layout/cycle2#1"/>
    <dgm:cxn modelId="{B3C4AAAB-375E-4448-BAB8-BA77A8E4E3D6}" type="presOf" srcId="{FF6D4B45-AFAC-466F-B6F9-78C1B0957CA4}" destId="{A2B7CC6E-0BF3-4AEA-BE5F-5E99178BBF1B}" srcOrd="0" destOrd="0" presId="urn:microsoft.com/office/officeart/2005/8/layout/cycle2#1"/>
    <dgm:cxn modelId="{4B577EB0-D81B-41FA-A3ED-8D5889FB8330}" type="presOf" srcId="{72719A51-82BB-4EA0-A2F7-06B5BC086FA6}" destId="{4B3F328D-15D1-4B08-8DCB-1989E22A98F5}" srcOrd="0" destOrd="0" presId="urn:microsoft.com/office/officeart/2005/8/layout/cycle2#1"/>
    <dgm:cxn modelId="{6F4945BE-3ED0-4840-89A8-FC852E7A12DB}" type="presOf" srcId="{0DDCBF19-5920-4ABB-A152-D9B8D53FA369}" destId="{68065A07-1CBA-4541-8AEA-10FD8ED4368D}" srcOrd="1" destOrd="0" presId="urn:microsoft.com/office/officeart/2005/8/layout/cycle2#1"/>
    <dgm:cxn modelId="{4CC688CA-72E2-4DDA-BDA6-05AF3B7BA1A7}" type="presOf" srcId="{72719A51-82BB-4EA0-A2F7-06B5BC086FA6}" destId="{9075EF83-BBC8-426E-A320-5B2E9410C9C7}" srcOrd="1" destOrd="0" presId="urn:microsoft.com/office/officeart/2005/8/layout/cycle2#1"/>
    <dgm:cxn modelId="{E77F24CF-36C1-40AC-B4DD-47F9DCD6A56D}" type="presOf" srcId="{57223551-C62E-40F3-8503-F71A9DCFBC07}" destId="{B6169AF8-DAEB-4703-A83F-F9B5D5F91028}" srcOrd="0" destOrd="0" presId="urn:microsoft.com/office/officeart/2005/8/layout/cycle2#1"/>
    <dgm:cxn modelId="{19BECFD6-0DE9-44D4-9FAF-69DBAF296A2F}" type="presOf" srcId="{998493CF-1049-4C97-9417-0B606AAFEC74}" destId="{88ABE737-8A69-483C-A2A4-B56160120AB6}" srcOrd="1" destOrd="0" presId="urn:microsoft.com/office/officeart/2005/8/layout/cycle2#1"/>
    <dgm:cxn modelId="{7CFBFADC-981B-45BD-8E40-48323BF4B6D4}" srcId="{62D40977-7E98-45B4-A5E8-281AB6C0631B}" destId="{A870EB9C-6F9F-4766-A11B-9DFA977C0EA5}" srcOrd="0" destOrd="0" parTransId="{56DBC300-DCB6-46AF-8C92-556C6A5C2A67}" sibTransId="{0DDCBF19-5920-4ABB-A152-D9B8D53FA369}"/>
    <dgm:cxn modelId="{45D681E5-BD2A-4524-A8E6-196A49F67B89}" srcId="{62D40977-7E98-45B4-A5E8-281AB6C0631B}" destId="{D4414C03-5C56-4BC6-A27B-BC6269FEDA14}" srcOrd="2" destOrd="0" parTransId="{A20EBA7D-F9EE-4195-9C81-75BF6992B8AB}" sibTransId="{998493CF-1049-4C97-9417-0B606AAFEC74}"/>
    <dgm:cxn modelId="{ED6FA3F2-B2CF-4692-8493-B65098F2E2EF}" type="presOf" srcId="{A870EB9C-6F9F-4766-A11B-9DFA977C0EA5}" destId="{EB35021C-369D-48A5-B87A-BF324E49C3AE}" srcOrd="0" destOrd="0" presId="urn:microsoft.com/office/officeart/2005/8/layout/cycle2#1"/>
    <dgm:cxn modelId="{74094CF4-7B69-421F-B0AA-CE12E6D8B3BF}" type="presOf" srcId="{F1C86441-F680-4140-9D0A-E884FC3F6BB7}" destId="{100D812A-0E34-4D64-9727-C0FE92D240A9}" srcOrd="1" destOrd="0" presId="urn:microsoft.com/office/officeart/2005/8/layout/cycle2#1"/>
    <dgm:cxn modelId="{5C472616-353D-4011-B985-052F675463AE}" type="presParOf" srcId="{EE149F32-7D51-468B-9D6F-9D9C97F5DB7B}" destId="{EB35021C-369D-48A5-B87A-BF324E49C3AE}" srcOrd="0" destOrd="0" presId="urn:microsoft.com/office/officeart/2005/8/layout/cycle2#1"/>
    <dgm:cxn modelId="{4D40C0EF-9A1A-43AA-A37D-B4F7646E5B04}" type="presParOf" srcId="{EE149F32-7D51-468B-9D6F-9D9C97F5DB7B}" destId="{464270D1-E852-486D-84E0-62DF6ADCB02B}" srcOrd="1" destOrd="0" presId="urn:microsoft.com/office/officeart/2005/8/layout/cycle2#1"/>
    <dgm:cxn modelId="{5CF80DD6-D213-4B65-BC16-447746BD1DC7}" type="presParOf" srcId="{464270D1-E852-486D-84E0-62DF6ADCB02B}" destId="{68065A07-1CBA-4541-8AEA-10FD8ED4368D}" srcOrd="0" destOrd="0" presId="urn:microsoft.com/office/officeart/2005/8/layout/cycle2#1"/>
    <dgm:cxn modelId="{2F5443CD-D261-4D32-AEF7-9A7A915C371D}" type="presParOf" srcId="{EE149F32-7D51-468B-9D6F-9D9C97F5DB7B}" destId="{54146A4C-2E3D-46E7-93C8-7A18C860C319}" srcOrd="2" destOrd="0" presId="urn:microsoft.com/office/officeart/2005/8/layout/cycle2#1"/>
    <dgm:cxn modelId="{213F0844-2DC2-4C71-9F17-1CD8AF6432A4}" type="presParOf" srcId="{EE149F32-7D51-468B-9D6F-9D9C97F5DB7B}" destId="{B6169AF8-DAEB-4703-A83F-F9B5D5F91028}" srcOrd="3" destOrd="0" presId="urn:microsoft.com/office/officeart/2005/8/layout/cycle2#1"/>
    <dgm:cxn modelId="{4E8E1328-3A73-444E-9021-F645A3BB734F}" type="presParOf" srcId="{B6169AF8-DAEB-4703-A83F-F9B5D5F91028}" destId="{D38A2808-7F2A-4A46-9437-CF78D99157B0}" srcOrd="0" destOrd="0" presId="urn:microsoft.com/office/officeart/2005/8/layout/cycle2#1"/>
    <dgm:cxn modelId="{F899F23B-82EE-45B1-9BE8-549435F29C59}" type="presParOf" srcId="{EE149F32-7D51-468B-9D6F-9D9C97F5DB7B}" destId="{C1BF4A05-4A8D-433C-A00D-70881D73B156}" srcOrd="4" destOrd="0" presId="urn:microsoft.com/office/officeart/2005/8/layout/cycle2#1"/>
    <dgm:cxn modelId="{C00B6F95-DCBF-4AE5-9F8E-BF1D351C43FC}" type="presParOf" srcId="{EE149F32-7D51-468B-9D6F-9D9C97F5DB7B}" destId="{D10D183E-D9DA-4B94-A3D5-487DE83F2F67}" srcOrd="5" destOrd="0" presId="urn:microsoft.com/office/officeart/2005/8/layout/cycle2#1"/>
    <dgm:cxn modelId="{2AF630F6-F422-48D6-AD4F-9F9DA847DB23}" type="presParOf" srcId="{D10D183E-D9DA-4B94-A3D5-487DE83F2F67}" destId="{88ABE737-8A69-483C-A2A4-B56160120AB6}" srcOrd="0" destOrd="0" presId="urn:microsoft.com/office/officeart/2005/8/layout/cycle2#1"/>
    <dgm:cxn modelId="{012861B0-4562-4575-A744-ED3B7D15FEDD}" type="presParOf" srcId="{EE149F32-7D51-468B-9D6F-9D9C97F5DB7B}" destId="{110C6733-635D-4BB5-B727-2199089D71E7}" srcOrd="6" destOrd="0" presId="urn:microsoft.com/office/officeart/2005/8/layout/cycle2#1"/>
    <dgm:cxn modelId="{E48B5E2D-64FC-4D0A-A5C2-E132B4C27375}" type="presParOf" srcId="{EE149F32-7D51-468B-9D6F-9D9C97F5DB7B}" destId="{605C0996-3E2F-407E-A023-383483E92682}" srcOrd="7" destOrd="0" presId="urn:microsoft.com/office/officeart/2005/8/layout/cycle2#1"/>
    <dgm:cxn modelId="{FABF8961-7B3E-43ED-A126-3C9194E0F2B6}" type="presParOf" srcId="{605C0996-3E2F-407E-A023-383483E92682}" destId="{100D812A-0E34-4D64-9727-C0FE92D240A9}" srcOrd="0" destOrd="0" presId="urn:microsoft.com/office/officeart/2005/8/layout/cycle2#1"/>
    <dgm:cxn modelId="{7285A618-DC50-4427-8B3B-8F477333EA3B}" type="presParOf" srcId="{EE149F32-7D51-468B-9D6F-9D9C97F5DB7B}" destId="{8C4E2AC0-2732-4999-9B96-74037BFE3B90}" srcOrd="8" destOrd="0" presId="urn:microsoft.com/office/officeart/2005/8/layout/cycle2#1"/>
    <dgm:cxn modelId="{0D93A1D0-BD27-49A9-BABD-5143B4AD85F4}" type="presParOf" srcId="{EE149F32-7D51-468B-9D6F-9D9C97F5DB7B}" destId="{A2B7CC6E-0BF3-4AEA-BE5F-5E99178BBF1B}" srcOrd="9" destOrd="0" presId="urn:microsoft.com/office/officeart/2005/8/layout/cycle2#1"/>
    <dgm:cxn modelId="{6287AF28-860D-474D-A5C3-3A4053BE1BE5}" type="presParOf" srcId="{A2B7CC6E-0BF3-4AEA-BE5F-5E99178BBF1B}" destId="{E89AF5FC-26F3-4CC3-963B-DE516537D77A}" srcOrd="0" destOrd="0" presId="urn:microsoft.com/office/officeart/2005/8/layout/cycle2#1"/>
    <dgm:cxn modelId="{3605A8AE-CEB6-473A-8628-4FF5CD82746E}" type="presParOf" srcId="{EE149F32-7D51-468B-9D6F-9D9C97F5DB7B}" destId="{CD4B29B8-F61F-434D-B94D-46951F736EC6}" srcOrd="10" destOrd="0" presId="urn:microsoft.com/office/officeart/2005/8/layout/cycle2#1"/>
    <dgm:cxn modelId="{FE65D3A1-405A-44AB-BC35-37B4EF74F70C}" type="presParOf" srcId="{EE149F32-7D51-468B-9D6F-9D9C97F5DB7B}" destId="{4B3F328D-15D1-4B08-8DCB-1989E22A98F5}" srcOrd="11" destOrd="0" presId="urn:microsoft.com/office/officeart/2005/8/layout/cycle2#1"/>
    <dgm:cxn modelId="{20A914B0-0B76-48DD-A0D5-0701E19C2937}" type="presParOf" srcId="{4B3F328D-15D1-4B08-8DCB-1989E22A98F5}" destId="{9075EF83-BBC8-426E-A320-5B2E9410C9C7}" srcOrd="0" destOrd="0" presId="urn:microsoft.com/office/officeart/2005/8/layout/cycle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021C-369D-48A5-B87A-BF324E49C3AE}">
      <dsp:nvSpPr>
        <dsp:cNvPr id="0" name=""/>
        <dsp:cNvSpPr/>
      </dsp:nvSpPr>
      <dsp:spPr bwMode="auto">
        <a:xfrm>
          <a:off x="2834957" y="12904"/>
          <a:ext cx="1142028" cy="1142028"/>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Ποιος;</a:t>
          </a:r>
        </a:p>
      </dsp:txBody>
      <dsp:txXfrm>
        <a:off x="3002203" y="180150"/>
        <a:ext cx="807536" cy="807536"/>
      </dsp:txXfrm>
    </dsp:sp>
    <dsp:sp modelId="{464270D1-E852-486D-84E0-62DF6ADCB02B}">
      <dsp:nvSpPr>
        <dsp:cNvPr id="0" name=""/>
        <dsp:cNvSpPr/>
      </dsp:nvSpPr>
      <dsp:spPr bwMode="auto">
        <a:xfrm rot="1755374">
          <a:off x="3996973" y="958439"/>
          <a:ext cx="311106" cy="8735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3998644" y="969506"/>
        <a:ext cx="284901" cy="52411"/>
      </dsp:txXfrm>
    </dsp:sp>
    <dsp:sp modelId="{54146A4C-2E3D-46E7-93C8-7A18C860C319}">
      <dsp:nvSpPr>
        <dsp:cNvPr id="0" name=""/>
        <dsp:cNvSpPr/>
      </dsp:nvSpPr>
      <dsp:spPr bwMode="auto">
        <a:xfrm>
          <a:off x="4343429" y="857904"/>
          <a:ext cx="1142028" cy="114202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Τι;</a:t>
          </a:r>
        </a:p>
      </dsp:txBody>
      <dsp:txXfrm>
        <a:off x="4510675" y="1025150"/>
        <a:ext cx="807536" cy="807536"/>
      </dsp:txXfrm>
    </dsp:sp>
    <dsp:sp modelId="{B6169AF8-DAEB-4703-A83F-F9B5D5F91028}">
      <dsp:nvSpPr>
        <dsp:cNvPr id="0" name=""/>
        <dsp:cNvSpPr/>
      </dsp:nvSpPr>
      <dsp:spPr bwMode="auto">
        <a:xfrm rot="16200000" flipV="1">
          <a:off x="4727324" y="2240400"/>
          <a:ext cx="374238" cy="74597"/>
        </a:xfrm>
        <a:prstGeom prst="leftRightArrow">
          <a:avLst>
            <a:gd name="adj1" fmla="val 50000"/>
            <a:gd name="adj2" fmla="val 50000"/>
          </a:avLst>
        </a:prstGeom>
        <a:solidFill>
          <a:schemeClr val="accent3">
            <a:hueOff val="0"/>
            <a:satOff val="0"/>
            <a:lumOff val="0"/>
            <a:alphaOff val="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745973" y="2259049"/>
        <a:ext cx="336940" cy="37299"/>
      </dsp:txXfrm>
    </dsp:sp>
    <dsp:sp modelId="{C1BF4A05-4A8D-433C-A00D-70881D73B156}">
      <dsp:nvSpPr>
        <dsp:cNvPr id="0" name=""/>
        <dsp:cNvSpPr/>
      </dsp:nvSpPr>
      <dsp:spPr bwMode="auto">
        <a:xfrm>
          <a:off x="4343429" y="2572646"/>
          <a:ext cx="1142028" cy="1142028"/>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Πώς;</a:t>
          </a:r>
        </a:p>
      </dsp:txBody>
      <dsp:txXfrm>
        <a:off x="4510675" y="2739892"/>
        <a:ext cx="807536" cy="807536"/>
      </dsp:txXfrm>
    </dsp:sp>
    <dsp:sp modelId="{D10D183E-D9DA-4B94-A3D5-487DE83F2F67}">
      <dsp:nvSpPr>
        <dsp:cNvPr id="0" name=""/>
        <dsp:cNvSpPr/>
      </dsp:nvSpPr>
      <dsp:spPr bwMode="auto">
        <a:xfrm rot="8534191" flipV="1">
          <a:off x="4027609" y="3519898"/>
          <a:ext cx="303538" cy="96304"/>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4053474" y="3530313"/>
        <a:ext cx="274647" cy="57782"/>
      </dsp:txXfrm>
    </dsp:sp>
    <dsp:sp modelId="{110C6733-635D-4BB5-B727-2199089D71E7}">
      <dsp:nvSpPr>
        <dsp:cNvPr id="0" name=""/>
        <dsp:cNvSpPr/>
      </dsp:nvSpPr>
      <dsp:spPr bwMode="auto">
        <a:xfrm>
          <a:off x="2858419" y="3430017"/>
          <a:ext cx="1142028" cy="1142028"/>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Υλικά;</a:t>
          </a:r>
        </a:p>
      </dsp:txBody>
      <dsp:txXfrm>
        <a:off x="3025665" y="3597263"/>
        <a:ext cx="807536" cy="807536"/>
      </dsp:txXfrm>
    </dsp:sp>
    <dsp:sp modelId="{605C0996-3E2F-407E-A023-383483E92682}">
      <dsp:nvSpPr>
        <dsp:cNvPr id="0" name=""/>
        <dsp:cNvSpPr/>
      </dsp:nvSpPr>
      <dsp:spPr bwMode="auto">
        <a:xfrm rot="2177361" flipV="1">
          <a:off x="2554132" y="3520213"/>
          <a:ext cx="297975" cy="103076"/>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2557131" y="3531677"/>
        <a:ext cx="267052" cy="61846"/>
      </dsp:txXfrm>
    </dsp:sp>
    <dsp:sp modelId="{8C4E2AC0-2732-4999-9B96-74037BFE3B90}">
      <dsp:nvSpPr>
        <dsp:cNvPr id="0" name=""/>
        <dsp:cNvSpPr/>
      </dsp:nvSpPr>
      <dsp:spPr bwMode="auto">
        <a:xfrm>
          <a:off x="1391271" y="2562876"/>
          <a:ext cx="1142028" cy="1142028"/>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Πού;</a:t>
          </a:r>
        </a:p>
      </dsp:txBody>
      <dsp:txXfrm>
        <a:off x="1558517" y="2730122"/>
        <a:ext cx="807536" cy="807536"/>
      </dsp:txXfrm>
    </dsp:sp>
    <dsp:sp modelId="{A2B7CC6E-0BF3-4AEA-BE5F-5E99178BBF1B}">
      <dsp:nvSpPr>
        <dsp:cNvPr id="0" name=""/>
        <dsp:cNvSpPr/>
      </dsp:nvSpPr>
      <dsp:spPr bwMode="auto">
        <a:xfrm rot="16135188">
          <a:off x="1797114" y="2245711"/>
          <a:ext cx="298514" cy="88291"/>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rot="10800000">
        <a:off x="1810607" y="2276610"/>
        <a:ext cx="272027" cy="52975"/>
      </dsp:txXfrm>
    </dsp:sp>
    <dsp:sp modelId="{CD4B29B8-F61F-434D-B94D-46951F736EC6}">
      <dsp:nvSpPr>
        <dsp:cNvPr id="0" name=""/>
        <dsp:cNvSpPr/>
      </dsp:nvSpPr>
      <dsp:spPr bwMode="auto">
        <a:xfrm>
          <a:off x="1359124" y="857916"/>
          <a:ext cx="1142028" cy="1142028"/>
        </a:xfrm>
        <a:prstGeom prst="ellips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rgbClr val="000000"/>
        </a:lnRef>
        <a:fillRef idx="1">
          <a:srgbClr val="000000"/>
        </a:fillRef>
        <a:effectRef idx="0">
          <a:srgbClr val="00000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defRPr/>
          </a:pPr>
          <a:r>
            <a:rPr lang="el" sz="1900" b="1" kern="1200" noProof="0" dirty="0">
              <a:solidFill>
                <a:sysClr val="windowText" lastClr="000000"/>
              </a:solidFill>
            </a:rPr>
            <a:t>Γιατί;</a:t>
          </a:r>
        </a:p>
      </dsp:txBody>
      <dsp:txXfrm>
        <a:off x="1526370" y="1025162"/>
        <a:ext cx="807536" cy="807536"/>
      </dsp:txXfrm>
    </dsp:sp>
    <dsp:sp modelId="{4B3F328D-15D1-4B08-8DCB-1989E22A98F5}">
      <dsp:nvSpPr>
        <dsp:cNvPr id="0" name=""/>
        <dsp:cNvSpPr/>
      </dsp:nvSpPr>
      <dsp:spPr bwMode="auto">
        <a:xfrm rot="19151746">
          <a:off x="2512755" y="968621"/>
          <a:ext cx="296057" cy="83932"/>
        </a:xfrm>
        <a:prstGeom prst="leftRightArrow">
          <a:avLst>
            <a:gd name="adj1" fmla="val 50000"/>
            <a:gd name="adj2" fmla="val 50000"/>
          </a:avLst>
        </a:prstGeom>
        <a:solidFill>
          <a:schemeClr val="bg1">
            <a:lumMod val="65000"/>
          </a:schemeClr>
        </a:solidFill>
        <a:ln>
          <a:noFill/>
        </a:ln>
        <a:effectLst/>
      </dsp:spPr>
      <dsp:style>
        <a:lnRef idx="0">
          <a:srgbClr val="000000"/>
        </a:lnRef>
        <a:fillRef idx="1">
          <a:srgbClr val="000000"/>
        </a:fillRef>
        <a:effectRef idx="0">
          <a:srgbClr val="00000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defRPr/>
          </a:pPr>
          <a:endParaRPr lang="de-DE" sz="500" kern="1200"/>
        </a:p>
      </dsp:txBody>
      <dsp:txXfrm>
        <a:off x="2515815" y="993634"/>
        <a:ext cx="270877" cy="50360"/>
      </dsp:txXfrm>
    </dsp:sp>
  </dsp:spTree>
</dsp:drawing>
</file>

<file path=ppt/diagrams/layout1.xml><?xml version="1.0" encoding="utf-8"?>
<dgm:layoutDef xmlns:dgm="http://schemas.openxmlformats.org/drawingml/2006/diagram" xmlns:a="http://schemas.openxmlformats.org/drawingml/2006/main" uniqueId="urn:microsoft.com/office/officeart/2005/8/layout/cycle2#1">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forEach name="nodesForEach" axis="ch" ptType="node">
      <dgm:layoutNode name="node">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varLst>
          <dgm:bulletEnabled val="1"/>
        </dgm:varLst>
      </dgm:layoutNode>
      <dgm:choose name="Name9">
        <dgm:if name="Name10" axis="par ch" ptType="doc node" func="cnt" op="gt" val="1">
          <dgm:forEach name="sibTransForEach" axis="followSib" ptType="sibTrans" hideLastTrans="0" cnt="1">
            <dgm:layoutNode name="sibTrans">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794BCA15-B40F-474D-9877-1942883D7086}" type="datetimeFigureOut">
              <a:rPr lang="de-AT"/>
              <a:t>01.04.2026</a:t>
            </a:fld>
            <a:endParaRPr lang="de-AT"/>
          </a:p>
        </p:txBody>
      </p:sp>
      <p:sp>
        <p:nvSpPr>
          <p:cNvPr id="4"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AT"/>
          </a:p>
        </p:txBody>
      </p:sp>
      <p:sp>
        <p:nvSpPr>
          <p:cNvPr id="5"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AT"/>
          </a:p>
        </p:txBody>
      </p:sp>
      <p:sp>
        <p:nvSpPr>
          <p:cNvPr id="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F8A5A15-384E-44D0-853A-97462417CAF7}" type="slidenum">
              <a:rPr lang="de-AT"/>
              <a:t>‹#›</a:t>
            </a:fld>
            <a:endParaRPr lang="de-AT"/>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98629D-6778-DC36-611D-C6C23DEB440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A28-0BE7-AA02-2946-40B74CA33D42}"/>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DDA695C5-6A66-5869-CAC3-2FD85E9E51E3}"/>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AD83F174-E29F-7535-BA9A-2ACC9C7D2FB6}"/>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8F2F0916-6D6B-C27F-B198-B6D50D228866}"/>
              </a:ext>
            </a:extLst>
          </p:cNvPr>
          <p:cNvSpPr>
            <a:spLocks noGrp="1"/>
          </p:cNvSpPr>
          <p:nvPr>
            <p:ph type="sldNum" sz="quarter" idx="10"/>
          </p:nvPr>
        </p:nvSpPr>
        <p:spPr bwMode="auto"/>
        <p:txBody>
          <a:bodyPr/>
          <a:lstStyle/>
          <a:p>
            <a:pPr>
              <a:defRPr/>
            </a:pPr>
            <a:fld id="{DF8A5A15-384E-44D0-853A-97462417CAF7}" type="slidenum">
              <a:rPr lang="de-AT"/>
              <a:t>13</a:t>
            </a:fld>
            <a:endParaRPr lang="de-AT"/>
          </a:p>
        </p:txBody>
      </p:sp>
    </p:spTree>
    <p:extLst>
      <p:ext uri="{BB962C8B-B14F-4D97-AF65-F5344CB8AC3E}">
        <p14:creationId xmlns:p14="http://schemas.microsoft.com/office/powerpoint/2010/main" val="129405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14</a:t>
            </a:fld>
            <a:endParaRPr lang="de-A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17</a:t>
            </a:fld>
            <a:endParaRPr lang="de-A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18</a:t>
            </a:fld>
            <a:endParaRPr lang="de-A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19</a:t>
            </a:fld>
            <a:endParaRPr lang="de-A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20</a:t>
            </a:fld>
            <a:endParaRPr lang="de-A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4DB-2F8D-E597-46D4-E3A01AACF173}"/>
            </a:ext>
          </a:extLst>
        </p:cNvPr>
        <p:cNvGrpSpPr/>
        <p:nvPr/>
      </p:nvGrpSpPr>
      <p:grpSpPr bwMode="auto">
        <a:xfrm>
          <a:off x="0" y="0"/>
          <a:ext cx="0" cy="0"/>
          <a:chOff x="0" y="0"/>
          <a:chExt cx="0" cy="0"/>
        </a:xfrm>
      </p:grpSpPr>
      <p:sp>
        <p:nvSpPr>
          <p:cNvPr id="2" name="Folienbildplatzhalter 1">
            <a:extLst>
              <a:ext uri="{FF2B5EF4-FFF2-40B4-BE49-F238E27FC236}">
                <a16:creationId xmlns:a16="http://schemas.microsoft.com/office/drawing/2014/main" id="{A16F74BB-D36E-D8E3-839D-DA9E45BCEEAA}"/>
              </a:ext>
            </a:extLst>
          </p:cNvPr>
          <p:cNvSpPr>
            <a:spLocks noGrp="1" noRot="1" noChangeAspect="1"/>
          </p:cNvSpPr>
          <p:nvPr>
            <p:ph type="sldImg"/>
          </p:nvPr>
        </p:nvSpPr>
        <p:spPr bwMode="auto"/>
      </p:sp>
      <p:sp>
        <p:nvSpPr>
          <p:cNvPr id="3" name="Notizenplatzhalter 2">
            <a:extLst>
              <a:ext uri="{FF2B5EF4-FFF2-40B4-BE49-F238E27FC236}">
                <a16:creationId xmlns:a16="http://schemas.microsoft.com/office/drawing/2014/main" id="{58E992F4-8386-D486-394C-DC2F33825DF7}"/>
              </a:ext>
            </a:extLst>
          </p:cNvPr>
          <p:cNvSpPr>
            <a:spLocks noGrp="1"/>
          </p:cNvSpPr>
          <p:nvPr>
            <p:ph type="body" idx="1"/>
          </p:nvPr>
        </p:nvSpPr>
        <p:spPr bwMode="auto"/>
        <p:txBody>
          <a:bodyPr/>
          <a:lstStyle/>
          <a:p>
            <a:pPr>
              <a:defRPr/>
            </a:pPr>
            <a:endParaRPr lang="de-AT" dirty="0"/>
          </a:p>
        </p:txBody>
      </p:sp>
      <p:sp>
        <p:nvSpPr>
          <p:cNvPr id="4" name="Foliennummernplatzhalter 3">
            <a:extLst>
              <a:ext uri="{FF2B5EF4-FFF2-40B4-BE49-F238E27FC236}">
                <a16:creationId xmlns:a16="http://schemas.microsoft.com/office/drawing/2014/main" id="{A7961545-8596-2C75-B96F-2929CE7ACEBE}"/>
              </a:ext>
            </a:extLst>
          </p:cNvPr>
          <p:cNvSpPr>
            <a:spLocks noGrp="1"/>
          </p:cNvSpPr>
          <p:nvPr>
            <p:ph type="sldNum" sz="quarter" idx="10"/>
          </p:nvPr>
        </p:nvSpPr>
        <p:spPr bwMode="auto"/>
        <p:txBody>
          <a:bodyPr/>
          <a:lstStyle/>
          <a:p>
            <a:pPr>
              <a:defRPr/>
            </a:pPr>
            <a:fld id="{DF8A5A15-384E-44D0-853A-97462417CAF7}" type="slidenum">
              <a:rPr lang="de-AT"/>
              <a:t>21</a:t>
            </a:fld>
            <a:endParaRPr lang="de-AT"/>
          </a:p>
        </p:txBody>
      </p:sp>
    </p:spTree>
    <p:extLst>
      <p:ext uri="{BB962C8B-B14F-4D97-AF65-F5344CB8AC3E}">
        <p14:creationId xmlns:p14="http://schemas.microsoft.com/office/powerpoint/2010/main" val="30243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22</a:t>
            </a:fld>
            <a:endParaRPr lang="de-AT"/>
          </a:p>
        </p:txBody>
      </p:sp>
    </p:spTree>
    <p:extLst>
      <p:ext uri="{BB962C8B-B14F-4D97-AF65-F5344CB8AC3E}">
        <p14:creationId xmlns:p14="http://schemas.microsoft.com/office/powerpoint/2010/main" val="354552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a:t>
            </a:fld>
            <a:endParaRPr lang="de-A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23</a:t>
            </a:fld>
            <a:endParaRPr lang="de-A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70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5</a:t>
            </a:fld>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a:defRPr/>
            </a:pPr>
            <a:endParaRPr lang="en-US" dirty="0">
              <a:solidFill>
                <a:srgbClr val="00B0F0"/>
              </a:solidFill>
              <a:cs typeface="Calibri"/>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067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FE040E7-1C14-51E9-A161-4028219D615C}" type="slidenum">
              <a:rPr/>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F16C177-94C9-901A-04A8-30461682931F}" type="slidenum">
              <a:rPr/>
              <a:t>38</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Notes Placeholder"/>
          <p:cNvSpPr>
            <a:spLocks noGrp="1"/>
          </p:cNvSpPr>
          <p:nvPr>
            <p:ph type="body" idx="1"/>
          </p:nvPr>
        </p:nvSpPr>
        <p:spPr bwMode="auto"/>
        <p:txBody>
          <a:bodyPr>
            <a:normAutofit/>
          </a:bodyPr>
          <a:lstStyle/>
          <a:p>
            <a:pPr>
              <a:defRPr/>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43</a:t>
            </a:fld>
            <a:endParaRPr lang="de-A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44</a:t>
            </a:fld>
            <a:endParaRPr lang="de-A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6</a:t>
            </a:fld>
            <a:endParaRPr lang="de-A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0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dirty="0"/>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373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03" name="Google Shape;103;p3: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endParaRPr/>
          </a:p>
        </p:txBody>
      </p:sp>
      <p:sp>
        <p:nvSpPr>
          <p:cNvPr id="104" name="Google Shape;104;p3: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7</a:t>
            </a:fld>
            <a:endParaRPr lang="de-A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3004653-A135-3DE4-8F83-7B79C29E9987}" type="slidenum">
              <a:r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9AB4E3-F15F-88AF-1736-FA5F2F744641}" type="slidenum">
              <a:rPr/>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74FD307-8AF7-62F2-A2A8-EEBA257EC1A7}" type="slidenum">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9</a:t>
            </a:fld>
            <a:endParaRPr lang="de-A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10</a:t>
            </a:fld>
            <a:endParaRPr lang="de-A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AT" dirty="0"/>
          </a:p>
        </p:txBody>
      </p:sp>
      <p:sp>
        <p:nvSpPr>
          <p:cNvPr id="4" name="Foliennummernplatzhalter 3"/>
          <p:cNvSpPr>
            <a:spLocks noGrp="1"/>
          </p:cNvSpPr>
          <p:nvPr>
            <p:ph type="sldNum" sz="quarter" idx="10"/>
          </p:nvPr>
        </p:nvSpPr>
        <p:spPr bwMode="auto"/>
        <p:txBody>
          <a:bodyPr/>
          <a:lstStyle/>
          <a:p>
            <a:pPr>
              <a:defRPr/>
            </a:pPr>
            <a:fld id="{DF8A5A15-384E-44D0-853A-97462417CAF7}" type="slidenum">
              <a:rPr lang="de-AT"/>
              <a:t>11</a:t>
            </a:fld>
            <a:endParaRPr lang="de-A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Diapositiva de título" type="title" userDrawn="1">
  <p:cSld name="Diapositiva de título">
    <p:bg>
      <p:bgPr>
        <a:solidFill>
          <a:schemeClr val="lt1"/>
        </a:solidFill>
        <a:effectLst/>
      </p:bgPr>
    </p:bg>
    <p:spTree>
      <p:nvGrpSpPr>
        <p:cNvPr id="1" name=""/>
        <p:cNvGrpSpPr/>
        <p:nvPr/>
      </p:nvGrpSpPr>
      <p:grpSpPr bwMode="auto">
        <a:xfrm>
          <a:off x="0" y="0"/>
          <a:ext cx="0" cy="0"/>
          <a:chOff x="0" y="0"/>
          <a:chExt cx="0" cy="0"/>
        </a:xfrm>
      </p:grpSpPr>
      <p:pic>
        <p:nvPicPr>
          <p:cNvPr id="13" name="Google Shape;13;p2"/>
          <p:cNvPicPr/>
          <p:nvPr userDrawn="1"/>
        </p:nvPicPr>
        <p:blipFill>
          <a:blip r:embed="rId2">
            <a:alphaModFix/>
          </a:blip>
          <a:stretch/>
        </p:blipFill>
        <p:spPr bwMode="auto">
          <a:xfrm>
            <a:off x="0" y="0"/>
            <a:ext cx="12192000" cy="6858000"/>
          </a:xfrm>
          <a:prstGeom prst="rect">
            <a:avLst/>
          </a:prstGeom>
          <a:noFill/>
          <a:ln>
            <a:noFill/>
          </a:ln>
        </p:spPr>
      </p:pic>
      <p:sp>
        <p:nvSpPr>
          <p:cNvPr id="14" name="Google Shape;14;p2"/>
          <p:cNvSpPr txBox="1">
            <a:spLocks noGrp="1"/>
          </p:cNvSpPr>
          <p:nvPr>
            <p:ph type="ctrTitle"/>
          </p:nvPr>
        </p:nvSpPr>
        <p:spPr bwMode="auto">
          <a:xfrm>
            <a:off x="1524000" y="246348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ebas Neue"/>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5" name="Google Shape;15;p2"/>
          <p:cNvSpPr txBox="1">
            <a:spLocks noGrp="1"/>
          </p:cNvSpPr>
          <p:nvPr>
            <p:ph type="subTitle" idx="1"/>
          </p:nvPr>
        </p:nvSpPr>
        <p:spPr bwMode="auto">
          <a:xfrm>
            <a:off x="1524000" y="494315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1400"/>
              <a:buNone/>
              <a:defRPr sz="1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dirty="0"/>
          </a:p>
        </p:txBody>
      </p:sp>
      <p:sp>
        <p:nvSpPr>
          <p:cNvPr id="3" name="Rectangle 2">
            <a:extLst>
              <a:ext uri="{FF2B5EF4-FFF2-40B4-BE49-F238E27FC236}">
                <a16:creationId xmlns:a16="http://schemas.microsoft.com/office/drawing/2014/main" id="{8C0B6A15-072C-2A59-4F52-E69A69B71343}"/>
              </a:ext>
            </a:extLst>
          </p:cNvPr>
          <p:cNvSpPr/>
          <p:nvPr userDrawn="1"/>
        </p:nvSpPr>
        <p:spPr>
          <a:xfrm>
            <a:off x="5644444" y="5771039"/>
            <a:ext cx="936978" cy="674917"/>
          </a:xfrm>
          <a:prstGeom prst="rect">
            <a:avLst/>
          </a:prstGeom>
          <a:solidFill>
            <a:srgbClr val="2AB9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DBDB75-81BF-8487-7D03-E8BB2194705F}"/>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5CA387A-64C2-A8B3-5F0C-DA041AD7E5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En blanco" type="blank" preserve="1" userDrawn="1">
  <p:cSld name="1_En blanco">
    <p:spTree>
      <p:nvGrpSpPr>
        <p:cNvPr id="1" name=""/>
        <p:cNvGrpSpPr/>
        <p:nvPr/>
      </p:nvGrpSpPr>
      <p:grpSpPr bwMode="auto">
        <a:xfrm>
          <a:off x="0" y="0"/>
          <a:ext cx="0" cy="0"/>
          <a:chOff x="0" y="0"/>
          <a:chExt cx="0" cy="0"/>
        </a:xfrm>
      </p:grpSpPr>
      <p:pic>
        <p:nvPicPr>
          <p:cNvPr id="6" name="Gráfico 4">
            <a:extLst>
              <a:ext uri="{FF2B5EF4-FFF2-40B4-BE49-F238E27FC236}">
                <a16:creationId xmlns:a16="http://schemas.microsoft.com/office/drawing/2014/main" id="{834805D4-2B38-8928-AC2B-B2F9D0D9CB1E}"/>
              </a:ext>
            </a:extLst>
          </p:cNvPr>
          <p:cNvPicPr>
            <a:picLocks noChangeAspect="1"/>
          </p:cNvPicPr>
          <p:nvPr userDrawn="1"/>
        </p:nvPicPr>
        <p:blipFill>
          <a:blip>
            <a:extLst>
              <a:ext uri="{96DAC541-7B7A-43D3-8B79-37D633B846F1}">
                <asvg:svgBlip xmlns:asvg="http://schemas.microsoft.com/office/drawing/2016/SVG/main" r:embed="rId2"/>
              </a:ext>
            </a:extLst>
          </a:blip>
          <a:stretch/>
        </p:blipFill>
        <p:spPr bwMode="auto">
          <a:xfrm>
            <a:off x="-3663" y="-1178158"/>
            <a:ext cx="12195662" cy="8130441"/>
          </a:xfrm>
          <a:prstGeom prst="rect">
            <a:avLst/>
          </a:prstGeom>
        </p:spPr>
      </p:pic>
      <p:sp>
        <p:nvSpPr>
          <p:cNvPr id="2" name="CuadroTexto 5">
            <a:extLst>
              <a:ext uri="{FF2B5EF4-FFF2-40B4-BE49-F238E27FC236}">
                <a16:creationId xmlns:a16="http://schemas.microsoft.com/office/drawing/2014/main" id="{410292F4-5FAD-FC90-1E6B-BA64D0CD6E8A}"/>
              </a:ext>
            </a:extLst>
          </p:cNvPr>
          <p:cNvSpPr txBox="1"/>
          <p:nvPr userDrawn="1"/>
        </p:nvSpPr>
        <p:spPr bwMode="auto">
          <a:xfrm>
            <a:off x="5227271" y="3866661"/>
            <a:ext cx="1737463" cy="646331"/>
          </a:xfrm>
          <a:prstGeom prst="rect">
            <a:avLst/>
          </a:prstGeom>
          <a:noFill/>
        </p:spPr>
        <p:txBody>
          <a:bodyPr wrap="none" rtlCol="0">
            <a:spAutoFit/>
          </a:bodyPr>
          <a:lstStyle/>
          <a:p>
            <a:pPr algn="ctr">
              <a:defRPr/>
            </a:pPr>
            <a:r>
              <a:rPr lang="el" sz="3600" noProof="0" dirty="0">
                <a:solidFill>
                  <a:schemeClr val="bg1"/>
                </a:solidFill>
                <a:latin typeface="Bebas Neue"/>
              </a:rPr>
              <a:t>ΣΑΣ ΕΥΧΑΡΙΣΤΟΥΜΕ</a:t>
            </a:r>
            <a:endParaRPr lang="el" noProof="0" dirty="0"/>
          </a:p>
        </p:txBody>
      </p:sp>
      <p:sp>
        <p:nvSpPr>
          <p:cNvPr id="3" name="CuadroTexto 1">
            <a:extLst>
              <a:ext uri="{FF2B5EF4-FFF2-40B4-BE49-F238E27FC236}">
                <a16:creationId xmlns:a16="http://schemas.microsoft.com/office/drawing/2014/main" id="{556B9377-C571-015A-72BD-E5F3C7A6D77F}"/>
              </a:ext>
            </a:extLst>
          </p:cNvPr>
          <p:cNvSpPr txBox="1"/>
          <p:nvPr userDrawn="1"/>
        </p:nvSpPr>
        <p:spPr bwMode="auto">
          <a:xfrm>
            <a:off x="5339973" y="4666304"/>
            <a:ext cx="1512053" cy="276999"/>
          </a:xfrm>
          <a:prstGeom prst="rect">
            <a:avLst/>
          </a:prstGeom>
          <a:noFill/>
        </p:spPr>
        <p:txBody>
          <a:bodyPr wrap="square">
            <a:spAutoFit/>
          </a:bodyPr>
          <a:lstStyle/>
          <a:p>
            <a:pPr algn="ctr">
              <a:defRPr/>
            </a:pPr>
            <a:r>
              <a:rPr lang="el" sz="1200" b="1" noProof="0" dirty="0">
                <a:solidFill>
                  <a:schemeClr val="bg1"/>
                </a:solidFill>
                <a:latin typeface="Poppins"/>
                <a:cs typeface="Poppins"/>
              </a:rPr>
              <a:t>loess-project.eu</a:t>
            </a:r>
            <a:endParaRPr lang="el" noProof="0" dirty="0"/>
          </a:p>
        </p:txBody>
      </p:sp>
      <p:sp>
        <p:nvSpPr>
          <p:cNvPr id="4" name="Rectangle 3">
            <a:extLst>
              <a:ext uri="{FF2B5EF4-FFF2-40B4-BE49-F238E27FC236}">
                <a16:creationId xmlns:a16="http://schemas.microsoft.com/office/drawing/2014/main" id="{4AB65BD2-D4ED-4669-C168-C949CF420FA0}"/>
              </a:ext>
            </a:extLst>
          </p:cNvPr>
          <p:cNvSpPr/>
          <p:nvPr userDrawn="1"/>
        </p:nvSpPr>
        <p:spPr bwMode="auto">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
          </a:p>
        </p:txBody>
      </p:sp>
      <p:pic>
        <p:nvPicPr>
          <p:cNvPr id="5" name="Picture 4">
            <a:extLst>
              <a:ext uri="{FF2B5EF4-FFF2-40B4-BE49-F238E27FC236}">
                <a16:creationId xmlns:a16="http://schemas.microsoft.com/office/drawing/2014/main" id="{8D3042C8-EC5C-728F-69EF-36EBD6DF1D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extLst>
      <p:ext uri="{BB962C8B-B14F-4D97-AF65-F5344CB8AC3E}">
        <p14:creationId xmlns:p14="http://schemas.microsoft.com/office/powerpoint/2010/main" val="396840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de título">
    <p:spTree>
      <p:nvGrpSpPr>
        <p:cNvPr id="1" name=""/>
        <p:cNvGrpSpPr/>
        <p:nvPr/>
      </p:nvGrpSpPr>
      <p:grpSpPr bwMode="auto">
        <a:xfrm>
          <a:off x="0" y="0"/>
          <a:ext cx="0" cy="0"/>
          <a:chOff x="0" y="0"/>
          <a:chExt cx="0" cy="0"/>
        </a:xfrm>
      </p:grpSpPr>
      <p:sp>
        <p:nvSpPr>
          <p:cNvPr id="2" name="Título 1"/>
          <p:cNvSpPr>
            <a:spLocks noGrp="1"/>
          </p:cNvSpPr>
          <p:nvPr>
            <p:ph type="ctrTitle"/>
          </p:nvPr>
        </p:nvSpPr>
        <p:spPr bwMode="auto">
          <a:xfrm>
            <a:off x="1524000" y="1122363"/>
            <a:ext cx="9144000" cy="2387600"/>
          </a:xfrm>
        </p:spPr>
        <p:txBody>
          <a:bodyPr anchor="b"/>
          <a:lstStyle>
            <a:lvl1pPr algn="ctr">
              <a:defRPr sz="6000"/>
            </a:lvl1pPr>
          </a:lstStyle>
          <a:p>
            <a:pPr>
              <a:defRPr/>
            </a:pPr>
            <a:r>
              <a:rPr lang="es-ES"/>
              <a:t>Haga clic para modificar el estilo de título del patrón</a:t>
            </a:r>
            <a:endParaRPr/>
          </a:p>
        </p:txBody>
      </p:sp>
      <p:sp>
        <p:nvSpPr>
          <p:cNvPr id="3" name="Subtítulo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s-ES"/>
              <a:t>Haga clic para modificar el estilo de subtítulo del patrón</a:t>
            </a:r>
            <a:endParaRPr/>
          </a:p>
        </p:txBody>
      </p:sp>
      <p:sp>
        <p:nvSpPr>
          <p:cNvPr id="4" name="Marcador de fecha 3"/>
          <p:cNvSpPr>
            <a:spLocks noGrp="1"/>
          </p:cNvSpPr>
          <p:nvPr>
            <p:ph type="dt" sz="half" idx="10"/>
          </p:nvPr>
        </p:nvSpPr>
        <p:spPr bwMode="auto"/>
        <p:txBody>
          <a:bodyPr/>
          <a:lstStyle/>
          <a:p>
            <a:pPr>
              <a:defRPr/>
            </a:pPr>
            <a:fld id="{E24CEC5F-A82A-4335-884D-B1F134156BC7}" type="datetimeFigureOut">
              <a:rPr lang="es-ES"/>
              <a:t>01/04/2026</a:t>
            </a:fld>
            <a:endParaRPr lang="es-ES"/>
          </a:p>
        </p:txBody>
      </p:sp>
      <p:sp>
        <p:nvSpPr>
          <p:cNvPr id="5" name="Marcador de pie de página 4"/>
          <p:cNvSpPr>
            <a:spLocks noGrp="1"/>
          </p:cNvSpPr>
          <p:nvPr>
            <p:ph type="ftr" sz="quarter" idx="11"/>
          </p:nvPr>
        </p:nvSpPr>
        <p:spPr bwMode="auto"/>
        <p:txBody>
          <a:bodyPr/>
          <a:lstStyle/>
          <a:p>
            <a:pPr>
              <a:defRPr/>
            </a:pPr>
            <a:endParaRPr lang="es-ES"/>
          </a:p>
        </p:txBody>
      </p:sp>
      <p:sp>
        <p:nvSpPr>
          <p:cNvPr id="6" name="Marcador de número de diapositiva 5"/>
          <p:cNvSpPr>
            <a:spLocks noGrp="1"/>
          </p:cNvSpPr>
          <p:nvPr>
            <p:ph type="sldNum" sz="quarter" idx="12"/>
          </p:nvPr>
        </p:nvSpPr>
        <p:spPr bwMode="auto"/>
        <p:txBody>
          <a:bodyPr/>
          <a:lstStyle/>
          <a:p>
            <a:pPr>
              <a:defRPr/>
            </a:pPr>
            <a:fld id="{3D3F48F0-2D35-4579-A881-537F9CFB04B1}" type="slidenum">
              <a:rPr lang="es-ES"/>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Título y objetos" userDrawn="1">
  <p:cSld name="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3289300" y="357115"/>
            <a:ext cx="8064500" cy="686435"/>
          </a:xfrm>
          <a:prstGeom prst="rect">
            <a:avLst/>
          </a:prstGeom>
          <a:noFill/>
          <a:ln>
            <a:noFill/>
          </a:ln>
        </p:spPr>
        <p:txBody>
          <a:bodyPr spcFirstLastPara="1" wrap="square" lIns="91425" tIns="45700" rIns="91425" bIns="45700" anchor="ctr" anchorCtr="0">
            <a:normAutofit/>
          </a:bodyPr>
          <a:lstStyle>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1388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Título y objetos" preserve="1" userDrawn="1">
  <p:cSld name="1_Título y objetos">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BC4DDA9A-2ADC-F90F-60DC-F88C16660B0C}"/>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3" name="Google Shape;7;p1">
            <a:extLst>
              <a:ext uri="{FF2B5EF4-FFF2-40B4-BE49-F238E27FC236}">
                <a16:creationId xmlns:a16="http://schemas.microsoft.com/office/drawing/2014/main" id="{429B3657-32C3-988F-DDCC-5BFAF4FFF96C}"/>
              </a:ext>
            </a:extLst>
          </p:cNvPr>
          <p:cNvSpPr txBox="1">
            <a:spLocks noGrp="1"/>
          </p:cNvSpPr>
          <p:nvPr>
            <p:ph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Tree>
    <p:extLst>
      <p:ext uri="{BB962C8B-B14F-4D97-AF65-F5344CB8AC3E}">
        <p14:creationId xmlns:p14="http://schemas.microsoft.com/office/powerpoint/2010/main" val="177827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Encabezado de sección" type="secHead" userDrawn="1">
  <p:cSld name="Encabezado de sección">
    <p:spTree>
      <p:nvGrpSpPr>
        <p:cNvPr id="1" name=""/>
        <p:cNvGrpSpPr/>
        <p:nvPr/>
      </p:nvGrpSpPr>
      <p:grpSpPr bwMode="auto">
        <a:xfrm>
          <a:off x="0" y="0"/>
          <a:ext cx="0" cy="0"/>
          <a:chOff x="0" y="0"/>
          <a:chExt cx="0" cy="0"/>
        </a:xfrm>
      </p:grpSpPr>
      <p:sp>
        <p:nvSpPr>
          <p:cNvPr id="26" name="Google Shape;26;p4"/>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6000"/>
              <a:buFont typeface="Bebas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7" name="Google Shape;27;p4"/>
          <p:cNvSpPr txBox="1">
            <a:spLocks noGrp="1"/>
          </p:cNvSpPr>
          <p:nvPr>
            <p:ph type="body" idx="1"/>
          </p:nvPr>
        </p:nvSpPr>
        <p:spPr bwMode="auto">
          <a:xfrm>
            <a:off x="831850" y="4589463"/>
            <a:ext cx="10515600" cy="103240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Solo el título" userDrawn="1">
  <p:cSld name="Solo el título">
    <p:spTree>
      <p:nvGrpSpPr>
        <p:cNvPr id="1" name=""/>
        <p:cNvGrpSpPr/>
        <p:nvPr/>
      </p:nvGrpSpPr>
      <p:grpSpPr bwMode="auto">
        <a:xfrm>
          <a:off x="0" y="0"/>
          <a:ext cx="0" cy="0"/>
          <a:chOff x="0" y="0"/>
          <a:chExt cx="0" cy="0"/>
        </a:xfrm>
      </p:grpSpPr>
      <p:sp>
        <p:nvSpPr>
          <p:cNvPr id="2" name="Google Shape;6;p1">
            <a:extLst>
              <a:ext uri="{FF2B5EF4-FFF2-40B4-BE49-F238E27FC236}">
                <a16:creationId xmlns:a16="http://schemas.microsoft.com/office/drawing/2014/main" id="{514489BA-FCC2-D597-CF08-D335D35DE345}"/>
              </a:ext>
            </a:extLst>
          </p:cNvPr>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En blanco" type="blank" userDrawn="1">
  <p:cSld name="En blanco">
    <p:spTree>
      <p:nvGrpSpPr>
        <p:cNvPr id="1" name=""/>
        <p:cNvGrpSpPr/>
        <p:nvPr/>
      </p:nvGrpSpPr>
      <p:grpSpPr bwMode="auto">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Contenido con título" type="objTx" userDrawn="1">
  <p:cSld name="Contenido con título">
    <p:spTree>
      <p:nvGrpSpPr>
        <p:cNvPr id="1" name=""/>
        <p:cNvGrpSpPr/>
        <p:nvPr/>
      </p:nvGrpSpPr>
      <p:grpSpPr bwMode="auto">
        <a:xfrm>
          <a:off x="0" y="0"/>
          <a:ext cx="0" cy="0"/>
          <a:chOff x="0" y="0"/>
          <a:chExt cx="0" cy="0"/>
        </a:xfrm>
      </p:grpSpPr>
      <p:sp>
        <p:nvSpPr>
          <p:cNvPr id="57" name="Google Shape;57;p9"/>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8" name="Google Shape;58;p9"/>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30200" algn="l">
              <a:lnSpc>
                <a:spcPct val="90000"/>
              </a:lnSpc>
              <a:spcBef>
                <a:spcPts val="500"/>
              </a:spcBef>
              <a:spcAft>
                <a:spcPts val="0"/>
              </a:spcAft>
              <a:buClr>
                <a:schemeClr val="dk1"/>
              </a:buClr>
              <a:buSzPts val="1600"/>
              <a:buChar char="•"/>
              <a:defRPr sz="1600"/>
            </a:lvl2pPr>
            <a:lvl3pPr marL="1371600" lvl="2" indent="-317500" algn="l">
              <a:lnSpc>
                <a:spcPct val="90000"/>
              </a:lnSpc>
              <a:spcBef>
                <a:spcPts val="500"/>
              </a:spcBef>
              <a:spcAft>
                <a:spcPts val="0"/>
              </a:spcAft>
              <a:buClr>
                <a:schemeClr val="dk1"/>
              </a:buClr>
              <a:buSzPts val="1400"/>
              <a:buChar char="•"/>
              <a:defRPr sz="14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59" name="Google Shape;59;p9"/>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Imagen con título" type="picTx" userDrawn="1">
  <p:cSld name="Imagen con título">
    <p:spTree>
      <p:nvGrpSpPr>
        <p:cNvPr id="1" name=""/>
        <p:cNvGrpSpPr/>
        <p:nvPr/>
      </p:nvGrpSpPr>
      <p:grpSpPr bwMode="auto">
        <a:xfrm>
          <a:off x="0" y="0"/>
          <a:ext cx="0" cy="0"/>
          <a:chOff x="0" y="0"/>
          <a:chExt cx="0" cy="0"/>
        </a:xfrm>
      </p:grpSpPr>
      <p:sp>
        <p:nvSpPr>
          <p:cNvPr id="64" name="Google Shape;64;p10"/>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CB08E"/>
              </a:buClr>
              <a:buSzPts val="3200"/>
              <a:buFont typeface="Bebas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5" name="Google Shape;65;p10"/>
          <p:cNvSpPr>
            <a:spLocks noGrp="1"/>
          </p:cNvSpPr>
          <p:nvPr>
            <p:ph type="pic" idx="2"/>
          </p:nvPr>
        </p:nvSpPr>
        <p:spPr bwMode="auto">
          <a:xfrm>
            <a:off x="5183188" y="987425"/>
            <a:ext cx="6172200" cy="4873625"/>
          </a:xfrm>
          <a:prstGeom prst="rect">
            <a:avLst/>
          </a:prstGeom>
          <a:noFill/>
          <a:ln>
            <a:noFill/>
          </a:ln>
        </p:spPr>
      </p:sp>
      <p:sp>
        <p:nvSpPr>
          <p:cNvPr id="66" name="Google Shape;66;p10"/>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userDrawn="1">
  <p:cSld name="Textfolie5 + 2 Spalte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620576" y="1797051"/>
            <a:ext cx="6080753" cy="3922517"/>
          </a:xfrm>
        </p:spPr>
        <p:txBody>
          <a:bodyPr/>
          <a:lstStyle>
            <a:lvl1pPr marL="228594" indent="-228594">
              <a:buFont typeface="Wingdings"/>
              <a:buChar char="§"/>
              <a:defRPr sz="1750">
                <a:solidFill>
                  <a:schemeClr val="accent6"/>
                </a:solidFill>
              </a:defRPr>
            </a:lvl1pPr>
            <a:lvl2pPr marL="685783" indent="-228594">
              <a:buFont typeface="Wingdings"/>
              <a:buChar char="§"/>
              <a:defRPr sz="1750">
                <a:solidFill>
                  <a:schemeClr val="accent6"/>
                </a:solidFill>
              </a:defRPr>
            </a:lvl2pPr>
            <a:lvl3pPr marL="1142971" indent="-228594">
              <a:buFont typeface="Wingdings"/>
              <a:buChar char="§"/>
              <a:defRPr sz="1750">
                <a:solidFill>
                  <a:schemeClr val="accent6"/>
                </a:solidFill>
              </a:defRPr>
            </a:lvl3pPr>
            <a:lvl4pPr marL="1600160" indent="-228594">
              <a:buFont typeface="Wingdings"/>
              <a:buChar char="§"/>
              <a:defRPr sz="1750">
                <a:solidFill>
                  <a:schemeClr val="accent6"/>
                </a:solidFill>
              </a:defRPr>
            </a:lvl4pPr>
            <a:lvl5pPr marL="2057349" indent="-228594">
              <a:buFont typeface="Wingdings"/>
              <a:buChar char="§"/>
              <a:defRPr sz="1750">
                <a:solidFill>
                  <a:schemeClr val="accent6"/>
                </a:solidFill>
              </a:defRPr>
            </a:lvl5pPr>
            <a:lvl6pPr>
              <a:defRPr sz="2000"/>
            </a:lvl6pPr>
            <a:lvl7pPr>
              <a:defRPr sz="2000"/>
            </a:lvl7pPr>
            <a:lvl8pPr>
              <a:defRPr sz="2000"/>
            </a:lvl8pPr>
            <a:lvl9pPr>
              <a:defRPr sz="2000"/>
            </a:lvl9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14918" y="1799824"/>
            <a:ext cx="4538645" cy="3922517"/>
          </a:xfrm>
        </p:spPr>
        <p:txBody>
          <a:bodyPr>
            <a:normAutofit/>
          </a:bodyPr>
          <a:lstStyle>
            <a:lvl1pPr marL="0" indent="0">
              <a:buNone/>
              <a:defRPr sz="1750">
                <a:solidFill>
                  <a:schemeClr val="accent6"/>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a:pPr>
            <a:r>
              <a:rPr lang="de-DE"/>
              <a:t>Mastertextformat bearbeiten</a:t>
            </a:r>
            <a:endParaRPr/>
          </a:p>
        </p:txBody>
      </p:sp>
      <p:sp>
        <p:nvSpPr>
          <p:cNvPr id="9" name="Title 1"/>
          <p:cNvSpPr>
            <a:spLocks noGrp="1"/>
          </p:cNvSpPr>
          <p:nvPr>
            <p:ph type="ctrTitle" hasCustomPrompt="1"/>
          </p:nvPr>
        </p:nvSpPr>
        <p:spPr bwMode="auto">
          <a:xfrm>
            <a:off x="822809" y="1135659"/>
            <a:ext cx="10878519" cy="477837"/>
          </a:xfrm>
          <a:prstGeom prst="rect">
            <a:avLst/>
          </a:prstGeom>
        </p:spPr>
        <p:txBody>
          <a:bodyPr anchor="b">
            <a:noAutofit/>
          </a:bodyPr>
          <a:lstStyle>
            <a:lvl1pPr algn="l">
              <a:defRPr sz="2650">
                <a:solidFill>
                  <a:schemeClr val="accent1"/>
                </a:solidFill>
              </a:defRPr>
            </a:lvl1pPr>
          </a:lstStyle>
          <a:p>
            <a:pPr>
              <a:defRPr/>
            </a:pPr>
            <a:br>
              <a:rPr lang="de-DE"/>
            </a:br>
            <a:r>
              <a:rPr lang="de-DE"/>
              <a:t>Mastertitelformat </a:t>
            </a:r>
            <a:br>
              <a:rPr lang="de-DE"/>
            </a:br>
            <a:r>
              <a:rPr lang="de-DE"/>
              <a:t>bearbeiten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838200" y="1081015"/>
            <a:ext cx="10515600" cy="686435"/>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dirty="0"/>
          </a:p>
        </p:txBody>
      </p:sp>
      <p:sp>
        <p:nvSpPr>
          <p:cNvPr id="7" name="Google Shape;7;p1"/>
          <p:cNvSpPr txBox="1">
            <a:spLocks noGrp="1"/>
          </p:cNvSpPr>
          <p:nvPr>
            <p:ph type="body" idx="1"/>
          </p:nvPr>
        </p:nvSpPr>
        <p:spPr bwMode="auto">
          <a:xfrm>
            <a:off x="838200" y="2023287"/>
            <a:ext cx="10515600" cy="3726638"/>
          </a:xfrm>
          <a:prstGeom prst="rect">
            <a:avLst/>
          </a:prstGeom>
          <a:noFill/>
          <a:ln>
            <a:noFill/>
          </a:ln>
        </p:spPr>
        <p:txBody>
          <a:bodyPr spcFirstLastPara="1" wrap="square" lIns="91425" tIns="45700" rIns="91425" bIns="45700" anchor="t" anchorCtr="0">
            <a:normAutofit/>
          </a:bodyPr>
          <a:lstStyle>
            <a:lvl1pPr marL="457200" marR="0" lvl="0" indent="-342900" algn="l">
              <a:lnSpc>
                <a:spcPct val="90000"/>
              </a:lnSpc>
              <a:spcBef>
                <a:spcPts val="1000"/>
              </a:spcBef>
              <a:spcAft>
                <a:spcPts val="0"/>
              </a:spcAft>
              <a:buClr>
                <a:schemeClr val="dk1"/>
              </a:buClr>
              <a:buSzPts val="1800"/>
              <a:buFont typeface="Arial"/>
              <a:buChar char="•"/>
              <a:defRPr sz="1800" b="1" i="0" u="none" strike="noStrike" cap="none">
                <a:solidFill>
                  <a:schemeClr val="dk1"/>
                </a:solidFill>
                <a:latin typeface="Poppins"/>
                <a:ea typeface="Poppins"/>
                <a:cs typeface="Poppins"/>
              </a:defRPr>
            </a:lvl1pPr>
            <a:lvl2pPr marL="914400" marR="0" lvl="1"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Poppins"/>
                <a:ea typeface="Poppins"/>
                <a:cs typeface="Poppins"/>
              </a:defRPr>
            </a:lvl2pPr>
            <a:lvl3pPr marL="1371600" marR="0" lvl="2"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Poppins"/>
                <a:ea typeface="Poppins"/>
                <a:cs typeface="Poppins"/>
              </a:defRPr>
            </a:lvl3pPr>
            <a:lvl4pPr marL="1828800" marR="0" lvl="3"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Poppins"/>
                <a:ea typeface="Poppins"/>
                <a:cs typeface="Poppi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defRPr>
            </a:lvl9pPr>
          </a:lstStyle>
          <a:p>
            <a:pPr>
              <a:defRPr/>
            </a:pPr>
            <a:endParaRPr dirty="0"/>
          </a:p>
        </p:txBody>
      </p:sp>
      <p:sp>
        <p:nvSpPr>
          <p:cNvPr id="8" name="Google Shape;8;p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9" name="Google Shape;9;p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Poppins"/>
                <a:ea typeface="Poppins"/>
                <a:cs typeface="Poppins"/>
              </a:defRPr>
            </a:lvl1pPr>
            <a:lvl2pPr marR="0" lvl="1" algn="l">
              <a:spcBef>
                <a:spcPts val="0"/>
              </a:spcBef>
              <a:spcAft>
                <a:spcPts val="0"/>
              </a:spcAft>
              <a:buSzPts val="1400"/>
              <a:buNone/>
              <a:defRPr sz="1800" b="0" i="0" u="none" strike="noStrike" cap="none">
                <a:solidFill>
                  <a:schemeClr val="dk1"/>
                </a:solidFill>
                <a:latin typeface="Poppins"/>
                <a:ea typeface="Poppins"/>
                <a:cs typeface="Poppins"/>
              </a:defRPr>
            </a:lvl2pPr>
            <a:lvl3pPr marR="0" lvl="2" algn="l">
              <a:spcBef>
                <a:spcPts val="0"/>
              </a:spcBef>
              <a:spcAft>
                <a:spcPts val="0"/>
              </a:spcAft>
              <a:buSzPts val="1400"/>
              <a:buNone/>
              <a:defRPr sz="1800" b="0" i="0" u="none" strike="noStrike" cap="none">
                <a:solidFill>
                  <a:schemeClr val="dk1"/>
                </a:solidFill>
                <a:latin typeface="Poppins"/>
                <a:ea typeface="Poppins"/>
                <a:cs typeface="Poppins"/>
              </a:defRPr>
            </a:lvl3pPr>
            <a:lvl4pPr marR="0" lvl="3" algn="l">
              <a:spcBef>
                <a:spcPts val="0"/>
              </a:spcBef>
              <a:spcAft>
                <a:spcPts val="0"/>
              </a:spcAft>
              <a:buSzPts val="1400"/>
              <a:buNone/>
              <a:defRPr sz="1800" b="0" i="0" u="none" strike="noStrike" cap="none">
                <a:solidFill>
                  <a:schemeClr val="dk1"/>
                </a:solidFill>
                <a:latin typeface="Poppins"/>
                <a:ea typeface="Poppins"/>
                <a:cs typeface="Poppins"/>
              </a:defRPr>
            </a:lvl4pPr>
            <a:lvl5pPr marR="0" lvl="4" algn="l">
              <a:spcBef>
                <a:spcPts val="0"/>
              </a:spcBef>
              <a:spcAft>
                <a:spcPts val="0"/>
              </a:spcAft>
              <a:buSzPts val="1400"/>
              <a:buNone/>
              <a:defRPr sz="1800" b="0" i="0" u="none" strike="noStrike" cap="none">
                <a:solidFill>
                  <a:schemeClr val="dk1"/>
                </a:solidFill>
                <a:latin typeface="Poppins"/>
                <a:ea typeface="Poppins"/>
                <a:cs typeface="Poppins"/>
              </a:defRPr>
            </a:lvl5pPr>
            <a:lvl6pPr marR="0" lvl="5" algn="l">
              <a:spcBef>
                <a:spcPts val="0"/>
              </a:spcBef>
              <a:spcAft>
                <a:spcPts val="0"/>
              </a:spcAft>
              <a:buSzPts val="1400"/>
              <a:buNone/>
              <a:defRPr sz="1800" b="0" i="0" u="none" strike="noStrike" cap="none">
                <a:solidFill>
                  <a:schemeClr val="dk1"/>
                </a:solidFill>
                <a:latin typeface="Poppins"/>
                <a:ea typeface="Poppins"/>
                <a:cs typeface="Poppins"/>
              </a:defRPr>
            </a:lvl6pPr>
            <a:lvl7pPr marR="0" lvl="6" algn="l">
              <a:spcBef>
                <a:spcPts val="0"/>
              </a:spcBef>
              <a:spcAft>
                <a:spcPts val="0"/>
              </a:spcAft>
              <a:buSzPts val="1400"/>
              <a:buNone/>
              <a:defRPr sz="1800" b="0" i="0" u="none" strike="noStrike" cap="none">
                <a:solidFill>
                  <a:schemeClr val="dk1"/>
                </a:solidFill>
                <a:latin typeface="Poppins"/>
                <a:ea typeface="Poppins"/>
                <a:cs typeface="Poppins"/>
              </a:defRPr>
            </a:lvl7pPr>
            <a:lvl8pPr marR="0" lvl="7" algn="l">
              <a:spcBef>
                <a:spcPts val="0"/>
              </a:spcBef>
              <a:spcAft>
                <a:spcPts val="0"/>
              </a:spcAft>
              <a:buSzPts val="1400"/>
              <a:buNone/>
              <a:defRPr sz="1800" b="0" i="0" u="none" strike="noStrike" cap="none">
                <a:solidFill>
                  <a:schemeClr val="dk1"/>
                </a:solidFill>
                <a:latin typeface="Poppins"/>
                <a:ea typeface="Poppins"/>
                <a:cs typeface="Poppins"/>
              </a:defRPr>
            </a:lvl8pPr>
            <a:lvl9pPr marR="0" lvl="8" algn="l">
              <a:spcBef>
                <a:spcPts val="0"/>
              </a:spcBef>
              <a:spcAft>
                <a:spcPts val="0"/>
              </a:spcAft>
              <a:buSzPts val="1400"/>
              <a:buNone/>
              <a:defRPr sz="1800" b="0" i="0" u="none" strike="noStrike" cap="none">
                <a:solidFill>
                  <a:schemeClr val="dk1"/>
                </a:solidFill>
                <a:latin typeface="Poppins"/>
                <a:ea typeface="Poppins"/>
                <a:cs typeface="Poppins"/>
              </a:defRPr>
            </a:lvl9pPr>
          </a:lstStyle>
          <a:p>
            <a:pPr>
              <a:defRPr/>
            </a:pPr>
            <a:endParaRPr/>
          </a:p>
        </p:txBody>
      </p:sp>
      <p:sp>
        <p:nvSpPr>
          <p:cNvPr id="10" name="Google Shape;10;p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Poppins"/>
                <a:ea typeface="Poppins"/>
                <a:cs typeface="Poppins"/>
              </a:defRPr>
            </a:lvl1pPr>
            <a:lvl2pPr marL="0" marR="0" lvl="1" indent="0" algn="r">
              <a:spcBef>
                <a:spcPts val="0"/>
              </a:spcBef>
              <a:buNone/>
              <a:defRPr sz="1200" b="0" i="0" u="none" strike="noStrike" cap="none">
                <a:solidFill>
                  <a:srgbClr val="888888"/>
                </a:solidFill>
                <a:latin typeface="Poppins"/>
                <a:ea typeface="Poppins"/>
                <a:cs typeface="Poppins"/>
              </a:defRPr>
            </a:lvl2pPr>
            <a:lvl3pPr marL="0" marR="0" lvl="2" indent="0" algn="r">
              <a:spcBef>
                <a:spcPts val="0"/>
              </a:spcBef>
              <a:buNone/>
              <a:defRPr sz="1200" b="0" i="0" u="none" strike="noStrike" cap="none">
                <a:solidFill>
                  <a:srgbClr val="888888"/>
                </a:solidFill>
                <a:latin typeface="Poppins"/>
                <a:ea typeface="Poppins"/>
                <a:cs typeface="Poppins"/>
              </a:defRPr>
            </a:lvl3pPr>
            <a:lvl4pPr marL="0" marR="0" lvl="3" indent="0" algn="r">
              <a:spcBef>
                <a:spcPts val="0"/>
              </a:spcBef>
              <a:buNone/>
              <a:defRPr sz="1200" b="0" i="0" u="none" strike="noStrike" cap="none">
                <a:solidFill>
                  <a:srgbClr val="888888"/>
                </a:solidFill>
                <a:latin typeface="Poppins"/>
                <a:ea typeface="Poppins"/>
                <a:cs typeface="Poppins"/>
              </a:defRPr>
            </a:lvl4pPr>
            <a:lvl5pPr marL="0" marR="0" lvl="4" indent="0" algn="r">
              <a:spcBef>
                <a:spcPts val="0"/>
              </a:spcBef>
              <a:buNone/>
              <a:defRPr sz="1200" b="0" i="0" u="none" strike="noStrike" cap="none">
                <a:solidFill>
                  <a:srgbClr val="888888"/>
                </a:solidFill>
                <a:latin typeface="Poppins"/>
                <a:ea typeface="Poppins"/>
                <a:cs typeface="Poppins"/>
              </a:defRPr>
            </a:lvl5pPr>
            <a:lvl6pPr marL="0" marR="0" lvl="5" indent="0" algn="r">
              <a:spcBef>
                <a:spcPts val="0"/>
              </a:spcBef>
              <a:buNone/>
              <a:defRPr sz="1200" b="0" i="0" u="none" strike="noStrike" cap="none">
                <a:solidFill>
                  <a:srgbClr val="888888"/>
                </a:solidFill>
                <a:latin typeface="Poppins"/>
                <a:ea typeface="Poppins"/>
                <a:cs typeface="Poppins"/>
              </a:defRPr>
            </a:lvl6pPr>
            <a:lvl7pPr marL="0" marR="0" lvl="6" indent="0" algn="r">
              <a:spcBef>
                <a:spcPts val="0"/>
              </a:spcBef>
              <a:buNone/>
              <a:defRPr sz="1200" b="0" i="0" u="none" strike="noStrike" cap="none">
                <a:solidFill>
                  <a:srgbClr val="888888"/>
                </a:solidFill>
                <a:latin typeface="Poppins"/>
                <a:ea typeface="Poppins"/>
                <a:cs typeface="Poppins"/>
              </a:defRPr>
            </a:lvl7pPr>
            <a:lvl8pPr marL="0" marR="0" lvl="7" indent="0" algn="r">
              <a:spcBef>
                <a:spcPts val="0"/>
              </a:spcBef>
              <a:buNone/>
              <a:defRPr sz="1200" b="0" i="0" u="none" strike="noStrike" cap="none">
                <a:solidFill>
                  <a:srgbClr val="888888"/>
                </a:solidFill>
                <a:latin typeface="Poppins"/>
                <a:ea typeface="Poppins"/>
                <a:cs typeface="Poppins"/>
              </a:defRPr>
            </a:lvl8pPr>
            <a:lvl9pPr marL="0" marR="0" lvl="8" indent="0" algn="r">
              <a:spcBef>
                <a:spcPts val="0"/>
              </a:spcBef>
              <a:buNone/>
              <a:defRPr sz="1200" b="0" i="0" u="none" strike="noStrike" cap="none">
                <a:solidFill>
                  <a:srgbClr val="888888"/>
                </a:solidFill>
                <a:latin typeface="Poppins"/>
                <a:ea typeface="Poppins"/>
                <a:cs typeface="Poppins"/>
              </a:defRPr>
            </a:lvl9pPr>
          </a:lstStyle>
          <a:p>
            <a:pPr marL="0" lvl="0" indent="0" algn="r">
              <a:spcBef>
                <a:spcPts val="0"/>
              </a:spcBef>
              <a:spcAft>
                <a:spcPts val="0"/>
              </a:spcAft>
              <a:buNone/>
              <a:defRPr/>
            </a:pPr>
            <a:fld id="{00000000-1234-1234-1234-123412341234}" type="slidenum">
              <a:rPr lang="es-ES"/>
              <a:t>‹#›</a:t>
            </a:fld>
            <a:endParaRPr/>
          </a:p>
        </p:txBody>
      </p:sp>
      <p:pic>
        <p:nvPicPr>
          <p:cNvPr id="11" name="Google Shape;11;p1"/>
          <p:cNvPicPr/>
          <p:nvPr/>
        </p:nvPicPr>
        <p:blipFill>
          <a:blip r:embed="rId13">
            <a:alphaModFix/>
          </a:blip>
          <a:stretch/>
        </p:blipFill>
        <p:spPr bwMode="auto">
          <a:xfrm>
            <a:off x="0" y="5753100"/>
            <a:ext cx="12192000" cy="1104900"/>
          </a:xfrm>
          <a:prstGeom prst="rect">
            <a:avLst/>
          </a:prstGeom>
          <a:noFill/>
          <a:ln>
            <a:noFill/>
          </a:ln>
        </p:spPr>
      </p:pic>
      <p:pic>
        <p:nvPicPr>
          <p:cNvPr id="2" name="Gráfico 18">
            <a:extLst>
              <a:ext uri="{FF2B5EF4-FFF2-40B4-BE49-F238E27FC236}">
                <a16:creationId xmlns:a16="http://schemas.microsoft.com/office/drawing/2014/main" id="{E390AEB0-22F9-1D08-798D-16FA714B8E3E}"/>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445439" y="458362"/>
            <a:ext cx="1388441" cy="366816"/>
          </a:xfrm>
          <a:prstGeom prst="rect">
            <a:avLst/>
          </a:prstGeom>
        </p:spPr>
      </p:pic>
      <p:sp>
        <p:nvSpPr>
          <p:cNvPr id="3" name="CuadroTexto 7"/>
          <p:cNvSpPr txBox="1"/>
          <p:nvPr userDrawn="1"/>
        </p:nvSpPr>
        <p:spPr bwMode="auto">
          <a:xfrm>
            <a:off x="1595512" y="619695"/>
            <a:ext cx="1512053" cy="246221"/>
          </a:xfrm>
          <a:prstGeom prst="rect">
            <a:avLst/>
          </a:prstGeom>
          <a:noFill/>
        </p:spPr>
        <p:txBody>
          <a:bodyPr wrap="square">
            <a:spAutoFit/>
          </a:bodyPr>
          <a:lstStyle/>
          <a:p>
            <a:pPr algn="r">
              <a:defRPr/>
            </a:pPr>
            <a:r>
              <a:rPr lang="el" sz="1000" b="1" noProof="0" dirty="0">
                <a:solidFill>
                  <a:schemeClr val="bg1">
                    <a:lumMod val="50000"/>
                  </a:schemeClr>
                </a:solidFill>
                <a:latin typeface="Poppins"/>
                <a:cs typeface="Poppins"/>
              </a:rPr>
              <a:t>loess-project.eu</a:t>
            </a:r>
            <a:endParaRPr lang="el" noProof="0" dirty="0"/>
          </a:p>
        </p:txBody>
      </p:sp>
      <p:pic>
        <p:nvPicPr>
          <p:cNvPr id="5" name="Picture 4">
            <a:extLst>
              <a:ext uri="{FF2B5EF4-FFF2-40B4-BE49-F238E27FC236}">
                <a16:creationId xmlns:a16="http://schemas.microsoft.com/office/drawing/2014/main" id="{EA9064B7-1511-0AC7-DCDC-F01AECDF5B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358906" y="5903189"/>
            <a:ext cx="4323370" cy="40641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75" r:id="rId3"/>
    <p:sldLayoutId id="2147483663" r:id="rId4"/>
    <p:sldLayoutId id="2147483666" r:id="rId5"/>
    <p:sldLayoutId id="2147483667" r:id="rId6"/>
    <p:sldLayoutId id="2147483668" r:id="rId7"/>
    <p:sldLayoutId id="2147483669" r:id="rId8"/>
    <p:sldLayoutId id="2147483672" r:id="rId9"/>
    <p:sldLayoutId id="2147483673" r:id="rId10"/>
    <p:sldLayoutId id="214748364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hyperlink" Target="https://www.soundingsoil.ch/zuhoeren/"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hyperlink" Target="https://www.osttirol-heute.at/menschen/murenabgang-nach-starkem-unwetter-in-oberlienz/" TargetMode="External"/><Relationship Id="rId3" Type="http://schemas.openxmlformats.org/officeDocument/2006/relationships/image" Target="../media/image12.pn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doi.org/10.1007/s11165-012-9348-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talborne.co.za/soil-health/"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ediblephilly.ediblecommunities.com/food-thought/food-thought-how-healthy-soil-measure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futurefocusedlearning.net/blog/learner-agency/5-terrific-inquiry-based-learning-examp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3.png"/><Relationship Id="rId7"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www.christianhmeyer.de/mit-concept-mapping-den-lernerfolg-steigern-und-wissen-strukturier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5.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l0oj3YJ28YY" TargetMode="External"/><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CAF8F"/>
        </a:solidFill>
        <a:effectLst/>
      </p:bgPr>
    </p:bg>
    <p:spTree>
      <p:nvGrpSpPr>
        <p:cNvPr id="1" name=""/>
        <p:cNvGrpSpPr/>
        <p:nvPr/>
      </p:nvGrpSpPr>
      <p:grpSpPr bwMode="auto">
        <a:xfrm>
          <a:off x="0" y="0"/>
          <a:ext cx="0" cy="0"/>
          <a:chOff x="0" y="0"/>
          <a:chExt cx="0" cy="0"/>
        </a:xfrm>
      </p:grpSpPr>
      <p:sp>
        <p:nvSpPr>
          <p:cNvPr id="8" name="CuadroTexto 7"/>
          <p:cNvSpPr txBox="1"/>
          <p:nvPr/>
        </p:nvSpPr>
        <p:spPr bwMode="auto">
          <a:xfrm>
            <a:off x="864143" y="3979017"/>
            <a:ext cx="10723512" cy="1292662"/>
          </a:xfrm>
          <a:prstGeom prst="rect">
            <a:avLst/>
          </a:prstGeom>
          <a:noFill/>
        </p:spPr>
        <p:txBody>
          <a:bodyPr wrap="square" rtlCol="0">
            <a:spAutoFit/>
          </a:bodyPr>
          <a:lstStyle/>
          <a:p>
            <a:pPr algn="ctr">
              <a:defRPr/>
            </a:pPr>
            <a:r>
              <a:rPr lang="el" sz="2600" noProof="0" dirty="0">
                <a:solidFill>
                  <a:schemeClr val="bg1"/>
                </a:solidFill>
                <a:latin typeface="+mj-lt"/>
              </a:rPr>
              <a:t>Εκπαιδευτικό πρόγραμμα για υποψήφιους εκπαιδευτικούς (σπουδαστές) Βιολογίας και Περιβαλλοντικών Επιστημών</a:t>
            </a:r>
            <a:endParaRPr lang="el" sz="2600" noProof="0" dirty="0">
              <a:latin typeface="+mj-lt"/>
            </a:endParaRPr>
          </a:p>
          <a:p>
            <a:pPr algn="ctr">
              <a:defRPr/>
            </a:pPr>
            <a:r>
              <a:rPr lang="el" sz="2600" noProof="0" dirty="0">
                <a:solidFill>
                  <a:schemeClr val="bg1"/>
                </a:solidFill>
                <a:latin typeface="+mj-lt"/>
              </a:rPr>
              <a:t>«Διδασκαλία θεμάτων Υγείας του Εδάφους»</a:t>
            </a:r>
          </a:p>
        </p:txBody>
      </p:sp>
      <p:sp>
        <p:nvSpPr>
          <p:cNvPr id="9" name="CuadroTexto 8"/>
          <p:cNvSpPr txBox="1"/>
          <p:nvPr/>
        </p:nvSpPr>
        <p:spPr bwMode="auto">
          <a:xfrm>
            <a:off x="4802216" y="5382038"/>
            <a:ext cx="2587567" cy="584775"/>
          </a:xfrm>
          <a:prstGeom prst="rect">
            <a:avLst/>
          </a:prstGeom>
          <a:noFill/>
        </p:spPr>
        <p:txBody>
          <a:bodyPr wrap="none" rtlCol="0">
            <a:spAutoFit/>
          </a:bodyPr>
          <a:lstStyle/>
          <a:p>
            <a:pPr algn="ctr">
              <a:defRPr/>
            </a:pPr>
            <a:r>
              <a:rPr lang="el" sz="1600" noProof="0" dirty="0" err="1">
                <a:solidFill>
                  <a:schemeClr val="bg1"/>
                </a:solidFill>
                <a:latin typeface="Poppins"/>
                <a:cs typeface="Poppins"/>
              </a:rPr>
              <a:t>Kapelari, Weinberg &amp; Engl</a:t>
            </a:r>
          </a:p>
          <a:p>
            <a:pPr algn="ctr">
              <a:defRPr/>
            </a:pPr>
            <a:r>
              <a:rPr lang="el" sz="1600" noProof="0" dirty="0">
                <a:solidFill>
                  <a:schemeClr val="bg1"/>
                </a:solidFill>
                <a:latin typeface="Poppins"/>
                <a:cs typeface="Poppins"/>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10" name="Title 1">
            <a:extLst>
              <a:ext uri="{FF2B5EF4-FFF2-40B4-BE49-F238E27FC236}">
                <a16:creationId xmlns:a16="http://schemas.microsoft.com/office/drawing/2014/main" id="{D1C3594A-F0D5-8B5A-3EAE-428B6377FCF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el" dirty="0">
                <a:latin typeface="+mj-lt"/>
              </a:rPr>
              <a:t>Η έννοια της «υγείας του εδάφους» είναι ένα θέμα που καλύπτεται άμεσα ή έμμεσα στα σχολικά προγράμματα σπουδών μας;</a:t>
            </a:r>
          </a:p>
        </p:txBody>
      </p:sp>
      <p:sp>
        <p:nvSpPr>
          <p:cNvPr id="16" name="Textfeld 33"/>
          <p:cNvSpPr txBox="1"/>
          <p:nvPr/>
        </p:nvSpPr>
        <p:spPr bwMode="auto">
          <a:xfrm>
            <a:off x="667946" y="1579650"/>
            <a:ext cx="8291390" cy="4200702"/>
          </a:xfrm>
          <a:prstGeom prst="rect">
            <a:avLst/>
          </a:prstGeom>
          <a:noFill/>
        </p:spPr>
        <p:txBody>
          <a:bodyPr wrap="square" lIns="91440" tIns="45720" rIns="91440" bIns="45720" rtlCol="0" anchor="t">
            <a:spAutoFit/>
          </a:bodyPr>
          <a:lstStyle/>
          <a:p>
            <a:pPr>
              <a:lnSpc>
                <a:spcPct val="150000"/>
              </a:lnSpc>
              <a:defRPr/>
            </a:pPr>
            <a:r>
              <a:rPr lang="el" sz="2000" b="1" u="sng" noProof="0" dirty="0">
                <a:latin typeface="+mj-lt"/>
                <a:cs typeface="Poppins"/>
              </a:rPr>
              <a:t>Δραστηριότητα 1.4.:</a:t>
            </a:r>
            <a:r>
              <a:rPr lang="el" sz="2000" noProof="0" dirty="0">
                <a:latin typeface="+mj-lt"/>
                <a:cs typeface="Poppins"/>
              </a:rPr>
              <a:t> </a:t>
            </a:r>
            <a:r>
              <a:rPr lang="el" sz="2000" b="1" noProof="0" dirty="0">
                <a:latin typeface="+mj-lt"/>
                <a:cs typeface="Poppins"/>
              </a:rPr>
              <a:t>Αναλύστε:</a:t>
            </a:r>
          </a:p>
          <a:p>
            <a:pPr>
              <a:lnSpc>
                <a:spcPct val="150000"/>
              </a:lnSpc>
              <a:defRPr/>
            </a:pPr>
            <a:r>
              <a:rPr lang="el" sz="2000" b="1" noProof="0" dirty="0">
                <a:latin typeface="+mj-lt"/>
                <a:cs typeface="Poppins"/>
              </a:rPr>
              <a:t>Ομάδα 1: </a:t>
            </a:r>
            <a:r>
              <a:rPr lang="el" sz="2000" noProof="0" dirty="0">
                <a:latin typeface="+mj-lt"/>
                <a:cs typeface="Poppins"/>
              </a:rPr>
              <a:t>το πρόγραμμα σπουδών των δημοτικών  </a:t>
            </a:r>
          </a:p>
          <a:p>
            <a:pPr>
              <a:lnSpc>
                <a:spcPct val="150000"/>
              </a:lnSpc>
              <a:defRPr/>
            </a:pPr>
            <a:r>
              <a:rPr lang="el" sz="2000" b="1" noProof="0" dirty="0">
                <a:latin typeface="+mj-lt"/>
                <a:cs typeface="Poppins"/>
              </a:rPr>
              <a:t>Ομάδα 2: </a:t>
            </a:r>
            <a:r>
              <a:rPr lang="el" sz="2000" noProof="0" dirty="0">
                <a:latin typeface="+mj-lt"/>
                <a:cs typeface="Poppins"/>
              </a:rPr>
              <a:t>το πρόγραμμα σπουδών των γυμνασίων </a:t>
            </a:r>
          </a:p>
          <a:p>
            <a:pPr>
              <a:lnSpc>
                <a:spcPct val="150000"/>
              </a:lnSpc>
              <a:defRPr/>
            </a:pPr>
            <a:r>
              <a:rPr lang="el" sz="2000" b="1" noProof="0" dirty="0">
                <a:latin typeface="+mj-lt"/>
                <a:cs typeface="Poppins"/>
              </a:rPr>
              <a:t>Ομάδα 3: </a:t>
            </a:r>
            <a:r>
              <a:rPr lang="el" sz="2000" noProof="0" dirty="0">
                <a:latin typeface="+mj-lt"/>
                <a:cs typeface="Poppins"/>
              </a:rPr>
              <a:t>το πρόγραμμα σπουδών των λυκείων</a:t>
            </a:r>
          </a:p>
          <a:p>
            <a:pPr marL="342900" indent="-342900">
              <a:lnSpc>
                <a:spcPct val="150000"/>
              </a:lnSpc>
              <a:buFont typeface="Arial" panose="020B0604020202020204" pitchFamily="34" charset="0"/>
              <a:buChar char="•"/>
              <a:defRPr/>
            </a:pPr>
            <a:r>
              <a:rPr lang="el" sz="2000" i="1" noProof="0" dirty="0">
                <a:latin typeface="+mj-lt"/>
                <a:cs typeface="Poppins"/>
              </a:rPr>
              <a:t>Αναζητήστε μαθησιακούς στόχους, γνώσεις και δεξιότητες πάνω σε θέματα σχετικά με το έδαφος ή την έννοια της υγείας του εδάφους.</a:t>
            </a:r>
          </a:p>
          <a:p>
            <a:pPr marL="342900" indent="-342900">
              <a:lnSpc>
                <a:spcPct val="150000"/>
              </a:lnSpc>
              <a:buFont typeface="Arial" panose="020B0604020202020204" pitchFamily="34" charset="0"/>
              <a:buChar char="•"/>
              <a:defRPr/>
            </a:pPr>
            <a:r>
              <a:rPr lang="el" sz="2000" i="1" noProof="0" dirty="0">
                <a:latin typeface="+mj-lt"/>
                <a:cs typeface="Poppins"/>
              </a:rPr>
              <a:t>Υπάρχουν κυρίαρχες ιδέες, δεξιότητες ή στόχοι που θα μπορούσαν να αποτελέσουν αντικείμενο διδασκαλίας κατά την εκμάθηση θεμάτων που σχετίζονται με το έδαφος;</a:t>
            </a:r>
          </a:p>
        </p:txBody>
      </p:sp>
      <p:pic>
        <p:nvPicPr>
          <p:cNvPr id="18" name="Grafik 14">
            <a:extLst>
              <a:ext uri="{FF2B5EF4-FFF2-40B4-BE49-F238E27FC236}">
                <a16:creationId xmlns:a16="http://schemas.microsoft.com/office/drawing/2014/main" id="{AD2C4807-3F5B-4835-A45F-7EA7044CA93B}"/>
              </a:ext>
            </a:extLst>
          </p:cNvPr>
          <p:cNvPicPr>
            <a:picLocks noChangeAspect="1"/>
          </p:cNvPicPr>
          <p:nvPr/>
        </p:nvPicPr>
        <p:blipFill>
          <a:blip r:embed="rId7"/>
          <a:stretch/>
        </p:blipFill>
        <p:spPr bwMode="auto">
          <a:xfrm>
            <a:off x="9656628" y="2743543"/>
            <a:ext cx="1783343" cy="187291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026" name="Picture 2" descr="Community-Netzwerk Menschen Silhouette Symbol. Piktogramm ...">
            <a:extLst>
              <a:ext uri="{FF2B5EF4-FFF2-40B4-BE49-F238E27FC236}">
                <a16:creationId xmlns:a16="http://schemas.microsoft.com/office/drawing/2014/main" id="{F267ECFC-22A7-4CC3-B1ED-92675866C7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2166" y="1525131"/>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p:cNvPicPr>
            <a:picLocks noChangeAspect="1"/>
          </p:cNvPicPr>
          <p:nvPr/>
        </p:nvPicPr>
        <p:blipFill>
          <a:blip r:embed="rId4"/>
          <a:stretch/>
        </p:blipFill>
        <p:spPr bwMode="auto">
          <a:xfrm>
            <a:off x="10404811" y="-678275"/>
            <a:ext cx="293241" cy="293241"/>
          </a:xfrm>
          <a:prstGeom prst="rect">
            <a:avLst/>
          </a:prstGeom>
        </p:spPr>
      </p:pic>
      <p:pic>
        <p:nvPicPr>
          <p:cNvPr id="12" name="Gráfico 11"/>
          <p:cNvPicPr>
            <a:picLocks noChangeAspect="1"/>
          </p:cNvPicPr>
          <p:nvPr/>
        </p:nvPicPr>
        <p:blipFill>
          <a:blip r:embed="rId5"/>
          <a:stretch/>
        </p:blipFill>
        <p:spPr bwMode="auto">
          <a:xfrm>
            <a:off x="10792101" y="-675943"/>
            <a:ext cx="293241" cy="293241"/>
          </a:xfrm>
          <a:prstGeom prst="rect">
            <a:avLst/>
          </a:prstGeom>
        </p:spPr>
      </p:pic>
      <p:pic>
        <p:nvPicPr>
          <p:cNvPr id="13" name="Gráfico 12"/>
          <p:cNvPicPr>
            <a:picLocks noChangeAspect="1"/>
          </p:cNvPicPr>
          <p:nvPr/>
        </p:nvPicPr>
        <p:blipFill>
          <a:blip r:embed="rId6"/>
          <a:stretch/>
        </p:blipFill>
        <p:spPr bwMode="auto">
          <a:xfrm>
            <a:off x="11179391" y="-678275"/>
            <a:ext cx="293241" cy="293241"/>
          </a:xfrm>
          <a:prstGeom prst="rect">
            <a:avLst/>
          </a:prstGeom>
        </p:spPr>
      </p:pic>
      <p:pic>
        <p:nvPicPr>
          <p:cNvPr id="14" name="Gráfico 13"/>
          <p:cNvPicPr>
            <a:picLocks noChangeAspect="1"/>
          </p:cNvPicPr>
          <p:nvPr/>
        </p:nvPicPr>
        <p:blipFill>
          <a:blip r:embed="rId7"/>
          <a:stretch/>
        </p:blipFill>
        <p:spPr bwMode="auto">
          <a:xfrm>
            <a:off x="11566681" y="-680607"/>
            <a:ext cx="293241" cy="293241"/>
          </a:xfrm>
          <a:prstGeom prst="rect">
            <a:avLst/>
          </a:prstGeom>
        </p:spPr>
      </p:pic>
      <p:sp>
        <p:nvSpPr>
          <p:cNvPr id="4" name="Textfeld 3"/>
          <p:cNvSpPr txBox="1"/>
          <p:nvPr/>
        </p:nvSpPr>
        <p:spPr bwMode="auto">
          <a:xfrm>
            <a:off x="680053" y="1567487"/>
            <a:ext cx="9350553" cy="2308324"/>
          </a:xfrm>
          <a:prstGeom prst="rect">
            <a:avLst/>
          </a:prstGeom>
          <a:noFill/>
        </p:spPr>
        <p:txBody>
          <a:bodyPr wrap="square" lIns="91440" tIns="45720" rIns="91440" bIns="45720" rtlCol="0" anchor="t">
            <a:spAutoFit/>
          </a:bodyPr>
          <a:lstStyle/>
          <a:p>
            <a:pPr>
              <a:defRPr/>
            </a:pPr>
            <a:r>
              <a:rPr lang="el" sz="2000" b="1" noProof="0" dirty="0">
                <a:latin typeface="+mj-lt"/>
              </a:rPr>
              <a:t>Συζήτηση σε μικρές ομάδες</a:t>
            </a:r>
          </a:p>
          <a:p>
            <a:pPr>
              <a:defRPr/>
            </a:pPr>
            <a:endParaRPr lang="el" sz="2000" noProof="0" dirty="0">
              <a:latin typeface="+mj-lt"/>
            </a:endParaRPr>
          </a:p>
          <a:p>
            <a:pPr marL="342900" indent="-342900">
              <a:buFont typeface="Arial"/>
              <a:buChar char="•"/>
              <a:defRPr/>
            </a:pPr>
            <a:r>
              <a:rPr lang="el" sz="2000" i="1" noProof="0" dirty="0">
                <a:latin typeface="+mj-lt"/>
              </a:rPr>
              <a:t>Ποια θέματα σχετικά με το έδαφος περιλαμβάνονται στο πρόγραμμα σπουδών;</a:t>
            </a:r>
          </a:p>
          <a:p>
            <a:pPr marL="342900" indent="-342900">
              <a:buFont typeface="Arial"/>
              <a:buChar char="•"/>
              <a:defRPr/>
            </a:pPr>
            <a:r>
              <a:rPr lang="el" sz="2000" i="1" noProof="0" dirty="0">
                <a:latin typeface="+mj-lt"/>
              </a:rPr>
              <a:t>Πιστεύετε ότι υπάρχει κενό στο πρόγραμμα σπουδών όσον αφορά την εκπαίδευση για την υγεία του εδάφους;</a:t>
            </a:r>
          </a:p>
          <a:p>
            <a:pPr marL="342900" indent="-342900">
              <a:buFont typeface="Arial"/>
              <a:buChar char="•"/>
              <a:defRPr/>
            </a:pPr>
            <a:r>
              <a:rPr lang="el" sz="2000" i="1" noProof="0" dirty="0">
                <a:latin typeface="+mj-lt"/>
              </a:rPr>
              <a:t>Εντοπίζετε διαφορές μεταξύ των προγραμμάτων σπουδών; </a:t>
            </a:r>
          </a:p>
          <a:p>
            <a:pPr marL="342900" indent="-342900">
              <a:buFontTx/>
              <a:buChar char="-"/>
              <a:defRPr/>
            </a:pPr>
            <a:endParaRPr lang="el" sz="2400" noProof="0" dirty="0">
              <a:latin typeface="+mj-lt"/>
            </a:endParaRPr>
          </a:p>
        </p:txBody>
      </p:sp>
      <p:sp>
        <p:nvSpPr>
          <p:cNvPr id="2" name="Rechteck 1">
            <a:extLst>
              <a:ext uri="{FF2B5EF4-FFF2-40B4-BE49-F238E27FC236}">
                <a16:creationId xmlns:a16="http://schemas.microsoft.com/office/drawing/2014/main" id="{57D13FD4-3F5B-4A79-8DDE-6872C513617B}"/>
              </a:ext>
            </a:extLst>
          </p:cNvPr>
          <p:cNvSpPr/>
          <p:nvPr/>
        </p:nvSpPr>
        <p:spPr>
          <a:xfrm>
            <a:off x="680053" y="3535050"/>
            <a:ext cx="8504979" cy="2246769"/>
          </a:xfrm>
          <a:prstGeom prst="rect">
            <a:avLst/>
          </a:prstGeom>
        </p:spPr>
        <p:txBody>
          <a:bodyPr wrap="square">
            <a:spAutoFit/>
          </a:bodyPr>
          <a:lstStyle/>
          <a:p>
            <a:pPr>
              <a:lnSpc>
                <a:spcPct val="150000"/>
              </a:lnSpc>
              <a:defRPr/>
            </a:pPr>
            <a:r>
              <a:rPr lang="el" sz="2000" b="1" noProof="0" dirty="0">
                <a:latin typeface="+mj-lt"/>
                <a:cs typeface="Poppins"/>
              </a:rPr>
              <a:t>Μοιραστείτε τα αποτελέσματά σας σε μια συζήτηση όπου θα συμμετέχουν όλοι: </a:t>
            </a:r>
          </a:p>
          <a:p>
            <a:pPr marL="342900" indent="-342900">
              <a:buFont typeface="Arial" panose="020B0604020202020204" pitchFamily="34" charset="0"/>
              <a:buChar char="•"/>
              <a:defRPr/>
            </a:pPr>
            <a:r>
              <a:rPr lang="el" sz="2000" i="1" noProof="0" dirty="0">
                <a:latin typeface="+mj-lt"/>
                <a:cs typeface="Poppins"/>
              </a:rPr>
              <a:t>Πρέπει να αλλάξουμε αυτά τα προγράμματα σπουδών για να καθιερώσουμε τη γνώση για το έδαφος στην κοινωνία; </a:t>
            </a:r>
          </a:p>
          <a:p>
            <a:pPr marL="342900" indent="-342900">
              <a:buFont typeface="Arial" panose="020B0604020202020204" pitchFamily="34" charset="0"/>
              <a:buChar char="•"/>
              <a:defRPr/>
            </a:pPr>
            <a:r>
              <a:rPr lang="el" sz="2000" i="1" noProof="0" dirty="0">
                <a:latin typeface="+mj-lt"/>
                <a:cs typeface="Poppins"/>
              </a:rPr>
              <a:t>Υπάρχουν ήδη κάποιες ευκαιρίες για την καθιέρωση της γνώσης για το έδαφος στην κοινωνία;</a:t>
            </a:r>
          </a:p>
        </p:txBody>
      </p:sp>
      <p:pic>
        <p:nvPicPr>
          <p:cNvPr id="5" name="Grafik 4">
            <a:extLst>
              <a:ext uri="{FF2B5EF4-FFF2-40B4-BE49-F238E27FC236}">
                <a16:creationId xmlns:a16="http://schemas.microsoft.com/office/drawing/2014/main" id="{F52D9F97-45A2-4572-AA18-2F4F39BED1EC}"/>
              </a:ext>
            </a:extLst>
          </p:cNvPr>
          <p:cNvPicPr>
            <a:picLocks noChangeAspect="1"/>
          </p:cNvPicPr>
          <p:nvPr/>
        </p:nvPicPr>
        <p:blipFill>
          <a:blip r:embed="rId8"/>
          <a:stretch>
            <a:fillRect/>
          </a:stretch>
        </p:blipFill>
        <p:spPr>
          <a:xfrm>
            <a:off x="9929844" y="3657600"/>
            <a:ext cx="1783457" cy="1783457"/>
          </a:xfrm>
          <a:prstGeom prst="rect">
            <a:avLst/>
          </a:prstGeom>
        </p:spPr>
      </p:pic>
      <p:sp>
        <p:nvSpPr>
          <p:cNvPr id="7" name="Title 1">
            <a:extLst>
              <a:ext uri="{FF2B5EF4-FFF2-40B4-BE49-F238E27FC236}">
                <a16:creationId xmlns:a16="http://schemas.microsoft.com/office/drawing/2014/main" id="{C99B267D-180A-3BE2-D3C0-0AEB9CCFE5AA}"/>
              </a:ext>
            </a:extLst>
          </p:cNvPr>
          <p:cNvSpPr txBox="1">
            <a:spLocks/>
          </p:cNvSpPr>
          <p:nvPr/>
        </p:nvSpPr>
        <p:spPr bwMode="auto">
          <a:xfrm>
            <a:off x="3289300" y="606707"/>
            <a:ext cx="8064500" cy="685800"/>
          </a:xfrm>
          <a:prstGeom prst="rect">
            <a:avLst/>
          </a:prstGeom>
          <a:noFill/>
          <a:ln>
            <a:noFill/>
          </a:ln>
        </p:spPr>
        <p:txBody>
          <a:bodyPr spcFirstLastPara="1" wrap="square" lIns="91425" tIns="45700" rIns="91425" bIns="45700" anchor="ctr" anchorCtr="0">
            <a:noAutofit/>
          </a:bodyPr>
          <a:lstStyle>
            <a:defPPr marR="0" lvl="0" algn="l">
              <a:lnSpc>
                <a:spcPct val="100000"/>
              </a:lnSpc>
              <a:spcBef>
                <a:spcPts val="0"/>
              </a:spcBef>
              <a:spcAft>
                <a:spcPts val="0"/>
              </a:spcAft>
            </a:defPPr>
            <a:lvl1pPr marR="0" lvl="0" algn="r">
              <a:lnSpc>
                <a:spcPct val="90000"/>
              </a:lnSpc>
              <a:spcBef>
                <a:spcPts val="0"/>
              </a:spcBef>
              <a:spcAft>
                <a:spcPts val="0"/>
              </a:spcAft>
              <a:buClr>
                <a:srgbClr val="0CB08E"/>
              </a:buClr>
              <a:buSzPts val="3200"/>
              <a:buFont typeface="Bebas Neue"/>
              <a:buNone/>
              <a:defRPr sz="3200" b="0" i="0" u="none" strike="noStrike" cap="none">
                <a:solidFill>
                  <a:srgbClr val="0CB08E"/>
                </a:solidFill>
                <a:latin typeface="Bebas Neue"/>
                <a:ea typeface="Bebas Neue"/>
                <a:cs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r>
              <a:rPr lang="el" dirty="0">
                <a:latin typeface="+mj-lt"/>
              </a:rPr>
              <a:t>Η έννοια της «υγείας του εδάφους» είναι ένα θέμα που καλύπτεται άμεσα ή έμμεσα στα σχολικά προγράμματα σπουδών μας;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l" noProof="0" dirty="0">
                <a:latin typeface="+mj-lt"/>
              </a:rPr>
              <a:t>Διδακτική ενότητα 2</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l" noProof="0" dirty="0">
                <a:latin typeface="+mj-lt"/>
              </a:rPr>
              <a:t>Εμπλέξτε ενεργά τους μαθητές</a:t>
            </a:r>
          </a:p>
        </p:txBody>
      </p:sp>
    </p:spTree>
    <p:extLst>
      <p:ext uri="{BB962C8B-B14F-4D97-AF65-F5344CB8AC3E}">
        <p14:creationId xmlns:p14="http://schemas.microsoft.com/office/powerpoint/2010/main" val="400262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a:extLst>
            <a:ext uri="{FF2B5EF4-FFF2-40B4-BE49-F238E27FC236}">
              <a16:creationId xmlns:a16="http://schemas.microsoft.com/office/drawing/2014/main" id="{1EA31E5B-2D0B-18C7-81A3-444D09008943}"/>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7433D617-9DFF-419C-7E3E-38AD231EC57C}"/>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2769D964-B3F3-6327-4141-18FA42BDE67F}"/>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7EE356DE-7963-EA7D-DA33-9E2BBD90E72C}"/>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677B7027-B5B9-A2C0-1EA3-B681CA3B7DAA}"/>
              </a:ext>
            </a:extLst>
          </p:cNvPr>
          <p:cNvPicPr>
            <a:picLocks noChangeAspect="1"/>
          </p:cNvPicPr>
          <p:nvPr/>
        </p:nvPicPr>
        <p:blipFill>
          <a:blip r:embed="rId6"/>
          <a:stretch/>
        </p:blipFill>
        <p:spPr bwMode="auto">
          <a:xfrm>
            <a:off x="11566681" y="-680607"/>
            <a:ext cx="293241" cy="293241"/>
          </a:xfrm>
          <a:prstGeom prst="rect">
            <a:avLst/>
          </a:prstGeom>
        </p:spPr>
      </p:pic>
      <p:sp>
        <p:nvSpPr>
          <p:cNvPr id="2" name="Title 1">
            <a:extLst>
              <a:ext uri="{FF2B5EF4-FFF2-40B4-BE49-F238E27FC236}">
                <a16:creationId xmlns:a16="http://schemas.microsoft.com/office/drawing/2014/main" id="{680D6915-4E8E-8390-36F8-0567D08D4C3D}"/>
              </a:ext>
            </a:extLst>
          </p:cNvPr>
          <p:cNvSpPr>
            <a:spLocks noGrp="1"/>
          </p:cNvSpPr>
          <p:nvPr>
            <p:ph type="title"/>
          </p:nvPr>
        </p:nvSpPr>
        <p:spPr/>
        <p:txBody>
          <a:bodyPr>
            <a:normAutofit fontScale="90000"/>
          </a:bodyPr>
          <a:lstStyle/>
          <a:p>
            <a:r>
              <a:rPr lang="el" dirty="0">
                <a:latin typeface="+mj-lt"/>
              </a:rPr>
              <a:t>Εκπαίδευση για την υγεία του εδάφους σύμφωνα με το μοντέλο των 5E</a:t>
            </a:r>
          </a:p>
        </p:txBody>
      </p:sp>
      <p:sp>
        <p:nvSpPr>
          <p:cNvPr id="5" name="CuadroTexto 5">
            <a:extLst>
              <a:ext uri="{FF2B5EF4-FFF2-40B4-BE49-F238E27FC236}">
                <a16:creationId xmlns:a16="http://schemas.microsoft.com/office/drawing/2014/main" id="{8B955F7D-2BB0-F41B-F77F-DF78E71F8E5F}"/>
              </a:ext>
            </a:extLst>
          </p:cNvPr>
          <p:cNvSpPr txBox="1"/>
          <p:nvPr/>
        </p:nvSpPr>
        <p:spPr bwMode="auto">
          <a:xfrm>
            <a:off x="8673297" y="1201545"/>
            <a:ext cx="3409846" cy="1246495"/>
          </a:xfrm>
          <a:prstGeom prst="rect">
            <a:avLst/>
          </a:prstGeom>
          <a:noFill/>
        </p:spPr>
        <p:txBody>
          <a:bodyPr wrap="square" lIns="91440" tIns="45720" rIns="91440" bIns="45720" rtlCol="0" anchor="t">
            <a:spAutoFit/>
          </a:bodyPr>
          <a:lstStyle/>
          <a:p>
            <a:pPr>
              <a:defRPr/>
            </a:pPr>
            <a:r>
              <a:rPr lang="el" sz="1100" i="1" dirty="0"/>
              <a:t>(κατά τους Bybee, R. W., Taylor, J. A., Gardner, A., Van Scotter, P., Powell, J. C., Westbrook, A., &amp; Landes, N. (2006). The BSCS 5E instructional model: Origins and effectiveness. Colorado Springs, Co: BSCS, 5(88-98</a:t>
            </a:r>
            <a:r>
              <a:rPr lang="el" sz="1400" dirty="0"/>
              <a:t>).</a:t>
            </a:r>
          </a:p>
          <a:p>
            <a:pPr>
              <a:defRPr/>
            </a:pPr>
            <a:endParaRPr lang="el" sz="1400" noProof="0" dirty="0">
              <a:solidFill>
                <a:srgbClr val="000000"/>
              </a:solidFill>
              <a:latin typeface="Arial"/>
              <a:cs typeface="Arial"/>
            </a:endParaRPr>
          </a:p>
        </p:txBody>
      </p:sp>
      <p:pic>
        <p:nvPicPr>
          <p:cNvPr id="4" name="Picture 3" descr="A diagram of a group of people&#10;&#10;AI-generated content may be incorrect.">
            <a:extLst>
              <a:ext uri="{FF2B5EF4-FFF2-40B4-BE49-F238E27FC236}">
                <a16:creationId xmlns:a16="http://schemas.microsoft.com/office/drawing/2014/main" id="{D0681143-3951-E53D-DC6B-E43170400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5416" y="1228776"/>
            <a:ext cx="3867150" cy="4152900"/>
          </a:xfrm>
          <a:prstGeom prst="rect">
            <a:avLst/>
          </a:prstGeom>
        </p:spPr>
      </p:pic>
      <p:sp>
        <p:nvSpPr>
          <p:cNvPr id="6" name="TextBox 5">
            <a:extLst>
              <a:ext uri="{FF2B5EF4-FFF2-40B4-BE49-F238E27FC236}">
                <a16:creationId xmlns:a16="http://schemas.microsoft.com/office/drawing/2014/main" id="{40C81F76-3F5F-F99F-3196-03769BEDCA53}"/>
              </a:ext>
            </a:extLst>
          </p:cNvPr>
          <p:cNvSpPr txBox="1"/>
          <p:nvPr/>
        </p:nvSpPr>
        <p:spPr>
          <a:xfrm>
            <a:off x="1088516" y="1150384"/>
            <a:ext cx="2032314" cy="646331"/>
          </a:xfrm>
          <a:prstGeom prst="rect">
            <a:avLst/>
          </a:prstGeom>
          <a:solidFill>
            <a:srgbClr val="7030A0"/>
          </a:solidFill>
        </p:spPr>
        <p:txBody>
          <a:bodyPr wrap="square" rtlCol="0">
            <a:spAutoFit/>
          </a:bodyPr>
          <a:lstStyle/>
          <a:p>
            <a:r>
              <a:rPr lang="el" dirty="0">
                <a:solidFill>
                  <a:schemeClr val="bg1"/>
                </a:solidFill>
                <a:latin typeface="+mj-lt"/>
              </a:rPr>
              <a:t>Evaluate (Αξιολόγηση):</a:t>
            </a:r>
          </a:p>
        </p:txBody>
      </p:sp>
      <p:sp>
        <p:nvSpPr>
          <p:cNvPr id="7" name="TextBox 6">
            <a:extLst>
              <a:ext uri="{FF2B5EF4-FFF2-40B4-BE49-F238E27FC236}">
                <a16:creationId xmlns:a16="http://schemas.microsoft.com/office/drawing/2014/main" id="{FF227DA4-9246-6A02-336B-A0FC6B21AE59}"/>
              </a:ext>
            </a:extLst>
          </p:cNvPr>
          <p:cNvSpPr txBox="1"/>
          <p:nvPr/>
        </p:nvSpPr>
        <p:spPr bwMode="auto">
          <a:xfrm>
            <a:off x="5993309" y="2263374"/>
            <a:ext cx="2298636" cy="369332"/>
          </a:xfrm>
          <a:prstGeom prst="rect">
            <a:avLst/>
          </a:prstGeom>
          <a:solidFill>
            <a:srgbClr val="C00000"/>
          </a:solidFill>
        </p:spPr>
        <p:txBody>
          <a:bodyPr wrap="square" rtlCol="0">
            <a:spAutoFit/>
          </a:bodyPr>
          <a:lstStyle/>
          <a:p>
            <a:r>
              <a:rPr lang="el" dirty="0">
                <a:latin typeface="+mj-lt"/>
              </a:rPr>
              <a:t>Engage (Εμπλοκή):</a:t>
            </a:r>
          </a:p>
        </p:txBody>
      </p:sp>
      <p:sp>
        <p:nvSpPr>
          <p:cNvPr id="8" name="TextBox 7">
            <a:extLst>
              <a:ext uri="{FF2B5EF4-FFF2-40B4-BE49-F238E27FC236}">
                <a16:creationId xmlns:a16="http://schemas.microsoft.com/office/drawing/2014/main" id="{BFE70374-793C-368B-0234-E2F82370D607}"/>
              </a:ext>
            </a:extLst>
          </p:cNvPr>
          <p:cNvSpPr txBox="1"/>
          <p:nvPr/>
        </p:nvSpPr>
        <p:spPr bwMode="auto">
          <a:xfrm>
            <a:off x="415620" y="2564167"/>
            <a:ext cx="1552191" cy="646331"/>
          </a:xfrm>
          <a:prstGeom prst="rect">
            <a:avLst/>
          </a:prstGeom>
          <a:solidFill>
            <a:srgbClr val="92D050"/>
          </a:solidFill>
        </p:spPr>
        <p:txBody>
          <a:bodyPr wrap="square" rtlCol="0">
            <a:spAutoFit/>
          </a:bodyPr>
          <a:lstStyle/>
          <a:p>
            <a:r>
              <a:rPr lang="el" dirty="0">
                <a:latin typeface="+mj-lt"/>
              </a:rPr>
              <a:t>Explain (Επεξήγηση):</a:t>
            </a:r>
          </a:p>
        </p:txBody>
      </p:sp>
      <p:sp>
        <p:nvSpPr>
          <p:cNvPr id="9" name="TextBox 8">
            <a:extLst>
              <a:ext uri="{FF2B5EF4-FFF2-40B4-BE49-F238E27FC236}">
                <a16:creationId xmlns:a16="http://schemas.microsoft.com/office/drawing/2014/main" id="{B729BDE8-D507-53F1-F90B-12AF82875FCF}"/>
              </a:ext>
            </a:extLst>
          </p:cNvPr>
          <p:cNvSpPr txBox="1"/>
          <p:nvPr/>
        </p:nvSpPr>
        <p:spPr bwMode="auto">
          <a:xfrm>
            <a:off x="268014" y="4300911"/>
            <a:ext cx="1853175" cy="646331"/>
          </a:xfrm>
          <a:prstGeom prst="rect">
            <a:avLst/>
          </a:prstGeom>
          <a:solidFill>
            <a:srgbClr val="00B0F0"/>
          </a:solidFill>
        </p:spPr>
        <p:txBody>
          <a:bodyPr wrap="square" rtlCol="0">
            <a:spAutoFit/>
          </a:bodyPr>
          <a:lstStyle/>
          <a:p>
            <a:r>
              <a:rPr lang="el" dirty="0">
                <a:latin typeface="+mj-lt"/>
              </a:rPr>
              <a:t>Elaborate (Επεξεργασία):</a:t>
            </a:r>
          </a:p>
        </p:txBody>
      </p:sp>
      <p:sp>
        <p:nvSpPr>
          <p:cNvPr id="10" name="TextBox 9">
            <a:extLst>
              <a:ext uri="{FF2B5EF4-FFF2-40B4-BE49-F238E27FC236}">
                <a16:creationId xmlns:a16="http://schemas.microsoft.com/office/drawing/2014/main" id="{7A2CD18F-CF66-6D01-0653-89D60E47739B}"/>
              </a:ext>
            </a:extLst>
          </p:cNvPr>
          <p:cNvSpPr txBox="1"/>
          <p:nvPr/>
        </p:nvSpPr>
        <p:spPr bwMode="auto">
          <a:xfrm>
            <a:off x="6324442" y="3625575"/>
            <a:ext cx="1681521" cy="646331"/>
          </a:xfrm>
          <a:prstGeom prst="rect">
            <a:avLst/>
          </a:prstGeom>
          <a:solidFill>
            <a:srgbClr val="FF9933"/>
          </a:solidFill>
        </p:spPr>
        <p:txBody>
          <a:bodyPr wrap="square" rtlCol="0">
            <a:spAutoFit/>
          </a:bodyPr>
          <a:lstStyle/>
          <a:p>
            <a:r>
              <a:rPr lang="el" dirty="0">
                <a:latin typeface="+mj-lt"/>
              </a:rPr>
              <a:t>Explore (Εξερεύνηση):</a:t>
            </a:r>
          </a:p>
        </p:txBody>
      </p:sp>
      <p:sp>
        <p:nvSpPr>
          <p:cNvPr id="15" name="TextBox 14">
            <a:extLst>
              <a:ext uri="{FF2B5EF4-FFF2-40B4-BE49-F238E27FC236}">
                <a16:creationId xmlns:a16="http://schemas.microsoft.com/office/drawing/2014/main" id="{F875DA80-4A8A-ACF8-B9AD-B418006D50B7}"/>
              </a:ext>
            </a:extLst>
          </p:cNvPr>
          <p:cNvSpPr txBox="1"/>
          <p:nvPr/>
        </p:nvSpPr>
        <p:spPr bwMode="auto">
          <a:xfrm>
            <a:off x="108857" y="1837887"/>
            <a:ext cx="2575196" cy="646331"/>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Συνειδητοποιήστε τι δεν έχει συμπεριληφθεί, αναστοχαστείτε τη δική σας μαθησιακή διαδικασία</a:t>
            </a:r>
          </a:p>
        </p:txBody>
      </p:sp>
      <p:sp>
        <p:nvSpPr>
          <p:cNvPr id="17" name="TextBox 16">
            <a:extLst>
              <a:ext uri="{FF2B5EF4-FFF2-40B4-BE49-F238E27FC236}">
                <a16:creationId xmlns:a16="http://schemas.microsoft.com/office/drawing/2014/main" id="{EACEAA02-26FA-EEC2-F655-36550ED1E602}"/>
              </a:ext>
            </a:extLst>
          </p:cNvPr>
          <p:cNvSpPr txBox="1"/>
          <p:nvPr/>
        </p:nvSpPr>
        <p:spPr bwMode="auto">
          <a:xfrm>
            <a:off x="278757" y="3395724"/>
            <a:ext cx="1836659" cy="646331"/>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Παρουσιάστε, εξηγήστε και συζητήστε τα αποτελέσματα</a:t>
            </a:r>
          </a:p>
        </p:txBody>
      </p:sp>
      <p:sp>
        <p:nvSpPr>
          <p:cNvPr id="18" name="TextBox 17">
            <a:extLst>
              <a:ext uri="{FF2B5EF4-FFF2-40B4-BE49-F238E27FC236}">
                <a16:creationId xmlns:a16="http://schemas.microsoft.com/office/drawing/2014/main" id="{D2B6869A-99E4-B3B5-F1A9-681A8B16E818}"/>
              </a:ext>
            </a:extLst>
          </p:cNvPr>
          <p:cNvSpPr txBox="1"/>
          <p:nvPr/>
        </p:nvSpPr>
        <p:spPr bwMode="auto">
          <a:xfrm>
            <a:off x="597702" y="5048521"/>
            <a:ext cx="2032314" cy="830997"/>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Αναλύστε τα δεδομένα, ερμηνεύστε, καθορίστε σχέσεις, αναζητήστε βιβλιογραφία</a:t>
            </a:r>
          </a:p>
        </p:txBody>
      </p:sp>
      <p:sp>
        <p:nvSpPr>
          <p:cNvPr id="19" name="TextBox 18">
            <a:extLst>
              <a:ext uri="{FF2B5EF4-FFF2-40B4-BE49-F238E27FC236}">
                <a16:creationId xmlns:a16="http://schemas.microsoft.com/office/drawing/2014/main" id="{9F1C685D-0229-2483-6D54-373F7C952F5B}"/>
              </a:ext>
            </a:extLst>
          </p:cNvPr>
          <p:cNvSpPr txBox="1"/>
          <p:nvPr/>
        </p:nvSpPr>
        <p:spPr bwMode="auto">
          <a:xfrm>
            <a:off x="5081560" y="1454834"/>
            <a:ext cx="3210385" cy="461665"/>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Θέστε ερωτήσεις, διατυπώστε υποθέσεις, δοκιμάστε (υποκειμενικές) θεωρίες</a:t>
            </a:r>
          </a:p>
        </p:txBody>
      </p:sp>
      <p:sp>
        <p:nvSpPr>
          <p:cNvPr id="20" name="TextBox 19">
            <a:extLst>
              <a:ext uri="{FF2B5EF4-FFF2-40B4-BE49-F238E27FC236}">
                <a16:creationId xmlns:a16="http://schemas.microsoft.com/office/drawing/2014/main" id="{4E499E9A-617C-D2D6-5A33-08048B9F9448}"/>
              </a:ext>
            </a:extLst>
          </p:cNvPr>
          <p:cNvSpPr txBox="1"/>
          <p:nvPr/>
        </p:nvSpPr>
        <p:spPr bwMode="auto">
          <a:xfrm>
            <a:off x="5993308" y="2869547"/>
            <a:ext cx="2464891" cy="646331"/>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Οργανώστε και πραγματοποιήστε έρευνες, αναζητήστε βιβλιογραφία</a:t>
            </a:r>
          </a:p>
        </p:txBody>
      </p:sp>
      <p:sp>
        <p:nvSpPr>
          <p:cNvPr id="21" name="TextBox 20">
            <a:extLst>
              <a:ext uri="{FF2B5EF4-FFF2-40B4-BE49-F238E27FC236}">
                <a16:creationId xmlns:a16="http://schemas.microsoft.com/office/drawing/2014/main" id="{CD5DAFC9-358B-A1D3-0975-228DFCDD034B}"/>
              </a:ext>
            </a:extLst>
          </p:cNvPr>
          <p:cNvSpPr txBox="1"/>
          <p:nvPr/>
        </p:nvSpPr>
        <p:spPr bwMode="auto">
          <a:xfrm>
            <a:off x="5967499" y="4339088"/>
            <a:ext cx="2321519" cy="461665"/>
          </a:xfrm>
          <a:prstGeom prst="rect">
            <a:avLst/>
          </a:prstGeom>
          <a:noFill/>
        </p:spPr>
        <p:txBody>
          <a:bodyPr wrap="square" rtlCol="0">
            <a:spAutoFit/>
          </a:bodyPr>
          <a:lstStyle/>
          <a:p>
            <a:r>
              <a:rPr lang="el" sz="1200" dirty="0">
                <a:latin typeface="+mj-lt"/>
                <a:ea typeface="Calibri" panose="020F0502020204030204" pitchFamily="34" charset="0"/>
                <a:cs typeface="Calibri" panose="020F0502020204030204" pitchFamily="34" charset="0"/>
              </a:rPr>
              <a:t>Παρατηρήστε, περιγράψτε, συλλέξτε δεδομένα</a:t>
            </a:r>
          </a:p>
        </p:txBody>
      </p:sp>
      <p:sp>
        <p:nvSpPr>
          <p:cNvPr id="22" name="TextBox 21">
            <a:extLst>
              <a:ext uri="{FF2B5EF4-FFF2-40B4-BE49-F238E27FC236}">
                <a16:creationId xmlns:a16="http://schemas.microsoft.com/office/drawing/2014/main" id="{6B660401-3C7D-A4CC-AA2D-56978270CBC8}"/>
              </a:ext>
            </a:extLst>
          </p:cNvPr>
          <p:cNvSpPr txBox="1"/>
          <p:nvPr/>
        </p:nvSpPr>
        <p:spPr bwMode="auto">
          <a:xfrm>
            <a:off x="5331582" y="5027935"/>
            <a:ext cx="3126617" cy="461665"/>
          </a:xfrm>
          <a:prstGeom prst="rect">
            <a:avLst/>
          </a:prstGeom>
          <a:noFill/>
        </p:spPr>
        <p:txBody>
          <a:bodyPr wrap="square" rtlCol="0">
            <a:spAutoFit/>
          </a:bodyPr>
          <a:lstStyle/>
          <a:p>
            <a:r>
              <a:rPr lang="el" sz="800" dirty="0">
                <a:latin typeface="+mj-lt"/>
              </a:rPr>
              <a:t>Προσαρμογή από Abels, Lautner &amp; Lembens (2014) Mit “Mysteries” zu Forschendem Lernen im Chemieunterricht. </a:t>
            </a:r>
            <a:r>
              <a:rPr lang="el" sz="800" i="1" dirty="0">
                <a:latin typeface="+mj-lt"/>
              </a:rPr>
              <a:t>Chemie &amp; Schule, 3/14</a:t>
            </a:r>
          </a:p>
        </p:txBody>
      </p:sp>
    </p:spTree>
    <p:extLst>
      <p:ext uri="{BB962C8B-B14F-4D97-AF65-F5344CB8AC3E}">
        <p14:creationId xmlns:p14="http://schemas.microsoft.com/office/powerpoint/2010/main" val="647062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Rechteck 1"/>
          <p:cNvSpPr/>
          <p:nvPr/>
        </p:nvSpPr>
        <p:spPr bwMode="auto">
          <a:xfrm>
            <a:off x="1086959" y="1930117"/>
            <a:ext cx="6234591" cy="3574761"/>
          </a:xfrm>
          <a:prstGeom prst="rect">
            <a:avLst/>
          </a:prstGeom>
        </p:spPr>
        <p:txBody>
          <a:bodyPr wrap="square">
            <a:spAutoFit/>
          </a:bodyPr>
          <a:lstStyle/>
          <a:p>
            <a:pPr>
              <a:defRPr/>
            </a:pPr>
            <a:r>
              <a:rPr lang="el" sz="2000" b="1" noProof="0" dirty="0">
                <a:latin typeface="+mj-lt"/>
              </a:rPr>
              <a:t>Ενδιαφέρουσα, ελκυστική εισαγωγή στο θέμα: </a:t>
            </a:r>
          </a:p>
          <a:p>
            <a:pPr>
              <a:lnSpc>
                <a:spcPct val="150000"/>
              </a:lnSpc>
              <a:defRPr/>
            </a:pPr>
            <a:r>
              <a:rPr lang="el" sz="2000" noProof="0" dirty="0">
                <a:latin typeface="+mj-lt"/>
              </a:rPr>
              <a:t>εντοπισμός των προηγούμενων γνώσεων των μαθητών, αξιολόγηση των υφιστάμενων αντιλήψεων ως προς την εφαρμοσιμότητά τους, πιθανή δημιουργία γνωστικών συγκρούσεων, προσέλκυση της προσοχής, ενθάρρυνση του ενθουσιασμού, δημιουργία συνδέσεων με προηγούμενα μαθήματα και αποσαφήνιση των μαθησιακών στόχων.</a:t>
            </a:r>
          </a:p>
        </p:txBody>
      </p:sp>
      <p:pic>
        <p:nvPicPr>
          <p:cNvPr id="9" name="Grafik 8"/>
          <p:cNvPicPr>
            <a:picLocks noChangeAspect="1"/>
          </p:cNvPicPr>
          <p:nvPr/>
        </p:nvPicPr>
        <p:blipFill>
          <a:blip r:embed="rId7"/>
          <a:stretch/>
        </p:blipFill>
        <p:spPr bwMode="auto">
          <a:xfrm>
            <a:off x="7794264" y="1930117"/>
            <a:ext cx="3144457" cy="3133975"/>
          </a:xfrm>
          <a:prstGeom prst="rect">
            <a:avLst/>
          </a:prstGeom>
        </p:spPr>
      </p:pic>
      <p:sp>
        <p:nvSpPr>
          <p:cNvPr id="4" name="Rechteck 3">
            <a:extLst>
              <a:ext uri="{FF2B5EF4-FFF2-40B4-BE49-F238E27FC236}">
                <a16:creationId xmlns:a16="http://schemas.microsoft.com/office/drawing/2014/main" id="{26B40806-5924-4E97-A703-867E89D1E34E}"/>
              </a:ext>
            </a:extLst>
          </p:cNvPr>
          <p:cNvSpPr/>
          <p:nvPr/>
        </p:nvSpPr>
        <p:spPr>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800" noProof="0" dirty="0">
                <a:solidFill>
                  <a:schemeClr val="tx1"/>
                </a:solidFill>
                <a:latin typeface="+mj-lt"/>
              </a:rPr>
              <a:t>Εμπλοκή</a:t>
            </a:r>
          </a:p>
        </p:txBody>
      </p:sp>
      <p:sp>
        <p:nvSpPr>
          <p:cNvPr id="5" name="Title 4">
            <a:extLst>
              <a:ext uri="{FF2B5EF4-FFF2-40B4-BE49-F238E27FC236}">
                <a16:creationId xmlns:a16="http://schemas.microsoft.com/office/drawing/2014/main" id="{59B76635-F2D9-A671-393E-87E61AFC1FE0}"/>
              </a:ext>
            </a:extLst>
          </p:cNvPr>
          <p:cNvSpPr>
            <a:spLocks noGrp="1"/>
          </p:cNvSpPr>
          <p:nvPr>
            <p:ph type="title"/>
          </p:nvPr>
        </p:nvSpPr>
        <p:spPr/>
        <p:txBody>
          <a:bodyPr/>
          <a:lstStyle/>
          <a:p>
            <a:r>
              <a:rPr lang="el" dirty="0">
                <a:latin typeface="+mj-lt"/>
              </a:rPr>
              <a:t>εμπλοκή</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a:hlinkClick r:id="rId8"/>
          </p:cNvPr>
          <p:cNvPicPr>
            <a:picLocks noChangeAspect="1"/>
          </p:cNvPicPr>
          <p:nvPr/>
        </p:nvPicPr>
        <p:blipFill>
          <a:blip r:embed="rId9"/>
          <a:stretch/>
        </p:blipFill>
        <p:spPr bwMode="auto">
          <a:xfrm>
            <a:off x="3881437" y="2105025"/>
            <a:ext cx="4429125" cy="2952750"/>
          </a:xfrm>
          <a:prstGeom prst="rect">
            <a:avLst/>
          </a:prstGeom>
        </p:spPr>
      </p:pic>
      <p:sp>
        <p:nvSpPr>
          <p:cNvPr id="6" name="Textfeld 5"/>
          <p:cNvSpPr txBox="1"/>
          <p:nvPr/>
        </p:nvSpPr>
        <p:spPr bwMode="auto">
          <a:xfrm>
            <a:off x="4330612" y="5228121"/>
            <a:ext cx="3270447" cy="307777"/>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1200" b="0" i="0" u="none" strike="noStrike" cap="none" spc="0" noProof="0" dirty="0">
                <a:ln>
                  <a:noFill/>
                </a:ln>
                <a:solidFill>
                  <a:srgbClr val="000000"/>
                </a:solidFill>
                <a:latin typeface="Calibri" panose="020F0502020204030204" pitchFamily="34" charset="0"/>
                <a:cs typeface="Calibri" panose="020F0502020204030204" pitchFamily="34" charset="0"/>
              </a:rPr>
              <a:t>Πηγή: https://www.soundingsoil.ch/zuhoeren</a:t>
            </a:r>
            <a:r>
              <a:rPr lang="el" sz="1400" b="0" i="0" u="none" strike="noStrike" cap="none" spc="0" noProof="0" dirty="0">
                <a:ln>
                  <a:noFill/>
                </a:ln>
                <a:solidFill>
                  <a:srgbClr val="000000"/>
                </a:solidFill>
                <a:latin typeface="Calibri" panose="020F0502020204030204" pitchFamily="34" charset="0"/>
                <a:cs typeface="Calibri" panose="020F0502020204030204" pitchFamily="34" charset="0"/>
              </a:rPr>
              <a:t>/</a:t>
            </a:r>
          </a:p>
        </p:txBody>
      </p:sp>
      <p:sp>
        <p:nvSpPr>
          <p:cNvPr id="8" name="Textfeld 7"/>
          <p:cNvSpPr txBox="1"/>
          <p:nvPr/>
        </p:nvSpPr>
        <p:spPr bwMode="auto">
          <a:xfrm>
            <a:off x="4742905" y="1534569"/>
            <a:ext cx="2706190" cy="400110"/>
          </a:xfrm>
          <a:prstGeom prst="rect">
            <a:avLst/>
          </a:prstGeom>
          <a:noFill/>
        </p:spPr>
        <p:txBody>
          <a:bodyPr wrap="non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000" noProof="0" dirty="0">
                <a:latin typeface="Poppins"/>
              </a:rPr>
              <a:t>Σσσς… ακούστε προσεκτικά </a:t>
            </a:r>
          </a:p>
        </p:txBody>
      </p:sp>
      <p:sp>
        <p:nvSpPr>
          <p:cNvPr id="2" name="Title 1">
            <a:extLst>
              <a:ext uri="{FF2B5EF4-FFF2-40B4-BE49-F238E27FC236}">
                <a16:creationId xmlns:a16="http://schemas.microsoft.com/office/drawing/2014/main" id="{3F34B462-BCC6-053E-2872-03BFDC32AA91}"/>
              </a:ext>
            </a:extLst>
          </p:cNvPr>
          <p:cNvSpPr>
            <a:spLocks noGrp="1"/>
          </p:cNvSpPr>
          <p:nvPr>
            <p:ph type="title"/>
          </p:nvPr>
        </p:nvSpPr>
        <p:spPr/>
        <p:txBody>
          <a:bodyPr>
            <a:normAutofit/>
          </a:bodyPr>
          <a:lstStyle/>
          <a:p>
            <a:r>
              <a:rPr lang="el" dirty="0">
                <a:latin typeface="+mj-lt"/>
              </a:rPr>
              <a:t>Εκπαίδευση για την υγεία του εδάφους</a:t>
            </a:r>
          </a:p>
        </p:txBody>
      </p:sp>
      <p:sp>
        <p:nvSpPr>
          <p:cNvPr id="3" name="Rechteck 3">
            <a:extLst>
              <a:ext uri="{FF2B5EF4-FFF2-40B4-BE49-F238E27FC236}">
                <a16:creationId xmlns:a16="http://schemas.microsoft.com/office/drawing/2014/main" id="{6B9E25E6-E181-9D91-C9DE-A4F14CC897E4}"/>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800" noProof="0" dirty="0">
                <a:solidFill>
                  <a:schemeClr val="tx1"/>
                </a:solidFill>
                <a:latin typeface="+mj-lt"/>
              </a:rPr>
              <a:t>Εμπλοκή</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1139659" y="3065295"/>
            <a:ext cx="6518441" cy="2708434"/>
          </a:xfrm>
          <a:prstGeom prst="rect">
            <a:avLst/>
          </a:prstGeom>
          <a:noFill/>
        </p:spPr>
        <p:txBody>
          <a:bodyPr wrap="square" lIns="91440" tIns="45720" rIns="91440" bIns="45720" rtlCol="0" anchor="t">
            <a:spAutoFit/>
          </a:bodyPr>
          <a:lstStyle/>
          <a:p>
            <a:pPr marL="285750" indent="-285750">
              <a:lnSpc>
                <a:spcPct val="150000"/>
              </a:lnSpc>
              <a:buClr>
                <a:srgbClr val="000000"/>
              </a:buClr>
              <a:buFont typeface="Arial"/>
              <a:buChar char="•"/>
              <a:defRPr/>
            </a:pPr>
            <a:r>
              <a:rPr lang="el" sz="2000" noProof="0" dirty="0">
                <a:latin typeface="+mj-lt"/>
                <a:ea typeface="Arial"/>
                <a:cs typeface="Calibri"/>
              </a:rPr>
              <a:t>Ο σ</a:t>
            </a:r>
            <a:r>
              <a:rPr lang="el" sz="2000" b="0" i="0" u="none" strike="noStrike" cap="none" spc="0" noProof="0" dirty="0">
                <a:ln>
                  <a:noFill/>
                </a:ln>
                <a:latin typeface="+mj-lt"/>
                <a:ea typeface="Arial"/>
                <a:cs typeface="Calibri"/>
              </a:rPr>
              <a:t>τόχος είναι να μάθουμε λίγα παραπάνω πράγματα </a:t>
            </a:r>
            <a:r>
              <a:rPr lang="el" sz="2000" noProof="0" dirty="0">
                <a:latin typeface="+mj-lt"/>
                <a:ea typeface="Arial"/>
                <a:cs typeface="Calibri"/>
              </a:rPr>
              <a:t>για τις ήδη υπάρχουσες γνώσεις των μαθητών σχετικά με το έδαφος.</a:t>
            </a:r>
            <a:endParaRPr lang="el" sz="2000" noProof="0" dirty="0">
              <a:latin typeface="+mj-lt"/>
              <a:cs typeface="Calibri"/>
            </a:endParaRPr>
          </a:p>
          <a:p>
            <a:pPr marL="285750" marR="0" lvl="0" indent="-285750" algn="l" defTabSz="914400">
              <a:lnSpc>
                <a:spcPct val="150000"/>
              </a:lnSpc>
              <a:spcBef>
                <a:spcPts val="0"/>
              </a:spcBef>
              <a:spcAft>
                <a:spcPts val="0"/>
              </a:spcAft>
              <a:buClr>
                <a:srgbClr val="000000"/>
              </a:buClr>
              <a:buSzTx/>
              <a:buFont typeface="Arial"/>
              <a:buChar char="•"/>
              <a:defRPr/>
            </a:pPr>
            <a:r>
              <a:rPr lang="el" sz="2000" b="0" i="0" u="none" strike="noStrike" cap="none" spc="0" noProof="0" dirty="0">
                <a:ln>
                  <a:noFill/>
                </a:ln>
                <a:latin typeface="+mj-lt"/>
                <a:ea typeface="Arial"/>
                <a:cs typeface="Calibri" panose="020F0502020204030204" pitchFamily="34" charset="0"/>
              </a:rPr>
              <a:t>Συγκεντρώστε αυτές τις ιδέες σε έναν λευκοπίνακα, έναν πίνακα σεμιναρίων flipchart κ.ά.</a:t>
            </a:r>
          </a:p>
          <a:p>
            <a:pPr marR="0" lvl="0" algn="l" defTabSz="914400">
              <a:spcBef>
                <a:spcPts val="0"/>
              </a:spcBef>
              <a:spcAft>
                <a:spcPts val="0"/>
              </a:spcAft>
              <a:buClr>
                <a:srgbClr val="000000"/>
              </a:buClr>
              <a:buSzTx/>
              <a:defRPr/>
            </a:pPr>
            <a:endParaRPr lang="el" sz="2000" b="0" i="0" u="none" strike="noStrike" cap="none" spc="0" noProof="0" dirty="0">
              <a:ln>
                <a:noFill/>
              </a:ln>
              <a:latin typeface="+mj-lt"/>
              <a:ea typeface="Arial"/>
              <a:cs typeface="Calibri" panose="020F0502020204030204" pitchFamily="34" charset="0"/>
            </a:endParaRPr>
          </a:p>
        </p:txBody>
      </p:sp>
      <p:sp>
        <p:nvSpPr>
          <p:cNvPr id="2" name="Textfeld 1"/>
          <p:cNvSpPr txBox="1"/>
          <p:nvPr/>
        </p:nvSpPr>
        <p:spPr bwMode="auto">
          <a:xfrm>
            <a:off x="943821" y="2038986"/>
            <a:ext cx="7966672" cy="830997"/>
          </a:xfrm>
          <a:prstGeom prst="rect">
            <a:avLst/>
          </a:prstGeom>
          <a:noFill/>
        </p:spPr>
        <p:txBody>
          <a:bodyPr wrap="square" lIns="91440" tIns="45720" rIns="91440" bIns="45720" rtlCol="0" anchor="t">
            <a:spAutoFit/>
          </a:bodyPr>
          <a:lstStyle/>
          <a:p>
            <a:pPr marL="0" marR="0" lvl="0" indent="0" algn="l" defTabSz="914400">
              <a:lnSpc>
                <a:spcPct val="100000"/>
              </a:lnSpc>
              <a:spcBef>
                <a:spcPts val="0"/>
              </a:spcBef>
              <a:spcAft>
                <a:spcPts val="0"/>
              </a:spcAft>
              <a:buClr>
                <a:srgbClr val="000000"/>
              </a:buClr>
              <a:buSzTx/>
              <a:buFont typeface="Arial"/>
              <a:buNone/>
              <a:defRPr/>
            </a:pPr>
            <a:r>
              <a:rPr lang="el" sz="2400" b="1" i="0" u="none" strike="noStrike" cap="none" spc="0" noProof="0" dirty="0">
                <a:ln>
                  <a:noFill/>
                </a:ln>
                <a:latin typeface="+mj-lt"/>
                <a:ea typeface="Arial"/>
                <a:cs typeface="Calibri"/>
              </a:rPr>
              <a:t>Τι πιστεύετε; Ποιος</a:t>
            </a:r>
            <a:r>
              <a:rPr lang="el" sz="2400" b="1" noProof="0" dirty="0">
                <a:latin typeface="+mj-lt"/>
                <a:ea typeface="Arial"/>
                <a:cs typeface="Calibri"/>
              </a:rPr>
              <a:t> </a:t>
            </a:r>
            <a:r>
              <a:rPr lang="el" sz="2400" b="1" i="0" u="none" strike="noStrike" cap="none" spc="0" noProof="0" dirty="0">
                <a:ln>
                  <a:noFill/>
                </a:ln>
                <a:latin typeface="+mj-lt"/>
                <a:ea typeface="Arial"/>
                <a:cs typeface="Calibri"/>
              </a:rPr>
              <a:t>νομίζετε ότι κάνει </a:t>
            </a:r>
            <a:r>
              <a:rPr lang="el" sz="2400" b="1" noProof="0" dirty="0">
                <a:latin typeface="+mj-lt"/>
                <a:ea typeface="Arial"/>
                <a:cs typeface="Calibri"/>
              </a:rPr>
              <a:t>αυτούς </a:t>
            </a:r>
            <a:r>
              <a:rPr lang="el" sz="2400" b="1" i="0" u="none" strike="noStrike" cap="none" spc="0" noProof="0" dirty="0">
                <a:ln>
                  <a:noFill/>
                </a:ln>
                <a:latin typeface="+mj-lt"/>
                <a:ea typeface="Arial"/>
                <a:cs typeface="Calibri"/>
              </a:rPr>
              <a:t>τους θορύβους; </a:t>
            </a:r>
          </a:p>
        </p:txBody>
      </p:sp>
      <p:pic>
        <p:nvPicPr>
          <p:cNvPr id="1026" name="Picture 2" descr="Flipchart - Openclipart"/>
          <p:cNvPicPr>
            <a:picLocks noChangeAspect="1" noChangeArrowheads="1"/>
          </p:cNvPicPr>
          <p:nvPr/>
        </p:nvPicPr>
        <p:blipFill>
          <a:blip r:embed="rId8"/>
          <a:stretch/>
        </p:blipFill>
        <p:spPr bwMode="auto">
          <a:xfrm>
            <a:off x="8910493" y="2170644"/>
            <a:ext cx="2038742" cy="3160050"/>
          </a:xfrm>
          <a:prstGeom prst="rect">
            <a:avLst/>
          </a:prstGeom>
          <a:noFill/>
        </p:spPr>
      </p:pic>
      <p:sp>
        <p:nvSpPr>
          <p:cNvPr id="3" name="Title 2">
            <a:extLst>
              <a:ext uri="{FF2B5EF4-FFF2-40B4-BE49-F238E27FC236}">
                <a16:creationId xmlns:a16="http://schemas.microsoft.com/office/drawing/2014/main" id="{1A9BBB1E-A8F7-903A-359D-8E1EC9481DAD}"/>
              </a:ext>
            </a:extLst>
          </p:cNvPr>
          <p:cNvSpPr>
            <a:spLocks noGrp="1"/>
          </p:cNvSpPr>
          <p:nvPr>
            <p:ph type="title"/>
          </p:nvPr>
        </p:nvSpPr>
        <p:spPr/>
        <p:txBody>
          <a:bodyPr>
            <a:normAutofit fontScale="90000"/>
          </a:bodyPr>
          <a:lstStyle/>
          <a:p>
            <a:r>
              <a:rPr lang="el" dirty="0">
                <a:latin typeface="+mj-lt"/>
              </a:rPr>
              <a:t>Κεντρίστε το ενδιαφέρον – Εμπλοκή των μαθητών στο θέμα</a:t>
            </a:r>
          </a:p>
        </p:txBody>
      </p:sp>
      <p:sp>
        <p:nvSpPr>
          <p:cNvPr id="5" name="Rechteck 3">
            <a:extLst>
              <a:ext uri="{FF2B5EF4-FFF2-40B4-BE49-F238E27FC236}">
                <a16:creationId xmlns:a16="http://schemas.microsoft.com/office/drawing/2014/main" id="{864027DA-7F87-F63A-33A3-AC1A10148AB6}"/>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800" noProof="0" dirty="0">
                <a:solidFill>
                  <a:schemeClr val="tx1"/>
                </a:solidFill>
                <a:latin typeface="+mj-lt"/>
              </a:rPr>
              <a:t>Εμπλοκή</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p:cNvSpPr txBox="1"/>
          <p:nvPr/>
        </p:nvSpPr>
        <p:spPr bwMode="auto">
          <a:xfrm>
            <a:off x="558803" y="2389189"/>
            <a:ext cx="3499993" cy="2893100"/>
          </a:xfrm>
          <a:prstGeom prst="rect">
            <a:avLst/>
          </a:prstGeom>
          <a:noFill/>
        </p:spPr>
        <p:txBody>
          <a:bodyPr wrap="square" rtlCol="0">
            <a:spAutoFit/>
          </a:bodyPr>
          <a:lstStyle/>
          <a:p>
            <a:pPr>
              <a:defRPr/>
            </a:pPr>
            <a:r>
              <a:rPr lang="el" sz="2000" b="1" u="sng" noProof="0" dirty="0">
                <a:latin typeface="+mj-lt"/>
              </a:rPr>
              <a:t>Δραστηριότητα 2.1.:</a:t>
            </a:r>
            <a:endParaRPr lang="el" u="sng" noProof="0" dirty="0">
              <a:latin typeface="+mj-lt"/>
            </a:endParaRPr>
          </a:p>
          <a:p>
            <a:pPr>
              <a:defRPr/>
            </a:pPr>
            <a:r>
              <a:rPr lang="el" u="sng" noProof="0" dirty="0">
                <a:latin typeface="+mj-lt"/>
              </a:rPr>
              <a:t>Βήμα 1</a:t>
            </a:r>
            <a:r>
              <a:rPr lang="el" noProof="0" dirty="0">
                <a:latin typeface="+mj-lt"/>
              </a:rPr>
              <a:t> Δημιουργήστε ένα θεματικό καρτούν για να προσελκύσετε το ενδιαφέρον των μαθητών για το θέμα της υγείας του εδάφους. </a:t>
            </a:r>
          </a:p>
          <a:p>
            <a:pPr>
              <a:defRPr/>
            </a:pPr>
            <a:endParaRPr lang="el" noProof="0" dirty="0">
              <a:latin typeface="+mj-lt"/>
            </a:endParaRPr>
          </a:p>
          <a:p>
            <a:pPr>
              <a:defRPr/>
            </a:pPr>
            <a:r>
              <a:rPr lang="el" u="sng" noProof="0" dirty="0">
                <a:latin typeface="+mj-lt"/>
              </a:rPr>
              <a:t>Βήμα 2</a:t>
            </a:r>
            <a:r>
              <a:rPr lang="el" noProof="0" dirty="0">
                <a:latin typeface="+mj-lt"/>
              </a:rPr>
              <a:t> Σε ομάδες των τεσσάρων παρουσιάστε τα καρτούν σας στους άλλους.</a:t>
            </a:r>
          </a:p>
        </p:txBody>
      </p:sp>
      <p:sp>
        <p:nvSpPr>
          <p:cNvPr id="34" name="Textfeld 33"/>
          <p:cNvSpPr txBox="1"/>
          <p:nvPr/>
        </p:nvSpPr>
        <p:spPr bwMode="auto">
          <a:xfrm>
            <a:off x="4653457" y="5330073"/>
            <a:ext cx="5579415" cy="261610"/>
          </a:xfrm>
          <a:prstGeom prst="rect">
            <a:avLst/>
          </a:prstGeom>
          <a:noFill/>
        </p:spPr>
        <p:txBody>
          <a:bodyPr wrap="square" rtlCol="0">
            <a:spAutoFit/>
          </a:bodyPr>
          <a:lstStyle/>
          <a:p>
            <a:pPr>
              <a:defRPr/>
            </a:pPr>
            <a:r>
              <a:rPr lang="el" sz="1100" noProof="0" dirty="0" err="1"/>
              <a:t>Kapelari, S. βάσει μια ιδέα των Naylor S. &amp; Keogh B. (2007) http://www.conceptcartoons.com </a:t>
            </a:r>
            <a:endParaRPr lang="el" noProof="0" dirty="0"/>
          </a:p>
        </p:txBody>
      </p:sp>
      <p:pic>
        <p:nvPicPr>
          <p:cNvPr id="5" name="Grafik 4"/>
          <p:cNvPicPr>
            <a:picLocks noChangeAspect="1"/>
          </p:cNvPicPr>
          <p:nvPr/>
        </p:nvPicPr>
        <p:blipFill>
          <a:blip r:embed="rId7"/>
          <a:stretch/>
        </p:blipFill>
        <p:spPr bwMode="auto">
          <a:xfrm>
            <a:off x="4458023" y="1266317"/>
            <a:ext cx="4741357" cy="3999369"/>
          </a:xfrm>
          <a:prstGeom prst="rect">
            <a:avLst/>
          </a:prstGeom>
          <a:noFill/>
          <a:ln cmpd="dbl">
            <a:solidFill>
              <a:srgbClr val="000000"/>
            </a:solidFill>
          </a:ln>
        </p:spPr>
      </p:pic>
      <p:sp>
        <p:nvSpPr>
          <p:cNvPr id="35" name="Rechteckige Legende 34"/>
          <p:cNvSpPr/>
          <p:nvPr/>
        </p:nvSpPr>
        <p:spPr bwMode="auto">
          <a:xfrm>
            <a:off x="9596338" y="3574129"/>
            <a:ext cx="2093747" cy="1455071"/>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latin typeface="+mj-lt"/>
              </a:rPr>
              <a:t>Σκεφτείτε τα τρέχοντα προβλήματα για να κεντρίσετε το ενδιαφέρον!</a:t>
            </a:r>
          </a:p>
        </p:txBody>
      </p:sp>
      <p:pic>
        <p:nvPicPr>
          <p:cNvPr id="15" name="Grafik 14"/>
          <p:cNvPicPr>
            <a:picLocks noChangeAspect="1"/>
          </p:cNvPicPr>
          <p:nvPr/>
        </p:nvPicPr>
        <p:blipFill>
          <a:blip r:embed="rId8"/>
          <a:stretch/>
        </p:blipFill>
        <p:spPr bwMode="auto">
          <a:xfrm>
            <a:off x="9563609" y="1266317"/>
            <a:ext cx="2003072" cy="1996395"/>
          </a:xfrm>
          <a:prstGeom prst="rect">
            <a:avLst/>
          </a:prstGeom>
        </p:spPr>
      </p:pic>
      <p:sp>
        <p:nvSpPr>
          <p:cNvPr id="4" name="Title 3">
            <a:extLst>
              <a:ext uri="{FF2B5EF4-FFF2-40B4-BE49-F238E27FC236}">
                <a16:creationId xmlns:a16="http://schemas.microsoft.com/office/drawing/2014/main" id="{563EB40D-B06C-6B96-9202-662C98E8BD41}"/>
              </a:ext>
            </a:extLst>
          </p:cNvPr>
          <p:cNvSpPr>
            <a:spLocks noGrp="1"/>
          </p:cNvSpPr>
          <p:nvPr>
            <p:ph type="title"/>
          </p:nvPr>
        </p:nvSpPr>
        <p:spPr/>
        <p:txBody>
          <a:bodyPr>
            <a:normAutofit fontScale="90000"/>
          </a:bodyPr>
          <a:lstStyle/>
          <a:p>
            <a:r>
              <a:rPr lang="el" dirty="0">
                <a:latin typeface="+mj-lt"/>
              </a:rPr>
              <a:t>Κεντρίστε το ενδιαφέρον – Εμπλοκή των μαθητών στο θέμα</a:t>
            </a:r>
          </a:p>
        </p:txBody>
      </p:sp>
      <p:sp>
        <p:nvSpPr>
          <p:cNvPr id="6" name="Rechteck 3">
            <a:extLst>
              <a:ext uri="{FF2B5EF4-FFF2-40B4-BE49-F238E27FC236}">
                <a16:creationId xmlns:a16="http://schemas.microsoft.com/office/drawing/2014/main" id="{52412495-DCC6-37DA-EA30-A413F99EAA02}"/>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800" noProof="0" dirty="0">
                <a:solidFill>
                  <a:schemeClr val="tx1"/>
                </a:solidFill>
                <a:latin typeface="+mj-lt"/>
              </a:rPr>
              <a:t>Εμπλοκή</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7" name="Grafik 6"/>
          <p:cNvPicPr>
            <a:picLocks noChangeAspect="1"/>
          </p:cNvPicPr>
          <p:nvPr/>
        </p:nvPicPr>
        <p:blipFill>
          <a:blip r:embed="rId7"/>
          <a:stretch/>
        </p:blipFill>
        <p:spPr bwMode="auto">
          <a:xfrm>
            <a:off x="2692946" y="1864155"/>
            <a:ext cx="5960480" cy="3419947"/>
          </a:xfrm>
          <a:prstGeom prst="rect">
            <a:avLst/>
          </a:prstGeom>
        </p:spPr>
      </p:pic>
      <p:sp>
        <p:nvSpPr>
          <p:cNvPr id="16" name="Rechteck 15"/>
          <p:cNvSpPr/>
          <p:nvPr/>
        </p:nvSpPr>
        <p:spPr bwMode="auto">
          <a:xfrm>
            <a:off x="2547807" y="5521386"/>
            <a:ext cx="6096000" cy="261610"/>
          </a:xfrm>
          <a:prstGeom prst="rect">
            <a:avLst/>
          </a:prstGeom>
        </p:spPr>
        <p:txBody>
          <a:bodyPr>
            <a:spAutoFit/>
          </a:bodyPr>
          <a:lstStyle/>
          <a:p>
            <a:pPr>
              <a:defRPr/>
            </a:pPr>
            <a:r>
              <a:rPr lang="el" sz="1100" u="sng" noProof="0" dirty="0">
                <a:hlinkClick r:id="rId8" tooltip="https://www.osttirol-heute.at/menschen/murenabgang-nach-starkem-unwetter-in-oberlienz/"/>
              </a:rPr>
              <a:t>https://www.osttirol-heute.at/menschen/murenabgang-nach-starkem-unwetter-in-oberlienz/</a:t>
            </a:r>
            <a:r>
              <a:rPr lang="el" sz="1100" noProof="0" dirty="0"/>
              <a:t> </a:t>
            </a:r>
          </a:p>
        </p:txBody>
      </p:sp>
      <p:sp>
        <p:nvSpPr>
          <p:cNvPr id="2" name="Title 1">
            <a:extLst>
              <a:ext uri="{FF2B5EF4-FFF2-40B4-BE49-F238E27FC236}">
                <a16:creationId xmlns:a16="http://schemas.microsoft.com/office/drawing/2014/main" id="{03F66D77-5B3D-D697-AE48-4C98CE84F922}"/>
              </a:ext>
            </a:extLst>
          </p:cNvPr>
          <p:cNvSpPr>
            <a:spLocks noGrp="1"/>
          </p:cNvSpPr>
          <p:nvPr>
            <p:ph type="title"/>
          </p:nvPr>
        </p:nvSpPr>
        <p:spPr/>
        <p:txBody>
          <a:bodyPr>
            <a:normAutofit fontScale="90000"/>
          </a:bodyPr>
          <a:lstStyle/>
          <a:p>
            <a:r>
              <a:rPr lang="el" dirty="0"/>
              <a:t>Κεντρίστε το ενδιαφέρον – Εμπλοκή των μαθητών στο θέμα</a:t>
            </a:r>
          </a:p>
        </p:txBody>
      </p:sp>
      <p:sp>
        <p:nvSpPr>
          <p:cNvPr id="4" name="Rechteck 3">
            <a:extLst>
              <a:ext uri="{FF2B5EF4-FFF2-40B4-BE49-F238E27FC236}">
                <a16:creationId xmlns:a16="http://schemas.microsoft.com/office/drawing/2014/main" id="{849CBEFC-8144-7602-492A-0C5F9B2778CC}"/>
              </a:ext>
            </a:extLst>
          </p:cNvPr>
          <p:cNvSpPr/>
          <p:nvPr/>
        </p:nvSpPr>
        <p:spPr bwMode="auto">
          <a:xfrm>
            <a:off x="770602" y="1236111"/>
            <a:ext cx="1632155" cy="5014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 sz="2800" noProof="0" dirty="0">
                <a:solidFill>
                  <a:schemeClr val="tx1"/>
                </a:solidFill>
              </a:rPr>
              <a:t>Εμπλοκή</a:t>
            </a:r>
          </a:p>
        </p:txBody>
      </p:sp>
      <p:pic>
        <p:nvPicPr>
          <p:cNvPr id="6" name="Grafik 14">
            <a:extLst>
              <a:ext uri="{FF2B5EF4-FFF2-40B4-BE49-F238E27FC236}">
                <a16:creationId xmlns:a16="http://schemas.microsoft.com/office/drawing/2014/main" id="{7A4A4EDC-9007-E995-D6F9-661F2F6C8442}"/>
              </a:ext>
            </a:extLst>
          </p:cNvPr>
          <p:cNvPicPr>
            <a:picLocks noChangeAspect="1"/>
          </p:cNvPicPr>
          <p:nvPr/>
        </p:nvPicPr>
        <p:blipFill>
          <a:blip r:embed="rId9"/>
          <a:stretch/>
        </p:blipFill>
        <p:spPr bwMode="auto">
          <a:xfrm>
            <a:off x="9563609" y="1266317"/>
            <a:ext cx="2003072" cy="1996395"/>
          </a:xfrm>
          <a:prstGeom prst="rect">
            <a:avLst/>
          </a:prstGeom>
        </p:spPr>
      </p:pic>
      <p:sp>
        <p:nvSpPr>
          <p:cNvPr id="3" name="Rechteckige Legende 34">
            <a:extLst>
              <a:ext uri="{FF2B5EF4-FFF2-40B4-BE49-F238E27FC236}">
                <a16:creationId xmlns:a16="http://schemas.microsoft.com/office/drawing/2014/main" id="{AD8913F6-DC12-7CA1-EA4E-EFCB20020956}"/>
              </a:ext>
            </a:extLst>
          </p:cNvPr>
          <p:cNvSpPr/>
          <p:nvPr/>
        </p:nvSpPr>
        <p:spPr bwMode="auto">
          <a:xfrm>
            <a:off x="9596338" y="3574129"/>
            <a:ext cx="2093747" cy="1455071"/>
          </a:xfrm>
          <a:prstGeom prst="wedgeRectCallout">
            <a:avLst>
              <a:gd name="adj1" fmla="val -51819"/>
              <a:gd name="adj2" fmla="val 99136"/>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latin typeface="+mj-lt"/>
              </a:rPr>
              <a:t>Σκεφτείτε τα τρέχοντα προβλήματα για να κεντρίσετε το ενδιαφέρον!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867104" y="1333843"/>
            <a:ext cx="10312287" cy="4190314"/>
          </a:xfrm>
          <a:prstGeom prst="rect">
            <a:avLst/>
          </a:prstGeom>
        </p:spPr>
        <p:txBody>
          <a:bodyPr wrap="square" lIns="91440" tIns="45720" rIns="91440" bIns="45720" anchor="t">
            <a:spAutoFit/>
          </a:bodyPr>
          <a:lstStyle/>
          <a:p>
            <a:pPr marL="342900" indent="-342900">
              <a:lnSpc>
                <a:spcPct val="150000"/>
              </a:lnSpc>
              <a:buClr>
                <a:srgbClr val="000000"/>
              </a:buClr>
              <a:buFont typeface="Arial"/>
              <a:buChar char="•"/>
              <a:defRPr/>
            </a:pPr>
            <a:r>
              <a:rPr lang="el" sz="2000" b="1" noProof="0" dirty="0">
                <a:latin typeface="+mj-lt"/>
                <a:ea typeface="+mn-lt"/>
                <a:cs typeface="+mn-lt"/>
              </a:rPr>
              <a:t>Κοινές αντιλήψεις</a:t>
            </a:r>
            <a:r>
              <a:rPr lang="el" sz="2000" noProof="0" dirty="0">
                <a:latin typeface="+mj-lt"/>
                <a:ea typeface="+mn-lt"/>
                <a:cs typeface="+mn-lt"/>
              </a:rPr>
              <a:t> είναι οι γενικά αποδεκτές ιδέες, σκέψεις, έννοιες, απόψεις ή πεποιθήσεις που έχει ο καθένας μας.</a:t>
            </a:r>
            <a:endParaRPr lang="el" sz="2000" noProof="0" dirty="0">
              <a:latin typeface="+mj-lt"/>
            </a:endParaRPr>
          </a:p>
          <a:p>
            <a:pPr marL="342900" indent="-342900">
              <a:lnSpc>
                <a:spcPct val="150000"/>
              </a:lnSpc>
              <a:buClr>
                <a:srgbClr val="000000"/>
              </a:buClr>
              <a:buFont typeface="Arial"/>
              <a:buChar char="•"/>
              <a:defRPr/>
            </a:pPr>
            <a:r>
              <a:rPr lang="el" sz="2000" noProof="0" dirty="0">
                <a:latin typeface="+mj-lt"/>
                <a:ea typeface="+mn-lt"/>
                <a:cs typeface="+mn-lt"/>
              </a:rPr>
              <a:t>Στο πλαίσιο της διδασκαλίας και της μάθησης, αυτές οι αντιλήψεις αναφέρονται συνηθισμένα ως </a:t>
            </a:r>
            <a:r>
              <a:rPr lang="el" sz="2000" b="1" noProof="0" dirty="0">
                <a:latin typeface="+mj-lt"/>
                <a:ea typeface="+mn-lt"/>
                <a:cs typeface="+mn-lt"/>
              </a:rPr>
              <a:t>προκαταλήψεις, εναλλακτικές έννοιες, προηγούμενη γνώση</a:t>
            </a:r>
            <a:r>
              <a:rPr lang="el" sz="2000" noProof="0" dirty="0">
                <a:latin typeface="+mj-lt"/>
                <a:ea typeface="+mn-lt"/>
                <a:cs typeface="+mn-lt"/>
              </a:rPr>
              <a:t> ή </a:t>
            </a:r>
            <a:r>
              <a:rPr lang="el" sz="2000" b="1" noProof="0" dirty="0">
                <a:latin typeface="+mj-lt"/>
                <a:ea typeface="+mn-lt"/>
                <a:cs typeface="+mn-lt"/>
              </a:rPr>
              <a:t>ιδέες των μαθητών</a:t>
            </a:r>
            <a:r>
              <a:rPr lang="el" sz="2000" noProof="0" dirty="0">
                <a:latin typeface="+mj-lt"/>
                <a:ea typeface="+mn-lt"/>
                <a:cs typeface="+mn-lt"/>
              </a:rPr>
              <a:t>.</a:t>
            </a:r>
          </a:p>
          <a:p>
            <a:pPr marL="342900" indent="-342900">
              <a:lnSpc>
                <a:spcPct val="150000"/>
              </a:lnSpc>
              <a:buClr>
                <a:srgbClr val="000000"/>
              </a:buClr>
              <a:buFont typeface="Arial"/>
              <a:buChar char="•"/>
              <a:defRPr/>
            </a:pPr>
            <a:r>
              <a:rPr lang="el" sz="2000" noProof="0" dirty="0">
                <a:latin typeface="+mj-lt"/>
                <a:ea typeface="+mn-lt"/>
                <a:cs typeface="+mn-lt"/>
              </a:rPr>
              <a:t>Φυσικά, αυτές οι πεποιθήσεις δεν αξιολογούνται εγγενώς από την άποψη της επιστημονικής ακρίβειάς τους, της προέλευσής τους ή των υποκείμενων αιτίων τους.</a:t>
            </a:r>
          </a:p>
          <a:p>
            <a:pPr marL="342900" indent="-342900">
              <a:lnSpc>
                <a:spcPct val="150000"/>
              </a:lnSpc>
              <a:buClr>
                <a:srgbClr val="000000"/>
              </a:buClr>
              <a:buFont typeface="Arial"/>
              <a:buChar char="•"/>
              <a:defRPr/>
            </a:pPr>
            <a:r>
              <a:rPr lang="el" sz="2000" noProof="0" dirty="0">
                <a:latin typeface="+mj-lt"/>
                <a:ea typeface="+mn-lt"/>
                <a:cs typeface="+mn-lt"/>
              </a:rPr>
              <a:t>Ωστόσο, </a:t>
            </a:r>
            <a:r>
              <a:rPr lang="el" sz="2000" b="1" noProof="0" dirty="0">
                <a:latin typeface="+mj-lt"/>
                <a:ea typeface="+mn-lt"/>
                <a:cs typeface="+mn-lt"/>
              </a:rPr>
              <a:t>διαδραματίζουν σημαντικό ρόλο στη διαμόρφωση της μαθησιακής διαδικασίας</a:t>
            </a:r>
            <a:r>
              <a:rPr lang="el" sz="2000" noProof="0" dirty="0">
                <a:latin typeface="+mj-lt"/>
                <a:ea typeface="+mn-lt"/>
                <a:cs typeface="+mn-lt"/>
              </a:rPr>
              <a:t>, ανεξάρτητα από τον τρόπο που ορίζουμε συγκεκριμένα τη μάθηση.</a:t>
            </a:r>
            <a:endParaRPr lang="el" noProof="0" dirty="0">
              <a:latin typeface="+mj-lt"/>
            </a:endParaRPr>
          </a:p>
        </p:txBody>
      </p:sp>
      <p:sp>
        <p:nvSpPr>
          <p:cNvPr id="2" name="Title 1">
            <a:extLst>
              <a:ext uri="{FF2B5EF4-FFF2-40B4-BE49-F238E27FC236}">
                <a16:creationId xmlns:a16="http://schemas.microsoft.com/office/drawing/2014/main" id="{3544C43B-555B-AD23-C9CA-D56A36CABFE2}"/>
              </a:ext>
            </a:extLst>
          </p:cNvPr>
          <p:cNvSpPr>
            <a:spLocks noGrp="1"/>
          </p:cNvSpPr>
          <p:nvPr>
            <p:ph type="title"/>
          </p:nvPr>
        </p:nvSpPr>
        <p:spPr/>
        <p:txBody>
          <a:bodyPr>
            <a:normAutofit/>
          </a:bodyPr>
          <a:lstStyle/>
          <a:p>
            <a:r>
              <a:rPr lang="el" dirty="0">
                <a:latin typeface="+mj-lt"/>
              </a:rPr>
              <a:t>Προκαταλήψεις των μαθητών</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9CE060-9248-1C4D-09BD-FF3C44604044}"/>
              </a:ext>
            </a:extLst>
          </p:cNvPr>
          <p:cNvSpPr>
            <a:spLocks noGrp="1"/>
          </p:cNvSpPr>
          <p:nvPr>
            <p:ph type="title"/>
          </p:nvPr>
        </p:nvSpPr>
        <p:spPr/>
        <p:txBody>
          <a:bodyPr>
            <a:normAutofit/>
          </a:bodyPr>
          <a:lstStyle/>
          <a:p>
            <a:pPr algn="r"/>
            <a:r>
              <a:rPr lang="el" dirty="0">
                <a:latin typeface="+mj-lt"/>
              </a:rPr>
              <a:t>Επισκόπηση</a:t>
            </a:r>
          </a:p>
        </p:txBody>
      </p:sp>
      <p:sp>
        <p:nvSpPr>
          <p:cNvPr id="4" name="Textplatzhalter 3">
            <a:extLst>
              <a:ext uri="{FF2B5EF4-FFF2-40B4-BE49-F238E27FC236}">
                <a16:creationId xmlns:a16="http://schemas.microsoft.com/office/drawing/2014/main" id="{DDAAF877-1EB4-4164-A7D7-66899F2652B8}"/>
              </a:ext>
            </a:extLst>
          </p:cNvPr>
          <p:cNvSpPr>
            <a:spLocks noGrp="1"/>
          </p:cNvSpPr>
          <p:nvPr>
            <p:ph type="body" idx="4294967295"/>
          </p:nvPr>
        </p:nvSpPr>
        <p:spPr>
          <a:xfrm>
            <a:off x="495300" y="1548606"/>
            <a:ext cx="5600700" cy="2566194"/>
          </a:xfrm>
        </p:spPr>
        <p:txBody>
          <a:bodyPr>
            <a:normAutofit fontScale="85000" lnSpcReduction="10000"/>
          </a:bodyPr>
          <a:lstStyle/>
          <a:p>
            <a:r>
              <a:rPr lang="el" sz="2000" noProof="0" dirty="0">
                <a:latin typeface="+mj-lt"/>
              </a:rPr>
              <a:t>Διδακτική ενότητα 1: </a:t>
            </a:r>
            <a:r>
              <a:rPr lang="el" sz="2000" b="0" noProof="0" dirty="0">
                <a:latin typeface="+mj-lt"/>
              </a:rPr>
              <a:t>Επανεξετάστε τις απόψεις σας</a:t>
            </a:r>
          </a:p>
          <a:p>
            <a:r>
              <a:rPr lang="el" sz="2000" noProof="0" dirty="0">
                <a:latin typeface="+mj-lt"/>
              </a:rPr>
              <a:t>Διδακτική ενότητα 2: </a:t>
            </a:r>
            <a:r>
              <a:rPr lang="el" sz="2000" b="0" noProof="0" dirty="0">
                <a:latin typeface="+mj-lt"/>
              </a:rPr>
              <a:t>Εμπλέξτε ενεργά τους μαθητές</a:t>
            </a:r>
          </a:p>
          <a:p>
            <a:r>
              <a:rPr lang="el" sz="2000" noProof="0" dirty="0">
                <a:latin typeface="+mj-lt"/>
              </a:rPr>
              <a:t>Διδακτική ενότητα 3: </a:t>
            </a:r>
            <a:r>
              <a:rPr lang="el" sz="2000" b="0" noProof="0" dirty="0">
                <a:latin typeface="+mj-lt"/>
              </a:rPr>
              <a:t>Διερευνήστε και κατανοήστε ζητήματα που αφορούν το έδαφος</a:t>
            </a:r>
          </a:p>
          <a:p>
            <a:r>
              <a:rPr lang="el" sz="2000" noProof="0" dirty="0">
                <a:latin typeface="+mj-lt"/>
              </a:rPr>
              <a:t>Διδακτική ενότητα 4: </a:t>
            </a:r>
            <a:r>
              <a:rPr lang="el" sz="2000" b="0" noProof="0" dirty="0">
                <a:latin typeface="+mj-lt"/>
              </a:rPr>
              <a:t>Εμβαθύνετε σχετικά με το έδαφος και αξιολογήστε τη μαθησιακή πρόοδο των μαθητών</a:t>
            </a:r>
          </a:p>
          <a:p>
            <a:endParaRPr lang="el" noProof="0" dirty="0">
              <a:latin typeface="+mj-lt"/>
            </a:endParaRPr>
          </a:p>
        </p:txBody>
      </p:sp>
      <p:pic>
        <p:nvPicPr>
          <p:cNvPr id="10" name="Grafik 9">
            <a:extLst>
              <a:ext uri="{FF2B5EF4-FFF2-40B4-BE49-F238E27FC236}">
                <a16:creationId xmlns:a16="http://schemas.microsoft.com/office/drawing/2014/main" id="{88BA0C58-FFC8-4898-B593-88F042856A01}"/>
              </a:ext>
            </a:extLst>
          </p:cNvPr>
          <p:cNvPicPr>
            <a:picLocks noChangeAspect="1"/>
          </p:cNvPicPr>
          <p:nvPr/>
        </p:nvPicPr>
        <p:blipFill rotWithShape="1">
          <a:blip r:embed="rId2">
            <a:extLst>
              <a:ext uri="{28A0092B-C50C-407E-A947-70E740481C1C}">
                <a14:useLocalDpi xmlns:a14="http://schemas.microsoft.com/office/drawing/2010/main" val="0"/>
              </a:ext>
            </a:extLst>
          </a:blip>
          <a:srcRect t="26953" b="9391"/>
          <a:stretch/>
        </p:blipFill>
        <p:spPr>
          <a:xfrm>
            <a:off x="6526160" y="1238704"/>
            <a:ext cx="4826052" cy="4096090"/>
          </a:xfrm>
          <a:prstGeom prst="rect">
            <a:avLst/>
          </a:prstGeom>
        </p:spPr>
      </p:pic>
      <p:sp>
        <p:nvSpPr>
          <p:cNvPr id="3" name="Textfeld 2"/>
          <p:cNvSpPr txBox="1"/>
          <p:nvPr/>
        </p:nvSpPr>
        <p:spPr>
          <a:xfrm>
            <a:off x="6543424" y="5443367"/>
            <a:ext cx="5169877" cy="230832"/>
          </a:xfrm>
          <a:prstGeom prst="rect">
            <a:avLst/>
          </a:prstGeom>
          <a:noFill/>
        </p:spPr>
        <p:txBody>
          <a:bodyPr wrap="square" rtlCol="0">
            <a:spAutoFit/>
          </a:bodyPr>
          <a:lstStyle/>
          <a:p>
            <a:r>
              <a:rPr lang="el" sz="900" noProof="0" dirty="0"/>
              <a:t>Φωτογραφία από Universität Innsbruck, Institut für Fachdidaktik</a:t>
            </a:r>
          </a:p>
        </p:txBody>
      </p:sp>
    </p:spTree>
    <p:extLst>
      <p:ext uri="{BB962C8B-B14F-4D97-AF65-F5344CB8AC3E}">
        <p14:creationId xmlns:p14="http://schemas.microsoft.com/office/powerpoint/2010/main" val="36148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49771" y="1612232"/>
            <a:ext cx="7951329" cy="3662541"/>
          </a:xfrm>
          <a:prstGeom prst="rect">
            <a:avLst/>
          </a:prstGeom>
          <a:noFill/>
        </p:spPr>
        <p:txBody>
          <a:bodyPr wrap="square" rtlCol="0">
            <a:spAutoFit/>
          </a:bodyPr>
          <a:lstStyle/>
          <a:p>
            <a:r>
              <a:rPr lang="el" sz="2000" b="1" u="sng" noProof="0" dirty="0">
                <a:latin typeface="+mj-lt"/>
              </a:rPr>
              <a:t>Δραστηριότητα 2.2:</a:t>
            </a:r>
            <a:r>
              <a:rPr lang="el" sz="2000" noProof="0" dirty="0">
                <a:latin typeface="+mj-lt"/>
              </a:rPr>
              <a:t> </a:t>
            </a:r>
            <a:r>
              <a:rPr lang="el" sz="2000" b="1" noProof="0" dirty="0">
                <a:latin typeface="+mj-lt"/>
              </a:rPr>
              <a:t>Aνάγνωση άρθρου περιοδικού</a:t>
            </a:r>
          </a:p>
          <a:p>
            <a:endParaRPr lang="el" sz="2000" b="1" noProof="0" dirty="0">
              <a:latin typeface="+mj-lt"/>
            </a:endParaRPr>
          </a:p>
          <a:p>
            <a:r>
              <a:rPr lang="el" sz="2000" b="1" i="1" noProof="0" dirty="0">
                <a:latin typeface="+mj-lt"/>
              </a:rPr>
              <a:t>Διαβάστε αυτό το άρθρο</a:t>
            </a:r>
            <a:r>
              <a:rPr lang="el" sz="2000" b="1" noProof="0" dirty="0">
                <a:latin typeface="+mj-lt"/>
              </a:rPr>
              <a:t>:</a:t>
            </a:r>
          </a:p>
          <a:p>
            <a:endParaRPr lang="el" noProof="0" dirty="0">
              <a:latin typeface="+mj-lt"/>
            </a:endParaRPr>
          </a:p>
          <a:p>
            <a:r>
              <a:rPr lang="el" noProof="0" dirty="0">
                <a:latin typeface="+mj-lt"/>
              </a:rPr>
              <a:t>Ero-Tolliver, I., Lucas, D. &amp; Schauble, L. Young Children’s Thinking About Decomposition: Early Modeling Entrees to Complex Ideas in Science. </a:t>
            </a:r>
            <a:r>
              <a:rPr lang="el" i="1" noProof="0" dirty="0">
                <a:latin typeface="+mj-lt"/>
              </a:rPr>
              <a:t>Res Sci Educ</a:t>
            </a:r>
            <a:r>
              <a:rPr lang="el" noProof="0" dirty="0">
                <a:latin typeface="+mj-lt"/>
              </a:rPr>
              <a:t> </a:t>
            </a:r>
            <a:r>
              <a:rPr lang="el" b="1" noProof="0" dirty="0">
                <a:latin typeface="+mj-lt"/>
              </a:rPr>
              <a:t>43</a:t>
            </a:r>
            <a:r>
              <a:rPr lang="el" noProof="0" dirty="0">
                <a:latin typeface="+mj-lt"/>
              </a:rPr>
              <a:t>, 2137–2152 (2013). </a:t>
            </a:r>
            <a:r>
              <a:rPr lang="el" noProof="0" dirty="0">
                <a:latin typeface="+mj-lt"/>
                <a:hlinkClick r:id="rId7"/>
              </a:rPr>
              <a:t>https://doi.org/10.1007/s11165-012-9348-4</a:t>
            </a:r>
            <a:endParaRPr lang="el" noProof="0" dirty="0">
              <a:latin typeface="+mj-lt"/>
            </a:endParaRPr>
          </a:p>
          <a:p>
            <a:endParaRPr lang="el" sz="2000" noProof="0" dirty="0">
              <a:latin typeface="+mj-lt"/>
            </a:endParaRPr>
          </a:p>
          <a:p>
            <a:endParaRPr lang="el" sz="2000" noProof="0" dirty="0">
              <a:latin typeface="+mj-lt"/>
            </a:endParaRPr>
          </a:p>
          <a:p>
            <a:r>
              <a:rPr lang="el" sz="2000" noProof="0" dirty="0">
                <a:latin typeface="+mj-lt"/>
              </a:rPr>
              <a:t>			  </a:t>
            </a:r>
          </a:p>
          <a:p>
            <a:endParaRPr lang="el" sz="2000" noProof="0" dirty="0">
              <a:latin typeface="+mj-lt"/>
            </a:endParaRPr>
          </a:p>
          <a:p>
            <a:endParaRPr lang="el" sz="2000" noProof="0" dirty="0">
              <a:latin typeface="+mj-lt"/>
            </a:endParaRPr>
          </a:p>
        </p:txBody>
      </p:sp>
      <p:sp>
        <p:nvSpPr>
          <p:cNvPr id="16" name="Rechteckige Legende 14">
            <a:extLst>
              <a:ext uri="{FF2B5EF4-FFF2-40B4-BE49-F238E27FC236}">
                <a16:creationId xmlns:a16="http://schemas.microsoft.com/office/drawing/2014/main" id="{E9D3EAA3-1D35-4036-AE13-4B0E0BCF71B9}"/>
              </a:ext>
            </a:extLst>
          </p:cNvPr>
          <p:cNvSpPr/>
          <p:nvPr/>
        </p:nvSpPr>
        <p:spPr bwMode="auto">
          <a:xfrm>
            <a:off x="9611164" y="1493439"/>
            <a:ext cx="1955517" cy="1123637"/>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l" noProof="0" dirty="0">
                <a:solidFill>
                  <a:prstClr val="white"/>
                </a:solidFill>
                <a:latin typeface="+mj-lt"/>
                <a:ea typeface="Arial"/>
                <a:cs typeface="Arial"/>
              </a:rPr>
              <a:t>Δραστηριότητα ανεστραμμένης τάξης</a:t>
            </a:r>
            <a:endParaRPr lang="el" sz="1800" b="0" i="0" u="none" strike="noStrike" cap="none" spc="0" noProof="0" dirty="0">
              <a:ln>
                <a:noFill/>
              </a:ln>
              <a:solidFill>
                <a:prstClr val="white"/>
              </a:solidFill>
              <a:latin typeface="+mj-lt"/>
              <a:ea typeface="Arial"/>
              <a:cs typeface="Arial"/>
            </a:endParaRPr>
          </a:p>
        </p:txBody>
      </p:sp>
      <p:sp>
        <p:nvSpPr>
          <p:cNvPr id="10" name="Title 3">
            <a:extLst>
              <a:ext uri="{FF2B5EF4-FFF2-40B4-BE49-F238E27FC236}">
                <a16:creationId xmlns:a16="http://schemas.microsoft.com/office/drawing/2014/main" id="{9A34CF2B-C98B-F424-D808-9C0FC113EEDF}"/>
              </a:ext>
            </a:extLst>
          </p:cNvPr>
          <p:cNvSpPr>
            <a:spLocks noGrp="1"/>
          </p:cNvSpPr>
          <p:nvPr>
            <p:ph type="title"/>
          </p:nvPr>
        </p:nvSpPr>
        <p:spPr bwMode="auto">
          <a:xfrm>
            <a:off x="3289300" y="357115"/>
            <a:ext cx="8064500" cy="686435"/>
          </a:xfrm>
        </p:spPr>
        <p:txBody>
          <a:bodyPr>
            <a:normAutofit/>
          </a:bodyPr>
          <a:lstStyle/>
          <a:p>
            <a:r>
              <a:rPr lang="el" dirty="0">
                <a:latin typeface="+mj-lt"/>
              </a:rPr>
              <a:t>Ιδέες μαθητών</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EA0FDD-2901-9767-2C4E-8081E508739F}"/>
            </a:ext>
          </a:extLst>
        </p:cNvPr>
        <p:cNvGrpSpPr/>
        <p:nvPr/>
      </p:nvGrpSpPr>
      <p:grpSpPr bwMode="auto">
        <a:xfrm>
          <a:off x="0" y="0"/>
          <a:ext cx="0" cy="0"/>
          <a:chOff x="0" y="0"/>
          <a:chExt cx="0" cy="0"/>
        </a:xfrm>
      </p:grpSpPr>
      <p:pic>
        <p:nvPicPr>
          <p:cNvPr id="11" name="Gráfico 10">
            <a:extLst>
              <a:ext uri="{FF2B5EF4-FFF2-40B4-BE49-F238E27FC236}">
                <a16:creationId xmlns:a16="http://schemas.microsoft.com/office/drawing/2014/main" id="{23F7D2C0-0D33-E4A1-9325-B4E42A35C7B4}"/>
              </a:ext>
            </a:extLst>
          </p:cNvPr>
          <p:cNvPicPr>
            <a:picLocks noChangeAspect="1"/>
          </p:cNvPicPr>
          <p:nvPr/>
        </p:nvPicPr>
        <p:blipFill>
          <a:blip r:embed="rId3"/>
          <a:stretch/>
        </p:blipFill>
        <p:spPr bwMode="auto">
          <a:xfrm>
            <a:off x="10404811" y="-678275"/>
            <a:ext cx="293241" cy="293241"/>
          </a:xfrm>
          <a:prstGeom prst="rect">
            <a:avLst/>
          </a:prstGeom>
        </p:spPr>
      </p:pic>
      <p:pic>
        <p:nvPicPr>
          <p:cNvPr id="12" name="Gráfico 11">
            <a:extLst>
              <a:ext uri="{FF2B5EF4-FFF2-40B4-BE49-F238E27FC236}">
                <a16:creationId xmlns:a16="http://schemas.microsoft.com/office/drawing/2014/main" id="{463E8299-8C4D-7EC3-875F-AFCCD10C37A0}"/>
              </a:ext>
            </a:extLst>
          </p:cNvPr>
          <p:cNvPicPr>
            <a:picLocks noChangeAspect="1"/>
          </p:cNvPicPr>
          <p:nvPr/>
        </p:nvPicPr>
        <p:blipFill>
          <a:blip r:embed="rId4"/>
          <a:stretch/>
        </p:blipFill>
        <p:spPr bwMode="auto">
          <a:xfrm>
            <a:off x="10792101" y="-675943"/>
            <a:ext cx="293241" cy="293241"/>
          </a:xfrm>
          <a:prstGeom prst="rect">
            <a:avLst/>
          </a:prstGeom>
        </p:spPr>
      </p:pic>
      <p:pic>
        <p:nvPicPr>
          <p:cNvPr id="13" name="Gráfico 12">
            <a:extLst>
              <a:ext uri="{FF2B5EF4-FFF2-40B4-BE49-F238E27FC236}">
                <a16:creationId xmlns:a16="http://schemas.microsoft.com/office/drawing/2014/main" id="{D72968BB-B829-C551-0A3A-8A6E25C324F1}"/>
              </a:ext>
            </a:extLst>
          </p:cNvPr>
          <p:cNvPicPr>
            <a:picLocks noChangeAspect="1"/>
          </p:cNvPicPr>
          <p:nvPr/>
        </p:nvPicPr>
        <p:blipFill>
          <a:blip r:embed="rId5"/>
          <a:stretch/>
        </p:blipFill>
        <p:spPr bwMode="auto">
          <a:xfrm>
            <a:off x="11179391" y="-678275"/>
            <a:ext cx="293241" cy="293241"/>
          </a:xfrm>
          <a:prstGeom prst="rect">
            <a:avLst/>
          </a:prstGeom>
        </p:spPr>
      </p:pic>
      <p:pic>
        <p:nvPicPr>
          <p:cNvPr id="14" name="Gráfico 13">
            <a:extLst>
              <a:ext uri="{FF2B5EF4-FFF2-40B4-BE49-F238E27FC236}">
                <a16:creationId xmlns:a16="http://schemas.microsoft.com/office/drawing/2014/main" id="{7D43FE7D-1536-BA82-3975-147E1D4A3DCF}"/>
              </a:ext>
            </a:extLst>
          </p:cNvPr>
          <p:cNvPicPr>
            <a:picLocks noChangeAspect="1"/>
          </p:cNvPicPr>
          <p:nvPr/>
        </p:nvPicPr>
        <p:blipFill>
          <a:blip r:embed="rId6"/>
          <a:stretch/>
        </p:blipFill>
        <p:spPr bwMode="auto">
          <a:xfrm>
            <a:off x="11566681" y="-680607"/>
            <a:ext cx="293241" cy="293241"/>
          </a:xfrm>
          <a:prstGeom prst="rect">
            <a:avLst/>
          </a:prstGeom>
        </p:spPr>
      </p:pic>
      <p:sp>
        <p:nvSpPr>
          <p:cNvPr id="10" name="Title 3">
            <a:extLst>
              <a:ext uri="{FF2B5EF4-FFF2-40B4-BE49-F238E27FC236}">
                <a16:creationId xmlns:a16="http://schemas.microsoft.com/office/drawing/2014/main" id="{0AFECE0D-45E2-FB73-3532-B76961332B33}"/>
              </a:ext>
            </a:extLst>
          </p:cNvPr>
          <p:cNvSpPr>
            <a:spLocks noGrp="1"/>
          </p:cNvSpPr>
          <p:nvPr>
            <p:ph type="title"/>
          </p:nvPr>
        </p:nvSpPr>
        <p:spPr bwMode="auto">
          <a:xfrm>
            <a:off x="3289300" y="357115"/>
            <a:ext cx="8064500" cy="686435"/>
          </a:xfrm>
        </p:spPr>
        <p:txBody>
          <a:bodyPr>
            <a:normAutofit/>
          </a:bodyPr>
          <a:lstStyle/>
          <a:p>
            <a:r>
              <a:rPr lang="el" dirty="0">
                <a:latin typeface="+mj-lt"/>
              </a:rPr>
              <a:t>Ιδέες μαθητών</a:t>
            </a:r>
          </a:p>
        </p:txBody>
      </p:sp>
      <p:sp>
        <p:nvSpPr>
          <p:cNvPr id="4" name="Rechteck 3"/>
          <p:cNvSpPr/>
          <p:nvPr/>
        </p:nvSpPr>
        <p:spPr bwMode="auto">
          <a:xfrm>
            <a:off x="1256195" y="1493439"/>
            <a:ext cx="7673494" cy="3416320"/>
          </a:xfrm>
          <a:prstGeom prst="rect">
            <a:avLst/>
          </a:prstGeom>
        </p:spPr>
        <p:txBody>
          <a:bodyPr wrap="square">
            <a:spAutoFit/>
          </a:bodyPr>
          <a:lstStyle/>
          <a:p>
            <a:r>
              <a:rPr lang="el" i="1" dirty="0">
                <a:latin typeface="+mj-lt"/>
              </a:rPr>
              <a:t>«</a:t>
            </a:r>
            <a:r>
              <a:rPr lang="el" i="1" noProof="0" dirty="0">
                <a:latin typeface="+mj-lt"/>
              </a:rPr>
              <a:t>Σε αυτήν την αρχική αξιολόγηση, η πλειονότητα των απαντήσεων των μαθητών (N = 11) έδειχνε ότι τα </a:t>
            </a:r>
            <a:r>
              <a:rPr lang="el" b="1" i="1" noProof="0" dirty="0">
                <a:latin typeface="+mj-lt"/>
              </a:rPr>
              <a:t>φύλλα απλώς εξαφανίστηκαν</a:t>
            </a:r>
            <a:r>
              <a:rPr lang="el" i="1" noProof="0" dirty="0">
                <a:latin typeface="+mj-lt"/>
              </a:rPr>
              <a:t>, με λίγες προσπάθειες να εξηγηθεί πού πήγαν (αν και ένα παιδί ανέφερε ότι μπορεί να </a:t>
            </a:r>
            <a:r>
              <a:rPr lang="el" b="1" i="1" noProof="0" dirty="0">
                <a:latin typeface="+mj-lt"/>
              </a:rPr>
              <a:t>πήγαν «σε άλλον πλανήτη»</a:t>
            </a:r>
            <a:r>
              <a:rPr lang="el" i="1" noProof="0" dirty="0">
                <a:latin typeface="+mj-lt"/>
              </a:rPr>
              <a:t>). Οι μαθητές απάντησαν ότι τα φύλλα </a:t>
            </a:r>
            <a:r>
              <a:rPr lang="el" b="1" i="1" noProof="0" dirty="0">
                <a:latin typeface="+mj-lt"/>
              </a:rPr>
              <a:t>«εξαφανίστηκαν», «πέθαναν», «παρασύρθηκαν από τον άνεμο» ή </a:t>
            </a:r>
            <a:r>
              <a:rPr lang="el" i="1" noProof="0" dirty="0">
                <a:latin typeface="+mj-lt"/>
              </a:rPr>
              <a:t>τα πήραν οι οδοκαθαριστές […]. Το υπόλοιπο 50% των μαθητών ανέφερε ότι ο όγκος των φύλλων μειώνεται με την πάροδο του χρόνου και φάνηκε να κατανοεί ότι, με κάποιον τρόπο, αυτό πρέπει να ληφθεί υπόψη. Ωστόσο, όπως ήταν αναμενόμενο, αυτοί οι μαθητές </a:t>
            </a:r>
            <a:r>
              <a:rPr lang="el" b="1" i="1" noProof="0" dirty="0">
                <a:latin typeface="+mj-lt"/>
              </a:rPr>
              <a:t>ανέφεραν ως πιθανή εξήγηση μηχανικές </a:t>
            </a:r>
            <a:r>
              <a:rPr lang="el" i="1" noProof="0" dirty="0">
                <a:latin typeface="+mj-lt"/>
              </a:rPr>
              <a:t>(και όχι χημικές) διαδικασίες αλλαγής. Επισήμαναν ότι οι άνθρωποι και τα ζώα πατούν πάνω στα φύλλα, τα οποία στη συνέχεια σπάνε σε μικρότερα κομμάτια»</a:t>
            </a:r>
            <a:r>
              <a:rPr lang="el" noProof="0" dirty="0">
                <a:latin typeface="+mj-lt"/>
              </a:rPr>
              <a:t> (στο ίδιο, σελ. 2141). </a:t>
            </a:r>
          </a:p>
        </p:txBody>
      </p:sp>
      <p:sp>
        <p:nvSpPr>
          <p:cNvPr id="5" name="Rechteck 3">
            <a:extLst>
              <a:ext uri="{FF2B5EF4-FFF2-40B4-BE49-F238E27FC236}">
                <a16:creationId xmlns:a16="http://schemas.microsoft.com/office/drawing/2014/main" id="{81E21DDA-98DE-FBAA-B820-88C3145BE258}"/>
              </a:ext>
            </a:extLst>
          </p:cNvPr>
          <p:cNvSpPr/>
          <p:nvPr/>
        </p:nvSpPr>
        <p:spPr bwMode="auto">
          <a:xfrm>
            <a:off x="1225550" y="5159593"/>
            <a:ext cx="6096000" cy="400110"/>
          </a:xfrm>
          <a:prstGeom prst="rect">
            <a:avLst/>
          </a:prstGeom>
        </p:spPr>
        <p:txBody>
          <a:bodyPr>
            <a:spAutoFit/>
          </a:bodyPr>
          <a:lstStyle/>
          <a:p>
            <a:r>
              <a:rPr lang="el" sz="1000" noProof="0" dirty="0"/>
              <a:t>Ero-Tolliver, I., Lucas, D. &amp; Schauble, L. Young Children’s Thinking About Decomposition: Early Modeling Entrees to Complex Ideas in Science. </a:t>
            </a:r>
            <a:r>
              <a:rPr lang="el" sz="1000" i="1" noProof="0" dirty="0"/>
              <a:t>Res Sci Educ</a:t>
            </a:r>
            <a:r>
              <a:rPr lang="el" sz="1000" noProof="0" dirty="0"/>
              <a:t> </a:t>
            </a:r>
            <a:r>
              <a:rPr lang="el" sz="1000" b="1" noProof="0" dirty="0"/>
              <a:t>43</a:t>
            </a:r>
            <a:r>
              <a:rPr lang="el" sz="1000" noProof="0" dirty="0"/>
              <a:t>, 2137–2152 (2013). </a:t>
            </a:r>
            <a:r>
              <a:rPr lang="el" sz="1000" noProof="0" dirty="0">
                <a:hlinkClick r:id="rId7"/>
              </a:rPr>
              <a:t>https://doi.org/10.1007/s11165-012-9348-4</a:t>
            </a:r>
            <a:endParaRPr lang="el" sz="1000" noProof="0" dirty="0"/>
          </a:p>
        </p:txBody>
      </p:sp>
      <p:sp>
        <p:nvSpPr>
          <p:cNvPr id="2" name="Rechteckige Legende 14">
            <a:extLst>
              <a:ext uri="{FF2B5EF4-FFF2-40B4-BE49-F238E27FC236}">
                <a16:creationId xmlns:a16="http://schemas.microsoft.com/office/drawing/2014/main" id="{16B9CA15-1434-04BC-680E-B20F446ABF57}"/>
              </a:ext>
            </a:extLst>
          </p:cNvPr>
          <p:cNvSpPr/>
          <p:nvPr/>
        </p:nvSpPr>
        <p:spPr bwMode="auto">
          <a:xfrm>
            <a:off x="9611164" y="1493439"/>
            <a:ext cx="1955517" cy="1123637"/>
          </a:xfrm>
          <a:prstGeom prst="wedgeRectCallout">
            <a:avLst>
              <a:gd name="adj1" fmla="val -44405"/>
              <a:gd name="adj2" fmla="val 100075"/>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l" noProof="0" dirty="0">
                <a:solidFill>
                  <a:prstClr val="white"/>
                </a:solidFill>
                <a:latin typeface="+mj-lt"/>
                <a:ea typeface="Arial"/>
                <a:cs typeface="Arial"/>
              </a:rPr>
              <a:t>Δραστηριότητα ανεστραμμένης τάξης</a:t>
            </a:r>
            <a:endParaRPr lang="el" sz="1800" b="0" i="0" u="none" strike="noStrike" cap="none" spc="0" noProof="0" dirty="0">
              <a:ln>
                <a:noFill/>
              </a:ln>
              <a:solidFill>
                <a:prstClr val="white"/>
              </a:solidFill>
              <a:latin typeface="+mj-lt"/>
              <a:ea typeface="Arial"/>
              <a:cs typeface="Arial"/>
            </a:endParaRPr>
          </a:p>
        </p:txBody>
      </p:sp>
    </p:spTree>
    <p:extLst>
      <p:ext uri="{BB962C8B-B14F-4D97-AF65-F5344CB8AC3E}">
        <p14:creationId xmlns:p14="http://schemas.microsoft.com/office/powerpoint/2010/main" val="1073339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2" name="Textfeld 1">
            <a:extLst>
              <a:ext uri="{FF2B5EF4-FFF2-40B4-BE49-F238E27FC236}">
                <a16:creationId xmlns:a16="http://schemas.microsoft.com/office/drawing/2014/main" id="{C8F854E4-204A-4AC5-A76E-6CC2D2D69409}"/>
              </a:ext>
            </a:extLst>
          </p:cNvPr>
          <p:cNvSpPr txBox="1"/>
          <p:nvPr/>
        </p:nvSpPr>
        <p:spPr>
          <a:xfrm>
            <a:off x="829708" y="1043550"/>
            <a:ext cx="7194739" cy="3385542"/>
          </a:xfrm>
          <a:prstGeom prst="rect">
            <a:avLst/>
          </a:prstGeom>
          <a:noFill/>
        </p:spPr>
        <p:txBody>
          <a:bodyPr wrap="square" rtlCol="0">
            <a:spAutoFit/>
          </a:bodyPr>
          <a:lstStyle/>
          <a:p>
            <a:endParaRPr lang="el" noProof="0" dirty="0">
              <a:latin typeface="+mj-lt"/>
            </a:endParaRPr>
          </a:p>
          <a:p>
            <a:r>
              <a:rPr lang="el" sz="2000" b="1" noProof="0" dirty="0">
                <a:latin typeface="+mj-lt"/>
              </a:rPr>
              <a:t>Συζητήστε σε μικρές ομάδες</a:t>
            </a:r>
            <a:r>
              <a:rPr lang="el" sz="2000" noProof="0" dirty="0">
                <a:latin typeface="+mj-lt"/>
              </a:rPr>
              <a:t>: </a:t>
            </a:r>
          </a:p>
          <a:p>
            <a:pPr marL="342900" indent="-342900">
              <a:buFont typeface="Arial" panose="020B0604020202020204" pitchFamily="34" charset="0"/>
              <a:buChar char="•"/>
            </a:pPr>
            <a:endParaRPr lang="el" sz="2000" noProof="0" dirty="0">
              <a:latin typeface="+mj-lt"/>
            </a:endParaRPr>
          </a:p>
          <a:p>
            <a:pPr marL="342900" indent="-342900">
              <a:buFont typeface="Arial" panose="020B0604020202020204" pitchFamily="34" charset="0"/>
              <a:buChar char="•"/>
            </a:pPr>
            <a:r>
              <a:rPr lang="el" sz="2000" i="1" noProof="0" dirty="0">
                <a:latin typeface="+mj-lt"/>
              </a:rPr>
              <a:t>Πώς θα μπορούσαν να επηρεάσουν αυτές οι ιδέες τη μαθησιακή διαδικασία;</a:t>
            </a:r>
          </a:p>
          <a:p>
            <a:pPr marL="342900" indent="-342900">
              <a:buFont typeface="Arial" panose="020B0604020202020204" pitchFamily="34" charset="0"/>
              <a:buChar char="•"/>
            </a:pPr>
            <a:r>
              <a:rPr lang="el" sz="2000" i="1" noProof="0" dirty="0">
                <a:latin typeface="+mj-lt"/>
              </a:rPr>
              <a:t>Πώς αξιολογείτε τη διδακτική ενότητα που παρουσιάζεται στο έγγραφο;</a:t>
            </a:r>
          </a:p>
          <a:p>
            <a:pPr marL="342900" indent="-342900">
              <a:buFont typeface="Arial" panose="020B0604020202020204" pitchFamily="34" charset="0"/>
              <a:buChar char="•"/>
            </a:pPr>
            <a:r>
              <a:rPr lang="el" sz="2000" i="1" noProof="0" dirty="0">
                <a:latin typeface="+mj-lt"/>
              </a:rPr>
              <a:t>Ποια είναι τα πλεονεκτήματα και τα πιθανά μειονεκτήματα του μαθήματος; 			  </a:t>
            </a:r>
          </a:p>
          <a:p>
            <a:endParaRPr lang="el" noProof="0" dirty="0">
              <a:latin typeface="+mj-lt"/>
            </a:endParaRPr>
          </a:p>
          <a:p>
            <a:endParaRPr lang="el" noProof="0" dirty="0">
              <a:latin typeface="+mj-lt"/>
            </a:endParaRPr>
          </a:p>
        </p:txBody>
      </p:sp>
      <p:pic>
        <p:nvPicPr>
          <p:cNvPr id="17" name="Picture 2" descr="Community-Netzwerk Menschen Silhouette Symbol. Piktogramm ...">
            <a:extLst>
              <a:ext uri="{FF2B5EF4-FFF2-40B4-BE49-F238E27FC236}">
                <a16:creationId xmlns:a16="http://schemas.microsoft.com/office/drawing/2014/main" id="{EDDCC024-6383-48C8-9FBE-EE9B5D1A28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87" y="1414485"/>
            <a:ext cx="2014515" cy="2014515"/>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3667C4E3-0A90-47BF-9C55-8C9F06F511E1}"/>
              </a:ext>
            </a:extLst>
          </p:cNvPr>
          <p:cNvPicPr>
            <a:picLocks noChangeAspect="1"/>
          </p:cNvPicPr>
          <p:nvPr/>
        </p:nvPicPr>
        <p:blipFill>
          <a:blip r:embed="rId8"/>
          <a:stretch>
            <a:fillRect/>
          </a:stretch>
        </p:blipFill>
        <p:spPr bwMode="auto">
          <a:xfrm>
            <a:off x="9570327" y="3546955"/>
            <a:ext cx="1783457" cy="1783457"/>
          </a:xfrm>
          <a:prstGeom prst="rect">
            <a:avLst/>
          </a:prstGeom>
        </p:spPr>
      </p:pic>
      <p:sp>
        <p:nvSpPr>
          <p:cNvPr id="19" name="Rechteck 18">
            <a:extLst>
              <a:ext uri="{FF2B5EF4-FFF2-40B4-BE49-F238E27FC236}">
                <a16:creationId xmlns:a16="http://schemas.microsoft.com/office/drawing/2014/main" id="{ABC570AA-D73D-4661-975C-A5AC45A1E4BC}"/>
              </a:ext>
            </a:extLst>
          </p:cNvPr>
          <p:cNvSpPr/>
          <p:nvPr/>
        </p:nvSpPr>
        <p:spPr bwMode="auto">
          <a:xfrm>
            <a:off x="829708" y="3855769"/>
            <a:ext cx="8504979" cy="1881990"/>
          </a:xfrm>
          <a:prstGeom prst="rect">
            <a:avLst/>
          </a:prstGeom>
        </p:spPr>
        <p:txBody>
          <a:bodyPr wrap="square">
            <a:spAutoFit/>
          </a:bodyPr>
          <a:lstStyle/>
          <a:p>
            <a:pPr>
              <a:lnSpc>
                <a:spcPct val="150000"/>
              </a:lnSpc>
              <a:defRPr/>
            </a:pPr>
            <a:r>
              <a:rPr lang="el" sz="2000" b="1" noProof="0" dirty="0">
                <a:latin typeface="+mj-lt"/>
                <a:cs typeface="Poppins"/>
              </a:rPr>
              <a:t>Μοιραστείτε τα αποτελέσματά σας σε μια συζήτηση όπου θα συμμετέχουν όλοι:</a:t>
            </a:r>
          </a:p>
          <a:p>
            <a:pPr marL="342900" indent="-342900">
              <a:lnSpc>
                <a:spcPct val="150000"/>
              </a:lnSpc>
              <a:buFont typeface="Arial" panose="020B0604020202020204" pitchFamily="34" charset="0"/>
              <a:buChar char="•"/>
              <a:defRPr/>
            </a:pPr>
            <a:r>
              <a:rPr lang="el" sz="2000" i="1" noProof="0" dirty="0">
                <a:latin typeface="+mj-lt"/>
                <a:cs typeface="Poppins"/>
              </a:rPr>
              <a:t>Συγκεντρώστε αυτές τις ιδέες σε έναν λευκοπίνακα, έναν πίνακα σεμιναρίων flipchart</a:t>
            </a:r>
            <a:endParaRPr lang="el" sz="2000" b="1" noProof="0" dirty="0">
              <a:latin typeface="+mj-lt"/>
              <a:cs typeface="Poppins"/>
            </a:endParaRPr>
          </a:p>
        </p:txBody>
      </p:sp>
      <p:sp>
        <p:nvSpPr>
          <p:cNvPr id="6" name="Title 3">
            <a:extLst>
              <a:ext uri="{FF2B5EF4-FFF2-40B4-BE49-F238E27FC236}">
                <a16:creationId xmlns:a16="http://schemas.microsoft.com/office/drawing/2014/main" id="{84FB7731-8784-BBCC-4DAF-13C777BAD939}"/>
              </a:ext>
            </a:extLst>
          </p:cNvPr>
          <p:cNvSpPr>
            <a:spLocks noGrp="1"/>
          </p:cNvSpPr>
          <p:nvPr>
            <p:ph type="title"/>
          </p:nvPr>
        </p:nvSpPr>
        <p:spPr bwMode="auto">
          <a:xfrm>
            <a:off x="3289300" y="357115"/>
            <a:ext cx="8064500" cy="686435"/>
          </a:xfrm>
        </p:spPr>
        <p:txBody>
          <a:bodyPr>
            <a:normAutofit/>
          </a:bodyPr>
          <a:lstStyle/>
          <a:p>
            <a:r>
              <a:rPr lang="el" dirty="0">
                <a:latin typeface="+mj-lt"/>
              </a:rPr>
              <a:t>Ιδέες μαθητών</a:t>
            </a:r>
          </a:p>
        </p:txBody>
      </p:sp>
    </p:spTree>
    <p:extLst>
      <p:ext uri="{BB962C8B-B14F-4D97-AF65-F5344CB8AC3E}">
        <p14:creationId xmlns:p14="http://schemas.microsoft.com/office/powerpoint/2010/main" val="1647492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Rechteck 8"/>
          <p:cNvSpPr/>
          <p:nvPr/>
        </p:nvSpPr>
        <p:spPr bwMode="auto">
          <a:xfrm>
            <a:off x="557589" y="1599458"/>
            <a:ext cx="5755288" cy="1685846"/>
          </a:xfrm>
          <a:prstGeom prst="rect">
            <a:avLst/>
          </a:prstGeom>
        </p:spPr>
        <p:txBody>
          <a:bodyPr wrap="square" lIns="91440" tIns="45720" rIns="91440" bIns="45720" anchor="t">
            <a:spAutoFit/>
          </a:bodyPr>
          <a:lstStyle/>
          <a:p>
            <a:pPr>
              <a:lnSpc>
                <a:spcPct val="150000"/>
              </a:lnSpc>
              <a:buClr>
                <a:srgbClr val="000000"/>
              </a:buClr>
              <a:defRPr/>
            </a:pPr>
            <a:r>
              <a:rPr lang="el" sz="2400" i="1" noProof="0" dirty="0">
                <a:latin typeface="+mj-lt"/>
                <a:cs typeface="Poppins"/>
              </a:rPr>
              <a:t>Φέρτε ένα βάζο με χώμα από το κοντινό σας περιβάλλον στην επόμενη συνάντηση.</a:t>
            </a:r>
            <a:endParaRPr lang="el" sz="2400" i="1" noProof="0" dirty="0">
              <a:latin typeface="+mj-lt"/>
            </a:endParaRPr>
          </a:p>
        </p:txBody>
      </p:sp>
      <p:sp>
        <p:nvSpPr>
          <p:cNvPr id="2" name="Title 1">
            <a:extLst>
              <a:ext uri="{FF2B5EF4-FFF2-40B4-BE49-F238E27FC236}">
                <a16:creationId xmlns:a16="http://schemas.microsoft.com/office/drawing/2014/main" id="{588AB69B-7EC3-E55E-5454-2E569341567A}"/>
              </a:ext>
            </a:extLst>
          </p:cNvPr>
          <p:cNvSpPr>
            <a:spLocks noGrp="1"/>
          </p:cNvSpPr>
          <p:nvPr>
            <p:ph type="title"/>
          </p:nvPr>
        </p:nvSpPr>
        <p:spPr/>
        <p:txBody>
          <a:bodyPr>
            <a:normAutofit/>
          </a:bodyPr>
          <a:lstStyle/>
          <a:p>
            <a:r>
              <a:rPr lang="el" dirty="0">
                <a:latin typeface="+mj-lt"/>
              </a:rPr>
              <a:t>Δραστηριότητα για την ενότητα 3:</a:t>
            </a:r>
          </a:p>
        </p:txBody>
      </p:sp>
      <p:pic>
        <p:nvPicPr>
          <p:cNvPr id="5" name="Picture 2" descr="Harvest time | Soil samples stored in these jars will be use… | Flickr">
            <a:extLst>
              <a:ext uri="{FF2B5EF4-FFF2-40B4-BE49-F238E27FC236}">
                <a16:creationId xmlns:a16="http://schemas.microsoft.com/office/drawing/2014/main" id="{1735549A-E3E2-8390-82B9-6E76BE946FEE}"/>
              </a:ext>
            </a:extLst>
          </p:cNvPr>
          <p:cNvPicPr>
            <a:picLocks noChangeAspect="1" noChangeArrowheads="1"/>
          </p:cNvPicPr>
          <p:nvPr/>
        </p:nvPicPr>
        <p:blipFill>
          <a:blip r:embed="rId7"/>
          <a:stretch/>
        </p:blipFill>
        <p:spPr bwMode="auto">
          <a:xfrm>
            <a:off x="6591943" y="1599458"/>
            <a:ext cx="4479040" cy="3201884"/>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l" noProof="0" dirty="0">
                <a:latin typeface="+mj-lt"/>
              </a:rPr>
              <a:t>Διδακτική ενότητα 3</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l" noProof="0" dirty="0">
                <a:latin typeface="+mj-lt"/>
              </a:rPr>
              <a:t>Διερευνήστε και κατανοήστε ζητήματα που αφορούν το έδαφος</a:t>
            </a:r>
          </a:p>
        </p:txBody>
      </p:sp>
    </p:spTree>
    <p:extLst>
      <p:ext uri="{BB962C8B-B14F-4D97-AF65-F5344CB8AC3E}">
        <p14:creationId xmlns:p14="http://schemas.microsoft.com/office/powerpoint/2010/main" val="1520060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lt1"/>
        </a:solidFill>
        <a:effectLst/>
      </p:bgPr>
    </p:bg>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93712" y="1267884"/>
            <a:ext cx="5782474" cy="4647426"/>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000" b="1" i="0" u="none" strike="noStrike" cap="none" spc="0" noProof="0" dirty="0">
                <a:ln>
                  <a:noFill/>
                </a:ln>
                <a:latin typeface="+mj-lt"/>
                <a:ea typeface="Arial"/>
                <a:cs typeface="Calibri" panose="020F0502020204030204" pitchFamily="34" charset="0"/>
              </a:rPr>
              <a:t>Σχηματίστε ομάδες των 3 ατόμων και πραγματοποιήστε την ακόλουθη δραστηριότητα:</a:t>
            </a:r>
          </a:p>
          <a:p>
            <a:pPr marL="0" marR="0" lvl="0" indent="0" algn="l" defTabSz="914400">
              <a:lnSpc>
                <a:spcPct val="100000"/>
              </a:lnSpc>
              <a:spcBef>
                <a:spcPts val="0"/>
              </a:spcBef>
              <a:spcAft>
                <a:spcPts val="0"/>
              </a:spcAft>
              <a:buClr>
                <a:srgbClr val="000000"/>
              </a:buClr>
              <a:buSzTx/>
              <a:buFont typeface="Arial"/>
              <a:buNone/>
              <a:defRPr/>
            </a:pPr>
            <a:endParaRPr lang="el" sz="2000" b="0" i="0" u="none" strike="noStrike" cap="none" spc="0" noProof="0" dirty="0">
              <a:ln>
                <a:noFill/>
              </a:ln>
              <a:latin typeface="+mj-lt"/>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el" b="1" i="0" u="sng" strike="noStrike" cap="none" spc="0" noProof="0" dirty="0">
                <a:ln>
                  <a:noFill/>
                </a:ln>
                <a:latin typeface="+mj-lt"/>
                <a:ea typeface="Arial"/>
                <a:cs typeface="Calibri" panose="020F0502020204030204" pitchFamily="34" charset="0"/>
              </a:rPr>
              <a:t>Δραστηριότητα 3.1.:</a:t>
            </a:r>
            <a:r>
              <a:rPr lang="el" b="0" i="0" u="sng" strike="noStrike" cap="none" spc="0" noProof="0" dirty="0">
                <a:ln>
                  <a:noFill/>
                </a:ln>
                <a:latin typeface="+mj-lt"/>
                <a:ea typeface="Arial"/>
                <a:cs typeface="Calibri" panose="020F0502020204030204" pitchFamily="34" charset="0"/>
              </a:rPr>
              <a:t> </a:t>
            </a:r>
          </a:p>
          <a:p>
            <a:pPr marL="285750" marR="0" lvl="0" indent="-285750" algn="l" defTabSz="914400">
              <a:lnSpc>
                <a:spcPct val="100000"/>
              </a:lnSpc>
              <a:spcBef>
                <a:spcPts val="0"/>
              </a:spcBef>
              <a:spcAft>
                <a:spcPts val="0"/>
              </a:spcAft>
              <a:buClr>
                <a:srgbClr val="000000"/>
              </a:buClr>
              <a:buSzTx/>
              <a:buFont typeface="Wingdings"/>
              <a:buChar char="§"/>
              <a:defRPr/>
            </a:pPr>
            <a:r>
              <a:rPr lang="el" b="0" i="0" u="none" strike="noStrike" cap="none" spc="0" noProof="0" dirty="0">
                <a:ln>
                  <a:noFill/>
                </a:ln>
                <a:latin typeface="+mj-lt"/>
                <a:ea typeface="Arial"/>
                <a:cs typeface="Calibri" panose="020F0502020204030204" pitchFamily="34" charset="0"/>
              </a:rPr>
              <a:t>Παρατηρήστε προσεκτικά το χώμα και συγκρίνετε τα τρία δείγματα. </a:t>
            </a:r>
            <a:r>
              <a:rPr lang="el" b="0" i="1" u="none" strike="noStrike" cap="none" spc="0" noProof="0" dirty="0">
                <a:ln>
                  <a:noFill/>
                </a:ln>
                <a:latin typeface="+mj-lt"/>
                <a:ea typeface="Arial"/>
                <a:cs typeface="Calibri" panose="020F0502020204030204" pitchFamily="34" charset="0"/>
              </a:rPr>
              <a:t>Έχουν ίδια υφή και μυρωδιά;</a:t>
            </a:r>
            <a:endParaRPr lang="el" i="1" noProof="0" dirty="0">
              <a:latin typeface="+mj-lt"/>
              <a:cs typeface="Calibri" panose="020F0502020204030204" pitchFamily="34" charset="0"/>
            </a:endParaRPr>
          </a:p>
          <a:p>
            <a:pPr marL="285750" lvl="0" indent="-285750">
              <a:buClr>
                <a:srgbClr val="000000"/>
              </a:buClr>
              <a:buFont typeface="Wingdings"/>
              <a:buChar char="§"/>
              <a:defRPr/>
            </a:pPr>
            <a:r>
              <a:rPr lang="el" b="0" i="1" u="none" strike="noStrike" cap="none" spc="0" noProof="0" dirty="0">
                <a:ln>
                  <a:noFill/>
                </a:ln>
                <a:latin typeface="+mj-lt"/>
                <a:ea typeface="Arial"/>
                <a:cs typeface="Calibri" panose="020F0502020204030204" pitchFamily="34" charset="0"/>
              </a:rPr>
              <a:t>Τι ζωντανούς οργανισμούς μπορείτε να </a:t>
            </a:r>
            <a:r>
              <a:rPr lang="el" i="1" noProof="0" dirty="0">
                <a:latin typeface="+mj-lt"/>
                <a:ea typeface="Arial"/>
                <a:cs typeface="Calibri" panose="020F0502020204030204" pitchFamily="34" charset="0"/>
              </a:rPr>
              <a:t>βρείτε</a:t>
            </a:r>
            <a:r>
              <a:rPr lang="en-GB" i="1" dirty="0">
                <a:latin typeface="+mj-lt"/>
                <a:ea typeface="Arial"/>
                <a:cs typeface="Calibri" panose="020F0502020204030204" pitchFamily="34" charset="0"/>
              </a:rPr>
              <a:t>;</a:t>
            </a:r>
            <a:r>
              <a:rPr lang="el" b="0" i="1" u="none" strike="noStrike" cap="none" spc="0" noProof="0" dirty="0">
                <a:ln>
                  <a:noFill/>
                </a:ln>
                <a:latin typeface="+mj-lt"/>
                <a:ea typeface="Arial"/>
                <a:cs typeface="Calibri" panose="020F0502020204030204" pitchFamily="34" charset="0"/>
              </a:rPr>
              <a:t> </a:t>
            </a:r>
            <a:r>
              <a:rPr lang="el" b="0" i="0" u="none" strike="noStrike" cap="none" spc="0" noProof="0" dirty="0">
                <a:ln>
                  <a:noFill/>
                </a:ln>
                <a:latin typeface="+mj-lt"/>
                <a:ea typeface="Arial"/>
                <a:cs typeface="Calibri" panose="020F0502020204030204" pitchFamily="34" charset="0"/>
              </a:rPr>
              <a:t>Μάθετε πώς ονομάζονται και </a:t>
            </a:r>
            <a:r>
              <a:rPr lang="el" noProof="0" dirty="0">
                <a:latin typeface="+mj-lt"/>
                <a:cs typeface="Calibri" panose="020F0502020204030204" pitchFamily="34" charset="0"/>
              </a:rPr>
              <a:t>αν όλα ζουν και στα τρία δείγματα εδάφους</a:t>
            </a:r>
            <a:r>
              <a:rPr lang="en-GB" dirty="0">
                <a:latin typeface="+mj-lt"/>
                <a:cs typeface="Calibri" panose="020F0502020204030204" pitchFamily="34" charset="0"/>
              </a:rPr>
              <a:t>;</a:t>
            </a:r>
            <a:endParaRPr lang="el" b="0" i="0" u="none" strike="noStrike" cap="none" spc="0" noProof="0" dirty="0">
              <a:ln>
                <a:noFill/>
              </a:ln>
              <a:latin typeface="+mj-lt"/>
              <a:ea typeface="Arial"/>
              <a:cs typeface="Calibri" panose="020F0502020204030204" pitchFamily="34" charset="0"/>
            </a:endParaRPr>
          </a:p>
          <a:p>
            <a:pPr marL="285750" marR="0" lvl="0" indent="-285750" algn="l" defTabSz="914400">
              <a:lnSpc>
                <a:spcPct val="100000"/>
              </a:lnSpc>
              <a:spcBef>
                <a:spcPts val="0"/>
              </a:spcBef>
              <a:spcAft>
                <a:spcPts val="0"/>
              </a:spcAft>
              <a:buClr>
                <a:srgbClr val="000000"/>
              </a:buClr>
              <a:buSzTx/>
              <a:buFont typeface="Wingdings"/>
              <a:buChar char="§"/>
              <a:defRPr/>
            </a:pPr>
            <a:endParaRPr lang="el" b="0" i="0" u="none" strike="noStrike" cap="none" spc="0" noProof="0" dirty="0">
              <a:ln>
                <a:noFill/>
              </a:ln>
              <a:latin typeface="+mj-lt"/>
              <a:ea typeface="Arial"/>
              <a:cs typeface="Calibri" panose="020F0502020204030204" pitchFamily="34" charset="0"/>
            </a:endParaRPr>
          </a:p>
          <a:p>
            <a:pPr marL="0" marR="0" lvl="0" indent="0" algn="l" defTabSz="914400">
              <a:lnSpc>
                <a:spcPct val="100000"/>
              </a:lnSpc>
              <a:spcBef>
                <a:spcPts val="0"/>
              </a:spcBef>
              <a:spcAft>
                <a:spcPts val="0"/>
              </a:spcAft>
              <a:buClr>
                <a:srgbClr val="000000"/>
              </a:buClr>
              <a:buSzTx/>
              <a:buFont typeface="Arial"/>
              <a:buNone/>
              <a:defRPr/>
            </a:pPr>
            <a:r>
              <a:rPr lang="el" b="0" i="0" u="sng" strike="noStrike" cap="none" spc="0" noProof="0" dirty="0">
                <a:ln>
                  <a:noFill/>
                </a:ln>
                <a:latin typeface="+mj-lt"/>
                <a:ea typeface="Arial"/>
                <a:cs typeface="Calibri" panose="020F0502020204030204" pitchFamily="34" charset="0"/>
              </a:rPr>
              <a:t>Απαιτούμενο υλικό:</a:t>
            </a:r>
          </a:p>
          <a:p>
            <a:pPr marL="285750" marR="0" lvl="0" indent="-285750" algn="l" defTabSz="914400">
              <a:lnSpc>
                <a:spcPct val="100000"/>
              </a:lnSpc>
              <a:spcBef>
                <a:spcPts val="0"/>
              </a:spcBef>
              <a:spcAft>
                <a:spcPts val="0"/>
              </a:spcAft>
              <a:buClr>
                <a:srgbClr val="000000"/>
              </a:buClr>
              <a:buSzTx/>
              <a:buFont typeface="Wingdings"/>
              <a:buChar char="§"/>
              <a:defRPr/>
            </a:pPr>
            <a:r>
              <a:rPr lang="el" b="0" i="0" u="none" strike="noStrike" cap="none" spc="0" noProof="0" dirty="0">
                <a:ln>
                  <a:noFill/>
                </a:ln>
                <a:latin typeface="+mj-lt"/>
                <a:ea typeface="Arial"/>
                <a:cs typeface="Calibri" panose="020F0502020204030204" pitchFamily="34" charset="0"/>
              </a:rPr>
              <a:t>μεγεθυντικός φακός/στερεοσκοπικός μεγεθυντικός φακός</a:t>
            </a:r>
          </a:p>
          <a:p>
            <a:pPr marL="285750" indent="-285750">
              <a:buClr>
                <a:srgbClr val="000000"/>
              </a:buClr>
              <a:buFont typeface="Wingdings"/>
              <a:buChar char="§"/>
              <a:defRPr/>
            </a:pPr>
            <a:r>
              <a:rPr lang="el" b="0" i="0" u="none" strike="noStrike" cap="none" spc="0" noProof="0" dirty="0">
                <a:ln>
                  <a:noFill/>
                </a:ln>
                <a:latin typeface="+mj-lt"/>
                <a:ea typeface="Arial"/>
                <a:cs typeface="Calibri" panose="020F0502020204030204" pitchFamily="34" charset="0"/>
              </a:rPr>
              <a:t>κλείδα προσδιορισμού</a:t>
            </a:r>
          </a:p>
          <a:p>
            <a:pPr marL="285750" marR="0" lvl="0" indent="-285750" algn="l" defTabSz="914400">
              <a:lnSpc>
                <a:spcPct val="100000"/>
              </a:lnSpc>
              <a:spcBef>
                <a:spcPts val="0"/>
              </a:spcBef>
              <a:spcAft>
                <a:spcPts val="0"/>
              </a:spcAft>
              <a:buClr>
                <a:srgbClr val="000000"/>
              </a:buClr>
              <a:buSzTx/>
              <a:buFont typeface="Wingdings"/>
              <a:buChar char="§"/>
              <a:defRPr/>
            </a:pPr>
            <a:r>
              <a:rPr lang="el" b="0" i="0" u="none" strike="noStrike" cap="none" spc="0" noProof="0" dirty="0">
                <a:ln>
                  <a:noFill/>
                </a:ln>
                <a:latin typeface="+mj-lt"/>
                <a:ea typeface="Arial"/>
                <a:cs typeface="Calibri" panose="020F0502020204030204" pitchFamily="34" charset="0"/>
              </a:rPr>
              <a:t>φύλλο εργασίας - πρωτόκολλο</a:t>
            </a:r>
            <a:endParaRPr lang="el" sz="1200" b="0" i="0" u="none" strike="noStrike" cap="none" spc="0" noProof="0" dirty="0">
              <a:ln>
                <a:noFill/>
              </a:ln>
              <a:solidFill>
                <a:srgbClr val="000000"/>
              </a:solidFill>
              <a:latin typeface="+mj-lt"/>
              <a:cs typeface="Arial"/>
            </a:endParaRPr>
          </a:p>
        </p:txBody>
      </p:sp>
      <p:sp>
        <p:nvSpPr>
          <p:cNvPr id="2" name="Title 1">
            <a:extLst>
              <a:ext uri="{FF2B5EF4-FFF2-40B4-BE49-F238E27FC236}">
                <a16:creationId xmlns:a16="http://schemas.microsoft.com/office/drawing/2014/main" id="{E1014760-668D-FA5B-227A-031CE2DA49CE}"/>
              </a:ext>
            </a:extLst>
          </p:cNvPr>
          <p:cNvSpPr>
            <a:spLocks noGrp="1"/>
          </p:cNvSpPr>
          <p:nvPr>
            <p:ph type="title"/>
          </p:nvPr>
        </p:nvSpPr>
        <p:spPr/>
        <p:txBody>
          <a:bodyPr/>
          <a:lstStyle/>
          <a:p>
            <a:r>
              <a:rPr lang="el" dirty="0">
                <a:latin typeface="+mj-lt"/>
              </a:rPr>
              <a:t>Εξερεύνηση</a:t>
            </a:r>
          </a:p>
        </p:txBody>
      </p:sp>
      <p:pic>
        <p:nvPicPr>
          <p:cNvPr id="5" name="Picture 2" descr="Harvest time | Soil samples stored in these jars will be use… | Flickr">
            <a:extLst>
              <a:ext uri="{FF2B5EF4-FFF2-40B4-BE49-F238E27FC236}">
                <a16:creationId xmlns:a16="http://schemas.microsoft.com/office/drawing/2014/main" id="{45444053-A6EE-C962-EF71-0B8092095054}"/>
              </a:ext>
            </a:extLst>
          </p:cNvPr>
          <p:cNvPicPr>
            <a:picLocks noChangeAspect="1" noChangeArrowheads="1"/>
          </p:cNvPicPr>
          <p:nvPr/>
        </p:nvPicPr>
        <p:blipFill>
          <a:blip r:embed="rId8"/>
          <a:stretch/>
        </p:blipFill>
        <p:spPr bwMode="auto">
          <a:xfrm>
            <a:off x="6591943" y="1599458"/>
            <a:ext cx="4479040" cy="3201884"/>
          </a:xfrm>
          <a:prstGeom prst="rect">
            <a:avLst/>
          </a:prstGeom>
          <a:noFill/>
        </p:spPr>
      </p:pic>
      <p:sp>
        <p:nvSpPr>
          <p:cNvPr id="15" name="Rechteckige Legende 14"/>
          <p:cNvSpPr/>
          <p:nvPr/>
        </p:nvSpPr>
        <p:spPr bwMode="auto">
          <a:xfrm>
            <a:off x="7506521" y="5014032"/>
            <a:ext cx="2792675" cy="686435"/>
          </a:xfrm>
          <a:prstGeom prst="wedgeRectCallout">
            <a:avLst>
              <a:gd name="adj1" fmla="val -53647"/>
              <a:gd name="adj2" fmla="val -125732"/>
            </a:avLst>
          </a:prstGeom>
          <a:solidFill>
            <a:srgbClr val="0CAF8F"/>
          </a:solidFill>
          <a:ln w="12700" cap="flat" cmpd="sng" algn="ctr">
            <a:solidFill>
              <a:srgbClr val="5A312D"/>
            </a:solid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r>
              <a:rPr lang="el" sz="1800" b="0" i="0" u="none" strike="noStrike" cap="none" spc="0" noProof="0" dirty="0">
                <a:ln>
                  <a:noFill/>
                </a:ln>
                <a:solidFill>
                  <a:prstClr val="white"/>
                </a:solidFill>
                <a:latin typeface="Calibri"/>
                <a:ea typeface="Arial"/>
                <a:cs typeface="Arial"/>
              </a:rPr>
              <a:t>Έφεραν όλοι ένα βάζο με χώμα;</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2" name="Grafik 1"/>
          <p:cNvPicPr>
            <a:picLocks noChangeAspect="1"/>
          </p:cNvPicPr>
          <p:nvPr/>
        </p:nvPicPr>
        <p:blipFill>
          <a:blip r:embed="rId8"/>
          <a:stretch/>
        </p:blipFill>
        <p:spPr bwMode="auto">
          <a:xfrm>
            <a:off x="3524112" y="1436398"/>
            <a:ext cx="4909308" cy="3985203"/>
          </a:xfrm>
          <a:prstGeom prst="rect">
            <a:avLst/>
          </a:prstGeom>
        </p:spPr>
      </p:pic>
      <p:sp>
        <p:nvSpPr>
          <p:cNvPr id="4" name="Rechteck 3"/>
          <p:cNvSpPr/>
          <p:nvPr/>
        </p:nvSpPr>
        <p:spPr bwMode="auto">
          <a:xfrm>
            <a:off x="4420238" y="5421601"/>
            <a:ext cx="3260829" cy="307777"/>
          </a:xfrm>
          <a:prstGeom prst="rect">
            <a:avLst/>
          </a:prstGeom>
        </p:spPr>
        <p:txBody>
          <a:bodyPr wrap="none">
            <a:spAutoFit/>
          </a:bodyPr>
          <a:lstStyle/>
          <a:p>
            <a:pPr marL="0" marR="0" lvl="0" indent="0" algn="l" defTabSz="914400">
              <a:lnSpc>
                <a:spcPct val="100000"/>
              </a:lnSpc>
              <a:spcBef>
                <a:spcPts val="0"/>
              </a:spcBef>
              <a:spcAft>
                <a:spcPts val="0"/>
              </a:spcAft>
              <a:buClr>
                <a:srgbClr val="000000"/>
              </a:buClr>
              <a:buSzTx/>
              <a:buFont typeface="Arial"/>
              <a:buNone/>
              <a:defRPr/>
            </a:pPr>
            <a:r>
              <a:rPr lang="el" sz="1400" b="0" i="0" u="none" strike="noStrike" cap="none" spc="0" noProof="0" dirty="0">
                <a:ln>
                  <a:noFill/>
                </a:ln>
                <a:solidFill>
                  <a:srgbClr val="000000"/>
                </a:solidFill>
                <a:latin typeface="MuseoSans"/>
                <a:cs typeface="Arial"/>
              </a:rPr>
              <a:t>Πηγή εικόνας: www</a:t>
            </a:r>
            <a:r>
              <a:rPr lang="el" sz="1400" b="0" i="0" u="none" strike="noStrike" cap="none" spc="0" noProof="0" dirty="0">
                <a:ln>
                  <a:noFill/>
                </a:ln>
                <a:solidFill>
                  <a:srgbClr val="59302C"/>
                </a:solidFill>
                <a:latin typeface="MuseoSans"/>
                <a:cs typeface="Arial"/>
              </a:rPr>
              <a:t>.lesb</a:t>
            </a:r>
            <a:r>
              <a:rPr lang="el" sz="1400" b="0" i="0" u="none" strike="noStrike" cap="none" spc="0" noProof="0" dirty="0">
                <a:ln>
                  <a:noFill/>
                </a:ln>
                <a:solidFill>
                  <a:srgbClr val="000000"/>
                </a:solidFill>
                <a:latin typeface="MuseoSans"/>
                <a:cs typeface="Arial"/>
              </a:rPr>
              <a:t>ullesdemo.fr</a:t>
            </a:r>
            <a:endParaRPr lang="el" sz="1400" b="0" i="0" u="none" strike="noStrike" cap="none" spc="0" noProof="0" dirty="0">
              <a:ln>
                <a:noFill/>
              </a:ln>
              <a:solidFill>
                <a:srgbClr val="000000"/>
              </a:solidFill>
              <a:latin typeface="Arial"/>
              <a:cs typeface="Arial"/>
            </a:endParaRPr>
          </a:p>
        </p:txBody>
      </p:sp>
      <p:sp>
        <p:nvSpPr>
          <p:cNvPr id="3" name="Textfeld 2">
            <a:extLst>
              <a:ext uri="{FF2B5EF4-FFF2-40B4-BE49-F238E27FC236}">
                <a16:creationId xmlns:a16="http://schemas.microsoft.com/office/drawing/2014/main" id="{19119FAA-F327-2E2A-C92F-5C00300AB7D0}"/>
              </a:ext>
            </a:extLst>
          </p:cNvPr>
          <p:cNvSpPr txBox="1"/>
          <p:nvPr/>
        </p:nvSpPr>
        <p:spPr bwMode="auto">
          <a:xfrm>
            <a:off x="714734" y="1174788"/>
            <a:ext cx="2012699"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Εξερεύνηση</a:t>
            </a:r>
          </a:p>
        </p:txBody>
      </p:sp>
      <p:sp>
        <p:nvSpPr>
          <p:cNvPr id="5" name="Title 4">
            <a:extLst>
              <a:ext uri="{FF2B5EF4-FFF2-40B4-BE49-F238E27FC236}">
                <a16:creationId xmlns:a16="http://schemas.microsoft.com/office/drawing/2014/main" id="{1691C50D-7354-4AD4-77A9-100DAAB7461E}"/>
              </a:ext>
            </a:extLst>
          </p:cNvPr>
          <p:cNvSpPr>
            <a:spLocks noGrp="1"/>
          </p:cNvSpPr>
          <p:nvPr>
            <p:ph type="title"/>
          </p:nvPr>
        </p:nvSpPr>
        <p:spPr/>
        <p:txBody>
          <a:bodyPr>
            <a:normAutofit/>
          </a:bodyPr>
          <a:lstStyle/>
          <a:p>
            <a:r>
              <a:rPr lang="el" dirty="0"/>
              <a:t>Οι μαθητές ανακαλύπτουν κάτι νέο μόνοι τους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1241419" y="2332746"/>
            <a:ext cx="9532258" cy="1891287"/>
          </a:xfrm>
          <a:prstGeom prst="rect">
            <a:avLst/>
          </a:prstGeom>
          <a:ln w="12700">
            <a:noFill/>
          </a:ln>
        </p:spPr>
        <p:txBody>
          <a:bodyPr wrap="square">
            <a:spAutoFit/>
          </a:bodyPr>
          <a:lstStyle/>
          <a:p>
            <a:pPr>
              <a:lnSpc>
                <a:spcPct val="150000"/>
              </a:lnSpc>
              <a:defRPr/>
            </a:pPr>
            <a:r>
              <a:rPr lang="el" sz="2000" noProof="0" dirty="0">
                <a:latin typeface="+mj-lt"/>
                <a:cs typeface="Calibri" panose="020F0502020204030204" pitchFamily="34" charset="0"/>
              </a:rPr>
              <a:t>Δημιουργήστε ευκαιρίες που επιτρέπουν στους μαθητές να αναπτύξουν γνώσεις ανεξάρτητα και ενεργά, να αποκτήσουν εμπειρία και να κατανοήσουν καλύτερα τις έννοιες, να εφαρμόσουν τις υπάρχουσες γνώσεις και να αναπτύξουν περαιτέρω τις έννοιες, να αποκτήσουν και να εφαρμόσουν διαδικαστικές γνώσεις και δεξιότητες.</a:t>
            </a:r>
          </a:p>
        </p:txBody>
      </p:sp>
      <p:sp>
        <p:nvSpPr>
          <p:cNvPr id="7" name="Title 4">
            <a:extLst>
              <a:ext uri="{FF2B5EF4-FFF2-40B4-BE49-F238E27FC236}">
                <a16:creationId xmlns:a16="http://schemas.microsoft.com/office/drawing/2014/main" id="{A9B70E49-A811-098A-EA9E-E96C7EBBC574}"/>
              </a:ext>
            </a:extLst>
          </p:cNvPr>
          <p:cNvSpPr>
            <a:spLocks noGrp="1"/>
          </p:cNvSpPr>
          <p:nvPr>
            <p:ph type="title"/>
          </p:nvPr>
        </p:nvSpPr>
        <p:spPr bwMode="auto">
          <a:xfrm>
            <a:off x="3289300" y="357115"/>
            <a:ext cx="8064500" cy="686435"/>
          </a:xfrm>
        </p:spPr>
        <p:txBody>
          <a:bodyPr>
            <a:normAutofit fontScale="90000"/>
          </a:bodyPr>
          <a:lstStyle/>
          <a:p>
            <a:r>
              <a:rPr lang="el" dirty="0">
                <a:latin typeface="+mj-lt"/>
              </a:rPr>
              <a:t>Οι μαθητές ανακαλύπτουν κάτι νέο μόνοι τους</a:t>
            </a:r>
          </a:p>
        </p:txBody>
      </p:sp>
      <p:sp>
        <p:nvSpPr>
          <p:cNvPr id="2" name="Textfeld 2">
            <a:extLst>
              <a:ext uri="{FF2B5EF4-FFF2-40B4-BE49-F238E27FC236}">
                <a16:creationId xmlns:a16="http://schemas.microsoft.com/office/drawing/2014/main" id="{0038742F-9D63-A452-8F24-7257D10BAB24}"/>
              </a:ext>
            </a:extLst>
          </p:cNvPr>
          <p:cNvSpPr txBox="1"/>
          <p:nvPr/>
        </p:nvSpPr>
        <p:spPr bwMode="auto">
          <a:xfrm>
            <a:off x="714734" y="1174788"/>
            <a:ext cx="2012699"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Εξερεύνηση</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itle 3">
            <a:extLst>
              <a:ext uri="{FF2B5EF4-FFF2-40B4-BE49-F238E27FC236}">
                <a16:creationId xmlns:a16="http://schemas.microsoft.com/office/drawing/2014/main" id="{F80B7E05-3920-FA12-651D-2CB58B46323B}"/>
              </a:ext>
            </a:extLst>
          </p:cNvPr>
          <p:cNvSpPr>
            <a:spLocks noGrp="1"/>
          </p:cNvSpPr>
          <p:nvPr>
            <p:ph type="title"/>
          </p:nvPr>
        </p:nvSpPr>
        <p:spPr/>
        <p:txBody>
          <a:bodyPr>
            <a:normAutofit/>
          </a:bodyPr>
          <a:lstStyle/>
          <a:p>
            <a:r>
              <a:rPr lang="el" dirty="0">
                <a:latin typeface="+mj-lt"/>
              </a:rPr>
              <a:t>Πώς αποκτούν γνώσεις οι επιστήμονες</a:t>
            </a:r>
          </a:p>
        </p:txBody>
      </p:sp>
      <p:sp>
        <p:nvSpPr>
          <p:cNvPr id="8" name="Rechteck 2"/>
          <p:cNvSpPr/>
          <p:nvPr/>
        </p:nvSpPr>
        <p:spPr bwMode="auto">
          <a:xfrm>
            <a:off x="1241418" y="2339597"/>
            <a:ext cx="9532257" cy="2357056"/>
          </a:xfrm>
          <a:prstGeom prst="rect">
            <a:avLst/>
          </a:prstGeom>
          <a:ln w="12700">
            <a:noFill/>
          </a:ln>
        </p:spPr>
        <p:txBody>
          <a:bodyPr wrap="square">
            <a:spAutoFit/>
          </a:bodyPr>
          <a:lstStyle/>
          <a:p>
            <a:pPr>
              <a:lnSpc>
                <a:spcPct val="150000"/>
              </a:lnSpc>
              <a:defRPr/>
            </a:pPr>
            <a:r>
              <a:rPr lang="el" sz="2000" noProof="0" dirty="0">
                <a:latin typeface="+mj-lt"/>
                <a:cs typeface="Calibri" panose="020F0502020204030204" pitchFamily="34" charset="0"/>
              </a:rPr>
              <a:t>Η γνώση στη βιολογία κατακτάται μέσα από την αλληλεπίδραση μεταξύ εμπειρισμού και θεωρίας, δηλαδή, αφενός, η εμπειρία αποκτάται μέσω της παρατήρησης και της συλλογής αντίστοιχων μετρήσιμων δεδομένων, και αφετέρου, η υπάρχουσα γνώση/οι υπάρχουσες θεωρίες χρησιμοποιούνται για τη διατύπωση παραδοχών/υποθέσεων και αιτιωδών σχέσεων (σχέση «αν-τότε»). </a:t>
            </a:r>
          </a:p>
        </p:txBody>
      </p:sp>
      <p:sp>
        <p:nvSpPr>
          <p:cNvPr id="2" name="Textfeld 2">
            <a:extLst>
              <a:ext uri="{FF2B5EF4-FFF2-40B4-BE49-F238E27FC236}">
                <a16:creationId xmlns:a16="http://schemas.microsoft.com/office/drawing/2014/main" id="{678CCC2A-CB2B-8C9F-3FF1-AD0CC650EEE1}"/>
              </a:ext>
            </a:extLst>
          </p:cNvPr>
          <p:cNvSpPr txBox="1"/>
          <p:nvPr/>
        </p:nvSpPr>
        <p:spPr bwMode="auto">
          <a:xfrm>
            <a:off x="714734" y="1174788"/>
            <a:ext cx="2012699"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Εξερεύνηση</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Rechteck 2"/>
          <p:cNvSpPr/>
          <p:nvPr/>
        </p:nvSpPr>
        <p:spPr bwMode="auto">
          <a:xfrm>
            <a:off x="998532" y="2021691"/>
            <a:ext cx="9057777" cy="3266985"/>
          </a:xfrm>
          <a:prstGeom prst="rect">
            <a:avLst/>
          </a:prstGeom>
        </p:spPr>
        <p:txBody>
          <a:bodyPr wrap="square">
            <a:spAutoFit/>
          </a:bodyPr>
          <a:lstStyle/>
          <a:p>
            <a:pPr marL="285750" indent="-285750">
              <a:lnSpc>
                <a:spcPct val="150000"/>
              </a:lnSpc>
              <a:buFont typeface="Arial"/>
              <a:buChar char="•"/>
              <a:defRPr/>
            </a:pPr>
            <a:r>
              <a:rPr lang="el" sz="2000" noProof="0" dirty="0">
                <a:latin typeface="+mj-lt"/>
                <a:cs typeface="Calibri" panose="020F0502020204030204" pitchFamily="34" charset="0"/>
              </a:rPr>
              <a:t>Περισσότερο ή λιγότερο δομημένες ευκαιρίες μάθησης: Επιλεγμένο υλικό πληροφόρησης, βιβλιογραφική έρευνα, έρευνες/συνεντεύξεις</a:t>
            </a:r>
          </a:p>
          <a:p>
            <a:pPr marL="285750" indent="-285750">
              <a:lnSpc>
                <a:spcPct val="150000"/>
              </a:lnSpc>
              <a:buFont typeface="Arial"/>
              <a:buChar char="•"/>
              <a:defRPr/>
            </a:pPr>
            <a:r>
              <a:rPr lang="el" sz="2000" noProof="0" dirty="0">
                <a:latin typeface="+mj-lt"/>
                <a:cs typeface="Calibri" panose="020F0502020204030204" pitchFamily="34" charset="0"/>
              </a:rPr>
              <a:t>Πειράματα (δημιουργία φαινομένων)</a:t>
            </a:r>
          </a:p>
          <a:p>
            <a:pPr marL="285750" indent="-285750">
              <a:lnSpc>
                <a:spcPct val="150000"/>
              </a:lnSpc>
              <a:buFont typeface="Arial"/>
              <a:buChar char="•"/>
              <a:defRPr/>
            </a:pPr>
            <a:r>
              <a:rPr lang="el" sz="2000" noProof="0" dirty="0">
                <a:latin typeface="+mj-lt"/>
                <a:cs typeface="Calibri" panose="020F0502020204030204" pitchFamily="34" charset="0"/>
              </a:rPr>
              <a:t>Πειράματα (μεταβλητές δοκιμών)</a:t>
            </a:r>
          </a:p>
          <a:p>
            <a:pPr marL="285750" indent="-285750">
              <a:lnSpc>
                <a:spcPct val="150000"/>
              </a:lnSpc>
              <a:buFont typeface="Arial"/>
              <a:buChar char="•"/>
              <a:defRPr/>
            </a:pPr>
            <a:r>
              <a:rPr lang="el" sz="2000" noProof="0" dirty="0">
                <a:latin typeface="+mj-lt"/>
                <a:cs typeface="Calibri" panose="020F0502020204030204" pitchFamily="34" charset="0"/>
              </a:rPr>
              <a:t>Παιχνίδια προσομοίωσης/ρόλων: π.χ. στοχευμένη προετοιμασία για συζήτηση κ.λπ. </a:t>
            </a:r>
          </a:p>
          <a:p>
            <a:pPr marL="285750" indent="-285750">
              <a:lnSpc>
                <a:spcPct val="150000"/>
              </a:lnSpc>
              <a:buFont typeface="Arial"/>
              <a:buChar char="•"/>
              <a:defRPr/>
            </a:pPr>
            <a:r>
              <a:rPr lang="el" sz="2000" noProof="0" dirty="0">
                <a:latin typeface="+mj-lt"/>
                <a:cs typeface="Calibri" panose="020F0502020204030204" pitchFamily="34" charset="0"/>
              </a:rPr>
              <a:t>Μάθηση βάσει έρευνας</a:t>
            </a:r>
          </a:p>
        </p:txBody>
      </p:sp>
      <p:sp>
        <p:nvSpPr>
          <p:cNvPr id="4" name="Title 3">
            <a:extLst>
              <a:ext uri="{FF2B5EF4-FFF2-40B4-BE49-F238E27FC236}">
                <a16:creationId xmlns:a16="http://schemas.microsoft.com/office/drawing/2014/main" id="{15B77464-DCC0-DDD3-DF05-099357A357CD}"/>
              </a:ext>
            </a:extLst>
          </p:cNvPr>
          <p:cNvSpPr>
            <a:spLocks noGrp="1"/>
          </p:cNvSpPr>
          <p:nvPr>
            <p:ph type="title"/>
          </p:nvPr>
        </p:nvSpPr>
        <p:spPr/>
        <p:txBody>
          <a:bodyPr>
            <a:normAutofit fontScale="90000"/>
          </a:bodyPr>
          <a:lstStyle/>
          <a:p>
            <a:r>
              <a:rPr lang="el" dirty="0">
                <a:latin typeface="+mj-lt"/>
              </a:rPr>
              <a:t>Μέθοδοι ενεργής εμπλοκής με το περιεχόμενο</a:t>
            </a:r>
          </a:p>
        </p:txBody>
      </p:sp>
      <p:sp>
        <p:nvSpPr>
          <p:cNvPr id="2" name="Textfeld 2">
            <a:extLst>
              <a:ext uri="{FF2B5EF4-FFF2-40B4-BE49-F238E27FC236}">
                <a16:creationId xmlns:a16="http://schemas.microsoft.com/office/drawing/2014/main" id="{AA0DD74D-B7C9-FB6E-F74B-962B31199659}"/>
              </a:ext>
            </a:extLst>
          </p:cNvPr>
          <p:cNvSpPr txBox="1"/>
          <p:nvPr/>
        </p:nvSpPr>
        <p:spPr bwMode="auto">
          <a:xfrm>
            <a:off x="714734" y="1174788"/>
            <a:ext cx="2012699" cy="523220"/>
          </a:xfrm>
          <a:prstGeom prst="rect">
            <a:avLst/>
          </a:prstGeom>
          <a:solidFill>
            <a:srgbClr val="FF9933"/>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Εξερεύνηση</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l" noProof="0" dirty="0">
                <a:latin typeface="+mj-lt"/>
              </a:rPr>
              <a:t>Διδακτική ενότητα 1</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lstStyle/>
          <a:p>
            <a:r>
              <a:rPr lang="el" noProof="0" dirty="0">
                <a:latin typeface="+mj-lt"/>
              </a:rPr>
              <a:t>Επανεξετάστε τις απόψεις σας </a:t>
            </a:r>
          </a:p>
        </p:txBody>
      </p:sp>
    </p:spTree>
    <p:extLst>
      <p:ext uri="{BB962C8B-B14F-4D97-AF65-F5344CB8AC3E}">
        <p14:creationId xmlns:p14="http://schemas.microsoft.com/office/powerpoint/2010/main" val="22722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A3A8DDA0-78A2-82CC-A8A1-5A024EEF2FC9}"/>
              </a:ext>
            </a:extLst>
          </p:cNvPr>
          <p:cNvSpPr>
            <a:spLocks noGrp="1"/>
          </p:cNvSpPr>
          <p:nvPr>
            <p:ph type="title"/>
          </p:nvPr>
        </p:nvSpPr>
        <p:spPr/>
        <p:txBody>
          <a:bodyPr>
            <a:normAutofit/>
          </a:bodyPr>
          <a:lstStyle/>
          <a:p>
            <a:r>
              <a:rPr lang="el" dirty="0">
                <a:latin typeface="+mj-lt"/>
              </a:rPr>
              <a:t>Εξηγώντας μαθαίνουμε καλύτερα</a:t>
            </a:r>
          </a:p>
        </p:txBody>
      </p:sp>
      <p:sp>
        <p:nvSpPr>
          <p:cNvPr id="4" name="Textfeld 13"/>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
        <p:nvSpPr>
          <p:cNvPr id="6" name="Textfeld 2"/>
          <p:cNvSpPr txBox="1"/>
          <p:nvPr/>
        </p:nvSpPr>
        <p:spPr bwMode="auto">
          <a:xfrm>
            <a:off x="1241418" y="2343701"/>
            <a:ext cx="9266785" cy="3266985"/>
          </a:xfrm>
          <a:prstGeom prst="rect">
            <a:avLst/>
          </a:prstGeom>
          <a:noFill/>
          <a:ln>
            <a:noFill/>
          </a:ln>
        </p:spPr>
        <p:txBody>
          <a:bodyPr wrap="square" lIns="91440" tIns="45720" rIns="91440" bIns="45720" rtlCol="0" anchor="t">
            <a:spAutoFit/>
          </a:bodyPr>
          <a:lstStyle/>
          <a:p>
            <a:pPr>
              <a:lnSpc>
                <a:spcPct val="150000"/>
              </a:lnSpc>
              <a:buClr>
                <a:srgbClr val="000000"/>
              </a:buClr>
              <a:defRPr/>
            </a:pPr>
            <a:r>
              <a:rPr lang="el" sz="2000" noProof="0" dirty="0">
                <a:latin typeface="+mj-lt"/>
                <a:cs typeface="Calibri"/>
              </a:rPr>
              <a:t>Δημιουργήστε ευκαιρίες ώστε οι μαθητές να εξηγούν τα καινούργια πράγματα που μαθαίνουν στον εαυτό τους, στους άλλους και στον/στην εκπαιδευτικό. Όπου είναι απαραίτητο, δώστε την ευκταία στον/στην εκπαιδευτικό να θέσει περαιτέρω ερωτήσεις και, αν χρειαστεί, να διευκρινίσει έννοιες και να αναπτύξει περαιτέρω «εναλλακτικές ιδέες των μαθητών» ή να διορθώσει τυχόν λανθασμένες εξηγήσεις των μαθητών κ.λπ.</a:t>
            </a:r>
            <a:endParaRPr lang="el" sz="2000" noProof="0" dirty="0">
              <a:latin typeface="+mj-lt"/>
            </a:endParaRPr>
          </a:p>
          <a:p>
            <a:pPr lvl="0">
              <a:lnSpc>
                <a:spcPct val="150000"/>
              </a:lnSpc>
              <a:buClr>
                <a:srgbClr val="000000"/>
              </a:buClr>
              <a:defRPr/>
            </a:pPr>
            <a:endParaRPr lang="el" sz="2000" b="0" i="0" u="none" strike="noStrike" cap="none" spc="0" noProof="0" dirty="0">
              <a:ln>
                <a:noFill/>
              </a:ln>
              <a:latin typeface="+mj-lt"/>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41651" y="2170264"/>
            <a:ext cx="6568041" cy="3266985"/>
          </a:xfrm>
          <a:prstGeom prst="rect">
            <a:avLst/>
          </a:prstGeom>
          <a:noFill/>
        </p:spPr>
        <p:txBody>
          <a:bodyPr wrap="square" rtlCol="0">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sz="2000" b="0" i="0" u="none" strike="noStrike" cap="none" spc="0" noProof="0" dirty="0">
                <a:ln>
                  <a:noFill/>
                </a:ln>
                <a:latin typeface="+mj-lt"/>
                <a:ea typeface="Arial"/>
                <a:cs typeface="Calibri" panose="020F0502020204030204" pitchFamily="34" charset="0"/>
              </a:rPr>
              <a:t>Συνήθως οι εκπαιδευτικοί είναι αυτοί που εξηγούν. Στη φάση αυτή, όμως, προτείνουμε δραστηριότητες στις οποίες καλούνται να εξηγήσουν οι μαθητές.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sz="2000" b="0" i="0" u="none" strike="noStrike" cap="none" spc="0" noProof="0" dirty="0">
                <a:ln>
                  <a:noFill/>
                </a:ln>
                <a:latin typeface="+mj-lt"/>
                <a:cs typeface="Calibri" panose="020F0502020204030204" pitchFamily="34" charset="0"/>
              </a:rPr>
              <a:t>Σκοπός είναι να βοηθήσουμε τους μαθητές να διευρύνουν την κατανόησή τους.</a:t>
            </a:r>
          </a:p>
          <a:p>
            <a:pPr marL="342900" indent="-342900">
              <a:lnSpc>
                <a:spcPct val="150000"/>
              </a:lnSpc>
              <a:buClr>
                <a:srgbClr val="000000"/>
              </a:buClr>
              <a:buFont typeface="Arial" panose="020B0604020202020204" pitchFamily="34" charset="0"/>
              <a:buChar char="•"/>
              <a:defRPr/>
            </a:pPr>
            <a:r>
              <a:rPr lang="el" sz="2000" noProof="0" dirty="0">
                <a:solidFill>
                  <a:srgbClr val="000000"/>
                </a:solidFill>
                <a:latin typeface="+mj-lt"/>
                <a:cs typeface="Calibri" panose="020F0502020204030204" pitchFamily="34" charset="0"/>
              </a:rPr>
              <a:t>Ο ρόλος του/της εκπαιδευτικού είναι να παρουσιάσει την ευρύτερη εικόνα.</a:t>
            </a:r>
          </a:p>
        </p:txBody>
      </p:sp>
      <p:pic>
        <p:nvPicPr>
          <p:cNvPr id="6" name="Grafik 5"/>
          <p:cNvPicPr>
            <a:picLocks noChangeAspect="1"/>
          </p:cNvPicPr>
          <p:nvPr/>
        </p:nvPicPr>
        <p:blipFill>
          <a:blip r:embed="rId8"/>
          <a:stretch/>
        </p:blipFill>
        <p:spPr bwMode="auto">
          <a:xfrm>
            <a:off x="8193737" y="1236111"/>
            <a:ext cx="2803949" cy="4333375"/>
          </a:xfrm>
          <a:prstGeom prst="rect">
            <a:avLst/>
          </a:prstGeom>
        </p:spPr>
      </p:pic>
      <p:sp>
        <p:nvSpPr>
          <p:cNvPr id="3" name="Title 2">
            <a:extLst>
              <a:ext uri="{FF2B5EF4-FFF2-40B4-BE49-F238E27FC236}">
                <a16:creationId xmlns:a16="http://schemas.microsoft.com/office/drawing/2014/main" id="{A8AFFBD6-16A8-B9B9-DA84-C66887DEA6BA}"/>
              </a:ext>
            </a:extLst>
          </p:cNvPr>
          <p:cNvSpPr>
            <a:spLocks noGrp="1"/>
          </p:cNvSpPr>
          <p:nvPr>
            <p:ph type="title"/>
          </p:nvPr>
        </p:nvSpPr>
        <p:spPr/>
        <p:txBody>
          <a:bodyPr/>
          <a:lstStyle/>
          <a:p>
            <a:r>
              <a:rPr lang="el" dirty="0">
                <a:latin typeface="+mj-lt"/>
              </a:rPr>
              <a:t>Εξηγώντας μαθαίνουμε καλύτερα</a:t>
            </a:r>
          </a:p>
        </p:txBody>
      </p:sp>
      <p:sp>
        <p:nvSpPr>
          <p:cNvPr id="7" name="Textfeld 33">
            <a:extLst>
              <a:ext uri="{FF2B5EF4-FFF2-40B4-BE49-F238E27FC236}">
                <a16:creationId xmlns:a16="http://schemas.microsoft.com/office/drawing/2014/main" id="{00E65ACE-554B-9953-855E-32AF49C2DDD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el" sz="1100" dirty="0">
                <a:solidFill>
                  <a:srgbClr val="333333"/>
                </a:solidFill>
                <a:highlight>
                  <a:srgbClr val="FFFFFF"/>
                </a:highlight>
                <a:latin typeface="Segoe UI"/>
                <a:cs typeface="Segoe UI"/>
              </a:rPr>
              <a:t>Εικόνα από:</a:t>
            </a:r>
            <a:r>
              <a:rPr lang="el" sz="1100" dirty="0">
                <a:solidFill>
                  <a:srgbClr val="00B0F0"/>
                </a:solidFill>
                <a:highlight>
                  <a:srgbClr val="FFFFFF"/>
                </a:highlight>
                <a:latin typeface="Segoe UI"/>
                <a:cs typeface="Segoe UI"/>
              </a:rPr>
              <a:t> </a:t>
            </a:r>
            <a:r>
              <a:rPr lang="el"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el" sz="1100">
              <a:solidFill>
                <a:srgbClr val="00B0F0"/>
              </a:solidFill>
              <a:hlinkClick r:id="rId9">
                <a:extLst>
                  <a:ext uri="{A12FA001-AC4F-418D-AE19-62706E023703}">
                    <ahyp:hlinkClr xmlns:ahyp="http://schemas.microsoft.com/office/drawing/2018/hyperlinkcolor" val="tx"/>
                  </a:ext>
                </a:extLst>
              </a:hlinkClick>
            </a:endParaRPr>
          </a:p>
        </p:txBody>
      </p:sp>
      <p:sp>
        <p:nvSpPr>
          <p:cNvPr id="5" name="Textfeld 13">
            <a:extLst>
              <a:ext uri="{FF2B5EF4-FFF2-40B4-BE49-F238E27FC236}">
                <a16:creationId xmlns:a16="http://schemas.microsoft.com/office/drawing/2014/main" id="{10B84038-4BCB-11D9-C0EF-7C816C4DEE8E}"/>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itle 1">
            <a:extLst>
              <a:ext uri="{FF2B5EF4-FFF2-40B4-BE49-F238E27FC236}">
                <a16:creationId xmlns:a16="http://schemas.microsoft.com/office/drawing/2014/main" id="{EA1AF5AE-ED0C-FC92-9AF3-F945982684FF}"/>
              </a:ext>
            </a:extLst>
          </p:cNvPr>
          <p:cNvSpPr>
            <a:spLocks noGrp="1"/>
          </p:cNvSpPr>
          <p:nvPr>
            <p:ph type="title"/>
          </p:nvPr>
        </p:nvSpPr>
        <p:spPr/>
        <p:txBody>
          <a:bodyPr/>
          <a:lstStyle/>
          <a:p>
            <a:r>
              <a:rPr lang="el" dirty="0">
                <a:latin typeface="+mj-lt"/>
              </a:rPr>
              <a:t>Εξηγώντας μαθαίνουμε καλύτερα</a:t>
            </a:r>
          </a:p>
        </p:txBody>
      </p:sp>
      <p:pic>
        <p:nvPicPr>
          <p:cNvPr id="7" name="Grafik 5">
            <a:extLst>
              <a:ext uri="{FF2B5EF4-FFF2-40B4-BE49-F238E27FC236}">
                <a16:creationId xmlns:a16="http://schemas.microsoft.com/office/drawing/2014/main" id="{2B8B9555-9FFF-FF10-D444-07BAEEAF103C}"/>
              </a:ext>
            </a:extLst>
          </p:cNvPr>
          <p:cNvPicPr>
            <a:picLocks noChangeAspect="1"/>
          </p:cNvPicPr>
          <p:nvPr/>
        </p:nvPicPr>
        <p:blipFill>
          <a:blip r:embed="rId8"/>
          <a:stretch/>
        </p:blipFill>
        <p:spPr bwMode="auto">
          <a:xfrm>
            <a:off x="8193737" y="1236111"/>
            <a:ext cx="2803949" cy="4333375"/>
          </a:xfrm>
          <a:prstGeom prst="rect">
            <a:avLst/>
          </a:prstGeom>
        </p:spPr>
      </p:pic>
      <p:sp>
        <p:nvSpPr>
          <p:cNvPr id="8" name="Rechteck 3"/>
          <p:cNvSpPr/>
          <p:nvPr/>
        </p:nvSpPr>
        <p:spPr bwMode="auto">
          <a:xfrm>
            <a:off x="929054" y="2175664"/>
            <a:ext cx="6096000" cy="2818720"/>
          </a:xfrm>
          <a:prstGeom prst="rect">
            <a:avLst/>
          </a:prstGeom>
        </p:spPr>
        <p:txBody>
          <a:bodyPr>
            <a:spAutoFit/>
          </a:bodyPr>
          <a:lstStyle/>
          <a:p>
            <a:pPr>
              <a:lnSpc>
                <a:spcPct val="150000"/>
              </a:lnSpc>
              <a:buClr>
                <a:srgbClr val="000000"/>
              </a:buClr>
              <a:defRPr/>
            </a:pPr>
            <a:r>
              <a:rPr lang="el" sz="2000" b="1" noProof="0" dirty="0">
                <a:solidFill>
                  <a:srgbClr val="000000"/>
                </a:solidFill>
                <a:latin typeface="+mj-lt"/>
                <a:cs typeface="Calibri" panose="020F0502020204030204" pitchFamily="34" charset="0"/>
              </a:rPr>
              <a:t>Δραστηριότητα 3.2: Διαβάστε αυτήν την αφίσα ο καθένας ξεχωριστά </a:t>
            </a:r>
          </a:p>
          <a:p>
            <a:pPr>
              <a:lnSpc>
                <a:spcPct val="150000"/>
              </a:lnSpc>
              <a:buClr>
                <a:srgbClr val="000000"/>
              </a:buClr>
              <a:defRPr/>
            </a:pPr>
            <a:r>
              <a:rPr lang="el" sz="2000" b="1" noProof="0" dirty="0">
                <a:solidFill>
                  <a:srgbClr val="000000"/>
                </a:solidFill>
                <a:latin typeface="+mj-lt"/>
                <a:cs typeface="Calibri" panose="020F0502020204030204" pitchFamily="34" charset="0"/>
              </a:rPr>
              <a:t>Εξηγήστε με δικά σας λόγια (Ομαδική εργασία)</a:t>
            </a:r>
          </a:p>
          <a:p>
            <a:pPr marL="342900" indent="-342900">
              <a:lnSpc>
                <a:spcPct val="150000"/>
              </a:lnSpc>
              <a:buClr>
                <a:srgbClr val="000000"/>
              </a:buClr>
              <a:buFont typeface="Arial" panose="020B0604020202020204" pitchFamily="34" charset="0"/>
              <a:buChar char="•"/>
              <a:defRPr/>
            </a:pPr>
            <a:r>
              <a:rPr lang="el" sz="2000" i="1" noProof="0" dirty="0">
                <a:solidFill>
                  <a:srgbClr val="000000"/>
                </a:solidFill>
                <a:latin typeface="+mj-lt"/>
                <a:cs typeface="Calibri" panose="020F0502020204030204" pitchFamily="34" charset="0"/>
              </a:rPr>
              <a:t>Τι είναι το υγιές έδαφος;  </a:t>
            </a:r>
          </a:p>
          <a:p>
            <a:pPr marL="342900" indent="-342900">
              <a:lnSpc>
                <a:spcPct val="150000"/>
              </a:lnSpc>
              <a:buClr>
                <a:srgbClr val="000000"/>
              </a:buClr>
              <a:buFont typeface="Arial" panose="020B0604020202020204" pitchFamily="34" charset="0"/>
              <a:buChar char="•"/>
              <a:defRPr/>
            </a:pPr>
            <a:r>
              <a:rPr lang="el" sz="2000" i="1" noProof="0" dirty="0">
                <a:solidFill>
                  <a:srgbClr val="000000"/>
                </a:solidFill>
                <a:latin typeface="+mj-lt"/>
                <a:cs typeface="Calibri" panose="020F0502020204030204" pitchFamily="34" charset="0"/>
              </a:rPr>
              <a:t>Πώς μοιάζει;</a:t>
            </a:r>
            <a:endParaRPr lang="el" sz="2000" i="1" noProof="0" dirty="0">
              <a:latin typeface="+mj-lt"/>
              <a:cs typeface="Calibri" panose="020F0502020204030204" pitchFamily="34" charset="0"/>
            </a:endParaRPr>
          </a:p>
          <a:p>
            <a:pPr marL="342900" indent="-342900">
              <a:lnSpc>
                <a:spcPct val="150000"/>
              </a:lnSpc>
              <a:buClr>
                <a:srgbClr val="000000"/>
              </a:buClr>
              <a:buFont typeface="Arial" panose="020B0604020202020204" pitchFamily="34" charset="0"/>
              <a:buChar char="•"/>
              <a:defRPr/>
            </a:pPr>
            <a:r>
              <a:rPr lang="el" sz="2000" i="1" noProof="0" dirty="0">
                <a:latin typeface="+mj-lt"/>
                <a:cs typeface="Calibri" panose="020F0502020204030204" pitchFamily="34" charset="0"/>
              </a:rPr>
              <a:t>…</a:t>
            </a:r>
            <a:endParaRPr lang="el" sz="2000" noProof="0" dirty="0">
              <a:latin typeface="+mj-lt"/>
              <a:cs typeface="Calibri" panose="020F0502020204030204" pitchFamily="34" charset="0"/>
            </a:endParaRPr>
          </a:p>
        </p:txBody>
      </p:sp>
      <p:sp>
        <p:nvSpPr>
          <p:cNvPr id="5" name="Textfeld 33">
            <a:extLst>
              <a:ext uri="{FF2B5EF4-FFF2-40B4-BE49-F238E27FC236}">
                <a16:creationId xmlns:a16="http://schemas.microsoft.com/office/drawing/2014/main" id="{064DB45F-506D-7B7C-C36F-671A8588904A}"/>
              </a:ext>
            </a:extLst>
          </p:cNvPr>
          <p:cNvSpPr txBox="1"/>
          <p:nvPr/>
        </p:nvSpPr>
        <p:spPr bwMode="auto">
          <a:xfrm>
            <a:off x="7922683" y="5649621"/>
            <a:ext cx="3612963" cy="261610"/>
          </a:xfrm>
          <a:prstGeom prst="rect">
            <a:avLst/>
          </a:prstGeom>
          <a:noFill/>
        </p:spPr>
        <p:txBody>
          <a:bodyPr wrap="square" lIns="91440" tIns="45720" rIns="91440" bIns="45720" rtlCol="0" anchor="t">
            <a:spAutoFit/>
          </a:bodyPr>
          <a:lstStyle/>
          <a:p>
            <a:pPr>
              <a:defRPr/>
            </a:pPr>
            <a:r>
              <a:rPr lang="el" sz="1100" dirty="0">
                <a:solidFill>
                  <a:srgbClr val="333333"/>
                </a:solidFill>
                <a:highlight>
                  <a:srgbClr val="FFFFFF"/>
                </a:highlight>
                <a:latin typeface="Segoe UI"/>
                <a:cs typeface="Segoe UI"/>
              </a:rPr>
              <a:t>Εικόνα από:</a:t>
            </a:r>
            <a:r>
              <a:rPr lang="el" sz="1100" dirty="0">
                <a:solidFill>
                  <a:srgbClr val="00B0F0"/>
                </a:solidFill>
                <a:highlight>
                  <a:srgbClr val="FFFFFF"/>
                </a:highlight>
                <a:latin typeface="Segoe UI"/>
                <a:cs typeface="Segoe UI"/>
              </a:rPr>
              <a:t> </a:t>
            </a:r>
            <a:r>
              <a:rPr lang="el" sz="11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https://talborne.co.za/soil-health</a:t>
            </a:r>
            <a:endParaRPr lang="el" sz="1100">
              <a:solidFill>
                <a:srgbClr val="00B0F0"/>
              </a:solidFill>
              <a:hlinkClick r:id="rId9">
                <a:extLst>
                  <a:ext uri="{A12FA001-AC4F-418D-AE19-62706E023703}">
                    <ahyp:hlinkClr xmlns:ahyp="http://schemas.microsoft.com/office/drawing/2018/hyperlinkcolor" val="tx"/>
                  </a:ext>
                </a:extLst>
              </a:hlinkClick>
            </a:endParaRPr>
          </a:p>
        </p:txBody>
      </p:sp>
      <p:sp>
        <p:nvSpPr>
          <p:cNvPr id="4" name="Textfeld 13">
            <a:extLst>
              <a:ext uri="{FF2B5EF4-FFF2-40B4-BE49-F238E27FC236}">
                <a16:creationId xmlns:a16="http://schemas.microsoft.com/office/drawing/2014/main" id="{F0C5594D-66AB-F04F-7287-BB7675D06D17}"/>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696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62795" y="3686952"/>
            <a:ext cx="8960107" cy="1420325"/>
          </a:xfrm>
          <a:prstGeom prst="rect">
            <a:avLst/>
          </a:prstGeom>
          <a:noFill/>
          <a:ln w="12700">
            <a:solidFill>
              <a:schemeClr val="tx1"/>
            </a:solidFill>
          </a:ln>
        </p:spPr>
        <p:txBody>
          <a:bodyPr wrap="square" rtlCol="0">
            <a:spAutoFit/>
          </a:bodyPr>
          <a:lstStyle/>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el" sz="2000" noProof="0" dirty="0">
                <a:solidFill>
                  <a:srgbClr val="000000"/>
                </a:solidFill>
                <a:latin typeface="+mj-lt"/>
                <a:cs typeface="Calibri" panose="020F0502020204030204" pitchFamily="34" charset="0"/>
              </a:rPr>
              <a:t>Οι μαθητές λαμβάνουν κάρτες πληροφοριών για κάθε ζώο που βρίσκουν.</a:t>
            </a:r>
          </a:p>
          <a:p>
            <a:pPr marL="342900" marR="0" lvl="0" indent="-342900">
              <a:lnSpc>
                <a:spcPct val="150000"/>
              </a:lnSpc>
              <a:spcBef>
                <a:spcPts val="0"/>
              </a:spcBef>
              <a:spcAft>
                <a:spcPts val="0"/>
              </a:spcAft>
              <a:buClr>
                <a:srgbClr val="000000"/>
              </a:buClr>
              <a:buSzTx/>
              <a:buFont typeface="Arial" panose="020B0604020202020204" pitchFamily="34" charset="0"/>
              <a:buChar char="•"/>
              <a:defRPr/>
            </a:pPr>
            <a:r>
              <a:rPr lang="el" sz="2000" noProof="0" dirty="0">
                <a:solidFill>
                  <a:srgbClr val="000000"/>
                </a:solidFill>
                <a:latin typeface="+mj-lt"/>
                <a:cs typeface="Calibri" panose="020F0502020204030204" pitchFamily="34" charset="0"/>
              </a:rPr>
              <a:t>Οι μαθητές ετοιμάζουν μια σύντομη παρουσία για να εξηγήσουν πώς συμβάλλει ένας ζωντανός οργανισμός στο σύστημα του εδάφους.  </a:t>
            </a:r>
          </a:p>
        </p:txBody>
      </p:sp>
      <p:pic>
        <p:nvPicPr>
          <p:cNvPr id="5" name="Grafik 4"/>
          <p:cNvPicPr>
            <a:picLocks noChangeAspect="1"/>
          </p:cNvPicPr>
          <p:nvPr/>
        </p:nvPicPr>
        <p:blipFill>
          <a:blip r:embed="rId8"/>
          <a:stretch/>
        </p:blipFill>
        <p:spPr bwMode="auto">
          <a:xfrm>
            <a:off x="9887366" y="2930681"/>
            <a:ext cx="1466434" cy="1466434"/>
          </a:xfrm>
          <a:prstGeom prst="rect">
            <a:avLst/>
          </a:prstGeom>
        </p:spPr>
      </p:pic>
      <p:sp>
        <p:nvSpPr>
          <p:cNvPr id="6" name="Textfeld 5">
            <a:extLst>
              <a:ext uri="{FF2B5EF4-FFF2-40B4-BE49-F238E27FC236}">
                <a16:creationId xmlns:a16="http://schemas.microsoft.com/office/drawing/2014/main" id="{185F0AE5-40CA-40FB-AEF3-3995A988E8DB}"/>
              </a:ext>
            </a:extLst>
          </p:cNvPr>
          <p:cNvSpPr txBox="1"/>
          <p:nvPr/>
        </p:nvSpPr>
        <p:spPr>
          <a:xfrm>
            <a:off x="964616" y="2093469"/>
            <a:ext cx="6945029" cy="1323439"/>
          </a:xfrm>
          <a:prstGeom prst="rect">
            <a:avLst/>
          </a:prstGeom>
          <a:noFill/>
        </p:spPr>
        <p:txBody>
          <a:bodyPr wrap="square" rtlCol="0">
            <a:spAutoFit/>
          </a:bodyPr>
          <a:lstStyle/>
          <a:p>
            <a:r>
              <a:rPr lang="el" sz="2000" b="1" u="sng" noProof="0" dirty="0">
                <a:latin typeface="+mj-lt"/>
              </a:rPr>
              <a:t>Δραστηριότητα 3.3.</a:t>
            </a:r>
            <a:r>
              <a:rPr lang="el" sz="2000" noProof="0" dirty="0">
                <a:latin typeface="+mj-lt"/>
              </a:rPr>
              <a:t> Μετά τη μελέτη των ζωντανών οργανισμών του εδάφους, θα ζητηθεί σε αυτές τις δραστηριότητες από τους μαθητές να εξηγήσουν όσα έχουν ήδη μάθει.</a:t>
            </a:r>
          </a:p>
        </p:txBody>
      </p:sp>
      <p:pic>
        <p:nvPicPr>
          <p:cNvPr id="8" name="Grafik 7" descr="Lehrer">
            <a:extLst>
              <a:ext uri="{FF2B5EF4-FFF2-40B4-BE49-F238E27FC236}">
                <a16:creationId xmlns:a16="http://schemas.microsoft.com/office/drawing/2014/main" id="{BE0F0975-E2D7-464D-A71B-1A2F65BAF8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74937" y="4397115"/>
            <a:ext cx="914400" cy="914400"/>
          </a:xfrm>
          <a:prstGeom prst="rect">
            <a:avLst/>
          </a:prstGeom>
        </p:spPr>
      </p:pic>
      <p:sp>
        <p:nvSpPr>
          <p:cNvPr id="4" name="Title 3">
            <a:extLst>
              <a:ext uri="{FF2B5EF4-FFF2-40B4-BE49-F238E27FC236}">
                <a16:creationId xmlns:a16="http://schemas.microsoft.com/office/drawing/2014/main" id="{B6012733-7EBF-DBE4-1D0D-82BAB1FDEBF1}"/>
              </a:ext>
            </a:extLst>
          </p:cNvPr>
          <p:cNvSpPr>
            <a:spLocks noGrp="1"/>
          </p:cNvSpPr>
          <p:nvPr>
            <p:ph type="title"/>
          </p:nvPr>
        </p:nvSpPr>
        <p:spPr/>
        <p:txBody>
          <a:bodyPr>
            <a:normAutofit/>
          </a:bodyPr>
          <a:lstStyle/>
          <a:p>
            <a:r>
              <a:rPr lang="el" dirty="0">
                <a:latin typeface="+mj-lt"/>
              </a:rPr>
              <a:t>Εξηγώντας μαθαίνουμε καλύτερα</a:t>
            </a:r>
          </a:p>
        </p:txBody>
      </p:sp>
      <p:sp>
        <p:nvSpPr>
          <p:cNvPr id="2" name="Textfeld 13">
            <a:extLst>
              <a:ext uri="{FF2B5EF4-FFF2-40B4-BE49-F238E27FC236}">
                <a16:creationId xmlns:a16="http://schemas.microsoft.com/office/drawing/2014/main" id="{0D5CC8D4-CE5B-4CB0-06DF-3E6BD4B3908D}"/>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pic>
        <p:nvPicPr>
          <p:cNvPr id="5" name="Grafik 4"/>
          <p:cNvPicPr>
            <a:picLocks noChangeAspect="1"/>
          </p:cNvPicPr>
          <p:nvPr/>
        </p:nvPicPr>
        <p:blipFill>
          <a:blip r:embed="rId8"/>
          <a:stretch/>
        </p:blipFill>
        <p:spPr bwMode="auto">
          <a:xfrm>
            <a:off x="10149010" y="2580324"/>
            <a:ext cx="1697351" cy="1697351"/>
          </a:xfrm>
          <a:prstGeom prst="rect">
            <a:avLst/>
          </a:prstGeom>
        </p:spPr>
      </p:pic>
      <p:sp>
        <p:nvSpPr>
          <p:cNvPr id="7" name="Rechteck 6"/>
          <p:cNvSpPr/>
          <p:nvPr/>
        </p:nvSpPr>
        <p:spPr bwMode="auto">
          <a:xfrm>
            <a:off x="2651250" y="6498067"/>
            <a:ext cx="6096000" cy="261610"/>
          </a:xfrm>
          <a:prstGeom prst="rect">
            <a:avLst/>
          </a:prstGeom>
        </p:spPr>
        <p:txBody>
          <a:bodyPr lIns="91440" tIns="45720" rIns="91440" bIns="45720" anchor="t">
            <a:spAutoFit/>
          </a:bodyPr>
          <a:lstStyle/>
          <a:p>
            <a:pPr>
              <a:defRPr/>
            </a:pPr>
            <a:endParaRPr lang="el" sz="1050" noProof="0" dirty="0"/>
          </a:p>
        </p:txBody>
      </p:sp>
      <p:sp>
        <p:nvSpPr>
          <p:cNvPr id="3" name="Rechteck 2"/>
          <p:cNvSpPr/>
          <p:nvPr/>
        </p:nvSpPr>
        <p:spPr bwMode="auto">
          <a:xfrm>
            <a:off x="445438" y="1876673"/>
            <a:ext cx="10018338" cy="2805320"/>
          </a:xfrm>
          <a:prstGeom prst="rect">
            <a:avLst/>
          </a:prstGeom>
        </p:spPr>
        <p:txBody>
          <a:bodyPr wrap="square">
            <a:spAutoFit/>
          </a:bodyPr>
          <a:lstStyle/>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Οι επεξηγήσεις παραμένουν το πιο συχνά χρησιμοποιούμενο εργαλείο διδασκαλίας</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Πρωτίστως, όσοι εξηγούν μαθαίνουν καλύτερα</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Οι επεξηγήσεις πρέπει να δίνονται από τον/την εκπαιδευτικό μόνο όταν ο/η μαθητής/-ρια δυσκολεύεται με τις δικές του/της ή όταν αυτές είναι ανεπαρκείς</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Η επισήμανση ότι μια εξήγηση ήταν εν μέρει λανθασμένη μπορεί να επηρεάσει αρνητικά τη μαθησιακή επιτυχία</a:t>
            </a:r>
          </a:p>
        </p:txBody>
      </p:sp>
      <p:sp>
        <p:nvSpPr>
          <p:cNvPr id="4" name="Rechteck 3"/>
          <p:cNvSpPr/>
          <p:nvPr/>
        </p:nvSpPr>
        <p:spPr bwMode="auto">
          <a:xfrm>
            <a:off x="1447064" y="4717825"/>
            <a:ext cx="8504372" cy="1015663"/>
          </a:xfrm>
          <a:prstGeom prst="rect">
            <a:avLst/>
          </a:prstGeom>
          <a:ln>
            <a:solidFill>
              <a:schemeClr val="tx1"/>
            </a:solidFill>
          </a:ln>
        </p:spPr>
        <p:txBody>
          <a:bodyPr wrap="square">
            <a:spAutoFit/>
          </a:bodyPr>
          <a:lstStyle/>
          <a:p>
            <a:pPr algn="ctr">
              <a:defRPr/>
            </a:pPr>
            <a:r>
              <a:rPr lang="el" sz="2000" b="1" i="1" noProof="0" dirty="0">
                <a:latin typeface="+mj-lt"/>
                <a:cs typeface="Calibri" panose="020F0502020204030204" pitchFamily="34" charset="0"/>
              </a:rPr>
              <a:t>-&gt; Είναι πολύ πιο αποτελεσματικό να ζητείται από τους μαθητές να εξηγήσουν οι ίδιοι το περιεχόμενο, χρησιμοποιώντας λύσεις που περιέχουν παραδείγματα</a:t>
            </a:r>
          </a:p>
        </p:txBody>
      </p:sp>
      <p:sp>
        <p:nvSpPr>
          <p:cNvPr id="6" name="Title 5">
            <a:extLst>
              <a:ext uri="{FF2B5EF4-FFF2-40B4-BE49-F238E27FC236}">
                <a16:creationId xmlns:a16="http://schemas.microsoft.com/office/drawing/2014/main" id="{E3606A0A-D25F-4F0E-0D3F-5DCF075F6021}"/>
              </a:ext>
            </a:extLst>
          </p:cNvPr>
          <p:cNvSpPr>
            <a:spLocks noGrp="1"/>
          </p:cNvSpPr>
          <p:nvPr>
            <p:ph type="title"/>
          </p:nvPr>
        </p:nvSpPr>
        <p:spPr/>
        <p:txBody>
          <a:bodyPr/>
          <a:lstStyle/>
          <a:p>
            <a:r>
              <a:rPr lang="el" dirty="0">
                <a:latin typeface="+mj-lt"/>
              </a:rPr>
              <a:t>εξήγηση</a:t>
            </a:r>
          </a:p>
        </p:txBody>
      </p:sp>
      <p:sp>
        <p:nvSpPr>
          <p:cNvPr id="2" name="Textfeld 13">
            <a:extLst>
              <a:ext uri="{FF2B5EF4-FFF2-40B4-BE49-F238E27FC236}">
                <a16:creationId xmlns:a16="http://schemas.microsoft.com/office/drawing/2014/main" id="{8652EF45-D1BE-9CBC-E65A-D6E223B034B1}"/>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Rechteck 1"/>
          <p:cNvSpPr/>
          <p:nvPr/>
        </p:nvSpPr>
        <p:spPr bwMode="auto">
          <a:xfrm>
            <a:off x="1139659" y="1978253"/>
            <a:ext cx="9159537" cy="3785652"/>
          </a:xfrm>
          <a:prstGeom prst="rect">
            <a:avLst/>
          </a:prstGeom>
        </p:spPr>
        <p:txBody>
          <a:bodyPr wrap="square">
            <a:spAutoFit/>
          </a:bodyPr>
          <a:lstStyle/>
          <a:p>
            <a:pPr marL="457200" indent="-457200">
              <a:buFont typeface="+mj-lt"/>
              <a:buAutoNum type="arabicPeriod"/>
              <a:defRPr/>
            </a:pPr>
            <a:r>
              <a:rPr lang="el" sz="2000" noProof="0" dirty="0">
                <a:latin typeface="+mj-lt"/>
                <a:cs typeface="Calibri" panose="020F0502020204030204" pitchFamily="34" charset="0"/>
              </a:rPr>
              <a:t>Ορίστε το θέμα, δηλώστε τον στόχο και κάντε μια σύνοψη</a:t>
            </a:r>
          </a:p>
          <a:p>
            <a:pPr marL="457200" indent="-457200">
              <a:buFont typeface="+mj-lt"/>
              <a:buAutoNum type="arabicPeriod"/>
              <a:defRPr/>
            </a:pPr>
            <a:r>
              <a:rPr lang="el" sz="2000" noProof="0" dirty="0">
                <a:latin typeface="+mj-lt"/>
                <a:cs typeface="Calibri" panose="020F0502020204030204" pitchFamily="34" charset="0"/>
              </a:rPr>
              <a:t>Λειτουργήστε με τρόπο δομημένο και οργανωμένο - Εξηγήστε καθαρά τις αιτιώδεις σχέσεις </a:t>
            </a:r>
          </a:p>
          <a:p>
            <a:pPr marL="457200" indent="-457200">
              <a:buFont typeface="+mj-lt"/>
              <a:buAutoNum type="arabicPeriod"/>
              <a:defRPr/>
            </a:pPr>
            <a:r>
              <a:rPr lang="el" sz="2000" noProof="0" dirty="0">
                <a:latin typeface="+mj-lt"/>
                <a:cs typeface="Calibri" panose="020F0502020204030204" pitchFamily="34" charset="0"/>
              </a:rPr>
              <a:t>Βασιστείτε σε γνωστά στοιχειά και χρησιμοποιήστε αναλογίες</a:t>
            </a:r>
          </a:p>
          <a:p>
            <a:pPr marL="457200" indent="-457200">
              <a:buFont typeface="+mj-lt"/>
              <a:buAutoNum type="arabicPeriod"/>
              <a:defRPr/>
            </a:pPr>
            <a:r>
              <a:rPr lang="el" sz="2000" noProof="0" dirty="0">
                <a:latin typeface="+mj-lt"/>
                <a:cs typeface="Calibri" panose="020F0502020204030204" pitchFamily="34" charset="0"/>
              </a:rPr>
              <a:t>Εξηγήστε συγκεκριμένα με παραδείγματα</a:t>
            </a:r>
          </a:p>
          <a:p>
            <a:pPr marL="457200" indent="-457200">
              <a:buFont typeface="+mj-lt"/>
              <a:buAutoNum type="arabicPeriod"/>
              <a:defRPr/>
            </a:pPr>
            <a:r>
              <a:rPr lang="el" sz="2000" noProof="0" dirty="0">
                <a:latin typeface="+mj-lt"/>
                <a:cs typeface="Calibri" panose="020F0502020204030204" pitchFamily="34" charset="0"/>
              </a:rPr>
              <a:t>Οπτικοποιήστε με μέσα</a:t>
            </a:r>
          </a:p>
          <a:p>
            <a:pPr marL="457200" indent="-457200">
              <a:buFont typeface="+mj-lt"/>
              <a:buAutoNum type="arabicPeriod"/>
              <a:defRPr/>
            </a:pPr>
            <a:r>
              <a:rPr lang="el" sz="2000" noProof="0" dirty="0">
                <a:latin typeface="+mj-lt"/>
                <a:cs typeface="Calibri" panose="020F0502020204030204" pitchFamily="34" charset="0"/>
              </a:rPr>
              <a:t>Δώστε έμφαση στα σημαντικά σημεία λεκτικά, με τη γλώσσα του σώματος, γράψτε τα, κάντε παύση για να σκεφτείτε και διατηρήστε την οπτική επαφή</a:t>
            </a:r>
          </a:p>
          <a:p>
            <a:pPr marL="457200" indent="-457200">
              <a:buFont typeface="+mj-lt"/>
              <a:buAutoNum type="arabicPeriod"/>
              <a:defRPr/>
            </a:pPr>
            <a:r>
              <a:rPr lang="el" sz="2000" noProof="0" dirty="0">
                <a:latin typeface="+mj-lt"/>
                <a:cs typeface="Calibri" panose="020F0502020204030204" pitchFamily="34" charset="0"/>
              </a:rPr>
              <a:t>Επικοινωνήστε διαδραστικά, αλλά μην κάνετε ερωτήσεις</a:t>
            </a:r>
          </a:p>
          <a:p>
            <a:pPr marL="457200" indent="-457200">
              <a:buFont typeface="+mj-lt"/>
              <a:buAutoNum type="arabicPeriod"/>
              <a:defRPr/>
            </a:pPr>
            <a:r>
              <a:rPr lang="el" sz="2000" noProof="0" dirty="0">
                <a:latin typeface="+mj-lt"/>
                <a:cs typeface="Calibri" panose="020F0502020204030204" pitchFamily="34" charset="0"/>
              </a:rPr>
              <a:t>Μειώστε την πολυπλοκότητά της γλώσσας, να μιλάτε απλά</a:t>
            </a:r>
          </a:p>
          <a:p>
            <a:pPr marL="457200" indent="-457200">
              <a:buFont typeface="+mj-lt"/>
              <a:buAutoNum type="arabicPeriod"/>
              <a:defRPr/>
            </a:pPr>
            <a:r>
              <a:rPr lang="el" sz="2000" noProof="0" dirty="0">
                <a:latin typeface="+mj-lt"/>
                <a:cs typeface="Calibri" panose="020F0502020204030204" pitchFamily="34" charset="0"/>
              </a:rPr>
              <a:t>Ενσωματώστε επαναλήψεις και σημεία ενδιάμεσης αξιολόγησης</a:t>
            </a:r>
          </a:p>
          <a:p>
            <a:pPr marL="457200" indent="-457200">
              <a:buFont typeface="+mj-lt"/>
              <a:buAutoNum type="arabicPeriod"/>
              <a:defRPr/>
            </a:pPr>
            <a:r>
              <a:rPr lang="el" sz="2000" noProof="0" dirty="0">
                <a:latin typeface="+mj-lt"/>
                <a:cs typeface="Calibri" panose="020F0502020204030204" pitchFamily="34" charset="0"/>
              </a:rPr>
              <a:t>Μεταδώστε δυναμισμό και τον δικό σας ενθουσιασμό</a:t>
            </a:r>
          </a:p>
        </p:txBody>
      </p:sp>
      <p:sp>
        <p:nvSpPr>
          <p:cNvPr id="4" name="Title 3">
            <a:extLst>
              <a:ext uri="{FF2B5EF4-FFF2-40B4-BE49-F238E27FC236}">
                <a16:creationId xmlns:a16="http://schemas.microsoft.com/office/drawing/2014/main" id="{D5C4A65B-2E21-201B-2062-A380D51D50C6}"/>
              </a:ext>
            </a:extLst>
          </p:cNvPr>
          <p:cNvSpPr>
            <a:spLocks noGrp="1"/>
          </p:cNvSpPr>
          <p:nvPr>
            <p:ph type="title"/>
          </p:nvPr>
        </p:nvSpPr>
        <p:spPr/>
        <p:txBody>
          <a:bodyPr>
            <a:normAutofit fontScale="90000"/>
          </a:bodyPr>
          <a:lstStyle/>
          <a:p>
            <a:r>
              <a:rPr lang="el" dirty="0">
                <a:latin typeface="+mj-lt"/>
                <a:cs typeface="Arial"/>
              </a:rPr>
              <a:t>Δέκα χαρακτηριστικά μιας καλής επεξήγησης στο σχολικό περιβάλλον</a:t>
            </a:r>
            <a:endParaRPr lang="el" dirty="0">
              <a:latin typeface="+mj-lt"/>
            </a:endParaRPr>
          </a:p>
        </p:txBody>
      </p:sp>
      <p:pic>
        <p:nvPicPr>
          <p:cNvPr id="6" name="Grafik 4">
            <a:extLst>
              <a:ext uri="{FF2B5EF4-FFF2-40B4-BE49-F238E27FC236}">
                <a16:creationId xmlns:a16="http://schemas.microsoft.com/office/drawing/2014/main" id="{6A21B694-FEA7-BE4C-69DC-610CA9503288}"/>
              </a:ext>
            </a:extLst>
          </p:cNvPr>
          <p:cNvPicPr>
            <a:picLocks noChangeAspect="1"/>
          </p:cNvPicPr>
          <p:nvPr/>
        </p:nvPicPr>
        <p:blipFill>
          <a:blip r:embed="rId8"/>
          <a:stretch/>
        </p:blipFill>
        <p:spPr bwMode="auto">
          <a:xfrm>
            <a:off x="9757618" y="2454200"/>
            <a:ext cx="1697351" cy="1697351"/>
          </a:xfrm>
          <a:prstGeom prst="rect">
            <a:avLst/>
          </a:prstGeom>
        </p:spPr>
      </p:pic>
      <p:sp>
        <p:nvSpPr>
          <p:cNvPr id="3" name="Textfeld 13">
            <a:extLst>
              <a:ext uri="{FF2B5EF4-FFF2-40B4-BE49-F238E27FC236}">
                <a16:creationId xmlns:a16="http://schemas.microsoft.com/office/drawing/2014/main" id="{CBD21E53-D480-152C-4A2B-1060E98AD7C8}"/>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7" name="Rechteck 6"/>
          <p:cNvSpPr/>
          <p:nvPr/>
        </p:nvSpPr>
        <p:spPr bwMode="auto">
          <a:xfrm>
            <a:off x="5943600" y="5456228"/>
            <a:ext cx="6096000" cy="415498"/>
          </a:xfrm>
          <a:prstGeom prst="rect">
            <a:avLst/>
          </a:prstGeom>
        </p:spPr>
        <p:txBody>
          <a:bodyPr>
            <a:spAutoFit/>
          </a:bodyPr>
          <a:lstStyle/>
          <a:p>
            <a:pPr>
              <a:defRPr/>
            </a:pPr>
            <a:r>
              <a:rPr lang="el" sz="1050" u="sng" noProof="0" dirty="0"/>
              <a:t>(https://www.natur-erforschen.net/wp-content/uploads/2017/08/Pedosph%C3%A4re-2.pdf, πρόσβαση στις 19.05.2025)</a:t>
            </a:r>
            <a:r>
              <a:rPr lang="el" sz="1050" noProof="0" dirty="0"/>
              <a:t> </a:t>
            </a:r>
          </a:p>
        </p:txBody>
      </p:sp>
      <p:sp>
        <p:nvSpPr>
          <p:cNvPr id="8" name="Rechteck 7"/>
          <p:cNvSpPr/>
          <p:nvPr/>
        </p:nvSpPr>
        <p:spPr bwMode="auto">
          <a:xfrm>
            <a:off x="493535" y="2128597"/>
            <a:ext cx="4050980" cy="3323987"/>
          </a:xfrm>
          <a:prstGeom prst="rect">
            <a:avLst/>
          </a:prstGeom>
        </p:spPr>
        <p:txBody>
          <a:bodyPr wrap="square">
            <a:spAutoFit/>
          </a:bodyPr>
          <a:lstStyle/>
          <a:p>
            <a:pPr>
              <a:lnSpc>
                <a:spcPct val="150000"/>
              </a:lnSpc>
              <a:defRPr/>
            </a:pPr>
            <a:r>
              <a:rPr lang="el" sz="2000" i="1" noProof="0" dirty="0">
                <a:latin typeface="+mj-lt"/>
                <a:cs typeface="Calibri" panose="020F0502020204030204" pitchFamily="34" charset="0"/>
              </a:rPr>
              <a:t>Συγκρίνετε αυτά τα δύο γραφήματα και περιγράψτε:</a:t>
            </a:r>
          </a:p>
          <a:p>
            <a:pPr marL="342900" indent="-342900">
              <a:lnSpc>
                <a:spcPct val="150000"/>
              </a:lnSpc>
              <a:buFont typeface="Arial" panose="020B0604020202020204" pitchFamily="34" charset="0"/>
              <a:buChar char="•"/>
              <a:defRPr/>
            </a:pPr>
            <a:r>
              <a:rPr lang="el" sz="2000" i="1" noProof="0" dirty="0">
                <a:latin typeface="+mj-lt"/>
                <a:cs typeface="Calibri" panose="020F0502020204030204" pitchFamily="34" charset="0"/>
              </a:rPr>
              <a:t>Πόσες πληροφορίες περιέχουν;</a:t>
            </a:r>
          </a:p>
          <a:p>
            <a:pPr marL="342900" indent="-342900">
              <a:lnSpc>
                <a:spcPct val="150000"/>
              </a:lnSpc>
              <a:buFont typeface="Arial" panose="020B0604020202020204" pitchFamily="34" charset="0"/>
              <a:buChar char="•"/>
              <a:defRPr/>
            </a:pPr>
            <a:r>
              <a:rPr lang="el" sz="2000" i="1" noProof="0" dirty="0">
                <a:latin typeface="+mj-lt"/>
                <a:cs typeface="Calibri" panose="020F0502020204030204" pitchFamily="34" charset="0"/>
              </a:rPr>
              <a:t>Ποιο θα χρησιμοποιούσατε στην τάξη και γιατί;</a:t>
            </a:r>
          </a:p>
          <a:p>
            <a:pPr>
              <a:lnSpc>
                <a:spcPct val="150000"/>
              </a:lnSpc>
              <a:defRPr/>
            </a:pPr>
            <a:endParaRPr lang="el" sz="2000" i="1" noProof="0" dirty="0">
              <a:latin typeface="+mj-lt"/>
              <a:cs typeface="Calibri" panose="020F0502020204030204" pitchFamily="34" charset="0"/>
            </a:endParaRPr>
          </a:p>
        </p:txBody>
      </p:sp>
      <p:sp>
        <p:nvSpPr>
          <p:cNvPr id="4" name="AutoShape 2" descr="File:Soil profile.svg - Wikimedia Commons">
            <a:extLst>
              <a:ext uri="{FF2B5EF4-FFF2-40B4-BE49-F238E27FC236}">
                <a16:creationId xmlns:a16="http://schemas.microsoft.com/office/drawing/2014/main" id="{8AA99F7F-192B-4066-9ABF-E19A597964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 noProof="0" dirty="0"/>
          </a:p>
        </p:txBody>
      </p:sp>
      <p:sp>
        <p:nvSpPr>
          <p:cNvPr id="6" name="AutoShape 4" descr="File:Soil profile.svg - Wikimedia Commons">
            <a:extLst>
              <a:ext uri="{FF2B5EF4-FFF2-40B4-BE49-F238E27FC236}">
                <a16:creationId xmlns:a16="http://schemas.microsoft.com/office/drawing/2014/main" id="{82CD19AC-2D11-47F1-83E2-95A71399A9D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 noProof="0" dirty="0"/>
          </a:p>
        </p:txBody>
      </p:sp>
      <p:pic>
        <p:nvPicPr>
          <p:cNvPr id="2054" name="Picture 6" descr="File:Podzol A soils.svg - Wikimedia Commons">
            <a:extLst>
              <a:ext uri="{FF2B5EF4-FFF2-40B4-BE49-F238E27FC236}">
                <a16:creationId xmlns:a16="http://schemas.microsoft.com/office/drawing/2014/main" id="{1FF38792-9CBF-4B4E-8EED-10FF1AB57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1455" y="1834458"/>
            <a:ext cx="4380144" cy="340105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490A95FC-511B-414C-8942-5C3A9C1BD37A}"/>
              </a:ext>
            </a:extLst>
          </p:cNvPr>
          <p:cNvPicPr>
            <a:picLocks noChangeAspect="1"/>
          </p:cNvPicPr>
          <p:nvPr/>
        </p:nvPicPr>
        <p:blipFill>
          <a:blip r:embed="rId9"/>
          <a:stretch>
            <a:fillRect/>
          </a:stretch>
        </p:blipFill>
        <p:spPr>
          <a:xfrm>
            <a:off x="4544515" y="1776856"/>
            <a:ext cx="2625520" cy="3675728"/>
          </a:xfrm>
          <a:prstGeom prst="rect">
            <a:avLst/>
          </a:prstGeom>
        </p:spPr>
      </p:pic>
      <p:sp>
        <p:nvSpPr>
          <p:cNvPr id="2" name="Title 1">
            <a:extLst>
              <a:ext uri="{FF2B5EF4-FFF2-40B4-BE49-F238E27FC236}">
                <a16:creationId xmlns:a16="http://schemas.microsoft.com/office/drawing/2014/main" id="{660259A8-29DF-1C80-D655-7CF46FE557DB}"/>
              </a:ext>
            </a:extLst>
          </p:cNvPr>
          <p:cNvSpPr>
            <a:spLocks noGrp="1"/>
          </p:cNvSpPr>
          <p:nvPr>
            <p:ph type="title"/>
          </p:nvPr>
        </p:nvSpPr>
        <p:spPr/>
        <p:txBody>
          <a:bodyPr/>
          <a:lstStyle/>
          <a:p>
            <a:r>
              <a:rPr lang="el" dirty="0">
                <a:latin typeface="+mj-lt"/>
              </a:rPr>
              <a:t>Παράδειγμα: Προφίλ εδάφους</a:t>
            </a:r>
          </a:p>
        </p:txBody>
      </p:sp>
      <p:sp>
        <p:nvSpPr>
          <p:cNvPr id="3" name="Textfeld 13">
            <a:extLst>
              <a:ext uri="{FF2B5EF4-FFF2-40B4-BE49-F238E27FC236}">
                <a16:creationId xmlns:a16="http://schemas.microsoft.com/office/drawing/2014/main" id="{237A7F81-0C91-CE79-602C-81AFDBEB00C0}"/>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4516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6B0184A-4520-0B81-0EA7-187621A3A216}"/>
              </a:ext>
            </a:extLst>
          </p:cNvPr>
          <p:cNvSpPr>
            <a:spLocks noGrp="1"/>
          </p:cNvSpPr>
          <p:nvPr>
            <p:ph type="title"/>
          </p:nvPr>
        </p:nvSpPr>
        <p:spPr/>
        <p:txBody>
          <a:bodyPr/>
          <a:lstStyle/>
          <a:p>
            <a:r>
              <a:rPr lang="el" dirty="0">
                <a:latin typeface="+mj-lt"/>
              </a:rPr>
              <a:t>Πυκνότητα πληροφοριών</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37</a:t>
            </a:fld>
            <a:endParaRPr lang="el" noProof="0" dirty="0"/>
          </a:p>
        </p:txBody>
      </p:sp>
      <p:pic>
        <p:nvPicPr>
          <p:cNvPr id="5122" name="Picture 2" descr="File:Soil fauna, climatic gradients and soil heterogeneity.jpg - Wikimedia  Commons">
            <a:extLst>
              <a:ext uri="{FF2B5EF4-FFF2-40B4-BE49-F238E27FC236}">
                <a16:creationId xmlns:a16="http://schemas.microsoft.com/office/drawing/2014/main" id="{B28BF8E5-4992-46D8-8223-147B4AC6F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123" y="1376928"/>
            <a:ext cx="4543060" cy="41041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5B79A6-1642-4469-A98C-130991CC6A90}"/>
              </a:ext>
            </a:extLst>
          </p:cNvPr>
          <p:cNvSpPr txBox="1"/>
          <p:nvPr/>
        </p:nvSpPr>
        <p:spPr>
          <a:xfrm>
            <a:off x="734014" y="2059363"/>
            <a:ext cx="4941571" cy="3477875"/>
          </a:xfrm>
          <a:prstGeom prst="rect">
            <a:avLst/>
          </a:prstGeom>
          <a:noFill/>
        </p:spPr>
        <p:txBody>
          <a:bodyPr wrap="square" rtlCol="0">
            <a:spAutoFit/>
          </a:bodyPr>
          <a:lstStyle/>
          <a:p>
            <a:r>
              <a:rPr lang="el" sz="2000" noProof="0" dirty="0">
                <a:latin typeface="+mj-lt"/>
              </a:rPr>
              <a:t>Κατά την επιλογή του οπτικού υλικού, ο εκπαιδευτικός πρέπει να λάβει υπόψη τις γνώσεις που ήδη έχουν οι μαθητές σχετικά με το περιεχόμενο και την ικανότητά τους να κατανοήσουν την πολυπλοκότητα του οπτικού υλικού.</a:t>
            </a:r>
          </a:p>
          <a:p>
            <a:endParaRPr lang="el" sz="2000" noProof="0" dirty="0">
              <a:latin typeface="+mj-lt"/>
            </a:endParaRPr>
          </a:p>
          <a:p>
            <a:r>
              <a:rPr lang="el" sz="2000" noProof="0" dirty="0">
                <a:latin typeface="+mj-lt"/>
              </a:rPr>
              <a:t>Είναι σημαντικό να προσφέρονται οπτικά στοιχεία με διαφορετικά επίπεδα πολυπλοκότητας, ώστε να καλύπτονται οι ανάγκες όλων των μαθητών</a:t>
            </a:r>
          </a:p>
        </p:txBody>
      </p:sp>
      <p:sp>
        <p:nvSpPr>
          <p:cNvPr id="6" name="Textfeld 5"/>
          <p:cNvSpPr txBox="1"/>
          <p:nvPr/>
        </p:nvSpPr>
        <p:spPr>
          <a:xfrm>
            <a:off x="6294035" y="5537238"/>
            <a:ext cx="4343400" cy="600164"/>
          </a:xfrm>
          <a:prstGeom prst="rect">
            <a:avLst/>
          </a:prstGeom>
          <a:noFill/>
        </p:spPr>
        <p:txBody>
          <a:bodyPr wrap="square" rtlCol="0">
            <a:spAutoFit/>
          </a:bodyPr>
          <a:lstStyle/>
          <a:p>
            <a:r>
              <a:rPr lang="el" sz="1100" noProof="0" dirty="0"/>
              <a:t>Πηγή: Briones, M. (2018). The Serendipitous Value of Soil Fauna in Ecosystem Functioning: The Unexplained Explained, Frontiers. 19.05.2025</a:t>
            </a:r>
          </a:p>
        </p:txBody>
      </p:sp>
      <p:sp>
        <p:nvSpPr>
          <p:cNvPr id="7" name="Textfeld 13">
            <a:extLst>
              <a:ext uri="{FF2B5EF4-FFF2-40B4-BE49-F238E27FC236}">
                <a16:creationId xmlns:a16="http://schemas.microsoft.com/office/drawing/2014/main" id="{5A4C23C8-6850-8AF2-EC00-50747A46387B}"/>
              </a:ext>
            </a:extLst>
          </p:cNvPr>
          <p:cNvSpPr txBox="1"/>
          <p:nvPr/>
        </p:nvSpPr>
        <p:spPr bwMode="auto">
          <a:xfrm>
            <a:off x="955335" y="1236111"/>
            <a:ext cx="2008582" cy="523220"/>
          </a:xfrm>
          <a:prstGeom prst="rect">
            <a:avLst/>
          </a:prstGeom>
          <a:solidFill>
            <a:srgbClr val="92D05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Επεξήγηση</a:t>
            </a:r>
            <a:endParaRPr lang="el" sz="2400" b="0" i="0" u="none" strike="noStrike" cap="none" spc="0" noProof="0" dirty="0">
              <a:ln>
                <a:noFill/>
              </a:ln>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a:extLst>
              <a:ext uri="{FF2B5EF4-FFF2-40B4-BE49-F238E27FC236}">
                <a16:creationId xmlns:a16="http://schemas.microsoft.com/office/drawing/2014/main" id="{CACAE935-C384-6F4F-E86C-5BA6D0E78758}"/>
              </a:ext>
            </a:extLst>
          </p:cNvPr>
          <p:cNvSpPr>
            <a:spLocks noGrp="1"/>
          </p:cNvSpPr>
          <p:nvPr>
            <p:ph type="title"/>
          </p:nvPr>
        </p:nvSpPr>
        <p:spPr/>
        <p:txBody>
          <a:bodyPr>
            <a:normAutofit fontScale="90000"/>
          </a:bodyPr>
          <a:lstStyle/>
          <a:p>
            <a:r>
              <a:rPr lang="el" dirty="0">
                <a:latin typeface="+mj-lt"/>
              </a:rPr>
              <a:t>η επεξεργασία εικόνων απαιτεί την υποστήριξη του/της εκπαιδευτικού</a:t>
            </a:r>
          </a:p>
        </p:txBody>
      </p:sp>
      <p:sp>
        <p:nvSpPr>
          <p:cNvPr id="2" name="Foliennummernplatzhalter 1"/>
          <p:cNvSpPr>
            <a:spLocks noGrp="1"/>
          </p:cNvSpPr>
          <p:nvPr>
            <p:ph type="sldNum" sz="quarter" idx="4294967295"/>
          </p:nvPr>
        </p:nvSpPr>
        <p:spPr bwMode="auto">
          <a:xfrm>
            <a:off x="9448800" y="6356350"/>
            <a:ext cx="2743200" cy="365125"/>
          </a:xfrm>
        </p:spPr>
        <p:txBody>
          <a:bodyPr/>
          <a:lstStyle/>
          <a:p>
            <a:pPr>
              <a:defRPr/>
            </a:pPr>
            <a:fld id="{C78E65DB-0693-4285-868B-A910EFECD7CD}" type="slidenum">
              <a:rPr lang="en-GB" noProof="0" smtClean="0"/>
              <a:t>38</a:t>
            </a:fld>
            <a:endParaRPr lang="el" noProof="0" dirty="0"/>
          </a:p>
        </p:txBody>
      </p:sp>
      <p:sp>
        <p:nvSpPr>
          <p:cNvPr id="4" name="Textfeld 3"/>
          <p:cNvSpPr txBox="1"/>
          <p:nvPr/>
        </p:nvSpPr>
        <p:spPr bwMode="auto">
          <a:xfrm>
            <a:off x="672341" y="1355740"/>
            <a:ext cx="11043407" cy="3728649"/>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Οι μαθητές αντιλαμβάνονται τα χαρακτηριστικά της εικόνας και επιλέγουν τα στοιχεία που τους είναι οικεία.</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Η προηγούμενη γνώση επανεξετάζεται και ενσωματώνεται στο ‘νοητικό μοντέλο’.</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Δημιουργείται ένα ‘νοητικό μοντέλο’ που γενικεύει τις λεπτομέρειες της εντύπωσης που λαμβάνουμε από τις αισθήσεις μας.</a:t>
            </a:r>
          </a:p>
          <a:p>
            <a:pPr marL="342900" indent="-342900">
              <a:lnSpc>
                <a:spcPct val="150000"/>
              </a:lnSpc>
              <a:buFont typeface="Arial" panose="020B0604020202020204" pitchFamily="34" charset="0"/>
              <a:buChar char="•"/>
              <a:defRPr/>
            </a:pPr>
            <a:r>
              <a:rPr lang="el" sz="2000" noProof="0" dirty="0">
                <a:latin typeface="+mj-lt"/>
                <a:cs typeface="Calibri" panose="020F0502020204030204" pitchFamily="34" charset="0"/>
              </a:rPr>
              <a:t>Όσο πιο σύνθετες και πολυποίκιλες είναι οι αναφορές στο περιεχόμενο μέσα σε μια μορφή αναπαράστασης ή μεταξύ διαφορετικών μορφών αναπαράστασης (π.χ. συνοδευτικό κείμενο και εικόνα), τόσο μεγαλύτερο είναι το φορτίο στη λειτουργική μνήμη (γνωστικό φορτίο).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4127A-3726-43F6-B787-0AD25945D0E5}"/>
              </a:ext>
            </a:extLst>
          </p:cNvPr>
          <p:cNvSpPr>
            <a:spLocks noGrp="1"/>
          </p:cNvSpPr>
          <p:nvPr>
            <p:ph type="title"/>
          </p:nvPr>
        </p:nvSpPr>
        <p:spPr/>
        <p:txBody>
          <a:bodyPr/>
          <a:lstStyle/>
          <a:p>
            <a:r>
              <a:rPr lang="el" noProof="0" dirty="0">
                <a:latin typeface="+mj-lt"/>
              </a:rPr>
              <a:t>Διδακτική ενότητα 4</a:t>
            </a:r>
          </a:p>
        </p:txBody>
      </p:sp>
      <p:sp>
        <p:nvSpPr>
          <p:cNvPr id="3" name="Textplatzhalter 2">
            <a:extLst>
              <a:ext uri="{FF2B5EF4-FFF2-40B4-BE49-F238E27FC236}">
                <a16:creationId xmlns:a16="http://schemas.microsoft.com/office/drawing/2014/main" id="{DB7C72AE-3E17-4557-B09D-CC4AE96D8088}"/>
              </a:ext>
            </a:extLst>
          </p:cNvPr>
          <p:cNvSpPr>
            <a:spLocks noGrp="1"/>
          </p:cNvSpPr>
          <p:nvPr>
            <p:ph type="body" idx="1"/>
          </p:nvPr>
        </p:nvSpPr>
        <p:spPr/>
        <p:txBody>
          <a:bodyPr>
            <a:normAutofit/>
          </a:bodyPr>
          <a:lstStyle/>
          <a:p>
            <a:r>
              <a:rPr lang="el" noProof="0" dirty="0">
                <a:latin typeface="+mj-lt"/>
              </a:rPr>
              <a:t>Εμβαθύνετε σχετικά με το έδαφος και αξιολογήστε τη μαθησιακή πρόοδο των μαθητών </a:t>
            </a:r>
          </a:p>
        </p:txBody>
      </p:sp>
    </p:spTree>
    <p:extLst>
      <p:ext uri="{BB962C8B-B14F-4D97-AF65-F5344CB8AC3E}">
        <p14:creationId xmlns:p14="http://schemas.microsoft.com/office/powerpoint/2010/main" val="364904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a:extLst>
              <a:ext uri="{96DAC541-7B7A-43D3-8B79-37D633B846F1}">
                <asvg:svgBlip xmlns:asvg="http://schemas.microsoft.com/office/drawing/2016/SVG/main" r:embed="rId3"/>
              </a:ext>
            </a:extLst>
          </a:blip>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a:extLst>
              <a:ext uri="{96DAC541-7B7A-43D3-8B79-37D633B846F1}">
                <asvg:svgBlip xmlns:asvg="http://schemas.microsoft.com/office/drawing/2016/SVG/main" r:embed="rId5"/>
              </a:ext>
            </a:extLst>
          </a:blip>
          <a:stretch/>
        </p:blipFill>
        <p:spPr bwMode="auto">
          <a:xfrm>
            <a:off x="11179391" y="-678275"/>
            <a:ext cx="293241" cy="293241"/>
          </a:xfrm>
          <a:prstGeom prst="rect">
            <a:avLst/>
          </a:prstGeom>
        </p:spPr>
      </p:pic>
      <p:pic>
        <p:nvPicPr>
          <p:cNvPr id="14" name="Gráfico 13"/>
          <p:cNvPicPr>
            <a:picLocks noChangeAspect="1"/>
          </p:cNvPicPr>
          <p:nvPr/>
        </p:nvPicPr>
        <p:blipFill>
          <a:blip>
            <a:extLst>
              <a:ext uri="{96DAC541-7B7A-43D3-8B79-37D633B846F1}">
                <asvg:svgBlip xmlns:asvg="http://schemas.microsoft.com/office/drawing/2016/SVG/main" r:embed="rId6"/>
              </a:ext>
            </a:extLst>
          </a:blip>
          <a:stretch/>
        </p:blipFill>
        <p:spPr bwMode="auto">
          <a:xfrm>
            <a:off x="11566681" y="-680607"/>
            <a:ext cx="293241" cy="293241"/>
          </a:xfrm>
          <a:prstGeom prst="rect">
            <a:avLst/>
          </a:prstGeom>
        </p:spPr>
      </p:pic>
      <p:sp>
        <p:nvSpPr>
          <p:cNvPr id="18" name="Textfeld 17"/>
          <p:cNvSpPr txBox="1"/>
          <p:nvPr/>
        </p:nvSpPr>
        <p:spPr bwMode="auto">
          <a:xfrm>
            <a:off x="962559" y="1783367"/>
            <a:ext cx="7208590" cy="3365024"/>
          </a:xfrm>
          <a:prstGeom prst="rect">
            <a:avLst/>
          </a:prstGeom>
          <a:noFill/>
        </p:spPr>
        <p:txBody>
          <a:bodyPr wrap="square" lIns="91440" tIns="45720" rIns="91440" bIns="45720" rtlCol="0" anchor="t">
            <a:spAutoFit/>
          </a:bodyPr>
          <a:lstStyle/>
          <a:p>
            <a:pPr>
              <a:lnSpc>
                <a:spcPct val="150000"/>
              </a:lnSpc>
              <a:defRPr/>
            </a:pPr>
            <a:r>
              <a:rPr lang="el" b="1" noProof="0" dirty="0">
                <a:latin typeface="+mj-lt"/>
              </a:rPr>
              <a:t>Δραστηριότητα 1.1. Σκεφτείτε</a:t>
            </a:r>
            <a:r>
              <a:rPr lang="el" noProof="0" dirty="0">
                <a:latin typeface="+mj-lt"/>
              </a:rPr>
              <a:t>: </a:t>
            </a:r>
          </a:p>
          <a:p>
            <a:pPr>
              <a:lnSpc>
                <a:spcPct val="150000"/>
              </a:lnSpc>
              <a:defRPr/>
            </a:pPr>
            <a:r>
              <a:rPr lang="el" i="1" noProof="0" dirty="0">
                <a:latin typeface="+mj-lt"/>
              </a:rPr>
              <a:t>Τι σημαίνει για εσάς καλή περιβαλλοντική εκπαίδευση; </a:t>
            </a:r>
          </a:p>
          <a:p>
            <a:pPr>
              <a:lnSpc>
                <a:spcPct val="150000"/>
              </a:lnSpc>
              <a:defRPr/>
            </a:pPr>
            <a:r>
              <a:rPr lang="el" noProof="0" dirty="0">
                <a:latin typeface="+mj-lt"/>
              </a:rPr>
              <a:t>(3 λεπτά)</a:t>
            </a:r>
            <a:endParaRPr lang="el" b="1" noProof="0" dirty="0">
              <a:latin typeface="+mj-lt"/>
            </a:endParaRPr>
          </a:p>
          <a:p>
            <a:pPr>
              <a:lnSpc>
                <a:spcPct val="150000"/>
              </a:lnSpc>
              <a:defRPr/>
            </a:pPr>
            <a:r>
              <a:rPr lang="el" b="1" noProof="0" dirty="0">
                <a:latin typeface="+mj-lt"/>
              </a:rPr>
              <a:t>Συζητήστε</a:t>
            </a:r>
            <a:r>
              <a:rPr lang="el" noProof="0" dirty="0">
                <a:latin typeface="+mj-lt"/>
              </a:rPr>
              <a:t> σε ομάδες ανά τέσσερα άτομα: </a:t>
            </a:r>
          </a:p>
          <a:p>
            <a:pPr>
              <a:lnSpc>
                <a:spcPct val="150000"/>
              </a:lnSpc>
              <a:defRPr/>
            </a:pPr>
            <a:r>
              <a:rPr lang="el" i="1" noProof="0" dirty="0">
                <a:latin typeface="+mj-lt"/>
              </a:rPr>
              <a:t>Κατά τι σειρά προτεραιότητας θα βάζατε τις ιδέες σας; (Ποια είναι η πιο σημαντική πτυχή; Ποια είναι η λιγότερο σημαντική;) </a:t>
            </a:r>
          </a:p>
          <a:p>
            <a:pPr>
              <a:lnSpc>
                <a:spcPct val="150000"/>
              </a:lnSpc>
              <a:defRPr/>
            </a:pPr>
            <a:r>
              <a:rPr lang="el" noProof="0" dirty="0">
                <a:latin typeface="+mj-lt"/>
              </a:rPr>
              <a:t>(5 λεπτά)</a:t>
            </a:r>
            <a:endParaRPr lang="el" b="1" noProof="0" dirty="0">
              <a:latin typeface="+mj-lt"/>
            </a:endParaRPr>
          </a:p>
          <a:p>
            <a:pPr>
              <a:lnSpc>
                <a:spcPct val="150000"/>
              </a:lnSpc>
              <a:defRPr/>
            </a:pPr>
            <a:r>
              <a:rPr lang="el" b="1" noProof="0" dirty="0">
                <a:latin typeface="+mj-lt"/>
              </a:rPr>
              <a:t>Παρουσιάστε</a:t>
            </a:r>
            <a:r>
              <a:rPr lang="el" noProof="0" dirty="0">
                <a:latin typeface="+mj-lt"/>
              </a:rPr>
              <a:t> τα αποτελέσματα σύντομα.</a:t>
            </a:r>
          </a:p>
        </p:txBody>
      </p:sp>
      <p:sp>
        <p:nvSpPr>
          <p:cNvPr id="5" name="Rechteckige Legende 4"/>
          <p:cNvSpPr/>
          <p:nvPr/>
        </p:nvSpPr>
        <p:spPr bwMode="auto">
          <a:xfrm>
            <a:off x="8273939" y="178336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l" b="1" noProof="0" dirty="0"/>
              <a:t>Εκπαιδευτική αρχή:
</a:t>
            </a:r>
            <a:r>
              <a:rPr lang="el" noProof="0" dirty="0"/>
              <a:t>Διερεύνηση των αρχικών αντιλήψεων των μαθητών</a:t>
            </a:r>
          </a:p>
        </p:txBody>
      </p:sp>
      <p:sp>
        <p:nvSpPr>
          <p:cNvPr id="15" name="Title 14">
            <a:extLst>
              <a:ext uri="{FF2B5EF4-FFF2-40B4-BE49-F238E27FC236}">
                <a16:creationId xmlns:a16="http://schemas.microsoft.com/office/drawing/2014/main" id="{3162FC13-18CB-58F1-25FC-DEFF1E9F19AC}"/>
              </a:ext>
            </a:extLst>
          </p:cNvPr>
          <p:cNvSpPr>
            <a:spLocks noGrp="1"/>
          </p:cNvSpPr>
          <p:nvPr>
            <p:ph type="title"/>
          </p:nvPr>
        </p:nvSpPr>
        <p:spPr/>
        <p:txBody>
          <a:bodyPr>
            <a:normAutofit fontScale="90000"/>
          </a:bodyPr>
          <a:lstStyle/>
          <a:p>
            <a:pPr algn="r"/>
            <a:r>
              <a:rPr lang="el" dirty="0">
                <a:latin typeface="+mj-lt"/>
              </a:rPr>
              <a:t>Τι πιστεύετε ότι είναι η «καλή περιβαλλοντική εκπαίδευση»;</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669822" y="1933782"/>
            <a:ext cx="10861777" cy="3820982"/>
          </a:xfrm>
          <a:prstGeom prst="rect">
            <a:avLst/>
          </a:prstGeom>
          <a:noFill/>
        </p:spPr>
        <p:txBody>
          <a:bodyPr wrap="square" lIns="91440" tIns="45720" rIns="91440" bIns="45720" rtlCol="0" anchor="t">
            <a:spAutoFit/>
          </a:bodyPr>
          <a:lstStyle/>
          <a:p>
            <a:pPr>
              <a:lnSpc>
                <a:spcPct val="150000"/>
              </a:lnSpc>
              <a:defRPr/>
            </a:pPr>
            <a:r>
              <a:rPr lang="el" noProof="0" dirty="0">
                <a:latin typeface="+mj-lt"/>
                <a:cs typeface="Calibri" panose="020F0502020204030204" pitchFamily="34" charset="0"/>
              </a:rPr>
              <a:t>Δημιουργία ευκαιριών για τους μαθητές ώστε να επεξεργαστούν το θέμα με μεγαλύτερη λεπτομέρεια, να εφαρμόσουν τις εμπειρίες τους σε διαφορετικό πλαίσιο, να αποκτήσουν επιπλέον γνώσεις, να διευρύνουν την εννοιολογική τους κατανόηση και να αποκτήσουν διαδικαστικές γνώσεις και δεξιότητες (εμβάθυνση και μεταφορά γνώσης). </a:t>
            </a:r>
          </a:p>
          <a:p>
            <a:pPr>
              <a:lnSpc>
                <a:spcPct val="150000"/>
              </a:lnSpc>
              <a:defRPr/>
            </a:pPr>
            <a:r>
              <a:rPr lang="el" b="1" u="sng" noProof="0" dirty="0">
                <a:latin typeface="+mj-lt"/>
                <a:cs typeface="Calibri"/>
              </a:rPr>
              <a:t>Μέθοδοι: </a:t>
            </a:r>
          </a:p>
          <a:p>
            <a:pPr marL="342900" indent="-342900">
              <a:lnSpc>
                <a:spcPct val="150000"/>
              </a:lnSpc>
              <a:buFont typeface="Arial" pitchFamily="2" charset="2"/>
              <a:buChar char="•"/>
              <a:defRPr/>
            </a:pPr>
            <a:r>
              <a:rPr lang="el" noProof="0" dirty="0">
                <a:latin typeface="+mj-lt"/>
                <a:cs typeface="Calibri" panose="020F0502020204030204" pitchFamily="34" charset="0"/>
              </a:rPr>
              <a:t>Ερωτήσεις διερεύνησης </a:t>
            </a:r>
          </a:p>
          <a:p>
            <a:pPr marL="342900" indent="-342900">
              <a:lnSpc>
                <a:spcPct val="150000"/>
              </a:lnSpc>
              <a:buFont typeface="Arial" pitchFamily="2" charset="2"/>
              <a:buChar char="•"/>
              <a:defRPr/>
            </a:pPr>
            <a:r>
              <a:rPr lang="el" noProof="0" dirty="0">
                <a:latin typeface="+mj-lt"/>
                <a:cs typeface="Calibri" panose="020F0502020204030204" pitchFamily="34" charset="0"/>
              </a:rPr>
              <a:t>Παραδείγματα εφαρμογής: π.χ. παρατήρηση των ζωντανών οργανισμών του εδάφους με μεγαλύτερη λεπτομέρεια για να διαπιστωθεί πώς αναπνέουν ή πώς είναι τα στοματικά τους μέρη, αναγνώριση διαφορετικών τύπων εδαφών στην αυλή του σχολείου, </a:t>
            </a:r>
            <a:r>
              <a:rPr lang="el" sz="2000" noProof="0" dirty="0">
                <a:latin typeface="+mj-lt"/>
                <a:cs typeface="Calibri" panose="020F0502020204030204" pitchFamily="34" charset="0"/>
              </a:rPr>
              <a:t>…</a:t>
            </a:r>
          </a:p>
        </p:txBody>
      </p:sp>
      <p:sp>
        <p:nvSpPr>
          <p:cNvPr id="2" name="Title 1">
            <a:extLst>
              <a:ext uri="{FF2B5EF4-FFF2-40B4-BE49-F238E27FC236}">
                <a16:creationId xmlns:a16="http://schemas.microsoft.com/office/drawing/2014/main" id="{347DECB7-CCE5-759A-0909-DB0A73FC20CE}"/>
              </a:ext>
            </a:extLst>
          </p:cNvPr>
          <p:cNvSpPr>
            <a:spLocks noGrp="1"/>
          </p:cNvSpPr>
          <p:nvPr>
            <p:ph type="title"/>
          </p:nvPr>
        </p:nvSpPr>
        <p:spPr/>
        <p:txBody>
          <a:bodyPr>
            <a:normAutofit/>
          </a:bodyPr>
          <a:lstStyle/>
          <a:p>
            <a:r>
              <a:rPr lang="el" dirty="0">
                <a:latin typeface="+mj-lt"/>
              </a:rPr>
              <a:t>Επεξεργασία – Εξερευνήστε βαθύτερα</a:t>
            </a:r>
          </a:p>
        </p:txBody>
      </p:sp>
      <p:sp>
        <p:nvSpPr>
          <p:cNvPr id="4" name="Textfeld 18"/>
          <p:cNvSpPr txBox="1"/>
          <p:nvPr/>
        </p:nvSpPr>
        <p:spPr bwMode="auto">
          <a:xfrm>
            <a:off x="795892" y="1236111"/>
            <a:ext cx="2341446"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Επεξεργασία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3" name="Textfeld 2"/>
          <p:cNvSpPr txBox="1"/>
          <p:nvPr/>
        </p:nvSpPr>
        <p:spPr bwMode="auto">
          <a:xfrm>
            <a:off x="445439" y="1902294"/>
            <a:ext cx="5650561" cy="4486998"/>
          </a:xfrm>
          <a:prstGeom prst="rect">
            <a:avLst/>
          </a:prstGeom>
          <a:noFill/>
        </p:spPr>
        <p:txBody>
          <a:bodyPr wrap="square" lIns="91440" tIns="45720" rIns="91440" bIns="45720" rtlCol="0" anchor="t">
            <a:spAutoFit/>
          </a:bodyPr>
          <a:lstStyle/>
          <a:p>
            <a:pPr marL="0" marR="0" lvl="0" indent="0" algn="just" defTabSz="914400">
              <a:lnSpc>
                <a:spcPct val="150000"/>
              </a:lnSpc>
              <a:spcBef>
                <a:spcPts val="0"/>
              </a:spcBef>
              <a:spcAft>
                <a:spcPts val="0"/>
              </a:spcAft>
              <a:buClr>
                <a:srgbClr val="000000"/>
              </a:buClr>
              <a:buSzTx/>
              <a:buFont typeface="Arial"/>
              <a:buNone/>
              <a:defRPr/>
            </a:pPr>
            <a:r>
              <a:rPr lang="el" sz="1600" b="1" i="0" u="sng" strike="noStrike" cap="none" spc="0" noProof="0" dirty="0">
                <a:ln>
                  <a:noFill/>
                </a:ln>
                <a:latin typeface="+mj-lt"/>
                <a:cs typeface="Calibri"/>
              </a:rPr>
              <a:t>Δραστηριότητα 4.1</a:t>
            </a:r>
            <a:r>
              <a:rPr lang="el" sz="1600" b="1" u="sng" noProof="0" dirty="0">
                <a:latin typeface="+mj-lt"/>
                <a:cs typeface="Calibri"/>
              </a:rPr>
              <a:t>.:</a:t>
            </a:r>
            <a:r>
              <a:rPr lang="el" sz="1600" i="0" strike="noStrike" cap="none" spc="0" noProof="0" dirty="0">
                <a:ln>
                  <a:noFill/>
                </a:ln>
                <a:latin typeface="+mj-lt"/>
                <a:cs typeface="Calibri"/>
              </a:rPr>
              <a:t> </a:t>
            </a:r>
            <a:r>
              <a:rPr lang="el" sz="1600" b="1" i="0" u="none" strike="noStrike" cap="none" spc="0" noProof="0" dirty="0">
                <a:ln>
                  <a:noFill/>
                </a:ln>
                <a:latin typeface="+mj-lt"/>
                <a:cs typeface="Calibri"/>
              </a:rPr>
              <a:t>Δίνονται πληροφορίες στους μαθητές σχετικά με τους 3 τύπους εδαφών: </a:t>
            </a:r>
            <a:endParaRPr lang="el" sz="1600" b="1" noProof="0" dirty="0">
              <a:latin typeface="+mj-lt"/>
              <a:cs typeface="Calibri"/>
            </a:endParaRP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el" sz="1600" b="0" i="0" u="none" strike="noStrike" cap="none" spc="0" noProof="0" dirty="0">
                <a:ln>
                  <a:noFill/>
                </a:ln>
                <a:latin typeface="+mj-lt"/>
                <a:cs typeface="Calibri"/>
              </a:rPr>
              <a:t>Σε ομάδες των 4 ατόμων επιλέγουν έναν τύπο εδάφους και λαμβάνουν πρόσθετες πληροφορίες σχετικά με τα χαρακτηριστικά του ή κάνουν τη δική τους έρευνα στο διαδίκτυο.</a:t>
            </a:r>
          </a:p>
          <a:p>
            <a:pPr marL="342900" marR="0" lvl="0" indent="-342900" algn="just" defTabSz="914400">
              <a:lnSpc>
                <a:spcPct val="150000"/>
              </a:lnSpc>
              <a:spcBef>
                <a:spcPts val="0"/>
              </a:spcBef>
              <a:spcAft>
                <a:spcPts val="0"/>
              </a:spcAft>
              <a:buClr>
                <a:srgbClr val="000000"/>
              </a:buClr>
              <a:buSzTx/>
              <a:buFont typeface="Arial" panose="020B0604020202020204" pitchFamily="34" charset="0"/>
              <a:buChar char="•"/>
              <a:defRPr/>
            </a:pPr>
            <a:r>
              <a:rPr lang="el" sz="1600" noProof="0" dirty="0">
                <a:latin typeface="+mj-lt"/>
                <a:cs typeface="Calibri"/>
              </a:rPr>
              <a:t>Δ</a:t>
            </a:r>
            <a:r>
              <a:rPr lang="el" sz="1600" b="0" i="0" u="none" strike="noStrike" cap="none" spc="0" noProof="0" dirty="0">
                <a:ln>
                  <a:noFill/>
                </a:ln>
                <a:latin typeface="+mj-lt"/>
                <a:cs typeface="Calibri"/>
              </a:rPr>
              <a:t>ημιουργήστε μια αφίσα απαντώντας στις ερωτήσεις:</a:t>
            </a:r>
            <a:endParaRPr lang="el" sz="1600" noProof="0" dirty="0">
              <a:latin typeface="+mj-lt"/>
              <a:ea typeface="Calibri"/>
              <a:cs typeface="Arial"/>
            </a:endParaRPr>
          </a:p>
          <a:p>
            <a:pPr algn="just">
              <a:lnSpc>
                <a:spcPct val="150000"/>
              </a:lnSpc>
              <a:buClr>
                <a:srgbClr val="000000"/>
              </a:buClr>
              <a:defRPr/>
            </a:pPr>
            <a:r>
              <a:rPr lang="el" sz="1600" i="1" noProof="0" dirty="0">
                <a:latin typeface="+mj-lt"/>
                <a:cs typeface="Calibri"/>
              </a:rPr>
              <a:t>  - </a:t>
            </a:r>
            <a:r>
              <a:rPr lang="el" sz="1600" b="0" i="1" u="none" strike="noStrike" cap="none" spc="0" noProof="0" dirty="0">
                <a:ln>
                  <a:noFill/>
                </a:ln>
                <a:latin typeface="+mj-lt"/>
                <a:cs typeface="Calibri"/>
              </a:rPr>
              <a:t>Τι ζωντανοί οργανισμοί ζουν σε αυτό το έδαφος</a:t>
            </a:r>
            <a:r>
              <a:rPr lang="en-GB" sz="1600" b="0" i="1" u="none" strike="noStrike" cap="none" spc="0" dirty="0">
                <a:ln>
                  <a:noFill/>
                </a:ln>
                <a:latin typeface="+mj-lt"/>
                <a:cs typeface="Calibri"/>
              </a:rPr>
              <a:t>;</a:t>
            </a:r>
            <a:endParaRPr lang="el" sz="1600" noProof="0" dirty="0">
              <a:latin typeface="+mj-lt"/>
              <a:cs typeface="Arial"/>
            </a:endParaRPr>
          </a:p>
          <a:p>
            <a:pPr algn="just">
              <a:lnSpc>
                <a:spcPct val="150000"/>
              </a:lnSpc>
              <a:defRPr/>
            </a:pPr>
            <a:r>
              <a:rPr lang="el" sz="1600" i="1" noProof="0" dirty="0">
                <a:latin typeface="+mj-lt"/>
                <a:ea typeface="Calibri"/>
                <a:cs typeface="Calibri"/>
              </a:rPr>
              <a:t>  - </a:t>
            </a:r>
            <a:r>
              <a:rPr lang="el" sz="1600" b="0" i="1" u="none" strike="noStrike" cap="none" spc="0" noProof="0" dirty="0">
                <a:ln>
                  <a:noFill/>
                </a:ln>
                <a:latin typeface="+mj-lt"/>
                <a:cs typeface="Calibri"/>
              </a:rPr>
              <a:t>Πώς συμβάλλουν στα χαρακτηριστικά αυτού του 	τύπου εδάφους</a:t>
            </a:r>
            <a:r>
              <a:rPr lang="en-GB" sz="1600" b="0" i="1" u="none" strike="noStrike" cap="none" spc="0" dirty="0">
                <a:ln>
                  <a:noFill/>
                </a:ln>
                <a:latin typeface="+mj-lt"/>
                <a:cs typeface="Calibri"/>
              </a:rPr>
              <a:t>;</a:t>
            </a:r>
            <a:endParaRPr lang="el" sz="1600" noProof="0" dirty="0">
              <a:latin typeface="+mj-lt"/>
              <a:cs typeface="Arial"/>
            </a:endParaRPr>
          </a:p>
          <a:p>
            <a:pPr algn="just">
              <a:lnSpc>
                <a:spcPct val="150000"/>
              </a:lnSpc>
              <a:defRPr/>
            </a:pPr>
            <a:r>
              <a:rPr lang="el" sz="1600" i="1" noProof="0" dirty="0">
                <a:latin typeface="+mj-lt"/>
                <a:cs typeface="Calibri"/>
              </a:rPr>
              <a:t>  - </a:t>
            </a:r>
            <a:r>
              <a:rPr lang="el" sz="1600" b="0" i="1" u="none" strike="noStrike" cap="none" spc="0" noProof="0" dirty="0">
                <a:ln>
                  <a:noFill/>
                </a:ln>
                <a:latin typeface="+mj-lt"/>
                <a:cs typeface="Calibri"/>
              </a:rPr>
              <a:t>Εξηγήστε γιατί αυτός ο τύπος εδάφους είναι/δεν είναι υγιής.</a:t>
            </a:r>
            <a:endParaRPr lang="el" sz="1600" b="0" u="none" strike="noStrike" cap="none" spc="0" noProof="0" dirty="0">
              <a:ln>
                <a:noFill/>
              </a:ln>
              <a:latin typeface="+mj-lt"/>
              <a:cs typeface="Arial"/>
            </a:endParaRPr>
          </a:p>
        </p:txBody>
      </p:sp>
      <p:pic>
        <p:nvPicPr>
          <p:cNvPr id="5" name="Grafik 4"/>
          <p:cNvPicPr>
            <a:picLocks noChangeAspect="1"/>
          </p:cNvPicPr>
          <p:nvPr/>
        </p:nvPicPr>
        <p:blipFill>
          <a:blip r:embed="rId8"/>
          <a:stretch/>
        </p:blipFill>
        <p:spPr bwMode="auto">
          <a:xfrm>
            <a:off x="6577443" y="1759331"/>
            <a:ext cx="5169118" cy="3553769"/>
          </a:xfrm>
          <a:prstGeom prst="rect">
            <a:avLst/>
          </a:prstGeom>
        </p:spPr>
      </p:pic>
      <p:sp>
        <p:nvSpPr>
          <p:cNvPr id="8" name="Textfeld 7">
            <a:extLst>
              <a:ext uri="{FF2B5EF4-FFF2-40B4-BE49-F238E27FC236}">
                <a16:creationId xmlns:a16="http://schemas.microsoft.com/office/drawing/2014/main" id="{A483B7B2-2133-4151-55CD-FF7268069F20}"/>
              </a:ext>
            </a:extLst>
          </p:cNvPr>
          <p:cNvSpPr txBox="1"/>
          <p:nvPr/>
        </p:nvSpPr>
        <p:spPr>
          <a:xfrm>
            <a:off x="871538" y="1928813"/>
            <a:ext cx="184731" cy="369332"/>
          </a:xfrm>
          <a:prstGeom prst="rect">
            <a:avLst/>
          </a:prstGeom>
          <a:noFill/>
        </p:spPr>
        <p:txBody>
          <a:bodyPr wrap="none" rtlCol="0">
            <a:spAutoFit/>
          </a:bodyPr>
          <a:lstStyle/>
          <a:p>
            <a:endParaRPr lang="el" noProof="0" dirty="0"/>
          </a:p>
        </p:txBody>
      </p:sp>
      <p:sp>
        <p:nvSpPr>
          <p:cNvPr id="2" name="Title 1">
            <a:extLst>
              <a:ext uri="{FF2B5EF4-FFF2-40B4-BE49-F238E27FC236}">
                <a16:creationId xmlns:a16="http://schemas.microsoft.com/office/drawing/2014/main" id="{F2B79871-6E99-6869-067A-FF94B3DB99FA}"/>
              </a:ext>
            </a:extLst>
          </p:cNvPr>
          <p:cNvSpPr>
            <a:spLocks noGrp="1"/>
          </p:cNvSpPr>
          <p:nvPr>
            <p:ph type="title"/>
          </p:nvPr>
        </p:nvSpPr>
        <p:spPr/>
        <p:txBody>
          <a:bodyPr/>
          <a:lstStyle/>
          <a:p>
            <a:r>
              <a:rPr lang="el" dirty="0">
                <a:latin typeface="+mj-lt"/>
              </a:rPr>
              <a:t>Επεξεργασία – Εξερευνήστε βαθύτερα</a:t>
            </a:r>
          </a:p>
        </p:txBody>
      </p:sp>
      <p:sp>
        <p:nvSpPr>
          <p:cNvPr id="6" name="TextBox 5">
            <a:extLst>
              <a:ext uri="{FF2B5EF4-FFF2-40B4-BE49-F238E27FC236}">
                <a16:creationId xmlns:a16="http://schemas.microsoft.com/office/drawing/2014/main" id="{BCB9CB07-924D-0E13-9FA4-AA5A436B3ED7}"/>
              </a:ext>
            </a:extLst>
          </p:cNvPr>
          <p:cNvSpPr txBox="1"/>
          <p:nvPr/>
        </p:nvSpPr>
        <p:spPr>
          <a:xfrm>
            <a:off x="6575323" y="5358580"/>
            <a:ext cx="5432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 sz="900" dirty="0">
                <a:solidFill>
                  <a:srgbClr val="333333"/>
                </a:solidFill>
                <a:highlight>
                  <a:srgbClr val="FFFFFF"/>
                </a:highlight>
                <a:latin typeface="Segoe UI"/>
                <a:cs typeface="Segoe UI"/>
              </a:rPr>
              <a:t>Εικόνα από:</a:t>
            </a:r>
            <a:r>
              <a:rPr lang="el" sz="900" dirty="0">
                <a:solidFill>
                  <a:srgbClr val="00B0F0"/>
                </a:solidFill>
                <a:highlight>
                  <a:srgbClr val="FFFFFF"/>
                </a:highlight>
                <a:latin typeface="Segoe UI"/>
                <a:cs typeface="Segoe UI"/>
              </a:rPr>
              <a:t> </a:t>
            </a:r>
            <a:r>
              <a:rPr lang="el" sz="900" dirty="0">
                <a:solidFill>
                  <a:srgbClr val="00B0F0"/>
                </a:solidFill>
                <a:highlight>
                  <a:srgbClr val="FFFFFF"/>
                </a:highlight>
                <a:latin typeface="Segoe UI"/>
                <a:cs typeface="Segoe UI"/>
                <a:hlinkClick r:id="rId9">
                  <a:extLst>
                    <a:ext uri="{A12FA001-AC4F-418D-AE19-62706E023703}">
                      <ahyp:hlinkClr xmlns:ahyp="http://schemas.microsoft.com/office/drawing/2018/hyperlinkcolor" val="tx"/>
                    </a:ext>
                  </a:extLst>
                </a:hlinkClick>
              </a:rPr>
              <a:t>https://ediblephilly.ediblecommunities.com/food-thought/food-thought-how-healthy-soil-measured/</a:t>
            </a:r>
            <a:r>
              <a:rPr lang="el" sz="900" dirty="0">
                <a:solidFill>
                  <a:srgbClr val="00B0F0"/>
                </a:solidFill>
                <a:highlight>
                  <a:srgbClr val="FFFFFF"/>
                </a:highlight>
                <a:latin typeface="Segoe UI"/>
                <a:cs typeface="Segoe UI"/>
              </a:rPr>
              <a:t> </a:t>
            </a:r>
            <a:endParaRPr lang="el" dirty="0">
              <a:solidFill>
                <a:srgbClr val="00B0F0"/>
              </a:solidFill>
            </a:endParaRPr>
          </a:p>
        </p:txBody>
      </p:sp>
      <p:sp>
        <p:nvSpPr>
          <p:cNvPr id="7" name="Textfeld 18">
            <a:extLst>
              <a:ext uri="{FF2B5EF4-FFF2-40B4-BE49-F238E27FC236}">
                <a16:creationId xmlns:a16="http://schemas.microsoft.com/office/drawing/2014/main" id="{5F6FF339-871A-55B1-7F58-C63DA931E0AE}"/>
              </a:ext>
            </a:extLst>
          </p:cNvPr>
          <p:cNvSpPr txBox="1"/>
          <p:nvPr/>
        </p:nvSpPr>
        <p:spPr bwMode="auto">
          <a:xfrm>
            <a:off x="795892" y="1236111"/>
            <a:ext cx="2341446"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Επεξεργασία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txBox="1">
            <a:spLocks noGrp="1"/>
          </p:cNvSpPr>
          <p:nvPr>
            <p:ph type="title"/>
          </p:nvPr>
        </p:nvSpPr>
        <p:spPr bwMode="auto">
          <a:xfrm>
            <a:off x="3289300" y="146335"/>
            <a:ext cx="8064500" cy="1107996"/>
          </a:xfrm>
          <a:prstGeom prst="rect">
            <a:avLst/>
          </a:prstGeom>
        </p:spPr>
        <p:txBody>
          <a:bodyPr vert="horz" wrap="square" lIns="0" tIns="0" rIns="0" bIns="0" rtlCol="0" anchor="ctr">
            <a:spAutoFit/>
          </a:bodyPr>
          <a:lstStyle/>
          <a:p>
            <a:pPr>
              <a:lnSpc>
                <a:spcPct val="100000"/>
              </a:lnSpc>
              <a:buClr>
                <a:srgbClr val="000000"/>
              </a:buClr>
              <a:buSzTx/>
              <a:defRPr/>
            </a:pPr>
            <a:r>
              <a:rPr lang="el" sz="3600" noProof="0" dirty="0">
                <a:latin typeface="+mj-lt"/>
              </a:rPr>
              <a:t>Μάθηση βάσει κοινωνικο-επιστημονικών ζητημάτων (ΚΕΖ)</a:t>
            </a:r>
          </a:p>
        </p:txBody>
      </p:sp>
      <p:sp>
        <p:nvSpPr>
          <p:cNvPr id="5" name="Foliennummernplatzhalter 4"/>
          <p:cNvSpPr>
            <a:spLocks noGrp="1"/>
          </p:cNvSpPr>
          <p:nvPr>
            <p:ph type="sldNum" sz="quarter" idx="4294967295"/>
          </p:nvPr>
        </p:nvSpPr>
        <p:spPr bwMode="auto">
          <a:xfrm>
            <a:off x="9448800" y="6388100"/>
            <a:ext cx="2743200" cy="365125"/>
          </a:xfrm>
        </p:spPr>
        <p:txBody>
          <a:bodyPr/>
          <a:lstStyle/>
          <a:p>
            <a:pPr>
              <a:defRPr/>
            </a:pPr>
            <a:fld id="{C78E65DB-0693-4285-868B-A910EFECD7CD}" type="slidenum">
              <a:rPr lang="en-GB" noProof="0" smtClean="0"/>
              <a:t>42</a:t>
            </a:fld>
            <a:endParaRPr lang="el" noProof="0" dirty="0"/>
          </a:p>
        </p:txBody>
      </p:sp>
      <p:sp>
        <p:nvSpPr>
          <p:cNvPr id="3" name="object 3"/>
          <p:cNvSpPr/>
          <p:nvPr/>
        </p:nvSpPr>
        <p:spPr bwMode="auto">
          <a:xfrm>
            <a:off x="7022638" y="1972518"/>
            <a:ext cx="381044" cy="675879"/>
          </a:xfrm>
          <a:custGeom>
            <a:avLst/>
            <a:gdLst/>
            <a:ahLst/>
            <a:cxnLst/>
            <a:rect l="l" t="t" r="r" b="b"/>
            <a:pathLst>
              <a:path w="421004" h="746760" extrusionOk="0">
                <a:moveTo>
                  <a:pt x="210311" y="516635"/>
                </a:moveTo>
                <a:lnTo>
                  <a:pt x="0" y="348995"/>
                </a:lnTo>
                <a:lnTo>
                  <a:pt x="167639" y="683061"/>
                </a:lnTo>
                <a:lnTo>
                  <a:pt x="167639" y="516635"/>
                </a:lnTo>
                <a:lnTo>
                  <a:pt x="210311" y="516635"/>
                </a:lnTo>
                <a:close/>
              </a:path>
              <a:path w="421004" h="746760" extrusionOk="0">
                <a:moveTo>
                  <a:pt x="251459" y="483836"/>
                </a:moveTo>
                <a:lnTo>
                  <a:pt x="251459" y="0"/>
                </a:lnTo>
                <a:lnTo>
                  <a:pt x="167639" y="0"/>
                </a:lnTo>
                <a:lnTo>
                  <a:pt x="167639" y="482622"/>
                </a:lnTo>
                <a:lnTo>
                  <a:pt x="210311" y="516635"/>
                </a:lnTo>
                <a:lnTo>
                  <a:pt x="251459" y="483836"/>
                </a:lnTo>
                <a:close/>
              </a:path>
              <a:path w="421004" h="746760" extrusionOk="0">
                <a:moveTo>
                  <a:pt x="251459" y="686098"/>
                </a:moveTo>
                <a:lnTo>
                  <a:pt x="251459" y="516635"/>
                </a:lnTo>
                <a:lnTo>
                  <a:pt x="167639" y="516635"/>
                </a:lnTo>
                <a:lnTo>
                  <a:pt x="167639" y="683061"/>
                </a:lnTo>
                <a:lnTo>
                  <a:pt x="199605" y="746759"/>
                </a:lnTo>
                <a:lnTo>
                  <a:pt x="221018" y="746759"/>
                </a:lnTo>
                <a:lnTo>
                  <a:pt x="251459" y="686098"/>
                </a:lnTo>
                <a:close/>
              </a:path>
              <a:path w="421004" h="746760" extrusionOk="0">
                <a:moveTo>
                  <a:pt x="420623" y="348995"/>
                </a:moveTo>
                <a:lnTo>
                  <a:pt x="210311" y="516635"/>
                </a:lnTo>
                <a:lnTo>
                  <a:pt x="251459" y="516635"/>
                </a:lnTo>
                <a:lnTo>
                  <a:pt x="251459" y="686098"/>
                </a:lnTo>
                <a:lnTo>
                  <a:pt x="420623" y="348995"/>
                </a:lnTo>
                <a:close/>
              </a:path>
            </a:pathLst>
          </a:custGeom>
          <a:solidFill>
            <a:schemeClr val="accent2"/>
          </a:solidFill>
        </p:spPr>
        <p:txBody>
          <a:bodyPr wrap="square" lIns="0" tIns="0" rIns="0" bIns="0" rtlCol="0"/>
          <a:lstStyle/>
          <a:p>
            <a:pPr>
              <a:defRPr/>
            </a:pPr>
            <a:endParaRPr lang="el" sz="1650" noProof="0" dirty="0">
              <a:latin typeface="Poppins"/>
            </a:endParaRPr>
          </a:p>
        </p:txBody>
      </p:sp>
      <p:sp>
        <p:nvSpPr>
          <p:cNvPr id="4" name="object 4"/>
          <p:cNvSpPr txBox="1"/>
          <p:nvPr/>
        </p:nvSpPr>
        <p:spPr bwMode="auto">
          <a:xfrm>
            <a:off x="5422503" y="1208565"/>
            <a:ext cx="3480484" cy="614126"/>
          </a:xfrm>
          <a:prstGeom prst="rect">
            <a:avLst/>
          </a:prstGeom>
          <a:noFill/>
        </p:spPr>
        <p:txBody>
          <a:bodyPr vert="horz" wrap="square" lIns="0" tIns="0" rIns="0" bIns="0" rtlCol="0">
            <a:spAutoFit/>
          </a:bodyPr>
          <a:lstStyle/>
          <a:p>
            <a:pPr marL="344067" marR="118147" indent="-306029" algn="ctr">
              <a:lnSpc>
                <a:spcPct val="101099"/>
              </a:lnSpc>
              <a:defRPr/>
            </a:pPr>
            <a:r>
              <a:rPr lang="el" sz="2000" noProof="0" dirty="0">
                <a:latin typeface="+mj-lt"/>
                <a:cs typeface="Calibri" panose="020F0502020204030204" pitchFamily="34" charset="0"/>
              </a:rPr>
              <a:t>Ηθική σκέψη, ηθική,</a:t>
            </a:r>
          </a:p>
          <a:p>
            <a:pPr marL="344067" marR="118147" indent="-306029" algn="ctr">
              <a:lnSpc>
                <a:spcPct val="101099"/>
              </a:lnSpc>
              <a:defRPr/>
            </a:pPr>
            <a:r>
              <a:rPr lang="el" sz="2000" noProof="0" dirty="0">
                <a:latin typeface="+mj-lt"/>
                <a:cs typeface="Calibri" panose="020F0502020204030204" pitchFamily="34" charset="0"/>
              </a:rPr>
              <a:t>αξίες και πρότυπα</a:t>
            </a:r>
          </a:p>
        </p:txBody>
      </p:sp>
      <p:sp>
        <p:nvSpPr>
          <p:cNvPr id="8" name="object 8"/>
          <p:cNvSpPr/>
          <p:nvPr/>
        </p:nvSpPr>
        <p:spPr bwMode="auto">
          <a:xfrm>
            <a:off x="5408547" y="3428959"/>
            <a:ext cx="717259" cy="381044"/>
          </a:xfrm>
          <a:custGeom>
            <a:avLst/>
            <a:gdLst/>
            <a:ahLst/>
            <a:cxnLst/>
            <a:rect l="l" t="t" r="r" b="b"/>
            <a:pathLst>
              <a:path w="792479" h="421004" extrusionOk="0">
                <a:moveTo>
                  <a:pt x="541019" y="210311"/>
                </a:moveTo>
                <a:lnTo>
                  <a:pt x="508220" y="169163"/>
                </a:lnTo>
                <a:lnTo>
                  <a:pt x="0" y="169163"/>
                </a:lnTo>
                <a:lnTo>
                  <a:pt x="0" y="252983"/>
                </a:lnTo>
                <a:lnTo>
                  <a:pt x="507006" y="252983"/>
                </a:lnTo>
                <a:lnTo>
                  <a:pt x="541019" y="210311"/>
                </a:lnTo>
                <a:close/>
              </a:path>
              <a:path w="792479" h="421004" extrusionOk="0">
                <a:moveTo>
                  <a:pt x="792479" y="210311"/>
                </a:moveTo>
                <a:lnTo>
                  <a:pt x="373379" y="0"/>
                </a:lnTo>
                <a:lnTo>
                  <a:pt x="508220" y="169163"/>
                </a:lnTo>
                <a:lnTo>
                  <a:pt x="541019" y="169163"/>
                </a:lnTo>
                <a:lnTo>
                  <a:pt x="541019" y="336499"/>
                </a:lnTo>
                <a:lnTo>
                  <a:pt x="792479" y="210311"/>
                </a:lnTo>
                <a:close/>
              </a:path>
              <a:path w="792479" h="421004" extrusionOk="0">
                <a:moveTo>
                  <a:pt x="541019" y="336499"/>
                </a:moveTo>
                <a:lnTo>
                  <a:pt x="541019" y="252983"/>
                </a:lnTo>
                <a:lnTo>
                  <a:pt x="507006" y="252983"/>
                </a:lnTo>
                <a:lnTo>
                  <a:pt x="373379" y="420623"/>
                </a:lnTo>
                <a:lnTo>
                  <a:pt x="541019" y="336499"/>
                </a:lnTo>
                <a:close/>
              </a:path>
              <a:path w="792479" h="421004" extrusionOk="0">
                <a:moveTo>
                  <a:pt x="541019" y="252983"/>
                </a:moveTo>
                <a:lnTo>
                  <a:pt x="541019" y="210311"/>
                </a:lnTo>
                <a:lnTo>
                  <a:pt x="507006" y="252983"/>
                </a:lnTo>
                <a:lnTo>
                  <a:pt x="541019" y="252983"/>
                </a:lnTo>
                <a:close/>
              </a:path>
              <a:path w="792479" h="421004" extrusionOk="0">
                <a:moveTo>
                  <a:pt x="541019" y="210311"/>
                </a:moveTo>
                <a:lnTo>
                  <a:pt x="541019" y="169163"/>
                </a:lnTo>
                <a:lnTo>
                  <a:pt x="508220" y="169163"/>
                </a:lnTo>
                <a:lnTo>
                  <a:pt x="541019" y="210311"/>
                </a:lnTo>
                <a:close/>
              </a:path>
            </a:pathLst>
          </a:custGeom>
          <a:solidFill>
            <a:schemeClr val="accent2"/>
          </a:solidFill>
        </p:spPr>
        <p:txBody>
          <a:bodyPr wrap="square" lIns="0" tIns="0" rIns="0" bIns="0" rtlCol="0"/>
          <a:lstStyle/>
          <a:p>
            <a:pPr>
              <a:defRPr/>
            </a:pPr>
            <a:endParaRPr lang="el" sz="1650" noProof="0" dirty="0">
              <a:latin typeface="Poppins"/>
            </a:endParaRPr>
          </a:p>
        </p:txBody>
      </p:sp>
      <p:sp>
        <p:nvSpPr>
          <p:cNvPr id="9" name="object 9"/>
          <p:cNvSpPr txBox="1"/>
          <p:nvPr/>
        </p:nvSpPr>
        <p:spPr bwMode="auto">
          <a:xfrm>
            <a:off x="2456402" y="3273686"/>
            <a:ext cx="2952145" cy="913263"/>
          </a:xfrm>
          <a:prstGeom prst="rect">
            <a:avLst/>
          </a:prstGeom>
          <a:noFill/>
        </p:spPr>
        <p:txBody>
          <a:bodyPr vert="horz" wrap="square" lIns="0" tIns="0" rIns="0" bIns="0" rtlCol="0">
            <a:spAutoFit/>
          </a:bodyPr>
          <a:lstStyle/>
          <a:p>
            <a:pPr marL="344067" marR="118147" indent="-306029" algn="ctr">
              <a:lnSpc>
                <a:spcPct val="101099"/>
              </a:lnSpc>
              <a:defRPr/>
            </a:pPr>
            <a:r>
              <a:rPr lang="el" sz="2000" noProof="0" dirty="0">
                <a:latin typeface="+mj-lt"/>
                <a:cs typeface="Calibri" panose="020F0502020204030204" pitchFamily="34" charset="0"/>
              </a:rPr>
              <a:t>Επιστήμη και επιστημονική</a:t>
            </a:r>
          </a:p>
          <a:p>
            <a:pPr marL="344067" marR="118147" indent="-306029" algn="ctr">
              <a:lnSpc>
                <a:spcPct val="101099"/>
              </a:lnSpc>
              <a:defRPr/>
            </a:pPr>
            <a:r>
              <a:rPr lang="el" sz="2000" noProof="0" dirty="0">
                <a:latin typeface="+mj-lt"/>
                <a:cs typeface="Calibri" panose="020F0502020204030204" pitchFamily="34" charset="0"/>
              </a:rPr>
              <a:t>γνώση</a:t>
            </a:r>
          </a:p>
        </p:txBody>
      </p:sp>
      <p:sp>
        <p:nvSpPr>
          <p:cNvPr id="10" name="object 10"/>
          <p:cNvSpPr/>
          <p:nvPr/>
        </p:nvSpPr>
        <p:spPr bwMode="auto">
          <a:xfrm>
            <a:off x="7408471" y="2286990"/>
            <a:ext cx="19540" cy="19540"/>
          </a:xfrm>
          <a:custGeom>
            <a:avLst/>
            <a:gdLst/>
            <a:ahLst/>
            <a:cxnLst/>
            <a:rect l="l" t="t" r="r" b="b"/>
            <a:pathLst>
              <a:path w="21589" h="21589" extrusionOk="0">
                <a:moveTo>
                  <a:pt x="21413" y="0"/>
                </a:moveTo>
                <a:lnTo>
                  <a:pt x="0" y="0"/>
                </a:lnTo>
                <a:lnTo>
                  <a:pt x="10706" y="21336"/>
                </a:lnTo>
                <a:lnTo>
                  <a:pt x="21413" y="0"/>
                </a:lnTo>
                <a:close/>
              </a:path>
            </a:pathLst>
          </a:custGeom>
          <a:solidFill>
            <a:srgbClr val="D9D9D9"/>
          </a:solidFill>
        </p:spPr>
        <p:txBody>
          <a:bodyPr wrap="square" lIns="0" tIns="0" rIns="0" bIns="0" rtlCol="0"/>
          <a:lstStyle/>
          <a:p>
            <a:pPr>
              <a:defRPr/>
            </a:pPr>
            <a:endParaRPr lang="el" sz="1650" noProof="0" dirty="0">
              <a:latin typeface="Poppins"/>
            </a:endParaRPr>
          </a:p>
        </p:txBody>
      </p:sp>
      <p:sp>
        <p:nvSpPr>
          <p:cNvPr id="11" name="object 11"/>
          <p:cNvSpPr/>
          <p:nvPr/>
        </p:nvSpPr>
        <p:spPr bwMode="auto">
          <a:xfrm>
            <a:off x="8357690" y="3428959"/>
            <a:ext cx="717259" cy="381044"/>
          </a:xfrm>
          <a:custGeom>
            <a:avLst/>
            <a:gdLst/>
            <a:ahLst/>
            <a:cxnLst/>
            <a:rect l="l" t="t" r="r" b="b"/>
            <a:pathLst>
              <a:path w="792479" h="421004" extrusionOk="0">
                <a:moveTo>
                  <a:pt x="420623" y="0"/>
                </a:moveTo>
                <a:lnTo>
                  <a:pt x="0" y="210311"/>
                </a:lnTo>
                <a:lnTo>
                  <a:pt x="252983" y="336803"/>
                </a:lnTo>
                <a:lnTo>
                  <a:pt x="252983" y="169163"/>
                </a:lnTo>
                <a:lnTo>
                  <a:pt x="285783" y="169163"/>
                </a:lnTo>
                <a:lnTo>
                  <a:pt x="420623" y="0"/>
                </a:lnTo>
                <a:close/>
              </a:path>
              <a:path w="792479" h="421004" extrusionOk="0">
                <a:moveTo>
                  <a:pt x="285783" y="169163"/>
                </a:moveTo>
                <a:lnTo>
                  <a:pt x="252983" y="169163"/>
                </a:lnTo>
                <a:lnTo>
                  <a:pt x="252983" y="210311"/>
                </a:lnTo>
                <a:lnTo>
                  <a:pt x="285783" y="169163"/>
                </a:lnTo>
                <a:close/>
              </a:path>
              <a:path w="792479" h="421004" extrusionOk="0">
                <a:moveTo>
                  <a:pt x="792479" y="252983"/>
                </a:moveTo>
                <a:lnTo>
                  <a:pt x="792479" y="169163"/>
                </a:lnTo>
                <a:lnTo>
                  <a:pt x="285783" y="169163"/>
                </a:lnTo>
                <a:lnTo>
                  <a:pt x="252983" y="210311"/>
                </a:lnTo>
                <a:lnTo>
                  <a:pt x="286997" y="252983"/>
                </a:lnTo>
                <a:lnTo>
                  <a:pt x="792479" y="252983"/>
                </a:lnTo>
                <a:close/>
              </a:path>
              <a:path w="792479" h="421004" extrusionOk="0">
                <a:moveTo>
                  <a:pt x="286997" y="252983"/>
                </a:moveTo>
                <a:lnTo>
                  <a:pt x="252983" y="210311"/>
                </a:lnTo>
                <a:lnTo>
                  <a:pt x="252983" y="252983"/>
                </a:lnTo>
                <a:lnTo>
                  <a:pt x="286997" y="252983"/>
                </a:lnTo>
                <a:close/>
              </a:path>
              <a:path w="792479" h="421004" extrusionOk="0">
                <a:moveTo>
                  <a:pt x="420623" y="420623"/>
                </a:moveTo>
                <a:lnTo>
                  <a:pt x="286997" y="252983"/>
                </a:lnTo>
                <a:lnTo>
                  <a:pt x="252983" y="252983"/>
                </a:lnTo>
                <a:lnTo>
                  <a:pt x="252983" y="336803"/>
                </a:lnTo>
                <a:lnTo>
                  <a:pt x="420623" y="420623"/>
                </a:lnTo>
                <a:close/>
              </a:path>
            </a:pathLst>
          </a:custGeom>
          <a:solidFill>
            <a:schemeClr val="accent2"/>
          </a:solidFill>
        </p:spPr>
        <p:txBody>
          <a:bodyPr wrap="square" lIns="0" tIns="0" rIns="0" bIns="0" rtlCol="0"/>
          <a:lstStyle/>
          <a:p>
            <a:pPr>
              <a:defRPr/>
            </a:pPr>
            <a:endParaRPr lang="el" sz="1650" noProof="0" dirty="0">
              <a:latin typeface="Poppins"/>
            </a:endParaRPr>
          </a:p>
        </p:txBody>
      </p:sp>
      <p:sp>
        <p:nvSpPr>
          <p:cNvPr id="12" name="object 12"/>
          <p:cNvSpPr txBox="1"/>
          <p:nvPr/>
        </p:nvSpPr>
        <p:spPr bwMode="auto">
          <a:xfrm>
            <a:off x="9255393" y="3467419"/>
            <a:ext cx="1794329" cy="291555"/>
          </a:xfrm>
          <a:prstGeom prst="rect">
            <a:avLst/>
          </a:prstGeom>
          <a:noFill/>
        </p:spPr>
        <p:txBody>
          <a:bodyPr vert="horz" wrap="square" lIns="0" tIns="0" rIns="0" bIns="0" rtlCol="0">
            <a:spAutoFit/>
          </a:bodyPr>
          <a:lstStyle/>
          <a:p>
            <a:pPr marL="344067" marR="118147" indent="-306029">
              <a:lnSpc>
                <a:spcPct val="101099"/>
              </a:lnSpc>
              <a:defRPr/>
            </a:pPr>
            <a:r>
              <a:rPr lang="el" sz="2000" noProof="0" dirty="0">
                <a:latin typeface="+mj-lt"/>
                <a:cs typeface="Calibri" panose="020F0502020204030204" pitchFamily="34" charset="0"/>
              </a:rPr>
              <a:t>Συναισθήματα</a:t>
            </a:r>
            <a:endParaRPr lang="el" sz="2400" noProof="0" dirty="0">
              <a:latin typeface="+mj-lt"/>
              <a:cs typeface="Calibri" panose="020F0502020204030204" pitchFamily="34" charset="0"/>
            </a:endParaRPr>
          </a:p>
        </p:txBody>
      </p:sp>
      <p:sp>
        <p:nvSpPr>
          <p:cNvPr id="15" name="object 15"/>
          <p:cNvSpPr/>
          <p:nvPr/>
        </p:nvSpPr>
        <p:spPr bwMode="auto">
          <a:xfrm>
            <a:off x="7024362" y="4754445"/>
            <a:ext cx="379320" cy="717259"/>
          </a:xfrm>
          <a:custGeom>
            <a:avLst/>
            <a:gdLst/>
            <a:ahLst/>
            <a:cxnLst/>
            <a:rect l="l" t="t" r="r" b="b"/>
            <a:pathLst>
              <a:path w="419100" h="792479" extrusionOk="0">
                <a:moveTo>
                  <a:pt x="419099" y="420623"/>
                </a:moveTo>
                <a:lnTo>
                  <a:pt x="211835" y="0"/>
                </a:lnTo>
                <a:lnTo>
                  <a:pt x="0" y="419099"/>
                </a:lnTo>
                <a:lnTo>
                  <a:pt x="168978" y="284407"/>
                </a:lnTo>
                <a:lnTo>
                  <a:pt x="169163" y="251459"/>
                </a:lnTo>
                <a:lnTo>
                  <a:pt x="252983" y="251459"/>
                </a:lnTo>
                <a:lnTo>
                  <a:pt x="252983" y="286033"/>
                </a:lnTo>
                <a:lnTo>
                  <a:pt x="419099" y="420623"/>
                </a:lnTo>
                <a:close/>
              </a:path>
              <a:path w="419100" h="792479" extrusionOk="0">
                <a:moveTo>
                  <a:pt x="252790" y="285876"/>
                </a:moveTo>
                <a:lnTo>
                  <a:pt x="210311" y="251459"/>
                </a:lnTo>
                <a:lnTo>
                  <a:pt x="168978" y="284407"/>
                </a:lnTo>
                <a:lnTo>
                  <a:pt x="166115" y="792479"/>
                </a:lnTo>
                <a:lnTo>
                  <a:pt x="249935" y="792479"/>
                </a:lnTo>
                <a:lnTo>
                  <a:pt x="252790" y="285876"/>
                </a:lnTo>
                <a:close/>
              </a:path>
              <a:path w="419100" h="792479" extrusionOk="0">
                <a:moveTo>
                  <a:pt x="210311" y="251459"/>
                </a:moveTo>
                <a:lnTo>
                  <a:pt x="169163" y="251459"/>
                </a:lnTo>
                <a:lnTo>
                  <a:pt x="168978" y="284407"/>
                </a:lnTo>
                <a:lnTo>
                  <a:pt x="210311" y="251459"/>
                </a:lnTo>
                <a:close/>
              </a:path>
              <a:path w="419100" h="792479" extrusionOk="0">
                <a:moveTo>
                  <a:pt x="252983" y="251459"/>
                </a:moveTo>
                <a:lnTo>
                  <a:pt x="210311" y="251459"/>
                </a:lnTo>
                <a:lnTo>
                  <a:pt x="252790" y="285876"/>
                </a:lnTo>
                <a:lnTo>
                  <a:pt x="252983" y="251459"/>
                </a:lnTo>
                <a:close/>
              </a:path>
              <a:path w="419100" h="792479" extrusionOk="0">
                <a:moveTo>
                  <a:pt x="252983" y="286033"/>
                </a:moveTo>
                <a:lnTo>
                  <a:pt x="252983" y="251459"/>
                </a:lnTo>
                <a:lnTo>
                  <a:pt x="252790" y="285876"/>
                </a:lnTo>
                <a:lnTo>
                  <a:pt x="252983" y="286033"/>
                </a:lnTo>
                <a:close/>
              </a:path>
            </a:pathLst>
          </a:custGeom>
          <a:solidFill>
            <a:schemeClr val="accent2"/>
          </a:solidFill>
        </p:spPr>
        <p:txBody>
          <a:bodyPr wrap="square" lIns="0" tIns="0" rIns="0" bIns="0" rtlCol="0"/>
          <a:lstStyle/>
          <a:p>
            <a:pPr>
              <a:defRPr/>
            </a:pPr>
            <a:endParaRPr lang="el" sz="1650" noProof="0" dirty="0">
              <a:latin typeface="Poppins"/>
            </a:endParaRPr>
          </a:p>
        </p:txBody>
      </p:sp>
      <p:sp>
        <p:nvSpPr>
          <p:cNvPr id="16" name="object 16"/>
          <p:cNvSpPr txBox="1"/>
          <p:nvPr/>
        </p:nvSpPr>
        <p:spPr bwMode="auto">
          <a:xfrm>
            <a:off x="5310824" y="5609116"/>
            <a:ext cx="3405495" cy="613870"/>
          </a:xfrm>
          <a:prstGeom prst="rect">
            <a:avLst/>
          </a:prstGeom>
          <a:noFill/>
        </p:spPr>
        <p:txBody>
          <a:bodyPr vert="horz" wrap="square" lIns="0" tIns="0" rIns="0" bIns="0" rtlCol="0">
            <a:spAutoFit/>
          </a:bodyPr>
          <a:lstStyle/>
          <a:p>
            <a:pPr marL="405157" algn="ctr">
              <a:defRPr/>
            </a:pPr>
            <a:r>
              <a:rPr lang="el" sz="2000" noProof="0" dirty="0">
                <a:latin typeface="+mj-lt"/>
                <a:cs typeface="Calibri" panose="020F0502020204030204" pitchFamily="34" charset="0"/>
              </a:rPr>
              <a:t>Πολιτιστικές, κοινωνικές και πολιτικές πεποιθήσεις</a:t>
            </a:r>
          </a:p>
        </p:txBody>
      </p:sp>
      <p:sp>
        <p:nvSpPr>
          <p:cNvPr id="17" name="Ellipse 16"/>
          <p:cNvSpPr/>
          <p:nvPr/>
        </p:nvSpPr>
        <p:spPr bwMode="auto">
          <a:xfrm>
            <a:off x="6107274" y="2634699"/>
            <a:ext cx="2250415" cy="21239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4067" marR="118147" indent="-306029" algn="ctr">
              <a:lnSpc>
                <a:spcPct val="101099"/>
              </a:lnSpc>
              <a:defRPr/>
            </a:pPr>
            <a:r>
              <a:rPr lang="el" sz="2400" b="1" noProof="0" dirty="0">
                <a:solidFill>
                  <a:schemeClr val="bg1"/>
                </a:solidFill>
                <a:latin typeface="+mj-lt"/>
                <a:cs typeface="Calibri" panose="020F0502020204030204" pitchFamily="34" charset="0"/>
              </a:rPr>
              <a:t>Διαμόρ</a:t>
            </a:r>
            <a:r>
              <a:rPr lang="en-GB" sz="2400" b="1" noProof="0" dirty="0">
                <a:solidFill>
                  <a:schemeClr val="bg1"/>
                </a:solidFill>
                <a:latin typeface="+mj-lt"/>
                <a:cs typeface="Calibri" panose="020F0502020204030204" pitchFamily="34" charset="0"/>
              </a:rPr>
              <a:t>-</a:t>
            </a:r>
            <a:r>
              <a:rPr lang="el" sz="2400" b="1" noProof="0" dirty="0">
                <a:solidFill>
                  <a:schemeClr val="bg1"/>
                </a:solidFill>
                <a:latin typeface="+mj-lt"/>
                <a:cs typeface="Calibri" panose="020F0502020204030204" pitchFamily="34" charset="0"/>
              </a:rPr>
              <a:t>φωση </a:t>
            </a:r>
          </a:p>
          <a:p>
            <a:pPr marL="344067" marR="118147" indent="-306029" algn="ctr">
              <a:lnSpc>
                <a:spcPct val="101099"/>
              </a:lnSpc>
              <a:defRPr/>
            </a:pPr>
            <a:r>
              <a:rPr lang="el" sz="2400" b="1" noProof="0" dirty="0">
                <a:solidFill>
                  <a:schemeClr val="bg1"/>
                </a:solidFill>
                <a:latin typeface="+mj-lt"/>
                <a:cs typeface="Calibri" panose="020F0502020204030204" pitchFamily="34" charset="0"/>
              </a:rPr>
              <a:t>άποψης </a:t>
            </a:r>
          </a:p>
        </p:txBody>
      </p:sp>
      <p:grpSp>
        <p:nvGrpSpPr>
          <p:cNvPr id="14" name="Gruppierung 13"/>
          <p:cNvGrpSpPr/>
          <p:nvPr/>
        </p:nvGrpSpPr>
        <p:grpSpPr bwMode="auto">
          <a:xfrm>
            <a:off x="805755" y="1460917"/>
            <a:ext cx="2905355" cy="1395401"/>
            <a:chOff x="893135" y="2003192"/>
            <a:chExt cx="2913321" cy="1399227"/>
          </a:xfrm>
        </p:grpSpPr>
        <p:sp>
          <p:nvSpPr>
            <p:cNvPr id="6" name="Wolke 5"/>
            <p:cNvSpPr/>
            <p:nvPr/>
          </p:nvSpPr>
          <p:spPr bwMode="auto">
            <a:xfrm>
              <a:off x="893135" y="2003192"/>
              <a:ext cx="2913321" cy="1399227"/>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l" noProof="0" dirty="0">
                <a:solidFill>
                  <a:schemeClr val="accent6">
                    <a:lumMod val="75000"/>
                  </a:schemeClr>
                </a:solidFill>
                <a:latin typeface="Poppins"/>
              </a:endParaRPr>
            </a:p>
          </p:txBody>
        </p:sp>
        <p:sp>
          <p:nvSpPr>
            <p:cNvPr id="13" name="Textfeld 12"/>
            <p:cNvSpPr txBox="1"/>
            <p:nvPr/>
          </p:nvSpPr>
          <p:spPr bwMode="auto">
            <a:xfrm>
              <a:off x="1399891" y="2241140"/>
              <a:ext cx="2164125" cy="923330"/>
            </a:xfrm>
            <a:prstGeom prst="rect">
              <a:avLst/>
            </a:prstGeom>
            <a:noFill/>
          </p:spPr>
          <p:txBody>
            <a:bodyPr wrap="square" rtlCol="0">
              <a:spAutoFit/>
            </a:bodyPr>
            <a:lstStyle/>
            <a:p>
              <a:pPr>
                <a:defRPr/>
              </a:pPr>
              <a:r>
                <a:rPr lang="el" noProof="0" dirty="0">
                  <a:solidFill>
                    <a:schemeClr val="accent6">
                      <a:lumMod val="75000"/>
                    </a:schemeClr>
                  </a:solidFill>
                  <a:latin typeface="Poppins"/>
                  <a:cs typeface="Calibri" panose="020F0502020204030204" pitchFamily="34" charset="0"/>
                </a:rPr>
                <a:t>Γνώση και κατανόηση των διαδικασιών</a:t>
              </a:r>
            </a:p>
          </p:txBody>
        </p:sp>
      </p:grpSp>
      <p:sp>
        <p:nvSpPr>
          <p:cNvPr id="18" name="Rechteck 17"/>
          <p:cNvSpPr/>
          <p:nvPr/>
        </p:nvSpPr>
        <p:spPr bwMode="auto">
          <a:xfrm>
            <a:off x="682812" y="5012362"/>
            <a:ext cx="3414833" cy="769441"/>
          </a:xfrm>
          <a:prstGeom prst="rect">
            <a:avLst/>
          </a:prstGeom>
        </p:spPr>
        <p:txBody>
          <a:bodyPr wrap="square">
            <a:spAutoFit/>
          </a:bodyPr>
          <a:lstStyle/>
          <a:p>
            <a:pPr>
              <a:defRPr/>
            </a:pPr>
            <a:r>
              <a:rPr lang="el" sz="1100" noProof="0" dirty="0">
                <a:latin typeface="Calibri" panose="020F0502020204030204" pitchFamily="34" charset="0"/>
                <a:cs typeface="Calibri" panose="020F0502020204030204" pitchFamily="34" charset="0"/>
              </a:rPr>
              <a:t>Sadler, T.D, Romine, W.L. &amp; Sami, M. (2016) . Learning science content through socio-scientific issues-based instruction: a multi-level assessment study. International Journal of Science Education, 38(10), 1622-1635</a:t>
            </a:r>
            <a:endParaRPr lang="el" sz="1600" noProof="0" dirty="0">
              <a:latin typeface="Calibri" panose="020F0502020204030204" pitchFamily="34" charset="0"/>
              <a:cs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el" sz="3600" noProof="0" dirty="0"/>
              <a:t>ΚΕΖ – </a:t>
            </a:r>
            <a:r>
              <a:rPr lang="el" sz="3600" noProof="0" dirty="0">
                <a:latin typeface="+mj-lt"/>
              </a:rPr>
              <a:t>Κοινωνικο-επιστημονικά</a:t>
            </a:r>
            <a:r>
              <a:rPr lang="el" sz="3600" noProof="0" dirty="0"/>
              <a:t> ζητήματα</a:t>
            </a:r>
          </a:p>
        </p:txBody>
      </p:sp>
      <p:sp>
        <p:nvSpPr>
          <p:cNvPr id="12" name="Textplatzhalter 11"/>
          <p:cNvSpPr>
            <a:spLocks noGrp="1"/>
          </p:cNvSpPr>
          <p:nvPr>
            <p:ph type="body" sz="half" idx="4294967295"/>
          </p:nvPr>
        </p:nvSpPr>
        <p:spPr bwMode="auto">
          <a:xfrm>
            <a:off x="1311275" y="2084388"/>
            <a:ext cx="10880725" cy="381000"/>
          </a:xfrm>
        </p:spPr>
        <p:txBody>
          <a:bodyPr>
            <a:normAutofit fontScale="85000" lnSpcReduction="20000"/>
          </a:bodyPr>
          <a:lstStyle/>
          <a:p>
            <a:pPr>
              <a:defRPr/>
            </a:pPr>
            <a:r>
              <a:rPr lang="el" u="sng" noProof="0" dirty="0">
                <a:hlinkClick r:id="rId3" tooltip="https://futurefocusedlearning.net/blog/learner-agency/5-terrific-inquiry-based-learning-examples"/>
              </a:rPr>
              <a:t>https://futurefocusedlearning.net/blog/learner-agency/5-terrific-inquiry-based-learning-examples</a:t>
            </a:r>
            <a:r>
              <a:rPr lang="el" noProof="0" dirty="0"/>
              <a:t> </a:t>
            </a:r>
          </a:p>
          <a:p>
            <a:pPr>
              <a:defRPr/>
            </a:pPr>
            <a:endParaRPr lang="el" noProof="0" dirty="0"/>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el" noProof="0" dirty="0" err="1"/>
              <a:t> </a:t>
            </a:r>
            <a:endParaRPr lang="el" noProof="0" dirty="0"/>
          </a:p>
        </p:txBody>
      </p:sp>
      <p:sp>
        <p:nvSpPr>
          <p:cNvPr id="3" name="Rechteck 2"/>
          <p:cNvSpPr/>
          <p:nvPr/>
        </p:nvSpPr>
        <p:spPr bwMode="auto">
          <a:xfrm>
            <a:off x="6708077" y="5268214"/>
            <a:ext cx="4987109" cy="761747"/>
          </a:xfrm>
          <a:prstGeom prst="rect">
            <a:avLst/>
          </a:prstGeom>
        </p:spPr>
        <p:txBody>
          <a:bodyPr wrap="square">
            <a:spAutoFit/>
          </a:bodyPr>
          <a:lstStyle/>
          <a:p>
            <a:pPr>
              <a:defRPr/>
            </a:pPr>
            <a:r>
              <a:rPr lang="el" sz="1100" u="sng" noProof="0" dirty="0">
                <a:latin typeface="Calibri" panose="020F0502020204030204" pitchFamily="34" charset="0"/>
                <a:cs typeface="Calibri" panose="020F0502020204030204" pitchFamily="34" charset="0"/>
              </a:rPr>
              <a:t>https://www.epa.gov/shttps://link.springer.com/chapter/10.1007/978-981-19-3326-4_8ites/default/files/styles/medium/public/2014-10/benmappyramid.png?itok=fyGUU7da</a:t>
            </a:r>
            <a:endParaRPr lang="el" sz="1100" noProof="0" dirty="0">
              <a:latin typeface="Calibri" panose="020F0502020204030204" pitchFamily="34" charset="0"/>
              <a:cs typeface="Calibri" panose="020F0502020204030204" pitchFamily="34" charset="0"/>
            </a:endParaRPr>
          </a:p>
          <a:p>
            <a:pPr>
              <a:defRPr/>
            </a:pPr>
            <a:endParaRPr lang="el" sz="1050" noProof="0" dirty="0"/>
          </a:p>
        </p:txBody>
      </p:sp>
      <p:pic>
        <p:nvPicPr>
          <p:cNvPr id="7" name="Grafik 6"/>
          <p:cNvPicPr>
            <a:picLocks noChangeAspect="1"/>
          </p:cNvPicPr>
          <p:nvPr/>
        </p:nvPicPr>
        <p:blipFill>
          <a:blip r:embed="rId4"/>
          <a:stretch/>
        </p:blipFill>
        <p:spPr bwMode="auto">
          <a:xfrm>
            <a:off x="656740" y="1991895"/>
            <a:ext cx="5828746" cy="3264098"/>
          </a:xfrm>
          <a:prstGeom prst="rect">
            <a:avLst/>
          </a:prstGeom>
        </p:spPr>
      </p:pic>
      <p:pic>
        <p:nvPicPr>
          <p:cNvPr id="8" name="Grafik 7"/>
          <p:cNvPicPr>
            <a:picLocks noChangeAspect="1"/>
          </p:cNvPicPr>
          <p:nvPr/>
        </p:nvPicPr>
        <p:blipFill>
          <a:blip r:embed="rId5"/>
          <a:stretch/>
        </p:blipFill>
        <p:spPr bwMode="auto">
          <a:xfrm>
            <a:off x="6713285" y="1991895"/>
            <a:ext cx="4759311" cy="3264099"/>
          </a:xfrm>
          <a:prstGeom prst="rect">
            <a:avLst/>
          </a:prstGeom>
        </p:spPr>
      </p:pic>
      <p:sp>
        <p:nvSpPr>
          <p:cNvPr id="11" name="Rechteck 10"/>
          <p:cNvSpPr/>
          <p:nvPr/>
        </p:nvSpPr>
        <p:spPr bwMode="auto">
          <a:xfrm>
            <a:off x="656740" y="5277473"/>
            <a:ext cx="4729648" cy="261610"/>
          </a:xfrm>
          <a:prstGeom prst="rect">
            <a:avLst/>
          </a:prstGeom>
        </p:spPr>
        <p:txBody>
          <a:bodyPr wrap="square">
            <a:spAutoFit/>
          </a:bodyPr>
          <a:lstStyle/>
          <a:p>
            <a:pPr>
              <a:defRPr/>
            </a:pPr>
            <a:r>
              <a:rPr lang="el" sz="1100" u="sng" noProof="0" dirty="0">
                <a:latin typeface="Calibri" panose="020F0502020204030204" pitchFamily="34" charset="0"/>
                <a:cs typeface="Calibri" panose="020F0502020204030204" pitchFamily="34" charset="0"/>
              </a:rPr>
              <a:t>https://prepp.in/news/e-492-causes-of-soil-pollution-environment-notes </a:t>
            </a:r>
          </a:p>
        </p:txBody>
      </p:sp>
      <p:sp>
        <p:nvSpPr>
          <p:cNvPr id="2" name="Textfeld 18">
            <a:extLst>
              <a:ext uri="{FF2B5EF4-FFF2-40B4-BE49-F238E27FC236}">
                <a16:creationId xmlns:a16="http://schemas.microsoft.com/office/drawing/2014/main" id="{D518D6D9-3DB9-D0B6-B863-5A0647A0FEBF}"/>
              </a:ext>
            </a:extLst>
          </p:cNvPr>
          <p:cNvSpPr txBox="1"/>
          <p:nvPr/>
        </p:nvSpPr>
        <p:spPr bwMode="auto">
          <a:xfrm>
            <a:off x="795892" y="1236111"/>
            <a:ext cx="2341446"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Επεξεργασία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normAutofit fontScale="90000"/>
          </a:bodyPr>
          <a:lstStyle/>
          <a:p>
            <a:pPr>
              <a:defRPr/>
            </a:pPr>
            <a:r>
              <a:rPr lang="el" sz="3600" noProof="0" dirty="0">
                <a:latin typeface="+mj-lt"/>
              </a:rPr>
              <a:t>ΚΕΖ – Κοινωνικοεπιστημονικά ζητήματα – Δραστηριότητα</a:t>
            </a:r>
          </a:p>
        </p:txBody>
      </p:sp>
      <p:sp>
        <p:nvSpPr>
          <p:cNvPr id="6" name="Foliennummernplatzhalter 5"/>
          <p:cNvSpPr>
            <a:spLocks noGrp="1"/>
          </p:cNvSpPr>
          <p:nvPr>
            <p:ph type="sldNum" sz="quarter" idx="4294967295"/>
          </p:nvPr>
        </p:nvSpPr>
        <p:spPr bwMode="auto">
          <a:xfrm>
            <a:off x="11304588" y="6307138"/>
            <a:ext cx="887412" cy="315912"/>
          </a:xfrm>
        </p:spPr>
        <p:txBody>
          <a:bodyPr/>
          <a:lstStyle/>
          <a:p>
            <a:pPr>
              <a:defRPr/>
            </a:pPr>
            <a:r>
              <a:rPr lang="el" noProof="0" dirty="0" err="1"/>
              <a:t> </a:t>
            </a:r>
            <a:endParaRPr lang="el" noProof="0" dirty="0"/>
          </a:p>
        </p:txBody>
      </p:sp>
      <p:sp>
        <p:nvSpPr>
          <p:cNvPr id="14" name="Textfeld 13"/>
          <p:cNvSpPr txBox="1"/>
          <p:nvPr/>
        </p:nvSpPr>
        <p:spPr bwMode="auto">
          <a:xfrm>
            <a:off x="822809" y="1922630"/>
            <a:ext cx="10827908" cy="3780522"/>
          </a:xfrm>
          <a:prstGeom prst="rect">
            <a:avLst/>
          </a:prstGeom>
          <a:noFill/>
        </p:spPr>
        <p:txBody>
          <a:bodyPr wrap="square" lIns="91440" tIns="45720" rIns="91440" bIns="45720" anchor="t">
            <a:spAutoFit/>
          </a:bodyPr>
          <a:lstStyle/>
          <a:p>
            <a:pPr>
              <a:lnSpc>
                <a:spcPct val="150000"/>
              </a:lnSpc>
              <a:defRPr/>
            </a:pPr>
            <a:r>
              <a:rPr lang="el" b="1" u="sng" noProof="0" dirty="0">
                <a:latin typeface="+mj-lt"/>
                <a:cs typeface="Calibri" panose="020F0502020204030204" pitchFamily="34" charset="0"/>
              </a:rPr>
              <a:t>Δραστηριότητα 4.2.:</a:t>
            </a:r>
            <a:r>
              <a:rPr lang="el" noProof="0" dirty="0">
                <a:latin typeface="+mj-lt"/>
                <a:cs typeface="Calibri" panose="020F0502020204030204" pitchFamily="34" charset="0"/>
              </a:rPr>
              <a:t> </a:t>
            </a:r>
            <a:r>
              <a:rPr lang="el" b="1" noProof="0" dirty="0">
                <a:latin typeface="+mj-lt"/>
                <a:cs typeface="Calibri" panose="020F0502020204030204" pitchFamily="34" charset="0"/>
              </a:rPr>
              <a:t>Τι μπορούμε να κάνουμε για την καταπολέμηση της ρύπανσης του εδάφους; </a:t>
            </a:r>
          </a:p>
          <a:p>
            <a:pPr>
              <a:lnSpc>
                <a:spcPct val="150000"/>
              </a:lnSpc>
              <a:defRPr/>
            </a:pPr>
            <a:r>
              <a:rPr lang="el" noProof="0" dirty="0">
                <a:latin typeface="+mj-lt"/>
                <a:cs typeface="Calibri" panose="020F0502020204030204" pitchFamily="34" charset="0"/>
              </a:rPr>
              <a:t>Χρησιμοποιήστε τις γνώσεις που έχετε ήδη αποκτήσει επάνω σε αυτό το θέμα (τάξη XXX/μάθημα xxx) και κάντε έρευνα στις ακόλουθες ιστοσελίδες </a:t>
            </a:r>
          </a:p>
          <a:p>
            <a:pPr>
              <a:lnSpc>
                <a:spcPct val="150000"/>
              </a:lnSpc>
              <a:defRPr/>
            </a:pPr>
            <a:r>
              <a:rPr lang="el" noProof="0" dirty="0">
                <a:latin typeface="+mj-lt"/>
                <a:cs typeface="Calibri" panose="020F0502020204030204" pitchFamily="34" charset="0"/>
              </a:rPr>
              <a:t>(</a:t>
            </a:r>
            <a:r>
              <a:rPr lang="el" noProof="0" dirty="0">
                <a:solidFill>
                  <a:schemeClr val="bg2">
                    <a:lumMod val="60000"/>
                    <a:lumOff val="40000"/>
                  </a:schemeClr>
                </a:solidFill>
                <a:latin typeface="+mj-lt"/>
                <a:cs typeface="Calibri" panose="020F0502020204030204" pitchFamily="34" charset="0"/>
              </a:rPr>
              <a:t>θα πρέπει να παρέχεται μια επιλογή ιστοσελίδων προσαρμοσμένη στην ηλικιακή ομάδα</a:t>
            </a:r>
            <a:r>
              <a:rPr lang="el" noProof="0" dirty="0">
                <a:latin typeface="+mj-lt"/>
                <a:cs typeface="Calibri" panose="020F0502020204030204" pitchFamily="34" charset="0"/>
              </a:rPr>
              <a:t>) </a:t>
            </a:r>
          </a:p>
          <a:p>
            <a:pPr>
              <a:lnSpc>
                <a:spcPct val="150000"/>
              </a:lnSpc>
              <a:defRPr/>
            </a:pPr>
            <a:r>
              <a:rPr lang="el" b="1" u="sng" noProof="0" dirty="0">
                <a:latin typeface="+mj-lt"/>
                <a:cs typeface="Calibri"/>
              </a:rPr>
              <a:t>Ομάδα 1 - 2:</a:t>
            </a:r>
            <a:r>
              <a:rPr lang="el" noProof="0" dirty="0">
                <a:latin typeface="+mj-lt"/>
                <a:cs typeface="Calibri"/>
              </a:rPr>
              <a:t> Αναπτύξτε μια ρεαλιστική πρόταση για το πώς μπορούμε να μειώσουμε τη ρύπανση του εδάφους στο μέλλον. Ετοιμάστε μια πρωτότυπη παρουσίαση με στόχο να πείσετε τους τοπικούς φορείς λήψης αποφάσεων/πολιτικούς να υιοθετήσουν την πρωτοβουλία σας.</a:t>
            </a:r>
          </a:p>
          <a:p>
            <a:pPr>
              <a:lnSpc>
                <a:spcPct val="150000"/>
              </a:lnSpc>
              <a:defRPr/>
            </a:pPr>
            <a:r>
              <a:rPr lang="el" b="1" u="sng" noProof="0" dirty="0">
                <a:latin typeface="+mj-lt"/>
                <a:cs typeface="Calibri"/>
              </a:rPr>
              <a:t>Ομάδα 3 - 4:</a:t>
            </a:r>
            <a:r>
              <a:rPr lang="el" noProof="0" dirty="0">
                <a:latin typeface="+mj-lt"/>
                <a:cs typeface="Calibri"/>
              </a:rPr>
              <a:t> Αναπτύξτε ένα δημιουργικό εκπαιδευτικό πρόγραμμα για να ενημερώσετε τον κόσμο σχετικά με τις επιπτώσεις της ρύπανσης του εδάφους στην υγεία και τους τρόπους πρόληψής της. </a:t>
            </a:r>
          </a:p>
        </p:txBody>
      </p:sp>
      <p:sp>
        <p:nvSpPr>
          <p:cNvPr id="3" name="Textfeld 18">
            <a:extLst>
              <a:ext uri="{FF2B5EF4-FFF2-40B4-BE49-F238E27FC236}">
                <a16:creationId xmlns:a16="http://schemas.microsoft.com/office/drawing/2014/main" id="{312DCE6F-C2CF-BDF9-83DE-15D716898FCA}"/>
              </a:ext>
            </a:extLst>
          </p:cNvPr>
          <p:cNvSpPr txBox="1"/>
          <p:nvPr/>
        </p:nvSpPr>
        <p:spPr bwMode="auto">
          <a:xfrm>
            <a:off x="795892" y="1236111"/>
            <a:ext cx="2341446" cy="523220"/>
          </a:xfrm>
          <a:prstGeom prst="rect">
            <a:avLst/>
          </a:prstGeom>
          <a:solidFill>
            <a:srgbClr val="00B0F0"/>
          </a:solid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rgbClr val="000000"/>
                </a:solidFill>
                <a:latin typeface="Calibri" panose="020F0502020204030204" pitchFamily="34" charset="0"/>
                <a:cs typeface="Calibri" panose="020F0502020204030204" pitchFamily="34" charset="0"/>
              </a:rPr>
              <a:t>Επεξεργασία</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930638" y="4468712"/>
            <a:ext cx="9533138" cy="1207254"/>
          </a:xfrm>
          <a:prstGeom prst="rect">
            <a:avLst/>
          </a:prstGeom>
          <a:noFill/>
        </p:spPr>
        <p:txBody>
          <a:bodyPr wrap="square" lIns="91440" tIns="45720" rIns="91440" bIns="45720" rtlCol="0" anchor="t">
            <a:spAutoFit/>
          </a:bodyPr>
          <a:lstStyle/>
          <a:p>
            <a:pPr marL="285750" marR="0" lvl="0" indent="-285750">
              <a:lnSpc>
                <a:spcPct val="150000"/>
              </a:lnSpc>
              <a:spcBef>
                <a:spcPts val="0"/>
              </a:spcBef>
              <a:spcAft>
                <a:spcPts val="0"/>
              </a:spcAft>
              <a:buClr>
                <a:srgbClr val="000000"/>
              </a:buClr>
              <a:buSzTx/>
              <a:buFont typeface="Wingdings"/>
              <a:buChar char="Ø"/>
              <a:defRPr/>
            </a:pPr>
            <a:r>
              <a:rPr lang="el" sz="1600" u="sng" noProof="0" dirty="0">
                <a:latin typeface="Poppins"/>
                <a:cs typeface="Calibri"/>
              </a:rPr>
              <a:t>Διαμορφωτική:</a:t>
            </a:r>
            <a:r>
              <a:rPr lang="el" sz="1600" noProof="0" dirty="0">
                <a:latin typeface="Poppins"/>
                <a:cs typeface="Calibri"/>
              </a:rPr>
              <a:t> Παρατηρήστε προσεκτικά τους μαθητές σας ενώ εργάζονται σε ομάδες, συλλέξτε τα έργα τους και τα αναλύστε. Έπειτα δώστε τους ανατροφοδότηση.</a:t>
            </a:r>
          </a:p>
          <a:p>
            <a:pPr marL="285750" marR="0" lvl="0" indent="-285750">
              <a:lnSpc>
                <a:spcPct val="150000"/>
              </a:lnSpc>
              <a:spcBef>
                <a:spcPts val="0"/>
              </a:spcBef>
              <a:spcAft>
                <a:spcPts val="0"/>
              </a:spcAft>
              <a:buClr>
                <a:srgbClr val="000000"/>
              </a:buClr>
              <a:buSzTx/>
              <a:buFont typeface="Wingdings"/>
              <a:buChar char="Ø"/>
              <a:defRPr/>
            </a:pPr>
            <a:r>
              <a:rPr lang="el" sz="1600" u="sng" noProof="0" dirty="0">
                <a:latin typeface="Poppins"/>
                <a:cs typeface="Calibri"/>
              </a:rPr>
              <a:t>Αθροιστική:</a:t>
            </a:r>
            <a:r>
              <a:rPr lang="el" sz="1600" noProof="0" dirty="0">
                <a:latin typeface="Poppins"/>
                <a:cs typeface="Calibri"/>
              </a:rPr>
              <a:t> Ορίστε τους μαθησιακούς στόχους από την αρχή.</a:t>
            </a:r>
          </a:p>
        </p:txBody>
      </p:sp>
      <p:sp>
        <p:nvSpPr>
          <p:cNvPr id="13" name="Textfeld 12"/>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
        <p:nvSpPr>
          <p:cNvPr id="2" name="Title 1">
            <a:extLst>
              <a:ext uri="{FF2B5EF4-FFF2-40B4-BE49-F238E27FC236}">
                <a16:creationId xmlns:a16="http://schemas.microsoft.com/office/drawing/2014/main" id="{AA1F0046-187E-F19F-7218-8156D5D2A549}"/>
              </a:ext>
            </a:extLst>
          </p:cNvPr>
          <p:cNvSpPr>
            <a:spLocks noGrp="1"/>
          </p:cNvSpPr>
          <p:nvPr>
            <p:ph type="title"/>
          </p:nvPr>
        </p:nvSpPr>
        <p:spPr/>
        <p:txBody>
          <a:bodyPr/>
          <a:lstStyle/>
          <a:p>
            <a:r>
              <a:rPr lang="el" dirty="0">
                <a:latin typeface="+mj-lt"/>
              </a:rPr>
              <a:t>Λήψη ανατροφοδότησης</a:t>
            </a:r>
          </a:p>
        </p:txBody>
      </p:sp>
      <p:sp>
        <p:nvSpPr>
          <p:cNvPr id="5" name="Rechteck 16"/>
          <p:cNvSpPr/>
          <p:nvPr/>
        </p:nvSpPr>
        <p:spPr bwMode="auto">
          <a:xfrm>
            <a:off x="445439" y="1922630"/>
            <a:ext cx="11414482" cy="2534027"/>
          </a:xfrm>
          <a:prstGeom prst="rect">
            <a:avLst/>
          </a:prstGeom>
        </p:spPr>
        <p:txBody>
          <a:bodyPr wrap="square">
            <a:spAutoFit/>
          </a:bodyPr>
          <a:lstStyle/>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noProof="0" dirty="0">
                <a:latin typeface="+mj-lt"/>
                <a:cs typeface="Calibri" panose="020F0502020204030204" pitchFamily="34" charset="0"/>
              </a:rPr>
              <a:t>Παρατηρήστε τους μαθητές σας ενώ εργάζονται σε ομάδες ή παρουσιάζουν την εργασία τους στην τάξη.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noProof="0" dirty="0">
                <a:latin typeface="+mj-lt"/>
                <a:cs typeface="Calibri" panose="020F0502020204030204" pitchFamily="34" charset="0"/>
              </a:rPr>
              <a:t>Παρακολουθήστε κατά πόσο και πώς αναπτύσσουν τις δεξιότητές τους.</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noProof="0" dirty="0">
                <a:latin typeface="+mj-lt"/>
                <a:cs typeface="Calibri" panose="020F0502020204030204" pitchFamily="34" charset="0"/>
              </a:rPr>
              <a:t>Ελέγξτε τις γνώσεις και τις δεξιότητές σας στο τέλος. </a:t>
            </a:r>
          </a:p>
          <a:p>
            <a:pPr marR="0" lvl="0" algn="l" defTabSz="914400">
              <a:lnSpc>
                <a:spcPct val="150000"/>
              </a:lnSpc>
              <a:spcBef>
                <a:spcPts val="0"/>
              </a:spcBef>
              <a:spcAft>
                <a:spcPts val="0"/>
              </a:spcAft>
              <a:buClr>
                <a:srgbClr val="000000"/>
              </a:buClr>
              <a:buSzTx/>
              <a:defRPr/>
            </a:pPr>
            <a:r>
              <a:rPr lang="el" b="1" noProof="0" dirty="0">
                <a:latin typeface="+mj-lt"/>
                <a:cs typeface="Calibri" panose="020F0502020204030204" pitchFamily="34" charset="0"/>
              </a:rPr>
              <a:t>Η αξιολόγηση δεν πρέπει να νοείται ως παραδοσιακή εξέταση, αλλά ως μέσο για την αναγνώριση και τη διάγνωση των προαπαιτούμενων για τη μάθηση και την πρόοδο των μαθητών σε κάθε φάση, κατευθύνοντας έτσι τα επόμενα βήματα του/της εκπαιδευτικού.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711357" y="1955479"/>
            <a:ext cx="11189574" cy="3742050"/>
          </a:xfrm>
          <a:prstGeom prst="rect">
            <a:avLst/>
          </a:prstGeom>
        </p:spPr>
        <p:txBody>
          <a:bodyPr wrap="square" lIns="91440" tIns="45720" rIns="91440" bIns="45720" anchor="t">
            <a:spAutoFit/>
          </a:bodyPr>
          <a:lstStyle/>
          <a:p>
            <a:pPr lvl="0">
              <a:lnSpc>
                <a:spcPct val="150000"/>
              </a:lnSpc>
              <a:buClr>
                <a:srgbClr val="000000"/>
              </a:buClr>
              <a:defRPr/>
            </a:pPr>
            <a:r>
              <a:rPr lang="el" sz="2000" noProof="0" dirty="0">
                <a:latin typeface="+mj-lt"/>
                <a:cs typeface="Calibri"/>
              </a:rPr>
              <a:t>Η διάγνωση δεν αποτελεί απλώς βάση για τη βαθμολόγηση, αλλά είναι και αναγκαίο μέρος των μαθημάτων Βιολογίας, ώστε η διδασκαλία να προσαρμόζεται με τον βέλτιστο τρόπο στις ανάγκες των μαθητών.</a:t>
            </a:r>
          </a:p>
          <a:p>
            <a:pPr marL="285750" lvl="0" indent="-285750">
              <a:lnSpc>
                <a:spcPct val="150000"/>
              </a:lnSpc>
              <a:buClr>
                <a:srgbClr val="000000"/>
              </a:buClr>
              <a:buFont typeface="Wingdings"/>
              <a:buChar char="Ø"/>
              <a:defRPr/>
            </a:pPr>
            <a:r>
              <a:rPr lang="el" sz="2000" u="sng" noProof="0" dirty="0">
                <a:latin typeface="+mj-lt"/>
                <a:cs typeface="Calibri"/>
              </a:rPr>
              <a:t>Αθροιστική διάγνωση - εξέταση:</a:t>
            </a:r>
            <a:r>
              <a:rPr lang="el" sz="2000" noProof="0" dirty="0">
                <a:latin typeface="+mj-lt"/>
                <a:cs typeface="Calibri"/>
              </a:rPr>
              <a:t> Η απόδοση μετά από μεγαλύτερες φάσεις μάθησης τελικά διαγιγνώσκεται και βαθμολογείται (συνήθως με τη μορφή διαγωνίσματος ή σχολικής εργασίας).</a:t>
            </a:r>
          </a:p>
          <a:p>
            <a:pPr marL="285750" lvl="0" indent="-285750">
              <a:lnSpc>
                <a:spcPct val="150000"/>
              </a:lnSpc>
              <a:buClr>
                <a:srgbClr val="000000"/>
              </a:buClr>
              <a:buFont typeface="Wingdings"/>
              <a:buChar char="Ø"/>
              <a:defRPr/>
            </a:pPr>
            <a:r>
              <a:rPr lang="el" sz="2000" u="sng" noProof="0" dirty="0">
                <a:latin typeface="+mj-lt"/>
                <a:cs typeface="Calibri" panose="020F0502020204030204" pitchFamily="34" charset="0"/>
              </a:rPr>
              <a:t>Η διαμορφωτική διάγνωση</a:t>
            </a:r>
            <a:r>
              <a:rPr lang="el" sz="2000" noProof="0" dirty="0">
                <a:latin typeface="+mj-lt"/>
                <a:cs typeface="Calibri" panose="020F0502020204030204" pitchFamily="34" charset="0"/>
              </a:rPr>
              <a:t> - αξιολόγηση, διεξάγεται συνεχώς για την εκτίμηση της προόδου των μαθητών (φυλλάδια εργασιών, παρατηρήσεις κατά τη διδασκαλία, συζητήσεις στην τάξη, εργασίες για το σπίτι κ.ά.). </a:t>
            </a:r>
          </a:p>
        </p:txBody>
      </p:sp>
      <p:sp>
        <p:nvSpPr>
          <p:cNvPr id="2" name="Title 1">
            <a:extLst>
              <a:ext uri="{FF2B5EF4-FFF2-40B4-BE49-F238E27FC236}">
                <a16:creationId xmlns:a16="http://schemas.microsoft.com/office/drawing/2014/main" id="{8E158618-8A83-DD4E-CDF4-3F243118EB47}"/>
              </a:ext>
            </a:extLst>
          </p:cNvPr>
          <p:cNvSpPr>
            <a:spLocks noGrp="1"/>
          </p:cNvSpPr>
          <p:nvPr>
            <p:ph type="title"/>
          </p:nvPr>
        </p:nvSpPr>
        <p:spPr/>
        <p:txBody>
          <a:bodyPr/>
          <a:lstStyle/>
          <a:p>
            <a:r>
              <a:rPr lang="el" dirty="0">
                <a:latin typeface="+mj-lt"/>
              </a:rPr>
              <a:t>Λήψη ανατροφοδότησης</a:t>
            </a:r>
          </a:p>
        </p:txBody>
      </p:sp>
      <p:sp>
        <p:nvSpPr>
          <p:cNvPr id="4" name="Textfeld 12">
            <a:extLst>
              <a:ext uri="{FF2B5EF4-FFF2-40B4-BE49-F238E27FC236}">
                <a16:creationId xmlns:a16="http://schemas.microsoft.com/office/drawing/2014/main" id="{E2755492-14F3-A521-EF95-DF2EC4083E2C}"/>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64660" y="1997839"/>
            <a:ext cx="10517692" cy="3728649"/>
          </a:xfrm>
          <a:prstGeom prst="rect">
            <a:avLst/>
          </a:prstGeom>
        </p:spPr>
        <p:txBody>
          <a:bodyPr wrap="square" lIns="91440" tIns="45720" rIns="91440" bIns="45720" anchor="t">
            <a:spAutoFit/>
          </a:bodyPr>
          <a:lstStyle/>
          <a:p>
            <a:pPr>
              <a:lnSpc>
                <a:spcPct val="150000"/>
              </a:lnSpc>
              <a:buClr>
                <a:srgbClr val="000000"/>
              </a:buClr>
              <a:defRPr/>
            </a:pPr>
            <a:r>
              <a:rPr lang="el" sz="2000" b="1" u="sng" noProof="0" dirty="0">
                <a:latin typeface="+mj-lt"/>
                <a:cs typeface="Calibri"/>
              </a:rPr>
              <a:t>Διαμορφωτική διάγνωση:</a:t>
            </a:r>
            <a:r>
              <a:rPr lang="el" sz="2000" noProof="0" dirty="0">
                <a:latin typeface="+mj-lt"/>
                <a:cs typeface="Calibri"/>
              </a:rPr>
              <a:t> Δημιουργία ευκαιριών που επιτρέπουν στους μαθητές να θέτουν υπό αμφισβήτηση τις γνώσεις τους και να αναστοχάζονται τις εμπειρίες τους. Δημιουργία ευκαιριών που επιτρέπουν στον/στην εκπαιδευτικό να αξιολογεί και να βελτιώνει την αποτελεσματικότητα της μαθησιακής πρότασης και να αναγνωρίζει σε ποιο σημείο βρίσκονται οι μαθητές.  </a:t>
            </a:r>
            <a:endParaRPr lang="el" sz="2000" b="1" u="sng" noProof="0" dirty="0">
              <a:latin typeface="+mj-lt"/>
              <a:cs typeface="Calibri"/>
            </a:endParaRPr>
          </a:p>
          <a:p>
            <a:pPr lvl="0">
              <a:lnSpc>
                <a:spcPct val="150000"/>
              </a:lnSpc>
              <a:defRPr/>
            </a:pPr>
            <a:r>
              <a:rPr lang="el" sz="2000" b="1" u="sng" noProof="0" dirty="0">
                <a:latin typeface="+mj-lt"/>
                <a:cs typeface="Calibri"/>
              </a:rPr>
              <a:t>Αθροιστική διάγνωση:</a:t>
            </a:r>
            <a:r>
              <a:rPr lang="el" sz="2000" noProof="0" dirty="0">
                <a:latin typeface="+mj-lt"/>
                <a:cs typeface="Calibri"/>
              </a:rPr>
              <a:t> Παροχή ανατροφοδότησης στους μαθητές σχετικά με το αν έχουν επιτύχει τους επιδιωκόμενους μαθησιακούς στόχους ή αν έχουν αποκτήσει τις επιθυμητές δεξιότητες. </a:t>
            </a:r>
            <a:endParaRPr lang="el" sz="2000" b="0" i="0" u="none" strike="noStrike" cap="none" spc="0" noProof="0" dirty="0">
              <a:ln>
                <a:noFill/>
              </a:ln>
              <a:latin typeface="+mj-lt"/>
              <a:cs typeface="Calibri"/>
            </a:endParaRPr>
          </a:p>
        </p:txBody>
      </p:sp>
      <p:sp>
        <p:nvSpPr>
          <p:cNvPr id="3" name="Title 2">
            <a:extLst>
              <a:ext uri="{FF2B5EF4-FFF2-40B4-BE49-F238E27FC236}">
                <a16:creationId xmlns:a16="http://schemas.microsoft.com/office/drawing/2014/main" id="{B5288EF4-0432-AE41-0704-F498CE6D3439}"/>
              </a:ext>
            </a:extLst>
          </p:cNvPr>
          <p:cNvSpPr>
            <a:spLocks noGrp="1"/>
          </p:cNvSpPr>
          <p:nvPr>
            <p:ph type="title"/>
          </p:nvPr>
        </p:nvSpPr>
        <p:spPr/>
        <p:txBody>
          <a:bodyPr/>
          <a:lstStyle/>
          <a:p>
            <a:r>
              <a:rPr lang="el" dirty="0">
                <a:latin typeface="+mj-lt"/>
              </a:rPr>
              <a:t>Λήψη ανατροφοδότησης</a:t>
            </a:r>
          </a:p>
        </p:txBody>
      </p:sp>
      <p:sp>
        <p:nvSpPr>
          <p:cNvPr id="2" name="Textfeld 12">
            <a:extLst>
              <a:ext uri="{FF2B5EF4-FFF2-40B4-BE49-F238E27FC236}">
                <a16:creationId xmlns:a16="http://schemas.microsoft.com/office/drawing/2014/main" id="{AAA3B6A9-F32A-63EF-3DBB-43FCBA45CE5B}"/>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7" name="Rechteck 16"/>
          <p:cNvSpPr/>
          <p:nvPr/>
        </p:nvSpPr>
        <p:spPr bwMode="auto">
          <a:xfrm>
            <a:off x="618038" y="1969646"/>
            <a:ext cx="9054580" cy="3276282"/>
          </a:xfrm>
          <a:prstGeom prst="rect">
            <a:avLst/>
          </a:prstGeom>
        </p:spPr>
        <p:txBody>
          <a:bodyPr wrap="square" lIns="91440" tIns="45720" rIns="91440" bIns="45720" anchor="t">
            <a:spAutoFit/>
          </a:bodyPr>
          <a:lstStyle/>
          <a:p>
            <a:pPr>
              <a:lnSpc>
                <a:spcPct val="150000"/>
              </a:lnSpc>
              <a:defRPr/>
            </a:pPr>
            <a:r>
              <a:rPr lang="el" sz="2000" b="1" u="sng" noProof="0" dirty="0">
                <a:latin typeface="+mj-lt"/>
                <a:cs typeface="Calibri"/>
              </a:rPr>
              <a:t>Μέθοδοι: </a:t>
            </a:r>
          </a:p>
          <a:p>
            <a:pPr marL="342900" indent="-342900">
              <a:lnSpc>
                <a:spcPct val="150000"/>
              </a:lnSpc>
              <a:buFont typeface="Arial"/>
              <a:buChar char="•"/>
              <a:defRPr/>
            </a:pPr>
            <a:r>
              <a:rPr lang="el" sz="2000" noProof="0" dirty="0">
                <a:latin typeface="+mj-lt"/>
                <a:cs typeface="Calibri" panose="020F0502020204030204" pitchFamily="34" charset="0"/>
              </a:rPr>
              <a:t>Θεματικά καρτούν, εννοιολογικοί χάρτες</a:t>
            </a:r>
          </a:p>
          <a:p>
            <a:pPr marL="342900" indent="-342900">
              <a:lnSpc>
                <a:spcPct val="150000"/>
              </a:lnSpc>
              <a:buFont typeface="Arial"/>
              <a:buChar char="•"/>
              <a:defRPr/>
            </a:pPr>
            <a:r>
              <a:rPr lang="el" sz="2000" noProof="0" dirty="0">
                <a:latin typeface="+mj-lt"/>
                <a:cs typeface="Calibri" panose="020F0502020204030204" pitchFamily="34" charset="0"/>
              </a:rPr>
              <a:t>Παρατήρηση στην τάξη</a:t>
            </a:r>
          </a:p>
          <a:p>
            <a:pPr marL="342900" indent="-342900">
              <a:lnSpc>
                <a:spcPct val="150000"/>
              </a:lnSpc>
              <a:buFont typeface="Arial"/>
              <a:buChar char="•"/>
              <a:defRPr/>
            </a:pPr>
            <a:r>
              <a:rPr lang="el" sz="2000" noProof="0" dirty="0">
                <a:latin typeface="+mj-lt"/>
                <a:cs typeface="Calibri" panose="020F0502020204030204" pitchFamily="34" charset="0"/>
              </a:rPr>
              <a:t>Επεξηγήσεις παρόμοιων φαινομένων</a:t>
            </a:r>
          </a:p>
          <a:p>
            <a:pPr marL="342900" indent="-342900">
              <a:lnSpc>
                <a:spcPct val="150000"/>
              </a:lnSpc>
              <a:buFont typeface="Arial"/>
              <a:buChar char="•"/>
              <a:defRPr/>
            </a:pPr>
            <a:r>
              <a:rPr lang="el" sz="2000" noProof="0" dirty="0">
                <a:latin typeface="+mj-lt"/>
                <a:cs typeface="Calibri" panose="020F0502020204030204" pitchFamily="34" charset="0"/>
              </a:rPr>
              <a:t>Ανάλυση εργασιών (αξιολόγηση των επιχειρημάτων στις συζητήσεις, του περιεχομένου των παρουσιάσεων ή άλλων μαθησιακών προϊόντων κ.λπ.) </a:t>
            </a:r>
          </a:p>
          <a:p>
            <a:pPr marL="342900" indent="-342900">
              <a:lnSpc>
                <a:spcPct val="150000"/>
              </a:lnSpc>
              <a:buFont typeface="Arial"/>
              <a:buChar char="•"/>
              <a:defRPr/>
            </a:pPr>
            <a:r>
              <a:rPr lang="el" sz="2000" noProof="0" dirty="0">
                <a:latin typeface="+mj-lt"/>
                <a:cs typeface="Calibri" panose="020F0502020204030204" pitchFamily="34" charset="0"/>
              </a:rPr>
              <a:t>Δοκιμασίες, εξετάσεις </a:t>
            </a:r>
          </a:p>
        </p:txBody>
      </p:sp>
      <p:sp>
        <p:nvSpPr>
          <p:cNvPr id="3" name="Title 2">
            <a:extLst>
              <a:ext uri="{FF2B5EF4-FFF2-40B4-BE49-F238E27FC236}">
                <a16:creationId xmlns:a16="http://schemas.microsoft.com/office/drawing/2014/main" id="{C6FA91DE-84AD-26F5-7C2C-3A9EA7CD151F}"/>
              </a:ext>
            </a:extLst>
          </p:cNvPr>
          <p:cNvSpPr>
            <a:spLocks noGrp="1"/>
          </p:cNvSpPr>
          <p:nvPr>
            <p:ph type="title"/>
          </p:nvPr>
        </p:nvSpPr>
        <p:spPr/>
        <p:txBody>
          <a:bodyPr/>
          <a:lstStyle/>
          <a:p>
            <a:r>
              <a:rPr lang="el" dirty="0">
                <a:latin typeface="+mj-lt"/>
              </a:rPr>
              <a:t>Λήψη ανατροφοδότησης</a:t>
            </a:r>
          </a:p>
        </p:txBody>
      </p:sp>
      <p:sp>
        <p:nvSpPr>
          <p:cNvPr id="2" name="Textfeld 12">
            <a:extLst>
              <a:ext uri="{FF2B5EF4-FFF2-40B4-BE49-F238E27FC236}">
                <a16:creationId xmlns:a16="http://schemas.microsoft.com/office/drawing/2014/main" id="{A48F2641-EF10-5FAA-E41A-EC93BA892072}"/>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2049094" y="3759504"/>
            <a:ext cx="1780721" cy="686435"/>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solidFill>
                  <a:schemeClr val="tx1"/>
                </a:solidFill>
                <a:latin typeface="+mj-lt"/>
              </a:rPr>
              <a:t>Υπολείμματα φυτών</a:t>
            </a:r>
          </a:p>
        </p:txBody>
      </p:sp>
      <p:sp>
        <p:nvSpPr>
          <p:cNvPr id="15" name="Abgerundetes Rechteck 14"/>
          <p:cNvSpPr/>
          <p:nvPr/>
        </p:nvSpPr>
        <p:spPr bwMode="auto">
          <a:xfrm>
            <a:off x="3829815" y="2507625"/>
            <a:ext cx="1701994" cy="504056"/>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solidFill>
                  <a:schemeClr val="tx1"/>
                </a:solidFill>
                <a:latin typeface="+mj-lt"/>
              </a:rPr>
              <a:t>Γαιοσκώληκες</a:t>
            </a:r>
          </a:p>
        </p:txBody>
      </p:sp>
      <p:sp>
        <p:nvSpPr>
          <p:cNvPr id="16" name="Abgerundetes Rechteck 15"/>
          <p:cNvSpPr/>
          <p:nvPr/>
        </p:nvSpPr>
        <p:spPr bwMode="auto">
          <a:xfrm>
            <a:off x="4477887" y="4882646"/>
            <a:ext cx="1296144" cy="432048"/>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solidFill>
                  <a:schemeClr val="tx1"/>
                </a:solidFill>
                <a:latin typeface="+mj-lt"/>
              </a:rPr>
              <a:t>Χούμος</a:t>
            </a:r>
          </a:p>
        </p:txBody>
      </p:sp>
      <p:cxnSp>
        <p:nvCxnSpPr>
          <p:cNvPr id="18" name="Gerade Verbindung mit Pfeil 17"/>
          <p:cNvCxnSpPr/>
          <p:nvPr/>
        </p:nvCxnSpPr>
        <p:spPr bwMode="auto">
          <a:xfrm flipH="1">
            <a:off x="2533671" y="3299713"/>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bwMode="auto">
          <a:xfrm>
            <a:off x="4837927" y="3875777"/>
            <a:ext cx="504056"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bwMode="auto">
          <a:xfrm>
            <a:off x="3973831" y="4739873"/>
            <a:ext cx="432048"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2965719" y="2939673"/>
            <a:ext cx="805029" cy="369332"/>
          </a:xfrm>
          <a:prstGeom prst="rect">
            <a:avLst/>
          </a:prstGeom>
          <a:noFill/>
        </p:spPr>
        <p:txBody>
          <a:bodyPr wrap="none" rtlCol="0">
            <a:spAutoFit/>
          </a:bodyPr>
          <a:lstStyle/>
          <a:p>
            <a:pPr>
              <a:defRPr/>
            </a:pPr>
            <a:r>
              <a:rPr lang="el" noProof="0" dirty="0">
                <a:latin typeface="+mj-lt"/>
              </a:rPr>
              <a:t>τρώνε</a:t>
            </a:r>
          </a:p>
        </p:txBody>
      </p:sp>
      <p:sp>
        <p:nvSpPr>
          <p:cNvPr id="22" name="Textfeld 21"/>
          <p:cNvSpPr txBox="1"/>
          <p:nvPr/>
        </p:nvSpPr>
        <p:spPr bwMode="auto">
          <a:xfrm>
            <a:off x="4405879" y="3515737"/>
            <a:ext cx="1471878" cy="369332"/>
          </a:xfrm>
          <a:prstGeom prst="rect">
            <a:avLst/>
          </a:prstGeom>
          <a:noFill/>
        </p:spPr>
        <p:txBody>
          <a:bodyPr wrap="none" rtlCol="0">
            <a:spAutoFit/>
          </a:bodyPr>
          <a:lstStyle/>
          <a:p>
            <a:pPr>
              <a:defRPr/>
            </a:pPr>
            <a:r>
              <a:rPr lang="el" noProof="0" dirty="0">
                <a:latin typeface="+mj-lt"/>
              </a:rPr>
              <a:t>αποβάλλουν</a:t>
            </a:r>
          </a:p>
        </p:txBody>
      </p:sp>
      <p:sp>
        <p:nvSpPr>
          <p:cNvPr id="23" name="Textfeld 22"/>
          <p:cNvSpPr txBox="1"/>
          <p:nvPr/>
        </p:nvSpPr>
        <p:spPr bwMode="auto">
          <a:xfrm>
            <a:off x="3181743" y="4379833"/>
            <a:ext cx="1226618" cy="369332"/>
          </a:xfrm>
          <a:prstGeom prst="rect">
            <a:avLst/>
          </a:prstGeom>
          <a:noFill/>
        </p:spPr>
        <p:txBody>
          <a:bodyPr wrap="none" rtlCol="0">
            <a:spAutoFit/>
          </a:bodyPr>
          <a:lstStyle/>
          <a:p>
            <a:pPr>
              <a:defRPr/>
            </a:pPr>
            <a:r>
              <a:rPr lang="el" noProof="0" dirty="0">
                <a:latin typeface="+mj-lt"/>
              </a:rPr>
              <a:t>παράγουν</a:t>
            </a:r>
          </a:p>
        </p:txBody>
      </p:sp>
      <p:cxnSp>
        <p:nvCxnSpPr>
          <p:cNvPr id="24" name="Gerade Verbindung 15"/>
          <p:cNvCxnSpPr/>
          <p:nvPr/>
        </p:nvCxnSpPr>
        <p:spPr bwMode="auto">
          <a:xfrm flipH="1">
            <a:off x="3469775" y="2867665"/>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p:nvPr/>
        </p:nvCxnSpPr>
        <p:spPr bwMode="auto">
          <a:xfrm flipH="1" flipV="1">
            <a:off x="4477887" y="3011681"/>
            <a:ext cx="144016"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p:nvPr/>
        </p:nvCxnSpPr>
        <p:spPr bwMode="auto">
          <a:xfrm>
            <a:off x="2821702" y="4271821"/>
            <a:ext cx="504056"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2091493" y="4878424"/>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mj-lt"/>
              </a:rPr>
              <a:t>πρόταση</a:t>
            </a:r>
          </a:p>
        </p:txBody>
      </p:sp>
      <p:sp>
        <p:nvSpPr>
          <p:cNvPr id="28" name="Pfeil nach rechts 27"/>
          <p:cNvSpPr/>
          <p:nvPr/>
        </p:nvSpPr>
        <p:spPr bwMode="auto">
          <a:xfrm rot="1807152">
            <a:off x="1725414" y="2409779"/>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Poppins"/>
              </a:rPr>
              <a:t>σύνδεσμος</a:t>
            </a:r>
          </a:p>
        </p:txBody>
      </p:sp>
      <p:sp>
        <p:nvSpPr>
          <p:cNvPr id="29" name="Pfeil nach rechts 28"/>
          <p:cNvSpPr/>
          <p:nvPr/>
        </p:nvSpPr>
        <p:spPr bwMode="auto">
          <a:xfrm rot="1077663">
            <a:off x="625460" y="3556356"/>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mj-lt"/>
              </a:rPr>
              <a:t>έννοια</a:t>
            </a:r>
          </a:p>
        </p:txBody>
      </p:sp>
      <p:sp>
        <p:nvSpPr>
          <p:cNvPr id="2" name="Rechteck 1"/>
          <p:cNvSpPr/>
          <p:nvPr/>
        </p:nvSpPr>
        <p:spPr bwMode="auto">
          <a:xfrm>
            <a:off x="6350095" y="1933300"/>
            <a:ext cx="5271929" cy="3170099"/>
          </a:xfrm>
          <a:prstGeom prst="rect">
            <a:avLst/>
          </a:prstGeom>
        </p:spPr>
        <p:txBody>
          <a:bodyPr wrap="square">
            <a:spAutoFit/>
          </a:bodyPr>
          <a:lstStyle/>
          <a:p>
            <a:pPr marL="342900" indent="-342900">
              <a:buFont typeface="Arial" panose="020B0604020202020204" pitchFamily="34" charset="0"/>
              <a:buChar char="•"/>
              <a:defRPr/>
            </a:pPr>
            <a:r>
              <a:rPr lang="el" sz="2000" noProof="0" dirty="0">
                <a:latin typeface="+mj-lt"/>
                <a:cs typeface="Calibri" panose="020F0502020204030204" pitchFamily="34" charset="0"/>
              </a:rPr>
              <a:t>Παρουσιάστε τις έννοιες μέσα σε πλαίσια</a:t>
            </a:r>
          </a:p>
          <a:p>
            <a:pPr marL="342900" indent="-342900">
              <a:buFont typeface="Arial" panose="020B0604020202020204" pitchFamily="34" charset="0"/>
              <a:buChar char="•"/>
              <a:defRPr/>
            </a:pPr>
            <a:r>
              <a:rPr lang="el" sz="2000" noProof="0" dirty="0">
                <a:latin typeface="+mj-lt"/>
                <a:cs typeface="Calibri" panose="020F0502020204030204" pitchFamily="34" charset="0"/>
              </a:rPr>
              <a:t>Χρησιμοποιήστε γραμμές για να υποδείξετε τις σχέσεις μεταξύ των εννοιών που συνδέονται</a:t>
            </a:r>
          </a:p>
          <a:p>
            <a:pPr marL="342900" indent="-342900">
              <a:buFont typeface="Arial" panose="020B0604020202020204" pitchFamily="34" charset="0"/>
              <a:buChar char="•"/>
              <a:defRPr/>
            </a:pPr>
            <a:r>
              <a:rPr lang="el" sz="2000" noProof="0" dirty="0">
                <a:latin typeface="+mj-lt"/>
                <a:cs typeface="Calibri" panose="020F0502020204030204" pitchFamily="34" charset="0"/>
              </a:rPr>
              <a:t>Ταξινομήστε τις έννοιες σε σειρά ιεραρχίας</a:t>
            </a:r>
          </a:p>
          <a:p>
            <a:pPr marL="342900" indent="-342900">
              <a:buFont typeface="Arial" panose="020B0604020202020204" pitchFamily="34" charset="0"/>
              <a:buChar char="•"/>
              <a:defRPr/>
            </a:pPr>
            <a:r>
              <a:rPr lang="el" sz="2000" noProof="0" dirty="0">
                <a:latin typeface="+mj-lt"/>
                <a:cs typeface="Calibri" panose="020F0502020204030204" pitchFamily="34" charset="0"/>
              </a:rPr>
              <a:t>Μπορείτε να συμπεριλάβετε συνδέσμους μεταξύ δύο ή περισσότερων εννοιών</a:t>
            </a:r>
          </a:p>
          <a:p>
            <a:pPr marL="342900" indent="-342900">
              <a:buFont typeface="Arial" panose="020B0604020202020204" pitchFamily="34" charset="0"/>
              <a:buChar char="•"/>
              <a:defRPr/>
            </a:pPr>
            <a:r>
              <a:rPr lang="el" sz="2000" noProof="0" dirty="0">
                <a:latin typeface="+mj-lt"/>
                <a:cs typeface="Calibri" panose="020F0502020204030204" pitchFamily="34" charset="0"/>
              </a:rPr>
              <a:t>Η σύνδεση λέξεων σε ένα πλέγμα εννοιών αποτελεί μια πρόταση</a:t>
            </a:r>
          </a:p>
        </p:txBody>
      </p:sp>
      <p:sp>
        <p:nvSpPr>
          <p:cNvPr id="3" name="Title 2">
            <a:extLst>
              <a:ext uri="{FF2B5EF4-FFF2-40B4-BE49-F238E27FC236}">
                <a16:creationId xmlns:a16="http://schemas.microsoft.com/office/drawing/2014/main" id="{F564481D-A24C-2528-6F53-D9BE8B28253E}"/>
              </a:ext>
            </a:extLst>
          </p:cNvPr>
          <p:cNvSpPr>
            <a:spLocks noGrp="1"/>
          </p:cNvSpPr>
          <p:nvPr>
            <p:ph type="title"/>
          </p:nvPr>
        </p:nvSpPr>
        <p:spPr/>
        <p:txBody>
          <a:bodyPr>
            <a:normAutofit fontScale="90000"/>
          </a:bodyPr>
          <a:lstStyle/>
          <a:p>
            <a:r>
              <a:rPr lang="el" dirty="0">
                <a:latin typeface="+mj-lt"/>
              </a:rPr>
              <a:t>Οι εννοιολογικοί χάρτες απεικονίζουν τα «νοητικά μοντέλα» των μαθητών </a:t>
            </a:r>
          </a:p>
        </p:txBody>
      </p:sp>
      <p:sp>
        <p:nvSpPr>
          <p:cNvPr id="4" name="Textfeld 12">
            <a:extLst>
              <a:ext uri="{FF2B5EF4-FFF2-40B4-BE49-F238E27FC236}">
                <a16:creationId xmlns:a16="http://schemas.microsoft.com/office/drawing/2014/main" id="{8614BA2C-2B9A-D9C7-D7FD-639C60DF11AF}"/>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4" name="Rechteck 3"/>
          <p:cNvSpPr/>
          <p:nvPr/>
        </p:nvSpPr>
        <p:spPr bwMode="auto">
          <a:xfrm>
            <a:off x="1279475" y="5056902"/>
            <a:ext cx="10431390" cy="738664"/>
          </a:xfrm>
          <a:prstGeom prst="rect">
            <a:avLst/>
          </a:prstGeom>
        </p:spPr>
        <p:txBody>
          <a:bodyPr wrap="square" lIns="91440" tIns="45720" rIns="91440" bIns="45720" anchor="t">
            <a:spAutoFit/>
          </a:bodyPr>
          <a:lstStyle/>
          <a:p>
            <a:pPr>
              <a:defRPr/>
            </a:pPr>
            <a:r>
              <a:rPr lang="el" sz="1400" i="1" dirty="0">
                <a:solidFill>
                  <a:srgbClr val="000000"/>
                </a:solidFill>
                <a:latin typeface="Poppins"/>
                <a:cs typeface="Arial"/>
              </a:rPr>
              <a:t>(Krüger, D., Kloss, L., &amp; Cuadros, I. (2009). Was macht „gute“ Biologielehrkräfte aus? Befragungen von Lehrenden in der Didaktik der Biologie und Biologie-Lehramtsstudierenden an deutschen Hochschulen. I D B – Berichte aus dem Institut für Didaktik der Biologie, 17, 63–88.)</a:t>
            </a:r>
          </a:p>
        </p:txBody>
      </p:sp>
      <p:sp>
        <p:nvSpPr>
          <p:cNvPr id="7" name="Title 6">
            <a:extLst>
              <a:ext uri="{FF2B5EF4-FFF2-40B4-BE49-F238E27FC236}">
                <a16:creationId xmlns:a16="http://schemas.microsoft.com/office/drawing/2014/main" id="{E864B5E6-F82F-2CEE-7388-0498051CAC2B}"/>
              </a:ext>
            </a:extLst>
          </p:cNvPr>
          <p:cNvSpPr>
            <a:spLocks noGrp="1"/>
          </p:cNvSpPr>
          <p:nvPr>
            <p:ph type="title"/>
          </p:nvPr>
        </p:nvSpPr>
        <p:spPr/>
        <p:txBody>
          <a:bodyPr>
            <a:normAutofit fontScale="90000"/>
          </a:bodyPr>
          <a:lstStyle/>
          <a:p>
            <a:pPr algn="r"/>
            <a:r>
              <a:rPr lang="el" dirty="0">
                <a:latin typeface="+mj-lt"/>
              </a:rPr>
              <a:t>Τι είναι «καλή περιβαλλοντική εκπαίδευση»;</a:t>
            </a:r>
          </a:p>
        </p:txBody>
      </p:sp>
      <p:sp>
        <p:nvSpPr>
          <p:cNvPr id="16" name="Textfeld 17"/>
          <p:cNvSpPr txBox="1"/>
          <p:nvPr/>
        </p:nvSpPr>
        <p:spPr bwMode="auto">
          <a:xfrm>
            <a:off x="969619" y="1180707"/>
            <a:ext cx="6923582" cy="3739037"/>
          </a:xfrm>
          <a:prstGeom prst="rect">
            <a:avLst/>
          </a:prstGeom>
          <a:noFill/>
        </p:spPr>
        <p:txBody>
          <a:bodyPr wrap="square" rtlCol="0">
            <a:spAutoFit/>
          </a:bodyPr>
          <a:lstStyle/>
          <a:p>
            <a:pPr>
              <a:lnSpc>
                <a:spcPct val="150000"/>
              </a:lnSpc>
              <a:defRPr/>
            </a:pPr>
            <a:r>
              <a:rPr lang="el" sz="2000" noProof="0" dirty="0">
                <a:latin typeface="+mj-lt"/>
              </a:rPr>
              <a:t>«Η διδασκαλία πραγματοποιείται σε πολλές και διαφορετικές συνθήκες, γι’ αυτό και δεν υπάρχει ένας καθολικά αποδεκτός ορισμός της «καλής» διδασκαλίας.</a:t>
            </a:r>
          </a:p>
          <a:p>
            <a:pPr>
              <a:lnSpc>
                <a:spcPct val="150000"/>
              </a:lnSpc>
              <a:defRPr/>
            </a:pPr>
            <a:r>
              <a:rPr lang="el" sz="2000" noProof="0" dirty="0">
                <a:latin typeface="+mj-lt"/>
              </a:rPr>
              <a:t>Το ίδιο μάθημα μπορεί να έχει πολύ καλά μαθησιακά αποτελέσματα σε μία τάξη, αλλά να μην λειτουργήσει το ίδιο αποτελεσματικά σε μια άλλη. Για την αξιολόγηση της διδασκαλίας σημαντικό ρόλο παίζουν τα καθορισμένα μαθησιακά κριτήρια και οι στόχοι που έχουν τεθεί.»</a:t>
            </a:r>
          </a:p>
        </p:txBody>
      </p:sp>
      <p:sp>
        <p:nvSpPr>
          <p:cNvPr id="17" name="Rechteckige Legende 4">
            <a:extLst>
              <a:ext uri="{FF2B5EF4-FFF2-40B4-BE49-F238E27FC236}">
                <a16:creationId xmlns:a16="http://schemas.microsoft.com/office/drawing/2014/main" id="{A450F489-B529-84E9-6171-9DC96F0FF93B}"/>
              </a:ext>
            </a:extLst>
          </p:cNvPr>
          <p:cNvSpPr/>
          <p:nvPr/>
        </p:nvSpPr>
        <p:spPr bwMode="auto">
          <a:xfrm>
            <a:off x="8273939" y="1788807"/>
            <a:ext cx="3198693" cy="1701739"/>
          </a:xfrm>
          <a:prstGeom prst="wedgeRectCallout">
            <a:avLst>
              <a:gd name="adj1" fmla="val -36489"/>
              <a:gd name="adj2" fmla="val 100550"/>
            </a:avLst>
          </a:prstGeom>
          <a:solidFill>
            <a:srgbClr val="0CAF8F"/>
          </a:solidFill>
          <a:ln>
            <a:solidFill>
              <a:srgbClr val="5A312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l" b="1" dirty="0">
                <a:latin typeface="+mj-lt"/>
              </a:rPr>
              <a:t>Εκπαιδευτική αρχή:
</a:t>
            </a:r>
            <a:r>
              <a:rPr lang="el" dirty="0">
                <a:latin typeface="+mj-lt"/>
              </a:rPr>
              <a:t>Να γίνεται σαφές ποιοι μαθησιακοί στόχοι αναμένεται να επιτευχθούν κατά τη διάρκεια της μάθησης.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14" name="Abgerundetes Rechteck 13"/>
          <p:cNvSpPr/>
          <p:nvPr/>
        </p:nvSpPr>
        <p:spPr bwMode="auto">
          <a:xfrm>
            <a:off x="1870390" y="3930906"/>
            <a:ext cx="1249799" cy="5504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solidFill>
                  <a:schemeClr val="tx1"/>
                </a:solidFill>
                <a:latin typeface="+mj-lt"/>
              </a:rPr>
              <a:t>βάλτος</a:t>
            </a:r>
          </a:p>
        </p:txBody>
      </p:sp>
      <p:sp>
        <p:nvSpPr>
          <p:cNvPr id="15" name="Abgerundetes Rechteck 14"/>
          <p:cNvSpPr/>
          <p:nvPr/>
        </p:nvSpPr>
        <p:spPr bwMode="auto">
          <a:xfrm>
            <a:off x="3839899" y="2311984"/>
            <a:ext cx="1447365" cy="6730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l" noProof="0" dirty="0">
              <a:solidFill>
                <a:schemeClr val="tx1"/>
              </a:solidFill>
              <a:latin typeface="+mj-lt"/>
            </a:endParaRPr>
          </a:p>
        </p:txBody>
      </p:sp>
      <p:sp>
        <p:nvSpPr>
          <p:cNvPr id="16" name="Abgerundetes Rechteck 15"/>
          <p:cNvSpPr/>
          <p:nvPr/>
        </p:nvSpPr>
        <p:spPr bwMode="auto">
          <a:xfrm>
            <a:off x="4754045" y="4939328"/>
            <a:ext cx="1341955" cy="610389"/>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noProof="0" dirty="0">
                <a:solidFill>
                  <a:schemeClr val="tx1"/>
                </a:solidFill>
                <a:latin typeface="+mj-lt"/>
              </a:rPr>
              <a:t>διάφορα είδη</a:t>
            </a:r>
          </a:p>
        </p:txBody>
      </p:sp>
      <p:cxnSp>
        <p:nvCxnSpPr>
          <p:cNvPr id="18" name="Gerade Verbindung mit Pfeil 17"/>
          <p:cNvCxnSpPr>
            <a:cxnSpLocks/>
          </p:cNvCxnSpPr>
          <p:nvPr/>
        </p:nvCxnSpPr>
        <p:spPr bwMode="auto">
          <a:xfrm flipH="1">
            <a:off x="2478360" y="3599507"/>
            <a:ext cx="378595" cy="237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bwMode="auto">
          <a:xfrm flipH="1" flipV="1">
            <a:off x="4925998" y="3111609"/>
            <a:ext cx="327195" cy="8103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cxnSpLocks/>
          </p:cNvCxnSpPr>
          <p:nvPr/>
        </p:nvCxnSpPr>
        <p:spPr bwMode="auto">
          <a:xfrm>
            <a:off x="4149263" y="5078540"/>
            <a:ext cx="512836" cy="165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bwMode="auto">
          <a:xfrm>
            <a:off x="4716474" y="3930906"/>
            <a:ext cx="1010213" cy="369332"/>
          </a:xfrm>
          <a:prstGeom prst="rect">
            <a:avLst/>
          </a:prstGeom>
          <a:noFill/>
        </p:spPr>
        <p:txBody>
          <a:bodyPr wrap="none" rtlCol="0">
            <a:spAutoFit/>
          </a:bodyPr>
          <a:lstStyle/>
          <a:p>
            <a:pPr>
              <a:defRPr/>
            </a:pPr>
            <a:r>
              <a:rPr lang="el" noProof="0" dirty="0">
                <a:latin typeface="+mj-lt"/>
              </a:rPr>
              <a:t>ρυθμίζει</a:t>
            </a:r>
          </a:p>
        </p:txBody>
      </p:sp>
      <p:sp>
        <p:nvSpPr>
          <p:cNvPr id="23" name="Textfeld 22"/>
          <p:cNvSpPr txBox="1"/>
          <p:nvPr/>
        </p:nvSpPr>
        <p:spPr bwMode="auto">
          <a:xfrm>
            <a:off x="3298894" y="4436049"/>
            <a:ext cx="1082013" cy="923330"/>
          </a:xfrm>
          <a:prstGeom prst="rect">
            <a:avLst/>
          </a:prstGeom>
          <a:noFill/>
        </p:spPr>
        <p:txBody>
          <a:bodyPr wrap="square" rtlCol="0">
            <a:spAutoFit/>
          </a:bodyPr>
          <a:lstStyle/>
          <a:p>
            <a:pPr>
              <a:defRPr/>
            </a:pPr>
            <a:r>
              <a:rPr lang="el" noProof="0" dirty="0">
                <a:latin typeface="+mj-lt"/>
              </a:rPr>
              <a:t>αποτελεί βιότοπο για</a:t>
            </a:r>
          </a:p>
        </p:txBody>
      </p:sp>
      <p:cxnSp>
        <p:nvCxnSpPr>
          <p:cNvPr id="24" name="Gerade Verbindung 15"/>
          <p:cNvCxnSpPr/>
          <p:nvPr/>
        </p:nvCxnSpPr>
        <p:spPr bwMode="auto">
          <a:xfrm flipH="1">
            <a:off x="3543076" y="2964703"/>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16"/>
          <p:cNvCxnSpPr>
            <a:cxnSpLocks/>
          </p:cNvCxnSpPr>
          <p:nvPr/>
        </p:nvCxnSpPr>
        <p:spPr bwMode="auto">
          <a:xfrm flipH="1" flipV="1">
            <a:off x="5438679" y="4367414"/>
            <a:ext cx="166364" cy="41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17"/>
          <p:cNvCxnSpPr>
            <a:cxnSpLocks/>
          </p:cNvCxnSpPr>
          <p:nvPr/>
        </p:nvCxnSpPr>
        <p:spPr bwMode="auto">
          <a:xfrm>
            <a:off x="2889847" y="4554187"/>
            <a:ext cx="384273" cy="157489"/>
          </a:xfrm>
          <a:prstGeom prst="line">
            <a:avLst/>
          </a:prstGeom>
        </p:spPr>
        <p:style>
          <a:lnRef idx="1">
            <a:schemeClr val="accent1"/>
          </a:lnRef>
          <a:fillRef idx="0">
            <a:schemeClr val="accent1"/>
          </a:fillRef>
          <a:effectRef idx="0">
            <a:schemeClr val="accent1"/>
          </a:effectRef>
          <a:fontRef idx="minor">
            <a:schemeClr val="tx1"/>
          </a:fontRef>
        </p:style>
      </p:cxnSp>
      <p:sp>
        <p:nvSpPr>
          <p:cNvPr id="27" name="Pfeil nach rechts 26"/>
          <p:cNvSpPr/>
          <p:nvPr/>
        </p:nvSpPr>
        <p:spPr bwMode="auto">
          <a:xfrm rot="20066886">
            <a:off x="1873119" y="5071347"/>
            <a:ext cx="1460417"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mj-lt"/>
              </a:rPr>
              <a:t>πρόταση</a:t>
            </a:r>
          </a:p>
        </p:txBody>
      </p:sp>
      <p:sp>
        <p:nvSpPr>
          <p:cNvPr id="28" name="Pfeil nach rechts 27"/>
          <p:cNvSpPr/>
          <p:nvPr/>
        </p:nvSpPr>
        <p:spPr bwMode="auto">
          <a:xfrm rot="2722069">
            <a:off x="2413154" y="2144616"/>
            <a:ext cx="1323603"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mj-lt"/>
              </a:rPr>
              <a:t>σύνδεσμος</a:t>
            </a:r>
          </a:p>
        </p:txBody>
      </p:sp>
      <p:sp>
        <p:nvSpPr>
          <p:cNvPr id="29" name="Pfeil nach rechts 28"/>
          <p:cNvSpPr/>
          <p:nvPr/>
        </p:nvSpPr>
        <p:spPr bwMode="auto">
          <a:xfrm rot="1077663">
            <a:off x="497077" y="3580401"/>
            <a:ext cx="1368152" cy="576064"/>
          </a:xfrm>
          <a:prstGeom prst="rightArrow">
            <a:avLst>
              <a:gd name="adj1" fmla="val 50000"/>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l" sz="1400" noProof="0" dirty="0">
                <a:solidFill>
                  <a:schemeClr val="tx1"/>
                </a:solidFill>
                <a:latin typeface="+mj-lt"/>
              </a:rPr>
              <a:t>έννοια</a:t>
            </a:r>
          </a:p>
        </p:txBody>
      </p:sp>
      <p:sp>
        <p:nvSpPr>
          <p:cNvPr id="3" name="Rechteck 2"/>
          <p:cNvSpPr/>
          <p:nvPr/>
        </p:nvSpPr>
        <p:spPr bwMode="auto">
          <a:xfrm>
            <a:off x="6660192" y="3550881"/>
            <a:ext cx="4812440" cy="2862322"/>
          </a:xfrm>
          <a:prstGeom prst="rect">
            <a:avLst/>
          </a:prstGeom>
        </p:spPr>
        <p:txBody>
          <a:bodyPr wrap="square">
            <a:spAutoFit/>
          </a:bodyPr>
          <a:lstStyle/>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endParaRPr lang="el" noProof="0" dirty="0">
              <a:highlight>
                <a:srgbClr val="FFFF00"/>
              </a:highlight>
            </a:endParaRPr>
          </a:p>
          <a:p>
            <a:pPr lvl="0">
              <a:defRPr/>
            </a:pPr>
            <a:r>
              <a:rPr lang="el" noProof="0" dirty="0">
                <a:highlight>
                  <a:srgbClr val="FFFF00"/>
                </a:highlight>
              </a:rPr>
              <a:t> </a:t>
            </a:r>
          </a:p>
        </p:txBody>
      </p:sp>
      <p:sp>
        <p:nvSpPr>
          <p:cNvPr id="6" name="Textfeld 5">
            <a:extLst>
              <a:ext uri="{FF2B5EF4-FFF2-40B4-BE49-F238E27FC236}">
                <a16:creationId xmlns:a16="http://schemas.microsoft.com/office/drawing/2014/main" id="{EE3CB783-9987-356E-6FA7-8D11C9D9D6FF}"/>
              </a:ext>
            </a:extLst>
          </p:cNvPr>
          <p:cNvSpPr txBox="1"/>
          <p:nvPr/>
        </p:nvSpPr>
        <p:spPr>
          <a:xfrm>
            <a:off x="3875296" y="2317888"/>
            <a:ext cx="1387598" cy="646331"/>
          </a:xfrm>
          <a:prstGeom prst="rect">
            <a:avLst/>
          </a:prstGeom>
          <a:noFill/>
        </p:spPr>
        <p:txBody>
          <a:bodyPr wrap="square" rtlCol="0">
            <a:spAutoFit/>
          </a:bodyPr>
          <a:lstStyle/>
          <a:p>
            <a:r>
              <a:rPr lang="el" noProof="0" dirty="0">
                <a:latin typeface="+mj-lt"/>
              </a:rPr>
              <a:t>κύκλοι </a:t>
            </a:r>
          </a:p>
          <a:p>
            <a:r>
              <a:rPr lang="el" noProof="0" dirty="0">
                <a:latin typeface="+mj-lt"/>
              </a:rPr>
              <a:t>υλικών</a:t>
            </a:r>
          </a:p>
        </p:txBody>
      </p:sp>
      <p:sp>
        <p:nvSpPr>
          <p:cNvPr id="10" name="Textfeld 9">
            <a:extLst>
              <a:ext uri="{FF2B5EF4-FFF2-40B4-BE49-F238E27FC236}">
                <a16:creationId xmlns:a16="http://schemas.microsoft.com/office/drawing/2014/main" id="{D07176AD-50EF-4557-0F0D-8A2BDABA7F6F}"/>
              </a:ext>
            </a:extLst>
          </p:cNvPr>
          <p:cNvSpPr txBox="1"/>
          <p:nvPr/>
        </p:nvSpPr>
        <p:spPr bwMode="auto">
          <a:xfrm>
            <a:off x="2856955" y="3077567"/>
            <a:ext cx="1681871" cy="646331"/>
          </a:xfrm>
          <a:prstGeom prst="rect">
            <a:avLst/>
          </a:prstGeom>
          <a:noFill/>
        </p:spPr>
        <p:txBody>
          <a:bodyPr wrap="none" rtlCol="0">
            <a:spAutoFit/>
          </a:bodyPr>
          <a:lstStyle/>
          <a:p>
            <a:pPr>
              <a:defRPr/>
            </a:pPr>
            <a:r>
              <a:rPr lang="el" noProof="0" dirty="0">
                <a:latin typeface="+mj-lt"/>
              </a:rPr>
              <a:t>διατηρούν την </a:t>
            </a:r>
          </a:p>
          <a:p>
            <a:pPr>
              <a:defRPr/>
            </a:pPr>
            <a:r>
              <a:rPr lang="el" noProof="0" dirty="0">
                <a:latin typeface="+mj-lt"/>
              </a:rPr>
              <a:t>ισορροπία </a:t>
            </a:r>
          </a:p>
        </p:txBody>
      </p:sp>
      <p:sp>
        <p:nvSpPr>
          <p:cNvPr id="7" name="Title 6">
            <a:extLst>
              <a:ext uri="{FF2B5EF4-FFF2-40B4-BE49-F238E27FC236}">
                <a16:creationId xmlns:a16="http://schemas.microsoft.com/office/drawing/2014/main" id="{C0C4D26D-5224-6BDF-DCB6-3403F4815DFA}"/>
              </a:ext>
            </a:extLst>
          </p:cNvPr>
          <p:cNvSpPr>
            <a:spLocks noGrp="1"/>
          </p:cNvSpPr>
          <p:nvPr>
            <p:ph type="title"/>
          </p:nvPr>
        </p:nvSpPr>
        <p:spPr/>
        <p:txBody>
          <a:bodyPr>
            <a:normAutofit fontScale="90000"/>
          </a:bodyPr>
          <a:lstStyle/>
          <a:p>
            <a:r>
              <a:rPr lang="el" dirty="0">
                <a:latin typeface="+mj-lt"/>
              </a:rPr>
              <a:t>Οι εννοιολογικοί χάρτες είναι κάρτες εννοιών που αναπαριστούν τα νοητικά μοντέλα</a:t>
            </a:r>
          </a:p>
        </p:txBody>
      </p:sp>
      <p:sp>
        <p:nvSpPr>
          <p:cNvPr id="38" name="Rechteck 1"/>
          <p:cNvSpPr/>
          <p:nvPr/>
        </p:nvSpPr>
        <p:spPr bwMode="auto">
          <a:xfrm>
            <a:off x="6660192" y="1921165"/>
            <a:ext cx="4871407" cy="707886"/>
          </a:xfrm>
          <a:prstGeom prst="rect">
            <a:avLst/>
          </a:prstGeom>
        </p:spPr>
        <p:txBody>
          <a:bodyPr wrap="square">
            <a:spAutoFit/>
          </a:bodyPr>
          <a:lstStyle/>
          <a:p>
            <a:pPr>
              <a:defRPr/>
            </a:pPr>
            <a:r>
              <a:rPr lang="el" sz="2000" b="1" noProof="0" dirty="0">
                <a:latin typeface="+mj-lt"/>
                <a:cs typeface="Poppins" panose="00000500000000000000" pitchFamily="2" charset="0"/>
              </a:rPr>
              <a:t>Δημιουργούνται πάντα με αφετηρία μια υπερκείμενη ερώτηση. </a:t>
            </a:r>
          </a:p>
        </p:txBody>
      </p:sp>
      <p:sp>
        <p:nvSpPr>
          <p:cNvPr id="39" name="Textfeld 4">
            <a:extLst>
              <a:ext uri="{FF2B5EF4-FFF2-40B4-BE49-F238E27FC236}">
                <a16:creationId xmlns:a16="http://schemas.microsoft.com/office/drawing/2014/main" id="{86E8B26A-0D0A-C3A4-BBE6-344F04B7442E}"/>
              </a:ext>
            </a:extLst>
          </p:cNvPr>
          <p:cNvSpPr txBox="1"/>
          <p:nvPr/>
        </p:nvSpPr>
        <p:spPr bwMode="auto">
          <a:xfrm>
            <a:off x="6709740" y="2785630"/>
            <a:ext cx="4762892" cy="1938992"/>
          </a:xfrm>
          <a:prstGeom prst="rect">
            <a:avLst/>
          </a:prstGeom>
          <a:noFill/>
        </p:spPr>
        <p:txBody>
          <a:bodyPr wrap="square" rtlCol="0">
            <a:spAutoFit/>
          </a:bodyPr>
          <a:lstStyle/>
          <a:p>
            <a:r>
              <a:rPr lang="el" sz="2000" noProof="0" dirty="0">
                <a:latin typeface="+mj-lt"/>
                <a:cs typeface="Poppins" panose="00000500000000000000" pitchFamily="2" charset="0"/>
              </a:rPr>
              <a:t>Για παράδειγμα, μπορεί να δημιουργηθεί ένας εννοιολογικός χάρτης για έναν συγκεκριμένο τύπο εδάφους: </a:t>
            </a:r>
          </a:p>
          <a:p>
            <a:endParaRPr lang="el" sz="2000" noProof="0" dirty="0">
              <a:latin typeface="+mj-lt"/>
              <a:cs typeface="Poppins" panose="00000500000000000000" pitchFamily="2" charset="0"/>
            </a:endParaRPr>
          </a:p>
          <a:p>
            <a:r>
              <a:rPr lang="el" sz="2000" i="1" noProof="0" dirty="0">
                <a:latin typeface="+mj-lt"/>
                <a:cs typeface="Poppins" panose="00000500000000000000" pitchFamily="2" charset="0"/>
              </a:rPr>
              <a:t>π.χ. «Γιατί είναι τα έλη σημαντικά για τα οικοσυστήματα;»</a:t>
            </a:r>
          </a:p>
        </p:txBody>
      </p:sp>
      <p:sp>
        <p:nvSpPr>
          <p:cNvPr id="2" name="Textfeld 12">
            <a:extLst>
              <a:ext uri="{FF2B5EF4-FFF2-40B4-BE49-F238E27FC236}">
                <a16:creationId xmlns:a16="http://schemas.microsoft.com/office/drawing/2014/main" id="{2004D069-D6A2-965B-3A95-78386F745D4D}"/>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extLst>
      <p:ext uri="{BB962C8B-B14F-4D97-AF65-F5344CB8AC3E}">
        <p14:creationId xmlns:p14="http://schemas.microsoft.com/office/powerpoint/2010/main" val="37285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 name="Group 11">
            <a:extLst>
              <a:ext uri="{FF2B5EF4-FFF2-40B4-BE49-F238E27FC236}">
                <a16:creationId xmlns:a16="http://schemas.microsoft.com/office/drawing/2014/main" id="{2AFCBD48-ABCC-EA04-E920-2B9F8AC551F9}"/>
              </a:ext>
            </a:extLst>
          </p:cNvPr>
          <p:cNvGrpSpPr/>
          <p:nvPr/>
        </p:nvGrpSpPr>
        <p:grpSpPr>
          <a:xfrm>
            <a:off x="557737" y="1909596"/>
            <a:ext cx="5836379" cy="3672055"/>
            <a:chOff x="589856" y="1657404"/>
            <a:chExt cx="6568404" cy="4132621"/>
          </a:xfrm>
        </p:grpSpPr>
        <p:pic>
          <p:nvPicPr>
            <p:cNvPr id="6" name="Grafik 5">
              <a:extLst>
                <a:ext uri="{FF2B5EF4-FFF2-40B4-BE49-F238E27FC236}">
                  <a16:creationId xmlns:a16="http://schemas.microsoft.com/office/drawing/2014/main" id="{9525968C-4936-4FF1-8B3E-9429E17BABF1}"/>
                </a:ext>
              </a:extLst>
            </p:cNvPr>
            <p:cNvPicPr>
              <a:picLocks noChangeAspect="1"/>
            </p:cNvPicPr>
            <p:nvPr/>
          </p:nvPicPr>
          <p:blipFill>
            <a:blip r:embed="rId3"/>
            <a:stretch>
              <a:fillRect/>
            </a:stretch>
          </p:blipFill>
          <p:spPr>
            <a:xfrm>
              <a:off x="589856" y="1657404"/>
              <a:ext cx="6568404" cy="4132621"/>
            </a:xfrm>
            <a:prstGeom prst="rect">
              <a:avLst/>
            </a:prstGeom>
          </p:spPr>
        </p:pic>
        <p:sp>
          <p:nvSpPr>
            <p:cNvPr id="8" name="Ellipse 7">
              <a:extLst>
                <a:ext uri="{FF2B5EF4-FFF2-40B4-BE49-F238E27FC236}">
                  <a16:creationId xmlns:a16="http://schemas.microsoft.com/office/drawing/2014/main" id="{4F08DCFD-D670-46E3-9408-1D9DF4B3DC8C}"/>
                </a:ext>
              </a:extLst>
            </p:cNvPr>
            <p:cNvSpPr/>
            <p:nvPr/>
          </p:nvSpPr>
          <p:spPr>
            <a:xfrm>
              <a:off x="3038167" y="2139385"/>
              <a:ext cx="2458065" cy="9144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 noProof="0" dirty="0"/>
            </a:p>
          </p:txBody>
        </p:sp>
        <p:sp>
          <p:nvSpPr>
            <p:cNvPr id="20" name="Ellipse 19">
              <a:extLst>
                <a:ext uri="{FF2B5EF4-FFF2-40B4-BE49-F238E27FC236}">
                  <a16:creationId xmlns:a16="http://schemas.microsoft.com/office/drawing/2014/main" id="{55FEB349-3C40-40D5-A36C-E2BA53928338}"/>
                </a:ext>
              </a:extLst>
            </p:cNvPr>
            <p:cNvSpPr/>
            <p:nvPr/>
          </p:nvSpPr>
          <p:spPr bwMode="auto">
            <a:xfrm rot="2989503">
              <a:off x="3860436" y="3648514"/>
              <a:ext cx="291010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 noProof="0" dirty="0"/>
            </a:p>
          </p:txBody>
        </p:sp>
        <p:sp>
          <p:nvSpPr>
            <p:cNvPr id="21" name="Ellipse 20">
              <a:extLst>
                <a:ext uri="{FF2B5EF4-FFF2-40B4-BE49-F238E27FC236}">
                  <a16:creationId xmlns:a16="http://schemas.microsoft.com/office/drawing/2014/main" id="{E6427372-0FED-46CC-9278-D8565758045C}"/>
                </a:ext>
              </a:extLst>
            </p:cNvPr>
            <p:cNvSpPr/>
            <p:nvPr/>
          </p:nvSpPr>
          <p:spPr bwMode="auto">
            <a:xfrm>
              <a:off x="1930887" y="2719522"/>
              <a:ext cx="2336312"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 noProof="0" dirty="0">
                <a:solidFill>
                  <a:srgbClr val="00B0F0"/>
                </a:solidFill>
              </a:endParaRPr>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2" name="Rechteck 1"/>
          <p:cNvSpPr/>
          <p:nvPr/>
        </p:nvSpPr>
        <p:spPr bwMode="auto">
          <a:xfrm>
            <a:off x="6768489" y="1396256"/>
            <a:ext cx="4476003" cy="1200329"/>
          </a:xfrm>
          <a:prstGeom prst="rect">
            <a:avLst/>
          </a:prstGeom>
        </p:spPr>
        <p:txBody>
          <a:bodyPr wrap="square" lIns="91440" tIns="45720" rIns="91440" bIns="45720" anchor="t">
            <a:spAutoFit/>
          </a:bodyPr>
          <a:lstStyle/>
          <a:p>
            <a:pPr>
              <a:defRPr/>
            </a:pPr>
            <a:r>
              <a:rPr lang="el" b="1" noProof="0" dirty="0">
                <a:latin typeface="+mj-lt"/>
              </a:rPr>
              <a:t>Ποσοτικά: </a:t>
            </a:r>
            <a:r>
              <a:rPr lang="el" noProof="0" dirty="0">
                <a:latin typeface="+mj-lt"/>
              </a:rPr>
              <a:t>= αριθμός</a:t>
            </a:r>
          </a:p>
          <a:p>
            <a:pPr marL="285750" indent="-285750">
              <a:buFont typeface="Arial"/>
              <a:buChar char="•"/>
              <a:defRPr/>
            </a:pPr>
            <a:r>
              <a:rPr lang="el" noProof="0" dirty="0">
                <a:latin typeface="+mj-lt"/>
              </a:rPr>
              <a:t>(σωστών) εννοιών</a:t>
            </a:r>
          </a:p>
          <a:p>
            <a:pPr marL="285750" indent="-285750">
              <a:buFont typeface="Arial"/>
              <a:buChar char="•"/>
              <a:defRPr/>
            </a:pPr>
            <a:r>
              <a:rPr lang="el" noProof="0" dirty="0">
                <a:latin typeface="+mj-lt"/>
              </a:rPr>
              <a:t>(σωστών) προτάσεων </a:t>
            </a:r>
          </a:p>
          <a:p>
            <a:pPr marL="285750" indent="-285750">
              <a:buFont typeface="Arial"/>
              <a:buChar char="•"/>
              <a:defRPr/>
            </a:pPr>
            <a:r>
              <a:rPr lang="el" noProof="0" dirty="0">
                <a:latin typeface="+mj-lt"/>
              </a:rPr>
              <a:t>(σωστών) συνδέσμων</a:t>
            </a:r>
          </a:p>
        </p:txBody>
      </p:sp>
      <p:sp>
        <p:nvSpPr>
          <p:cNvPr id="3" name="Rechteck 2"/>
          <p:cNvSpPr/>
          <p:nvPr/>
        </p:nvSpPr>
        <p:spPr bwMode="auto">
          <a:xfrm>
            <a:off x="6768489" y="4381322"/>
            <a:ext cx="5132442" cy="1200329"/>
          </a:xfrm>
          <a:prstGeom prst="rect">
            <a:avLst/>
          </a:prstGeom>
        </p:spPr>
        <p:txBody>
          <a:bodyPr wrap="square" lIns="91440" tIns="45720" rIns="91440" bIns="45720" anchor="t">
            <a:spAutoFit/>
          </a:bodyPr>
          <a:lstStyle/>
          <a:p>
            <a:pPr>
              <a:defRPr/>
            </a:pPr>
            <a:r>
              <a:rPr lang="el" b="1" noProof="0" dirty="0">
                <a:latin typeface="+mj-lt"/>
              </a:rPr>
              <a:t>Ποιοτικά: </a:t>
            </a:r>
            <a:r>
              <a:rPr lang="el" noProof="0" dirty="0">
                <a:latin typeface="+mj-lt"/>
              </a:rPr>
              <a:t>= βαρύτητα βάσει</a:t>
            </a:r>
          </a:p>
          <a:p>
            <a:pPr marL="285750" indent="-285750">
              <a:buFont typeface="Arial"/>
              <a:buChar char="•"/>
              <a:defRPr/>
            </a:pPr>
            <a:r>
              <a:rPr lang="el" noProof="0" dirty="0">
                <a:latin typeface="+mj-lt"/>
              </a:rPr>
              <a:t>(σωστών) εννοιών</a:t>
            </a:r>
          </a:p>
          <a:p>
            <a:pPr marL="285750" indent="-285750">
              <a:buFont typeface="Arial"/>
              <a:buChar char="•"/>
              <a:defRPr/>
            </a:pPr>
            <a:r>
              <a:rPr lang="el" noProof="0" dirty="0">
                <a:latin typeface="+mj-lt"/>
              </a:rPr>
              <a:t>(σωστών) προτάσεων</a:t>
            </a:r>
          </a:p>
          <a:p>
            <a:pPr marL="285750" indent="-285750">
              <a:buFont typeface="Arial"/>
              <a:buChar char="•"/>
              <a:defRPr/>
            </a:pPr>
            <a:r>
              <a:rPr lang="el" noProof="0" dirty="0">
                <a:latin typeface="+mj-lt"/>
              </a:rPr>
              <a:t>(σωστών) συνδέσμων</a:t>
            </a:r>
          </a:p>
        </p:txBody>
      </p:sp>
      <p:sp>
        <p:nvSpPr>
          <p:cNvPr id="4" name="Rechteck 3"/>
          <p:cNvSpPr/>
          <p:nvPr/>
        </p:nvSpPr>
        <p:spPr bwMode="auto">
          <a:xfrm>
            <a:off x="6768489" y="2719522"/>
            <a:ext cx="4759636" cy="1477328"/>
          </a:xfrm>
          <a:prstGeom prst="rect">
            <a:avLst/>
          </a:prstGeom>
        </p:spPr>
        <p:txBody>
          <a:bodyPr wrap="none" lIns="91440" tIns="45720" rIns="91440" bIns="45720" anchor="t">
            <a:spAutoFit/>
          </a:bodyPr>
          <a:lstStyle/>
          <a:p>
            <a:pPr>
              <a:defRPr/>
            </a:pPr>
            <a:r>
              <a:rPr lang="el" b="1" noProof="0" dirty="0">
                <a:latin typeface="+mj-lt"/>
              </a:rPr>
              <a:t>Ποσοτικά: </a:t>
            </a:r>
            <a:r>
              <a:rPr lang="el" noProof="0" dirty="0">
                <a:latin typeface="+mj-lt"/>
              </a:rPr>
              <a:t>= αριθμός</a:t>
            </a:r>
          </a:p>
          <a:p>
            <a:pPr marL="285750" indent="-285750">
              <a:buFont typeface="Arial"/>
              <a:buChar char="•"/>
              <a:defRPr/>
            </a:pPr>
            <a:r>
              <a:rPr lang="el" noProof="0" dirty="0">
                <a:solidFill>
                  <a:srgbClr val="FF0000"/>
                </a:solidFill>
                <a:latin typeface="+mj-lt"/>
              </a:rPr>
              <a:t>αλυσίδες (1)</a:t>
            </a:r>
          </a:p>
          <a:p>
            <a:pPr marL="285750" indent="-285750">
              <a:buFont typeface="Arial"/>
              <a:buChar char="•"/>
              <a:defRPr/>
            </a:pPr>
            <a:r>
              <a:rPr lang="el" noProof="0" dirty="0">
                <a:solidFill>
                  <a:schemeClr val="accent6">
                    <a:lumMod val="75000"/>
                  </a:schemeClr>
                </a:solidFill>
                <a:latin typeface="+mj-lt"/>
              </a:rPr>
              <a:t>ακτίνες (αστέρια) (2)</a:t>
            </a:r>
          </a:p>
          <a:p>
            <a:pPr marL="285750" indent="-285750">
              <a:buFont typeface="Arial"/>
              <a:buChar char="•"/>
              <a:defRPr/>
            </a:pPr>
            <a:r>
              <a:rPr lang="el" noProof="0" dirty="0">
                <a:solidFill>
                  <a:srgbClr val="0070C0"/>
                </a:solidFill>
                <a:latin typeface="+mj-lt"/>
              </a:rPr>
              <a:t>δίκτυα (3)</a:t>
            </a:r>
          </a:p>
          <a:p>
            <a:pPr>
              <a:defRPr/>
            </a:pPr>
            <a:r>
              <a:rPr lang="el" noProof="0" dirty="0">
                <a:latin typeface="+mj-lt"/>
              </a:rPr>
              <a:t>Αυτές οι δομές έχουν διαφορετική βαρύτητα </a:t>
            </a:r>
          </a:p>
        </p:txBody>
      </p:sp>
      <p:sp>
        <p:nvSpPr>
          <p:cNvPr id="18" name="Rechteck 17"/>
          <p:cNvSpPr/>
          <p:nvPr/>
        </p:nvSpPr>
        <p:spPr bwMode="auto">
          <a:xfrm>
            <a:off x="8453306" y="6442502"/>
            <a:ext cx="3738694" cy="415498"/>
          </a:xfrm>
          <a:prstGeom prst="rect">
            <a:avLst/>
          </a:prstGeom>
        </p:spPr>
        <p:txBody>
          <a:bodyPr wrap="square">
            <a:spAutoFit/>
          </a:bodyPr>
          <a:lstStyle/>
          <a:p>
            <a:pPr>
              <a:defRPr/>
            </a:pPr>
            <a:r>
              <a:rPr lang="el" sz="1050" u="sng" noProof="0" dirty="0">
                <a:hlinkClick r:id="rId9" tooltip="https://www.christianhmeyer.de/mit-concept-mapping-den-lernerfolg-steigern-und-wissen-strukturieren/"/>
              </a:rPr>
              <a:t>https://www.christianhmeyer.de/mit-concept-mapping-den-lernerfolg-steigern-und-wissen-strukturieren/</a:t>
            </a:r>
            <a:r>
              <a:rPr lang="el" sz="1050" noProof="0" dirty="0"/>
              <a:t> </a:t>
            </a:r>
          </a:p>
        </p:txBody>
      </p:sp>
      <p:sp>
        <p:nvSpPr>
          <p:cNvPr id="7" name="Rechteck 6">
            <a:extLst>
              <a:ext uri="{FF2B5EF4-FFF2-40B4-BE49-F238E27FC236}">
                <a16:creationId xmlns:a16="http://schemas.microsoft.com/office/drawing/2014/main" id="{91CD1BDA-F8B6-48E1-8441-71634330BBCD}"/>
              </a:ext>
            </a:extLst>
          </p:cNvPr>
          <p:cNvSpPr/>
          <p:nvPr/>
        </p:nvSpPr>
        <p:spPr>
          <a:xfrm>
            <a:off x="1026623" y="5581651"/>
            <a:ext cx="6096000" cy="230832"/>
          </a:xfrm>
          <a:prstGeom prst="rect">
            <a:avLst/>
          </a:prstGeom>
        </p:spPr>
        <p:txBody>
          <a:bodyPr>
            <a:spAutoFit/>
          </a:bodyPr>
          <a:lstStyle/>
          <a:p>
            <a:r>
              <a:rPr lang="el" sz="900" noProof="0" dirty="0"/>
              <a:t>https://upload.wikimedia.org/wikipedia/commons/8/88/Concept_Map_About_Concept_Maps.jpg</a:t>
            </a:r>
          </a:p>
        </p:txBody>
      </p:sp>
      <p:sp>
        <p:nvSpPr>
          <p:cNvPr id="10" name="Title 9">
            <a:extLst>
              <a:ext uri="{FF2B5EF4-FFF2-40B4-BE49-F238E27FC236}">
                <a16:creationId xmlns:a16="http://schemas.microsoft.com/office/drawing/2014/main" id="{DA80798F-9B2C-E9AB-6BCF-B7C1CD6B85BC}"/>
              </a:ext>
            </a:extLst>
          </p:cNvPr>
          <p:cNvSpPr>
            <a:spLocks noGrp="1"/>
          </p:cNvSpPr>
          <p:nvPr>
            <p:ph type="title"/>
          </p:nvPr>
        </p:nvSpPr>
        <p:spPr/>
        <p:txBody>
          <a:bodyPr/>
          <a:lstStyle/>
          <a:p>
            <a:r>
              <a:rPr lang="el" dirty="0"/>
              <a:t>Ανάλυση εννοιολογικών χαρτών</a:t>
            </a:r>
          </a:p>
        </p:txBody>
      </p:sp>
      <p:sp>
        <p:nvSpPr>
          <p:cNvPr id="5" name="Textfeld 12">
            <a:extLst>
              <a:ext uri="{FF2B5EF4-FFF2-40B4-BE49-F238E27FC236}">
                <a16:creationId xmlns:a16="http://schemas.microsoft.com/office/drawing/2014/main" id="{B65C8962-C6B9-1E36-AA51-D4F8C7B8BDBD}"/>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oup 7">
            <a:extLst>
              <a:ext uri="{FF2B5EF4-FFF2-40B4-BE49-F238E27FC236}">
                <a16:creationId xmlns:a16="http://schemas.microsoft.com/office/drawing/2014/main" id="{CD3B64F9-08F8-6225-8D28-642A21389179}"/>
              </a:ext>
            </a:extLst>
          </p:cNvPr>
          <p:cNvGrpSpPr/>
          <p:nvPr/>
        </p:nvGrpSpPr>
        <p:grpSpPr>
          <a:xfrm>
            <a:off x="1006099" y="1653144"/>
            <a:ext cx="5420101" cy="4014975"/>
            <a:chOff x="332999" y="1653144"/>
            <a:chExt cx="6465496" cy="4789358"/>
          </a:xfrm>
        </p:grpSpPr>
        <p:pic>
          <p:nvPicPr>
            <p:cNvPr id="7" name="Grafik 6" descr="Ein Bild, das Text, Diagramm, Reihe, parallel enthält.&#10;&#10;KI-generierte Inhalte können fehlerhaft sein.">
              <a:extLst>
                <a:ext uri="{FF2B5EF4-FFF2-40B4-BE49-F238E27FC236}">
                  <a16:creationId xmlns:a16="http://schemas.microsoft.com/office/drawing/2014/main" id="{CC5C162D-D536-E69D-F72E-77BC75B3A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99" y="1653144"/>
              <a:ext cx="6465496" cy="4779288"/>
            </a:xfrm>
            <a:prstGeom prst="rect">
              <a:avLst/>
            </a:prstGeom>
          </p:spPr>
        </p:pic>
        <p:sp>
          <p:nvSpPr>
            <p:cNvPr id="9" name="Oval 8">
              <a:extLst>
                <a:ext uri="{FF2B5EF4-FFF2-40B4-BE49-F238E27FC236}">
                  <a16:creationId xmlns:a16="http://schemas.microsoft.com/office/drawing/2014/main" id="{1F0412C6-ED01-8E69-7E34-BF342C017BF4}"/>
                </a:ext>
              </a:extLst>
            </p:cNvPr>
            <p:cNvSpPr/>
            <p:nvPr/>
          </p:nvSpPr>
          <p:spPr>
            <a:xfrm>
              <a:off x="332999" y="1776127"/>
              <a:ext cx="3868298" cy="226666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 noProof="0" dirty="0"/>
            </a:p>
          </p:txBody>
        </p:sp>
        <p:sp>
          <p:nvSpPr>
            <p:cNvPr id="10" name="Oval 9">
              <a:extLst>
                <a:ext uri="{FF2B5EF4-FFF2-40B4-BE49-F238E27FC236}">
                  <a16:creationId xmlns:a16="http://schemas.microsoft.com/office/drawing/2014/main" id="{4E2D8930-9756-41CC-4A82-B7F541AD1D67}"/>
                </a:ext>
              </a:extLst>
            </p:cNvPr>
            <p:cNvSpPr/>
            <p:nvPr/>
          </p:nvSpPr>
          <p:spPr>
            <a:xfrm>
              <a:off x="1416514" y="4787576"/>
              <a:ext cx="3257085" cy="15092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 noProof="0" dirty="0"/>
            </a:p>
          </p:txBody>
        </p:sp>
        <p:sp>
          <p:nvSpPr>
            <p:cNvPr id="11" name="Oval 10">
              <a:extLst>
                <a:ext uri="{FF2B5EF4-FFF2-40B4-BE49-F238E27FC236}">
                  <a16:creationId xmlns:a16="http://schemas.microsoft.com/office/drawing/2014/main" id="{AE5FB9CE-D5E0-F8E7-BE7E-004D6447E22B}"/>
                </a:ext>
              </a:extLst>
            </p:cNvPr>
            <p:cNvSpPr/>
            <p:nvPr/>
          </p:nvSpPr>
          <p:spPr>
            <a:xfrm>
              <a:off x="4569238" y="3042138"/>
              <a:ext cx="2229257" cy="340036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 noProof="0" dirty="0"/>
            </a:p>
          </p:txBody>
        </p:sp>
      </p:grpSp>
      <p:pic>
        <p:nvPicPr>
          <p:cNvPr id="110" name="Google Shape;110;p15"/>
          <p:cNvPicPr/>
          <p:nvPr/>
        </p:nvPicPr>
        <p:blipFill>
          <a:blip r:embed="rId4">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5">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6">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7">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8">
            <a:alphaModFix/>
          </a:blip>
          <a:stretch/>
        </p:blipFill>
        <p:spPr bwMode="auto">
          <a:xfrm>
            <a:off x="445439" y="458362"/>
            <a:ext cx="1388441" cy="366816"/>
          </a:xfrm>
          <a:prstGeom prst="rect">
            <a:avLst/>
          </a:prstGeom>
          <a:noFill/>
          <a:ln>
            <a:noFill/>
          </a:ln>
        </p:spPr>
      </p:pic>
      <p:sp>
        <p:nvSpPr>
          <p:cNvPr id="18" name="Rechteck 17"/>
          <p:cNvSpPr/>
          <p:nvPr/>
        </p:nvSpPr>
        <p:spPr bwMode="auto">
          <a:xfrm>
            <a:off x="6725082" y="5444713"/>
            <a:ext cx="3738694" cy="415498"/>
          </a:xfrm>
          <a:prstGeom prst="rect">
            <a:avLst/>
          </a:prstGeom>
        </p:spPr>
        <p:txBody>
          <a:bodyPr wrap="square">
            <a:spAutoFit/>
          </a:bodyPr>
          <a:lstStyle/>
          <a:p>
            <a:pPr>
              <a:defRPr/>
            </a:pPr>
            <a:r>
              <a:rPr lang="el" sz="1050" u="sng" noProof="0" dirty="0">
                <a:hlinkClick r:id="rId9" tooltip="https://www.christianhmeyer.de/mit-concept-mapping-den-lernerfolg-steigern-und-wissen-strukturieren/">
                  <a:extLst>
                    <a:ext uri="{A12FA001-AC4F-418D-AE19-62706E023703}">
                      <ahyp:hlinkClr xmlns:ahyp="http://schemas.microsoft.com/office/drawing/2018/hyperlinkcolor" val="tx"/>
                    </a:ext>
                  </a:extLst>
                </a:hlinkClick>
              </a:rPr>
              <a:t>https://www.christianhmeyer.de/mit-concept-mapping-den-lernerfolg-steigern-und-wissen-strukturieren/</a:t>
            </a:r>
            <a:r>
              <a:rPr lang="el" sz="1050" noProof="0" dirty="0"/>
              <a:t> </a:t>
            </a:r>
          </a:p>
        </p:txBody>
      </p:sp>
      <p:sp>
        <p:nvSpPr>
          <p:cNvPr id="5" name="Title 4">
            <a:extLst>
              <a:ext uri="{FF2B5EF4-FFF2-40B4-BE49-F238E27FC236}">
                <a16:creationId xmlns:a16="http://schemas.microsoft.com/office/drawing/2014/main" id="{4279F1C8-B993-22D3-50AD-9737AEA39814}"/>
              </a:ext>
            </a:extLst>
          </p:cNvPr>
          <p:cNvSpPr>
            <a:spLocks noGrp="1"/>
          </p:cNvSpPr>
          <p:nvPr>
            <p:ph type="title"/>
          </p:nvPr>
        </p:nvSpPr>
        <p:spPr/>
        <p:txBody>
          <a:bodyPr>
            <a:normAutofit fontScale="90000"/>
          </a:bodyPr>
          <a:lstStyle/>
          <a:p>
            <a:r>
              <a:rPr lang="el" dirty="0">
                <a:latin typeface="+mj-lt"/>
              </a:rPr>
              <a:t>Λήψη ανατροφοδότησης – Εννοιολογικός χάρτης </a:t>
            </a:r>
          </a:p>
        </p:txBody>
      </p:sp>
      <p:sp>
        <p:nvSpPr>
          <p:cNvPr id="13" name="Rechteck 1"/>
          <p:cNvSpPr/>
          <p:nvPr/>
        </p:nvSpPr>
        <p:spPr bwMode="auto">
          <a:xfrm>
            <a:off x="6768489" y="1413287"/>
            <a:ext cx="4476003" cy="1200329"/>
          </a:xfrm>
          <a:prstGeom prst="rect">
            <a:avLst/>
          </a:prstGeom>
        </p:spPr>
        <p:txBody>
          <a:bodyPr wrap="square" lIns="91440" tIns="45720" rIns="91440" bIns="45720" anchor="t">
            <a:spAutoFit/>
          </a:bodyPr>
          <a:lstStyle/>
          <a:p>
            <a:pPr>
              <a:defRPr/>
            </a:pPr>
            <a:r>
              <a:rPr lang="el" b="1" noProof="0" dirty="0">
                <a:latin typeface="+mj-lt"/>
              </a:rPr>
              <a:t>Ποσοτικά: </a:t>
            </a:r>
            <a:r>
              <a:rPr lang="el" noProof="0" dirty="0">
                <a:latin typeface="+mj-lt"/>
              </a:rPr>
              <a:t>= αριθμός</a:t>
            </a:r>
          </a:p>
          <a:p>
            <a:pPr marL="285750" indent="-285750">
              <a:buFont typeface="Arial"/>
              <a:buChar char="•"/>
              <a:defRPr/>
            </a:pPr>
            <a:r>
              <a:rPr lang="el" noProof="0" dirty="0">
                <a:latin typeface="+mj-lt"/>
              </a:rPr>
              <a:t>(σωστών) εννοιών</a:t>
            </a:r>
          </a:p>
          <a:p>
            <a:pPr marL="285750" indent="-285750">
              <a:buFont typeface="Arial"/>
              <a:buChar char="•"/>
              <a:defRPr/>
            </a:pPr>
            <a:r>
              <a:rPr lang="el" noProof="0" dirty="0">
                <a:latin typeface="+mj-lt"/>
              </a:rPr>
              <a:t>(σωστών) προτάσεων </a:t>
            </a:r>
          </a:p>
          <a:p>
            <a:pPr marL="285750" indent="-285750">
              <a:buFont typeface="Arial"/>
              <a:buChar char="•"/>
              <a:defRPr/>
            </a:pPr>
            <a:r>
              <a:rPr lang="el" noProof="0" dirty="0">
                <a:latin typeface="+mj-lt"/>
              </a:rPr>
              <a:t>(σωστών) συνδέσμων</a:t>
            </a:r>
          </a:p>
        </p:txBody>
      </p:sp>
      <p:sp>
        <p:nvSpPr>
          <p:cNvPr id="16" name="Rechteck 3"/>
          <p:cNvSpPr/>
          <p:nvPr/>
        </p:nvSpPr>
        <p:spPr bwMode="auto">
          <a:xfrm>
            <a:off x="6768489" y="2692764"/>
            <a:ext cx="2278188" cy="1200329"/>
          </a:xfrm>
          <a:prstGeom prst="rect">
            <a:avLst/>
          </a:prstGeom>
          <a:ln w="0">
            <a:noFill/>
          </a:ln>
        </p:spPr>
        <p:txBody>
          <a:bodyPr wrap="none" lIns="91440" tIns="45720" rIns="91440" bIns="45720" anchor="t">
            <a:spAutoFit/>
          </a:bodyPr>
          <a:lstStyle/>
          <a:p>
            <a:pPr>
              <a:defRPr/>
            </a:pPr>
            <a:r>
              <a:rPr lang="el" b="1" noProof="0" dirty="0">
                <a:latin typeface="+mj-lt"/>
              </a:rPr>
              <a:t>Ποσοτικά: </a:t>
            </a:r>
            <a:r>
              <a:rPr lang="el" noProof="0" dirty="0">
                <a:latin typeface="+mj-lt"/>
              </a:rPr>
              <a:t>= δομή</a:t>
            </a:r>
          </a:p>
          <a:p>
            <a:pPr marL="285750" indent="-285750">
              <a:buFont typeface="Arial"/>
              <a:buChar char="•"/>
              <a:defRPr/>
            </a:pPr>
            <a:r>
              <a:rPr lang="el" noProof="0" dirty="0">
                <a:solidFill>
                  <a:srgbClr val="FFC000"/>
                </a:solidFill>
                <a:latin typeface="+mj-lt"/>
              </a:rPr>
              <a:t>αλυσίδων</a:t>
            </a:r>
          </a:p>
          <a:p>
            <a:pPr marL="285750" indent="-285750">
              <a:buFont typeface="Arial"/>
              <a:buChar char="•"/>
              <a:defRPr/>
            </a:pPr>
            <a:r>
              <a:rPr lang="el" noProof="0" dirty="0">
                <a:solidFill>
                  <a:srgbClr val="FF0000"/>
                </a:solidFill>
                <a:latin typeface="+mj-lt"/>
              </a:rPr>
              <a:t>ακτίνων (αστέρια)</a:t>
            </a:r>
          </a:p>
          <a:p>
            <a:pPr marL="285750" indent="-285750">
              <a:buFont typeface="Arial"/>
              <a:buChar char="•"/>
              <a:defRPr/>
            </a:pPr>
            <a:r>
              <a:rPr lang="el" noProof="0" dirty="0">
                <a:solidFill>
                  <a:schemeClr val="tx2"/>
                </a:solidFill>
                <a:latin typeface="+mj-lt"/>
              </a:rPr>
              <a:t>δικτύων</a:t>
            </a:r>
          </a:p>
        </p:txBody>
      </p:sp>
      <p:sp>
        <p:nvSpPr>
          <p:cNvPr id="17" name="Rechteck 2"/>
          <p:cNvSpPr/>
          <p:nvPr/>
        </p:nvSpPr>
        <p:spPr bwMode="auto">
          <a:xfrm>
            <a:off x="6752840" y="3972241"/>
            <a:ext cx="4634166" cy="1200329"/>
          </a:xfrm>
          <a:prstGeom prst="rect">
            <a:avLst/>
          </a:prstGeom>
        </p:spPr>
        <p:txBody>
          <a:bodyPr wrap="square" lIns="91440" tIns="45720" rIns="91440" bIns="45720" anchor="t">
            <a:spAutoFit/>
          </a:bodyPr>
          <a:lstStyle/>
          <a:p>
            <a:pPr>
              <a:defRPr/>
            </a:pPr>
            <a:r>
              <a:rPr lang="el" b="1" noProof="0" dirty="0">
                <a:latin typeface="+mj-lt"/>
              </a:rPr>
              <a:t>Ποιοτικά: </a:t>
            </a:r>
            <a:r>
              <a:rPr lang="el" noProof="0" dirty="0">
                <a:latin typeface="+mj-lt"/>
              </a:rPr>
              <a:t>= βαρύτητα βάσει</a:t>
            </a:r>
          </a:p>
          <a:p>
            <a:pPr marL="285750" indent="-285750">
              <a:buFont typeface="Arial"/>
              <a:buChar char="•"/>
              <a:defRPr/>
            </a:pPr>
            <a:r>
              <a:rPr lang="el" noProof="0" dirty="0">
                <a:latin typeface="+mj-lt"/>
              </a:rPr>
              <a:t>(σωστών) εννοιών</a:t>
            </a:r>
          </a:p>
          <a:p>
            <a:pPr marL="285750" indent="-285750">
              <a:buFont typeface="Arial"/>
              <a:buChar char="•"/>
              <a:defRPr/>
            </a:pPr>
            <a:r>
              <a:rPr lang="el" noProof="0" dirty="0">
                <a:latin typeface="+mj-lt"/>
              </a:rPr>
              <a:t>(σωστών) προτάσεων</a:t>
            </a:r>
          </a:p>
          <a:p>
            <a:pPr marL="285750" indent="-285750">
              <a:buFont typeface="Arial"/>
              <a:buChar char="•"/>
              <a:defRPr/>
            </a:pPr>
            <a:r>
              <a:rPr lang="el" noProof="0" dirty="0">
                <a:latin typeface="+mj-lt"/>
              </a:rPr>
              <a:t>(σωστών) συνδέσμων</a:t>
            </a:r>
          </a:p>
        </p:txBody>
      </p:sp>
      <p:sp>
        <p:nvSpPr>
          <p:cNvPr id="2" name="Textfeld 12">
            <a:extLst>
              <a:ext uri="{FF2B5EF4-FFF2-40B4-BE49-F238E27FC236}">
                <a16:creationId xmlns:a16="http://schemas.microsoft.com/office/drawing/2014/main" id="{4CBA72F7-C412-000B-EF3C-AE47C93F0008}"/>
              </a:ext>
            </a:extLst>
          </p:cNvPr>
          <p:cNvSpPr txBox="1"/>
          <p:nvPr/>
        </p:nvSpPr>
        <p:spPr bwMode="auto">
          <a:xfrm>
            <a:off x="865053" y="1236111"/>
            <a:ext cx="2240753" cy="523220"/>
          </a:xfrm>
          <a:prstGeom prst="rect">
            <a:avLst/>
          </a:prstGeom>
          <a:solidFill>
            <a:srgbClr val="7030A0"/>
          </a:solidFill>
        </p:spPr>
        <p:txBody>
          <a:bodyPr wrap="square" rtlCol="0">
            <a:spAutoFit/>
          </a:bodyPr>
          <a:lstStyle/>
          <a:p>
            <a:pPr marL="0" marR="0" lvl="0" indent="0" algn="ctr" defTabSz="914400">
              <a:lnSpc>
                <a:spcPct val="100000"/>
              </a:lnSpc>
              <a:spcBef>
                <a:spcPts val="0"/>
              </a:spcBef>
              <a:spcAft>
                <a:spcPts val="0"/>
              </a:spcAft>
              <a:buClr>
                <a:srgbClr val="000000"/>
              </a:buClr>
              <a:buSzTx/>
              <a:buFont typeface="Arial"/>
              <a:buNone/>
              <a:defRPr/>
            </a:pPr>
            <a:r>
              <a:rPr lang="el" sz="2800" b="0" i="0" u="none" strike="noStrike" cap="none" spc="0" noProof="0" dirty="0">
                <a:ln>
                  <a:noFill/>
                </a:ln>
                <a:solidFill>
                  <a:schemeClr val="bg1"/>
                </a:solidFill>
                <a:latin typeface="Calibri" panose="020F0502020204030204" pitchFamily="34" charset="0"/>
                <a:cs typeface="Calibri" panose="020F0502020204030204" pitchFamily="34" charset="0"/>
              </a:rPr>
              <a:t>Αξιολόγηση</a:t>
            </a:r>
            <a:endParaRPr lang="el" noProof="0" dirty="0">
              <a:solidFill>
                <a:schemeClr val="bg1"/>
              </a:solidFill>
            </a:endParaRPr>
          </a:p>
        </p:txBody>
      </p:sp>
    </p:spTree>
    <p:extLst>
      <p:ext uri="{BB962C8B-B14F-4D97-AF65-F5344CB8AC3E}">
        <p14:creationId xmlns:p14="http://schemas.microsoft.com/office/powerpoint/2010/main" val="1018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2FB03-31B1-A906-D918-BBEEFA08695E}"/>
              </a:ext>
            </a:extLst>
          </p:cNvPr>
          <p:cNvSpPr>
            <a:spLocks noGrp="1"/>
          </p:cNvSpPr>
          <p:nvPr>
            <p:ph type="title"/>
          </p:nvPr>
        </p:nvSpPr>
        <p:spPr/>
        <p:txBody>
          <a:bodyPr>
            <a:normAutofit/>
          </a:bodyPr>
          <a:lstStyle/>
          <a:p>
            <a:r>
              <a:rPr lang="el" noProof="0" dirty="0">
                <a:latin typeface="+mj-lt"/>
              </a:rPr>
              <a:t>Εννοιολογικός χάρτης – Δραστηριότητα </a:t>
            </a:r>
          </a:p>
        </p:txBody>
      </p:sp>
      <p:sp>
        <p:nvSpPr>
          <p:cNvPr id="3" name="Textplatzhalter 2">
            <a:extLst>
              <a:ext uri="{FF2B5EF4-FFF2-40B4-BE49-F238E27FC236}">
                <a16:creationId xmlns:a16="http://schemas.microsoft.com/office/drawing/2014/main" id="{EF3FDB59-A2B7-8E63-9AB1-6C60C4E59BEB}"/>
              </a:ext>
            </a:extLst>
          </p:cNvPr>
          <p:cNvSpPr>
            <a:spLocks noGrp="1"/>
          </p:cNvSpPr>
          <p:nvPr>
            <p:ph type="body" idx="4294967295"/>
          </p:nvPr>
        </p:nvSpPr>
        <p:spPr>
          <a:xfrm>
            <a:off x="505532" y="1477963"/>
            <a:ext cx="9064625" cy="3902075"/>
          </a:xfrm>
        </p:spPr>
        <p:txBody>
          <a:bodyPr>
            <a:normAutofit fontScale="92500" lnSpcReduction="20000"/>
          </a:bodyPr>
          <a:lstStyle/>
          <a:p>
            <a:pPr marL="114300" indent="0">
              <a:spcAft>
                <a:spcPts val="1000"/>
              </a:spcAft>
              <a:buNone/>
            </a:pPr>
            <a:r>
              <a:rPr lang="el" sz="2000" u="sng" noProof="0" dirty="0">
                <a:latin typeface="+mj-lt"/>
                <a:cs typeface="Poppins" panose="00000500000000000000" pitchFamily="2" charset="0"/>
              </a:rPr>
              <a:t>Δημιουργήστε έναν εννοιολογικό χάρτη για έναν συγκεκριμένο τύπο εδάφους! </a:t>
            </a:r>
          </a:p>
          <a:p>
            <a:pPr marL="114300" indent="0">
              <a:spcAft>
                <a:spcPts val="1000"/>
              </a:spcAft>
              <a:buNone/>
            </a:pPr>
            <a:r>
              <a:rPr lang="el" sz="2000" b="0" noProof="0" dirty="0">
                <a:latin typeface="+mj-lt"/>
                <a:cs typeface="Poppins" panose="00000500000000000000" pitchFamily="2" charset="0"/>
              </a:rPr>
              <a:t>1. Επιλέξτε έναν συγκεκριμένο τύπο εδάφους (π.χ. μαυρόχωμα, ποδζολικό έδαφος, γκλέυ, ασβεστολιθικό οργανοχουμικό έδαφος-rendzina, τυρφώδες-βαλτώδες) και δημιουργήστε έναν εννοιολογικό χάρτη που απεικονίζει τις γνώσεις σας και τις συνδέσεις μεταξύ τους.</a:t>
            </a:r>
          </a:p>
          <a:p>
            <a:pPr marL="114300" indent="0">
              <a:spcAft>
                <a:spcPts val="1000"/>
              </a:spcAft>
              <a:buNone/>
            </a:pPr>
            <a:r>
              <a:rPr lang="el" sz="2000" b="0" noProof="0" dirty="0">
                <a:latin typeface="+mj-lt"/>
                <a:cs typeface="Poppins" panose="00000500000000000000" pitchFamily="2" charset="0"/>
              </a:rPr>
              <a:t>Βασικό ερώτημα:</a:t>
            </a:r>
            <a:r>
              <a:rPr lang="el" sz="2000" i="1" noProof="0" dirty="0">
                <a:latin typeface="+mj-lt"/>
                <a:cs typeface="Poppins" panose="00000500000000000000" pitchFamily="2" charset="0"/>
              </a:rPr>
              <a:t> «Πώς επηρεάζει τα οικοσυστήματα αυτός ο τύπος εδάφους;»</a:t>
            </a:r>
            <a:endParaRPr lang="el" sz="2000" i="1" u="sng" noProof="0" dirty="0">
              <a:latin typeface="+mj-lt"/>
              <a:cs typeface="Poppins" panose="00000500000000000000" pitchFamily="2" charset="0"/>
            </a:endParaRPr>
          </a:p>
          <a:p>
            <a:pPr marL="114300" indent="0">
              <a:buNone/>
            </a:pPr>
            <a:r>
              <a:rPr lang="el" sz="2000" b="0" noProof="0" dirty="0">
                <a:latin typeface="+mj-lt"/>
                <a:cs typeface="Poppins" panose="00000500000000000000" pitchFamily="2" charset="0"/>
              </a:rPr>
              <a:t>2. Συγκρίνετε τους εννοιολογικούς χάρτες σας με τους χάρτες άλλων μαθητών και ανταλλάξτε μεταξύ σας ανατροφοδότηση:</a:t>
            </a:r>
          </a:p>
          <a:p>
            <a:r>
              <a:rPr lang="el" sz="2000" b="0" noProof="0" dirty="0">
                <a:latin typeface="+mj-lt"/>
                <a:cs typeface="Poppins" panose="00000500000000000000" pitchFamily="2" charset="0"/>
              </a:rPr>
              <a:t>Χρησιμοποιούνται σωστά οι έννοιες, οι προτάσεις και οι σύνδεσμοι;</a:t>
            </a:r>
          </a:p>
          <a:p>
            <a:r>
              <a:rPr lang="el" sz="2000" b="0" noProof="0" dirty="0">
                <a:latin typeface="+mj-lt"/>
                <a:cs typeface="Poppins" panose="00000500000000000000" pitchFamily="2" charset="0"/>
              </a:rPr>
              <a:t>Ο εννοιολογικός χάρτης απαντά στο βασικό ερώτημα;</a:t>
            </a:r>
          </a:p>
        </p:txBody>
      </p:sp>
      <p:pic>
        <p:nvPicPr>
          <p:cNvPr id="4" name="Grafik 3">
            <a:extLst>
              <a:ext uri="{FF2B5EF4-FFF2-40B4-BE49-F238E27FC236}">
                <a16:creationId xmlns:a16="http://schemas.microsoft.com/office/drawing/2014/main" id="{C2D08D1D-75F8-63AB-3DE4-41A1E628ECC7}"/>
              </a:ext>
            </a:extLst>
          </p:cNvPr>
          <p:cNvPicPr>
            <a:picLocks noChangeAspect="1"/>
          </p:cNvPicPr>
          <p:nvPr/>
        </p:nvPicPr>
        <p:blipFill>
          <a:blip r:embed="rId2"/>
          <a:stretch/>
        </p:blipFill>
        <p:spPr bwMode="auto">
          <a:xfrm>
            <a:off x="9570157" y="3372448"/>
            <a:ext cx="1783343" cy="1872917"/>
          </a:xfrm>
          <a:prstGeom prst="rect">
            <a:avLst/>
          </a:prstGeom>
        </p:spPr>
      </p:pic>
      <p:pic>
        <p:nvPicPr>
          <p:cNvPr id="6" name="Grafik 5" descr="Stift Silhouette">
            <a:extLst>
              <a:ext uri="{FF2B5EF4-FFF2-40B4-BE49-F238E27FC236}">
                <a16:creationId xmlns:a16="http://schemas.microsoft.com/office/drawing/2014/main" id="{65B0F287-924D-AA4E-07C2-F7C81566C2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2796" y="1728344"/>
            <a:ext cx="914400" cy="914400"/>
          </a:xfrm>
          <a:prstGeom prst="rect">
            <a:avLst/>
          </a:prstGeom>
        </p:spPr>
      </p:pic>
    </p:spTree>
    <p:extLst>
      <p:ext uri="{BB962C8B-B14F-4D97-AF65-F5344CB8AC3E}">
        <p14:creationId xmlns:p14="http://schemas.microsoft.com/office/powerpoint/2010/main" val="299174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4" name="Textfeld 3"/>
          <p:cNvSpPr txBox="1"/>
          <p:nvPr/>
        </p:nvSpPr>
        <p:spPr bwMode="auto">
          <a:xfrm>
            <a:off x="688588" y="3192908"/>
            <a:ext cx="9136092" cy="2546082"/>
          </a:xfrm>
          <a:prstGeom prst="rect">
            <a:avLst/>
          </a:prstGeom>
          <a:noFill/>
        </p:spPr>
        <p:txBody>
          <a:bodyPr wrap="square" rtlCol="0">
            <a:spAutoFit/>
          </a:bodyPr>
          <a:lstStyle/>
          <a:p>
            <a:pPr marL="285750" marR="0" lvl="0" indent="-285750" algn="l" defTabSz="914400">
              <a:lnSpc>
                <a:spcPct val="150000"/>
              </a:lnSpc>
              <a:spcBef>
                <a:spcPts val="0"/>
              </a:spcBef>
              <a:spcAft>
                <a:spcPts val="0"/>
              </a:spcAft>
              <a:buClr>
                <a:srgbClr val="000000"/>
              </a:buClr>
              <a:buSzTx/>
              <a:buFont typeface="Arial"/>
              <a:buChar char="•"/>
              <a:defRPr/>
            </a:pPr>
            <a:r>
              <a:rPr lang="el" b="0" i="1" u="none" strike="noStrike" cap="none" spc="0" noProof="0" dirty="0">
                <a:ln>
                  <a:noFill/>
                </a:ln>
                <a:latin typeface="+mj-lt"/>
                <a:ea typeface="Arial"/>
                <a:cs typeface="Calibri" panose="020F0502020204030204" pitchFamily="34" charset="0"/>
              </a:rPr>
              <a:t>Προσπαθήστε να κεντρίσετε το ενδιαφέρον των μαθητών</a:t>
            </a:r>
          </a:p>
          <a:p>
            <a:pPr marL="285750" marR="0" lvl="0" indent="-285750" algn="l" defTabSz="914400">
              <a:lnSpc>
                <a:spcPct val="150000"/>
              </a:lnSpc>
              <a:spcBef>
                <a:spcPts val="0"/>
              </a:spcBef>
              <a:spcAft>
                <a:spcPts val="0"/>
              </a:spcAft>
              <a:buClr>
                <a:srgbClr val="000000"/>
              </a:buClr>
              <a:buSzTx/>
              <a:buFont typeface="Arial"/>
              <a:buChar char="•"/>
              <a:defRPr/>
            </a:pPr>
            <a:r>
              <a:rPr lang="el" b="0" i="1" u="none" strike="noStrike" cap="none" spc="0" noProof="0" dirty="0">
                <a:ln>
                  <a:noFill/>
                </a:ln>
                <a:latin typeface="+mj-lt"/>
                <a:ea typeface="Arial"/>
                <a:cs typeface="Calibri" panose="020F0502020204030204" pitchFamily="34" charset="0"/>
              </a:rPr>
              <a:t>Ενσωματώστε αναστοχασμό σχετικά με την εκπαίδευση </a:t>
            </a:r>
            <a:endParaRPr lang="el" i="1" noProof="0" dirty="0">
              <a:latin typeface="+mj-lt"/>
              <a:cs typeface="Calibri" panose="020F0502020204030204" pitchFamily="34" charset="0"/>
            </a:endParaRPr>
          </a:p>
          <a:p>
            <a:pPr marL="285750" marR="0" lvl="0" indent="-285750" algn="l" defTabSz="914400">
              <a:lnSpc>
                <a:spcPct val="150000"/>
              </a:lnSpc>
              <a:spcBef>
                <a:spcPts val="0"/>
              </a:spcBef>
              <a:spcAft>
                <a:spcPts val="0"/>
              </a:spcAft>
              <a:buClr>
                <a:srgbClr val="000000"/>
              </a:buClr>
              <a:buSzTx/>
              <a:buFont typeface="Arial"/>
              <a:buChar char="•"/>
              <a:defRPr/>
            </a:pPr>
            <a:r>
              <a:rPr lang="el" b="0" i="1" u="none" strike="noStrike" cap="none" spc="0" noProof="0" dirty="0">
                <a:ln>
                  <a:noFill/>
                </a:ln>
                <a:latin typeface="+mj-lt"/>
                <a:ea typeface="Arial"/>
                <a:cs typeface="Calibri" panose="020F0502020204030204" pitchFamily="34" charset="0"/>
              </a:rPr>
              <a:t>Δώστε ένα παράδειγμα για το πώς θα αξιολογήσετε την πρόοδο της μάθησης των μαθητών σας διαμορφωτικά και αθροιστικά </a:t>
            </a:r>
          </a:p>
          <a:p>
            <a:pPr marL="285750" marR="0" lvl="0" indent="-285750" algn="l" defTabSz="914400">
              <a:lnSpc>
                <a:spcPct val="150000"/>
              </a:lnSpc>
              <a:spcBef>
                <a:spcPts val="0"/>
              </a:spcBef>
              <a:spcAft>
                <a:spcPts val="0"/>
              </a:spcAft>
              <a:buClr>
                <a:srgbClr val="000000"/>
              </a:buClr>
              <a:buSzTx/>
              <a:buFont typeface="Arial"/>
              <a:buChar char="•"/>
              <a:defRPr/>
            </a:pPr>
            <a:r>
              <a:rPr lang="el" i="1" noProof="0" dirty="0">
                <a:latin typeface="+mj-lt"/>
                <a:ea typeface="Arial"/>
                <a:cs typeface="Calibri" panose="020F0502020204030204" pitchFamily="34" charset="0"/>
              </a:rPr>
              <a:t>Σκεφτείτε μια ενδιαφέρουσα μορφή για να παρουσιάσετε το πρόγραμμά σας σε </a:t>
            </a:r>
            <a:r>
              <a:rPr lang="el" b="1" i="1" noProof="0" dirty="0">
                <a:latin typeface="+mj-lt"/>
                <a:ea typeface="Arial"/>
                <a:cs typeface="Calibri" panose="020F0502020204030204" pitchFamily="34" charset="0"/>
              </a:rPr>
              <a:t>10-15 λεπτά </a:t>
            </a:r>
            <a:r>
              <a:rPr lang="el" i="1" noProof="0" dirty="0">
                <a:latin typeface="+mj-lt"/>
                <a:ea typeface="Arial"/>
                <a:cs typeface="Calibri" panose="020F0502020204030204" pitchFamily="34" charset="0"/>
              </a:rPr>
              <a:t>την επόμενη φορά</a:t>
            </a:r>
            <a:endParaRPr lang="el" b="0" i="1" u="none" strike="noStrike" cap="none" spc="0" noProof="0" dirty="0">
              <a:ln>
                <a:noFill/>
              </a:ln>
              <a:latin typeface="+mj-lt"/>
              <a:ea typeface="Arial"/>
              <a:cs typeface="Calibri" panose="020F0502020204030204" pitchFamily="34" charset="0"/>
            </a:endParaRPr>
          </a:p>
        </p:txBody>
      </p:sp>
      <p:sp>
        <p:nvSpPr>
          <p:cNvPr id="2" name="Textfeld 1"/>
          <p:cNvSpPr txBox="1"/>
          <p:nvPr/>
        </p:nvSpPr>
        <p:spPr bwMode="auto">
          <a:xfrm>
            <a:off x="688588" y="1337158"/>
            <a:ext cx="11051128" cy="1989391"/>
          </a:xfrm>
          <a:prstGeom prst="rect">
            <a:avLst/>
          </a:prstGeom>
          <a:noFill/>
        </p:spPr>
        <p:txBody>
          <a:bodyPr wrap="square" rtlCol="0">
            <a:spAutoFit/>
          </a:bodyPr>
          <a:lstStyle/>
          <a:p>
            <a:pPr marL="0" marR="0" lvl="0" indent="0" algn="l" defTabSz="914400">
              <a:lnSpc>
                <a:spcPct val="100000"/>
              </a:lnSpc>
              <a:spcBef>
                <a:spcPts val="0"/>
              </a:spcBef>
              <a:spcAft>
                <a:spcPts val="0"/>
              </a:spcAft>
              <a:buClr>
                <a:srgbClr val="000000"/>
              </a:buClr>
              <a:buSzTx/>
              <a:buFont typeface="Arial"/>
              <a:buNone/>
              <a:defRPr/>
            </a:pPr>
            <a:r>
              <a:rPr lang="el" b="1" u="sng" noProof="0" dirty="0">
                <a:latin typeface="+mj-lt"/>
                <a:ea typeface="Arial"/>
                <a:cs typeface="Calibri" panose="020F0502020204030204" pitchFamily="34" charset="0"/>
              </a:rPr>
              <a:t>Δραστηριότητα 4.3.:</a:t>
            </a:r>
            <a:r>
              <a:rPr lang="el" noProof="0" dirty="0">
                <a:latin typeface="+mj-lt"/>
                <a:ea typeface="Arial"/>
                <a:cs typeface="Calibri" panose="020F0502020204030204" pitchFamily="34" charset="0"/>
              </a:rPr>
              <a:t> </a:t>
            </a:r>
            <a:r>
              <a:rPr lang="el" b="1" noProof="0" dirty="0">
                <a:latin typeface="+mj-lt"/>
                <a:ea typeface="Arial"/>
                <a:cs typeface="Calibri" panose="020F0502020204030204" pitchFamily="34" charset="0"/>
              </a:rPr>
              <a:t>Ανάπτυξη </a:t>
            </a:r>
            <a:r>
              <a:rPr lang="el" b="1" i="0" u="none" strike="noStrike" cap="none" spc="0" noProof="0" dirty="0">
                <a:ln>
                  <a:noFill/>
                </a:ln>
                <a:latin typeface="+mj-lt"/>
                <a:ea typeface="Arial"/>
                <a:cs typeface="Calibri" panose="020F0502020204030204" pitchFamily="34" charset="0"/>
              </a:rPr>
              <a:t>εκπαιδευτικού προγράμματος </a:t>
            </a:r>
          </a:p>
          <a:p>
            <a:pPr marL="342900" marR="0" lvl="0" indent="-342900" algn="l" defTabSz="914400">
              <a:lnSpc>
                <a:spcPct val="150000"/>
              </a:lnSpc>
              <a:spcBef>
                <a:spcPts val="0"/>
              </a:spcBef>
              <a:spcAft>
                <a:spcPts val="0"/>
              </a:spcAft>
              <a:buClr>
                <a:srgbClr val="000000"/>
              </a:buClr>
              <a:buSzTx/>
              <a:buFont typeface="Arial" panose="020B0604020202020204" pitchFamily="34" charset="0"/>
              <a:buChar char="•"/>
              <a:defRPr/>
            </a:pPr>
            <a:r>
              <a:rPr lang="el" noProof="0" dirty="0">
                <a:latin typeface="+mj-lt"/>
                <a:ea typeface="Arial"/>
                <a:cs typeface="Calibri" panose="020F0502020204030204" pitchFamily="34" charset="0"/>
              </a:rPr>
              <a:t>Επιλέξτε</a:t>
            </a:r>
            <a:r>
              <a:rPr lang="el" i="0" u="none" strike="noStrike" cap="none" spc="0" noProof="0" dirty="0">
                <a:ln>
                  <a:noFill/>
                </a:ln>
                <a:latin typeface="+mj-lt"/>
                <a:ea typeface="Arial"/>
                <a:cs typeface="Calibri" panose="020F0502020204030204" pitchFamily="34" charset="0"/>
              </a:rPr>
              <a:t> ένα θέμα σχετικά με την υγεία του εδάφους. </a:t>
            </a:r>
          </a:p>
          <a:p>
            <a:pPr marL="342900" lvl="0" indent="-342900">
              <a:lnSpc>
                <a:spcPct val="150000"/>
              </a:lnSpc>
              <a:buClr>
                <a:srgbClr val="000000"/>
              </a:buClr>
              <a:buFont typeface="Arial" panose="020B0604020202020204" pitchFamily="34" charset="0"/>
              <a:buChar char="•"/>
              <a:defRPr/>
            </a:pPr>
            <a:r>
              <a:rPr lang="el" noProof="0" dirty="0">
                <a:latin typeface="+mj-lt"/>
                <a:ea typeface="Arial"/>
                <a:cs typeface="Calibri" panose="020F0502020204030204" pitchFamily="34" charset="0"/>
              </a:rPr>
              <a:t>Δημιουργήστε εκπαιδευτικές δραστηριότητες </a:t>
            </a:r>
            <a:r>
              <a:rPr lang="el" noProof="0" dirty="0">
                <a:latin typeface="+mj-lt"/>
                <a:cs typeface="Calibri" panose="020F0502020204030204" pitchFamily="34" charset="0"/>
              </a:rPr>
              <a:t>που βοηθούν τους μαθητές να επιτύχουν τους καθορισμένους μαθησιακούς στόχους σε καθεμία από τις 5 φ</a:t>
            </a:r>
            <a:r>
              <a:rPr lang="el" i="0" u="none" strike="noStrike" cap="none" spc="0" noProof="0" dirty="0">
                <a:ln>
                  <a:noFill/>
                </a:ln>
                <a:latin typeface="+mj-lt"/>
                <a:ea typeface="Arial"/>
                <a:cs typeface="Calibri" panose="020F0502020204030204" pitchFamily="34" charset="0"/>
              </a:rPr>
              <a:t>άσεις: Εμπλοκή, εξερεύνηση, επεξήγηση, επεξεργασία και αξιολόγηση</a:t>
            </a:r>
          </a:p>
        </p:txBody>
      </p:sp>
      <p:pic>
        <p:nvPicPr>
          <p:cNvPr id="1026" name="Picture 2" descr="Flipchart - Openclipart"/>
          <p:cNvPicPr>
            <a:picLocks noChangeAspect="1" noChangeArrowheads="1"/>
          </p:cNvPicPr>
          <p:nvPr/>
        </p:nvPicPr>
        <p:blipFill>
          <a:blip r:embed="rId8"/>
          <a:stretch/>
        </p:blipFill>
        <p:spPr bwMode="auto">
          <a:xfrm>
            <a:off x="10066867" y="2860244"/>
            <a:ext cx="1286933" cy="1994746"/>
          </a:xfrm>
          <a:prstGeom prst="rect">
            <a:avLst/>
          </a:prstGeom>
          <a:noFill/>
        </p:spPr>
      </p:pic>
      <p:sp>
        <p:nvSpPr>
          <p:cNvPr id="3" name="Title 2">
            <a:extLst>
              <a:ext uri="{FF2B5EF4-FFF2-40B4-BE49-F238E27FC236}">
                <a16:creationId xmlns:a16="http://schemas.microsoft.com/office/drawing/2014/main" id="{F6CD9C89-1BC2-5461-772B-05B7142E0E0C}"/>
              </a:ext>
            </a:extLst>
          </p:cNvPr>
          <p:cNvSpPr>
            <a:spLocks noGrp="1"/>
          </p:cNvSpPr>
          <p:nvPr>
            <p:ph type="title"/>
          </p:nvPr>
        </p:nvSpPr>
        <p:spPr/>
        <p:txBody>
          <a:bodyPr>
            <a:normAutofit/>
          </a:bodyPr>
          <a:lstStyle/>
          <a:p>
            <a:r>
              <a:rPr lang="el" dirty="0">
                <a:latin typeface="+mj-lt"/>
              </a:rPr>
              <a:t>Τώρα η σειρά σας: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0" name="Google Shape;110;p15"/>
          <p:cNvPicPr/>
          <p:nvPr/>
        </p:nvPicPr>
        <p:blipFill>
          <a:blip r:embed="rId3">
            <a:alphaModFix/>
          </a:blip>
          <a:stretch/>
        </p:blipFill>
        <p:spPr bwMode="auto">
          <a:xfrm>
            <a:off x="9929864" y="-700350"/>
            <a:ext cx="369332" cy="369332"/>
          </a:xfrm>
          <a:prstGeom prst="rect">
            <a:avLst/>
          </a:prstGeom>
          <a:noFill/>
          <a:ln>
            <a:noFill/>
          </a:ln>
        </p:spPr>
      </p:pic>
      <p:pic>
        <p:nvPicPr>
          <p:cNvPr id="111" name="Google Shape;111;p15"/>
          <p:cNvPicPr/>
          <p:nvPr/>
        </p:nvPicPr>
        <p:blipFill>
          <a:blip r:embed="rId4">
            <a:alphaModFix/>
          </a:blip>
          <a:stretch/>
        </p:blipFill>
        <p:spPr bwMode="auto">
          <a:xfrm>
            <a:off x="10997686" y="-700350"/>
            <a:ext cx="369332" cy="369332"/>
          </a:xfrm>
          <a:prstGeom prst="rect">
            <a:avLst/>
          </a:prstGeom>
          <a:noFill/>
          <a:ln>
            <a:noFill/>
          </a:ln>
        </p:spPr>
      </p:pic>
      <p:pic>
        <p:nvPicPr>
          <p:cNvPr id="112" name="Google Shape;112;p15"/>
          <p:cNvPicPr/>
          <p:nvPr/>
        </p:nvPicPr>
        <p:blipFill>
          <a:blip r:embed="rId5">
            <a:alphaModFix/>
          </a:blip>
          <a:stretch/>
        </p:blipFill>
        <p:spPr bwMode="auto">
          <a:xfrm>
            <a:off x="11531599" y="-702682"/>
            <a:ext cx="369332" cy="369332"/>
          </a:xfrm>
          <a:prstGeom prst="rect">
            <a:avLst/>
          </a:prstGeom>
          <a:noFill/>
          <a:ln>
            <a:noFill/>
          </a:ln>
        </p:spPr>
      </p:pic>
      <p:pic>
        <p:nvPicPr>
          <p:cNvPr id="113" name="Google Shape;113;p15"/>
          <p:cNvPicPr/>
          <p:nvPr/>
        </p:nvPicPr>
        <p:blipFill>
          <a:blip r:embed="rId6">
            <a:alphaModFix/>
          </a:blip>
          <a:stretch/>
        </p:blipFill>
        <p:spPr bwMode="auto">
          <a:xfrm>
            <a:off x="10463776" y="-702682"/>
            <a:ext cx="369332" cy="369332"/>
          </a:xfrm>
          <a:prstGeom prst="rect">
            <a:avLst/>
          </a:prstGeom>
          <a:noFill/>
          <a:ln>
            <a:noFill/>
          </a:ln>
        </p:spPr>
      </p:pic>
      <p:pic>
        <p:nvPicPr>
          <p:cNvPr id="115" name="Google Shape;115;p15"/>
          <p:cNvPicPr/>
          <p:nvPr/>
        </p:nvPicPr>
        <p:blipFill>
          <a:blip r:embed="rId7">
            <a:alphaModFix/>
          </a:blip>
          <a:stretch/>
        </p:blipFill>
        <p:spPr bwMode="auto">
          <a:xfrm>
            <a:off x="445439" y="458362"/>
            <a:ext cx="1388441" cy="366816"/>
          </a:xfrm>
          <a:prstGeom prst="rect">
            <a:avLst/>
          </a:prstGeom>
          <a:noFill/>
          <a:ln>
            <a:noFill/>
          </a:ln>
        </p:spPr>
      </p:pic>
      <p:sp>
        <p:nvSpPr>
          <p:cNvPr id="2" name="Textfeld 1"/>
          <p:cNvSpPr txBox="1"/>
          <p:nvPr/>
        </p:nvSpPr>
        <p:spPr bwMode="auto">
          <a:xfrm>
            <a:off x="667433" y="2150024"/>
            <a:ext cx="6411793" cy="2585323"/>
          </a:xfrm>
          <a:prstGeom prst="rect">
            <a:avLst/>
          </a:prstGeom>
          <a:noFill/>
        </p:spPr>
        <p:txBody>
          <a:bodyPr wrap="square" rtlCol="0">
            <a:spAutoFit/>
          </a:bodyPr>
          <a:lstStyle/>
          <a:p>
            <a:pPr marL="342900" lvl="0" indent="-342900">
              <a:buClr>
                <a:srgbClr val="000000"/>
              </a:buClr>
              <a:buFont typeface="Arial" panose="020B0604020202020204" pitchFamily="34" charset="0"/>
              <a:buChar char="•"/>
              <a:defRPr/>
            </a:pPr>
            <a:r>
              <a:rPr lang="el" noProof="0" dirty="0">
                <a:latin typeface="+mj-lt"/>
                <a:cs typeface="Calibri" panose="020F0502020204030204" pitchFamily="34" charset="0"/>
              </a:rPr>
              <a:t>Παρουσιάστε το εκπαιδευτικό σας πρόγραμμα για την υγεία του εδάφους με ελκυστικό τρόπο. </a:t>
            </a:r>
          </a:p>
          <a:p>
            <a:pPr lvl="0">
              <a:buClr>
                <a:srgbClr val="000000"/>
              </a:buClr>
              <a:defRPr/>
            </a:pPr>
            <a:endParaRPr lang="el" noProof="0" dirty="0">
              <a:latin typeface="+mj-lt"/>
              <a:cs typeface="Calibri" panose="020F0502020204030204" pitchFamily="34" charset="0"/>
            </a:endParaRPr>
          </a:p>
          <a:p>
            <a:pPr marL="342900" lvl="0" indent="-342900">
              <a:buClr>
                <a:srgbClr val="000000"/>
              </a:buClr>
              <a:buFont typeface="Arial" panose="020B0604020202020204" pitchFamily="34" charset="0"/>
              <a:buChar char="•"/>
              <a:defRPr/>
            </a:pPr>
            <a:r>
              <a:rPr lang="el" noProof="0" dirty="0">
                <a:latin typeface="+mj-lt"/>
                <a:cs typeface="Calibri" panose="020F0502020204030204" pitchFamily="34" charset="0"/>
              </a:rPr>
              <a:t>Καθένας έχει 10-15 λεπτά για την παρουσίαση. </a:t>
            </a:r>
          </a:p>
          <a:p>
            <a:pPr marL="342900" lvl="0" indent="-342900">
              <a:buClr>
                <a:srgbClr val="000000"/>
              </a:buClr>
              <a:buFont typeface="Arial" panose="020B0604020202020204" pitchFamily="34" charset="0"/>
              <a:buChar char="•"/>
              <a:defRPr/>
            </a:pPr>
            <a:endParaRPr lang="el" noProof="0" dirty="0">
              <a:latin typeface="+mj-lt"/>
              <a:cs typeface="Calibri" panose="020F0502020204030204" pitchFamily="34" charset="0"/>
            </a:endParaRPr>
          </a:p>
          <a:p>
            <a:pPr marL="342900" lvl="0" indent="-342900">
              <a:buClr>
                <a:srgbClr val="000000"/>
              </a:buClr>
              <a:buFont typeface="Arial" panose="020B0604020202020204" pitchFamily="34" charset="0"/>
              <a:buChar char="•"/>
              <a:defRPr/>
            </a:pPr>
            <a:r>
              <a:rPr lang="el" noProof="0" dirty="0">
                <a:latin typeface="+mj-lt"/>
                <a:cs typeface="Calibri" panose="020F0502020204030204" pitchFamily="34" charset="0"/>
              </a:rPr>
              <a:t>Το κοινό πρέπει να κρατά σημειώσεις και να υποβάλλει τυχόν ερωτήσεις μετά την παρουσίαση, ώστε να βοηθήσει τους ομιλητές να αναστοχαστούν και να βελτιώσουν τις ιδέες τους.</a:t>
            </a:r>
            <a:endParaRPr lang="el" noProof="0" dirty="0">
              <a:latin typeface="+mj-lt"/>
              <a:ea typeface="Arial"/>
              <a:cs typeface="Calibri" panose="020F0502020204030204" pitchFamily="34" charset="0"/>
            </a:endParaRPr>
          </a:p>
        </p:txBody>
      </p:sp>
      <p:pic>
        <p:nvPicPr>
          <p:cNvPr id="5" name="Grafik 4" descr="Lehrer">
            <a:extLst>
              <a:ext uri="{FF2B5EF4-FFF2-40B4-BE49-F238E27FC236}">
                <a16:creationId xmlns:a16="http://schemas.microsoft.com/office/drawing/2014/main" id="{D0530558-25C6-4BF5-BA78-BF97B5BB07F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9072" y="2028208"/>
            <a:ext cx="1400792" cy="1400792"/>
          </a:xfrm>
          <a:prstGeom prst="rect">
            <a:avLst/>
          </a:prstGeom>
        </p:spPr>
      </p:pic>
      <p:pic>
        <p:nvPicPr>
          <p:cNvPr id="7" name="Grafik 6" descr="Benutzer">
            <a:extLst>
              <a:ext uri="{FF2B5EF4-FFF2-40B4-BE49-F238E27FC236}">
                <a16:creationId xmlns:a16="http://schemas.microsoft.com/office/drawing/2014/main" id="{3EA8B42E-2361-4FAD-BAD5-2BB48D4A1A2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218" y="3057556"/>
            <a:ext cx="1400792" cy="1400792"/>
          </a:xfrm>
          <a:prstGeom prst="rect">
            <a:avLst/>
          </a:prstGeom>
        </p:spPr>
      </p:pic>
      <p:pic>
        <p:nvPicPr>
          <p:cNvPr id="18" name="Grafik 17" descr="Benutzer">
            <a:extLst>
              <a:ext uri="{FF2B5EF4-FFF2-40B4-BE49-F238E27FC236}">
                <a16:creationId xmlns:a16="http://schemas.microsoft.com/office/drawing/2014/main" id="{CE53C9B2-FE07-4E2F-8505-356852BE779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auto">
          <a:xfrm>
            <a:off x="9199706" y="3057556"/>
            <a:ext cx="1400792" cy="1400792"/>
          </a:xfrm>
          <a:prstGeom prst="rect">
            <a:avLst/>
          </a:prstGeom>
        </p:spPr>
      </p:pic>
      <p:sp>
        <p:nvSpPr>
          <p:cNvPr id="3" name="Title 2">
            <a:extLst>
              <a:ext uri="{FF2B5EF4-FFF2-40B4-BE49-F238E27FC236}">
                <a16:creationId xmlns:a16="http://schemas.microsoft.com/office/drawing/2014/main" id="{8C23DC3C-6D53-D4F7-EDDA-1312FE9E7CD9}"/>
              </a:ext>
            </a:extLst>
          </p:cNvPr>
          <p:cNvSpPr>
            <a:spLocks noGrp="1"/>
          </p:cNvSpPr>
          <p:nvPr>
            <p:ph type="title"/>
          </p:nvPr>
        </p:nvSpPr>
        <p:spPr/>
        <p:txBody>
          <a:bodyPr>
            <a:normAutofit/>
          </a:bodyPr>
          <a:lstStyle/>
          <a:p>
            <a:r>
              <a:rPr lang="el" dirty="0">
                <a:latin typeface="+mj-lt"/>
              </a:rPr>
              <a:t>Τώρα η σειρά σας</a:t>
            </a:r>
          </a:p>
        </p:txBody>
      </p:sp>
    </p:spTree>
    <p:extLst>
      <p:ext uri="{BB962C8B-B14F-4D97-AF65-F5344CB8AC3E}">
        <p14:creationId xmlns:p14="http://schemas.microsoft.com/office/powerpoint/2010/main" val="4201912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Foliennummernplatzhalter 1"/>
          <p:cNvSpPr>
            <a:spLocks noGrp="1"/>
          </p:cNvSpPr>
          <p:nvPr>
            <p:ph type="sldNum" sz="quarter" idx="4294967295"/>
          </p:nvPr>
        </p:nvSpPr>
        <p:spPr bwMode="auto">
          <a:xfrm>
            <a:off x="9448800" y="6492875"/>
            <a:ext cx="2743200" cy="365125"/>
          </a:xfrm>
        </p:spPr>
        <p:txBody>
          <a:bodyPr/>
          <a:lstStyle/>
          <a:p>
            <a:pPr>
              <a:defRPr/>
            </a:pPr>
            <a:fld id="{C78E65DB-0693-4285-868B-A910EFECD7CD}" type="slidenum">
              <a:rPr lang="en-GB" noProof="0" smtClean="0"/>
              <a:t>56</a:t>
            </a:fld>
            <a:endParaRPr lang="en-GB" noProof="0" dirty="0"/>
          </a:p>
        </p:txBody>
      </p:sp>
      <p:grpSp>
        <p:nvGrpSpPr>
          <p:cNvPr id="6" name="Group 5">
            <a:extLst>
              <a:ext uri="{FF2B5EF4-FFF2-40B4-BE49-F238E27FC236}">
                <a16:creationId xmlns:a16="http://schemas.microsoft.com/office/drawing/2014/main" id="{7C6D195A-1C4C-3B20-5066-D4AC59EF20C2}"/>
              </a:ext>
            </a:extLst>
          </p:cNvPr>
          <p:cNvGrpSpPr/>
          <p:nvPr/>
        </p:nvGrpSpPr>
        <p:grpSpPr>
          <a:xfrm>
            <a:off x="2212429" y="684060"/>
            <a:ext cx="7325271" cy="4972287"/>
            <a:chOff x="1532686" y="876792"/>
            <a:chExt cx="8637974" cy="5863331"/>
          </a:xfrm>
        </p:grpSpPr>
        <p:pic>
          <p:nvPicPr>
            <p:cNvPr id="3" name="Grafik 2"/>
            <p:cNvPicPr>
              <a:picLocks noChangeAspect="1"/>
            </p:cNvPicPr>
            <p:nvPr/>
          </p:nvPicPr>
          <p:blipFill>
            <a:blip r:embed="rId3"/>
            <a:stretch/>
          </p:blipFill>
          <p:spPr bwMode="auto">
            <a:xfrm>
              <a:off x="1532686" y="1687398"/>
              <a:ext cx="8637973" cy="5052725"/>
            </a:xfrm>
            <a:prstGeom prst="rect">
              <a:avLst/>
            </a:prstGeom>
          </p:spPr>
        </p:pic>
        <p:pic>
          <p:nvPicPr>
            <p:cNvPr id="4" name="Grafik 3"/>
            <p:cNvPicPr>
              <a:picLocks noChangeAspect="1"/>
            </p:cNvPicPr>
            <p:nvPr/>
          </p:nvPicPr>
          <p:blipFill>
            <a:blip r:embed="rId4"/>
            <a:srcRect b="7587"/>
            <a:stretch>
              <a:fillRect/>
            </a:stretch>
          </p:blipFill>
          <p:spPr bwMode="auto">
            <a:xfrm>
              <a:off x="1532686" y="876792"/>
              <a:ext cx="8637974" cy="1003953"/>
            </a:xfrm>
            <a:prstGeom prst="rect">
              <a:avLst/>
            </a:prstGeom>
          </p:spPr>
        </p:pic>
      </p:grpSp>
      <p:pic>
        <p:nvPicPr>
          <p:cNvPr id="5" name="Grafik 4"/>
          <p:cNvPicPr>
            <a:picLocks noChangeAspect="1"/>
          </p:cNvPicPr>
          <p:nvPr/>
        </p:nvPicPr>
        <p:blipFill>
          <a:blip r:embed="rId5"/>
          <a:stretch/>
        </p:blipFill>
        <p:spPr bwMode="auto">
          <a:xfrm>
            <a:off x="10068471" y="203236"/>
            <a:ext cx="1949691" cy="961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áfico 4"/>
          <p:cNvPicPr>
            <a:picLocks noChangeAspect="1"/>
          </p:cNvPicPr>
          <p:nvPr/>
        </p:nvPicPr>
        <p:blipFill>
          <a:blip>
            <a:extLst>
              <a:ext uri="{96DAC541-7B7A-43D3-8B79-37D633B846F1}">
                <asvg:svgBlip xmlns:asvg="http://schemas.microsoft.com/office/drawing/2016/SVG/main" r:embed="rId3"/>
              </a:ext>
            </a:extLst>
          </a:blip>
          <a:stretch/>
        </p:blipFill>
        <p:spPr bwMode="auto">
          <a:xfrm>
            <a:off x="1" y="-1178158"/>
            <a:ext cx="12195662" cy="8130441"/>
          </a:xfrm>
          <a:prstGeom prst="rect">
            <a:avLst/>
          </a:prstGeom>
        </p:spPr>
      </p:pic>
      <p:sp>
        <p:nvSpPr>
          <p:cNvPr id="6" name="CuadroTexto 5"/>
          <p:cNvSpPr txBox="1"/>
          <p:nvPr/>
        </p:nvSpPr>
        <p:spPr bwMode="auto">
          <a:xfrm>
            <a:off x="5227271" y="3866661"/>
            <a:ext cx="1737463" cy="646331"/>
          </a:xfrm>
          <a:prstGeom prst="rect">
            <a:avLst/>
          </a:prstGeom>
          <a:noFill/>
        </p:spPr>
        <p:txBody>
          <a:bodyPr wrap="none" rtlCol="0">
            <a:spAutoFit/>
          </a:bodyPr>
          <a:lstStyle/>
          <a:p>
            <a:pPr algn="ctr">
              <a:defRPr/>
            </a:pPr>
            <a:r>
              <a:rPr lang="el" sz="3600" noProof="0" dirty="0">
                <a:solidFill>
                  <a:schemeClr val="bg1"/>
                </a:solidFill>
                <a:latin typeface="Bebas Neue"/>
              </a:rPr>
              <a:t>ΣΑΣ ΕΥΧΑΡΙΣΤΟΥΜΕ</a:t>
            </a:r>
            <a:endParaRPr lang="el" noProof="0" dirty="0"/>
          </a:p>
        </p:txBody>
      </p:sp>
      <p:sp>
        <p:nvSpPr>
          <p:cNvPr id="2" name="CuadroTexto 1"/>
          <p:cNvSpPr txBox="1"/>
          <p:nvPr/>
        </p:nvSpPr>
        <p:spPr bwMode="auto">
          <a:xfrm>
            <a:off x="5339973" y="4666304"/>
            <a:ext cx="1512053" cy="276999"/>
          </a:xfrm>
          <a:prstGeom prst="rect">
            <a:avLst/>
          </a:prstGeom>
          <a:noFill/>
        </p:spPr>
        <p:txBody>
          <a:bodyPr wrap="square">
            <a:spAutoFit/>
          </a:bodyPr>
          <a:lstStyle/>
          <a:p>
            <a:pPr algn="ctr">
              <a:defRPr/>
            </a:pPr>
            <a:r>
              <a:rPr lang="el" sz="1200" b="1" noProof="0" dirty="0">
                <a:solidFill>
                  <a:schemeClr val="bg1"/>
                </a:solidFill>
                <a:latin typeface="Poppins"/>
                <a:cs typeface="Poppins"/>
              </a:rPr>
              <a:t>loess-project.eu</a:t>
            </a:r>
            <a:endParaRPr lang="el" noProof="0" dirty="0"/>
          </a:p>
        </p:txBody>
      </p:sp>
      <p:sp>
        <p:nvSpPr>
          <p:cNvPr id="7" name="Rectangle 6">
            <a:extLst>
              <a:ext uri="{FF2B5EF4-FFF2-40B4-BE49-F238E27FC236}">
                <a16:creationId xmlns:a16="http://schemas.microsoft.com/office/drawing/2014/main" id="{676F10ED-0123-40DE-ACF2-07B2EE172507}"/>
              </a:ext>
            </a:extLst>
          </p:cNvPr>
          <p:cNvSpPr/>
          <p:nvPr/>
        </p:nvSpPr>
        <p:spPr>
          <a:xfrm>
            <a:off x="-1" y="6160168"/>
            <a:ext cx="12192000" cy="6978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
          </a:p>
        </p:txBody>
      </p:sp>
      <p:pic>
        <p:nvPicPr>
          <p:cNvPr id="3" name="Picture 2">
            <a:extLst>
              <a:ext uri="{FF2B5EF4-FFF2-40B4-BE49-F238E27FC236}">
                <a16:creationId xmlns:a16="http://schemas.microsoft.com/office/drawing/2014/main" id="{DFCD38EF-B67B-6B97-DFF4-0B1C7AAC57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52484" y="6319936"/>
            <a:ext cx="4024212" cy="378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9" name="CuadroTexto 5"/>
          <p:cNvSpPr txBox="1"/>
          <p:nvPr/>
        </p:nvSpPr>
        <p:spPr bwMode="auto">
          <a:xfrm>
            <a:off x="5161883" y="158198"/>
            <a:ext cx="6948100" cy="261610"/>
          </a:xfrm>
          <a:prstGeom prst="rect">
            <a:avLst/>
          </a:prstGeom>
          <a:noFill/>
        </p:spPr>
        <p:txBody>
          <a:bodyPr wrap="square" lIns="91440" tIns="45720" rIns="91440" bIns="45720" rtlCol="0" anchor="t">
            <a:spAutoFit/>
          </a:bodyPr>
          <a:lstStyle/>
          <a:p>
            <a:pPr>
              <a:defRPr/>
            </a:pPr>
            <a:r>
              <a:rPr lang="el" sz="1100" i="1" dirty="0">
                <a:latin typeface="Poppins"/>
              </a:rPr>
              <a:t>(Meyer, H. (2004). Was ist guter Unterricht? Berlin: Cornelsen Scriptor. ISBN 978-3-589-22047-2 )</a:t>
            </a:r>
          </a:p>
        </p:txBody>
      </p:sp>
      <p:sp>
        <p:nvSpPr>
          <p:cNvPr id="7" name="Rectangle 2"/>
          <p:cNvSpPr>
            <a:spLocks noChangeArrowheads="1"/>
          </p:cNvSpPr>
          <p:nvPr/>
        </p:nvSpPr>
        <p:spPr bwMode="auto">
          <a:xfrm>
            <a:off x="393700" y="1975771"/>
            <a:ext cx="11466222" cy="397031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Σαφής οργάνωση της μαθησιακής και διδακτικής διαδικασίας</a:t>
            </a:r>
            <a:r>
              <a:rPr lang="el" sz="1400" b="0" i="0" u="none" strike="noStrike" cap="none" noProof="0" dirty="0">
                <a:ln>
                  <a:noFill/>
                </a:ln>
                <a:solidFill>
                  <a:schemeClr val="tx1"/>
                </a:solidFill>
                <a:latin typeface="+mj-lt"/>
              </a:rPr>
              <a:t> (σαφήνεια στη διαδικασία, στους στόχους και στο περιεχόμενο, καθιερωμένες ρουτίνες αλλά και ευελιξία)</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Υψηλό </a:t>
            </a:r>
            <a:r>
              <a:rPr lang="el" sz="1400" b="1" noProof="0" dirty="0">
                <a:latin typeface="+mj-lt"/>
              </a:rPr>
              <a:t>π</a:t>
            </a:r>
            <a:r>
              <a:rPr lang="el" sz="1400" b="1" i="0" u="none" strike="noStrike" cap="none" noProof="0" dirty="0">
                <a:ln>
                  <a:noFill/>
                </a:ln>
                <a:solidFill>
                  <a:schemeClr val="tx1"/>
                </a:solidFill>
                <a:latin typeface="+mj-lt"/>
              </a:rPr>
              <a:t>οσοστό ενεργού χρόνου όπου οι μαθητές ασχολούνται ουσιαστικά με το μαθησιακό έργο</a:t>
            </a:r>
            <a:endParaRPr lang="el" sz="1400" b="0" i="0" u="none" strike="noStrike" cap="none" noProof="0" dirty="0">
              <a:ln>
                <a:noFill/>
              </a:ln>
              <a:solidFill>
                <a:schemeClr val="tx1"/>
              </a:solidFill>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Συνοχή μεταξύ στόχων, αξιολόγησης, περιεχομένου και διδακτικών μεθόδων</a:t>
            </a: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Σαφήνεια περιεχομένου</a:t>
            </a:r>
            <a:r>
              <a:rPr lang="el" sz="1400" b="0" i="0" u="none" strike="noStrike" cap="none" noProof="0" dirty="0">
                <a:ln>
                  <a:noFill/>
                </a:ln>
                <a:solidFill>
                  <a:schemeClr val="tx1"/>
                </a:solidFill>
                <a:latin typeface="+mj-lt"/>
              </a:rPr>
              <a:t> (κατανοητές οδηγίες για τις δραστηριότητες, λογική εξέλιξη της θεματικής ενότητας, σαφής και αξιόπιστη καταγραφή των αποτελεσμάτων)</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Ουσιαστική επικοινωνία μέσα στην τάξη</a:t>
            </a:r>
            <a:r>
              <a:rPr lang="el" sz="1400" b="0" i="0" u="none" strike="noStrike" cap="none" noProof="0" dirty="0">
                <a:ln>
                  <a:noFill/>
                </a:ln>
                <a:solidFill>
                  <a:schemeClr val="tx1"/>
                </a:solidFill>
                <a:latin typeface="+mj-lt"/>
              </a:rPr>
              <a:t> (συμμετοχή των μαθητών στον σχεδιασμό, κουλτούρα συζήτησης, συναντήσεις αναστοχασμού, μαθησιακά ημερολόγια, ανατροφοδότηση από τους μαθητές)</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Ποικιλία διδακτικών μεθόδων</a:t>
            </a:r>
            <a:r>
              <a:rPr lang="el" sz="1400" b="0" i="0" u="none" strike="noStrike" cap="none" noProof="0" dirty="0">
                <a:ln>
                  <a:noFill/>
                </a:ln>
                <a:solidFill>
                  <a:schemeClr val="tx1"/>
                </a:solidFill>
                <a:latin typeface="+mj-lt"/>
              </a:rPr>
              <a:t> (διάφοροι τρόποι παρουσίασης</a:t>
            </a:r>
            <a:r>
              <a:rPr lang="el" sz="1400" noProof="0" dirty="0">
                <a:latin typeface="+mj-lt"/>
              </a:rPr>
              <a:t> και </a:t>
            </a:r>
            <a:r>
              <a:rPr lang="el" sz="1400" b="0" i="0" u="none" strike="noStrike" cap="none" noProof="0" dirty="0">
                <a:ln>
                  <a:noFill/>
                </a:ln>
                <a:solidFill>
                  <a:schemeClr val="tx1"/>
                </a:solidFill>
                <a:latin typeface="+mj-lt"/>
              </a:rPr>
              <a:t>εναλλαγή δραστηριοτήτων, ευελιξία στη δομή του μαθήματος, διαφορετικές διδακτικές προσεγγίσεις)</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noProof="0" dirty="0">
                <a:latin typeface="+mj-lt"/>
              </a:rPr>
              <a:t>Ε</a:t>
            </a:r>
            <a:r>
              <a:rPr lang="el" sz="1400" b="1" i="0" u="none" strike="noStrike" cap="none" noProof="0" dirty="0">
                <a:ln>
                  <a:noFill/>
                </a:ln>
                <a:solidFill>
                  <a:schemeClr val="tx1"/>
                </a:solidFill>
                <a:latin typeface="+mj-lt"/>
              </a:rPr>
              <a:t>ξατομικευμένη υποστήριξη των μαθητών</a:t>
            </a:r>
            <a:r>
              <a:rPr lang="el" sz="1400" b="0" i="0" u="none" strike="noStrike" cap="none" noProof="0" dirty="0">
                <a:ln>
                  <a:noFill/>
                </a:ln>
                <a:solidFill>
                  <a:schemeClr val="tx1"/>
                </a:solidFill>
                <a:latin typeface="+mj-lt"/>
              </a:rPr>
              <a:t> (ευελιξία, υπομονή και χρόνος, εσωτερική διαφοροποίηση και συμπερίληψη, ατομική αξιολόγηση μάθησης και προσαρμοσμένη υποστήριξη, ειδική μέριμνα για μαθητές που αντιμετωπίζουν δυσκολίες)</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noProof="0" dirty="0">
                <a:latin typeface="+mj-lt"/>
              </a:rPr>
              <a:t>Ουσιαστική</a:t>
            </a:r>
            <a:r>
              <a:rPr lang="el" sz="1400" b="1" i="0" u="none" strike="noStrike" cap="none" noProof="0" dirty="0">
                <a:ln>
                  <a:noFill/>
                </a:ln>
                <a:solidFill>
                  <a:schemeClr val="tx1"/>
                </a:solidFill>
                <a:latin typeface="+mj-lt"/>
              </a:rPr>
              <a:t>εξάσκηση</a:t>
            </a:r>
            <a:r>
              <a:rPr lang="el" sz="1400" b="0" i="0" u="none" strike="noStrike" cap="none" noProof="0" dirty="0">
                <a:ln>
                  <a:noFill/>
                </a:ln>
                <a:solidFill>
                  <a:schemeClr val="tx1"/>
                </a:solidFill>
                <a:latin typeface="+mj-lt"/>
              </a:rPr>
              <a:t> (ανάπτυξη στρατηγικών μάθησης, κατάλληλες δραστηριότητες εξάσκησης, σαφής καθοδήγηση και θετικό μαθησιακό κλίμα)</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Σαφείς προσδοκίες, αξιόπιστη αξιολόγηση της επίδοσης και συνεχής ανατροφοδότηση </a:t>
            </a:r>
            <a:r>
              <a:rPr lang="el" sz="1400" b="0" i="0" u="none" strike="noStrike" cap="none" noProof="0" dirty="0">
                <a:ln>
                  <a:noFill/>
                </a:ln>
                <a:solidFill>
                  <a:schemeClr val="tx1"/>
                </a:solidFill>
                <a:latin typeface="+mj-lt"/>
              </a:rPr>
              <a:t>(προσφέροντας μαθησιακές ευκαιρίες που ευθυγραμμίζονται με τις κατευθυντήριες γραμμές ή τα εκπαιδευτικά πρότυπα, προσαρμοσμένες στις δυνατότητες των μαθητών και με άμεση, αναπτυξιακή ανατροφοδότηση)</a:t>
            </a:r>
            <a:endParaRPr lang="el" sz="1400" noProof="0" dirty="0">
              <a:latin typeface="+mj-lt"/>
            </a:endParaRPr>
          </a:p>
          <a:p>
            <a:pPr marL="285750" marR="0" lvl="0" indent="-285750" algn="l" defTabSz="914400">
              <a:spcBef>
                <a:spcPts val="0"/>
              </a:spcBef>
              <a:spcAft>
                <a:spcPts val="0"/>
              </a:spcAft>
              <a:buClrTx/>
              <a:buSzTx/>
              <a:buFont typeface="Arial" panose="020B0604020202020204" pitchFamily="34" charset="0"/>
              <a:buChar char="•"/>
              <a:defRPr/>
            </a:pPr>
            <a:r>
              <a:rPr lang="el" sz="1400" b="1" i="0" u="none" strike="noStrike" cap="none" noProof="0" dirty="0">
                <a:ln>
                  <a:noFill/>
                </a:ln>
                <a:solidFill>
                  <a:schemeClr val="tx1"/>
                </a:solidFill>
                <a:latin typeface="+mj-lt"/>
              </a:rPr>
              <a:t>Μαθησιακό κλίμα που ευνοεί τη μάθηση </a:t>
            </a:r>
            <a:r>
              <a:rPr lang="el" sz="1400" b="0" i="0" u="none" strike="noStrike" cap="none" noProof="0" dirty="0">
                <a:ln>
                  <a:noFill/>
                </a:ln>
                <a:solidFill>
                  <a:schemeClr val="tx1"/>
                </a:solidFill>
                <a:latin typeface="+mj-lt"/>
              </a:rPr>
              <a:t>(καλή οργάνωση της τάξης, λειτουργικές υποδομές και κατάλληλα μαθησιακά εργαλεία)</a:t>
            </a:r>
          </a:p>
        </p:txBody>
      </p:sp>
      <p:sp>
        <p:nvSpPr>
          <p:cNvPr id="2" name="Textfeld 1">
            <a:extLst>
              <a:ext uri="{FF2B5EF4-FFF2-40B4-BE49-F238E27FC236}">
                <a16:creationId xmlns:a16="http://schemas.microsoft.com/office/drawing/2014/main" id="{31813824-F635-4823-83F8-A0B670C207E8}"/>
              </a:ext>
            </a:extLst>
          </p:cNvPr>
          <p:cNvSpPr txBox="1"/>
          <p:nvPr/>
        </p:nvSpPr>
        <p:spPr>
          <a:xfrm>
            <a:off x="643761" y="1111662"/>
            <a:ext cx="11466222" cy="923330"/>
          </a:xfrm>
          <a:prstGeom prst="rect">
            <a:avLst/>
          </a:prstGeom>
          <a:noFill/>
        </p:spPr>
        <p:txBody>
          <a:bodyPr wrap="square" lIns="91440" tIns="45720" rIns="91440" bIns="45720" rtlCol="0" anchor="t">
            <a:spAutoFit/>
          </a:bodyPr>
          <a:lstStyle/>
          <a:p>
            <a:r>
              <a:rPr lang="el" b="1" u="sng" noProof="0" dirty="0">
                <a:latin typeface="+mj-lt"/>
              </a:rPr>
              <a:t>Δραστηριότητα 1.2.:</a:t>
            </a:r>
            <a:r>
              <a:rPr lang="el" noProof="0" dirty="0">
                <a:latin typeface="+mj-lt"/>
              </a:rPr>
              <a:t> </a:t>
            </a:r>
            <a:r>
              <a:rPr lang="el" b="1" noProof="0" dirty="0">
                <a:latin typeface="+mj-lt"/>
              </a:rPr>
              <a:t>Διαβάστε τα παρακάτω κριτήρια και δουλέψτε σε μικρές ομάδες για να συγκεντρώσετε παραδείγματα σχετικά με το πώς μπορείτε να τα εφαρμόσετε στην πράξη. Μοιραστείτε τις ιδέες σας με τους συναδέλφους σας. </a:t>
            </a:r>
          </a:p>
        </p:txBody>
      </p:sp>
      <p:sp>
        <p:nvSpPr>
          <p:cNvPr id="15" name="Title 14">
            <a:extLst>
              <a:ext uri="{FF2B5EF4-FFF2-40B4-BE49-F238E27FC236}">
                <a16:creationId xmlns:a16="http://schemas.microsoft.com/office/drawing/2014/main" id="{D2B82ADD-C640-DB01-5EFE-C0747DB94385}"/>
              </a:ext>
            </a:extLst>
          </p:cNvPr>
          <p:cNvSpPr>
            <a:spLocks noGrp="1"/>
          </p:cNvSpPr>
          <p:nvPr>
            <p:ph type="title"/>
          </p:nvPr>
        </p:nvSpPr>
        <p:spPr/>
        <p:txBody>
          <a:bodyPr>
            <a:normAutofit fontScale="90000"/>
          </a:bodyPr>
          <a:lstStyle/>
          <a:p>
            <a:pPr algn="r"/>
            <a:r>
              <a:rPr lang="el" dirty="0">
                <a:latin typeface="+mj-lt"/>
              </a:rPr>
              <a:t>10 χαρακτηριστικά της «καλής διδασκαλίας»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pic>
        <p:nvPicPr>
          <p:cNvPr id="10" name="Grafik 9"/>
          <p:cNvPicPr>
            <a:picLocks noChangeAspect="1"/>
          </p:cNvPicPr>
          <p:nvPr/>
        </p:nvPicPr>
        <p:blipFill>
          <a:blip r:embed="rId7"/>
          <a:stretch/>
        </p:blipFill>
        <p:spPr bwMode="auto">
          <a:xfrm rot="5400000">
            <a:off x="6953950" y="1591858"/>
            <a:ext cx="4386458" cy="3289843"/>
          </a:xfrm>
          <a:prstGeom prst="rect">
            <a:avLst/>
          </a:prstGeom>
        </p:spPr>
      </p:pic>
      <p:sp>
        <p:nvSpPr>
          <p:cNvPr id="17" name="Textfeld 16"/>
          <p:cNvSpPr txBox="1"/>
          <p:nvPr/>
        </p:nvSpPr>
        <p:spPr bwMode="auto">
          <a:xfrm>
            <a:off x="848027" y="3746567"/>
            <a:ext cx="5641673" cy="1015663"/>
          </a:xfrm>
          <a:prstGeom prst="rect">
            <a:avLst/>
          </a:prstGeom>
          <a:noFill/>
        </p:spPr>
        <p:txBody>
          <a:bodyPr wrap="square" rtlCol="0">
            <a:spAutoFit/>
          </a:bodyPr>
          <a:lstStyle/>
          <a:p>
            <a:pPr>
              <a:defRPr/>
            </a:pPr>
            <a:r>
              <a:rPr lang="el" sz="2000" b="1" u="sng" noProof="0" dirty="0">
                <a:latin typeface="+mj-lt"/>
                <a:cs typeface="Poppins"/>
              </a:rPr>
              <a:t>Δραστηριότητα 1.3.:</a:t>
            </a:r>
            <a:r>
              <a:rPr lang="el" sz="2000" noProof="0" dirty="0">
                <a:latin typeface="+mj-lt"/>
                <a:cs typeface="Poppins"/>
              </a:rPr>
              <a:t> </a:t>
            </a:r>
            <a:r>
              <a:rPr lang="el" sz="2000" b="1" i="1" noProof="0" dirty="0">
                <a:latin typeface="+mj-lt"/>
                <a:cs typeface="Poppins"/>
              </a:rPr>
              <a:t>Ποια είναι η γνώμη σας; Πώς θα έπρεπε να είναι η εκπαίδευση σχετικά με την υγεία του εδάφους;</a:t>
            </a:r>
            <a:endParaRPr lang="el" sz="2000" i="1" noProof="0" dirty="0">
              <a:latin typeface="+mj-lt"/>
              <a:cs typeface="Poppins"/>
            </a:endParaRPr>
          </a:p>
        </p:txBody>
      </p:sp>
      <p:sp>
        <p:nvSpPr>
          <p:cNvPr id="5" name="CuadroTexto 5">
            <a:extLst>
              <a:ext uri="{FF2B5EF4-FFF2-40B4-BE49-F238E27FC236}">
                <a16:creationId xmlns:a16="http://schemas.microsoft.com/office/drawing/2014/main" id="{0E3AFDF7-08E0-8762-2BCD-DE1D0A8D90F4}"/>
              </a:ext>
            </a:extLst>
          </p:cNvPr>
          <p:cNvSpPr txBox="1"/>
          <p:nvPr/>
        </p:nvSpPr>
        <p:spPr bwMode="auto">
          <a:xfrm>
            <a:off x="7502257" y="5514740"/>
            <a:ext cx="4102564" cy="523220"/>
          </a:xfrm>
          <a:prstGeom prst="rect">
            <a:avLst/>
          </a:prstGeom>
          <a:noFill/>
        </p:spPr>
        <p:txBody>
          <a:bodyPr wrap="square" rtlCol="0">
            <a:spAutoFit/>
          </a:bodyPr>
          <a:lstStyle/>
          <a:p>
            <a:pPr>
              <a:defRPr/>
            </a:pPr>
            <a:r>
              <a:rPr lang="el" sz="1400" noProof="0" dirty="0">
                <a:latin typeface="Bebas Neue"/>
              </a:rPr>
              <a:t>© Institut für Fachdidaktik, Bereich Mathematik &amp; Naturwissenschaftsdidaktik</a:t>
            </a:r>
            <a:endParaRPr lang="el" sz="1400" b="1" noProof="0" dirty="0">
              <a:latin typeface="Poppins"/>
              <a:cs typeface="Poppins"/>
            </a:endParaRPr>
          </a:p>
        </p:txBody>
      </p:sp>
      <p:pic>
        <p:nvPicPr>
          <p:cNvPr id="2" name="Grafik 1">
            <a:hlinkClick r:id="rId8"/>
          </p:cNvPr>
          <p:cNvPicPr>
            <a:picLocks noChangeAspect="1"/>
          </p:cNvPicPr>
          <p:nvPr/>
        </p:nvPicPr>
        <p:blipFill>
          <a:blip r:embed="rId9"/>
          <a:stretch>
            <a:fillRect/>
          </a:stretch>
        </p:blipFill>
        <p:spPr>
          <a:xfrm>
            <a:off x="2464511" y="1783367"/>
            <a:ext cx="2225233" cy="1822862"/>
          </a:xfrm>
          <a:prstGeom prst="rect">
            <a:avLst/>
          </a:prstGeom>
        </p:spPr>
      </p:pic>
      <p:sp>
        <p:nvSpPr>
          <p:cNvPr id="4" name="Title 3">
            <a:extLst>
              <a:ext uri="{FF2B5EF4-FFF2-40B4-BE49-F238E27FC236}">
                <a16:creationId xmlns:a16="http://schemas.microsoft.com/office/drawing/2014/main" id="{E15E9607-33CD-5409-01C1-5D7383265D07}"/>
              </a:ext>
            </a:extLst>
          </p:cNvPr>
          <p:cNvSpPr>
            <a:spLocks noGrp="1"/>
          </p:cNvSpPr>
          <p:nvPr>
            <p:ph type="title"/>
          </p:nvPr>
        </p:nvSpPr>
        <p:spPr/>
        <p:txBody>
          <a:bodyPr>
            <a:normAutofit/>
          </a:bodyPr>
          <a:lstStyle/>
          <a:p>
            <a:r>
              <a:rPr lang="el" dirty="0">
                <a:latin typeface="+mj-lt"/>
              </a:rPr>
              <a:t>Υγεία του εδάφους (Εκπαίδευση)</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grpSp>
        <p:nvGrpSpPr>
          <p:cNvPr id="36" name="Group 35">
            <a:extLst>
              <a:ext uri="{FF2B5EF4-FFF2-40B4-BE49-F238E27FC236}">
                <a16:creationId xmlns:a16="http://schemas.microsoft.com/office/drawing/2014/main" id="{C7DEB73F-9C69-B4A2-D0AD-E4DFC1BF01EA}"/>
              </a:ext>
            </a:extLst>
          </p:cNvPr>
          <p:cNvGrpSpPr/>
          <p:nvPr/>
        </p:nvGrpSpPr>
        <p:grpSpPr>
          <a:xfrm>
            <a:off x="2463800" y="1316062"/>
            <a:ext cx="6858868" cy="4572579"/>
            <a:chOff x="2020168" y="791235"/>
            <a:chExt cx="8128000" cy="5418667"/>
          </a:xfrm>
        </p:grpSpPr>
        <p:graphicFrame>
          <p:nvGraphicFramePr>
            <p:cNvPr id="10" name="Diagramm 9"/>
            <p:cNvGraphicFramePr>
              <a:graphicFrameLocks/>
            </p:cNvGraphicFramePr>
            <p:nvPr>
              <p:extLst>
                <p:ext uri="{D42A27DB-BD31-4B8C-83A1-F6EECF244321}">
                  <p14:modId xmlns:p14="http://schemas.microsoft.com/office/powerpoint/2010/main" val="2192303401"/>
                </p:ext>
              </p:extLst>
            </p:nvPr>
          </p:nvGraphicFramePr>
          <p:xfrm>
            <a:off x="2020168" y="791235"/>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5" name="Gerade Verbindung mit Pfeil 14"/>
            <p:cNvCxnSpPr>
              <a:cxnSpLocks/>
            </p:cNvCxnSpPr>
            <p:nvPr/>
          </p:nvCxnSpPr>
          <p:spPr bwMode="auto">
            <a:xfrm flipH="1" flipV="1">
              <a:off x="4991809" y="2890867"/>
              <a:ext cx="983500" cy="177768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6" name="Gerade Verbindung mit Pfeil 15"/>
            <p:cNvCxnSpPr>
              <a:cxnSpLocks/>
            </p:cNvCxnSpPr>
            <p:nvPr/>
          </p:nvCxnSpPr>
          <p:spPr bwMode="auto">
            <a:xfrm flipH="1" flipV="1">
              <a:off x="5034052" y="2779773"/>
              <a:ext cx="2150522" cy="122463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7" name="Gerade Verbindung mit Pfeil 16"/>
            <p:cNvCxnSpPr>
              <a:cxnSpLocks/>
            </p:cNvCxnSpPr>
            <p:nvPr/>
          </p:nvCxnSpPr>
          <p:spPr bwMode="auto">
            <a:xfrm flipH="1" flipV="1">
              <a:off x="6237040" y="2172996"/>
              <a:ext cx="1015686" cy="1727024"/>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Gerade Verbindung mit Pfeil 17"/>
            <p:cNvCxnSpPr>
              <a:cxnSpLocks/>
            </p:cNvCxnSpPr>
            <p:nvPr/>
          </p:nvCxnSpPr>
          <p:spPr bwMode="auto">
            <a:xfrm flipH="1" flipV="1">
              <a:off x="4972999" y="4004409"/>
              <a:ext cx="2162704" cy="94545"/>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9" name="Gerade Verbindung mit Pfeil 18"/>
            <p:cNvCxnSpPr>
              <a:cxnSpLocks/>
            </p:cNvCxnSpPr>
            <p:nvPr/>
          </p:nvCxnSpPr>
          <p:spPr bwMode="auto">
            <a:xfrm flipH="1" flipV="1">
              <a:off x="6068192" y="2172997"/>
              <a:ext cx="53840" cy="249555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Gerade Verbindung mit Pfeil 19"/>
            <p:cNvCxnSpPr>
              <a:cxnSpLocks/>
            </p:cNvCxnSpPr>
            <p:nvPr/>
          </p:nvCxnSpPr>
          <p:spPr bwMode="auto">
            <a:xfrm flipH="1">
              <a:off x="4915610" y="2840395"/>
              <a:ext cx="2164362" cy="110227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1" name="Gerade Verbindung mit Pfeil 20"/>
            <p:cNvCxnSpPr>
              <a:cxnSpLocks/>
            </p:cNvCxnSpPr>
            <p:nvPr/>
          </p:nvCxnSpPr>
          <p:spPr bwMode="auto">
            <a:xfrm flipV="1">
              <a:off x="4855977" y="2172996"/>
              <a:ext cx="1056386" cy="1653658"/>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Gerade Verbindung mit Pfeil 21"/>
            <p:cNvCxnSpPr>
              <a:cxnSpLocks/>
            </p:cNvCxnSpPr>
            <p:nvPr/>
          </p:nvCxnSpPr>
          <p:spPr bwMode="auto">
            <a:xfrm flipV="1">
              <a:off x="6237040" y="2930625"/>
              <a:ext cx="921975" cy="17379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3" name="Gerade Verbindung mit Pfeil 22"/>
            <p:cNvCxnSpPr>
              <a:cxnSpLocks/>
            </p:cNvCxnSpPr>
            <p:nvPr/>
          </p:nvCxnSpPr>
          <p:spPr bwMode="auto">
            <a:xfrm flipH="1" flipV="1">
              <a:off x="5074874" y="2634637"/>
              <a:ext cx="1950672" cy="85827"/>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grpSp>
      <p:sp>
        <p:nvSpPr>
          <p:cNvPr id="24" name="Textfeld 23"/>
          <p:cNvSpPr txBox="1"/>
          <p:nvPr/>
        </p:nvSpPr>
        <p:spPr bwMode="auto">
          <a:xfrm>
            <a:off x="4268256" y="11267"/>
            <a:ext cx="7746031" cy="307777"/>
          </a:xfrm>
          <a:prstGeom prst="rect">
            <a:avLst/>
          </a:prstGeom>
          <a:noFill/>
        </p:spPr>
        <p:txBody>
          <a:bodyPr wrap="none" lIns="91440" tIns="45720" rIns="91440" bIns="45720" rtlCol="0" anchor="t">
            <a:spAutoFit/>
          </a:bodyPr>
          <a:lstStyle/>
          <a:p>
            <a:pPr>
              <a:defRPr/>
            </a:pPr>
            <a:r>
              <a:rPr lang="el" sz="1100" i="1" noProof="0" dirty="0">
                <a:latin typeface="Poppins"/>
              </a:rPr>
              <a:t>(βάσει: Gropengießer, H., Kattmann, U., &amp; Krüger, D. (2010). Biologiedidaktik in Übersichten. Aulis-Verlag.</a:t>
            </a:r>
            <a:r>
              <a:rPr lang="el" sz="1400" i="1" dirty="0">
                <a:latin typeface="Poppins"/>
              </a:rPr>
              <a:t>)</a:t>
            </a:r>
          </a:p>
        </p:txBody>
      </p:sp>
      <p:sp>
        <p:nvSpPr>
          <p:cNvPr id="2" name="Textfeld 1"/>
          <p:cNvSpPr txBox="1"/>
          <p:nvPr/>
        </p:nvSpPr>
        <p:spPr bwMode="auto">
          <a:xfrm>
            <a:off x="412332" y="2150022"/>
            <a:ext cx="3456012" cy="1815882"/>
          </a:xfrm>
          <a:prstGeom prst="rect">
            <a:avLst/>
          </a:prstGeom>
          <a:noFill/>
          <a:ln>
            <a:noFill/>
          </a:ln>
        </p:spPr>
        <p:txBody>
          <a:bodyPr wrap="square" rtlCol="0">
            <a:spAutoFit/>
          </a:bodyPr>
          <a:lstStyle/>
          <a:p>
            <a:pPr>
              <a:defRPr/>
            </a:pPr>
            <a:r>
              <a:rPr lang="el" sz="1400" b="1" noProof="0" dirty="0">
                <a:latin typeface="+mj-lt"/>
              </a:rPr>
              <a:t>Ποιοι εκπαιδευτικοί στόχοι πρέπει να επιτευχθούν;</a:t>
            </a:r>
            <a:r>
              <a:rPr lang="el" sz="1400" noProof="0" dirty="0">
                <a:latin typeface="+mj-lt"/>
              </a:rPr>
              <a:t> Πώς είναι να γνωρίζει κανείς για το έδαφος, ποια θέματα είναι πιο σημαντικά από άλλα, στόχοι διδασκαλίας κατά την εκπαίδευση για το έδαφος, προγράμματα σπουδών, ατομικές και κοινωνικές απαιτήσεις που σχετίζονται με το έδαφος, ...</a:t>
            </a:r>
          </a:p>
        </p:txBody>
      </p:sp>
      <p:sp>
        <p:nvSpPr>
          <p:cNvPr id="25" name="Textfeld 24"/>
          <p:cNvSpPr txBox="1"/>
          <p:nvPr/>
        </p:nvSpPr>
        <p:spPr bwMode="auto">
          <a:xfrm>
            <a:off x="437732" y="3996192"/>
            <a:ext cx="3249901" cy="1384995"/>
          </a:xfrm>
          <a:prstGeom prst="rect">
            <a:avLst/>
          </a:prstGeom>
          <a:noFill/>
          <a:ln>
            <a:noFill/>
          </a:ln>
        </p:spPr>
        <p:txBody>
          <a:bodyPr wrap="square" rtlCol="0">
            <a:spAutoFit/>
          </a:bodyPr>
          <a:lstStyle/>
          <a:p>
            <a:pPr>
              <a:defRPr/>
            </a:pPr>
            <a:r>
              <a:rPr lang="el" sz="1400" b="1" noProof="0" dirty="0">
                <a:latin typeface="+mj-lt"/>
              </a:rPr>
              <a:t>Που μπορούμε να διδάξουμε θέματα σχετικά με την υγεία του εδάφους; </a:t>
            </a:r>
            <a:r>
              <a:rPr lang="el" sz="1400" noProof="0" dirty="0">
                <a:latin typeface="+mj-lt"/>
              </a:rPr>
              <a:t>Στην τάξη, στο εργαστήριο, στην αυλή του σχολείου, στο πλαίσιο εκπαιδευτικών εκδρομών ή επισκέψεων σε εκθέσεις κ.ά.</a:t>
            </a:r>
          </a:p>
        </p:txBody>
      </p:sp>
      <p:sp>
        <p:nvSpPr>
          <p:cNvPr id="27" name="Textfeld 26"/>
          <p:cNvSpPr txBox="1"/>
          <p:nvPr/>
        </p:nvSpPr>
        <p:spPr bwMode="auto">
          <a:xfrm>
            <a:off x="8117306" y="3590148"/>
            <a:ext cx="3882507" cy="2246769"/>
          </a:xfrm>
          <a:prstGeom prst="rect">
            <a:avLst/>
          </a:prstGeom>
          <a:noFill/>
          <a:ln>
            <a:noFill/>
          </a:ln>
        </p:spPr>
        <p:txBody>
          <a:bodyPr wrap="square" rtlCol="0">
            <a:spAutoFit/>
          </a:bodyPr>
          <a:lstStyle/>
          <a:p>
            <a:pPr>
              <a:defRPr/>
            </a:pPr>
            <a:r>
              <a:rPr lang="el" sz="1400" b="1" noProof="0" dirty="0">
                <a:latin typeface="+mj-lt"/>
              </a:rPr>
              <a:t>Πως μπορούμε να διδάξουμε θέματα σχετικά με την υγεία του εδάφους;</a:t>
            </a:r>
          </a:p>
          <a:p>
            <a:pPr>
              <a:defRPr/>
            </a:pPr>
            <a:r>
              <a:rPr lang="el" sz="1400" b="1" noProof="0" dirty="0">
                <a:latin typeface="+mj-lt"/>
              </a:rPr>
              <a:t>Κοινωνικές μορφές:</a:t>
            </a:r>
            <a:r>
              <a:rPr lang="el" sz="1400" noProof="0" dirty="0">
                <a:latin typeface="+mj-lt"/>
              </a:rPr>
              <a:t> Με επίκεντρο τον/την εκπαιδευτικό, με επίκεντρο τους μαθητές</a:t>
            </a:r>
            <a:endParaRPr lang="el" noProof="0" dirty="0">
              <a:latin typeface="+mj-lt"/>
            </a:endParaRPr>
          </a:p>
          <a:p>
            <a:pPr>
              <a:defRPr/>
            </a:pPr>
            <a:r>
              <a:rPr lang="el" sz="1400" b="1" noProof="0" dirty="0">
                <a:latin typeface="+mj-lt"/>
              </a:rPr>
              <a:t>Μοντέλα διδασκαλίας:</a:t>
            </a:r>
            <a:r>
              <a:rPr lang="el" sz="1400" noProof="0" dirty="0">
                <a:latin typeface="+mj-lt"/>
              </a:rPr>
              <a:t> Βάσει προβλημάτων, βάσει έρευνας, κοινωνικο-επιστημονικών ζητημάτων (ΚΕΖ), φαινομένων κ.λπ.</a:t>
            </a:r>
            <a:endParaRPr lang="el" noProof="0" dirty="0">
              <a:latin typeface="+mj-lt"/>
            </a:endParaRPr>
          </a:p>
          <a:p>
            <a:pPr>
              <a:defRPr/>
            </a:pPr>
            <a:r>
              <a:rPr lang="el" sz="1400" b="1" noProof="0" dirty="0">
                <a:latin typeface="+mj-lt"/>
              </a:rPr>
              <a:t>Μέθοδοι διδασκαλίας:</a:t>
            </a:r>
            <a:r>
              <a:rPr lang="el" sz="1400" noProof="0" dirty="0">
                <a:latin typeface="+mj-lt"/>
              </a:rPr>
              <a:t> Πρακτική εξάσκηση, εργασία με κείμενα, συγγραφή, βάσει έρευνας κ.λπ.</a:t>
            </a:r>
          </a:p>
        </p:txBody>
      </p:sp>
      <p:sp>
        <p:nvSpPr>
          <p:cNvPr id="28" name="Textfeld 27"/>
          <p:cNvSpPr txBox="1"/>
          <p:nvPr/>
        </p:nvSpPr>
        <p:spPr bwMode="auto">
          <a:xfrm>
            <a:off x="437732" y="1143663"/>
            <a:ext cx="5012462" cy="954107"/>
          </a:xfrm>
          <a:prstGeom prst="rect">
            <a:avLst/>
          </a:prstGeom>
          <a:noFill/>
          <a:ln>
            <a:noFill/>
          </a:ln>
        </p:spPr>
        <p:txBody>
          <a:bodyPr wrap="square" rtlCol="0">
            <a:spAutoFit/>
          </a:bodyPr>
          <a:lstStyle/>
          <a:p>
            <a:pPr>
              <a:defRPr/>
            </a:pPr>
            <a:r>
              <a:rPr lang="el" sz="1400" b="1" noProof="0" dirty="0">
                <a:latin typeface="+mj-lt"/>
              </a:rPr>
              <a:t>Ποιος διδάσκει/εμπλέκεται στην εκπαίδευση για το έδαφος; </a:t>
            </a:r>
            <a:r>
              <a:rPr lang="el" sz="1400" noProof="0" dirty="0">
                <a:latin typeface="+mj-lt"/>
              </a:rPr>
              <a:t>Ερευνητές, εκπαιδευτικοί, εκπαιδευτές, αγρότες, προγράμματα σπουδών, ατομικές και κοινωνικές απαιτήσεις κ.λπ.</a:t>
            </a:r>
          </a:p>
        </p:txBody>
      </p:sp>
      <p:sp>
        <p:nvSpPr>
          <p:cNvPr id="29" name="Textfeld 28"/>
          <p:cNvSpPr txBox="1"/>
          <p:nvPr/>
        </p:nvSpPr>
        <p:spPr bwMode="auto">
          <a:xfrm>
            <a:off x="8141273" y="1143663"/>
            <a:ext cx="3841297" cy="2462213"/>
          </a:xfrm>
          <a:prstGeom prst="rect">
            <a:avLst/>
          </a:prstGeom>
          <a:noFill/>
          <a:ln>
            <a:noFill/>
          </a:ln>
        </p:spPr>
        <p:txBody>
          <a:bodyPr wrap="square" rtlCol="0">
            <a:spAutoFit/>
          </a:bodyPr>
          <a:lstStyle/>
          <a:p>
            <a:pPr>
              <a:defRPr/>
            </a:pPr>
            <a:r>
              <a:rPr lang="el" sz="1400" b="1" noProof="0" dirty="0">
                <a:latin typeface="+mj-lt"/>
              </a:rPr>
              <a:t>Ποια θέματα και διεπιστημονικό περιεχόμενο σχετικά με το έδαφος πρέπει να αναλυθούν;
</a:t>
            </a:r>
            <a:r>
              <a:rPr lang="el" sz="1400" noProof="0" dirty="0">
                <a:latin typeface="+mj-lt"/>
              </a:rPr>
              <a:t>Περιεχόμενο προσανατολισμένο στην εφαρμογή (δεξιότητες) και μη, όπως:
π.χ. γενικές γνώσεις για το έδαφος, πρακτικές σχετικές με το έδαφος, γνώση των διαδικασιών, υλικά επικοινωνίας με πληροφορίες για το έδαφος (π.χ. διαγράμματα), ορολογία σχετική με το θέμα, προσομοίωση αλλαγών κ.λπ.</a:t>
            </a:r>
          </a:p>
        </p:txBody>
      </p:sp>
      <p:sp>
        <p:nvSpPr>
          <p:cNvPr id="4" name="Title 3">
            <a:extLst>
              <a:ext uri="{FF2B5EF4-FFF2-40B4-BE49-F238E27FC236}">
                <a16:creationId xmlns:a16="http://schemas.microsoft.com/office/drawing/2014/main" id="{37E32AE9-B075-8293-260E-2D3272D67011}"/>
              </a:ext>
            </a:extLst>
          </p:cNvPr>
          <p:cNvSpPr>
            <a:spLocks noGrp="1"/>
          </p:cNvSpPr>
          <p:nvPr>
            <p:ph type="title"/>
          </p:nvPr>
        </p:nvSpPr>
        <p:spPr/>
        <p:txBody>
          <a:bodyPr>
            <a:normAutofit fontScale="90000"/>
          </a:bodyPr>
          <a:lstStyle/>
          <a:p>
            <a:r>
              <a:rPr lang="el" dirty="0">
                <a:latin typeface="+mj-lt"/>
              </a:rPr>
              <a:t>Ερωτήσεις που πρέπει να τεθούν για τη βελτίωση των γνώσεων σχετικά με το έδαφος</a:t>
            </a:r>
          </a:p>
        </p:txBody>
      </p:sp>
      <p:sp>
        <p:nvSpPr>
          <p:cNvPr id="3" name="Rectangle 2">
            <a:extLst>
              <a:ext uri="{FF2B5EF4-FFF2-40B4-BE49-F238E27FC236}">
                <a16:creationId xmlns:a16="http://schemas.microsoft.com/office/drawing/2014/main" id="{C4C4FCCB-8D49-1C7C-2597-5CDEB5A30278}"/>
              </a:ext>
            </a:extLst>
          </p:cNvPr>
          <p:cNvSpPr>
            <a:spLocks noGrp="1" noRot="1" noMove="1" noResize="1" noEditPoints="1" noAdjustHandles="1" noChangeArrowheads="1" noChangeShapeType="1"/>
          </p:cNvSpPr>
          <p:nvPr/>
        </p:nvSpPr>
        <p:spPr>
          <a:xfrm>
            <a:off x="10152993" y="5612524"/>
            <a:ext cx="1870786" cy="614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feld 25"/>
          <p:cNvSpPr txBox="1"/>
          <p:nvPr/>
        </p:nvSpPr>
        <p:spPr bwMode="auto">
          <a:xfrm>
            <a:off x="6411243" y="5646607"/>
            <a:ext cx="4503602" cy="738664"/>
          </a:xfrm>
          <a:prstGeom prst="rect">
            <a:avLst/>
          </a:prstGeom>
          <a:noFill/>
          <a:ln>
            <a:noFill/>
          </a:ln>
        </p:spPr>
        <p:txBody>
          <a:bodyPr wrap="square" rtlCol="0">
            <a:spAutoFit/>
          </a:bodyPr>
          <a:lstStyle/>
          <a:p>
            <a:pPr>
              <a:defRPr/>
            </a:pPr>
            <a:r>
              <a:rPr lang="el" sz="1400" b="1" noProof="0" dirty="0">
                <a:latin typeface="+mj-lt"/>
              </a:rPr>
              <a:t>Ποια διδακτικά μέσα πρέπει να χρησιμοποιούνται;</a:t>
            </a:r>
            <a:endParaRPr lang="el" noProof="0" dirty="0">
              <a:latin typeface="+mj-lt"/>
            </a:endParaRPr>
          </a:p>
          <a:p>
            <a:pPr>
              <a:defRPr/>
            </a:pPr>
            <a:r>
              <a:rPr lang="el" sz="1400" noProof="0" dirty="0">
                <a:latin typeface="+mj-lt"/>
              </a:rPr>
              <a:t>Ζωντανοί οργανισμοί, διδακτικό και μαθησιακό υλικό, εγχειρίδια, προπλάσματα κ.ά.</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pic>
        <p:nvPicPr>
          <p:cNvPr id="11" name="Gráfico 10"/>
          <p:cNvPicPr>
            <a:picLocks noChangeAspect="1"/>
          </p:cNvPicPr>
          <p:nvPr/>
        </p:nvPicPr>
        <p:blipFill>
          <a:blip r:embed="rId3"/>
          <a:stretch/>
        </p:blipFill>
        <p:spPr bwMode="auto">
          <a:xfrm>
            <a:off x="10404811" y="-678275"/>
            <a:ext cx="293241" cy="293241"/>
          </a:xfrm>
          <a:prstGeom prst="rect">
            <a:avLst/>
          </a:prstGeom>
        </p:spPr>
      </p:pic>
      <p:pic>
        <p:nvPicPr>
          <p:cNvPr id="12" name="Gráfico 11"/>
          <p:cNvPicPr>
            <a:picLocks noChangeAspect="1"/>
          </p:cNvPicPr>
          <p:nvPr/>
        </p:nvPicPr>
        <p:blipFill>
          <a:blip r:embed="rId4"/>
          <a:stretch/>
        </p:blipFill>
        <p:spPr bwMode="auto">
          <a:xfrm>
            <a:off x="10792101" y="-675943"/>
            <a:ext cx="293241" cy="293241"/>
          </a:xfrm>
          <a:prstGeom prst="rect">
            <a:avLst/>
          </a:prstGeom>
        </p:spPr>
      </p:pic>
      <p:pic>
        <p:nvPicPr>
          <p:cNvPr id="13" name="Gráfico 12"/>
          <p:cNvPicPr>
            <a:picLocks noChangeAspect="1"/>
          </p:cNvPicPr>
          <p:nvPr/>
        </p:nvPicPr>
        <p:blipFill>
          <a:blip r:embed="rId5"/>
          <a:stretch/>
        </p:blipFill>
        <p:spPr bwMode="auto">
          <a:xfrm>
            <a:off x="11179391" y="-678275"/>
            <a:ext cx="293241" cy="293241"/>
          </a:xfrm>
          <a:prstGeom prst="rect">
            <a:avLst/>
          </a:prstGeom>
        </p:spPr>
      </p:pic>
      <p:pic>
        <p:nvPicPr>
          <p:cNvPr id="14" name="Gráfico 13"/>
          <p:cNvPicPr>
            <a:picLocks noChangeAspect="1"/>
          </p:cNvPicPr>
          <p:nvPr/>
        </p:nvPicPr>
        <p:blipFill>
          <a:blip r:embed="rId6"/>
          <a:stretch/>
        </p:blipFill>
        <p:spPr bwMode="auto">
          <a:xfrm>
            <a:off x="11566681" y="-680607"/>
            <a:ext cx="293241" cy="293241"/>
          </a:xfrm>
          <a:prstGeom prst="rect">
            <a:avLst/>
          </a:prstGeom>
        </p:spPr>
      </p:pic>
      <p:sp>
        <p:nvSpPr>
          <p:cNvPr id="6" name="Rechteck 5"/>
          <p:cNvSpPr/>
          <p:nvPr/>
        </p:nvSpPr>
        <p:spPr bwMode="auto">
          <a:xfrm>
            <a:off x="1501506" y="1336512"/>
            <a:ext cx="8903305" cy="5016758"/>
          </a:xfrm>
          <a:prstGeom prst="rect">
            <a:avLst/>
          </a:prstGeom>
        </p:spPr>
        <p:txBody>
          <a:bodyPr wrap="square">
            <a:spAutoFit/>
          </a:bodyPr>
          <a:lstStyle/>
          <a:p>
            <a:pPr>
              <a:lnSpc>
                <a:spcPct val="150000"/>
              </a:lnSpc>
              <a:defRPr/>
            </a:pPr>
            <a:r>
              <a:rPr lang="el" sz="2000" b="1" noProof="0" dirty="0">
                <a:latin typeface="+mj-lt"/>
              </a:rPr>
              <a:t>«Η ζωή στη Γη εξαρτάται από την υγεία των εδαφών.</a:t>
            </a:r>
            <a:r>
              <a:rPr lang="el" sz="2000" noProof="0" dirty="0">
                <a:latin typeface="+mj-lt"/>
              </a:rPr>
              <a:t> Το έδαφος είναι το θεμέλιο των συστημάτων διατροφής μας. Παρέχει καθαρό νερό και οικοτόπους για τη βιοποικιλότητα, συμβάλλοντας παράλληλα στην ανθεκτικότητα στην κλιματική αλλαγή. Στηρίζει την πολιτιστική μας κληρονομιά και τα τοπία μας και αποτελεί τη βάση της οικονομίας και της ευημερίας μας. Ωστόσο, εκτιμάται ότι </a:t>
            </a:r>
            <a:r>
              <a:rPr lang="el" sz="2000" b="1" noProof="0" dirty="0">
                <a:latin typeface="+mj-lt"/>
              </a:rPr>
              <a:t>μεταξύ 60 και 70 % των εδαφών της ΕΕ βρίσκονται σε ανθυγιεινή κατάσταση.</a:t>
            </a:r>
            <a:r>
              <a:rPr lang="el" sz="2000" noProof="0" dirty="0">
                <a:latin typeface="+mj-lt"/>
              </a:rPr>
              <a:t> Το έδαφος είναι ένας εύθραυστος πόρος που </a:t>
            </a:r>
            <a:r>
              <a:rPr lang="el" sz="2000" b="1" noProof="0" dirty="0">
                <a:latin typeface="+mj-lt"/>
              </a:rPr>
              <a:t>πρέπει να αποτελέσει αντικείμενο προσεκτικής διαχείρισης και προστασίας για τις μελλοντικές γενιές.» </a:t>
            </a:r>
          </a:p>
          <a:p>
            <a:pPr algn="r">
              <a:lnSpc>
                <a:spcPct val="150000"/>
              </a:lnSpc>
              <a:defRPr/>
            </a:pPr>
            <a:r>
              <a:rPr lang="en-GB" sz="2000" b="1" noProof="0" dirty="0">
                <a:latin typeface="+mj-lt"/>
              </a:rPr>
              <a:t>(</a:t>
            </a:r>
            <a:r>
              <a:rPr lang="el" sz="2000" b="1" noProof="0" dirty="0">
                <a:latin typeface="+mj-lt"/>
              </a:rPr>
              <a:t>Αποστολή της ΕΕ για το έδαφος</a:t>
            </a:r>
            <a:r>
              <a:rPr lang="en-GB" sz="2000" b="1" noProof="0" dirty="0">
                <a:latin typeface="+mj-lt"/>
              </a:rPr>
              <a:t>)</a:t>
            </a:r>
            <a:r>
              <a:rPr lang="el" sz="2000" b="1" noProof="0" dirty="0">
                <a:latin typeface="+mj-lt"/>
              </a:rPr>
              <a:t>. </a:t>
            </a:r>
          </a:p>
          <a:p>
            <a:pPr>
              <a:defRPr/>
            </a:pPr>
            <a:endParaRPr lang="el" sz="2000" noProof="0" dirty="0">
              <a:latin typeface="+mj-lt"/>
            </a:endParaRPr>
          </a:p>
        </p:txBody>
      </p:sp>
      <p:sp>
        <p:nvSpPr>
          <p:cNvPr id="2" name="Title 1">
            <a:extLst>
              <a:ext uri="{FF2B5EF4-FFF2-40B4-BE49-F238E27FC236}">
                <a16:creationId xmlns:a16="http://schemas.microsoft.com/office/drawing/2014/main" id="{163600E8-8713-B33D-56D7-67E58379A82D}"/>
              </a:ext>
            </a:extLst>
          </p:cNvPr>
          <p:cNvSpPr>
            <a:spLocks noGrp="1"/>
          </p:cNvSpPr>
          <p:nvPr>
            <p:ph type="title"/>
          </p:nvPr>
        </p:nvSpPr>
        <p:spPr/>
        <p:txBody>
          <a:bodyPr>
            <a:normAutofit fontScale="90000"/>
          </a:bodyPr>
          <a:lstStyle/>
          <a:p>
            <a:r>
              <a:rPr lang="el" dirty="0">
                <a:latin typeface="+mj-lt"/>
              </a:rPr>
              <a:t>Γιατί να διδάσκουμε για την υγεία του εδάφους;</a:t>
            </a:r>
          </a:p>
        </p:txBody>
      </p:sp>
    </p:spTree>
  </p:cSld>
  <p:clrMapOvr>
    <a:masterClrMapping/>
  </p:clrMapOvr>
</p:sld>
</file>

<file path=ppt/theme/theme1.xml><?xml version="1.0" encoding="utf-8"?>
<a:theme xmlns:a="http://schemas.openxmlformats.org/drawingml/2006/main" name="1_Tema de Office">
  <a:themeElements>
    <a:clrScheme name="LOESS">
      <a:dk1>
        <a:srgbClr val="000000"/>
      </a:dk1>
      <a:lt1>
        <a:srgbClr val="FFFFFF"/>
      </a:lt1>
      <a:dk2>
        <a:srgbClr val="59302C"/>
      </a:dk2>
      <a:lt2>
        <a:srgbClr val="0CB08E"/>
      </a:lt2>
      <a:accent1>
        <a:srgbClr val="0CB08E"/>
      </a:accent1>
      <a:accent2>
        <a:srgbClr val="00797A"/>
      </a:accent2>
      <a:accent3>
        <a:srgbClr val="FFFFFF"/>
      </a:accent3>
      <a:accent4>
        <a:srgbClr val="0CB08E"/>
      </a:accent4>
      <a:accent5>
        <a:srgbClr val="42B75F"/>
      </a:accent5>
      <a:accent6>
        <a:srgbClr val="70AD47"/>
      </a:accent6>
      <a:hlink>
        <a:srgbClr val="FFFFFF"/>
      </a:hlink>
      <a:folHlink>
        <a:srgbClr val="00797A"/>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9b9c972-6c78-424e-8500-a22f256d764b" xsi:nil="true"/>
    <lcf76f155ced4ddcb4097134ff3c332f xmlns="664392dc-dad9-45cc-9b02-6ff2a8be1f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B5529B691B194C972332E7D0D0E597" ma:contentTypeVersion="15" ma:contentTypeDescription="Create a new document." ma:contentTypeScope="" ma:versionID="de8527c2bebc75a356c211d6f92a7154">
  <xsd:schema xmlns:xsd="http://www.w3.org/2001/XMLSchema" xmlns:xs="http://www.w3.org/2001/XMLSchema" xmlns:p="http://schemas.microsoft.com/office/2006/metadata/properties" xmlns:ns2="664392dc-dad9-45cc-9b02-6ff2a8be1f79" xmlns:ns3="49b9c972-6c78-424e-8500-a22f256d764b" targetNamespace="http://schemas.microsoft.com/office/2006/metadata/properties" ma:root="true" ma:fieldsID="4b97f35892b16ea83cdd99b05fa9efac" ns2:_="" ns3:_="">
    <xsd:import namespace="664392dc-dad9-45cc-9b02-6ff2a8be1f79"/>
    <xsd:import namespace="49b9c972-6c78-424e-8500-a22f256d764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4392dc-dad9-45cc-9b02-6ff2a8be1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434b1e2-08d8-4d9f-bb99-4dcd3b0f2a8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b9c972-6c78-424e-8500-a22f256d76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9ee07c4-518d-4055-84c8-5ef84dd127d8}" ma:internalName="TaxCatchAll" ma:showField="CatchAllData" ma:web="49b9c972-6c78-424e-8500-a22f256d764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B76055-C66F-4A7B-B21B-6CB7211F0642}">
  <ds:schemaRefs>
    <ds:schemaRef ds:uri="http://schemas.microsoft.com/sharepoint/v3/contenttype/forms"/>
  </ds:schemaRefs>
</ds:datastoreItem>
</file>

<file path=customXml/itemProps2.xml><?xml version="1.0" encoding="utf-8"?>
<ds:datastoreItem xmlns:ds="http://schemas.openxmlformats.org/officeDocument/2006/customXml" ds:itemID="{A31E25E9-B9F0-412D-AB20-BD9F488523C9}">
  <ds:schemaRefs>
    <ds:schemaRef ds:uri="http://purl.org/dc/elements/1.1/"/>
    <ds:schemaRef ds:uri="49b9c972-6c78-424e-8500-a22f256d764b"/>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664392dc-dad9-45cc-9b02-6ff2a8be1f79"/>
  </ds:schemaRefs>
</ds:datastoreItem>
</file>

<file path=customXml/itemProps3.xml><?xml version="1.0" encoding="utf-8"?>
<ds:datastoreItem xmlns:ds="http://schemas.openxmlformats.org/officeDocument/2006/customXml" ds:itemID="{5A98461F-1DA1-4298-9C7F-7EEE2A5E2D24}"/>
</file>

<file path=docProps/app.xml><?xml version="1.0" encoding="utf-8"?>
<Properties xmlns="http://schemas.openxmlformats.org/officeDocument/2006/extended-properties" xmlns:vt="http://schemas.openxmlformats.org/officeDocument/2006/docPropsVTypes">
  <Template/>
  <TotalTime>221</TotalTime>
  <Words>4491</Words>
  <Application>Microsoft Office PowerPoint</Application>
  <PresentationFormat>Widescreen</PresentationFormat>
  <Paragraphs>431</Paragraphs>
  <Slides>57</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Bebas Neue</vt:lpstr>
      <vt:lpstr>Calibri</vt:lpstr>
      <vt:lpstr>MuseoSans</vt:lpstr>
      <vt:lpstr>Poppins</vt:lpstr>
      <vt:lpstr>Segoe UI</vt:lpstr>
      <vt:lpstr>Wingdings</vt:lpstr>
      <vt:lpstr>1_Tema de Office</vt:lpstr>
      <vt:lpstr>PowerPoint Presentation</vt:lpstr>
      <vt:lpstr>Επισκόπηση</vt:lpstr>
      <vt:lpstr>Διδακτική ενότητα 1</vt:lpstr>
      <vt:lpstr>Τι πιστεύετε ότι είναι η «καλή περιβαλλοντική εκπαίδευση»;</vt:lpstr>
      <vt:lpstr>Τι είναι «καλή περιβαλλοντική εκπαίδευση»;</vt:lpstr>
      <vt:lpstr>10 χαρακτηριστικά της «καλής διδασκαλίας»</vt:lpstr>
      <vt:lpstr>Υγεία του εδάφους (Εκπαίδευση)</vt:lpstr>
      <vt:lpstr>Ερωτήσεις που πρέπει να τεθούν για τη βελτίωση των γνώσεων σχετικά με το έδαφος</vt:lpstr>
      <vt:lpstr>Γιατί να διδάσκουμε για την υγεία του εδάφους;</vt:lpstr>
      <vt:lpstr>PowerPoint Presentation</vt:lpstr>
      <vt:lpstr>PowerPoint Presentation</vt:lpstr>
      <vt:lpstr>Διδακτική ενότητα 2</vt:lpstr>
      <vt:lpstr>Εκπαίδευση για την υγεία του εδάφους σύμφωνα με το μοντέλο των 5E</vt:lpstr>
      <vt:lpstr>εμπλοκή</vt:lpstr>
      <vt:lpstr>Εκπαίδευση για την υγεία του εδάφους</vt:lpstr>
      <vt:lpstr>Κεντρίστε το ενδιαφέρον – Εμπλοκή των μαθητών στο θέμα</vt:lpstr>
      <vt:lpstr>Κεντρίστε το ενδιαφέρον – Εμπλοκή των μαθητών στο θέμα</vt:lpstr>
      <vt:lpstr>Κεντρίστε το ενδιαφέρον – Εμπλοκή των μαθητών στο θέμα</vt:lpstr>
      <vt:lpstr>Προκαταλήψεις των μαθητών</vt:lpstr>
      <vt:lpstr>Ιδέες μαθητών</vt:lpstr>
      <vt:lpstr>Ιδέες μαθητών</vt:lpstr>
      <vt:lpstr>Ιδέες μαθητών</vt:lpstr>
      <vt:lpstr>Δραστηριότητα για την ενότητα 3:</vt:lpstr>
      <vt:lpstr>Διδακτική ενότητα 3</vt:lpstr>
      <vt:lpstr>Εξερεύνηση</vt:lpstr>
      <vt:lpstr>Οι μαθητές ανακαλύπτουν κάτι νέο μόνοι τους</vt:lpstr>
      <vt:lpstr>Οι μαθητές ανακαλύπτουν κάτι νέο μόνοι τους</vt:lpstr>
      <vt:lpstr>Πώς αποκτούν γνώσεις οι επιστήμονες</vt:lpstr>
      <vt:lpstr>Μέθοδοι ενεργής εμπλοκής με το περιεχόμενο</vt:lpstr>
      <vt:lpstr>Εξηγώντας μαθαίνουμε καλύτερα</vt:lpstr>
      <vt:lpstr>Εξηγώντας μαθαίνουμε καλύτερα</vt:lpstr>
      <vt:lpstr>Εξηγώντας μαθαίνουμε καλύτερα</vt:lpstr>
      <vt:lpstr>Εξηγώντας μαθαίνουμε καλύτερα</vt:lpstr>
      <vt:lpstr>εξήγηση</vt:lpstr>
      <vt:lpstr>Δέκα χαρακτηριστικά μιας καλής επεξήγησης στο σχολικό περιβάλλον</vt:lpstr>
      <vt:lpstr>Παράδειγμα: Προφίλ εδάφους</vt:lpstr>
      <vt:lpstr>Πυκνότητα πληροφοριών</vt:lpstr>
      <vt:lpstr>η επεξεργασία εικόνων απαιτεί την υποστήριξη του/της εκπαιδευτικού</vt:lpstr>
      <vt:lpstr>Διδακτική ενότητα 4</vt:lpstr>
      <vt:lpstr>Επεξεργασία – Εξερευνήστε βαθύτερα</vt:lpstr>
      <vt:lpstr>Επεξεργασία – Εξερευνήστε βαθύτερα</vt:lpstr>
      <vt:lpstr>Μάθηση βάσει κοινωνικο-επιστημονικών ζητημάτων (ΚΕΖ)</vt:lpstr>
      <vt:lpstr>ΚΕΖ – Κοινωνικο-επιστημονικά ζητήματα</vt:lpstr>
      <vt:lpstr>ΚΕΖ – Κοινωνικοεπιστημονικά ζητήματα – Δραστηριότητα</vt:lpstr>
      <vt:lpstr>Λήψη ανατροφοδότησης</vt:lpstr>
      <vt:lpstr>Λήψη ανατροφοδότησης</vt:lpstr>
      <vt:lpstr>Λήψη ανατροφοδότησης</vt:lpstr>
      <vt:lpstr>Λήψη ανατροφοδότησης</vt:lpstr>
      <vt:lpstr>Οι εννοιολογικοί χάρτες απεικονίζουν τα «νοητικά μοντέλα» των μαθητών </vt:lpstr>
      <vt:lpstr>Οι εννοιολογικοί χάρτες είναι κάρτες εννοιών που αναπαριστούν τα νοητικά μοντέλα</vt:lpstr>
      <vt:lpstr>Ανάλυση εννοιολογικών χαρτών</vt:lpstr>
      <vt:lpstr>Λήψη ανατροφοδότησης – Εννοιολογικός χάρτης </vt:lpstr>
      <vt:lpstr>Εννοιολογικός χάρτης – Δραστηριότητα </vt:lpstr>
      <vt:lpstr>Τώρα η σειρά σας:</vt:lpstr>
      <vt:lpstr>Τώρα η σειρά σας</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Jiménez, Israel</dc:creator>
  <cp:lastModifiedBy>Christina Makarona</cp:lastModifiedBy>
  <cp:revision>175</cp:revision>
  <dcterms:created xsi:type="dcterms:W3CDTF">2023-07-31T09:53:39Z</dcterms:created>
  <dcterms:modified xsi:type="dcterms:W3CDTF">2026-04-01T18:54:38Z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0x0101004CB5529B691B194C972332E7D0D0E597</vt:lpwstr>
  </property>
  <property fmtid="{D5CDD505-2E9C-101B-9397-08002B2CF9AE}" pid="3" name="MediaServiceImageTags">
    <vt:lpwstr/>
  </property>
</Properties>
</file>