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256" r:id="rId5"/>
    <p:sldId id="304" r:id="rId6"/>
    <p:sldId id="303" r:id="rId7"/>
    <p:sldId id="257" r:id="rId8"/>
    <p:sldId id="258" r:id="rId9"/>
    <p:sldId id="259" r:id="rId10"/>
    <p:sldId id="261" r:id="rId11"/>
    <p:sldId id="262" r:id="rId12"/>
    <p:sldId id="265" r:id="rId13"/>
    <p:sldId id="263" r:id="rId14"/>
    <p:sldId id="266" r:id="rId15"/>
    <p:sldId id="307" r:id="rId16"/>
    <p:sldId id="319" r:id="rId17"/>
    <p:sldId id="267" r:id="rId18"/>
    <p:sldId id="268" r:id="rId19"/>
    <p:sldId id="269" r:id="rId20"/>
    <p:sldId id="270" r:id="rId21"/>
    <p:sldId id="271" r:id="rId22"/>
    <p:sldId id="272" r:id="rId23"/>
    <p:sldId id="273" r:id="rId24"/>
    <p:sldId id="318" r:id="rId25"/>
    <p:sldId id="308" r:id="rId26"/>
    <p:sldId id="274" r:id="rId27"/>
    <p:sldId id="309" r:id="rId28"/>
    <p:sldId id="275" r:id="rId29"/>
    <p:sldId id="276" r:id="rId30"/>
    <p:sldId id="277" r:id="rId31"/>
    <p:sldId id="278" r:id="rId32"/>
    <p:sldId id="279" r:id="rId33"/>
    <p:sldId id="280" r:id="rId34"/>
    <p:sldId id="281" r:id="rId35"/>
    <p:sldId id="314" r:id="rId36"/>
    <p:sldId id="282" r:id="rId37"/>
    <p:sldId id="286" r:id="rId38"/>
    <p:sldId id="287" r:id="rId39"/>
    <p:sldId id="310" r:id="rId40"/>
    <p:sldId id="284" r:id="rId41"/>
    <p:sldId id="285" r:id="rId42"/>
    <p:sldId id="311" r:id="rId43"/>
    <p:sldId id="288" r:id="rId44"/>
    <p:sldId id="289" r:id="rId45"/>
    <p:sldId id="290" r:id="rId46"/>
    <p:sldId id="291" r:id="rId47"/>
    <p:sldId id="292" r:id="rId48"/>
    <p:sldId id="293" r:id="rId49"/>
    <p:sldId id="294" r:id="rId50"/>
    <p:sldId id="295" r:id="rId51"/>
    <p:sldId id="296" r:id="rId52"/>
    <p:sldId id="297" r:id="rId53"/>
    <p:sldId id="315" r:id="rId54"/>
    <p:sldId id="298" r:id="rId55"/>
    <p:sldId id="316" r:id="rId56"/>
    <p:sldId id="317" r:id="rId57"/>
    <p:sldId id="300" r:id="rId58"/>
    <p:sldId id="312" r:id="rId59"/>
    <p:sldId id="301" r:id="rId60"/>
    <p:sldId id="302" r:id="rId61"/>
  </p:sldIdLst>
  <p:sldSz cx="12192000" cy="6858000"/>
  <p:notesSz cx="6858000" cy="9144000"/>
  <p:defaultTextStyle>
    <a:defPPr>
      <a:defRPr lang="es-E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99DF2B-F3AE-C70E-3B29-DE486ADAD40C}" name="Lucas Weinberg" initials="LW" userId="S::lucas.weinberg_uibk.ac.at#ext#@wilabonn.onmicrosoft.com::03f511b6-2c31-47d9-87ce-ccb32745f318" providerId="AD"/>
  <p188:author id="{EE9D1B38-79CD-856F-9D4E-FCA1C09388E1}" name="Christina Makarona" initials="CM" userId="S::christina.makarona@eun.org::ed67c8ba-9bc6-4c9b-aae6-af36f9de05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zanne Kapelari" initials="SK" lastIdx="4" clrIdx="0">
    <p:extLst>
      <p:ext uri="{19B8F6BF-5375-455C-9EA6-DF929625EA0E}">
        <p15:presenceInfo xmlns:p15="http://schemas.microsoft.com/office/powerpoint/2012/main" userId="S-1-5-21-2037284933-2388869433-1188439103-2534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2AB9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60" autoAdjust="0"/>
  </p:normalViewPr>
  <p:slideViewPr>
    <p:cSldViewPr snapToGrid="0">
      <p:cViewPr varScale="1">
        <p:scale>
          <a:sx n="61" d="100"/>
          <a:sy n="61" d="100"/>
        </p:scale>
        <p:origin x="1098" y="10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s Weinberg" userId="S::lucas.weinberg_uibk.ac.at#ext#@wilabonn.onmicrosoft.com::03f511b6-2c31-47d9-87ce-ccb32745f318" providerId="AD" clId="Web-{AB9D85DC-213C-071E-5905-6B997DD4FF85}"/>
    <pc:docChg chg="modSld">
      <pc:chgData name="Lucas Weinberg" userId="S::lucas.weinberg_uibk.ac.at#ext#@wilabonn.onmicrosoft.com::03f511b6-2c31-47d9-87ce-ccb32745f318" providerId="AD" clId="Web-{AB9D85DC-213C-071E-5905-6B997DD4FF85}" dt="2026-01-29T10:56:36.639" v="16" actId="1076"/>
      <pc:docMkLst>
        <pc:docMk/>
      </pc:docMkLst>
      <pc:sldChg chg="addSp delSp modSp modCm">
        <pc:chgData name="Lucas Weinberg" userId="S::lucas.weinberg_uibk.ac.at#ext#@wilabonn.onmicrosoft.com::03f511b6-2c31-47d9-87ce-ccb32745f318" providerId="AD" clId="Web-{AB9D85DC-213C-071E-5905-6B997DD4FF85}" dt="2026-01-29T10:56:36.639" v="16" actId="1076"/>
        <pc:sldMkLst>
          <pc:docMk/>
          <pc:sldMk cId="0" sldId="264"/>
        </pc:sldMkLst>
        <pc:spChg chg="mod">
          <ac:chgData name="Lucas Weinberg" userId="S::lucas.weinberg_uibk.ac.at#ext#@wilabonn.onmicrosoft.com::03f511b6-2c31-47d9-87ce-ccb32745f318" providerId="AD" clId="Web-{AB9D85DC-213C-071E-5905-6B997DD4FF85}" dt="2026-01-29T10:56:36.639" v="16" actId="1076"/>
          <ac:spMkLst>
            <pc:docMk/>
            <pc:sldMk cId="0" sldId="264"/>
            <ac:spMk id="5" creationId="{E02DF13C-6566-BD87-FF16-C2322A58D8F0}"/>
          </ac:spMkLst>
        </pc:spChg>
        <pc:picChg chg="add mod">
          <ac:chgData name="Lucas Weinberg" userId="S::lucas.weinberg_uibk.ac.at#ext#@wilabonn.onmicrosoft.com::03f511b6-2c31-47d9-87ce-ccb32745f318" providerId="AD" clId="Web-{AB9D85DC-213C-071E-5905-6B997DD4FF85}" dt="2026-01-29T10:56:26.420" v="5" actId="1076"/>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Lucas Weinberg" userId="S::lucas.weinberg_uibk.ac.at#ext#@wilabonn.onmicrosoft.com::03f511b6-2c31-47d9-87ce-ccb32745f318" providerId="AD" clId="Web-{AB9D85DC-213C-071E-5905-6B997DD4FF85}" dt="2026-01-29T10:56:36.576" v="15" actId="20577"/>
              <pc2:cmMkLst xmlns:pc2="http://schemas.microsoft.com/office/powerpoint/2019/9/main/command">
                <pc:docMk/>
                <pc:sldMk cId="0" sldId="264"/>
                <pc2:cmMk id="{AF07351A-C3D4-4D7C-80EB-2442C99B0AB4}"/>
              </pc2:cmMkLst>
            </pc226:cmChg>
          </p:ext>
        </pc:extLst>
      </pc:sldChg>
      <pc:sldChg chg="modSp">
        <pc:chgData name="Lucas Weinberg" userId="S::lucas.weinberg_uibk.ac.at#ext#@wilabonn.onmicrosoft.com::03f511b6-2c31-47d9-87ce-ccb32745f318" providerId="AD" clId="Web-{AB9D85DC-213C-071E-5905-6B997DD4FF85}" dt="2026-01-29T10:29:36.154" v="1" actId="1076"/>
        <pc:sldMkLst>
          <pc:docMk/>
          <pc:sldMk cId="0" sldId="281"/>
        </pc:sldMkLst>
        <pc:picChg chg="mod">
          <ac:chgData name="Lucas Weinberg" userId="S::lucas.weinberg_uibk.ac.at#ext#@wilabonn.onmicrosoft.com::03f511b6-2c31-47d9-87ce-ccb32745f318" providerId="AD" clId="Web-{AB9D85DC-213C-071E-5905-6B997DD4FF85}" dt="2026-01-29T10:29:36.154" v="1" actId="1076"/>
          <ac:picMkLst>
            <pc:docMk/>
            <pc:sldMk cId="0" sldId="281"/>
            <ac:picMk id="6" creationId="{00000000-0000-0000-0000-000000000000}"/>
          </ac:picMkLst>
        </pc:picChg>
      </pc:sldChg>
    </pc:docChg>
  </pc:docChgLst>
  <pc:docChgLst>
    <pc:chgData name="Giuseppe Mossuti" userId="2ab3c031-613a-4eed-8135-da26cfd5c33f" providerId="ADAL" clId="{8DEDAA6F-FC64-40D9-B503-604E8D1F8C47}"/>
    <pc:docChg chg="modSld">
      <pc:chgData name="Giuseppe Mossuti" userId="2ab3c031-613a-4eed-8135-da26cfd5c33f" providerId="ADAL" clId="{8DEDAA6F-FC64-40D9-B503-604E8D1F8C47}" dt="2026-01-30T09:28:27.584" v="2" actId="6549"/>
      <pc:docMkLst>
        <pc:docMk/>
      </pc:docMkLst>
      <pc:sldChg chg="modSp mod">
        <pc:chgData name="Giuseppe Mossuti" userId="2ab3c031-613a-4eed-8135-da26cfd5c33f" providerId="ADAL" clId="{8DEDAA6F-FC64-40D9-B503-604E8D1F8C47}" dt="2026-01-30T09:28:14.393" v="1" actId="14100"/>
        <pc:sldMkLst>
          <pc:docMk/>
          <pc:sldMk cId="0" sldId="264"/>
        </pc:sldMkLst>
        <pc:spChg chg="mod">
          <ac:chgData name="Giuseppe Mossuti" userId="2ab3c031-613a-4eed-8135-da26cfd5c33f" providerId="ADAL" clId="{8DEDAA6F-FC64-40D9-B503-604E8D1F8C47}" dt="2026-01-30T09:28:14.393" v="1" actId="14100"/>
          <ac:spMkLst>
            <pc:docMk/>
            <pc:sldMk cId="0" sldId="264"/>
            <ac:spMk id="5" creationId="{E02DF13C-6566-BD87-FF16-C2322A58D8F0}"/>
          </ac:spMkLst>
        </pc:spChg>
        <pc:picChg chg="mod">
          <ac:chgData name="Giuseppe Mossuti" userId="2ab3c031-613a-4eed-8135-da26cfd5c33f" providerId="ADAL" clId="{8DEDAA6F-FC64-40D9-B503-604E8D1F8C47}" dt="2026-01-30T09:26:13.855" v="0" actId="1076"/>
          <ac:picMkLst>
            <pc:docMk/>
            <pc:sldMk cId="0" sldId="264"/>
            <ac:picMk id="3" creationId="{AF03DB96-3249-935A-97AA-5385C4C4C4A9}"/>
          </ac:picMkLst>
        </pc:picChg>
      </pc:sldChg>
      <pc:sldChg chg="modSp mod">
        <pc:chgData name="Giuseppe Mossuti" userId="2ab3c031-613a-4eed-8135-da26cfd5c33f" providerId="ADAL" clId="{8DEDAA6F-FC64-40D9-B503-604E8D1F8C47}" dt="2026-01-30T09:28:27.584" v="2" actId="6549"/>
        <pc:sldMkLst>
          <pc:docMk/>
          <pc:sldMk cId="0" sldId="266"/>
        </pc:sldMkLst>
        <pc:spChg chg="mod">
          <ac:chgData name="Giuseppe Mossuti" userId="2ab3c031-613a-4eed-8135-da26cfd5c33f" providerId="ADAL" clId="{8DEDAA6F-FC64-40D9-B503-604E8D1F8C47}" dt="2026-01-30T09:28:27.584" v="2" actId="6549"/>
          <ac:spMkLst>
            <pc:docMk/>
            <pc:sldMk cId="0" sldId="266"/>
            <ac:spMk id="4" creationId="{00000000-0000-0000-0000-000000000000}"/>
          </ac:spMkLst>
        </pc:spChg>
      </pc:sldChg>
    </pc:docChg>
  </pc:docChgLst>
  <pc:docChgLst>
    <pc:chgData name="Lucas Weinberg" userId="S::lucas.weinberg_uibk.ac.at#ext#@wilabonn.onmicrosoft.com::03f511b6-2c31-47d9-87ce-ccb32745f318" providerId="AD" clId="Web-{D0217734-4909-4B71-0DAA-31C7A26CF818}"/>
    <pc:docChg chg="mod">
      <pc:chgData name="Lucas Weinberg" userId="S::lucas.weinberg_uibk.ac.at#ext#@wilabonn.onmicrosoft.com::03f511b6-2c31-47d9-87ce-ccb32745f318" providerId="AD" clId="Web-{D0217734-4909-4B71-0DAA-31C7A26CF818}" dt="2026-01-28T12:49:39.080" v="0"/>
      <pc:docMkLst>
        <pc:docMk/>
      </pc:docMkLst>
    </pc:docChg>
  </pc:docChgLst>
  <pc:docChgLst>
    <pc:chgData name="Giuseppe Mossuti" userId="S::giuseppe.mossuti_eun.org#ext#@wilabonn.onmicrosoft.com::7a503b0d-332c-4ce3-bdf7-cf79346f1006" providerId="AD" clId="Web-{BCAC2DE3-C92B-2752-F01F-8DF3BB3AA93F}"/>
    <pc:docChg chg="modSld">
      <pc:chgData name="Giuseppe Mossuti" userId="S::giuseppe.mossuti_eun.org#ext#@wilabonn.onmicrosoft.com::7a503b0d-332c-4ce3-bdf7-cf79346f1006" providerId="AD" clId="Web-{BCAC2DE3-C92B-2752-F01F-8DF3BB3AA93F}" dt="2026-01-29T11:27:19.753" v="139" actId="1076"/>
      <pc:docMkLst>
        <pc:docMk/>
      </pc:docMkLst>
      <pc:sldChg chg="modSp modCm">
        <pc:chgData name="Giuseppe Mossuti" userId="S::giuseppe.mossuti_eun.org#ext#@wilabonn.onmicrosoft.com::7a503b0d-332c-4ce3-bdf7-cf79346f1006" providerId="AD" clId="Web-{BCAC2DE3-C92B-2752-F01F-8DF3BB3AA93F}" dt="2026-01-29T11:09:35.001" v="21" actId="20577"/>
        <pc:sldMkLst>
          <pc:docMk/>
          <pc:sldMk cId="0" sldId="258"/>
        </pc:sldMkLst>
        <pc:spChg chg="mod">
          <ac:chgData name="Giuseppe Mossuti" userId="S::giuseppe.mossuti_eun.org#ext#@wilabonn.onmicrosoft.com::7a503b0d-332c-4ce3-bdf7-cf79346f1006" providerId="AD" clId="Web-{BCAC2DE3-C92B-2752-F01F-8DF3BB3AA93F}" dt="2026-01-29T11:09:35.001" v="21" actId="20577"/>
          <ac:spMkLst>
            <pc:docMk/>
            <pc:sldMk cId="0" sldId="258"/>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09:35.001" v="21" actId="20577"/>
              <pc2:cmMkLst xmlns:pc2="http://schemas.microsoft.com/office/powerpoint/2019/9/main/command">
                <pc:docMk/>
                <pc:sldMk cId="0" sldId="258"/>
                <pc2:cmMk id="{D6A5D1FA-1C39-4B35-BCA5-A1985658A0F6}"/>
              </pc2:cmMkLst>
            </pc226:cmChg>
          </p:ext>
        </pc:extLst>
      </pc:sldChg>
      <pc:sldChg chg="modSp modCm">
        <pc:chgData name="Giuseppe Mossuti" userId="S::giuseppe.mossuti_eun.org#ext#@wilabonn.onmicrosoft.com::7a503b0d-332c-4ce3-bdf7-cf79346f1006" providerId="AD" clId="Web-{BCAC2DE3-C92B-2752-F01F-8DF3BB3AA93F}" dt="2026-01-29T11:12:37.789" v="55" actId="1076"/>
        <pc:sldMkLst>
          <pc:docMk/>
          <pc:sldMk cId="0" sldId="259"/>
        </pc:sldMkLst>
        <pc:spChg chg="mod">
          <ac:chgData name="Giuseppe Mossuti" userId="S::giuseppe.mossuti_eun.org#ext#@wilabonn.onmicrosoft.com::7a503b0d-332c-4ce3-bdf7-cf79346f1006" providerId="AD" clId="Web-{BCAC2DE3-C92B-2752-F01F-8DF3BB3AA93F}" dt="2026-01-29T11:12:13.507" v="45" actId="20577"/>
          <ac:spMkLst>
            <pc:docMk/>
            <pc:sldMk cId="0" sldId="259"/>
            <ac:spMk id="2" creationId="{31813824-F635-4823-83F8-A0B670C207E8}"/>
          </ac:spMkLst>
        </pc:spChg>
        <pc:spChg chg="mod">
          <ac:chgData name="Giuseppe Mossuti" userId="S::giuseppe.mossuti_eun.org#ext#@wilabonn.onmicrosoft.com::7a503b0d-332c-4ce3-bdf7-cf79346f1006" providerId="AD" clId="Web-{BCAC2DE3-C92B-2752-F01F-8DF3BB3AA93F}" dt="2026-01-29T11:12:37.789" v="55" actId="1076"/>
          <ac:spMkLst>
            <pc:docMk/>
            <pc:sldMk cId="0" sldId="259"/>
            <ac:spMk id="9"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2:23.945" v="51" actId="20577"/>
              <pc2:cmMkLst xmlns:pc2="http://schemas.microsoft.com/office/powerpoint/2019/9/main/command">
                <pc:docMk/>
                <pc:sldMk cId="0" sldId="259"/>
                <pc2:cmMk id="{C94C67FB-BBC0-4843-A5C1-685A04BFDDF1}"/>
              </pc2:cmMkLst>
            </pc226:cmChg>
          </p:ext>
        </pc:extLst>
      </pc:sldChg>
      <pc:sldChg chg="modSp modCm">
        <pc:chgData name="Giuseppe Mossuti" userId="S::giuseppe.mossuti_eun.org#ext#@wilabonn.onmicrosoft.com::7a503b0d-332c-4ce3-bdf7-cf79346f1006" providerId="AD" clId="Web-{BCAC2DE3-C92B-2752-F01F-8DF3BB3AA93F}" dt="2026-01-29T11:14:26.478" v="71" actId="1076"/>
        <pc:sldMkLst>
          <pc:docMk/>
          <pc:sldMk cId="0" sldId="262"/>
        </pc:sldMkLst>
        <pc:spChg chg="mod">
          <ac:chgData name="Giuseppe Mossuti" userId="S::giuseppe.mossuti_eun.org#ext#@wilabonn.onmicrosoft.com::7a503b0d-332c-4ce3-bdf7-cf79346f1006" providerId="AD" clId="Web-{BCAC2DE3-C92B-2752-F01F-8DF3BB3AA93F}" dt="2026-01-29T11:14:26.478" v="71" actId="1076"/>
          <ac:spMkLst>
            <pc:docMk/>
            <pc:sldMk cId="0" sldId="262"/>
            <ac:spMk id="2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3:54.634" v="64" actId="20577"/>
              <pc2:cmMkLst xmlns:pc2="http://schemas.microsoft.com/office/powerpoint/2019/9/main/command">
                <pc:docMk/>
                <pc:sldMk cId="0" sldId="262"/>
                <pc2:cmMk id="{535C42A7-7B31-4B42-A795-15E3C2043C39}"/>
              </pc2:cmMkLst>
            </pc226:cmChg>
          </p:ext>
        </pc:extLst>
      </pc:sldChg>
      <pc:sldChg chg="modSp modCm">
        <pc:chgData name="Giuseppe Mossuti" userId="S::giuseppe.mossuti_eun.org#ext#@wilabonn.onmicrosoft.com::7a503b0d-332c-4ce3-bdf7-cf79346f1006" providerId="AD" clId="Web-{BCAC2DE3-C92B-2752-F01F-8DF3BB3AA93F}" dt="2026-01-29T11:17:21.198" v="93" actId="20577"/>
        <pc:sldMkLst>
          <pc:docMk/>
          <pc:sldMk cId="0" sldId="264"/>
        </pc:sldMkLst>
        <pc:spChg chg="mod">
          <ac:chgData name="Giuseppe Mossuti" userId="S::giuseppe.mossuti_eun.org#ext#@wilabonn.onmicrosoft.com::7a503b0d-332c-4ce3-bdf7-cf79346f1006" providerId="AD" clId="Web-{BCAC2DE3-C92B-2752-F01F-8DF3BB3AA93F}" dt="2026-01-29T11:17:21.198" v="93" actId="20577"/>
          <ac:spMkLst>
            <pc:docMk/>
            <pc:sldMk cId="0" sldId="264"/>
            <ac:spMk id="5" creationId="{E02DF13C-6566-BD87-FF16-C2322A58D8F0}"/>
          </ac:spMkLst>
        </pc:spChg>
        <pc:picChg chg="mod">
          <ac:chgData name="Giuseppe Mossuti" userId="S::giuseppe.mossuti_eun.org#ext#@wilabonn.onmicrosoft.com::7a503b0d-332c-4ce3-bdf7-cf79346f1006" providerId="AD" clId="Web-{BCAC2DE3-C92B-2752-F01F-8DF3BB3AA93F}" dt="2026-01-29T11:15:55.166" v="74"/>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6:41.494" v="80" actId="20577"/>
              <pc2:cmMkLst xmlns:pc2="http://schemas.microsoft.com/office/powerpoint/2019/9/main/command">
                <pc:docMk/>
                <pc:sldMk cId="0" sldId="264"/>
                <pc2:cmMk id="{AF07351A-C3D4-4D7C-80EB-2442C99B0AB4}"/>
              </pc2:cmMkLst>
            </pc226:cmChg>
          </p:ext>
        </pc:extLst>
      </pc:sldChg>
      <pc:sldChg chg="addSp modSp">
        <pc:chgData name="Giuseppe Mossuti" userId="S::giuseppe.mossuti_eun.org#ext#@wilabonn.onmicrosoft.com::7a503b0d-332c-4ce3-bdf7-cf79346f1006" providerId="AD" clId="Web-{BCAC2DE3-C92B-2752-F01F-8DF3BB3AA93F}" dt="2026-01-29T11:20:57.029" v="118" actId="1076"/>
        <pc:sldMkLst>
          <pc:docMk/>
          <pc:sldMk cId="0" sldId="281"/>
        </pc:sldMkLst>
        <pc:spChg chg="add mod">
          <ac:chgData name="Giuseppe Mossuti" userId="S::giuseppe.mossuti_eun.org#ext#@wilabonn.onmicrosoft.com::7a503b0d-332c-4ce3-bdf7-cf79346f1006" providerId="AD" clId="Web-{BCAC2DE3-C92B-2752-F01F-8DF3BB3AA93F}" dt="2026-01-29T11:20:57.029" v="118" actId="1076"/>
          <ac:spMkLst>
            <pc:docMk/>
            <pc:sldMk cId="0" sldId="281"/>
            <ac:spMk id="7" creationId="{00E65ACE-554B-9953-855E-32AF49C2DDDA}"/>
          </ac:spMkLst>
        </pc:spChg>
      </pc:sldChg>
      <pc:sldChg chg="modSp modNotes">
        <pc:chgData name="Giuseppe Mossuti" userId="S::giuseppe.mossuti_eun.org#ext#@wilabonn.onmicrosoft.com::7a503b0d-332c-4ce3-bdf7-cf79346f1006" providerId="AD" clId="Web-{BCAC2DE3-C92B-2752-F01F-8DF3BB3AA93F}" dt="2026-01-29T11:22:33.046" v="123"/>
        <pc:sldMkLst>
          <pc:docMk/>
          <pc:sldMk cId="0" sldId="286"/>
        </pc:sldMkLst>
        <pc:spChg chg="mod">
          <ac:chgData name="Giuseppe Mossuti" userId="S::giuseppe.mossuti_eun.org#ext#@wilabonn.onmicrosoft.com::7a503b0d-332c-4ce3-bdf7-cf79346f1006" providerId="AD" clId="Web-{BCAC2DE3-C92B-2752-F01F-8DF3BB3AA93F}" dt="2026-01-29T11:22:25.030" v="121" actId="20577"/>
          <ac:spMkLst>
            <pc:docMk/>
            <pc:sldMk cId="0" sldId="286"/>
            <ac:spMk id="7" creationId="{00000000-0000-0000-0000-000000000000}"/>
          </ac:spMkLst>
        </pc:spChg>
      </pc:sldChg>
      <pc:sldChg chg="addSp modSp">
        <pc:chgData name="Giuseppe Mossuti" userId="S::giuseppe.mossuti_eun.org#ext#@wilabonn.onmicrosoft.com::7a503b0d-332c-4ce3-bdf7-cf79346f1006" providerId="AD" clId="Web-{BCAC2DE3-C92B-2752-F01F-8DF3BB3AA93F}" dt="2026-01-29T11:27:19.753" v="139" actId="1076"/>
        <pc:sldMkLst>
          <pc:docMk/>
          <pc:sldMk cId="0" sldId="289"/>
        </pc:sldMkLst>
        <pc:spChg chg="add mod">
          <ac:chgData name="Giuseppe Mossuti" userId="S::giuseppe.mossuti_eun.org#ext#@wilabonn.onmicrosoft.com::7a503b0d-332c-4ce3-bdf7-cf79346f1006" providerId="AD" clId="Web-{BCAC2DE3-C92B-2752-F01F-8DF3BB3AA93F}" dt="2026-01-29T11:27:19.753" v="139" actId="1076"/>
          <ac:spMkLst>
            <pc:docMk/>
            <pc:sldMk cId="0" sldId="289"/>
            <ac:spMk id="6" creationId="{BCB9CB07-924D-0E13-9FA4-AA5A436B3ED7}"/>
          </ac:spMkLst>
        </pc:spChg>
      </pc:sldChg>
      <pc:sldChg chg="modSp">
        <pc:chgData name="Giuseppe Mossuti" userId="S::giuseppe.mossuti_eun.org#ext#@wilabonn.onmicrosoft.com::7a503b0d-332c-4ce3-bdf7-cf79346f1006" providerId="AD" clId="Web-{BCAC2DE3-C92B-2752-F01F-8DF3BB3AA93F}" dt="2026-01-29T11:22:48.343" v="124" actId="1076"/>
        <pc:sldMkLst>
          <pc:docMk/>
          <pc:sldMk cId="2104516606" sldId="310"/>
        </pc:sldMkLst>
        <pc:spChg chg="mod">
          <ac:chgData name="Giuseppe Mossuti" userId="S::giuseppe.mossuti_eun.org#ext#@wilabonn.onmicrosoft.com::7a503b0d-332c-4ce3-bdf7-cf79346f1006" providerId="AD" clId="Web-{BCAC2DE3-C92B-2752-F01F-8DF3BB3AA93F}" dt="2026-01-29T11:22:48.343" v="124" actId="1076"/>
          <ac:spMkLst>
            <pc:docMk/>
            <pc:sldMk cId="2104516606" sldId="310"/>
            <ac:spMk id="7" creationId="{00000000-0000-0000-0000-000000000000}"/>
          </ac:spMkLst>
        </pc:spChg>
      </pc:sldChg>
      <pc:sldChg chg="addSp">
        <pc:chgData name="Giuseppe Mossuti" userId="S::giuseppe.mossuti_eun.org#ext#@wilabonn.onmicrosoft.com::7a503b0d-332c-4ce3-bdf7-cf79346f1006" providerId="AD" clId="Web-{BCAC2DE3-C92B-2752-F01F-8DF3BB3AA93F}" dt="2026-01-29T11:21:04.045" v="119"/>
        <pc:sldMkLst>
          <pc:docMk/>
          <pc:sldMk cId="1766962655" sldId="314"/>
        </pc:sldMkLst>
        <pc:spChg chg="add">
          <ac:chgData name="Giuseppe Mossuti" userId="S::giuseppe.mossuti_eun.org#ext#@wilabonn.onmicrosoft.com::7a503b0d-332c-4ce3-bdf7-cf79346f1006" providerId="AD" clId="Web-{BCAC2DE3-C92B-2752-F01F-8DF3BB3AA93F}" dt="2026-01-29T11:21:04.045" v="119"/>
          <ac:spMkLst>
            <pc:docMk/>
            <pc:sldMk cId="1766962655" sldId="314"/>
            <ac:spMk id="5" creationId="{064DB45F-506D-7B7C-C36F-671A8588904A}"/>
          </ac:spMkLst>
        </pc:spChg>
      </pc:sldChg>
    </pc:docChg>
  </pc:docChgLst>
  <pc:docChgLst>
    <pc:chgData name="Giuseppe Mossuti" userId="S::giuseppe.mossuti_eun.org#ext#@wilabonn.onmicrosoft.com::7a503b0d-332c-4ce3-bdf7-cf79346f1006" providerId="AD" clId="Web-{51F44F19-C452-E94E-77B0-AE574C31163F}"/>
    <pc:docChg chg="modSld">
      <pc:chgData name="Giuseppe Mossuti" userId="S::giuseppe.mossuti_eun.org#ext#@wilabonn.onmicrosoft.com::7a503b0d-332c-4ce3-bdf7-cf79346f1006" providerId="AD" clId="Web-{51F44F19-C452-E94E-77B0-AE574C31163F}" dt="2026-01-16T13:41:55.142" v="0" actId="14100"/>
      <pc:docMkLst>
        <pc:docMk/>
      </pc:docMkLst>
      <pc:sldChg chg="modSp">
        <pc:chgData name="Giuseppe Mossuti" userId="S::giuseppe.mossuti_eun.org#ext#@wilabonn.onmicrosoft.com::7a503b0d-332c-4ce3-bdf7-cf79346f1006" providerId="AD" clId="Web-{51F44F19-C452-E94E-77B0-AE574C31163F}" dt="2026-01-16T13:41:55.142" v="0" actId="14100"/>
        <pc:sldMkLst>
          <pc:docMk/>
          <pc:sldMk cId="0" sldId="2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40977-7E98-45B4-A5E8-281AB6C0631B}" type="doc">
      <dgm:prSet loTypeId="urn:microsoft.com/office/officeart/2005/8/layout/cycle2#1" loCatId="cycle" qsTypeId="urn:microsoft.com/office/officeart/2005/8/quickstyle/simple1#1" qsCatId="simple" csTypeId="urn:microsoft.com/office/officeart/2005/8/colors/colorful1" csCatId="colorful" phldr="1"/>
      <dgm:spPr bwMode="auto"/>
      <dgm:t>
        <a:bodyPr/>
        <a:lstStyle/>
        <a:p>
          <a:pPr>
            <a:defRPr/>
          </a:pPr>
          <a:endParaRPr lang="de-DE"/>
        </a:p>
      </dgm:t>
    </dgm:pt>
    <dgm:pt modelId="{A870EB9C-6F9F-4766-A11B-9DFA977C0EA5}">
      <dgm:prSet phldrT="[Text]"/>
      <dgm:spPr bwMode="auto">
        <a:solidFill>
          <a:schemeClr val="accent6">
            <a:lumMod val="60000"/>
            <a:lumOff val="40000"/>
          </a:schemeClr>
        </a:solidFill>
      </dgm:spPr>
      <dgm:t>
        <a:bodyPr/>
        <a:lstStyle/>
        <a:p>
          <a:pPr>
            <a:defRPr/>
          </a:pPr>
          <a:r>
            <a:rPr lang="es" b="1" noProof="0" dirty="0">
              <a:solidFill>
                <a:sysClr val="windowText" lastClr="000000"/>
              </a:solidFill>
            </a:rPr>
            <a:t>¿Quién?</a:t>
          </a:r>
        </a:p>
      </dgm:t>
    </dgm:pt>
    <dgm:pt modelId="{56DBC300-DCB6-46AF-8C92-556C6A5C2A67}" type="parTrans" cxnId="{7CFBFADC-981B-45BD-8E40-48323BF4B6D4}">
      <dgm:prSet/>
      <dgm:spPr bwMode="auto"/>
      <dgm:t>
        <a:bodyPr/>
        <a:lstStyle/>
        <a:p>
          <a:pPr>
            <a:defRPr/>
          </a:pPr>
          <a:endParaRPr lang="de-DE"/>
        </a:p>
      </dgm:t>
    </dgm:pt>
    <dgm:pt modelId="{0DDCBF19-5920-4ABB-A152-D9B8D53FA369}" type="sibTrans" cxnId="{7CFBFADC-981B-45BD-8E40-48323BF4B6D4}">
      <dgm:prSet/>
      <dgm:spPr bwMode="auto">
        <a:solidFill>
          <a:schemeClr val="bg1">
            <a:lumMod val="65000"/>
          </a:schemeClr>
        </a:solidFill>
      </dgm:spPr>
      <dgm:t>
        <a:bodyPr/>
        <a:lstStyle/>
        <a:p>
          <a:pPr>
            <a:defRPr/>
          </a:pPr>
          <a:endParaRPr lang="de-DE"/>
        </a:p>
      </dgm:t>
    </dgm:pt>
    <dgm:pt modelId="{4AA4411A-C87E-4111-BC7E-098BCF012748}">
      <dgm:prSet phldrT="[Text]"/>
      <dgm:spPr bwMode="auto">
        <a:solidFill>
          <a:schemeClr val="accent2"/>
        </a:solidFill>
      </dgm:spPr>
      <dgm:t>
        <a:bodyPr/>
        <a:lstStyle/>
        <a:p>
          <a:pPr>
            <a:defRPr/>
          </a:pPr>
          <a:r>
            <a:rPr lang="es" b="1" noProof="0" dirty="0">
              <a:solidFill>
                <a:sysClr val="windowText" lastClr="000000"/>
              </a:solidFill>
            </a:rPr>
            <a:t>¿Qué?</a:t>
          </a:r>
        </a:p>
      </dgm:t>
    </dgm:pt>
    <dgm:pt modelId="{49508413-CB85-4B22-8141-BB13E4CA67B9}" type="parTrans" cxnId="{C1342D25-DD68-47E4-981E-BA22B81D408A}">
      <dgm:prSet/>
      <dgm:spPr bwMode="auto"/>
      <dgm:t>
        <a:bodyPr/>
        <a:lstStyle/>
        <a:p>
          <a:pPr>
            <a:defRPr/>
          </a:pPr>
          <a:endParaRPr lang="de-DE"/>
        </a:p>
      </dgm:t>
    </dgm:pt>
    <dgm:pt modelId="{57223551-C62E-40F3-8503-F71A9DCFBC07}" type="sibTrans" cxnId="{C1342D25-DD68-47E4-981E-BA22B81D408A}">
      <dgm:prSet/>
      <dgm:spPr bwMode="auto"/>
      <dgm:t>
        <a:bodyPr/>
        <a:lstStyle/>
        <a:p>
          <a:pPr>
            <a:defRPr/>
          </a:pPr>
          <a:endParaRPr lang="de-DE"/>
        </a:p>
      </dgm:t>
    </dgm:pt>
    <dgm:pt modelId="{D4414C03-5C56-4BC6-A27B-BC6269FEDA14}">
      <dgm:prSet phldrT="[Text]"/>
      <dgm:spPr bwMode="auto">
        <a:solidFill>
          <a:schemeClr val="accent4">
            <a:lumMod val="75000"/>
          </a:schemeClr>
        </a:solidFill>
      </dgm:spPr>
      <dgm:t>
        <a:bodyPr/>
        <a:lstStyle/>
        <a:p>
          <a:pPr>
            <a:defRPr/>
          </a:pPr>
          <a:r>
            <a:rPr lang="es" b="1" noProof="0" dirty="0">
              <a:solidFill>
                <a:sysClr val="windowText" lastClr="000000"/>
              </a:solidFill>
            </a:rPr>
            <a:t>¿Cómo?</a:t>
          </a:r>
        </a:p>
      </dgm:t>
    </dgm:pt>
    <dgm:pt modelId="{A20EBA7D-F9EE-4195-9C81-75BF6992B8AB}" type="parTrans" cxnId="{45D681E5-BD2A-4524-A8E6-196A49F67B89}">
      <dgm:prSet/>
      <dgm:spPr bwMode="auto"/>
      <dgm:t>
        <a:bodyPr/>
        <a:lstStyle/>
        <a:p>
          <a:pPr>
            <a:defRPr/>
          </a:pPr>
          <a:endParaRPr lang="de-DE"/>
        </a:p>
      </dgm:t>
    </dgm:pt>
    <dgm:pt modelId="{998493CF-1049-4C97-9417-0B606AAFEC74}" type="sibTrans" cxnId="{45D681E5-BD2A-4524-A8E6-196A49F67B89}">
      <dgm:prSet/>
      <dgm:spPr bwMode="auto">
        <a:solidFill>
          <a:schemeClr val="bg1">
            <a:lumMod val="65000"/>
          </a:schemeClr>
        </a:solidFill>
      </dgm:spPr>
      <dgm:t>
        <a:bodyPr/>
        <a:lstStyle/>
        <a:p>
          <a:pPr>
            <a:defRPr/>
          </a:pPr>
          <a:endParaRPr lang="de-DE"/>
        </a:p>
      </dgm:t>
    </dgm:pt>
    <dgm:pt modelId="{27FD10D0-C165-4893-A3D1-B8CE2A11B6CF}">
      <dgm:prSet phldrT="[Text]"/>
      <dgm:spPr bwMode="auto">
        <a:solidFill>
          <a:schemeClr val="accent6">
            <a:lumMod val="75000"/>
          </a:schemeClr>
        </a:solidFill>
      </dgm:spPr>
      <dgm:t>
        <a:bodyPr/>
        <a:lstStyle/>
        <a:p>
          <a:pPr>
            <a:defRPr/>
          </a:pPr>
          <a:r>
            <a:rPr lang="es" b="1" noProof="0" dirty="0">
              <a:solidFill>
                <a:sysClr val="windowText" lastClr="000000"/>
              </a:solidFill>
            </a:rPr>
            <a:t>¿Materiales?</a:t>
          </a:r>
        </a:p>
      </dgm:t>
    </dgm:pt>
    <dgm:pt modelId="{A297AFEE-A911-419D-A108-F4EDC354C901}" type="parTrans" cxnId="{FA975B11-6DEA-4E0C-BDD2-7B661F73B66F}">
      <dgm:prSet/>
      <dgm:spPr bwMode="auto"/>
      <dgm:t>
        <a:bodyPr/>
        <a:lstStyle/>
        <a:p>
          <a:pPr>
            <a:defRPr/>
          </a:pPr>
          <a:endParaRPr lang="de-DE"/>
        </a:p>
      </dgm:t>
    </dgm:pt>
    <dgm:pt modelId="{F1C86441-F680-4140-9D0A-E884FC3F6BB7}" type="sibTrans" cxnId="{FA975B11-6DEA-4E0C-BDD2-7B661F73B66F}">
      <dgm:prSet/>
      <dgm:spPr bwMode="auto">
        <a:solidFill>
          <a:schemeClr val="bg1">
            <a:lumMod val="65000"/>
          </a:schemeClr>
        </a:solidFill>
      </dgm:spPr>
      <dgm:t>
        <a:bodyPr/>
        <a:lstStyle/>
        <a:p>
          <a:pPr>
            <a:defRPr/>
          </a:pPr>
          <a:endParaRPr lang="de-DE"/>
        </a:p>
      </dgm:t>
    </dgm:pt>
    <dgm:pt modelId="{89773333-C0A7-4EAE-B18C-CC1AE2260801}">
      <dgm:prSet phldrT="[Text]"/>
      <dgm:spPr bwMode="auto">
        <a:solidFill>
          <a:schemeClr val="accent2">
            <a:lumMod val="40000"/>
            <a:lumOff val="60000"/>
          </a:schemeClr>
        </a:solidFill>
      </dgm:spPr>
      <dgm:t>
        <a:bodyPr/>
        <a:lstStyle/>
        <a:p>
          <a:pPr>
            <a:defRPr/>
          </a:pPr>
          <a:r>
            <a:rPr lang="es" b="1" noProof="0" dirty="0">
              <a:solidFill>
                <a:sysClr val="windowText" lastClr="000000"/>
              </a:solidFill>
            </a:rPr>
            <a:t>¿Dónde?</a:t>
          </a:r>
        </a:p>
      </dgm:t>
    </dgm:pt>
    <dgm:pt modelId="{105077BA-AD89-4EDB-8BE2-A36E3A068DFA}" type="parTrans" cxnId="{3A44B45C-CCD7-41FD-9FC3-7AF94B035BF6}">
      <dgm:prSet/>
      <dgm:spPr bwMode="auto"/>
      <dgm:t>
        <a:bodyPr/>
        <a:lstStyle/>
        <a:p>
          <a:pPr>
            <a:defRPr/>
          </a:pPr>
          <a:endParaRPr lang="de-DE"/>
        </a:p>
      </dgm:t>
    </dgm:pt>
    <dgm:pt modelId="{FF6D4B45-AFAC-466F-B6F9-78C1B0957CA4}" type="sibTrans" cxnId="{3A44B45C-CCD7-41FD-9FC3-7AF94B035BF6}">
      <dgm:prSet/>
      <dgm:spPr bwMode="auto">
        <a:solidFill>
          <a:schemeClr val="bg1">
            <a:lumMod val="65000"/>
          </a:schemeClr>
        </a:solidFill>
      </dgm:spPr>
      <dgm:t>
        <a:bodyPr/>
        <a:lstStyle/>
        <a:p>
          <a:pPr>
            <a:defRPr/>
          </a:pPr>
          <a:endParaRPr lang="de-DE"/>
        </a:p>
      </dgm:t>
    </dgm:pt>
    <dgm:pt modelId="{40B6DAA1-5A4C-4E67-8BBF-90A39BFA41F1}">
      <dgm:prSet phldrT="[Text]"/>
      <dgm:spPr bwMode="auto">
        <a:solidFill>
          <a:schemeClr val="accent4">
            <a:lumMod val="40000"/>
            <a:lumOff val="60000"/>
          </a:schemeClr>
        </a:solidFill>
      </dgm:spPr>
      <dgm:t>
        <a:bodyPr/>
        <a:lstStyle/>
        <a:p>
          <a:pPr>
            <a:defRPr/>
          </a:pPr>
          <a:r>
            <a:rPr lang="es" b="1" noProof="0" dirty="0">
              <a:solidFill>
                <a:sysClr val="windowText" lastClr="000000"/>
              </a:solidFill>
            </a:rPr>
            <a:t>¿Por qué?</a:t>
          </a:r>
        </a:p>
      </dgm:t>
    </dgm:pt>
    <dgm:pt modelId="{30C4D46F-DCEA-4C9F-9F49-937D726FAC66}" type="parTrans" cxnId="{896B4352-8AC0-4167-BF64-AA1D1232C06F}">
      <dgm:prSet/>
      <dgm:spPr bwMode="auto"/>
      <dgm:t>
        <a:bodyPr/>
        <a:lstStyle/>
        <a:p>
          <a:pPr>
            <a:defRPr/>
          </a:pPr>
          <a:endParaRPr lang="de-DE"/>
        </a:p>
      </dgm:t>
    </dgm:pt>
    <dgm:pt modelId="{72719A51-82BB-4EA0-A2F7-06B5BC086FA6}" type="sibTrans" cxnId="{896B4352-8AC0-4167-BF64-AA1D1232C06F}">
      <dgm:prSet/>
      <dgm:spPr bwMode="auto">
        <a:solidFill>
          <a:schemeClr val="bg1">
            <a:lumMod val="65000"/>
          </a:schemeClr>
        </a:solidFill>
      </dgm:spPr>
      <dgm:t>
        <a:bodyPr/>
        <a:lstStyle/>
        <a:p>
          <a:pPr>
            <a:defRPr/>
          </a:pPr>
          <a:endParaRPr lang="de-DE"/>
        </a:p>
      </dgm:t>
    </dgm:pt>
    <dgm:pt modelId="{EE149F32-7D51-468B-9D6F-9D9C97F5DB7B}" type="pres">
      <dgm:prSet presAssocID="{62D40977-7E98-45B4-A5E8-281AB6C0631B}" presName="cycle" presStyleCnt="0">
        <dgm:presLayoutVars>
          <dgm:dir/>
          <dgm:resizeHandles val="exact"/>
        </dgm:presLayoutVars>
      </dgm:prSet>
      <dgm:spPr bwMode="auto"/>
    </dgm:pt>
    <dgm:pt modelId="{EB35021C-369D-48A5-B87A-BF324E49C3AE}" type="pres">
      <dgm:prSet presAssocID="{A870EB9C-6F9F-4766-A11B-9DFA977C0EA5}" presName="node" presStyleLbl="node1" presStyleIdx="0" presStyleCnt="6" custRadScaleRad="99288" custRadScaleInc="-2632">
        <dgm:presLayoutVars>
          <dgm:bulletEnabled val="1"/>
        </dgm:presLayoutVars>
      </dgm:prSet>
      <dgm:spPr bwMode="auto"/>
    </dgm:pt>
    <dgm:pt modelId="{464270D1-E852-486D-84E0-62DF6ADCB02B}" type="pres">
      <dgm:prSet presAssocID="{0DDCBF19-5920-4ABB-A152-D9B8D53FA369}" presName="sibTrans" presStyleLbl="sibTrans2D1" presStyleIdx="0" presStyleCnt="6" custScaleY="22663"/>
      <dgm:spPr bwMode="auto">
        <a:prstGeom prst="leftRightArrow">
          <a:avLst>
            <a:gd name="adj1" fmla="val 50000"/>
            <a:gd name="adj2" fmla="val 50000"/>
          </a:avLst>
        </a:prstGeom>
      </dgm:spPr>
    </dgm:pt>
    <dgm:pt modelId="{68065A07-1CBA-4541-8AEA-10FD8ED4368D}" type="pres">
      <dgm:prSet presAssocID="{0DDCBF19-5920-4ABB-A152-D9B8D53FA369}" presName="connectorText" presStyleLbl="sibTrans2D1" presStyleIdx="0" presStyleCnt="6"/>
      <dgm:spPr bwMode="auto"/>
    </dgm:pt>
    <dgm:pt modelId="{54146A4C-2E3D-46E7-93C8-7A18C860C319}" type="pres">
      <dgm:prSet presAssocID="{4AA4411A-C87E-4111-BC7E-098BCF012748}" presName="node" presStyleLbl="node1" presStyleIdx="1" presStyleCnt="6">
        <dgm:presLayoutVars>
          <dgm:bulletEnabled val="1"/>
        </dgm:presLayoutVars>
      </dgm:prSet>
      <dgm:spPr bwMode="auto"/>
    </dgm:pt>
    <dgm:pt modelId="{B6169AF8-DAEB-4703-A83F-F9B5D5F91028}" type="pres">
      <dgm:prSet presAssocID="{57223551-C62E-40F3-8503-F71A9DCFBC07}" presName="sibTrans" presStyleLbl="sibTrans2D1" presStyleIdx="1" presStyleCnt="6" custFlipVert="1" custScaleX="123292" custScaleY="19354"/>
      <dgm:spPr bwMode="auto">
        <a:prstGeom prst="leftRightArrow">
          <a:avLst>
            <a:gd name="adj1" fmla="val 50000"/>
            <a:gd name="adj2" fmla="val 50000"/>
          </a:avLst>
        </a:prstGeom>
      </dgm:spPr>
    </dgm:pt>
    <dgm:pt modelId="{D38A2808-7F2A-4A46-9437-CF78D99157B0}" type="pres">
      <dgm:prSet presAssocID="{57223551-C62E-40F3-8503-F71A9DCFBC07}" presName="connectorText" presStyleLbl="sibTrans2D1" presStyleIdx="1" presStyleCnt="6"/>
      <dgm:spPr bwMode="auto">
        <a:prstGeom prst="leftRightArrow">
          <a:avLst>
            <a:gd name="adj1" fmla="val 50000"/>
            <a:gd name="adj2" fmla="val 50000"/>
          </a:avLst>
        </a:prstGeom>
      </dgm:spPr>
    </dgm:pt>
    <dgm:pt modelId="{C1BF4A05-4A8D-433C-A00D-70881D73B156}" type="pres">
      <dgm:prSet presAssocID="{D4414C03-5C56-4BC6-A27B-BC6269FEDA14}" presName="node" presStyleLbl="node1" presStyleIdx="2" presStyleCnt="6">
        <dgm:presLayoutVars>
          <dgm:bulletEnabled val="1"/>
        </dgm:presLayoutVars>
      </dgm:prSet>
      <dgm:spPr bwMode="auto"/>
    </dgm:pt>
    <dgm:pt modelId="{D10D183E-D9DA-4B94-A3D5-487DE83F2F67}" type="pres">
      <dgm:prSet presAssocID="{998493CF-1049-4C97-9417-0B606AAFEC74}" presName="sibTrans" presStyleLbl="sibTrans2D1" presStyleIdx="2" presStyleCnt="6" custAng="4065809" custFlipVert="1" custScaleY="24986"/>
      <dgm:spPr bwMode="auto">
        <a:prstGeom prst="leftRightArrow">
          <a:avLst>
            <a:gd name="adj1" fmla="val 50000"/>
            <a:gd name="adj2" fmla="val 50000"/>
          </a:avLst>
        </a:prstGeom>
      </dgm:spPr>
    </dgm:pt>
    <dgm:pt modelId="{88ABE737-8A69-483C-A2A4-B56160120AB6}" type="pres">
      <dgm:prSet presAssocID="{998493CF-1049-4C97-9417-0B606AAFEC74}" presName="connectorText" presStyleLbl="sibTrans2D1" presStyleIdx="2" presStyleCnt="6"/>
      <dgm:spPr bwMode="auto"/>
    </dgm:pt>
    <dgm:pt modelId="{110C6733-635D-4BB5-B727-2199089D71E7}" type="pres">
      <dgm:prSet presAssocID="{27FD10D0-C165-4893-A3D1-B8CE2A11B6CF}" presName="node" presStyleLbl="node1" presStyleIdx="3" presStyleCnt="6">
        <dgm:presLayoutVars>
          <dgm:bulletEnabled val="1"/>
        </dgm:presLayoutVars>
      </dgm:prSet>
      <dgm:spPr bwMode="auto"/>
    </dgm:pt>
    <dgm:pt modelId="{605C0996-3E2F-407E-A023-383483E92682}" type="pres">
      <dgm:prSet presAssocID="{F1C86441-F680-4140-9D0A-E884FC3F6BB7}" presName="sibTrans" presStyleLbl="sibTrans2D1" presStyleIdx="3" presStyleCnt="6" custAng="6787556" custFlipVert="1" custScaleY="26743"/>
      <dgm:spPr bwMode="auto">
        <a:prstGeom prst="leftRightArrow">
          <a:avLst>
            <a:gd name="adj1" fmla="val 50000"/>
            <a:gd name="adj2" fmla="val 50000"/>
          </a:avLst>
        </a:prstGeom>
      </dgm:spPr>
    </dgm:pt>
    <dgm:pt modelId="{100D812A-0E34-4D64-9727-C0FE92D240A9}" type="pres">
      <dgm:prSet presAssocID="{F1C86441-F680-4140-9D0A-E884FC3F6BB7}" presName="connectorText" presStyleLbl="sibTrans2D1" presStyleIdx="3" presStyleCnt="6"/>
      <dgm:spPr bwMode="auto"/>
    </dgm:pt>
    <dgm:pt modelId="{8C4E2AC0-2732-4999-9B96-74037BFE3B90}" type="pres">
      <dgm:prSet presAssocID="{89773333-C0A7-4EAE-B18C-CC1AE2260801}" presName="node" presStyleLbl="node1" presStyleIdx="4" presStyleCnt="6" custRadScaleRad="98813" custRadScaleInc="-53">
        <dgm:presLayoutVars>
          <dgm:bulletEnabled val="1"/>
        </dgm:presLayoutVars>
      </dgm:prSet>
      <dgm:spPr bwMode="auto"/>
    </dgm:pt>
    <dgm:pt modelId="{A2B7CC6E-0BF3-4AEA-BE5F-5E99178BBF1B}" type="pres">
      <dgm:prSet presAssocID="{FF6D4B45-AFAC-466F-B6F9-78C1B0957CA4}" presName="sibTrans" presStyleLbl="sibTrans2D1" presStyleIdx="4" presStyleCnt="6" custScaleY="22907"/>
      <dgm:spPr bwMode="auto">
        <a:prstGeom prst="leftRightArrow">
          <a:avLst>
            <a:gd name="adj1" fmla="val 50000"/>
            <a:gd name="adj2" fmla="val 50000"/>
          </a:avLst>
        </a:prstGeom>
      </dgm:spPr>
    </dgm:pt>
    <dgm:pt modelId="{E89AF5FC-26F3-4CC3-963B-DE516537D77A}" type="pres">
      <dgm:prSet presAssocID="{FF6D4B45-AFAC-466F-B6F9-78C1B0957CA4}" presName="connectorText" presStyleLbl="sibTrans2D1" presStyleIdx="4" presStyleCnt="6"/>
      <dgm:spPr bwMode="auto"/>
    </dgm:pt>
    <dgm:pt modelId="{CD4B29B8-F61F-434D-B94D-46951F736EC6}" type="pres">
      <dgm:prSet presAssocID="{40B6DAA1-5A4C-4E67-8BBF-90A39BFA41F1}" presName="node" presStyleLbl="node1" presStyleIdx="5" presStyleCnt="6" custRadScaleRad="100722" custRadScaleInc="-791">
        <dgm:presLayoutVars>
          <dgm:bulletEnabled val="1"/>
        </dgm:presLayoutVars>
      </dgm:prSet>
      <dgm:spPr bwMode="auto"/>
    </dgm:pt>
    <dgm:pt modelId="{4B3F328D-15D1-4B08-8DCB-1989E22A98F5}" type="pres">
      <dgm:prSet presAssocID="{72719A51-82BB-4EA0-A2F7-06B5BC086FA6}" presName="sibTrans" presStyleLbl="sibTrans2D1" presStyleIdx="5" presStyleCnt="6" custAng="20939386" custFlipVert="0" custScaleY="21776"/>
      <dgm:spPr bwMode="auto">
        <a:prstGeom prst="leftRightArrow">
          <a:avLst>
            <a:gd name="adj1" fmla="val 50000"/>
            <a:gd name="adj2" fmla="val 50000"/>
          </a:avLst>
        </a:prstGeom>
      </dgm:spPr>
    </dgm:pt>
    <dgm:pt modelId="{9075EF83-BBC8-426E-A320-5B2E9410C9C7}" type="pres">
      <dgm:prSet presAssocID="{72719A51-82BB-4EA0-A2F7-06B5BC086FA6}" presName="connectorText" presStyleLbl="sibTrans2D1" presStyleIdx="5" presStyleCnt="6"/>
      <dgm:spPr bwMode="auto"/>
    </dgm:pt>
  </dgm:ptLst>
  <dgm:cxnLst>
    <dgm:cxn modelId="{DDCB8E00-2ADA-4948-9F6D-59D281FC0451}" type="presOf" srcId="{F1C86441-F680-4140-9D0A-E884FC3F6BB7}" destId="{605C0996-3E2F-407E-A023-383483E92682}" srcOrd="0" destOrd="0" presId="urn:microsoft.com/office/officeart/2005/8/layout/cycle2#1"/>
    <dgm:cxn modelId="{FA975B11-6DEA-4E0C-BDD2-7B661F73B66F}" srcId="{62D40977-7E98-45B4-A5E8-281AB6C0631B}" destId="{27FD10D0-C165-4893-A3D1-B8CE2A11B6CF}" srcOrd="3" destOrd="0" parTransId="{A297AFEE-A911-419D-A108-F4EDC354C901}" sibTransId="{F1C86441-F680-4140-9D0A-E884FC3F6BB7}"/>
    <dgm:cxn modelId="{0B499C1C-D3A4-4E6D-B669-C349CD4F0369}" type="presOf" srcId="{62D40977-7E98-45B4-A5E8-281AB6C0631B}" destId="{EE149F32-7D51-468B-9D6F-9D9C97F5DB7B}" srcOrd="0" destOrd="0" presId="urn:microsoft.com/office/officeart/2005/8/layout/cycle2#1"/>
    <dgm:cxn modelId="{C1342D25-DD68-47E4-981E-BA22B81D408A}" srcId="{62D40977-7E98-45B4-A5E8-281AB6C0631B}" destId="{4AA4411A-C87E-4111-BC7E-098BCF012748}" srcOrd="1" destOrd="0" parTransId="{49508413-CB85-4B22-8141-BB13E4CA67B9}" sibTransId="{57223551-C62E-40F3-8503-F71A9DCFBC07}"/>
    <dgm:cxn modelId="{58CE7433-2462-4343-8000-BE85A898395D}" type="presOf" srcId="{57223551-C62E-40F3-8503-F71A9DCFBC07}" destId="{D38A2808-7F2A-4A46-9437-CF78D99157B0}" srcOrd="1" destOrd="0" presId="urn:microsoft.com/office/officeart/2005/8/layout/cycle2#1"/>
    <dgm:cxn modelId="{86C20340-CEFC-4B8D-8F62-78554B282759}" type="presOf" srcId="{4AA4411A-C87E-4111-BC7E-098BCF012748}" destId="{54146A4C-2E3D-46E7-93C8-7A18C860C319}" srcOrd="0" destOrd="0" presId="urn:microsoft.com/office/officeart/2005/8/layout/cycle2#1"/>
    <dgm:cxn modelId="{3A44B45C-CCD7-41FD-9FC3-7AF94B035BF6}" srcId="{62D40977-7E98-45B4-A5E8-281AB6C0631B}" destId="{89773333-C0A7-4EAE-B18C-CC1AE2260801}" srcOrd="4" destOrd="0" parTransId="{105077BA-AD89-4EDB-8BE2-A36E3A068DFA}" sibTransId="{FF6D4B45-AFAC-466F-B6F9-78C1B0957CA4}"/>
    <dgm:cxn modelId="{896B4352-8AC0-4167-BF64-AA1D1232C06F}" srcId="{62D40977-7E98-45B4-A5E8-281AB6C0631B}" destId="{40B6DAA1-5A4C-4E67-8BBF-90A39BFA41F1}" srcOrd="5" destOrd="0" parTransId="{30C4D46F-DCEA-4C9F-9F49-937D726FAC66}" sibTransId="{72719A51-82BB-4EA0-A2F7-06B5BC086FA6}"/>
    <dgm:cxn modelId="{EA6ABF74-5D59-412A-8919-01FF452857B0}" type="presOf" srcId="{27FD10D0-C165-4893-A3D1-B8CE2A11B6CF}" destId="{110C6733-635D-4BB5-B727-2199089D71E7}" srcOrd="0" destOrd="0" presId="urn:microsoft.com/office/officeart/2005/8/layout/cycle2#1"/>
    <dgm:cxn modelId="{52027C78-AB2C-4DD8-BC2C-0B3171898F25}" type="presOf" srcId="{89773333-C0A7-4EAE-B18C-CC1AE2260801}" destId="{8C4E2AC0-2732-4999-9B96-74037BFE3B90}" srcOrd="0" destOrd="0" presId="urn:microsoft.com/office/officeart/2005/8/layout/cycle2#1"/>
    <dgm:cxn modelId="{29B8DB82-9A47-4B04-93DC-43F34AA1B269}" type="presOf" srcId="{D4414C03-5C56-4BC6-A27B-BC6269FEDA14}" destId="{C1BF4A05-4A8D-433C-A00D-70881D73B156}" srcOrd="0" destOrd="0" presId="urn:microsoft.com/office/officeart/2005/8/layout/cycle2#1"/>
    <dgm:cxn modelId="{AF00D786-4056-407D-9BF3-26664E41A4DA}" type="presOf" srcId="{40B6DAA1-5A4C-4E67-8BBF-90A39BFA41F1}" destId="{CD4B29B8-F61F-434D-B94D-46951F736EC6}" srcOrd="0" destOrd="0" presId="urn:microsoft.com/office/officeart/2005/8/layout/cycle2#1"/>
    <dgm:cxn modelId="{3B200297-A0E4-420C-8F71-E6F9A02C235B}" type="presOf" srcId="{FF6D4B45-AFAC-466F-B6F9-78C1B0957CA4}" destId="{E89AF5FC-26F3-4CC3-963B-DE516537D77A}" srcOrd="1" destOrd="0" presId="urn:microsoft.com/office/officeart/2005/8/layout/cycle2#1"/>
    <dgm:cxn modelId="{9FCD369C-6C3C-46F0-A65A-7CB78CE23808}" type="presOf" srcId="{998493CF-1049-4C97-9417-0B606AAFEC74}" destId="{D10D183E-D9DA-4B94-A3D5-487DE83F2F67}" srcOrd="0" destOrd="0" presId="urn:microsoft.com/office/officeart/2005/8/layout/cycle2#1"/>
    <dgm:cxn modelId="{660EF3AA-2724-4945-B54D-A14F023FBF42}" type="presOf" srcId="{0DDCBF19-5920-4ABB-A152-D9B8D53FA369}" destId="{464270D1-E852-486D-84E0-62DF6ADCB02B}" srcOrd="0" destOrd="0" presId="urn:microsoft.com/office/officeart/2005/8/layout/cycle2#1"/>
    <dgm:cxn modelId="{B3C4AAAB-375E-4448-BAB8-BA77A8E4E3D6}" type="presOf" srcId="{FF6D4B45-AFAC-466F-B6F9-78C1B0957CA4}" destId="{A2B7CC6E-0BF3-4AEA-BE5F-5E99178BBF1B}" srcOrd="0" destOrd="0" presId="urn:microsoft.com/office/officeart/2005/8/layout/cycle2#1"/>
    <dgm:cxn modelId="{4B577EB0-D81B-41FA-A3ED-8D5889FB8330}" type="presOf" srcId="{72719A51-82BB-4EA0-A2F7-06B5BC086FA6}" destId="{4B3F328D-15D1-4B08-8DCB-1989E22A98F5}" srcOrd="0" destOrd="0" presId="urn:microsoft.com/office/officeart/2005/8/layout/cycle2#1"/>
    <dgm:cxn modelId="{6F4945BE-3ED0-4840-89A8-FC852E7A12DB}" type="presOf" srcId="{0DDCBF19-5920-4ABB-A152-D9B8D53FA369}" destId="{68065A07-1CBA-4541-8AEA-10FD8ED4368D}" srcOrd="1" destOrd="0" presId="urn:microsoft.com/office/officeart/2005/8/layout/cycle2#1"/>
    <dgm:cxn modelId="{4CC688CA-72E2-4DDA-BDA6-05AF3B7BA1A7}" type="presOf" srcId="{72719A51-82BB-4EA0-A2F7-06B5BC086FA6}" destId="{9075EF83-BBC8-426E-A320-5B2E9410C9C7}" srcOrd="1" destOrd="0" presId="urn:microsoft.com/office/officeart/2005/8/layout/cycle2#1"/>
    <dgm:cxn modelId="{E77F24CF-36C1-40AC-B4DD-47F9DCD6A56D}" type="presOf" srcId="{57223551-C62E-40F3-8503-F71A9DCFBC07}" destId="{B6169AF8-DAEB-4703-A83F-F9B5D5F91028}" srcOrd="0" destOrd="0" presId="urn:microsoft.com/office/officeart/2005/8/layout/cycle2#1"/>
    <dgm:cxn modelId="{19BECFD6-0DE9-44D4-9FAF-69DBAF296A2F}" type="presOf" srcId="{998493CF-1049-4C97-9417-0B606AAFEC74}" destId="{88ABE737-8A69-483C-A2A4-B56160120AB6}" srcOrd="1" destOrd="0" presId="urn:microsoft.com/office/officeart/2005/8/layout/cycle2#1"/>
    <dgm:cxn modelId="{7CFBFADC-981B-45BD-8E40-48323BF4B6D4}" srcId="{62D40977-7E98-45B4-A5E8-281AB6C0631B}" destId="{A870EB9C-6F9F-4766-A11B-9DFA977C0EA5}" srcOrd="0" destOrd="0" parTransId="{56DBC300-DCB6-46AF-8C92-556C6A5C2A67}" sibTransId="{0DDCBF19-5920-4ABB-A152-D9B8D53FA369}"/>
    <dgm:cxn modelId="{45D681E5-BD2A-4524-A8E6-196A49F67B89}" srcId="{62D40977-7E98-45B4-A5E8-281AB6C0631B}" destId="{D4414C03-5C56-4BC6-A27B-BC6269FEDA14}" srcOrd="2" destOrd="0" parTransId="{A20EBA7D-F9EE-4195-9C81-75BF6992B8AB}" sibTransId="{998493CF-1049-4C97-9417-0B606AAFEC74}"/>
    <dgm:cxn modelId="{ED6FA3F2-B2CF-4692-8493-B65098F2E2EF}" type="presOf" srcId="{A870EB9C-6F9F-4766-A11B-9DFA977C0EA5}" destId="{EB35021C-369D-48A5-B87A-BF324E49C3AE}" srcOrd="0" destOrd="0" presId="urn:microsoft.com/office/officeart/2005/8/layout/cycle2#1"/>
    <dgm:cxn modelId="{74094CF4-7B69-421F-B0AA-CE12E6D8B3BF}" type="presOf" srcId="{F1C86441-F680-4140-9D0A-E884FC3F6BB7}" destId="{100D812A-0E34-4D64-9727-C0FE92D240A9}" srcOrd="1" destOrd="0" presId="urn:microsoft.com/office/officeart/2005/8/layout/cycle2#1"/>
    <dgm:cxn modelId="{5C472616-353D-4011-B985-052F675463AE}" type="presParOf" srcId="{EE149F32-7D51-468B-9D6F-9D9C97F5DB7B}" destId="{EB35021C-369D-48A5-B87A-BF324E49C3AE}" srcOrd="0" destOrd="0" presId="urn:microsoft.com/office/officeart/2005/8/layout/cycle2#1"/>
    <dgm:cxn modelId="{4D40C0EF-9A1A-43AA-A37D-B4F7646E5B04}" type="presParOf" srcId="{EE149F32-7D51-468B-9D6F-9D9C97F5DB7B}" destId="{464270D1-E852-486D-84E0-62DF6ADCB02B}" srcOrd="1" destOrd="0" presId="urn:microsoft.com/office/officeart/2005/8/layout/cycle2#1"/>
    <dgm:cxn modelId="{5CF80DD6-D213-4B65-BC16-447746BD1DC7}" type="presParOf" srcId="{464270D1-E852-486D-84E0-62DF6ADCB02B}" destId="{68065A07-1CBA-4541-8AEA-10FD8ED4368D}" srcOrd="0" destOrd="0" presId="urn:microsoft.com/office/officeart/2005/8/layout/cycle2#1"/>
    <dgm:cxn modelId="{2F5443CD-D261-4D32-AEF7-9A7A915C371D}" type="presParOf" srcId="{EE149F32-7D51-468B-9D6F-9D9C97F5DB7B}" destId="{54146A4C-2E3D-46E7-93C8-7A18C860C319}" srcOrd="2" destOrd="0" presId="urn:microsoft.com/office/officeart/2005/8/layout/cycle2#1"/>
    <dgm:cxn modelId="{213F0844-2DC2-4C71-9F17-1CD8AF6432A4}" type="presParOf" srcId="{EE149F32-7D51-468B-9D6F-9D9C97F5DB7B}" destId="{B6169AF8-DAEB-4703-A83F-F9B5D5F91028}" srcOrd="3" destOrd="0" presId="urn:microsoft.com/office/officeart/2005/8/layout/cycle2#1"/>
    <dgm:cxn modelId="{4E8E1328-3A73-444E-9021-F645A3BB734F}" type="presParOf" srcId="{B6169AF8-DAEB-4703-A83F-F9B5D5F91028}" destId="{D38A2808-7F2A-4A46-9437-CF78D99157B0}" srcOrd="0" destOrd="0" presId="urn:microsoft.com/office/officeart/2005/8/layout/cycle2#1"/>
    <dgm:cxn modelId="{F899F23B-82EE-45B1-9BE8-549435F29C59}" type="presParOf" srcId="{EE149F32-7D51-468B-9D6F-9D9C97F5DB7B}" destId="{C1BF4A05-4A8D-433C-A00D-70881D73B156}" srcOrd="4" destOrd="0" presId="urn:microsoft.com/office/officeart/2005/8/layout/cycle2#1"/>
    <dgm:cxn modelId="{C00B6F95-DCBF-4AE5-9F8E-BF1D351C43FC}" type="presParOf" srcId="{EE149F32-7D51-468B-9D6F-9D9C97F5DB7B}" destId="{D10D183E-D9DA-4B94-A3D5-487DE83F2F67}" srcOrd="5" destOrd="0" presId="urn:microsoft.com/office/officeart/2005/8/layout/cycle2#1"/>
    <dgm:cxn modelId="{2AF630F6-F422-48D6-AD4F-9F9DA847DB23}" type="presParOf" srcId="{D10D183E-D9DA-4B94-A3D5-487DE83F2F67}" destId="{88ABE737-8A69-483C-A2A4-B56160120AB6}" srcOrd="0" destOrd="0" presId="urn:microsoft.com/office/officeart/2005/8/layout/cycle2#1"/>
    <dgm:cxn modelId="{012861B0-4562-4575-A744-ED3B7D15FEDD}" type="presParOf" srcId="{EE149F32-7D51-468B-9D6F-9D9C97F5DB7B}" destId="{110C6733-635D-4BB5-B727-2199089D71E7}" srcOrd="6" destOrd="0" presId="urn:microsoft.com/office/officeart/2005/8/layout/cycle2#1"/>
    <dgm:cxn modelId="{E48B5E2D-64FC-4D0A-A5C2-E132B4C27375}" type="presParOf" srcId="{EE149F32-7D51-468B-9D6F-9D9C97F5DB7B}" destId="{605C0996-3E2F-407E-A023-383483E92682}" srcOrd="7" destOrd="0" presId="urn:microsoft.com/office/officeart/2005/8/layout/cycle2#1"/>
    <dgm:cxn modelId="{FABF8961-7B3E-43ED-A126-3C9194E0F2B6}" type="presParOf" srcId="{605C0996-3E2F-407E-A023-383483E92682}" destId="{100D812A-0E34-4D64-9727-C0FE92D240A9}" srcOrd="0" destOrd="0" presId="urn:microsoft.com/office/officeart/2005/8/layout/cycle2#1"/>
    <dgm:cxn modelId="{7285A618-DC50-4427-8B3B-8F477333EA3B}" type="presParOf" srcId="{EE149F32-7D51-468B-9D6F-9D9C97F5DB7B}" destId="{8C4E2AC0-2732-4999-9B96-74037BFE3B90}" srcOrd="8" destOrd="0" presId="urn:microsoft.com/office/officeart/2005/8/layout/cycle2#1"/>
    <dgm:cxn modelId="{0D93A1D0-BD27-49A9-BABD-5143B4AD85F4}" type="presParOf" srcId="{EE149F32-7D51-468B-9D6F-9D9C97F5DB7B}" destId="{A2B7CC6E-0BF3-4AEA-BE5F-5E99178BBF1B}" srcOrd="9" destOrd="0" presId="urn:microsoft.com/office/officeart/2005/8/layout/cycle2#1"/>
    <dgm:cxn modelId="{6287AF28-860D-474D-A5C3-3A4053BE1BE5}" type="presParOf" srcId="{A2B7CC6E-0BF3-4AEA-BE5F-5E99178BBF1B}" destId="{E89AF5FC-26F3-4CC3-963B-DE516537D77A}" srcOrd="0" destOrd="0" presId="urn:microsoft.com/office/officeart/2005/8/layout/cycle2#1"/>
    <dgm:cxn modelId="{3605A8AE-CEB6-473A-8628-4FF5CD82746E}" type="presParOf" srcId="{EE149F32-7D51-468B-9D6F-9D9C97F5DB7B}" destId="{CD4B29B8-F61F-434D-B94D-46951F736EC6}" srcOrd="10" destOrd="0" presId="urn:microsoft.com/office/officeart/2005/8/layout/cycle2#1"/>
    <dgm:cxn modelId="{FE65D3A1-405A-44AB-BC35-37B4EF74F70C}" type="presParOf" srcId="{EE149F32-7D51-468B-9D6F-9D9C97F5DB7B}" destId="{4B3F328D-15D1-4B08-8DCB-1989E22A98F5}" srcOrd="11" destOrd="0" presId="urn:microsoft.com/office/officeart/2005/8/layout/cycle2#1"/>
    <dgm:cxn modelId="{20A914B0-0B76-48DD-A0D5-0701E19C2937}" type="presParOf" srcId="{4B3F328D-15D1-4B08-8DCB-1989E22A98F5}" destId="{9075EF83-BBC8-426E-A320-5B2E9410C9C7}" srcOrd="0" destOrd="0" presId="urn:microsoft.com/office/officeart/2005/8/layout/cycle2#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5021C-369D-48A5-B87A-BF324E49C3AE}">
      <dsp:nvSpPr>
        <dsp:cNvPr id="0" name=""/>
        <dsp:cNvSpPr/>
      </dsp:nvSpPr>
      <dsp:spPr bwMode="auto">
        <a:xfrm>
          <a:off x="2834957" y="12904"/>
          <a:ext cx="1142028" cy="1142028"/>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es" sz="1000" b="1" kern="1200" noProof="0" dirty="0">
              <a:solidFill>
                <a:sysClr val="windowText" lastClr="000000"/>
              </a:solidFill>
            </a:rPr>
            <a:t>¿Quién?</a:t>
          </a:r>
        </a:p>
      </dsp:txBody>
      <dsp:txXfrm>
        <a:off x="3002203" y="180150"/>
        <a:ext cx="807536" cy="807536"/>
      </dsp:txXfrm>
    </dsp:sp>
    <dsp:sp modelId="{464270D1-E852-486D-84E0-62DF6ADCB02B}">
      <dsp:nvSpPr>
        <dsp:cNvPr id="0" name=""/>
        <dsp:cNvSpPr/>
      </dsp:nvSpPr>
      <dsp:spPr bwMode="auto">
        <a:xfrm rot="1755374">
          <a:off x="3996973" y="958439"/>
          <a:ext cx="311106" cy="8735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3998644" y="969506"/>
        <a:ext cx="284901" cy="52411"/>
      </dsp:txXfrm>
    </dsp:sp>
    <dsp:sp modelId="{54146A4C-2E3D-46E7-93C8-7A18C860C319}">
      <dsp:nvSpPr>
        <dsp:cNvPr id="0" name=""/>
        <dsp:cNvSpPr/>
      </dsp:nvSpPr>
      <dsp:spPr bwMode="auto">
        <a:xfrm>
          <a:off x="4343429" y="857904"/>
          <a:ext cx="1142028" cy="1142028"/>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es" sz="1000" b="1" kern="1200" noProof="0" dirty="0">
              <a:solidFill>
                <a:sysClr val="windowText" lastClr="000000"/>
              </a:solidFill>
            </a:rPr>
            <a:t>¿Qué?</a:t>
          </a:r>
        </a:p>
      </dsp:txBody>
      <dsp:txXfrm>
        <a:off x="4510675" y="1025150"/>
        <a:ext cx="807536" cy="807536"/>
      </dsp:txXfrm>
    </dsp:sp>
    <dsp:sp modelId="{B6169AF8-DAEB-4703-A83F-F9B5D5F91028}">
      <dsp:nvSpPr>
        <dsp:cNvPr id="0" name=""/>
        <dsp:cNvSpPr/>
      </dsp:nvSpPr>
      <dsp:spPr bwMode="auto">
        <a:xfrm rot="16200000" flipV="1">
          <a:off x="4727324" y="2240400"/>
          <a:ext cx="374238" cy="74597"/>
        </a:xfrm>
        <a:prstGeom prst="leftRightArrow">
          <a:avLst>
            <a:gd name="adj1" fmla="val 50000"/>
            <a:gd name="adj2" fmla="val 50000"/>
          </a:avLst>
        </a:prstGeom>
        <a:solidFill>
          <a:schemeClr val="accent3">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745973" y="2259049"/>
        <a:ext cx="336940" cy="37299"/>
      </dsp:txXfrm>
    </dsp:sp>
    <dsp:sp modelId="{C1BF4A05-4A8D-433C-A00D-70881D73B156}">
      <dsp:nvSpPr>
        <dsp:cNvPr id="0" name=""/>
        <dsp:cNvSpPr/>
      </dsp:nvSpPr>
      <dsp:spPr bwMode="auto">
        <a:xfrm>
          <a:off x="4343429" y="2572646"/>
          <a:ext cx="1142028" cy="1142028"/>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es" sz="1000" b="1" kern="1200" noProof="0" dirty="0">
              <a:solidFill>
                <a:sysClr val="windowText" lastClr="000000"/>
              </a:solidFill>
            </a:rPr>
            <a:t>¿Cómo?</a:t>
          </a:r>
        </a:p>
      </dsp:txBody>
      <dsp:txXfrm>
        <a:off x="4510675" y="2739892"/>
        <a:ext cx="807536" cy="807536"/>
      </dsp:txXfrm>
    </dsp:sp>
    <dsp:sp modelId="{D10D183E-D9DA-4B94-A3D5-487DE83F2F67}">
      <dsp:nvSpPr>
        <dsp:cNvPr id="0" name=""/>
        <dsp:cNvSpPr/>
      </dsp:nvSpPr>
      <dsp:spPr bwMode="auto">
        <a:xfrm rot="8534191" flipV="1">
          <a:off x="4027609" y="3519898"/>
          <a:ext cx="303538" cy="96304"/>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053474" y="3530313"/>
        <a:ext cx="274647" cy="57782"/>
      </dsp:txXfrm>
    </dsp:sp>
    <dsp:sp modelId="{110C6733-635D-4BB5-B727-2199089D71E7}">
      <dsp:nvSpPr>
        <dsp:cNvPr id="0" name=""/>
        <dsp:cNvSpPr/>
      </dsp:nvSpPr>
      <dsp:spPr bwMode="auto">
        <a:xfrm>
          <a:off x="2858419" y="3430017"/>
          <a:ext cx="1142028" cy="1142028"/>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es" sz="1000" b="1" kern="1200" noProof="0" dirty="0">
              <a:solidFill>
                <a:sysClr val="windowText" lastClr="000000"/>
              </a:solidFill>
            </a:rPr>
            <a:t>¿Materiales?</a:t>
          </a:r>
        </a:p>
      </dsp:txBody>
      <dsp:txXfrm>
        <a:off x="3025665" y="3597263"/>
        <a:ext cx="807536" cy="807536"/>
      </dsp:txXfrm>
    </dsp:sp>
    <dsp:sp modelId="{605C0996-3E2F-407E-A023-383483E92682}">
      <dsp:nvSpPr>
        <dsp:cNvPr id="0" name=""/>
        <dsp:cNvSpPr/>
      </dsp:nvSpPr>
      <dsp:spPr bwMode="auto">
        <a:xfrm rot="2177361" flipV="1">
          <a:off x="2554132" y="3520213"/>
          <a:ext cx="297975" cy="103076"/>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2557131" y="3531677"/>
        <a:ext cx="267052" cy="61846"/>
      </dsp:txXfrm>
    </dsp:sp>
    <dsp:sp modelId="{8C4E2AC0-2732-4999-9B96-74037BFE3B90}">
      <dsp:nvSpPr>
        <dsp:cNvPr id="0" name=""/>
        <dsp:cNvSpPr/>
      </dsp:nvSpPr>
      <dsp:spPr bwMode="auto">
        <a:xfrm>
          <a:off x="1391271" y="2562876"/>
          <a:ext cx="1142028" cy="114202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es" sz="1000" b="1" kern="1200" noProof="0" dirty="0">
              <a:solidFill>
                <a:sysClr val="windowText" lastClr="000000"/>
              </a:solidFill>
            </a:rPr>
            <a:t>¿Dónde?</a:t>
          </a:r>
        </a:p>
      </dsp:txBody>
      <dsp:txXfrm>
        <a:off x="1558517" y="2730122"/>
        <a:ext cx="807536" cy="807536"/>
      </dsp:txXfrm>
    </dsp:sp>
    <dsp:sp modelId="{A2B7CC6E-0BF3-4AEA-BE5F-5E99178BBF1B}">
      <dsp:nvSpPr>
        <dsp:cNvPr id="0" name=""/>
        <dsp:cNvSpPr/>
      </dsp:nvSpPr>
      <dsp:spPr bwMode="auto">
        <a:xfrm rot="16135188">
          <a:off x="1797114" y="2245711"/>
          <a:ext cx="298514" cy="8829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1810607" y="2276610"/>
        <a:ext cx="272027" cy="52975"/>
      </dsp:txXfrm>
    </dsp:sp>
    <dsp:sp modelId="{CD4B29B8-F61F-434D-B94D-46951F736EC6}">
      <dsp:nvSpPr>
        <dsp:cNvPr id="0" name=""/>
        <dsp:cNvSpPr/>
      </dsp:nvSpPr>
      <dsp:spPr bwMode="auto">
        <a:xfrm>
          <a:off x="1359124" y="857916"/>
          <a:ext cx="1142028" cy="1142028"/>
        </a:xfrm>
        <a:prstGeom prst="ellips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es" sz="1000" b="1" kern="1200" noProof="0" dirty="0">
              <a:solidFill>
                <a:sysClr val="windowText" lastClr="000000"/>
              </a:solidFill>
            </a:rPr>
            <a:t>¿Por qué?</a:t>
          </a:r>
        </a:p>
      </dsp:txBody>
      <dsp:txXfrm>
        <a:off x="1526370" y="1025162"/>
        <a:ext cx="807536" cy="807536"/>
      </dsp:txXfrm>
    </dsp:sp>
    <dsp:sp modelId="{4B3F328D-15D1-4B08-8DCB-1989E22A98F5}">
      <dsp:nvSpPr>
        <dsp:cNvPr id="0" name=""/>
        <dsp:cNvSpPr/>
      </dsp:nvSpPr>
      <dsp:spPr bwMode="auto">
        <a:xfrm rot="19151746">
          <a:off x="2512755" y="968621"/>
          <a:ext cx="296057" cy="83932"/>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2515815" y="993634"/>
        <a:ext cx="270877" cy="50360"/>
      </dsp:txXfrm>
    </dsp:sp>
  </dsp:spTree>
</dsp:drawing>
</file>

<file path=ppt/diagrams/layout1.xml><?xml version="1.0" encoding="utf-8"?>
<dgm:layoutDef xmlns:dgm="http://schemas.openxmlformats.org/drawingml/2006/diagram" xmlns:a="http://schemas.openxmlformats.org/drawingml/2006/main" uniqueId="urn:microsoft.com/office/officeart/2005/8/layout/cycle2#1">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forEach name="nodesForEach" axis="ch" ptType="node">
      <dgm:layoutNode name="node">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varLst>
          <dgm:bulletEnabled val="1"/>
        </dgm:varLst>
      </dgm:layoutNode>
      <dgm:choose name="Name9">
        <dgm:if name="Name10" axis="par ch" ptType="doc node" func="cnt" op="gt" val="1">
          <dgm:forEach name="sibTransForEach" axis="followSib" ptType="sibTrans" hideLastTrans="0" cnt="1">
            <dgm:layoutNode name="sibTrans">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794BCA15-B40F-474D-9877-1942883D7086}" type="datetimeFigureOut">
              <a:rPr lang="de-AT"/>
              <a:t>02.04.2026</a:t>
            </a:fld>
            <a:endParaRPr lang="de-AT"/>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AT"/>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F8A5A15-384E-44D0-853A-97462417CAF7}" type="slidenum">
              <a:rPr lang="de-AT"/>
              <a:t>‹#›</a:t>
            </a:fld>
            <a:endParaRPr lang="de-AT"/>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4198629D-6778-DC36-611D-C6C23DEB440D}" type="slidenum">
              <a:rP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AFA28-0BE7-AA02-2946-40B74CA33D42}"/>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DDA695C5-6A66-5869-CAC3-2FD85E9E51E3}"/>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AD83F174-E29F-7535-BA9A-2ACC9C7D2FB6}"/>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8F2F0916-6D6B-C27F-B198-B6D50D228866}"/>
              </a:ext>
            </a:extLst>
          </p:cNvPr>
          <p:cNvSpPr>
            <a:spLocks noGrp="1"/>
          </p:cNvSpPr>
          <p:nvPr>
            <p:ph type="sldNum" sz="quarter" idx="10"/>
          </p:nvPr>
        </p:nvSpPr>
        <p:spPr bwMode="auto"/>
        <p:txBody>
          <a:bodyPr/>
          <a:lstStyle/>
          <a:p>
            <a:pPr>
              <a:defRPr/>
            </a:pPr>
            <a:fld id="{DF8A5A15-384E-44D0-853A-97462417CAF7}" type="slidenum">
              <a:rPr lang="de-AT"/>
              <a:t>13</a:t>
            </a:fld>
            <a:endParaRPr lang="de-AT"/>
          </a:p>
        </p:txBody>
      </p:sp>
    </p:spTree>
    <p:extLst>
      <p:ext uri="{BB962C8B-B14F-4D97-AF65-F5344CB8AC3E}">
        <p14:creationId xmlns:p14="http://schemas.microsoft.com/office/powerpoint/2010/main" val="129405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14</a:t>
            </a:fld>
            <a:endParaRPr lang="de-A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17</a:t>
            </a:fld>
            <a:endParaRPr lang="de-A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18</a:t>
            </a:fld>
            <a:endParaRPr lang="de-A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19</a:t>
            </a:fld>
            <a:endParaRPr lang="de-A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20</a:t>
            </a:fld>
            <a:endParaRPr lang="de-A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084DB-2F8D-E597-46D4-E3A01AACF173}"/>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A16F74BB-D36E-D8E3-839D-DA9E45BCEEAA}"/>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58E992F4-8386-D486-394C-DC2F33825DF7}"/>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A7961545-8596-2C75-B96F-2929CE7ACEBE}"/>
              </a:ext>
            </a:extLst>
          </p:cNvPr>
          <p:cNvSpPr>
            <a:spLocks noGrp="1"/>
          </p:cNvSpPr>
          <p:nvPr>
            <p:ph type="sldNum" sz="quarter" idx="10"/>
          </p:nvPr>
        </p:nvSpPr>
        <p:spPr bwMode="auto"/>
        <p:txBody>
          <a:bodyPr/>
          <a:lstStyle/>
          <a:p>
            <a:pPr>
              <a:defRPr/>
            </a:pPr>
            <a:fld id="{DF8A5A15-384E-44D0-853A-97462417CAF7}" type="slidenum">
              <a:rPr lang="de-AT"/>
              <a:t>21</a:t>
            </a:fld>
            <a:endParaRPr lang="de-AT"/>
          </a:p>
        </p:txBody>
      </p:sp>
    </p:spTree>
    <p:extLst>
      <p:ext uri="{BB962C8B-B14F-4D97-AF65-F5344CB8AC3E}">
        <p14:creationId xmlns:p14="http://schemas.microsoft.com/office/powerpoint/2010/main" val="302433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22</a:t>
            </a:fld>
            <a:endParaRPr lang="de-AT"/>
          </a:p>
        </p:txBody>
      </p:sp>
    </p:spTree>
    <p:extLst>
      <p:ext uri="{BB962C8B-B14F-4D97-AF65-F5344CB8AC3E}">
        <p14:creationId xmlns:p14="http://schemas.microsoft.com/office/powerpoint/2010/main" val="354552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a:t>
            </a:fld>
            <a:endParaRPr lang="de-A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23</a:t>
            </a:fld>
            <a:endParaRPr lang="de-A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708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5</a:t>
            </a:fld>
            <a:endParaRPr lang="de-A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a:defRPr/>
            </a:pPr>
            <a:endParaRPr lang="en-US" dirty="0">
              <a:solidFill>
                <a:srgbClr val="00B0F0"/>
              </a:solidFill>
              <a:cs typeface="Calibri"/>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8067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0FE040E7-1C14-51E9-A161-4028219D615C}" type="slidenum">
              <a:rPr/>
              <a:t>37</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DF16C177-94C9-901A-04A8-30461682931F}" type="slidenum">
              <a:rPr/>
              <a:t>38</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Notes Placeholder"/>
          <p:cNvSpPr>
            <a:spLocks noGrp="1"/>
          </p:cNvSpPr>
          <p:nvPr>
            <p:ph type="body" idx="1"/>
          </p:nvPr>
        </p:nvSpPr>
        <p:spPr bwMode="auto"/>
        <p:txBody>
          <a:bodyPr>
            <a:normAutofit/>
          </a:bodyPr>
          <a:lstStyle/>
          <a:p>
            <a:pPr>
              <a:defRPr/>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43</a:t>
            </a:fld>
            <a:endParaRPr lang="de-A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44</a:t>
            </a:fld>
            <a:endParaRPr lang="de-A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6</a:t>
            </a:fld>
            <a:endParaRPr lang="de-A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09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6373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7</a:t>
            </a:fld>
            <a:endParaRPr lang="de-A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63004653-A135-3DE4-8F83-7B79C29E9987}" type="slidenum">
              <a:rPr/>
              <a:t>56</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C89AB4E3-F15F-88AF-1736-FA5F2F744641}" type="slidenum">
              <a:rPr/>
              <a:t>57</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274FD307-8AF7-62F2-A2A8-EEBA257EC1A7}" type="slidenum">
              <a:rPr/>
              <a:t>8</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9</a:t>
            </a:fld>
            <a:endParaRPr lang="de-A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10</a:t>
            </a:fld>
            <a:endParaRPr lang="de-A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11</a:t>
            </a:fld>
            <a:endParaRPr lang="de-AT"/>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Diapositiva de título" type="title" userDrawn="1">
  <p:cSld name="Diapositiva de título">
    <p:bg>
      <p:bgPr>
        <a:solidFill>
          <a:schemeClr val="lt1"/>
        </a:solidFill>
        <a:effectLst/>
      </p:bgPr>
    </p:bg>
    <p:spTree>
      <p:nvGrpSpPr>
        <p:cNvPr id="1" name=""/>
        <p:cNvGrpSpPr/>
        <p:nvPr/>
      </p:nvGrpSpPr>
      <p:grpSpPr bwMode="auto">
        <a:xfrm>
          <a:off x="0" y="0"/>
          <a:ext cx="0" cy="0"/>
          <a:chOff x="0" y="0"/>
          <a:chExt cx="0" cy="0"/>
        </a:xfrm>
      </p:grpSpPr>
      <p:pic>
        <p:nvPicPr>
          <p:cNvPr id="13" name="Google Shape;13;p2"/>
          <p:cNvPicPr/>
          <p:nvPr userDrawn="1"/>
        </p:nvPicPr>
        <p:blipFill>
          <a:blip r:embed="rId2">
            <a:alphaModFix/>
          </a:blip>
          <a:stretch/>
        </p:blipFill>
        <p:spPr bwMode="auto">
          <a:xfrm>
            <a:off x="0" y="0"/>
            <a:ext cx="12192000" cy="6858000"/>
          </a:xfrm>
          <a:prstGeom prst="rect">
            <a:avLst/>
          </a:prstGeom>
          <a:noFill/>
          <a:ln>
            <a:noFill/>
          </a:ln>
        </p:spPr>
      </p:pic>
      <p:sp>
        <p:nvSpPr>
          <p:cNvPr id="14" name="Google Shape;14;p2"/>
          <p:cNvSpPr txBox="1">
            <a:spLocks noGrp="1"/>
          </p:cNvSpPr>
          <p:nvPr>
            <p:ph type="ctrTitle"/>
          </p:nvPr>
        </p:nvSpPr>
        <p:spPr bwMode="auto">
          <a:xfrm>
            <a:off x="1524000" y="246348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Bebas Neue"/>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5" name="Google Shape;15;p2"/>
          <p:cNvSpPr txBox="1">
            <a:spLocks noGrp="1"/>
          </p:cNvSpPr>
          <p:nvPr>
            <p:ph type="subTitle" idx="1"/>
          </p:nvPr>
        </p:nvSpPr>
        <p:spPr bwMode="auto">
          <a:xfrm>
            <a:off x="1524000" y="494315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1400"/>
              <a:buNone/>
              <a:defRPr sz="1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pPr>
              <a:defRPr/>
            </a:pPr>
            <a:endParaRPr dirty="0"/>
          </a:p>
        </p:txBody>
      </p:sp>
      <p:sp>
        <p:nvSpPr>
          <p:cNvPr id="3" name="Rectangle 2">
            <a:extLst>
              <a:ext uri="{FF2B5EF4-FFF2-40B4-BE49-F238E27FC236}">
                <a16:creationId xmlns:a16="http://schemas.microsoft.com/office/drawing/2014/main" id="{8C0B6A15-072C-2A59-4F52-E69A69B71343}"/>
              </a:ext>
            </a:extLst>
          </p:cNvPr>
          <p:cNvSpPr/>
          <p:nvPr userDrawn="1"/>
        </p:nvSpPr>
        <p:spPr>
          <a:xfrm>
            <a:off x="5644444" y="5771039"/>
            <a:ext cx="936978" cy="674917"/>
          </a:xfrm>
          <a:prstGeom prst="rect">
            <a:avLst/>
          </a:prstGeom>
          <a:solidFill>
            <a:srgbClr val="2AB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BEDBDB75-81BF-8487-7D03-E8BB2194705F}"/>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85CA387A-64C2-A8B3-5F0C-DA041AD7E5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En blanco" type="blank" preserve="1" userDrawn="1">
  <p:cSld name="1_En blanco">
    <p:spTree>
      <p:nvGrpSpPr>
        <p:cNvPr id="1" name=""/>
        <p:cNvGrpSpPr/>
        <p:nvPr/>
      </p:nvGrpSpPr>
      <p:grpSpPr bwMode="auto">
        <a:xfrm>
          <a:off x="0" y="0"/>
          <a:ext cx="0" cy="0"/>
          <a:chOff x="0" y="0"/>
          <a:chExt cx="0" cy="0"/>
        </a:xfrm>
      </p:grpSpPr>
      <p:pic>
        <p:nvPicPr>
          <p:cNvPr id="6" name="Gráfico 4">
            <a:extLst>
              <a:ext uri="{FF2B5EF4-FFF2-40B4-BE49-F238E27FC236}">
                <a16:creationId xmlns:a16="http://schemas.microsoft.com/office/drawing/2014/main" id="{834805D4-2B38-8928-AC2B-B2F9D0D9CB1E}"/>
              </a:ext>
            </a:extLst>
          </p:cNvPr>
          <p:cNvPicPr>
            <a:picLocks noChangeAspect="1"/>
          </p:cNvPicPr>
          <p:nvPr userDrawn="1"/>
        </p:nvPicPr>
        <p:blipFill>
          <a:blip>
            <a:extLst>
              <a:ext uri="{96DAC541-7B7A-43D3-8B79-37D633B846F1}">
                <asvg:svgBlip xmlns:asvg="http://schemas.microsoft.com/office/drawing/2016/SVG/main" r:embed="rId2"/>
              </a:ext>
            </a:extLst>
          </a:blip>
          <a:stretch/>
        </p:blipFill>
        <p:spPr bwMode="auto">
          <a:xfrm>
            <a:off x="-3663" y="-1178158"/>
            <a:ext cx="12195662" cy="8130441"/>
          </a:xfrm>
          <a:prstGeom prst="rect">
            <a:avLst/>
          </a:prstGeom>
        </p:spPr>
      </p:pic>
      <p:sp>
        <p:nvSpPr>
          <p:cNvPr id="2" name="CuadroTexto 5">
            <a:extLst>
              <a:ext uri="{FF2B5EF4-FFF2-40B4-BE49-F238E27FC236}">
                <a16:creationId xmlns:a16="http://schemas.microsoft.com/office/drawing/2014/main" id="{410292F4-5FAD-FC90-1E6B-BA64D0CD6E8A}"/>
              </a:ext>
            </a:extLst>
          </p:cNvPr>
          <p:cNvSpPr txBox="1"/>
          <p:nvPr userDrawn="1"/>
        </p:nvSpPr>
        <p:spPr bwMode="auto">
          <a:xfrm>
            <a:off x="5227271" y="3866661"/>
            <a:ext cx="1737463" cy="646331"/>
          </a:xfrm>
          <a:prstGeom prst="rect">
            <a:avLst/>
          </a:prstGeom>
          <a:noFill/>
        </p:spPr>
        <p:txBody>
          <a:bodyPr wrap="none" rtlCol="0">
            <a:spAutoFit/>
          </a:bodyPr>
          <a:lstStyle/>
          <a:p>
            <a:pPr algn="ctr">
              <a:defRPr/>
            </a:pPr>
            <a:r>
              <a:rPr lang="es" sz="3600" noProof="0" dirty="0">
                <a:solidFill>
                  <a:schemeClr val="bg1"/>
                </a:solidFill>
                <a:latin typeface="Bebas Neue"/>
              </a:rPr>
              <a:t>GRACIAS</a:t>
            </a:r>
            <a:endParaRPr lang="es" noProof="0" dirty="0"/>
          </a:p>
        </p:txBody>
      </p:sp>
      <p:sp>
        <p:nvSpPr>
          <p:cNvPr id="3" name="CuadroTexto 1">
            <a:extLst>
              <a:ext uri="{FF2B5EF4-FFF2-40B4-BE49-F238E27FC236}">
                <a16:creationId xmlns:a16="http://schemas.microsoft.com/office/drawing/2014/main" id="{556B9377-C571-015A-72BD-E5F3C7A6D77F}"/>
              </a:ext>
            </a:extLst>
          </p:cNvPr>
          <p:cNvSpPr txBox="1"/>
          <p:nvPr userDrawn="1"/>
        </p:nvSpPr>
        <p:spPr bwMode="auto">
          <a:xfrm>
            <a:off x="5339973" y="4666304"/>
            <a:ext cx="1512053" cy="276999"/>
          </a:xfrm>
          <a:prstGeom prst="rect">
            <a:avLst/>
          </a:prstGeom>
          <a:noFill/>
        </p:spPr>
        <p:txBody>
          <a:bodyPr wrap="square">
            <a:spAutoFit/>
          </a:bodyPr>
          <a:lstStyle/>
          <a:p>
            <a:pPr algn="ctr">
              <a:defRPr/>
            </a:pPr>
            <a:r>
              <a:rPr lang="es" sz="1200" b="1" noProof="0" dirty="0">
                <a:solidFill>
                  <a:schemeClr val="bg1"/>
                </a:solidFill>
                <a:latin typeface="Poppins"/>
                <a:cs typeface="Poppins"/>
              </a:rPr>
              <a:t>loess-project.eu</a:t>
            </a:r>
            <a:endParaRPr lang="es" noProof="0" dirty="0"/>
          </a:p>
        </p:txBody>
      </p:sp>
      <p:sp>
        <p:nvSpPr>
          <p:cNvPr id="4" name="Rectangle 3">
            <a:extLst>
              <a:ext uri="{FF2B5EF4-FFF2-40B4-BE49-F238E27FC236}">
                <a16:creationId xmlns:a16="http://schemas.microsoft.com/office/drawing/2014/main" id="{4AB65BD2-D4ED-4669-C168-C949CF420FA0}"/>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
          </a:p>
        </p:txBody>
      </p:sp>
      <p:pic>
        <p:nvPicPr>
          <p:cNvPr id="5" name="Picture 4">
            <a:extLst>
              <a:ext uri="{FF2B5EF4-FFF2-40B4-BE49-F238E27FC236}">
                <a16:creationId xmlns:a16="http://schemas.microsoft.com/office/drawing/2014/main" id="{8D3042C8-EC5C-728F-69EF-36EBD6DF1D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extLst>
      <p:ext uri="{BB962C8B-B14F-4D97-AF65-F5344CB8AC3E}">
        <p14:creationId xmlns:p14="http://schemas.microsoft.com/office/powerpoint/2010/main" val="3968403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title" preserve="1" userDrawn="1">
  <p:cSld name="1_Diapositiva de título">
    <p:spTree>
      <p:nvGrpSpPr>
        <p:cNvPr id="1" name=""/>
        <p:cNvGrpSpPr/>
        <p:nvPr/>
      </p:nvGrpSpPr>
      <p:grpSpPr bwMode="auto">
        <a:xfrm>
          <a:off x="0" y="0"/>
          <a:ext cx="0" cy="0"/>
          <a:chOff x="0" y="0"/>
          <a:chExt cx="0" cy="0"/>
        </a:xfrm>
      </p:grpSpPr>
      <p:sp>
        <p:nvSpPr>
          <p:cNvPr id="2" name="Título 1"/>
          <p:cNvSpPr>
            <a:spLocks noGrp="1"/>
          </p:cNvSpPr>
          <p:nvPr>
            <p:ph type="ctrTitle"/>
          </p:nvPr>
        </p:nvSpPr>
        <p:spPr bwMode="auto">
          <a:xfrm>
            <a:off x="1524000" y="1122363"/>
            <a:ext cx="9144000" cy="2387600"/>
          </a:xfrm>
        </p:spPr>
        <p:txBody>
          <a:bodyPr anchor="b"/>
          <a:lstStyle>
            <a:lvl1pPr algn="ctr">
              <a:defRPr sz="6000"/>
            </a:lvl1pPr>
          </a:lstStyle>
          <a:p>
            <a:pPr>
              <a:defRPr/>
            </a:pPr>
            <a:r>
              <a:rPr lang="es-ES"/>
              <a:t>Haga clic para modificar el estilo de título del patrón</a:t>
            </a:r>
            <a:endParaRPr/>
          </a:p>
        </p:txBody>
      </p:sp>
      <p:sp>
        <p:nvSpPr>
          <p:cNvPr id="3" name="Subtítulo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s-ES"/>
              <a:t>Haga clic para modificar el estilo de subtítulo del patrón</a:t>
            </a:r>
            <a:endParaRPr/>
          </a:p>
        </p:txBody>
      </p:sp>
      <p:sp>
        <p:nvSpPr>
          <p:cNvPr id="4" name="Marcador de fecha 3"/>
          <p:cNvSpPr>
            <a:spLocks noGrp="1"/>
          </p:cNvSpPr>
          <p:nvPr>
            <p:ph type="dt" sz="half" idx="10"/>
          </p:nvPr>
        </p:nvSpPr>
        <p:spPr bwMode="auto"/>
        <p:txBody>
          <a:bodyPr/>
          <a:lstStyle/>
          <a:p>
            <a:pPr>
              <a:defRPr/>
            </a:pPr>
            <a:fld id="{E24CEC5F-A82A-4335-884D-B1F134156BC7}" type="datetimeFigureOut">
              <a:rPr lang="es-ES"/>
              <a:t>02/04/2026</a:t>
            </a:fld>
            <a:endParaRPr lang="es-ES" dirty="0"/>
          </a:p>
        </p:txBody>
      </p:sp>
      <p:sp>
        <p:nvSpPr>
          <p:cNvPr id="5" name="Marcador de pie de página 4"/>
          <p:cNvSpPr>
            <a:spLocks noGrp="1"/>
          </p:cNvSpPr>
          <p:nvPr>
            <p:ph type="ftr" sz="quarter" idx="11"/>
          </p:nvPr>
        </p:nvSpPr>
        <p:spPr bwMode="auto"/>
        <p:txBody>
          <a:bodyPr/>
          <a:lstStyle/>
          <a:p>
            <a:pPr>
              <a:defRPr/>
            </a:pPr>
            <a:endParaRPr lang="es-ES" dirty="0"/>
          </a:p>
        </p:txBody>
      </p:sp>
      <p:sp>
        <p:nvSpPr>
          <p:cNvPr id="6" name="Marcador de número de diapositiva 5"/>
          <p:cNvSpPr>
            <a:spLocks noGrp="1"/>
          </p:cNvSpPr>
          <p:nvPr>
            <p:ph type="sldNum" sz="quarter" idx="12"/>
          </p:nvPr>
        </p:nvSpPr>
        <p:spPr bwMode="auto"/>
        <p:txBody>
          <a:bodyPr/>
          <a:lstStyle/>
          <a:p>
            <a:pPr>
              <a:defRPr/>
            </a:pPr>
            <a:fld id="{3D3F48F0-2D35-4579-A881-537F9CFB04B1}" type="slidenum">
              <a:rPr lang="es-ES"/>
              <a:t>‹#›</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Título y objetos" userDrawn="1">
  <p:cSld name="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3289300" y="357115"/>
            <a:ext cx="8064500" cy="686435"/>
          </a:xfrm>
          <a:prstGeom prst="rect">
            <a:avLst/>
          </a:prstGeom>
          <a:noFill/>
          <a:ln>
            <a:noFill/>
          </a:ln>
        </p:spPr>
        <p:txBody>
          <a:bodyPr spcFirstLastPara="1" wrap="square" lIns="91425" tIns="45700" rIns="91425" bIns="45700" anchor="ctr" anchorCtr="0">
            <a:normAutofit/>
          </a:bodyPr>
          <a:lstStyle>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1388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Título y objetos" preserve="1" userDrawn="1">
  <p:cSld name="1_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extLst>
      <p:ext uri="{BB962C8B-B14F-4D97-AF65-F5344CB8AC3E}">
        <p14:creationId xmlns:p14="http://schemas.microsoft.com/office/powerpoint/2010/main" val="177827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Encabezado de sección" type="secHead" userDrawn="1">
  <p:cSld name="Encabezado de sección">
    <p:spTree>
      <p:nvGrpSpPr>
        <p:cNvPr id="1" name=""/>
        <p:cNvGrpSpPr/>
        <p:nvPr/>
      </p:nvGrpSpPr>
      <p:grpSpPr bwMode="auto">
        <a:xfrm>
          <a:off x="0" y="0"/>
          <a:ext cx="0" cy="0"/>
          <a:chOff x="0" y="0"/>
          <a:chExt cx="0" cy="0"/>
        </a:xfrm>
      </p:grpSpPr>
      <p:sp>
        <p:nvSpPr>
          <p:cNvPr id="26" name="Google Shape;26;p4"/>
          <p:cNvSpPr txBox="1">
            <a:spLocks noGrp="1"/>
          </p:cNvSpPr>
          <p:nvPr>
            <p:ph type="title"/>
          </p:nvPr>
        </p:nvSpPr>
        <p:spPr bwMode="auto">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6000"/>
              <a:buFont typeface="Bebas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27" name="Google Shape;27;p4"/>
          <p:cNvSpPr txBox="1">
            <a:spLocks noGrp="1"/>
          </p:cNvSpPr>
          <p:nvPr>
            <p:ph type="body" idx="1"/>
          </p:nvPr>
        </p:nvSpPr>
        <p:spPr bwMode="auto">
          <a:xfrm>
            <a:off x="831850" y="4589463"/>
            <a:ext cx="10515600" cy="10324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a:defRP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matchingName="Solo el título" userDrawn="1">
  <p:cSld name="Solo el título">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514489BA-FCC2-D597-CF08-D335D35DE345}"/>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En blanco" type="blank" userDrawn="1">
  <p:cSld name="En blanco">
    <p:spTree>
      <p:nvGrpSpPr>
        <p:cNvPr id="1" name=""/>
        <p:cNvGrpSpPr/>
        <p:nvPr/>
      </p:nvGrpSpPr>
      <p:grpSpPr bwMode="auto">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Contenido con título" type="objTx" userDrawn="1">
  <p:cSld name="Contenido con título">
    <p:spTree>
      <p:nvGrpSpPr>
        <p:cNvPr id="1" name=""/>
        <p:cNvGrpSpPr/>
        <p:nvPr/>
      </p:nvGrpSpPr>
      <p:grpSpPr bwMode="auto">
        <a:xfrm>
          <a:off x="0" y="0"/>
          <a:ext cx="0" cy="0"/>
          <a:chOff x="0" y="0"/>
          <a:chExt cx="0" cy="0"/>
        </a:xfrm>
      </p:grpSpPr>
      <p:sp>
        <p:nvSpPr>
          <p:cNvPr id="57" name="Google Shape;57;p9"/>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8" name="Google Shape;58;p9"/>
          <p:cNvSpPr txBox="1">
            <a:spLocks noGrp="1"/>
          </p:cNvSpPr>
          <p:nvPr>
            <p:ph type="body" idx="1"/>
          </p:nvPr>
        </p:nvSpPr>
        <p:spPr bwMode="auto">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a:defRPr/>
            </a:pPr>
            <a:endParaRPr/>
          </a:p>
        </p:txBody>
      </p:sp>
      <p:sp>
        <p:nvSpPr>
          <p:cNvPr id="59" name="Google Shape;59;p9"/>
          <p:cNvSpPr txBox="1">
            <a:spLocks noGrp="1"/>
          </p:cNvSpPr>
          <p:nvPr>
            <p:ph type="body" idx="2"/>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Imagen con título" type="picTx" userDrawn="1">
  <p:cSld name="Imagen con título">
    <p:spTree>
      <p:nvGrpSpPr>
        <p:cNvPr id="1" name=""/>
        <p:cNvGrpSpPr/>
        <p:nvPr/>
      </p:nvGrpSpPr>
      <p:grpSpPr bwMode="auto">
        <a:xfrm>
          <a:off x="0" y="0"/>
          <a:ext cx="0" cy="0"/>
          <a:chOff x="0" y="0"/>
          <a:chExt cx="0" cy="0"/>
        </a:xfrm>
      </p:grpSpPr>
      <p:sp>
        <p:nvSpPr>
          <p:cNvPr id="64" name="Google Shape;64;p10"/>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5" name="Google Shape;65;p10"/>
          <p:cNvSpPr>
            <a:spLocks noGrp="1"/>
          </p:cNvSpPr>
          <p:nvPr>
            <p:ph type="pic" idx="2"/>
          </p:nvPr>
        </p:nvSpPr>
        <p:spPr bwMode="auto">
          <a:xfrm>
            <a:off x="5183188" y="987425"/>
            <a:ext cx="6172200" cy="4873625"/>
          </a:xfrm>
          <a:prstGeom prst="rect">
            <a:avLst/>
          </a:prstGeom>
          <a:noFill/>
          <a:ln>
            <a:noFill/>
          </a:ln>
        </p:spPr>
      </p:sp>
      <p:sp>
        <p:nvSpPr>
          <p:cNvPr id="66" name="Google Shape;66;p10"/>
          <p:cNvSpPr txBox="1">
            <a:spLocks noGrp="1"/>
          </p:cNvSpPr>
          <p:nvPr>
            <p:ph type="body" idx="1"/>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Textfolie5 + 2 Spalten">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5620576" y="1797051"/>
            <a:ext cx="6080753" cy="3922517"/>
          </a:xfrm>
        </p:spPr>
        <p:txBody>
          <a:bodyPr/>
          <a:lstStyle>
            <a:lvl1pPr marL="228594" indent="-228594">
              <a:buFont typeface="Wingdings"/>
              <a:buChar char="§"/>
              <a:defRPr sz="1750">
                <a:solidFill>
                  <a:schemeClr val="accent6"/>
                </a:solidFill>
              </a:defRPr>
            </a:lvl1pPr>
            <a:lvl2pPr marL="685783" indent="-228594">
              <a:buFont typeface="Wingdings"/>
              <a:buChar char="§"/>
              <a:defRPr sz="1750">
                <a:solidFill>
                  <a:schemeClr val="accent6"/>
                </a:solidFill>
              </a:defRPr>
            </a:lvl2pPr>
            <a:lvl3pPr marL="1142971" indent="-228594">
              <a:buFont typeface="Wingdings"/>
              <a:buChar char="§"/>
              <a:defRPr sz="1750">
                <a:solidFill>
                  <a:schemeClr val="accent6"/>
                </a:solidFill>
              </a:defRPr>
            </a:lvl3pPr>
            <a:lvl4pPr marL="1600160" indent="-228594">
              <a:buFont typeface="Wingdings"/>
              <a:buChar char="§"/>
              <a:defRPr sz="1750">
                <a:solidFill>
                  <a:schemeClr val="accent6"/>
                </a:solidFill>
              </a:defRPr>
            </a:lvl4pPr>
            <a:lvl5pPr marL="2057349" indent="-228594">
              <a:buFont typeface="Wingdings"/>
              <a:buChar char="§"/>
              <a:defRPr sz="1750">
                <a:solidFill>
                  <a:schemeClr val="accent6"/>
                </a:solidFill>
              </a:defRPr>
            </a:lvl5pPr>
            <a:lvl6pPr>
              <a:defRPr sz="2000"/>
            </a:lvl6pPr>
            <a:lvl7pPr>
              <a:defRPr sz="2000"/>
            </a:lvl7pPr>
            <a:lvl8pPr>
              <a:defRPr sz="2000"/>
            </a:lvl8pPr>
            <a:lvl9pPr>
              <a:defRPr sz="20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 Placeholder 3"/>
          <p:cNvSpPr>
            <a:spLocks noGrp="1"/>
          </p:cNvSpPr>
          <p:nvPr>
            <p:ph type="body" sz="half" idx="2"/>
          </p:nvPr>
        </p:nvSpPr>
        <p:spPr bwMode="auto">
          <a:xfrm>
            <a:off x="814918" y="1799824"/>
            <a:ext cx="4538645" cy="3922517"/>
          </a:xfrm>
        </p:spPr>
        <p:txBody>
          <a:bodyPr>
            <a:normAutofit/>
          </a:bodyPr>
          <a:lstStyle>
            <a:lvl1pPr marL="0" indent="0">
              <a:buNone/>
              <a:defRPr sz="1750">
                <a:solidFill>
                  <a:schemeClr val="accent6"/>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defRPr/>
            </a:pPr>
            <a:r>
              <a:rPr lang="de-DE"/>
              <a:t>Mastertextformat bearbeiten</a:t>
            </a:r>
            <a:endParaRPr/>
          </a:p>
        </p:txBody>
      </p:sp>
      <p:sp>
        <p:nvSpPr>
          <p:cNvPr id="9" name="Title 1"/>
          <p:cNvSpPr>
            <a:spLocks noGrp="1"/>
          </p:cNvSpPr>
          <p:nvPr>
            <p:ph type="ctrTitle" hasCustomPrompt="1"/>
          </p:nvPr>
        </p:nvSpPr>
        <p:spPr bwMode="auto">
          <a:xfrm>
            <a:off x="822809" y="1135659"/>
            <a:ext cx="10878519" cy="477837"/>
          </a:xfrm>
          <a:prstGeom prst="rect">
            <a:avLst/>
          </a:prstGeom>
        </p:spPr>
        <p:txBody>
          <a:bodyPr anchor="b">
            <a:noAutofit/>
          </a:bodyPr>
          <a:lstStyle>
            <a:lvl1pPr algn="l">
              <a:defRPr sz="2650">
                <a:solidFill>
                  <a:schemeClr val="accent1"/>
                </a:solidFill>
              </a:defRPr>
            </a:lvl1pPr>
          </a:lstStyle>
          <a:p>
            <a:pPr>
              <a:defRPr/>
            </a:pPr>
            <a:br>
              <a:rPr lang="de-DE"/>
            </a:br>
            <a:r>
              <a:rPr lang="de-DE"/>
              <a:t>Mastertitelformat </a:t>
            </a:r>
            <a:br>
              <a:rPr lang="de-DE"/>
            </a:br>
            <a:r>
              <a:rPr lang="de-DE"/>
              <a:t>bearbeiten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6" name="Google Shape;6;p1"/>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7" name="Google Shape;7;p1"/>
          <p:cNvSpPr txBox="1">
            <a:spLocks noGrp="1"/>
          </p:cNvSpPr>
          <p:nvPr>
            <p:ph type="body"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
        <p:nvSpPr>
          <p:cNvPr id="8" name="Google Shape;8;p1"/>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dirty="0"/>
          </a:p>
        </p:txBody>
      </p:sp>
      <p:sp>
        <p:nvSpPr>
          <p:cNvPr id="9" name="Google Shape;9;p1"/>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dirty="0"/>
          </a:p>
        </p:txBody>
      </p:sp>
      <p:sp>
        <p:nvSpPr>
          <p:cNvPr id="10" name="Google Shape;10;p1"/>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Poppins"/>
                <a:ea typeface="Poppins"/>
                <a:cs typeface="Poppins"/>
              </a:defRPr>
            </a:lvl1pPr>
            <a:lvl2pPr marL="0" marR="0" lvl="1" indent="0" algn="r">
              <a:spcBef>
                <a:spcPts val="0"/>
              </a:spcBef>
              <a:buNone/>
              <a:defRPr sz="1200" b="0" i="0" u="none" strike="noStrike" cap="none">
                <a:solidFill>
                  <a:srgbClr val="888888"/>
                </a:solidFill>
                <a:latin typeface="Poppins"/>
                <a:ea typeface="Poppins"/>
                <a:cs typeface="Poppins"/>
              </a:defRPr>
            </a:lvl2pPr>
            <a:lvl3pPr marL="0" marR="0" lvl="2" indent="0" algn="r">
              <a:spcBef>
                <a:spcPts val="0"/>
              </a:spcBef>
              <a:buNone/>
              <a:defRPr sz="1200" b="0" i="0" u="none" strike="noStrike" cap="none">
                <a:solidFill>
                  <a:srgbClr val="888888"/>
                </a:solidFill>
                <a:latin typeface="Poppins"/>
                <a:ea typeface="Poppins"/>
                <a:cs typeface="Poppins"/>
              </a:defRPr>
            </a:lvl3pPr>
            <a:lvl4pPr marL="0" marR="0" lvl="3" indent="0" algn="r">
              <a:spcBef>
                <a:spcPts val="0"/>
              </a:spcBef>
              <a:buNone/>
              <a:defRPr sz="1200" b="0" i="0" u="none" strike="noStrike" cap="none">
                <a:solidFill>
                  <a:srgbClr val="888888"/>
                </a:solidFill>
                <a:latin typeface="Poppins"/>
                <a:ea typeface="Poppins"/>
                <a:cs typeface="Poppins"/>
              </a:defRPr>
            </a:lvl4pPr>
            <a:lvl5pPr marL="0" marR="0" lvl="4" indent="0" algn="r">
              <a:spcBef>
                <a:spcPts val="0"/>
              </a:spcBef>
              <a:buNone/>
              <a:defRPr sz="1200" b="0" i="0" u="none" strike="noStrike" cap="none">
                <a:solidFill>
                  <a:srgbClr val="888888"/>
                </a:solidFill>
                <a:latin typeface="Poppins"/>
                <a:ea typeface="Poppins"/>
                <a:cs typeface="Poppins"/>
              </a:defRPr>
            </a:lvl5pPr>
            <a:lvl6pPr marL="0" marR="0" lvl="5" indent="0" algn="r">
              <a:spcBef>
                <a:spcPts val="0"/>
              </a:spcBef>
              <a:buNone/>
              <a:defRPr sz="1200" b="0" i="0" u="none" strike="noStrike" cap="none">
                <a:solidFill>
                  <a:srgbClr val="888888"/>
                </a:solidFill>
                <a:latin typeface="Poppins"/>
                <a:ea typeface="Poppins"/>
                <a:cs typeface="Poppins"/>
              </a:defRPr>
            </a:lvl6pPr>
            <a:lvl7pPr marL="0" marR="0" lvl="6" indent="0" algn="r">
              <a:spcBef>
                <a:spcPts val="0"/>
              </a:spcBef>
              <a:buNone/>
              <a:defRPr sz="1200" b="0" i="0" u="none" strike="noStrike" cap="none">
                <a:solidFill>
                  <a:srgbClr val="888888"/>
                </a:solidFill>
                <a:latin typeface="Poppins"/>
                <a:ea typeface="Poppins"/>
                <a:cs typeface="Poppins"/>
              </a:defRPr>
            </a:lvl7pPr>
            <a:lvl8pPr marL="0" marR="0" lvl="7" indent="0" algn="r">
              <a:spcBef>
                <a:spcPts val="0"/>
              </a:spcBef>
              <a:buNone/>
              <a:defRPr sz="1200" b="0" i="0" u="none" strike="noStrike" cap="none">
                <a:solidFill>
                  <a:srgbClr val="888888"/>
                </a:solidFill>
                <a:latin typeface="Poppins"/>
                <a:ea typeface="Poppins"/>
                <a:cs typeface="Poppins"/>
              </a:defRPr>
            </a:lvl8pPr>
            <a:lvl9pPr marL="0" marR="0" lvl="8" indent="0" algn="r">
              <a:spcBef>
                <a:spcPts val="0"/>
              </a:spcBef>
              <a:buNone/>
              <a:defRPr sz="1200" b="0" i="0" u="none" strike="noStrike" cap="none">
                <a:solidFill>
                  <a:srgbClr val="888888"/>
                </a:solidFill>
                <a:latin typeface="Poppins"/>
                <a:ea typeface="Poppins"/>
                <a:cs typeface="Poppins"/>
              </a:defRPr>
            </a:lvl9pPr>
          </a:lstStyle>
          <a:p>
            <a:pPr marL="0" lvl="0" indent="0" algn="r">
              <a:spcBef>
                <a:spcPts val="0"/>
              </a:spcBef>
              <a:spcAft>
                <a:spcPts val="0"/>
              </a:spcAft>
              <a:buNone/>
              <a:defRPr/>
            </a:pPr>
            <a:fld id="{00000000-1234-1234-1234-123412341234}" type="slidenum">
              <a:rPr lang="es-ES"/>
              <a:t>‹#›</a:t>
            </a:fld>
            <a:endParaRPr dirty="0"/>
          </a:p>
        </p:txBody>
      </p:sp>
      <p:pic>
        <p:nvPicPr>
          <p:cNvPr id="11" name="Google Shape;11;p1"/>
          <p:cNvPicPr/>
          <p:nvPr/>
        </p:nvPicPr>
        <p:blipFill>
          <a:blip r:embed="rId13">
            <a:alphaModFix/>
          </a:blip>
          <a:stretch/>
        </p:blipFill>
        <p:spPr bwMode="auto">
          <a:xfrm>
            <a:off x="0" y="5753100"/>
            <a:ext cx="12192000" cy="1104900"/>
          </a:xfrm>
          <a:prstGeom prst="rect">
            <a:avLst/>
          </a:prstGeom>
          <a:noFill/>
          <a:ln>
            <a:noFill/>
          </a:ln>
        </p:spPr>
      </p:pic>
      <p:pic>
        <p:nvPicPr>
          <p:cNvPr id="2" name="Gráfico 18">
            <a:extLst>
              <a:ext uri="{FF2B5EF4-FFF2-40B4-BE49-F238E27FC236}">
                <a16:creationId xmlns:a16="http://schemas.microsoft.com/office/drawing/2014/main" id="{E390AEB0-22F9-1D08-798D-16FA714B8E3E}"/>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445439" y="458362"/>
            <a:ext cx="1388441" cy="366816"/>
          </a:xfrm>
          <a:prstGeom prst="rect">
            <a:avLst/>
          </a:prstGeom>
        </p:spPr>
      </p:pic>
      <p:sp>
        <p:nvSpPr>
          <p:cNvPr id="3" name="CuadroTexto 7"/>
          <p:cNvSpPr txBox="1"/>
          <p:nvPr userDrawn="1"/>
        </p:nvSpPr>
        <p:spPr bwMode="auto">
          <a:xfrm>
            <a:off x="1595512" y="619695"/>
            <a:ext cx="1512053" cy="246221"/>
          </a:xfrm>
          <a:prstGeom prst="rect">
            <a:avLst/>
          </a:prstGeom>
          <a:noFill/>
        </p:spPr>
        <p:txBody>
          <a:bodyPr wrap="square">
            <a:spAutoFit/>
          </a:bodyPr>
          <a:lstStyle/>
          <a:p>
            <a:pPr algn="r">
              <a:defRPr/>
            </a:pPr>
            <a:r>
              <a:rPr lang="es" sz="1000" b="1" noProof="0" dirty="0">
                <a:solidFill>
                  <a:schemeClr val="bg1">
                    <a:lumMod val="50000"/>
                  </a:schemeClr>
                </a:solidFill>
                <a:latin typeface="Poppins"/>
                <a:cs typeface="Poppins"/>
              </a:rPr>
              <a:t>loess-project.eu</a:t>
            </a:r>
            <a:endParaRPr lang="es" noProof="0" dirty="0"/>
          </a:p>
        </p:txBody>
      </p:sp>
      <p:pic>
        <p:nvPicPr>
          <p:cNvPr id="5" name="Picture 4">
            <a:extLst>
              <a:ext uri="{FF2B5EF4-FFF2-40B4-BE49-F238E27FC236}">
                <a16:creationId xmlns:a16="http://schemas.microsoft.com/office/drawing/2014/main" id="{EA9064B7-1511-0AC7-DCDC-F01AECDF5B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358906" y="5903189"/>
            <a:ext cx="4323370" cy="406417"/>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75" r:id="rId3"/>
    <p:sldLayoutId id="2147483663" r:id="rId4"/>
    <p:sldLayoutId id="2147483666" r:id="rId5"/>
    <p:sldLayoutId id="2147483667" r:id="rId6"/>
    <p:sldLayoutId id="2147483668" r:id="rId7"/>
    <p:sldLayoutId id="2147483669" r:id="rId8"/>
    <p:sldLayoutId id="2147483672" r:id="rId9"/>
    <p:sldLayoutId id="2147483673" r:id="rId10"/>
    <p:sldLayoutId id="2147483649" r:id="rId11"/>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hyperlink" Target="https://www.soundingsoil.ch/zuhoeren/"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hyperlink" Target="https://www.osttirol-heute.at/menschen/murenabgang-nach-starkem-unwetter-in-oberlienz/" TargetMode="External"/><Relationship Id="rId3" Type="http://schemas.openxmlformats.org/officeDocument/2006/relationships/image" Target="../media/image12.pn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5.svg"/></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ediblephilly.ediblecommunities.com/food-thought/food-thought-how-healthy-soil-measure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futurefocusedlearning.net/blog/learner-agency/5-terrific-inquiry-based-learning-exampl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png"/><Relationship Id="rId7"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png"/><Relationship Id="rId7"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5.sv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l0oj3YJ28YY" TargetMode="External"/><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2.pn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diagramDrawing" Target="../diagrams/drawing1.xml"/><Relationship Id="rId5" Type="http://schemas.openxmlformats.org/officeDocument/2006/relationships/image" Target="../media/image13.png"/><Relationship Id="rId10" Type="http://schemas.openxmlformats.org/officeDocument/2006/relationships/diagramColors" Target="../diagrams/colors1.xml"/><Relationship Id="rId4" Type="http://schemas.openxmlformats.org/officeDocument/2006/relationships/image" Target="../media/image9.png"/><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CAF8F"/>
        </a:solidFill>
        <a:effectLst/>
      </p:bgPr>
    </p:bg>
    <p:spTree>
      <p:nvGrpSpPr>
        <p:cNvPr id="1" name=""/>
        <p:cNvGrpSpPr/>
        <p:nvPr/>
      </p:nvGrpSpPr>
      <p:grpSpPr bwMode="auto">
        <a:xfrm>
          <a:off x="0" y="0"/>
          <a:ext cx="0" cy="0"/>
          <a:chOff x="0" y="0"/>
          <a:chExt cx="0" cy="0"/>
        </a:xfrm>
      </p:grpSpPr>
      <p:sp>
        <p:nvSpPr>
          <p:cNvPr id="8" name="CuadroTexto 7"/>
          <p:cNvSpPr txBox="1"/>
          <p:nvPr/>
        </p:nvSpPr>
        <p:spPr bwMode="auto">
          <a:xfrm>
            <a:off x="1027942" y="4023875"/>
            <a:ext cx="10136109" cy="892552"/>
          </a:xfrm>
          <a:prstGeom prst="rect">
            <a:avLst/>
          </a:prstGeom>
          <a:noFill/>
        </p:spPr>
        <p:txBody>
          <a:bodyPr wrap="none" rtlCol="0">
            <a:spAutoFit/>
          </a:bodyPr>
          <a:lstStyle/>
          <a:p>
            <a:pPr algn="ctr">
              <a:defRPr/>
            </a:pPr>
            <a:r>
              <a:rPr lang="es" sz="2600" noProof="0" dirty="0">
                <a:solidFill>
                  <a:schemeClr val="bg1"/>
                </a:solidFill>
                <a:latin typeface="Bebas Neue"/>
              </a:rPr>
              <a:t>Curso de formación para futuros docentes de Biología y Ciencias Medioambientales</a:t>
            </a:r>
            <a:endParaRPr lang="es" sz="2600" noProof="0" dirty="0"/>
          </a:p>
          <a:p>
            <a:pPr algn="ctr">
              <a:defRPr/>
            </a:pPr>
            <a:r>
              <a:rPr lang="es" sz="2600" noProof="0" dirty="0">
                <a:solidFill>
                  <a:schemeClr val="bg1"/>
                </a:solidFill>
                <a:latin typeface="Bebas Neue"/>
              </a:rPr>
              <a:t>«Enseñando la salud del suelo»</a:t>
            </a:r>
          </a:p>
        </p:txBody>
      </p:sp>
      <p:sp>
        <p:nvSpPr>
          <p:cNvPr id="9" name="CuadroTexto 8"/>
          <p:cNvSpPr txBox="1"/>
          <p:nvPr/>
        </p:nvSpPr>
        <p:spPr bwMode="auto">
          <a:xfrm>
            <a:off x="4802238" y="5161320"/>
            <a:ext cx="2587567" cy="584775"/>
          </a:xfrm>
          <a:prstGeom prst="rect">
            <a:avLst/>
          </a:prstGeom>
          <a:noFill/>
        </p:spPr>
        <p:txBody>
          <a:bodyPr wrap="none" rtlCol="0">
            <a:spAutoFit/>
          </a:bodyPr>
          <a:lstStyle/>
          <a:p>
            <a:pPr algn="ctr">
              <a:defRPr/>
            </a:pPr>
            <a:r>
              <a:rPr lang="es" sz="1600" noProof="0" dirty="0" err="1">
                <a:solidFill>
                  <a:schemeClr val="bg1"/>
                </a:solidFill>
                <a:latin typeface="Poppins"/>
                <a:cs typeface="Poppins"/>
              </a:rPr>
              <a:t>Kapelari, Weinberg y Engl</a:t>
            </a:r>
          </a:p>
          <a:p>
            <a:pPr algn="ctr">
              <a:defRPr/>
            </a:pPr>
            <a:r>
              <a:rPr lang="es" sz="1600" noProof="0" dirty="0">
                <a:solidFill>
                  <a:schemeClr val="bg1"/>
                </a:solidFill>
                <a:latin typeface="Poppins"/>
                <a:cs typeface="Poppins"/>
              </a:rPr>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10" name="Title 1">
            <a:extLst>
              <a:ext uri="{FF2B5EF4-FFF2-40B4-BE49-F238E27FC236}">
                <a16:creationId xmlns:a16="http://schemas.microsoft.com/office/drawing/2014/main" id="{D1C3594A-F0D5-8B5A-3EAE-428B6377FCF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es" dirty="0"/>
              <a:t>¿Se aborda el concepto de «salud del suelo» de forma explícita o implícita en vuestros currículos escolares?</a:t>
            </a:r>
          </a:p>
        </p:txBody>
      </p:sp>
      <p:sp>
        <p:nvSpPr>
          <p:cNvPr id="16" name="Textfeld 33"/>
          <p:cNvSpPr txBox="1"/>
          <p:nvPr/>
        </p:nvSpPr>
        <p:spPr bwMode="auto">
          <a:xfrm>
            <a:off x="752029" y="1557975"/>
            <a:ext cx="8291390" cy="3742050"/>
          </a:xfrm>
          <a:prstGeom prst="rect">
            <a:avLst/>
          </a:prstGeom>
          <a:noFill/>
        </p:spPr>
        <p:txBody>
          <a:bodyPr wrap="square" lIns="91440" tIns="45720" rIns="91440" bIns="45720" rtlCol="0" anchor="t">
            <a:spAutoFit/>
          </a:bodyPr>
          <a:lstStyle/>
          <a:p>
            <a:pPr>
              <a:lnSpc>
                <a:spcPct val="150000"/>
              </a:lnSpc>
              <a:defRPr/>
            </a:pPr>
            <a:r>
              <a:rPr lang="es" sz="2000" b="1" u="sng" noProof="0" dirty="0">
                <a:latin typeface="Poppins"/>
                <a:cs typeface="Poppins"/>
              </a:rPr>
              <a:t>Tarea 1.4. </a:t>
            </a:r>
            <a:r>
              <a:rPr lang="es" sz="2000" b="1" noProof="0" dirty="0">
                <a:latin typeface="Poppins"/>
                <a:cs typeface="Poppins"/>
              </a:rPr>
              <a:t>Analizad lo siguiente:</a:t>
            </a:r>
          </a:p>
          <a:p>
            <a:pPr>
              <a:lnSpc>
                <a:spcPct val="150000"/>
              </a:lnSpc>
              <a:defRPr/>
            </a:pPr>
            <a:r>
              <a:rPr lang="es" sz="2000" b="1" noProof="0" dirty="0">
                <a:latin typeface="Poppins"/>
                <a:cs typeface="Poppins"/>
              </a:rPr>
              <a:t>Grupo 1: </a:t>
            </a:r>
            <a:r>
              <a:rPr lang="es" sz="2000" noProof="0" dirty="0">
                <a:latin typeface="Poppins"/>
                <a:cs typeface="Poppins"/>
              </a:rPr>
              <a:t>el currículo de educación primaria  </a:t>
            </a:r>
          </a:p>
          <a:p>
            <a:pPr>
              <a:lnSpc>
                <a:spcPct val="150000"/>
              </a:lnSpc>
              <a:defRPr/>
            </a:pPr>
            <a:r>
              <a:rPr lang="es" sz="2000" b="1" noProof="0" dirty="0">
                <a:latin typeface="Poppins"/>
                <a:cs typeface="Poppins"/>
              </a:rPr>
              <a:t>Grupo 2: </a:t>
            </a:r>
            <a:r>
              <a:rPr lang="es" sz="2000" noProof="0" dirty="0">
                <a:latin typeface="Poppins"/>
                <a:cs typeface="Poppins"/>
              </a:rPr>
              <a:t>el currículo de educación secundaria obligatoria </a:t>
            </a:r>
          </a:p>
          <a:p>
            <a:pPr>
              <a:lnSpc>
                <a:spcPct val="150000"/>
              </a:lnSpc>
              <a:defRPr/>
            </a:pPr>
            <a:r>
              <a:rPr lang="es" sz="2000" b="1" noProof="0" dirty="0">
                <a:latin typeface="Poppins"/>
                <a:cs typeface="Poppins"/>
              </a:rPr>
              <a:t>Grupo 3: </a:t>
            </a:r>
            <a:r>
              <a:rPr lang="es" sz="2000" noProof="0" dirty="0">
                <a:latin typeface="Poppins"/>
                <a:cs typeface="Poppins"/>
              </a:rPr>
              <a:t>el currículo de bachillerato</a:t>
            </a:r>
          </a:p>
          <a:p>
            <a:pPr marL="342900" indent="-342900">
              <a:lnSpc>
                <a:spcPct val="150000"/>
              </a:lnSpc>
              <a:buFont typeface="Arial" panose="020B0604020202020204" pitchFamily="34" charset="0"/>
              <a:buChar char="•"/>
              <a:defRPr/>
            </a:pPr>
            <a:r>
              <a:rPr lang="es" sz="2000" i="1" noProof="0" dirty="0">
                <a:latin typeface="Poppins"/>
                <a:cs typeface="Poppins"/>
              </a:rPr>
              <a:t>Buscad objetivos de aprendizaje, conocimientos y competencias relacionados con temas del suelo o con el concepto de salud del suelo.</a:t>
            </a:r>
          </a:p>
          <a:p>
            <a:pPr marL="342900" indent="-342900">
              <a:lnSpc>
                <a:spcPct val="150000"/>
              </a:lnSpc>
              <a:buFont typeface="Arial" panose="020B0604020202020204" pitchFamily="34" charset="0"/>
              <a:buChar char="•"/>
              <a:defRPr/>
            </a:pPr>
            <a:r>
              <a:rPr lang="es" sz="2000" i="1" noProof="0" dirty="0">
                <a:latin typeface="Poppins"/>
                <a:cs typeface="Poppins"/>
              </a:rPr>
              <a:t>¿Hay ideas generales, competencias u objetivos que podáis trabajar al enseñar temas relacionados con el suelo?</a:t>
            </a:r>
          </a:p>
        </p:txBody>
      </p:sp>
      <p:pic>
        <p:nvPicPr>
          <p:cNvPr id="18" name="Grafik 14">
            <a:extLst>
              <a:ext uri="{FF2B5EF4-FFF2-40B4-BE49-F238E27FC236}">
                <a16:creationId xmlns:a16="http://schemas.microsoft.com/office/drawing/2014/main" id="{AD2C4807-3F5B-4835-A45F-7EA7044CA93B}"/>
              </a:ext>
            </a:extLst>
          </p:cNvPr>
          <p:cNvPicPr>
            <a:picLocks noChangeAspect="1"/>
          </p:cNvPicPr>
          <p:nvPr/>
        </p:nvPicPr>
        <p:blipFill>
          <a:blip r:embed="rId7"/>
          <a:stretch/>
        </p:blipFill>
        <p:spPr bwMode="auto">
          <a:xfrm>
            <a:off x="9656628" y="2743543"/>
            <a:ext cx="1783343" cy="187291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026" name="Picture 2" descr="Community-Netzwerk Menschen Silhouette Symbol. Piktogramm ...">
            <a:extLst>
              <a:ext uri="{FF2B5EF4-FFF2-40B4-BE49-F238E27FC236}">
                <a16:creationId xmlns:a16="http://schemas.microsoft.com/office/drawing/2014/main" id="{F267ECFC-22A7-4CC3-B1ED-92675866C7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2166" y="1525131"/>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1" name="Gráfico 10"/>
          <p:cNvPicPr>
            <a:picLocks noChangeAspect="1"/>
          </p:cNvPicPr>
          <p:nvPr/>
        </p:nvPicPr>
        <p:blipFill>
          <a:blip r:embed="rId4"/>
          <a:stretch/>
        </p:blipFill>
        <p:spPr bwMode="auto">
          <a:xfrm>
            <a:off x="10404811" y="-678275"/>
            <a:ext cx="293241" cy="293241"/>
          </a:xfrm>
          <a:prstGeom prst="rect">
            <a:avLst/>
          </a:prstGeom>
        </p:spPr>
      </p:pic>
      <p:pic>
        <p:nvPicPr>
          <p:cNvPr id="12" name="Gráfico 11"/>
          <p:cNvPicPr>
            <a:picLocks noChangeAspect="1"/>
          </p:cNvPicPr>
          <p:nvPr/>
        </p:nvPicPr>
        <p:blipFill>
          <a:blip r:embed="rId5"/>
          <a:stretch/>
        </p:blipFill>
        <p:spPr bwMode="auto">
          <a:xfrm>
            <a:off x="10792101" y="-675943"/>
            <a:ext cx="293241" cy="293241"/>
          </a:xfrm>
          <a:prstGeom prst="rect">
            <a:avLst/>
          </a:prstGeom>
        </p:spPr>
      </p:pic>
      <p:pic>
        <p:nvPicPr>
          <p:cNvPr id="13" name="Gráfico 12"/>
          <p:cNvPicPr>
            <a:picLocks noChangeAspect="1"/>
          </p:cNvPicPr>
          <p:nvPr/>
        </p:nvPicPr>
        <p:blipFill>
          <a:blip r:embed="rId6"/>
          <a:stretch/>
        </p:blipFill>
        <p:spPr bwMode="auto">
          <a:xfrm>
            <a:off x="11179391" y="-678275"/>
            <a:ext cx="293241" cy="293241"/>
          </a:xfrm>
          <a:prstGeom prst="rect">
            <a:avLst/>
          </a:prstGeom>
        </p:spPr>
      </p:pic>
      <p:pic>
        <p:nvPicPr>
          <p:cNvPr id="14" name="Gráfico 13"/>
          <p:cNvPicPr>
            <a:picLocks noChangeAspect="1"/>
          </p:cNvPicPr>
          <p:nvPr/>
        </p:nvPicPr>
        <p:blipFill>
          <a:blip r:embed="rId7"/>
          <a:stretch/>
        </p:blipFill>
        <p:spPr bwMode="auto">
          <a:xfrm>
            <a:off x="11566681" y="-680607"/>
            <a:ext cx="293241" cy="293241"/>
          </a:xfrm>
          <a:prstGeom prst="rect">
            <a:avLst/>
          </a:prstGeom>
        </p:spPr>
      </p:pic>
      <p:sp>
        <p:nvSpPr>
          <p:cNvPr id="4" name="Textfeld 3"/>
          <p:cNvSpPr txBox="1"/>
          <p:nvPr/>
        </p:nvSpPr>
        <p:spPr bwMode="auto">
          <a:xfrm>
            <a:off x="680053" y="1567487"/>
            <a:ext cx="9350553" cy="2308324"/>
          </a:xfrm>
          <a:prstGeom prst="rect">
            <a:avLst/>
          </a:prstGeom>
          <a:noFill/>
        </p:spPr>
        <p:txBody>
          <a:bodyPr wrap="square" lIns="91440" tIns="45720" rIns="91440" bIns="45720" rtlCol="0" anchor="t">
            <a:spAutoFit/>
          </a:bodyPr>
          <a:lstStyle/>
          <a:p>
            <a:pPr>
              <a:defRPr/>
            </a:pPr>
            <a:r>
              <a:rPr lang="es" sz="2000" b="1" noProof="0" dirty="0">
                <a:latin typeface="Poppins"/>
              </a:rPr>
              <a:t>Debate en grupos pequeños</a:t>
            </a:r>
          </a:p>
          <a:p>
            <a:pPr>
              <a:defRPr/>
            </a:pPr>
            <a:endParaRPr lang="es" sz="2000" noProof="0" dirty="0">
              <a:latin typeface="Poppins"/>
            </a:endParaRPr>
          </a:p>
          <a:p>
            <a:pPr marL="342900" indent="-342900">
              <a:buFont typeface="Arial"/>
              <a:buChar char="•"/>
              <a:defRPr/>
            </a:pPr>
            <a:r>
              <a:rPr lang="es" sz="2000" i="1" noProof="0" dirty="0">
                <a:latin typeface="Poppins"/>
              </a:rPr>
              <a:t>¿Qué temas relacionados con el suelo se abordan en el currículo?</a:t>
            </a:r>
          </a:p>
          <a:p>
            <a:pPr marL="342900" indent="-342900">
              <a:buFont typeface="Arial"/>
              <a:buChar char="•"/>
              <a:defRPr/>
            </a:pPr>
            <a:r>
              <a:rPr lang="es" sz="2000" i="1" noProof="0" dirty="0">
                <a:latin typeface="Poppins"/>
              </a:rPr>
              <a:t>¿Qué opináis: consideráis que falta formación sobre la salud del suelo en el currículo?</a:t>
            </a:r>
          </a:p>
          <a:p>
            <a:pPr marL="342900" indent="-342900">
              <a:buFont typeface="Arial"/>
              <a:buChar char="•"/>
              <a:defRPr/>
            </a:pPr>
            <a:r>
              <a:rPr lang="es" sz="2000" i="1" noProof="0" dirty="0">
                <a:latin typeface="Poppins"/>
              </a:rPr>
              <a:t>¿Identificáis diferencias entre los currículos? </a:t>
            </a:r>
          </a:p>
          <a:p>
            <a:pPr marL="342900" indent="-342900">
              <a:buFontTx/>
              <a:buChar char="-"/>
              <a:defRPr/>
            </a:pPr>
            <a:endParaRPr lang="es" sz="2400" noProof="0" dirty="0">
              <a:latin typeface="Poppins"/>
            </a:endParaRPr>
          </a:p>
        </p:txBody>
      </p:sp>
      <p:sp>
        <p:nvSpPr>
          <p:cNvPr id="2" name="Rechteck 1">
            <a:extLst>
              <a:ext uri="{FF2B5EF4-FFF2-40B4-BE49-F238E27FC236}">
                <a16:creationId xmlns:a16="http://schemas.microsoft.com/office/drawing/2014/main" id="{57D13FD4-3F5B-4A79-8DDE-6872C513617B}"/>
              </a:ext>
            </a:extLst>
          </p:cNvPr>
          <p:cNvSpPr/>
          <p:nvPr/>
        </p:nvSpPr>
        <p:spPr>
          <a:xfrm>
            <a:off x="680053" y="3783478"/>
            <a:ext cx="8504979" cy="1477328"/>
          </a:xfrm>
          <a:prstGeom prst="rect">
            <a:avLst/>
          </a:prstGeom>
        </p:spPr>
        <p:txBody>
          <a:bodyPr wrap="square">
            <a:spAutoFit/>
          </a:bodyPr>
          <a:lstStyle/>
          <a:p>
            <a:pPr>
              <a:lnSpc>
                <a:spcPct val="150000"/>
              </a:lnSpc>
              <a:defRPr/>
            </a:pPr>
            <a:r>
              <a:rPr lang="es" sz="2000" b="1" noProof="0" dirty="0">
                <a:latin typeface="Poppins"/>
                <a:cs typeface="Poppins"/>
              </a:rPr>
              <a:t>Compartid vuestros resultados en una puesta en común. </a:t>
            </a:r>
          </a:p>
          <a:p>
            <a:pPr marL="342900" indent="-342900">
              <a:buFont typeface="Arial" panose="020B0604020202020204" pitchFamily="34" charset="0"/>
              <a:buChar char="•"/>
              <a:defRPr/>
            </a:pPr>
            <a:r>
              <a:rPr lang="es" sz="2000" i="1" noProof="0" dirty="0">
                <a:latin typeface="Poppins"/>
                <a:cs typeface="Poppins"/>
              </a:rPr>
              <a:t>¿Tendríamos que cambiar estos currículos para implantar la alfabetización edáfica en la sociedad? </a:t>
            </a:r>
          </a:p>
          <a:p>
            <a:pPr marL="342900" indent="-342900">
              <a:buFont typeface="Arial" panose="020B0604020202020204" pitchFamily="34" charset="0"/>
              <a:buChar char="•"/>
              <a:defRPr/>
            </a:pPr>
            <a:r>
              <a:rPr lang="es" sz="2000" i="1" noProof="0" dirty="0">
                <a:latin typeface="Poppins"/>
                <a:cs typeface="Poppins"/>
              </a:rPr>
              <a:t>¿Existen oportunidades para implantar la alfabetización edáfica en la sociedad?</a:t>
            </a:r>
          </a:p>
        </p:txBody>
      </p:sp>
      <p:pic>
        <p:nvPicPr>
          <p:cNvPr id="5" name="Grafik 4">
            <a:extLst>
              <a:ext uri="{FF2B5EF4-FFF2-40B4-BE49-F238E27FC236}">
                <a16:creationId xmlns:a16="http://schemas.microsoft.com/office/drawing/2014/main" id="{F52D9F97-45A2-4572-AA18-2F4F39BED1EC}"/>
              </a:ext>
            </a:extLst>
          </p:cNvPr>
          <p:cNvPicPr>
            <a:picLocks noChangeAspect="1"/>
          </p:cNvPicPr>
          <p:nvPr/>
        </p:nvPicPr>
        <p:blipFill>
          <a:blip r:embed="rId8"/>
          <a:stretch>
            <a:fillRect/>
          </a:stretch>
        </p:blipFill>
        <p:spPr>
          <a:xfrm>
            <a:off x="9929844" y="3657600"/>
            <a:ext cx="1783457" cy="1783457"/>
          </a:xfrm>
          <a:prstGeom prst="rect">
            <a:avLst/>
          </a:prstGeom>
        </p:spPr>
      </p:pic>
      <p:sp>
        <p:nvSpPr>
          <p:cNvPr id="7" name="Title 1">
            <a:extLst>
              <a:ext uri="{FF2B5EF4-FFF2-40B4-BE49-F238E27FC236}">
                <a16:creationId xmlns:a16="http://schemas.microsoft.com/office/drawing/2014/main" id="{C99B267D-180A-3BE2-D3C0-0AEB9CCFE5A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es" dirty="0"/>
              <a:t>¿Se aborda el concepto de «salud del suelo» de forma explícita o implícita en vuestros currículos escolares?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es" noProof="0" dirty="0"/>
              <a:t>Módulo 2</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es" noProof="0" dirty="0"/>
              <a:t>Implicar a los estudiantes</a:t>
            </a:r>
          </a:p>
        </p:txBody>
      </p:sp>
    </p:spTree>
    <p:extLst>
      <p:ext uri="{BB962C8B-B14F-4D97-AF65-F5344CB8AC3E}">
        <p14:creationId xmlns:p14="http://schemas.microsoft.com/office/powerpoint/2010/main" val="400262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a:extLst>
            <a:ext uri="{FF2B5EF4-FFF2-40B4-BE49-F238E27FC236}">
              <a16:creationId xmlns:a16="http://schemas.microsoft.com/office/drawing/2014/main" id="{1EA31E5B-2D0B-18C7-81A3-444D09008943}"/>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7433D617-9DFF-419C-7E3E-38AD231EC57C}"/>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2769D964-B3F3-6327-4141-18FA42BDE67F}"/>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7EE356DE-7963-EA7D-DA33-9E2BBD90E72C}"/>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677B7027-B5B9-A2C0-1EA3-B681CA3B7DAA}"/>
              </a:ext>
            </a:extLst>
          </p:cNvPr>
          <p:cNvPicPr>
            <a:picLocks noChangeAspect="1"/>
          </p:cNvPicPr>
          <p:nvPr/>
        </p:nvPicPr>
        <p:blipFill>
          <a:blip r:embed="rId6"/>
          <a:stretch/>
        </p:blipFill>
        <p:spPr bwMode="auto">
          <a:xfrm>
            <a:off x="11566681" y="-680607"/>
            <a:ext cx="293241" cy="293241"/>
          </a:xfrm>
          <a:prstGeom prst="rect">
            <a:avLst/>
          </a:prstGeom>
        </p:spPr>
      </p:pic>
      <p:sp>
        <p:nvSpPr>
          <p:cNvPr id="2" name="Title 1">
            <a:extLst>
              <a:ext uri="{FF2B5EF4-FFF2-40B4-BE49-F238E27FC236}">
                <a16:creationId xmlns:a16="http://schemas.microsoft.com/office/drawing/2014/main" id="{680D6915-4E8E-8390-36F8-0567D08D4C3D}"/>
              </a:ext>
            </a:extLst>
          </p:cNvPr>
          <p:cNvSpPr>
            <a:spLocks noGrp="1"/>
          </p:cNvSpPr>
          <p:nvPr>
            <p:ph type="title"/>
          </p:nvPr>
        </p:nvSpPr>
        <p:spPr/>
        <p:txBody>
          <a:bodyPr>
            <a:normAutofit fontScale="90000"/>
          </a:bodyPr>
          <a:lstStyle/>
          <a:p>
            <a:r>
              <a:rPr lang="es" dirty="0"/>
              <a:t>Educación sobre la salud del suelo: siguiendo el modelo 5E</a:t>
            </a:r>
          </a:p>
        </p:txBody>
      </p:sp>
      <p:sp>
        <p:nvSpPr>
          <p:cNvPr id="5" name="CuadroTexto 5">
            <a:extLst>
              <a:ext uri="{FF2B5EF4-FFF2-40B4-BE49-F238E27FC236}">
                <a16:creationId xmlns:a16="http://schemas.microsoft.com/office/drawing/2014/main" id="{8B955F7D-2BB0-F41B-F77F-DF78E71F8E5F}"/>
              </a:ext>
            </a:extLst>
          </p:cNvPr>
          <p:cNvSpPr txBox="1"/>
          <p:nvPr/>
        </p:nvSpPr>
        <p:spPr bwMode="auto">
          <a:xfrm>
            <a:off x="8673297" y="1201545"/>
            <a:ext cx="3409846" cy="1246495"/>
          </a:xfrm>
          <a:prstGeom prst="rect">
            <a:avLst/>
          </a:prstGeom>
          <a:noFill/>
        </p:spPr>
        <p:txBody>
          <a:bodyPr wrap="square" lIns="91440" tIns="45720" rIns="91440" bIns="45720" rtlCol="0" anchor="t">
            <a:spAutoFit/>
          </a:bodyPr>
          <a:lstStyle/>
          <a:p>
            <a:pPr>
              <a:defRPr/>
            </a:pPr>
            <a:r>
              <a:rPr lang="es" sz="1100" i="1" dirty="0"/>
              <a:t>(siguiendo a Bybee, R. W., Taylor, J. A., Gardner, A., Van Scotter, P., Powell, J. C., Westbrook, A., &amp; Landes, N. (2006). The BSCS 5E instructional model: Origins and effectiveness. Colorado Springs, Co: BSCS, 5(88-98</a:t>
            </a:r>
            <a:r>
              <a:rPr lang="es" sz="1400" dirty="0"/>
              <a:t>).</a:t>
            </a:r>
          </a:p>
          <a:p>
            <a:pPr>
              <a:defRPr/>
            </a:pPr>
            <a:endParaRPr lang="es" sz="1400" noProof="0" dirty="0">
              <a:solidFill>
                <a:srgbClr val="000000"/>
              </a:solidFill>
              <a:latin typeface="Arial"/>
              <a:cs typeface="Arial"/>
            </a:endParaRPr>
          </a:p>
        </p:txBody>
      </p:sp>
      <p:pic>
        <p:nvPicPr>
          <p:cNvPr id="4" name="Picture 3" descr="A diagram of a group of people&#10;&#10;AI-generated content may be incorrect.">
            <a:extLst>
              <a:ext uri="{FF2B5EF4-FFF2-40B4-BE49-F238E27FC236}">
                <a16:creationId xmlns:a16="http://schemas.microsoft.com/office/drawing/2014/main" id="{D0681143-3951-E53D-DC6B-E43170400B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5416" y="1228776"/>
            <a:ext cx="3867150" cy="4152900"/>
          </a:xfrm>
          <a:prstGeom prst="rect">
            <a:avLst/>
          </a:prstGeom>
        </p:spPr>
      </p:pic>
      <p:sp>
        <p:nvSpPr>
          <p:cNvPr id="6" name="TextBox 5">
            <a:extLst>
              <a:ext uri="{FF2B5EF4-FFF2-40B4-BE49-F238E27FC236}">
                <a16:creationId xmlns:a16="http://schemas.microsoft.com/office/drawing/2014/main" id="{40C81F76-3F5F-F99F-3196-03769BEDCA53}"/>
              </a:ext>
            </a:extLst>
          </p:cNvPr>
          <p:cNvSpPr txBox="1"/>
          <p:nvPr/>
        </p:nvSpPr>
        <p:spPr>
          <a:xfrm>
            <a:off x="1072055" y="1345039"/>
            <a:ext cx="1847789" cy="369332"/>
          </a:xfrm>
          <a:prstGeom prst="rect">
            <a:avLst/>
          </a:prstGeom>
          <a:solidFill>
            <a:srgbClr val="7030A0"/>
          </a:solidFill>
        </p:spPr>
        <p:txBody>
          <a:bodyPr wrap="square" rtlCol="0">
            <a:spAutoFit/>
          </a:bodyPr>
          <a:lstStyle/>
          <a:p>
            <a:r>
              <a:rPr lang="es" dirty="0"/>
              <a:t>Evaluación</a:t>
            </a:r>
          </a:p>
        </p:txBody>
      </p:sp>
      <p:sp>
        <p:nvSpPr>
          <p:cNvPr id="7" name="TextBox 6">
            <a:extLst>
              <a:ext uri="{FF2B5EF4-FFF2-40B4-BE49-F238E27FC236}">
                <a16:creationId xmlns:a16="http://schemas.microsoft.com/office/drawing/2014/main" id="{FF227DA4-9246-6A02-336B-A0FC6B21AE59}"/>
              </a:ext>
            </a:extLst>
          </p:cNvPr>
          <p:cNvSpPr txBox="1"/>
          <p:nvPr/>
        </p:nvSpPr>
        <p:spPr bwMode="auto">
          <a:xfrm>
            <a:off x="5993309" y="2263374"/>
            <a:ext cx="1674122" cy="369332"/>
          </a:xfrm>
          <a:prstGeom prst="rect">
            <a:avLst/>
          </a:prstGeom>
          <a:solidFill>
            <a:srgbClr val="C00000"/>
          </a:solidFill>
        </p:spPr>
        <p:txBody>
          <a:bodyPr wrap="square" rtlCol="0">
            <a:spAutoFit/>
          </a:bodyPr>
          <a:lstStyle/>
          <a:p>
            <a:r>
              <a:rPr lang="es" dirty="0">
                <a:solidFill>
                  <a:schemeClr val="bg1"/>
                </a:solidFill>
              </a:rPr>
              <a:t>Implicación</a:t>
            </a:r>
          </a:p>
        </p:txBody>
      </p:sp>
      <p:sp>
        <p:nvSpPr>
          <p:cNvPr id="8" name="TextBox 7">
            <a:extLst>
              <a:ext uri="{FF2B5EF4-FFF2-40B4-BE49-F238E27FC236}">
                <a16:creationId xmlns:a16="http://schemas.microsoft.com/office/drawing/2014/main" id="{BFE70374-793C-368B-0234-E2F82370D607}"/>
              </a:ext>
            </a:extLst>
          </p:cNvPr>
          <p:cNvSpPr txBox="1"/>
          <p:nvPr/>
        </p:nvSpPr>
        <p:spPr bwMode="auto">
          <a:xfrm>
            <a:off x="268014" y="2761216"/>
            <a:ext cx="1540003" cy="369332"/>
          </a:xfrm>
          <a:prstGeom prst="rect">
            <a:avLst/>
          </a:prstGeom>
          <a:solidFill>
            <a:srgbClr val="92D050"/>
          </a:solidFill>
        </p:spPr>
        <p:txBody>
          <a:bodyPr wrap="square" rtlCol="0">
            <a:spAutoFit/>
          </a:bodyPr>
          <a:lstStyle/>
          <a:p>
            <a:r>
              <a:rPr lang="es" dirty="0"/>
              <a:t>Explicación</a:t>
            </a:r>
          </a:p>
        </p:txBody>
      </p:sp>
      <p:sp>
        <p:nvSpPr>
          <p:cNvPr id="9" name="TextBox 8">
            <a:extLst>
              <a:ext uri="{FF2B5EF4-FFF2-40B4-BE49-F238E27FC236}">
                <a16:creationId xmlns:a16="http://schemas.microsoft.com/office/drawing/2014/main" id="{B729BDE8-D507-53F1-F90B-12AF82875FCF}"/>
              </a:ext>
            </a:extLst>
          </p:cNvPr>
          <p:cNvSpPr txBox="1"/>
          <p:nvPr/>
        </p:nvSpPr>
        <p:spPr bwMode="auto">
          <a:xfrm>
            <a:off x="268014" y="4208578"/>
            <a:ext cx="1853175" cy="369332"/>
          </a:xfrm>
          <a:prstGeom prst="rect">
            <a:avLst/>
          </a:prstGeom>
          <a:solidFill>
            <a:srgbClr val="00B0F0"/>
          </a:solidFill>
        </p:spPr>
        <p:txBody>
          <a:bodyPr wrap="square" rtlCol="0">
            <a:spAutoFit/>
          </a:bodyPr>
          <a:lstStyle/>
          <a:p>
            <a:r>
              <a:rPr lang="es" dirty="0"/>
              <a:t>Profundización</a:t>
            </a:r>
          </a:p>
        </p:txBody>
      </p:sp>
      <p:sp>
        <p:nvSpPr>
          <p:cNvPr id="10" name="TextBox 9">
            <a:extLst>
              <a:ext uri="{FF2B5EF4-FFF2-40B4-BE49-F238E27FC236}">
                <a16:creationId xmlns:a16="http://schemas.microsoft.com/office/drawing/2014/main" id="{7A2CD18F-CF66-6D01-0653-89D60E47739B}"/>
              </a:ext>
            </a:extLst>
          </p:cNvPr>
          <p:cNvSpPr txBox="1"/>
          <p:nvPr/>
        </p:nvSpPr>
        <p:spPr bwMode="auto">
          <a:xfrm>
            <a:off x="6164488" y="3628118"/>
            <a:ext cx="1460803" cy="369332"/>
          </a:xfrm>
          <a:prstGeom prst="rect">
            <a:avLst/>
          </a:prstGeom>
          <a:solidFill>
            <a:srgbClr val="FF9933"/>
          </a:solidFill>
        </p:spPr>
        <p:txBody>
          <a:bodyPr wrap="square" rtlCol="0">
            <a:spAutoFit/>
          </a:bodyPr>
          <a:lstStyle/>
          <a:p>
            <a:r>
              <a:rPr lang="es" dirty="0"/>
              <a:t>Exploración</a:t>
            </a:r>
          </a:p>
        </p:txBody>
      </p:sp>
      <p:sp>
        <p:nvSpPr>
          <p:cNvPr id="15" name="TextBox 14">
            <a:extLst>
              <a:ext uri="{FF2B5EF4-FFF2-40B4-BE49-F238E27FC236}">
                <a16:creationId xmlns:a16="http://schemas.microsoft.com/office/drawing/2014/main" id="{F875DA80-4A8A-ACF8-B9AD-B418006D50B7}"/>
              </a:ext>
            </a:extLst>
          </p:cNvPr>
          <p:cNvSpPr txBox="1"/>
          <p:nvPr/>
        </p:nvSpPr>
        <p:spPr bwMode="auto">
          <a:xfrm>
            <a:off x="651739" y="1837887"/>
            <a:ext cx="2032314" cy="646331"/>
          </a:xfrm>
          <a:prstGeom prst="rect">
            <a:avLst/>
          </a:prstGeom>
          <a:noFill/>
        </p:spPr>
        <p:txBody>
          <a:bodyPr wrap="square" rtlCol="0">
            <a:spAutoFit/>
          </a:bodyPr>
          <a:lstStyle/>
          <a:p>
            <a:r>
              <a:rPr lang="es" sz="1200" dirty="0">
                <a:latin typeface="Calibri" panose="020F0502020204030204" pitchFamily="34" charset="0"/>
                <a:ea typeface="Calibri" panose="020F0502020204030204" pitchFamily="34" charset="0"/>
                <a:cs typeface="Calibri" panose="020F0502020204030204" pitchFamily="34" charset="0"/>
              </a:rPr>
              <a:t>Ser conscientes de qué cuestiones siguen abiertas y reflexionar acerca del propio proceso de aprendizaje</a:t>
            </a:r>
          </a:p>
        </p:txBody>
      </p:sp>
      <p:sp>
        <p:nvSpPr>
          <p:cNvPr id="17" name="TextBox 16">
            <a:extLst>
              <a:ext uri="{FF2B5EF4-FFF2-40B4-BE49-F238E27FC236}">
                <a16:creationId xmlns:a16="http://schemas.microsoft.com/office/drawing/2014/main" id="{EACEAA02-26FA-EEC2-F655-36550ED1E602}"/>
              </a:ext>
            </a:extLst>
          </p:cNvPr>
          <p:cNvSpPr txBox="1"/>
          <p:nvPr/>
        </p:nvSpPr>
        <p:spPr bwMode="auto">
          <a:xfrm>
            <a:off x="597702" y="3254065"/>
            <a:ext cx="1506971" cy="461665"/>
          </a:xfrm>
          <a:prstGeom prst="rect">
            <a:avLst/>
          </a:prstGeom>
          <a:noFill/>
        </p:spPr>
        <p:txBody>
          <a:bodyPr wrap="square" rtlCol="0">
            <a:spAutoFit/>
          </a:bodyPr>
          <a:lstStyle/>
          <a:p>
            <a:r>
              <a:rPr lang="es" sz="1200" dirty="0">
                <a:latin typeface="Calibri" panose="020F0502020204030204" pitchFamily="34" charset="0"/>
                <a:ea typeface="Calibri" panose="020F0502020204030204" pitchFamily="34" charset="0"/>
                <a:cs typeface="Calibri" panose="020F0502020204030204" pitchFamily="34" charset="0"/>
              </a:rPr>
              <a:t>Presentar, explicar y debatir los resultados</a:t>
            </a:r>
          </a:p>
        </p:txBody>
      </p:sp>
      <p:sp>
        <p:nvSpPr>
          <p:cNvPr id="18" name="TextBox 17">
            <a:extLst>
              <a:ext uri="{FF2B5EF4-FFF2-40B4-BE49-F238E27FC236}">
                <a16:creationId xmlns:a16="http://schemas.microsoft.com/office/drawing/2014/main" id="{D2B6869A-99E4-B3B5-F1A9-681A8B16E818}"/>
              </a:ext>
            </a:extLst>
          </p:cNvPr>
          <p:cNvSpPr txBox="1"/>
          <p:nvPr/>
        </p:nvSpPr>
        <p:spPr bwMode="auto">
          <a:xfrm>
            <a:off x="651739" y="4704770"/>
            <a:ext cx="2032314" cy="646331"/>
          </a:xfrm>
          <a:prstGeom prst="rect">
            <a:avLst/>
          </a:prstGeom>
          <a:noFill/>
        </p:spPr>
        <p:txBody>
          <a:bodyPr wrap="square" rtlCol="0">
            <a:spAutoFit/>
          </a:bodyPr>
          <a:lstStyle/>
          <a:p>
            <a:r>
              <a:rPr lang="es" sz="1200" dirty="0">
                <a:latin typeface="Calibri" panose="020F0502020204030204" pitchFamily="34" charset="0"/>
                <a:ea typeface="Calibri" panose="020F0502020204030204" pitchFamily="34" charset="0"/>
                <a:cs typeface="Calibri" panose="020F0502020204030204" pitchFamily="34" charset="0"/>
              </a:rPr>
              <a:t>Analizar datos, interpretarlos, establecer relaciones; buscar bibliografía</a:t>
            </a:r>
          </a:p>
        </p:txBody>
      </p:sp>
      <p:sp>
        <p:nvSpPr>
          <p:cNvPr id="19" name="TextBox 18">
            <a:extLst>
              <a:ext uri="{FF2B5EF4-FFF2-40B4-BE49-F238E27FC236}">
                <a16:creationId xmlns:a16="http://schemas.microsoft.com/office/drawing/2014/main" id="{9F1C685D-0229-2483-6D54-373F7C952F5B}"/>
              </a:ext>
            </a:extLst>
          </p:cNvPr>
          <p:cNvSpPr txBox="1"/>
          <p:nvPr/>
        </p:nvSpPr>
        <p:spPr bwMode="auto">
          <a:xfrm>
            <a:off x="5081560" y="1454834"/>
            <a:ext cx="3210385" cy="461665"/>
          </a:xfrm>
          <a:prstGeom prst="rect">
            <a:avLst/>
          </a:prstGeom>
          <a:noFill/>
        </p:spPr>
        <p:txBody>
          <a:bodyPr wrap="square" rtlCol="0">
            <a:spAutoFit/>
          </a:bodyPr>
          <a:lstStyle/>
          <a:p>
            <a:r>
              <a:rPr lang="es" sz="1200" dirty="0">
                <a:latin typeface="Calibri" panose="020F0502020204030204" pitchFamily="34" charset="0"/>
                <a:ea typeface="Calibri" panose="020F0502020204030204" pitchFamily="34" charset="0"/>
                <a:cs typeface="Calibri" panose="020F0502020204030204" pitchFamily="34" charset="0"/>
              </a:rPr>
              <a:t>Formular preguntas, plantear hipótesis, utilizar teorías (subjetivas)</a:t>
            </a:r>
          </a:p>
        </p:txBody>
      </p:sp>
      <p:sp>
        <p:nvSpPr>
          <p:cNvPr id="20" name="TextBox 19">
            <a:extLst>
              <a:ext uri="{FF2B5EF4-FFF2-40B4-BE49-F238E27FC236}">
                <a16:creationId xmlns:a16="http://schemas.microsoft.com/office/drawing/2014/main" id="{4E499E9A-617C-D2D6-5A33-08048B9F9448}"/>
              </a:ext>
            </a:extLst>
          </p:cNvPr>
          <p:cNvSpPr txBox="1"/>
          <p:nvPr/>
        </p:nvSpPr>
        <p:spPr bwMode="auto">
          <a:xfrm>
            <a:off x="5993308" y="2869547"/>
            <a:ext cx="2464891" cy="461665"/>
          </a:xfrm>
          <a:prstGeom prst="rect">
            <a:avLst/>
          </a:prstGeom>
          <a:noFill/>
        </p:spPr>
        <p:txBody>
          <a:bodyPr wrap="square" rtlCol="0">
            <a:spAutoFit/>
          </a:bodyPr>
          <a:lstStyle/>
          <a:p>
            <a:r>
              <a:rPr lang="es" sz="1200" dirty="0">
                <a:latin typeface="Calibri" panose="020F0502020204030204" pitchFamily="34" charset="0"/>
                <a:ea typeface="Calibri" panose="020F0502020204030204" pitchFamily="34" charset="0"/>
                <a:cs typeface="Calibri" panose="020F0502020204030204" pitchFamily="34" charset="0"/>
              </a:rPr>
              <a:t>Planificar y llevar a cabo investigaciones, buscar bibliografía</a:t>
            </a:r>
          </a:p>
        </p:txBody>
      </p:sp>
      <p:sp>
        <p:nvSpPr>
          <p:cNvPr id="21" name="TextBox 20">
            <a:extLst>
              <a:ext uri="{FF2B5EF4-FFF2-40B4-BE49-F238E27FC236}">
                <a16:creationId xmlns:a16="http://schemas.microsoft.com/office/drawing/2014/main" id="{CD5DAFC9-358B-A1D3-0975-228DFCDD034B}"/>
              </a:ext>
            </a:extLst>
          </p:cNvPr>
          <p:cNvSpPr txBox="1"/>
          <p:nvPr/>
        </p:nvSpPr>
        <p:spPr bwMode="auto">
          <a:xfrm>
            <a:off x="5664239" y="4175093"/>
            <a:ext cx="2321519" cy="276999"/>
          </a:xfrm>
          <a:prstGeom prst="rect">
            <a:avLst/>
          </a:prstGeom>
          <a:noFill/>
        </p:spPr>
        <p:txBody>
          <a:bodyPr wrap="square" rtlCol="0">
            <a:spAutoFit/>
          </a:bodyPr>
          <a:lstStyle/>
          <a:p>
            <a:r>
              <a:rPr lang="es" sz="1200" dirty="0">
                <a:latin typeface="Calibri" panose="020F0502020204030204" pitchFamily="34" charset="0"/>
                <a:ea typeface="Calibri" panose="020F0502020204030204" pitchFamily="34" charset="0"/>
                <a:cs typeface="Calibri" panose="020F0502020204030204" pitchFamily="34" charset="0"/>
              </a:rPr>
              <a:t>Observar, describir y recopilar datos</a:t>
            </a:r>
          </a:p>
        </p:txBody>
      </p:sp>
      <p:sp>
        <p:nvSpPr>
          <p:cNvPr id="22" name="TextBox 21">
            <a:extLst>
              <a:ext uri="{FF2B5EF4-FFF2-40B4-BE49-F238E27FC236}">
                <a16:creationId xmlns:a16="http://schemas.microsoft.com/office/drawing/2014/main" id="{6B660401-3C7D-A4CC-AA2D-56978270CBC8}"/>
              </a:ext>
            </a:extLst>
          </p:cNvPr>
          <p:cNvSpPr txBox="1"/>
          <p:nvPr/>
        </p:nvSpPr>
        <p:spPr bwMode="auto">
          <a:xfrm>
            <a:off x="5331582" y="5027935"/>
            <a:ext cx="3126617" cy="338554"/>
          </a:xfrm>
          <a:prstGeom prst="rect">
            <a:avLst/>
          </a:prstGeom>
          <a:noFill/>
        </p:spPr>
        <p:txBody>
          <a:bodyPr wrap="square" rtlCol="0">
            <a:spAutoFit/>
          </a:bodyPr>
          <a:lstStyle/>
          <a:p>
            <a:r>
              <a:rPr lang="es" sz="800" dirty="0">
                <a:latin typeface="Aptos" panose="020B0004020202020204" pitchFamily="34" charset="0"/>
              </a:rPr>
              <a:t>Adaptado de Abels, Lautner &amp; Lembens (2014) Mit “Mysteries” zu Forschendem Lernen im Chemieunterricht. </a:t>
            </a:r>
            <a:r>
              <a:rPr lang="es" sz="800" i="1" dirty="0">
                <a:latin typeface="Aptos" panose="020B0004020202020204" pitchFamily="34" charset="0"/>
              </a:rPr>
              <a:t>Chemie &amp; Schule, 3/14</a:t>
            </a:r>
          </a:p>
        </p:txBody>
      </p:sp>
    </p:spTree>
    <p:extLst>
      <p:ext uri="{BB962C8B-B14F-4D97-AF65-F5344CB8AC3E}">
        <p14:creationId xmlns:p14="http://schemas.microsoft.com/office/powerpoint/2010/main" val="64706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Rechteck 1"/>
          <p:cNvSpPr/>
          <p:nvPr/>
        </p:nvSpPr>
        <p:spPr bwMode="auto">
          <a:xfrm>
            <a:off x="488731" y="1930117"/>
            <a:ext cx="7110248" cy="3588162"/>
          </a:xfrm>
          <a:prstGeom prst="rect">
            <a:avLst/>
          </a:prstGeom>
        </p:spPr>
        <p:txBody>
          <a:bodyPr wrap="square">
            <a:spAutoFit/>
          </a:bodyPr>
          <a:lstStyle/>
          <a:p>
            <a:pPr>
              <a:defRPr/>
            </a:pPr>
            <a:r>
              <a:rPr lang="es" sz="2000" b="1" noProof="0" dirty="0">
                <a:latin typeface="Poppins"/>
              </a:rPr>
              <a:t>Introducir el tema de forma atractiva y estimulante: </a:t>
            </a:r>
          </a:p>
          <a:p>
            <a:pPr>
              <a:lnSpc>
                <a:spcPct val="150000"/>
              </a:lnSpc>
              <a:defRPr/>
            </a:pPr>
            <a:r>
              <a:rPr lang="es" sz="2000" noProof="0" dirty="0">
                <a:latin typeface="Poppins"/>
              </a:rPr>
              <a:t>dando visibilidad a los conocimientos previos de los estudiantes, valorando la aplicabilidad de sus concepciones previas, generando en su caso conflictos cognitivos, captando la atención, despertando entusiasmo, estableciendo conexiones con contenidos ya aprendidos y haciendo visibles los objetivos de aprendizaje.</a:t>
            </a:r>
          </a:p>
        </p:txBody>
      </p:sp>
      <p:pic>
        <p:nvPicPr>
          <p:cNvPr id="9" name="Grafik 8"/>
          <p:cNvPicPr>
            <a:picLocks noChangeAspect="1"/>
          </p:cNvPicPr>
          <p:nvPr/>
        </p:nvPicPr>
        <p:blipFill>
          <a:blip r:embed="rId7"/>
          <a:stretch/>
        </p:blipFill>
        <p:spPr bwMode="auto">
          <a:xfrm>
            <a:off x="7794264" y="1930117"/>
            <a:ext cx="3144457" cy="3133975"/>
          </a:xfrm>
          <a:prstGeom prst="rect">
            <a:avLst/>
          </a:prstGeom>
        </p:spPr>
      </p:pic>
      <p:sp>
        <p:nvSpPr>
          <p:cNvPr id="4" name="Rechteck 3">
            <a:extLst>
              <a:ext uri="{FF2B5EF4-FFF2-40B4-BE49-F238E27FC236}">
                <a16:creationId xmlns:a16="http://schemas.microsoft.com/office/drawing/2014/main" id="{26B40806-5924-4E97-A703-867E89D1E34E}"/>
              </a:ext>
            </a:extLst>
          </p:cNvPr>
          <p:cNvSpPr/>
          <p:nvPr/>
        </p:nvSpPr>
        <p:spPr>
          <a:xfrm>
            <a:off x="770602" y="1236111"/>
            <a:ext cx="2303674"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800" noProof="0" dirty="0">
                <a:solidFill>
                  <a:schemeClr val="tx1"/>
                </a:solidFill>
              </a:rPr>
              <a:t>Implicación</a:t>
            </a:r>
          </a:p>
        </p:txBody>
      </p:sp>
      <p:sp>
        <p:nvSpPr>
          <p:cNvPr id="5" name="Title 4">
            <a:extLst>
              <a:ext uri="{FF2B5EF4-FFF2-40B4-BE49-F238E27FC236}">
                <a16:creationId xmlns:a16="http://schemas.microsoft.com/office/drawing/2014/main" id="{59B76635-F2D9-A671-393E-87E61AFC1FE0}"/>
              </a:ext>
            </a:extLst>
          </p:cNvPr>
          <p:cNvSpPr>
            <a:spLocks noGrp="1"/>
          </p:cNvSpPr>
          <p:nvPr>
            <p:ph type="title"/>
          </p:nvPr>
        </p:nvSpPr>
        <p:spPr/>
        <p:txBody>
          <a:bodyPr/>
          <a:lstStyle/>
          <a:p>
            <a:r>
              <a:rPr lang="es" dirty="0"/>
              <a:t>Implicación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a:hlinkClick r:id="rId8"/>
          </p:cNvPr>
          <p:cNvPicPr>
            <a:picLocks noChangeAspect="1"/>
          </p:cNvPicPr>
          <p:nvPr/>
        </p:nvPicPr>
        <p:blipFill>
          <a:blip r:embed="rId9"/>
          <a:stretch/>
        </p:blipFill>
        <p:spPr bwMode="auto">
          <a:xfrm>
            <a:off x="3881437" y="2105025"/>
            <a:ext cx="4429125" cy="2952750"/>
          </a:xfrm>
          <a:prstGeom prst="rect">
            <a:avLst/>
          </a:prstGeom>
        </p:spPr>
      </p:pic>
      <p:sp>
        <p:nvSpPr>
          <p:cNvPr id="6" name="Textfeld 5"/>
          <p:cNvSpPr txBox="1"/>
          <p:nvPr/>
        </p:nvSpPr>
        <p:spPr bwMode="auto">
          <a:xfrm>
            <a:off x="4330612" y="5228121"/>
            <a:ext cx="3270447" cy="307777"/>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1200" b="0" i="0" u="none" strike="noStrike" cap="none" spc="0" noProof="0" dirty="0">
                <a:ln>
                  <a:noFill/>
                </a:ln>
                <a:solidFill>
                  <a:srgbClr val="000000"/>
                </a:solidFill>
                <a:latin typeface="Calibri" panose="020F0502020204030204" pitchFamily="34" charset="0"/>
                <a:cs typeface="Calibri" panose="020F0502020204030204" pitchFamily="34" charset="0"/>
              </a:rPr>
              <a:t>Fuente: https://www.soundingsoil.ch/zuhoeren</a:t>
            </a:r>
            <a:r>
              <a:rPr lang="es" sz="1400" b="0" i="0" u="none" strike="noStrike" cap="none" spc="0" noProof="0" dirty="0">
                <a:ln>
                  <a:noFill/>
                </a:ln>
                <a:solidFill>
                  <a:srgbClr val="000000"/>
                </a:solidFill>
                <a:latin typeface="Calibri" panose="020F0502020204030204" pitchFamily="34" charset="0"/>
                <a:cs typeface="Calibri" panose="020F0502020204030204" pitchFamily="34" charset="0"/>
              </a:rPr>
              <a:t>/</a:t>
            </a:r>
          </a:p>
        </p:txBody>
      </p:sp>
      <p:sp>
        <p:nvSpPr>
          <p:cNvPr id="8" name="Textfeld 7"/>
          <p:cNvSpPr txBox="1"/>
          <p:nvPr/>
        </p:nvSpPr>
        <p:spPr bwMode="auto">
          <a:xfrm>
            <a:off x="4742905" y="1534569"/>
            <a:ext cx="2706190" cy="400110"/>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000" noProof="0" dirty="0">
                <a:latin typeface="Poppins"/>
              </a:rPr>
              <a:t>Silencio… escuchad con atención </a:t>
            </a:r>
          </a:p>
        </p:txBody>
      </p:sp>
      <p:sp>
        <p:nvSpPr>
          <p:cNvPr id="2" name="Title 1">
            <a:extLst>
              <a:ext uri="{FF2B5EF4-FFF2-40B4-BE49-F238E27FC236}">
                <a16:creationId xmlns:a16="http://schemas.microsoft.com/office/drawing/2014/main" id="{3F34B462-BCC6-053E-2872-03BFDC32AA91}"/>
              </a:ext>
            </a:extLst>
          </p:cNvPr>
          <p:cNvSpPr>
            <a:spLocks noGrp="1"/>
          </p:cNvSpPr>
          <p:nvPr>
            <p:ph type="title"/>
          </p:nvPr>
        </p:nvSpPr>
        <p:spPr/>
        <p:txBody>
          <a:bodyPr>
            <a:normAutofit/>
          </a:bodyPr>
          <a:lstStyle/>
          <a:p>
            <a:r>
              <a:rPr lang="es" dirty="0"/>
              <a:t>Educación sobre la salud del suelo</a:t>
            </a:r>
          </a:p>
        </p:txBody>
      </p:sp>
      <p:sp>
        <p:nvSpPr>
          <p:cNvPr id="4" name="Rechteck 3">
            <a:extLst>
              <a:ext uri="{FF2B5EF4-FFF2-40B4-BE49-F238E27FC236}">
                <a16:creationId xmlns:a16="http://schemas.microsoft.com/office/drawing/2014/main" id="{E7829B61-A816-D9A0-C879-A27C61C3E0AB}"/>
              </a:ext>
            </a:extLst>
          </p:cNvPr>
          <p:cNvSpPr/>
          <p:nvPr/>
        </p:nvSpPr>
        <p:spPr bwMode="auto">
          <a:xfrm>
            <a:off x="770602" y="1236111"/>
            <a:ext cx="2303674"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800" noProof="0" dirty="0">
                <a:solidFill>
                  <a:schemeClr val="tx1"/>
                </a:solidFill>
              </a:rPr>
              <a:t>Implicación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1139659" y="3065295"/>
            <a:ext cx="6518441" cy="1785104"/>
          </a:xfrm>
          <a:prstGeom prst="rect">
            <a:avLst/>
          </a:prstGeom>
          <a:noFill/>
        </p:spPr>
        <p:txBody>
          <a:bodyPr wrap="square" lIns="91440" tIns="45720" rIns="91440" bIns="45720" rtlCol="0" anchor="t">
            <a:spAutoFit/>
          </a:bodyPr>
          <a:lstStyle/>
          <a:p>
            <a:pPr marL="285750" indent="-285750">
              <a:lnSpc>
                <a:spcPct val="150000"/>
              </a:lnSpc>
              <a:buClr>
                <a:srgbClr val="000000"/>
              </a:buClr>
              <a:buFont typeface="Arial"/>
              <a:buChar char="•"/>
              <a:defRPr/>
            </a:pPr>
            <a:r>
              <a:rPr lang="es" sz="2000" b="0" i="0" u="none" strike="noStrike" cap="none" spc="0" noProof="0" dirty="0">
                <a:ln>
                  <a:noFill/>
                </a:ln>
                <a:latin typeface="Poppins"/>
                <a:ea typeface="Arial"/>
                <a:cs typeface="Calibri"/>
              </a:rPr>
              <a:t>El objetivo es conocer un poco mejor </a:t>
            </a:r>
            <a:r>
              <a:rPr lang="es" sz="2000" noProof="0" dirty="0">
                <a:latin typeface="Poppins"/>
                <a:ea typeface="Arial"/>
                <a:cs typeface="Calibri"/>
              </a:rPr>
              <a:t>las ideas o concepciones previas de los estudiantes sobre el suelo</a:t>
            </a:r>
            <a:endParaRPr lang="es" sz="2000" noProof="0" dirty="0">
              <a:latin typeface="Poppins"/>
              <a:cs typeface="Calibri"/>
            </a:endParaRPr>
          </a:p>
          <a:p>
            <a:pPr marL="285750" marR="0" lvl="0" indent="-285750" algn="l" defTabSz="914400">
              <a:lnSpc>
                <a:spcPct val="150000"/>
              </a:lnSpc>
              <a:spcBef>
                <a:spcPts val="0"/>
              </a:spcBef>
              <a:spcAft>
                <a:spcPts val="0"/>
              </a:spcAft>
              <a:buClr>
                <a:srgbClr val="000000"/>
              </a:buClr>
              <a:buSzTx/>
              <a:buFont typeface="Arial"/>
              <a:buChar char="•"/>
              <a:defRPr/>
            </a:pPr>
            <a:r>
              <a:rPr lang="es" sz="2000" b="0" i="0" u="none" strike="noStrike" cap="none" spc="0" noProof="0" dirty="0">
                <a:ln>
                  <a:noFill/>
                </a:ln>
                <a:latin typeface="Poppins"/>
                <a:ea typeface="Arial"/>
                <a:cs typeface="Calibri" panose="020F0502020204030204" pitchFamily="34" charset="0"/>
              </a:rPr>
              <a:t>Apuntad las ideas en la pizarra, en un rotafolio, etc.</a:t>
            </a:r>
          </a:p>
          <a:p>
            <a:pPr marR="0" lvl="0" algn="l" defTabSz="914400">
              <a:spcBef>
                <a:spcPts val="0"/>
              </a:spcBef>
              <a:spcAft>
                <a:spcPts val="0"/>
              </a:spcAft>
              <a:buClr>
                <a:srgbClr val="000000"/>
              </a:buClr>
              <a:buSzTx/>
              <a:defRPr/>
            </a:pPr>
            <a:endParaRPr lang="es" sz="2000" b="0" i="0" u="none" strike="noStrike" cap="none" spc="0" noProof="0" dirty="0">
              <a:ln>
                <a:noFill/>
              </a:ln>
              <a:latin typeface="Poppins"/>
              <a:ea typeface="Arial"/>
              <a:cs typeface="Calibri" panose="020F0502020204030204" pitchFamily="34" charset="0"/>
            </a:endParaRPr>
          </a:p>
        </p:txBody>
      </p:sp>
      <p:sp>
        <p:nvSpPr>
          <p:cNvPr id="2" name="Textfeld 1"/>
          <p:cNvSpPr txBox="1"/>
          <p:nvPr/>
        </p:nvSpPr>
        <p:spPr bwMode="auto">
          <a:xfrm>
            <a:off x="943821" y="2038986"/>
            <a:ext cx="7966672" cy="830997"/>
          </a:xfrm>
          <a:prstGeom prst="rect">
            <a:avLst/>
          </a:prstGeom>
          <a:noFill/>
        </p:spPr>
        <p:txBody>
          <a:bodyPr wrap="square" lIns="91440" tIns="45720" rIns="91440" bIns="45720" rtlCol="0" anchor="t">
            <a:spAutoFit/>
          </a:bodyPr>
          <a:lstStyle/>
          <a:p>
            <a:pPr marL="0" marR="0" lvl="0" indent="0" algn="l" defTabSz="914400">
              <a:lnSpc>
                <a:spcPct val="100000"/>
              </a:lnSpc>
              <a:spcBef>
                <a:spcPts val="0"/>
              </a:spcBef>
              <a:spcAft>
                <a:spcPts val="0"/>
              </a:spcAft>
              <a:buClr>
                <a:srgbClr val="000000"/>
              </a:buClr>
              <a:buSzTx/>
              <a:buFont typeface="Arial"/>
              <a:buNone/>
              <a:defRPr/>
            </a:pPr>
            <a:r>
              <a:rPr lang="es" sz="2400" b="1" i="0" u="none" strike="noStrike" cap="none" spc="0" noProof="0" dirty="0">
                <a:ln>
                  <a:noFill/>
                </a:ln>
                <a:latin typeface="Poppins"/>
                <a:ea typeface="Arial"/>
                <a:cs typeface="Calibri"/>
              </a:rPr>
              <a:t>¿Qué pensáis: quién creéis que está haciendo </a:t>
            </a:r>
            <a:r>
              <a:rPr lang="es" sz="2400" b="1" noProof="0" dirty="0">
                <a:latin typeface="Poppins"/>
                <a:ea typeface="Arial"/>
                <a:cs typeface="Calibri"/>
              </a:rPr>
              <a:t>esos </a:t>
            </a:r>
            <a:r>
              <a:rPr lang="es" sz="2400" b="1" i="0" u="none" strike="noStrike" cap="none" spc="0" noProof="0" dirty="0">
                <a:ln>
                  <a:noFill/>
                </a:ln>
                <a:latin typeface="Poppins"/>
                <a:ea typeface="Arial"/>
                <a:cs typeface="Calibri"/>
              </a:rPr>
              <a:t>ruidos? </a:t>
            </a:r>
          </a:p>
        </p:txBody>
      </p:sp>
      <p:pic>
        <p:nvPicPr>
          <p:cNvPr id="1026" name="Picture 2" descr="Flipchart - Openclipart"/>
          <p:cNvPicPr>
            <a:picLocks noChangeAspect="1" noChangeArrowheads="1"/>
          </p:cNvPicPr>
          <p:nvPr/>
        </p:nvPicPr>
        <p:blipFill>
          <a:blip r:embed="rId8"/>
          <a:stretch/>
        </p:blipFill>
        <p:spPr bwMode="auto">
          <a:xfrm>
            <a:off x="8910493" y="2170644"/>
            <a:ext cx="2038742" cy="3160050"/>
          </a:xfrm>
          <a:prstGeom prst="rect">
            <a:avLst/>
          </a:prstGeom>
          <a:noFill/>
        </p:spPr>
      </p:pic>
      <p:sp>
        <p:nvSpPr>
          <p:cNvPr id="3" name="Title 2">
            <a:extLst>
              <a:ext uri="{FF2B5EF4-FFF2-40B4-BE49-F238E27FC236}">
                <a16:creationId xmlns:a16="http://schemas.microsoft.com/office/drawing/2014/main" id="{1A9BBB1E-A8F7-903A-359D-8E1EC9481DAD}"/>
              </a:ext>
            </a:extLst>
          </p:cNvPr>
          <p:cNvSpPr>
            <a:spLocks noGrp="1"/>
          </p:cNvSpPr>
          <p:nvPr>
            <p:ph type="title"/>
          </p:nvPr>
        </p:nvSpPr>
        <p:spPr/>
        <p:txBody>
          <a:bodyPr>
            <a:normAutofit fontScale="90000"/>
          </a:bodyPr>
          <a:lstStyle/>
          <a:p>
            <a:r>
              <a:rPr lang="es" dirty="0"/>
              <a:t>Despertando el interés: implicando a los estudiantes en el tema</a:t>
            </a:r>
          </a:p>
        </p:txBody>
      </p:sp>
      <p:sp>
        <p:nvSpPr>
          <p:cNvPr id="6" name="Rechteck 3">
            <a:extLst>
              <a:ext uri="{FF2B5EF4-FFF2-40B4-BE49-F238E27FC236}">
                <a16:creationId xmlns:a16="http://schemas.microsoft.com/office/drawing/2014/main" id="{2212762E-6F08-3326-7622-9B63491357D5}"/>
              </a:ext>
            </a:extLst>
          </p:cNvPr>
          <p:cNvSpPr/>
          <p:nvPr/>
        </p:nvSpPr>
        <p:spPr bwMode="auto">
          <a:xfrm>
            <a:off x="770602" y="1236111"/>
            <a:ext cx="2303674"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800" noProof="0" dirty="0">
                <a:solidFill>
                  <a:schemeClr val="tx1"/>
                </a:solidFill>
              </a:rPr>
              <a:t>Implicación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p:cNvSpPr txBox="1"/>
          <p:nvPr/>
        </p:nvSpPr>
        <p:spPr bwMode="auto">
          <a:xfrm>
            <a:off x="558803" y="2389189"/>
            <a:ext cx="3499993" cy="2369880"/>
          </a:xfrm>
          <a:prstGeom prst="rect">
            <a:avLst/>
          </a:prstGeom>
          <a:noFill/>
        </p:spPr>
        <p:txBody>
          <a:bodyPr wrap="square" rtlCol="0">
            <a:spAutoFit/>
          </a:bodyPr>
          <a:lstStyle/>
          <a:p>
            <a:pPr>
              <a:defRPr/>
            </a:pPr>
            <a:r>
              <a:rPr lang="es" sz="2000" b="1" u="sng" noProof="0" dirty="0">
                <a:latin typeface="Poppins"/>
              </a:rPr>
              <a:t>Tarea 2.1.</a:t>
            </a:r>
            <a:endParaRPr lang="es" u="sng" noProof="0" dirty="0">
              <a:latin typeface="Poppins"/>
            </a:endParaRPr>
          </a:p>
          <a:p>
            <a:pPr>
              <a:defRPr/>
            </a:pPr>
            <a:r>
              <a:rPr lang="es" u="sng" noProof="0" dirty="0">
                <a:latin typeface="Poppins"/>
              </a:rPr>
              <a:t>Paso 1:</a:t>
            </a:r>
            <a:r>
              <a:rPr lang="es" noProof="0" dirty="0">
                <a:latin typeface="Poppins"/>
              </a:rPr>
              <a:t> diseñad una viñeta conceptual para implicar a los estudiantes en el tema de la salud del suelo. </a:t>
            </a:r>
          </a:p>
          <a:p>
            <a:pPr>
              <a:defRPr/>
            </a:pPr>
            <a:endParaRPr lang="es" noProof="0" dirty="0">
              <a:latin typeface="Poppins"/>
            </a:endParaRPr>
          </a:p>
          <a:p>
            <a:pPr>
              <a:defRPr/>
            </a:pPr>
            <a:r>
              <a:rPr lang="es" u="sng" noProof="0" dirty="0">
                <a:latin typeface="Poppins"/>
              </a:rPr>
              <a:t>Paso 2:</a:t>
            </a:r>
            <a:r>
              <a:rPr lang="es" noProof="0" dirty="0">
                <a:latin typeface="Poppins"/>
              </a:rPr>
              <a:t> reuníos en grupos de cuatro y presentaos las viñetas unos a otros.</a:t>
            </a:r>
          </a:p>
        </p:txBody>
      </p:sp>
      <p:sp>
        <p:nvSpPr>
          <p:cNvPr id="34" name="Textfeld 33"/>
          <p:cNvSpPr txBox="1"/>
          <p:nvPr/>
        </p:nvSpPr>
        <p:spPr bwMode="auto">
          <a:xfrm>
            <a:off x="4653457" y="5330073"/>
            <a:ext cx="5579415" cy="261610"/>
          </a:xfrm>
          <a:prstGeom prst="rect">
            <a:avLst/>
          </a:prstGeom>
          <a:noFill/>
        </p:spPr>
        <p:txBody>
          <a:bodyPr wrap="square" rtlCol="0">
            <a:spAutoFit/>
          </a:bodyPr>
          <a:lstStyle/>
          <a:p>
            <a:pPr>
              <a:defRPr/>
            </a:pPr>
            <a:r>
              <a:rPr lang="es" sz="1100" noProof="0" dirty="0" err="1"/>
              <a:t>Kapelari, S. basado en una idea de Naylor S. &amp; Keogh B. (2007) http://www.conceptcartoons.com </a:t>
            </a:r>
            <a:endParaRPr lang="es" noProof="0" dirty="0"/>
          </a:p>
        </p:txBody>
      </p:sp>
      <p:pic>
        <p:nvPicPr>
          <p:cNvPr id="5" name="Grafik 4"/>
          <p:cNvPicPr>
            <a:picLocks noChangeAspect="1"/>
          </p:cNvPicPr>
          <p:nvPr/>
        </p:nvPicPr>
        <p:blipFill>
          <a:blip r:embed="rId7"/>
          <a:stretch/>
        </p:blipFill>
        <p:spPr bwMode="auto">
          <a:xfrm>
            <a:off x="4458023" y="1266317"/>
            <a:ext cx="4741357" cy="3999369"/>
          </a:xfrm>
          <a:prstGeom prst="rect">
            <a:avLst/>
          </a:prstGeom>
          <a:noFill/>
          <a:ln cmpd="dbl">
            <a:solidFill>
              <a:srgbClr val="000000"/>
            </a:solidFill>
          </a:ln>
        </p:spPr>
      </p:pic>
      <p:sp>
        <p:nvSpPr>
          <p:cNvPr id="35" name="Rechteckige Legende 34"/>
          <p:cNvSpPr/>
          <p:nvPr/>
        </p:nvSpPr>
        <p:spPr bwMode="auto">
          <a:xfrm>
            <a:off x="9596338" y="3574129"/>
            <a:ext cx="2093747" cy="1691557"/>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noProof="0" dirty="0"/>
              <a:t>¡Pensad en problemas actuales que puedan despertar el interés!</a:t>
            </a:r>
          </a:p>
        </p:txBody>
      </p:sp>
      <p:pic>
        <p:nvPicPr>
          <p:cNvPr id="15" name="Grafik 14"/>
          <p:cNvPicPr>
            <a:picLocks noChangeAspect="1"/>
          </p:cNvPicPr>
          <p:nvPr/>
        </p:nvPicPr>
        <p:blipFill>
          <a:blip r:embed="rId8"/>
          <a:stretch/>
        </p:blipFill>
        <p:spPr bwMode="auto">
          <a:xfrm>
            <a:off x="9563609" y="1266317"/>
            <a:ext cx="2003072" cy="1996395"/>
          </a:xfrm>
          <a:prstGeom prst="rect">
            <a:avLst/>
          </a:prstGeom>
        </p:spPr>
      </p:pic>
      <p:sp>
        <p:nvSpPr>
          <p:cNvPr id="4" name="Title 3">
            <a:extLst>
              <a:ext uri="{FF2B5EF4-FFF2-40B4-BE49-F238E27FC236}">
                <a16:creationId xmlns:a16="http://schemas.microsoft.com/office/drawing/2014/main" id="{563EB40D-B06C-6B96-9202-662C98E8BD41}"/>
              </a:ext>
            </a:extLst>
          </p:cNvPr>
          <p:cNvSpPr>
            <a:spLocks noGrp="1"/>
          </p:cNvSpPr>
          <p:nvPr>
            <p:ph type="title"/>
          </p:nvPr>
        </p:nvSpPr>
        <p:spPr/>
        <p:txBody>
          <a:bodyPr>
            <a:normAutofit fontScale="90000"/>
          </a:bodyPr>
          <a:lstStyle/>
          <a:p>
            <a:r>
              <a:rPr lang="es" dirty="0"/>
              <a:t>Despertando el interés: implicando a los estudiantes en el tema</a:t>
            </a:r>
          </a:p>
        </p:txBody>
      </p:sp>
      <p:sp>
        <p:nvSpPr>
          <p:cNvPr id="3" name="Rechteck 3">
            <a:extLst>
              <a:ext uri="{FF2B5EF4-FFF2-40B4-BE49-F238E27FC236}">
                <a16:creationId xmlns:a16="http://schemas.microsoft.com/office/drawing/2014/main" id="{2093B2FE-A9AE-EAF5-F2C7-389D66A8FE93}"/>
              </a:ext>
            </a:extLst>
          </p:cNvPr>
          <p:cNvSpPr/>
          <p:nvPr/>
        </p:nvSpPr>
        <p:spPr bwMode="auto">
          <a:xfrm>
            <a:off x="770602" y="1236111"/>
            <a:ext cx="2303674"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800" noProof="0" dirty="0">
                <a:solidFill>
                  <a:schemeClr val="tx1"/>
                </a:solidFill>
              </a:rPr>
              <a:t>Implicación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7" name="Grafik 6"/>
          <p:cNvPicPr>
            <a:picLocks noChangeAspect="1"/>
          </p:cNvPicPr>
          <p:nvPr/>
        </p:nvPicPr>
        <p:blipFill>
          <a:blip r:embed="rId7"/>
          <a:stretch/>
        </p:blipFill>
        <p:spPr bwMode="auto">
          <a:xfrm>
            <a:off x="2692946" y="1864155"/>
            <a:ext cx="5960480" cy="3419947"/>
          </a:xfrm>
          <a:prstGeom prst="rect">
            <a:avLst/>
          </a:prstGeom>
        </p:spPr>
      </p:pic>
      <p:sp>
        <p:nvSpPr>
          <p:cNvPr id="16" name="Rechteck 15"/>
          <p:cNvSpPr/>
          <p:nvPr/>
        </p:nvSpPr>
        <p:spPr bwMode="auto">
          <a:xfrm>
            <a:off x="2547807" y="5521386"/>
            <a:ext cx="6096000" cy="261610"/>
          </a:xfrm>
          <a:prstGeom prst="rect">
            <a:avLst/>
          </a:prstGeom>
        </p:spPr>
        <p:txBody>
          <a:bodyPr>
            <a:spAutoFit/>
          </a:bodyPr>
          <a:lstStyle/>
          <a:p>
            <a:pPr>
              <a:defRPr/>
            </a:pPr>
            <a:r>
              <a:rPr lang="es" sz="1100" u="sng" noProof="0" dirty="0">
                <a:hlinkClick r:id="rId8" tooltip="https://www.osttirol-heute.at/menschen/murenabgang-nach-starkem-unwetter-in-oberlienz/"/>
              </a:rPr>
              <a:t>https://www.osttirol-heute.at/menschen/murenabgang-nach-starkem-unwetter-in-oberlienz/</a:t>
            </a:r>
            <a:r>
              <a:rPr lang="es" sz="1100" noProof="0" dirty="0"/>
              <a:t> </a:t>
            </a:r>
          </a:p>
        </p:txBody>
      </p:sp>
      <p:sp>
        <p:nvSpPr>
          <p:cNvPr id="2" name="Title 1">
            <a:extLst>
              <a:ext uri="{FF2B5EF4-FFF2-40B4-BE49-F238E27FC236}">
                <a16:creationId xmlns:a16="http://schemas.microsoft.com/office/drawing/2014/main" id="{03F66D77-5B3D-D697-AE48-4C98CE84F922}"/>
              </a:ext>
            </a:extLst>
          </p:cNvPr>
          <p:cNvSpPr>
            <a:spLocks noGrp="1"/>
          </p:cNvSpPr>
          <p:nvPr>
            <p:ph type="title"/>
          </p:nvPr>
        </p:nvSpPr>
        <p:spPr/>
        <p:txBody>
          <a:bodyPr>
            <a:normAutofit fontScale="90000"/>
          </a:bodyPr>
          <a:lstStyle/>
          <a:p>
            <a:r>
              <a:rPr lang="es" dirty="0"/>
              <a:t>Despertando el interés: implicando a los estudiantes en el tema</a:t>
            </a:r>
          </a:p>
        </p:txBody>
      </p:sp>
      <p:sp>
        <p:nvSpPr>
          <p:cNvPr id="5" name="Rechteckige Legende 34">
            <a:extLst>
              <a:ext uri="{FF2B5EF4-FFF2-40B4-BE49-F238E27FC236}">
                <a16:creationId xmlns:a16="http://schemas.microsoft.com/office/drawing/2014/main" id="{AB4B8884-4474-C26A-E098-8A6B25535AFE}"/>
              </a:ext>
            </a:extLst>
          </p:cNvPr>
          <p:cNvSpPr/>
          <p:nvPr/>
        </p:nvSpPr>
        <p:spPr bwMode="auto">
          <a:xfrm>
            <a:off x="9596338" y="3574129"/>
            <a:ext cx="2093747" cy="1709973"/>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noProof="0" dirty="0"/>
              <a:t>¡Pensad en problemas actuales que puedan despertar el interés!</a:t>
            </a:r>
          </a:p>
        </p:txBody>
      </p:sp>
      <p:pic>
        <p:nvPicPr>
          <p:cNvPr id="6" name="Grafik 14">
            <a:extLst>
              <a:ext uri="{FF2B5EF4-FFF2-40B4-BE49-F238E27FC236}">
                <a16:creationId xmlns:a16="http://schemas.microsoft.com/office/drawing/2014/main" id="{7A4A4EDC-9007-E995-D6F9-661F2F6C8442}"/>
              </a:ext>
            </a:extLst>
          </p:cNvPr>
          <p:cNvPicPr>
            <a:picLocks noChangeAspect="1"/>
          </p:cNvPicPr>
          <p:nvPr/>
        </p:nvPicPr>
        <p:blipFill>
          <a:blip r:embed="rId9"/>
          <a:stretch/>
        </p:blipFill>
        <p:spPr bwMode="auto">
          <a:xfrm>
            <a:off x="9563609" y="1266317"/>
            <a:ext cx="2003072" cy="1996395"/>
          </a:xfrm>
          <a:prstGeom prst="rect">
            <a:avLst/>
          </a:prstGeom>
        </p:spPr>
      </p:pic>
      <p:sp>
        <p:nvSpPr>
          <p:cNvPr id="3" name="Rechteck 3">
            <a:extLst>
              <a:ext uri="{FF2B5EF4-FFF2-40B4-BE49-F238E27FC236}">
                <a16:creationId xmlns:a16="http://schemas.microsoft.com/office/drawing/2014/main" id="{67D935AF-6199-7E2E-3B5F-895A2D265E51}"/>
              </a:ext>
            </a:extLst>
          </p:cNvPr>
          <p:cNvSpPr/>
          <p:nvPr/>
        </p:nvSpPr>
        <p:spPr bwMode="auto">
          <a:xfrm>
            <a:off x="770602" y="1236111"/>
            <a:ext cx="2303674"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800" noProof="0" dirty="0">
                <a:solidFill>
                  <a:schemeClr val="tx1"/>
                </a:solidFill>
              </a:rPr>
              <a:t>Implicación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838200" y="1043550"/>
            <a:ext cx="10162024" cy="4665380"/>
          </a:xfrm>
          <a:prstGeom prst="rect">
            <a:avLst/>
          </a:prstGeom>
        </p:spPr>
        <p:txBody>
          <a:bodyPr wrap="square" lIns="91440" tIns="45720" rIns="91440" bIns="45720" anchor="t">
            <a:spAutoFit/>
          </a:bodyPr>
          <a:lstStyle/>
          <a:p>
            <a:pPr marL="342900" indent="-342900">
              <a:lnSpc>
                <a:spcPct val="150000"/>
              </a:lnSpc>
              <a:buClr>
                <a:srgbClr val="000000"/>
              </a:buClr>
              <a:buFont typeface="Arial"/>
              <a:buChar char="•"/>
              <a:defRPr/>
            </a:pPr>
            <a:r>
              <a:rPr lang="es" sz="2000" b="1" noProof="0" dirty="0">
                <a:latin typeface="Poppins"/>
                <a:ea typeface="+mn-lt"/>
                <a:cs typeface="+mn-lt"/>
              </a:rPr>
              <a:t>Las creencias cotidianas</a:t>
            </a:r>
            <a:r>
              <a:rPr lang="es" sz="2000" noProof="0" dirty="0">
                <a:latin typeface="Poppins"/>
                <a:ea typeface="+mn-lt"/>
                <a:cs typeface="+mn-lt"/>
              </a:rPr>
              <a:t> son ideas, pensamientos, conceptos, consideraciones o convicciones comúnmente aceptados por las personas.</a:t>
            </a:r>
            <a:endParaRPr lang="es" sz="2000" noProof="0" dirty="0">
              <a:latin typeface="Poppins"/>
            </a:endParaRPr>
          </a:p>
          <a:p>
            <a:pPr marL="342900" indent="-342900">
              <a:lnSpc>
                <a:spcPct val="150000"/>
              </a:lnSpc>
              <a:buClr>
                <a:srgbClr val="000000"/>
              </a:buClr>
              <a:buFont typeface="Arial"/>
              <a:buChar char="•"/>
              <a:defRPr/>
            </a:pPr>
            <a:r>
              <a:rPr lang="es" sz="2000" noProof="0" dirty="0">
                <a:latin typeface="Poppins"/>
                <a:ea typeface="+mn-lt"/>
                <a:cs typeface="+mn-lt"/>
              </a:rPr>
              <a:t>En el contexto de la enseñanza y el aprendizaje, estas creencias suelen denominarse </a:t>
            </a:r>
            <a:r>
              <a:rPr lang="es" sz="2000" b="1" noProof="0" dirty="0">
                <a:latin typeface="Poppins"/>
                <a:ea typeface="+mn-lt"/>
                <a:cs typeface="+mn-lt"/>
              </a:rPr>
              <a:t>preconcepciones, concepciones alternativas, conocimientos previos</a:t>
            </a:r>
            <a:r>
              <a:rPr lang="es" sz="2000" noProof="0" dirty="0">
                <a:latin typeface="Poppins"/>
                <a:ea typeface="+mn-lt"/>
                <a:cs typeface="+mn-lt"/>
              </a:rPr>
              <a:t> o </a:t>
            </a:r>
            <a:r>
              <a:rPr lang="es" sz="2000" b="1" noProof="0" dirty="0">
                <a:latin typeface="Poppins"/>
                <a:ea typeface="+mn-lt"/>
                <a:cs typeface="+mn-lt"/>
              </a:rPr>
              <a:t>ideas de los estudiantes.</a:t>
            </a:r>
            <a:endParaRPr lang="es" sz="2000" noProof="0" dirty="0">
              <a:latin typeface="Poppins"/>
              <a:ea typeface="+mn-lt"/>
              <a:cs typeface="+mn-lt"/>
            </a:endParaRPr>
          </a:p>
          <a:p>
            <a:pPr marL="342900" indent="-342900">
              <a:lnSpc>
                <a:spcPct val="150000"/>
              </a:lnSpc>
              <a:buClr>
                <a:srgbClr val="000000"/>
              </a:buClr>
              <a:buFont typeface="Arial"/>
              <a:buChar char="•"/>
              <a:defRPr/>
            </a:pPr>
            <a:r>
              <a:rPr lang="es" sz="2000" noProof="0" dirty="0">
                <a:latin typeface="Poppins"/>
                <a:ea typeface="+mn-lt"/>
                <a:cs typeface="+mn-lt"/>
              </a:rPr>
              <a:t>Es importante señalar que estas creencias no se evalúan por naturaleza en función de su exactitud científica, su origen o sus causas subyacentes.</a:t>
            </a:r>
          </a:p>
          <a:p>
            <a:pPr marL="342900" indent="-342900">
              <a:lnSpc>
                <a:spcPct val="150000"/>
              </a:lnSpc>
              <a:buClr>
                <a:srgbClr val="000000"/>
              </a:buClr>
              <a:buFont typeface="Arial"/>
              <a:buChar char="•"/>
              <a:defRPr/>
            </a:pPr>
            <a:r>
              <a:rPr lang="es" sz="2000" noProof="0" dirty="0">
                <a:latin typeface="Poppins"/>
                <a:ea typeface="+mn-lt"/>
                <a:cs typeface="+mn-lt"/>
              </a:rPr>
              <a:t>No obstante, </a:t>
            </a:r>
            <a:r>
              <a:rPr lang="es" sz="2000" b="1" noProof="0" dirty="0">
                <a:latin typeface="Poppins"/>
                <a:ea typeface="+mn-lt"/>
                <a:cs typeface="+mn-lt"/>
              </a:rPr>
              <a:t>desempeñan un papel importante en la configuración del proceso de aprendizaje</a:t>
            </a:r>
            <a:r>
              <a:rPr lang="es" sz="2000" noProof="0" dirty="0">
                <a:latin typeface="Poppins"/>
                <a:ea typeface="+mn-lt"/>
                <a:cs typeface="+mn-lt"/>
              </a:rPr>
              <a:t>, con independencia de cómo se defina exactamente dicho aprendizaje.</a:t>
            </a:r>
            <a:endParaRPr lang="es" noProof="0" dirty="0">
              <a:latin typeface="Poppins"/>
            </a:endParaRPr>
          </a:p>
        </p:txBody>
      </p:sp>
      <p:sp>
        <p:nvSpPr>
          <p:cNvPr id="2" name="Title 1">
            <a:extLst>
              <a:ext uri="{FF2B5EF4-FFF2-40B4-BE49-F238E27FC236}">
                <a16:creationId xmlns:a16="http://schemas.microsoft.com/office/drawing/2014/main" id="{3544C43B-555B-AD23-C9CA-D56A36CABFE2}"/>
              </a:ext>
            </a:extLst>
          </p:cNvPr>
          <p:cNvSpPr>
            <a:spLocks noGrp="1"/>
          </p:cNvSpPr>
          <p:nvPr>
            <p:ph type="title"/>
          </p:nvPr>
        </p:nvSpPr>
        <p:spPr/>
        <p:txBody>
          <a:bodyPr>
            <a:normAutofit/>
          </a:bodyPr>
          <a:lstStyle/>
          <a:p>
            <a:r>
              <a:rPr lang="es" dirty="0"/>
              <a:t>Preconcepciones de los estudiantes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9CE060-9248-1C4D-09BD-FF3C44604044}"/>
              </a:ext>
            </a:extLst>
          </p:cNvPr>
          <p:cNvSpPr>
            <a:spLocks noGrp="1"/>
          </p:cNvSpPr>
          <p:nvPr>
            <p:ph type="title"/>
          </p:nvPr>
        </p:nvSpPr>
        <p:spPr/>
        <p:txBody>
          <a:bodyPr>
            <a:normAutofit/>
          </a:bodyPr>
          <a:lstStyle/>
          <a:p>
            <a:pPr algn="r"/>
            <a:r>
              <a:rPr lang="es" dirty="0"/>
              <a:t>Visión general</a:t>
            </a:r>
          </a:p>
        </p:txBody>
      </p:sp>
      <p:sp>
        <p:nvSpPr>
          <p:cNvPr id="4" name="Textplatzhalter 3">
            <a:extLst>
              <a:ext uri="{FF2B5EF4-FFF2-40B4-BE49-F238E27FC236}">
                <a16:creationId xmlns:a16="http://schemas.microsoft.com/office/drawing/2014/main" id="{DDAAF877-1EB4-4164-A7D7-66899F2652B8}"/>
              </a:ext>
            </a:extLst>
          </p:cNvPr>
          <p:cNvSpPr>
            <a:spLocks noGrp="1"/>
          </p:cNvSpPr>
          <p:nvPr>
            <p:ph type="body" idx="4294967295"/>
          </p:nvPr>
        </p:nvSpPr>
        <p:spPr>
          <a:xfrm>
            <a:off x="495300" y="1548606"/>
            <a:ext cx="5600700" cy="2566194"/>
          </a:xfrm>
        </p:spPr>
        <p:txBody>
          <a:bodyPr>
            <a:normAutofit lnSpcReduction="10000"/>
          </a:bodyPr>
          <a:lstStyle/>
          <a:p>
            <a:r>
              <a:rPr lang="es" sz="2000" noProof="0" dirty="0"/>
              <a:t>Módulo 1. </a:t>
            </a:r>
            <a:r>
              <a:rPr lang="es" sz="2000" b="0" noProof="0" dirty="0"/>
              <a:t>Desafiar las ideas propias.</a:t>
            </a:r>
          </a:p>
          <a:p>
            <a:r>
              <a:rPr lang="es" sz="2000" noProof="0" dirty="0"/>
              <a:t>Módulo 2. </a:t>
            </a:r>
            <a:r>
              <a:rPr lang="es" sz="2000" b="0" noProof="0" dirty="0"/>
              <a:t>Implicar a los estudiantes.</a:t>
            </a:r>
          </a:p>
          <a:p>
            <a:r>
              <a:rPr lang="es" sz="2000" noProof="0" dirty="0"/>
              <a:t>Módulo 3. </a:t>
            </a:r>
            <a:r>
              <a:rPr lang="es" sz="2000" b="0" noProof="0" dirty="0"/>
              <a:t>Explorar y explicar cuestiones relacionadas con el suelo.</a:t>
            </a:r>
          </a:p>
          <a:p>
            <a:r>
              <a:rPr lang="es" sz="2000" noProof="0" dirty="0"/>
              <a:t>Módulo 4. </a:t>
            </a:r>
            <a:r>
              <a:rPr lang="es" sz="2000" b="0" noProof="0" dirty="0"/>
              <a:t>Profundizar en los conocimientos sobre el suelo y evaluar el progreso de aprendizaje de los estudiantes.</a:t>
            </a:r>
          </a:p>
          <a:p>
            <a:endParaRPr lang="es" noProof="0" dirty="0"/>
          </a:p>
        </p:txBody>
      </p:sp>
      <p:pic>
        <p:nvPicPr>
          <p:cNvPr id="10" name="Grafik 9">
            <a:extLst>
              <a:ext uri="{FF2B5EF4-FFF2-40B4-BE49-F238E27FC236}">
                <a16:creationId xmlns:a16="http://schemas.microsoft.com/office/drawing/2014/main" id="{88BA0C58-FFC8-4898-B593-88F042856A01}"/>
              </a:ext>
            </a:extLst>
          </p:cNvPr>
          <p:cNvPicPr>
            <a:picLocks noChangeAspect="1"/>
          </p:cNvPicPr>
          <p:nvPr/>
        </p:nvPicPr>
        <p:blipFill rotWithShape="1">
          <a:blip r:embed="rId2">
            <a:extLst>
              <a:ext uri="{28A0092B-C50C-407E-A947-70E740481C1C}">
                <a14:useLocalDpi xmlns:a14="http://schemas.microsoft.com/office/drawing/2010/main" val="0"/>
              </a:ext>
            </a:extLst>
          </a:blip>
          <a:srcRect t="26953" b="9391"/>
          <a:stretch/>
        </p:blipFill>
        <p:spPr>
          <a:xfrm>
            <a:off x="6526160" y="1238704"/>
            <a:ext cx="4826052" cy="4096090"/>
          </a:xfrm>
          <a:prstGeom prst="rect">
            <a:avLst/>
          </a:prstGeom>
        </p:spPr>
      </p:pic>
      <p:sp>
        <p:nvSpPr>
          <p:cNvPr id="3" name="Textfeld 2"/>
          <p:cNvSpPr txBox="1"/>
          <p:nvPr/>
        </p:nvSpPr>
        <p:spPr>
          <a:xfrm>
            <a:off x="6543424" y="5443367"/>
            <a:ext cx="5169877" cy="230832"/>
          </a:xfrm>
          <a:prstGeom prst="rect">
            <a:avLst/>
          </a:prstGeom>
          <a:noFill/>
        </p:spPr>
        <p:txBody>
          <a:bodyPr wrap="square" rtlCol="0">
            <a:spAutoFit/>
          </a:bodyPr>
          <a:lstStyle/>
          <a:p>
            <a:r>
              <a:rPr lang="es" sz="900" noProof="0" dirty="0"/>
              <a:t>Fotografía de la Universidad de Innsbruck, Institut für Fachdidaktik</a:t>
            </a:r>
          </a:p>
        </p:txBody>
      </p:sp>
    </p:spTree>
    <p:extLst>
      <p:ext uri="{BB962C8B-B14F-4D97-AF65-F5344CB8AC3E}">
        <p14:creationId xmlns:p14="http://schemas.microsoft.com/office/powerpoint/2010/main" val="36148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49771" y="1612232"/>
            <a:ext cx="7951329" cy="3662541"/>
          </a:xfrm>
          <a:prstGeom prst="rect">
            <a:avLst/>
          </a:prstGeom>
          <a:noFill/>
        </p:spPr>
        <p:txBody>
          <a:bodyPr wrap="square" rtlCol="0">
            <a:spAutoFit/>
          </a:bodyPr>
          <a:lstStyle/>
          <a:p>
            <a:r>
              <a:rPr lang="es" sz="2000" b="1" u="sng" noProof="0" dirty="0">
                <a:latin typeface="Poppins"/>
              </a:rPr>
              <a:t>Tarea 2.2. </a:t>
            </a:r>
            <a:r>
              <a:rPr lang="es" sz="2000" b="1" noProof="0" dirty="0">
                <a:latin typeface="Poppins"/>
              </a:rPr>
              <a:t>Lectura de un artículo científico</a:t>
            </a:r>
          </a:p>
          <a:p>
            <a:endParaRPr lang="es" sz="2000" b="1" noProof="0" dirty="0">
              <a:latin typeface="Poppins"/>
            </a:endParaRPr>
          </a:p>
          <a:p>
            <a:r>
              <a:rPr lang="es" sz="2000" b="1" i="1" noProof="0" dirty="0">
                <a:latin typeface="Poppins"/>
              </a:rPr>
              <a:t>Leed este artículo:</a:t>
            </a:r>
            <a:r>
              <a:rPr lang="es" sz="2000" b="1" noProof="0" dirty="0">
                <a:latin typeface="Poppins"/>
              </a:rPr>
              <a:t>:</a:t>
            </a:r>
          </a:p>
          <a:p>
            <a:endParaRPr lang="es" noProof="0" dirty="0"/>
          </a:p>
          <a:p>
            <a:r>
              <a:rPr lang="es" noProof="0" dirty="0"/>
              <a:t>Ero-Tolliver, I., Lucas, D. &amp; Schauble, L. Young Children’s Thinking About Decomposition: Early Modeling Entrees to Complex Ideas in Science. </a:t>
            </a:r>
            <a:r>
              <a:rPr lang="es" i="1" noProof="0" dirty="0"/>
              <a:t>Res Sci Educ</a:t>
            </a:r>
            <a:r>
              <a:rPr lang="es" noProof="0" dirty="0"/>
              <a:t> </a:t>
            </a:r>
            <a:r>
              <a:rPr lang="es" b="1" noProof="0" dirty="0"/>
              <a:t>43</a:t>
            </a:r>
            <a:r>
              <a:rPr lang="es" noProof="0" dirty="0"/>
              <a:t>, 2137–2152 (2013). </a:t>
            </a:r>
            <a:r>
              <a:rPr lang="es" noProof="0" dirty="0">
                <a:hlinkClick r:id="rId7"/>
              </a:rPr>
              <a:t>https://doi.org/10.1007/s11165-012-9348-4</a:t>
            </a:r>
            <a:endParaRPr lang="es" noProof="0" dirty="0"/>
          </a:p>
          <a:p>
            <a:endParaRPr lang="es" sz="2000" noProof="0" dirty="0">
              <a:latin typeface="Poppins"/>
            </a:endParaRPr>
          </a:p>
          <a:p>
            <a:endParaRPr lang="es" sz="2000" noProof="0" dirty="0">
              <a:latin typeface="Poppins"/>
            </a:endParaRPr>
          </a:p>
          <a:p>
            <a:r>
              <a:rPr lang="es" sz="2000" noProof="0" dirty="0">
                <a:latin typeface="Poppins"/>
              </a:rPr>
              <a:t>			  </a:t>
            </a:r>
          </a:p>
          <a:p>
            <a:endParaRPr lang="es" sz="2000" noProof="0" dirty="0">
              <a:latin typeface="Poppins"/>
            </a:endParaRPr>
          </a:p>
          <a:p>
            <a:endParaRPr lang="es" sz="2000" noProof="0" dirty="0">
              <a:latin typeface="Poppins"/>
            </a:endParaRPr>
          </a:p>
        </p:txBody>
      </p:sp>
      <p:sp>
        <p:nvSpPr>
          <p:cNvPr id="16" name="Rechteckige Legende 14">
            <a:extLst>
              <a:ext uri="{FF2B5EF4-FFF2-40B4-BE49-F238E27FC236}">
                <a16:creationId xmlns:a16="http://schemas.microsoft.com/office/drawing/2014/main" id="{E9D3EAA3-1D35-4036-AE13-4B0E0BCF71B9}"/>
              </a:ext>
            </a:extLst>
          </p:cNvPr>
          <p:cNvSpPr/>
          <p:nvPr/>
        </p:nvSpPr>
        <p:spPr bwMode="auto">
          <a:xfrm>
            <a:off x="9611164" y="1493439"/>
            <a:ext cx="1714847" cy="796155"/>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es" noProof="0" dirty="0">
                <a:solidFill>
                  <a:prstClr val="white"/>
                </a:solidFill>
                <a:latin typeface="Calibri"/>
                <a:ea typeface="Arial"/>
                <a:cs typeface="Arial"/>
              </a:rPr>
              <a:t>Actividad de aula invertida</a:t>
            </a:r>
            <a:endParaRPr lang="es" sz="1800" b="0" i="0" u="none" strike="noStrike" cap="none" spc="0" noProof="0" dirty="0">
              <a:ln>
                <a:noFill/>
              </a:ln>
              <a:solidFill>
                <a:prstClr val="white"/>
              </a:solidFill>
              <a:latin typeface="Calibri"/>
              <a:ea typeface="Arial"/>
              <a:cs typeface="Arial"/>
            </a:endParaRPr>
          </a:p>
        </p:txBody>
      </p:sp>
      <p:sp>
        <p:nvSpPr>
          <p:cNvPr id="10" name="Title 3">
            <a:extLst>
              <a:ext uri="{FF2B5EF4-FFF2-40B4-BE49-F238E27FC236}">
                <a16:creationId xmlns:a16="http://schemas.microsoft.com/office/drawing/2014/main" id="{9A34CF2B-C98B-F424-D808-9C0FC113EEDF}"/>
              </a:ext>
            </a:extLst>
          </p:cNvPr>
          <p:cNvSpPr>
            <a:spLocks noGrp="1"/>
          </p:cNvSpPr>
          <p:nvPr>
            <p:ph type="title"/>
          </p:nvPr>
        </p:nvSpPr>
        <p:spPr bwMode="auto">
          <a:xfrm>
            <a:off x="3289300" y="357115"/>
            <a:ext cx="8064500" cy="686435"/>
          </a:xfrm>
        </p:spPr>
        <p:txBody>
          <a:bodyPr>
            <a:normAutofit/>
          </a:bodyPr>
          <a:lstStyle/>
          <a:p>
            <a:r>
              <a:rPr lang="es" dirty="0"/>
              <a:t>Ideas de los estudiantes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EA0FDD-2901-9767-2C4E-8081E508739F}"/>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23F7D2C0-0D33-E4A1-9325-B4E42A35C7B4}"/>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463E8299-8C4D-7EC3-875F-AFCCD10C37A0}"/>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D72968BB-B829-C551-0A3A-8A6E25C324F1}"/>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7D43FE7D-1536-BA82-3975-147E1D4A3DCF}"/>
              </a:ext>
            </a:extLst>
          </p:cNvPr>
          <p:cNvPicPr>
            <a:picLocks noChangeAspect="1"/>
          </p:cNvPicPr>
          <p:nvPr/>
        </p:nvPicPr>
        <p:blipFill>
          <a:blip r:embed="rId6"/>
          <a:stretch/>
        </p:blipFill>
        <p:spPr bwMode="auto">
          <a:xfrm>
            <a:off x="11566681" y="-680607"/>
            <a:ext cx="293241" cy="293241"/>
          </a:xfrm>
          <a:prstGeom prst="rect">
            <a:avLst/>
          </a:prstGeom>
        </p:spPr>
      </p:pic>
      <p:sp>
        <p:nvSpPr>
          <p:cNvPr id="16" name="Rechteckige Legende 14">
            <a:extLst>
              <a:ext uri="{FF2B5EF4-FFF2-40B4-BE49-F238E27FC236}">
                <a16:creationId xmlns:a16="http://schemas.microsoft.com/office/drawing/2014/main" id="{F4776284-9659-96AE-9437-2F0E3AF9C0B2}"/>
              </a:ext>
            </a:extLst>
          </p:cNvPr>
          <p:cNvSpPr/>
          <p:nvPr/>
        </p:nvSpPr>
        <p:spPr bwMode="auto">
          <a:xfrm>
            <a:off x="9611164" y="1493439"/>
            <a:ext cx="1714847" cy="796155"/>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es" noProof="0" dirty="0">
                <a:solidFill>
                  <a:prstClr val="white"/>
                </a:solidFill>
                <a:latin typeface="Calibri"/>
                <a:ea typeface="Arial"/>
                <a:cs typeface="Arial"/>
              </a:rPr>
              <a:t>Actividad de aula invertida</a:t>
            </a:r>
            <a:endParaRPr lang="es" sz="1800" b="0" i="0" u="none" strike="noStrike" cap="none" spc="0" noProof="0" dirty="0">
              <a:ln>
                <a:noFill/>
              </a:ln>
              <a:solidFill>
                <a:prstClr val="white"/>
              </a:solidFill>
              <a:latin typeface="Calibri"/>
              <a:ea typeface="Arial"/>
              <a:cs typeface="Arial"/>
            </a:endParaRPr>
          </a:p>
        </p:txBody>
      </p:sp>
      <p:sp>
        <p:nvSpPr>
          <p:cNvPr id="10" name="Title 3">
            <a:extLst>
              <a:ext uri="{FF2B5EF4-FFF2-40B4-BE49-F238E27FC236}">
                <a16:creationId xmlns:a16="http://schemas.microsoft.com/office/drawing/2014/main" id="{0AFECE0D-45E2-FB73-3532-B76961332B33}"/>
              </a:ext>
            </a:extLst>
          </p:cNvPr>
          <p:cNvSpPr>
            <a:spLocks noGrp="1"/>
          </p:cNvSpPr>
          <p:nvPr>
            <p:ph type="title"/>
          </p:nvPr>
        </p:nvSpPr>
        <p:spPr bwMode="auto">
          <a:xfrm>
            <a:off x="3289300" y="357115"/>
            <a:ext cx="8064500" cy="686435"/>
          </a:xfrm>
        </p:spPr>
        <p:txBody>
          <a:bodyPr>
            <a:normAutofit/>
          </a:bodyPr>
          <a:lstStyle/>
          <a:p>
            <a:r>
              <a:rPr lang="es" dirty="0"/>
              <a:t>Ideas de los estudiantes</a:t>
            </a:r>
          </a:p>
        </p:txBody>
      </p:sp>
      <p:sp>
        <p:nvSpPr>
          <p:cNvPr id="4" name="Rechteck 3"/>
          <p:cNvSpPr/>
          <p:nvPr/>
        </p:nvSpPr>
        <p:spPr bwMode="auto">
          <a:xfrm>
            <a:off x="1035478" y="1298297"/>
            <a:ext cx="7673494" cy="3693319"/>
          </a:xfrm>
          <a:prstGeom prst="rect">
            <a:avLst/>
          </a:prstGeom>
        </p:spPr>
        <p:txBody>
          <a:bodyPr wrap="square">
            <a:spAutoFit/>
          </a:bodyPr>
          <a:lstStyle/>
          <a:p>
            <a:r>
              <a:rPr lang="es" i="1" noProof="0" dirty="0">
                <a:latin typeface="Poppins"/>
              </a:rPr>
              <a:t>«En esta evaluación inicial, la mayoría de las respuestas de los estudiantes (N = 11) sugerían que las</a:t>
            </a:r>
            <a:r>
              <a:rPr lang="es" b="1" i="1" noProof="0" dirty="0">
                <a:latin typeface="Poppins"/>
              </a:rPr>
              <a:t>hojas simplemente desaparecían</a:t>
            </a:r>
            <a:r>
              <a:rPr lang="es" i="1" noProof="0" dirty="0">
                <a:latin typeface="Poppins"/>
              </a:rPr>
              <a:t>, con pocos intentos de explicar a dónde iban (aunque un niño sugirió que podrían </a:t>
            </a:r>
            <a:r>
              <a:rPr lang="es" b="1" i="1" noProof="0" dirty="0">
                <a:latin typeface="Poppins"/>
              </a:rPr>
              <a:t>haberse ido "a otro planeta"</a:t>
            </a:r>
            <a:r>
              <a:rPr lang="es" i="1" noProof="0" dirty="0">
                <a:latin typeface="Poppins"/>
              </a:rPr>
              <a:t>). Los estudiantes dijeron que las hojas </a:t>
            </a:r>
            <a:r>
              <a:rPr lang="es" b="1" i="1" noProof="0" dirty="0">
                <a:latin typeface="Poppins"/>
              </a:rPr>
              <a:t>"desaparecían", "morían", "se las llevaba el viento" </a:t>
            </a:r>
            <a:r>
              <a:rPr lang="es" i="1" noProof="0" dirty="0">
                <a:latin typeface="Poppins"/>
              </a:rPr>
              <a:t>o se las llevaban los basureros […]. La otra mitad de los estudiantes afirmó que las hojas disminuían de volumen con el tiempo y parecía comprender que, de algún modo, eso debía poder explicarse. Sin embargo, como cabía esperar, estos estudiantes </a:t>
            </a:r>
            <a:r>
              <a:rPr lang="es" b="1" i="1" noProof="0" dirty="0">
                <a:latin typeface="Poppins"/>
              </a:rPr>
              <a:t>propusieron procesos mecánicos </a:t>
            </a:r>
            <a:r>
              <a:rPr lang="es" i="1" noProof="0" dirty="0">
                <a:latin typeface="Poppins"/>
              </a:rPr>
              <a:t>(y no químicos) de cambio. Señalaron que las personas y los animales pisan las hojas y que, por eso, se rompen en trozos más pequeños»</a:t>
            </a:r>
            <a:r>
              <a:rPr lang="es" noProof="0" dirty="0">
                <a:latin typeface="Poppins"/>
              </a:rPr>
              <a:t> (ibid., p. 2141). </a:t>
            </a:r>
          </a:p>
        </p:txBody>
      </p:sp>
      <p:sp>
        <p:nvSpPr>
          <p:cNvPr id="5" name="Rechteck 3">
            <a:extLst>
              <a:ext uri="{FF2B5EF4-FFF2-40B4-BE49-F238E27FC236}">
                <a16:creationId xmlns:a16="http://schemas.microsoft.com/office/drawing/2014/main" id="{81E21DDA-98DE-FBAA-B820-88C3145BE258}"/>
              </a:ext>
            </a:extLst>
          </p:cNvPr>
          <p:cNvSpPr/>
          <p:nvPr/>
        </p:nvSpPr>
        <p:spPr bwMode="auto">
          <a:xfrm>
            <a:off x="1225550" y="5159593"/>
            <a:ext cx="6096000" cy="400110"/>
          </a:xfrm>
          <a:prstGeom prst="rect">
            <a:avLst/>
          </a:prstGeom>
        </p:spPr>
        <p:txBody>
          <a:bodyPr>
            <a:spAutoFit/>
          </a:bodyPr>
          <a:lstStyle/>
          <a:p>
            <a:r>
              <a:rPr lang="es" sz="1000" noProof="0" dirty="0"/>
              <a:t>Ero-Tolliver, I., Lucas, D. &amp; Schauble, L. Young Children’s Thinking About Decomposition: Early Modeling Entrees to Complex Ideas in Science. </a:t>
            </a:r>
            <a:r>
              <a:rPr lang="es" sz="1000" i="1" noProof="0" dirty="0"/>
              <a:t>Res Sci Educ</a:t>
            </a:r>
            <a:r>
              <a:rPr lang="es" sz="1000" noProof="0" dirty="0"/>
              <a:t> </a:t>
            </a:r>
            <a:r>
              <a:rPr lang="es" sz="1000" b="1" noProof="0" dirty="0"/>
              <a:t>43</a:t>
            </a:r>
            <a:r>
              <a:rPr lang="es" sz="1000" noProof="0" dirty="0"/>
              <a:t>, 2137–2152 (2013). </a:t>
            </a:r>
            <a:r>
              <a:rPr lang="es" sz="1000" noProof="0" dirty="0">
                <a:hlinkClick r:id="rId7"/>
              </a:rPr>
              <a:t>https://doi.org/10.1007/s11165-012-9348-4</a:t>
            </a:r>
            <a:endParaRPr lang="es" sz="1000" noProof="0" dirty="0"/>
          </a:p>
        </p:txBody>
      </p:sp>
    </p:spTree>
    <p:extLst>
      <p:ext uri="{BB962C8B-B14F-4D97-AF65-F5344CB8AC3E}">
        <p14:creationId xmlns:p14="http://schemas.microsoft.com/office/powerpoint/2010/main" val="1073339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38216" y="1261982"/>
            <a:ext cx="7194739" cy="3077766"/>
          </a:xfrm>
          <a:prstGeom prst="rect">
            <a:avLst/>
          </a:prstGeom>
          <a:noFill/>
        </p:spPr>
        <p:txBody>
          <a:bodyPr wrap="square" rtlCol="0">
            <a:spAutoFit/>
          </a:bodyPr>
          <a:lstStyle/>
          <a:p>
            <a:endParaRPr lang="es" noProof="0" dirty="0">
              <a:latin typeface="Poppins"/>
            </a:endParaRPr>
          </a:p>
          <a:p>
            <a:r>
              <a:rPr lang="es" sz="2000" b="1" noProof="0" dirty="0">
                <a:latin typeface="Poppins"/>
              </a:rPr>
              <a:t>Debatid en grupos pequeños.</a:t>
            </a:r>
            <a:r>
              <a:rPr lang="es" sz="2000" noProof="0" dirty="0">
                <a:latin typeface="Poppins"/>
              </a:rPr>
              <a:t>: </a:t>
            </a:r>
          </a:p>
          <a:p>
            <a:pPr marL="342900" indent="-342900">
              <a:buFont typeface="Arial" panose="020B0604020202020204" pitchFamily="34" charset="0"/>
              <a:buChar char="•"/>
            </a:pPr>
            <a:endParaRPr lang="es" sz="2000" noProof="0" dirty="0">
              <a:latin typeface="Poppins"/>
            </a:endParaRPr>
          </a:p>
          <a:p>
            <a:pPr marL="342900" indent="-342900">
              <a:buFont typeface="Arial" panose="020B0604020202020204" pitchFamily="34" charset="0"/>
              <a:buChar char="•"/>
            </a:pPr>
            <a:r>
              <a:rPr lang="es" sz="2000" i="1" noProof="0" dirty="0">
                <a:latin typeface="Poppins"/>
              </a:rPr>
              <a:t>¿Cómo podrían influir estas ideas en el proceso de aprendizaje?</a:t>
            </a:r>
          </a:p>
          <a:p>
            <a:pPr marL="342900" indent="-342900">
              <a:buFont typeface="Arial" panose="020B0604020202020204" pitchFamily="34" charset="0"/>
              <a:buChar char="•"/>
            </a:pPr>
            <a:r>
              <a:rPr lang="es" sz="2000" i="1" noProof="0" dirty="0">
                <a:latin typeface="Poppins"/>
              </a:rPr>
              <a:t>¿Cómo valoráis la unidad didáctica presentada en el artículo?</a:t>
            </a:r>
          </a:p>
          <a:p>
            <a:pPr marL="342900" indent="-342900">
              <a:buFont typeface="Arial" panose="020B0604020202020204" pitchFamily="34" charset="0"/>
              <a:buChar char="•"/>
            </a:pPr>
            <a:r>
              <a:rPr lang="es" sz="2000" i="1" noProof="0" dirty="0">
                <a:latin typeface="Poppins"/>
              </a:rPr>
              <a:t>¿Cuáles son los puntos fuertes y las posibles debilidades de la lección? 			  </a:t>
            </a:r>
          </a:p>
          <a:p>
            <a:endParaRPr lang="es" noProof="0" dirty="0">
              <a:latin typeface="Poppins"/>
            </a:endParaRPr>
          </a:p>
          <a:p>
            <a:endParaRPr lang="es" noProof="0" dirty="0">
              <a:latin typeface="Poppins"/>
            </a:endParaRPr>
          </a:p>
        </p:txBody>
      </p:sp>
      <p:pic>
        <p:nvPicPr>
          <p:cNvPr id="17" name="Picture 2" descr="Community-Netzwerk Menschen Silhouette Symbol. Piktogramm ...">
            <a:extLst>
              <a:ext uri="{FF2B5EF4-FFF2-40B4-BE49-F238E27FC236}">
                <a16:creationId xmlns:a16="http://schemas.microsoft.com/office/drawing/2014/main" id="{EDDCC024-6383-48C8-9FBE-EE9B5D1A28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4687" y="1414485"/>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3667C4E3-0A90-47BF-9C55-8C9F06F511E1}"/>
              </a:ext>
            </a:extLst>
          </p:cNvPr>
          <p:cNvPicPr>
            <a:picLocks noChangeAspect="1"/>
          </p:cNvPicPr>
          <p:nvPr/>
        </p:nvPicPr>
        <p:blipFill>
          <a:blip r:embed="rId8"/>
          <a:stretch>
            <a:fillRect/>
          </a:stretch>
        </p:blipFill>
        <p:spPr bwMode="auto">
          <a:xfrm>
            <a:off x="9570327" y="3546955"/>
            <a:ext cx="1783457" cy="1783457"/>
          </a:xfrm>
          <a:prstGeom prst="rect">
            <a:avLst/>
          </a:prstGeom>
        </p:spPr>
      </p:pic>
      <p:sp>
        <p:nvSpPr>
          <p:cNvPr id="19" name="Rechteck 18">
            <a:extLst>
              <a:ext uri="{FF2B5EF4-FFF2-40B4-BE49-F238E27FC236}">
                <a16:creationId xmlns:a16="http://schemas.microsoft.com/office/drawing/2014/main" id="{ABC570AA-D73D-4661-975C-A5AC45A1E4BC}"/>
              </a:ext>
            </a:extLst>
          </p:cNvPr>
          <p:cNvSpPr/>
          <p:nvPr/>
        </p:nvSpPr>
        <p:spPr bwMode="auto">
          <a:xfrm>
            <a:off x="838216" y="4074201"/>
            <a:ext cx="8504979" cy="967957"/>
          </a:xfrm>
          <a:prstGeom prst="rect">
            <a:avLst/>
          </a:prstGeom>
        </p:spPr>
        <p:txBody>
          <a:bodyPr wrap="square">
            <a:spAutoFit/>
          </a:bodyPr>
          <a:lstStyle/>
          <a:p>
            <a:pPr>
              <a:lnSpc>
                <a:spcPct val="150000"/>
              </a:lnSpc>
              <a:defRPr/>
            </a:pPr>
            <a:r>
              <a:rPr lang="es" sz="2000" b="1" noProof="0" dirty="0">
                <a:latin typeface="Poppins"/>
                <a:cs typeface="Poppins"/>
              </a:rPr>
              <a:t>Compartid vuestros resultados en una puesta en común.</a:t>
            </a:r>
          </a:p>
          <a:p>
            <a:pPr marL="342900" indent="-342900">
              <a:lnSpc>
                <a:spcPct val="150000"/>
              </a:lnSpc>
              <a:buFont typeface="Arial" panose="020B0604020202020204" pitchFamily="34" charset="0"/>
              <a:buChar char="•"/>
              <a:defRPr/>
            </a:pPr>
            <a:r>
              <a:rPr lang="es" sz="2000" i="1" noProof="0" dirty="0">
                <a:latin typeface="Poppins"/>
                <a:cs typeface="Poppins"/>
              </a:rPr>
              <a:t>Apuntad las ideas en la pizarra, en un rotafolio, etc.</a:t>
            </a:r>
            <a:endParaRPr lang="es" sz="2000" b="1" noProof="0" dirty="0">
              <a:latin typeface="Poppins"/>
              <a:cs typeface="Poppins"/>
            </a:endParaRPr>
          </a:p>
        </p:txBody>
      </p:sp>
      <p:sp>
        <p:nvSpPr>
          <p:cNvPr id="6" name="Title 3">
            <a:extLst>
              <a:ext uri="{FF2B5EF4-FFF2-40B4-BE49-F238E27FC236}">
                <a16:creationId xmlns:a16="http://schemas.microsoft.com/office/drawing/2014/main" id="{84FB7731-8784-BBCC-4DAF-13C777BAD939}"/>
              </a:ext>
            </a:extLst>
          </p:cNvPr>
          <p:cNvSpPr>
            <a:spLocks noGrp="1"/>
          </p:cNvSpPr>
          <p:nvPr>
            <p:ph type="title"/>
          </p:nvPr>
        </p:nvSpPr>
        <p:spPr bwMode="auto">
          <a:xfrm>
            <a:off x="3289300" y="357115"/>
            <a:ext cx="8064500" cy="686435"/>
          </a:xfrm>
        </p:spPr>
        <p:txBody>
          <a:bodyPr>
            <a:normAutofit/>
          </a:bodyPr>
          <a:lstStyle/>
          <a:p>
            <a:r>
              <a:rPr lang="es" dirty="0"/>
              <a:t>Ideas de los estudiantes</a:t>
            </a:r>
          </a:p>
        </p:txBody>
      </p:sp>
    </p:spTree>
    <p:extLst>
      <p:ext uri="{BB962C8B-B14F-4D97-AF65-F5344CB8AC3E}">
        <p14:creationId xmlns:p14="http://schemas.microsoft.com/office/powerpoint/2010/main" val="1647492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Rechteck 8"/>
          <p:cNvSpPr/>
          <p:nvPr/>
        </p:nvSpPr>
        <p:spPr bwMode="auto">
          <a:xfrm>
            <a:off x="557589" y="1599458"/>
            <a:ext cx="5755288" cy="1200329"/>
          </a:xfrm>
          <a:prstGeom prst="rect">
            <a:avLst/>
          </a:prstGeom>
        </p:spPr>
        <p:txBody>
          <a:bodyPr wrap="square" lIns="91440" tIns="45720" rIns="91440" bIns="45720" anchor="t">
            <a:spAutoFit/>
          </a:bodyPr>
          <a:lstStyle/>
          <a:p>
            <a:pPr>
              <a:lnSpc>
                <a:spcPct val="150000"/>
              </a:lnSpc>
              <a:buClr>
                <a:srgbClr val="000000"/>
              </a:buClr>
              <a:defRPr/>
            </a:pPr>
            <a:r>
              <a:rPr lang="es" sz="2400" i="1" noProof="0" dirty="0">
                <a:latin typeface="Poppins"/>
                <a:cs typeface="Poppins"/>
              </a:rPr>
              <a:t>Para la próxima sesión, traed un tarro con una muestra de suelo de vuestro entorno.</a:t>
            </a:r>
            <a:endParaRPr lang="es" sz="2400" i="1" noProof="0" dirty="0">
              <a:latin typeface="Poppins"/>
            </a:endParaRPr>
          </a:p>
        </p:txBody>
      </p:sp>
      <p:sp>
        <p:nvSpPr>
          <p:cNvPr id="2" name="Title 1">
            <a:extLst>
              <a:ext uri="{FF2B5EF4-FFF2-40B4-BE49-F238E27FC236}">
                <a16:creationId xmlns:a16="http://schemas.microsoft.com/office/drawing/2014/main" id="{588AB69B-7EC3-E55E-5454-2E569341567A}"/>
              </a:ext>
            </a:extLst>
          </p:cNvPr>
          <p:cNvSpPr>
            <a:spLocks noGrp="1"/>
          </p:cNvSpPr>
          <p:nvPr>
            <p:ph type="title"/>
          </p:nvPr>
        </p:nvSpPr>
        <p:spPr/>
        <p:txBody>
          <a:bodyPr>
            <a:normAutofit/>
          </a:bodyPr>
          <a:lstStyle/>
          <a:p>
            <a:r>
              <a:rPr lang="es" dirty="0"/>
              <a:t>Tarea para el Módulo 3</a:t>
            </a:r>
          </a:p>
        </p:txBody>
      </p:sp>
      <p:pic>
        <p:nvPicPr>
          <p:cNvPr id="5" name="Picture 2" descr="Harvest time | Soil samples stored in these jars will be use… | Flickr">
            <a:extLst>
              <a:ext uri="{FF2B5EF4-FFF2-40B4-BE49-F238E27FC236}">
                <a16:creationId xmlns:a16="http://schemas.microsoft.com/office/drawing/2014/main" id="{1735549A-E3E2-8390-82B9-6E76BE946FEE}"/>
              </a:ext>
            </a:extLst>
          </p:cNvPr>
          <p:cNvPicPr>
            <a:picLocks noChangeAspect="1" noChangeArrowheads="1"/>
          </p:cNvPicPr>
          <p:nvPr/>
        </p:nvPicPr>
        <p:blipFill>
          <a:blip r:embed="rId7"/>
          <a:stretch/>
        </p:blipFill>
        <p:spPr bwMode="auto">
          <a:xfrm>
            <a:off x="6591943" y="1599458"/>
            <a:ext cx="4479040" cy="320188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es" noProof="0" dirty="0"/>
              <a:t>Módulo 3</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es" noProof="0" dirty="0"/>
              <a:t>Explorar y explicar cuestiones relacionadas con el suelo</a:t>
            </a:r>
          </a:p>
        </p:txBody>
      </p:sp>
    </p:spTree>
    <p:extLst>
      <p:ext uri="{BB962C8B-B14F-4D97-AF65-F5344CB8AC3E}">
        <p14:creationId xmlns:p14="http://schemas.microsoft.com/office/powerpoint/2010/main" val="152006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93712" y="1267884"/>
            <a:ext cx="5782474" cy="4339650"/>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000" b="1" i="0" u="none" strike="noStrike" cap="none" spc="0" noProof="0" dirty="0">
                <a:ln>
                  <a:noFill/>
                </a:ln>
                <a:latin typeface="Poppins"/>
                <a:ea typeface="Arial"/>
                <a:cs typeface="Calibri" panose="020F0502020204030204" pitchFamily="34" charset="0"/>
              </a:rPr>
              <a:t>Formad grupos de 3 para hacer la siguiente tarea.</a:t>
            </a:r>
          </a:p>
          <a:p>
            <a:pPr marL="0" marR="0" lvl="0" indent="0" algn="l" defTabSz="914400">
              <a:lnSpc>
                <a:spcPct val="100000"/>
              </a:lnSpc>
              <a:spcBef>
                <a:spcPts val="0"/>
              </a:spcBef>
              <a:spcAft>
                <a:spcPts val="0"/>
              </a:spcAft>
              <a:buClr>
                <a:srgbClr val="000000"/>
              </a:buClr>
              <a:buSzTx/>
              <a:buFont typeface="Arial"/>
              <a:buNone/>
              <a:defRPr/>
            </a:pPr>
            <a:endParaRPr lang="es" sz="2000" b="0" i="0" u="none" strike="noStrike" cap="none" spc="0" noProof="0" dirty="0">
              <a:ln>
                <a:noFill/>
              </a:ln>
              <a:latin typeface="Poppins"/>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es" b="1" i="0" u="sng" strike="noStrike" cap="none" spc="0" noProof="0" dirty="0">
                <a:ln>
                  <a:noFill/>
                </a:ln>
                <a:latin typeface="Poppins"/>
                <a:ea typeface="Arial"/>
                <a:cs typeface="Calibri" panose="020F0502020204030204" pitchFamily="34" charset="0"/>
              </a:rPr>
              <a:t>Tarea 3.1.</a:t>
            </a:r>
            <a:r>
              <a:rPr lang="es" b="0" i="0" u="sng" strike="noStrike" cap="none" spc="0" noProof="0" dirty="0">
                <a:ln>
                  <a:noFill/>
                </a:ln>
                <a:latin typeface="Poppins"/>
                <a:ea typeface="Arial"/>
                <a:cs typeface="Calibri" panose="020F0502020204030204" pitchFamily="34" charset="0"/>
              </a:rPr>
              <a:t>: </a:t>
            </a:r>
          </a:p>
          <a:p>
            <a:pPr marL="285750" marR="0" lvl="0" indent="-285750" algn="l" defTabSz="914400">
              <a:lnSpc>
                <a:spcPct val="100000"/>
              </a:lnSpc>
              <a:spcBef>
                <a:spcPts val="0"/>
              </a:spcBef>
              <a:spcAft>
                <a:spcPts val="0"/>
              </a:spcAft>
              <a:buClr>
                <a:srgbClr val="000000"/>
              </a:buClr>
              <a:buSzTx/>
              <a:buFont typeface="Wingdings"/>
              <a:buChar char="§"/>
              <a:defRPr/>
            </a:pPr>
            <a:r>
              <a:rPr lang="es" b="0" i="0" u="none" strike="noStrike" cap="none" spc="0" noProof="0" dirty="0">
                <a:ln>
                  <a:noFill/>
                </a:ln>
                <a:latin typeface="Poppins"/>
                <a:ea typeface="Arial"/>
                <a:cs typeface="Calibri" panose="020F0502020204030204" pitchFamily="34" charset="0"/>
              </a:rPr>
              <a:t>Observad atentamente las tres muestras de suelo y comparadlas: </a:t>
            </a:r>
            <a:r>
              <a:rPr lang="es" b="0" i="1" u="none" strike="noStrike" cap="none" spc="0" noProof="0" dirty="0">
                <a:ln>
                  <a:noFill/>
                </a:ln>
                <a:latin typeface="Poppins"/>
                <a:ea typeface="Arial"/>
                <a:cs typeface="Calibri" panose="020F0502020204030204" pitchFamily="34" charset="0"/>
              </a:rPr>
              <a:t>¿tienen el mismo tacto y el mismo olor?</a:t>
            </a:r>
            <a:endParaRPr lang="es" i="1" noProof="0" dirty="0">
              <a:latin typeface="Poppins"/>
              <a:cs typeface="Calibri" panose="020F0502020204030204" pitchFamily="34" charset="0"/>
            </a:endParaRPr>
          </a:p>
          <a:p>
            <a:pPr marL="285750" lvl="0" indent="-285750">
              <a:buClr>
                <a:srgbClr val="000000"/>
              </a:buClr>
              <a:buFont typeface="Wingdings"/>
              <a:buChar char="§"/>
              <a:defRPr/>
            </a:pPr>
            <a:r>
              <a:rPr lang="es" b="0" i="1" u="none" strike="noStrike" cap="none" spc="0" noProof="0" dirty="0">
                <a:ln>
                  <a:noFill/>
                </a:ln>
                <a:latin typeface="Poppins"/>
                <a:ea typeface="Arial"/>
                <a:cs typeface="Calibri" panose="020F0502020204030204" pitchFamily="34" charset="0"/>
              </a:rPr>
              <a:t>¿Qué animales </a:t>
            </a:r>
            <a:r>
              <a:rPr lang="es" i="1" noProof="0" dirty="0">
                <a:latin typeface="Poppins"/>
                <a:ea typeface="Arial"/>
                <a:cs typeface="Calibri" panose="020F0502020204030204" pitchFamily="34" charset="0"/>
              </a:rPr>
              <a:t>identificáis?</a:t>
            </a:r>
            <a:r>
              <a:rPr lang="es" b="0" i="1" u="none" strike="noStrike" cap="none" spc="0" noProof="0" dirty="0">
                <a:ln>
                  <a:noFill/>
                </a:ln>
                <a:latin typeface="Poppins"/>
                <a:ea typeface="Arial"/>
                <a:cs typeface="Calibri" panose="020F0502020204030204" pitchFamily="34" charset="0"/>
              </a:rPr>
              <a:t> </a:t>
            </a:r>
            <a:r>
              <a:rPr lang="es" b="0" i="0" u="none" strike="noStrike" cap="none" spc="0" noProof="0" dirty="0">
                <a:ln>
                  <a:noFill/>
                </a:ln>
                <a:latin typeface="Poppins"/>
                <a:ea typeface="Arial"/>
                <a:cs typeface="Calibri" panose="020F0502020204030204" pitchFamily="34" charset="0"/>
              </a:rPr>
              <a:t>Averiguad cómo se llaman y </a:t>
            </a:r>
            <a:r>
              <a:rPr lang="es" noProof="0" dirty="0">
                <a:latin typeface="Poppins"/>
                <a:cs typeface="Calibri" panose="020F0502020204030204" pitchFamily="34" charset="0"/>
              </a:rPr>
              <a:t>si todos los animales están presentes en las tres muestras de suelo.</a:t>
            </a:r>
            <a:endParaRPr lang="es" b="0" i="0" u="none" strike="noStrike" cap="none" spc="0" noProof="0" dirty="0">
              <a:ln>
                <a:noFill/>
              </a:ln>
              <a:latin typeface="Poppins"/>
              <a:ea typeface="Arial"/>
              <a:cs typeface="Calibri" panose="020F0502020204030204" pitchFamily="34" charset="0"/>
            </a:endParaRPr>
          </a:p>
          <a:p>
            <a:pPr marL="285750" marR="0" lvl="0" indent="-285750" algn="l" defTabSz="914400">
              <a:lnSpc>
                <a:spcPct val="100000"/>
              </a:lnSpc>
              <a:spcBef>
                <a:spcPts val="0"/>
              </a:spcBef>
              <a:spcAft>
                <a:spcPts val="0"/>
              </a:spcAft>
              <a:buClr>
                <a:srgbClr val="000000"/>
              </a:buClr>
              <a:buSzTx/>
              <a:buFont typeface="Wingdings"/>
              <a:buChar char="§"/>
              <a:defRPr/>
            </a:pPr>
            <a:endParaRPr lang="es" b="0" i="0" u="none" strike="noStrike" cap="none" spc="0" noProof="0" dirty="0">
              <a:ln>
                <a:noFill/>
              </a:ln>
              <a:latin typeface="Poppins"/>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es" b="0" i="0" u="sng" strike="noStrike" cap="none" spc="0" noProof="0" dirty="0">
                <a:ln>
                  <a:noFill/>
                </a:ln>
                <a:latin typeface="Poppins"/>
                <a:ea typeface="Arial"/>
                <a:cs typeface="Calibri" panose="020F0502020204030204" pitchFamily="34" charset="0"/>
              </a:rPr>
              <a:t>Materiales necesarios:</a:t>
            </a:r>
          </a:p>
          <a:p>
            <a:pPr marL="285750" marR="0" lvl="0" indent="-285750" algn="l" defTabSz="914400">
              <a:lnSpc>
                <a:spcPct val="100000"/>
              </a:lnSpc>
              <a:spcBef>
                <a:spcPts val="0"/>
              </a:spcBef>
              <a:spcAft>
                <a:spcPts val="0"/>
              </a:spcAft>
              <a:buClr>
                <a:srgbClr val="000000"/>
              </a:buClr>
              <a:buSzTx/>
              <a:buFont typeface="Wingdings"/>
              <a:buChar char="§"/>
              <a:defRPr/>
            </a:pPr>
            <a:r>
              <a:rPr lang="es" b="0" i="0" u="none" strike="noStrike" cap="none" spc="0" noProof="0" dirty="0">
                <a:ln>
                  <a:noFill/>
                </a:ln>
                <a:latin typeface="Poppins"/>
                <a:ea typeface="Arial"/>
                <a:cs typeface="Calibri" panose="020F0502020204030204" pitchFamily="34" charset="0"/>
              </a:rPr>
              <a:t>lupa o microscopio estereoscópico</a:t>
            </a:r>
          </a:p>
          <a:p>
            <a:pPr marL="285750" indent="-285750">
              <a:buClr>
                <a:srgbClr val="000000"/>
              </a:buClr>
              <a:buFont typeface="Wingdings"/>
              <a:buChar char="§"/>
              <a:defRPr/>
            </a:pPr>
            <a:r>
              <a:rPr lang="es" b="0" i="0" u="none" strike="noStrike" cap="none" spc="0" noProof="0" dirty="0">
                <a:ln>
                  <a:noFill/>
                </a:ln>
                <a:latin typeface="Poppins"/>
                <a:ea typeface="Arial"/>
                <a:cs typeface="Calibri" panose="020F0502020204030204" pitchFamily="34" charset="0"/>
              </a:rPr>
              <a:t>clave de identificación</a:t>
            </a:r>
          </a:p>
          <a:p>
            <a:pPr marL="285750" marR="0" lvl="0" indent="-285750" algn="l" defTabSz="914400">
              <a:lnSpc>
                <a:spcPct val="100000"/>
              </a:lnSpc>
              <a:spcBef>
                <a:spcPts val="0"/>
              </a:spcBef>
              <a:spcAft>
                <a:spcPts val="0"/>
              </a:spcAft>
              <a:buClr>
                <a:srgbClr val="000000"/>
              </a:buClr>
              <a:buSzTx/>
              <a:buFont typeface="Wingdings"/>
              <a:buChar char="§"/>
              <a:defRPr/>
            </a:pPr>
            <a:r>
              <a:rPr lang="es" b="0" i="0" u="none" strike="noStrike" cap="none" spc="0" noProof="0" dirty="0">
                <a:ln>
                  <a:noFill/>
                </a:ln>
                <a:latin typeface="Poppins"/>
                <a:ea typeface="Arial"/>
                <a:cs typeface="Calibri" panose="020F0502020204030204" pitchFamily="34" charset="0"/>
              </a:rPr>
              <a:t>hoja de trabajo - protocolo</a:t>
            </a:r>
            <a:endParaRPr lang="es" sz="1200" b="0" i="0" u="none" strike="noStrike" cap="none" spc="0" noProof="0" dirty="0">
              <a:ln>
                <a:noFill/>
              </a:ln>
              <a:solidFill>
                <a:srgbClr val="000000"/>
              </a:solidFill>
              <a:latin typeface="Poppins"/>
              <a:cs typeface="Arial"/>
            </a:endParaRPr>
          </a:p>
        </p:txBody>
      </p:sp>
      <p:sp>
        <p:nvSpPr>
          <p:cNvPr id="2" name="Title 1">
            <a:extLst>
              <a:ext uri="{FF2B5EF4-FFF2-40B4-BE49-F238E27FC236}">
                <a16:creationId xmlns:a16="http://schemas.microsoft.com/office/drawing/2014/main" id="{E1014760-668D-FA5B-227A-031CE2DA49CE}"/>
              </a:ext>
            </a:extLst>
          </p:cNvPr>
          <p:cNvSpPr>
            <a:spLocks noGrp="1"/>
          </p:cNvSpPr>
          <p:nvPr>
            <p:ph type="title"/>
          </p:nvPr>
        </p:nvSpPr>
        <p:spPr/>
        <p:txBody>
          <a:bodyPr/>
          <a:lstStyle/>
          <a:p>
            <a:r>
              <a:rPr lang="es" dirty="0"/>
              <a:t>Exploración</a:t>
            </a:r>
          </a:p>
        </p:txBody>
      </p:sp>
      <p:pic>
        <p:nvPicPr>
          <p:cNvPr id="5" name="Picture 2" descr="Harvest time | Soil samples stored in these jars will be use… | Flickr">
            <a:extLst>
              <a:ext uri="{FF2B5EF4-FFF2-40B4-BE49-F238E27FC236}">
                <a16:creationId xmlns:a16="http://schemas.microsoft.com/office/drawing/2014/main" id="{45444053-A6EE-C962-EF71-0B8092095054}"/>
              </a:ext>
            </a:extLst>
          </p:cNvPr>
          <p:cNvPicPr>
            <a:picLocks noChangeAspect="1" noChangeArrowheads="1"/>
          </p:cNvPicPr>
          <p:nvPr/>
        </p:nvPicPr>
        <p:blipFill>
          <a:blip r:embed="rId8"/>
          <a:stretch/>
        </p:blipFill>
        <p:spPr bwMode="auto">
          <a:xfrm>
            <a:off x="6591943" y="1599458"/>
            <a:ext cx="4479040" cy="3201884"/>
          </a:xfrm>
          <a:prstGeom prst="rect">
            <a:avLst/>
          </a:prstGeom>
          <a:noFill/>
        </p:spPr>
      </p:pic>
      <p:sp>
        <p:nvSpPr>
          <p:cNvPr id="15" name="Rechteckige Legende 14"/>
          <p:cNvSpPr/>
          <p:nvPr/>
        </p:nvSpPr>
        <p:spPr bwMode="auto">
          <a:xfrm>
            <a:off x="7506521" y="5014032"/>
            <a:ext cx="2792675" cy="686435"/>
          </a:xfrm>
          <a:prstGeom prst="wedgeRectCallout">
            <a:avLst>
              <a:gd name="adj1" fmla="val -53647"/>
              <a:gd name="adj2" fmla="val -125732"/>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es" sz="1800" b="0" i="0" u="none" strike="noStrike" cap="none" spc="0" noProof="0" dirty="0">
                <a:ln>
                  <a:noFill/>
                </a:ln>
                <a:solidFill>
                  <a:prstClr val="white"/>
                </a:solidFill>
                <a:latin typeface="Calibri"/>
                <a:ea typeface="Arial"/>
                <a:cs typeface="Arial"/>
              </a:rPr>
              <a:t>¿Todo el mundo ha traído un tarro con una muestra de suelo?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2" name="Grafik 1"/>
          <p:cNvPicPr>
            <a:picLocks noChangeAspect="1"/>
          </p:cNvPicPr>
          <p:nvPr/>
        </p:nvPicPr>
        <p:blipFill>
          <a:blip r:embed="rId8"/>
          <a:stretch/>
        </p:blipFill>
        <p:spPr bwMode="auto">
          <a:xfrm>
            <a:off x="3524112" y="1436398"/>
            <a:ext cx="4909308" cy="3985203"/>
          </a:xfrm>
          <a:prstGeom prst="rect">
            <a:avLst/>
          </a:prstGeom>
        </p:spPr>
      </p:pic>
      <p:sp>
        <p:nvSpPr>
          <p:cNvPr id="4" name="Rechteck 3"/>
          <p:cNvSpPr/>
          <p:nvPr/>
        </p:nvSpPr>
        <p:spPr bwMode="auto">
          <a:xfrm>
            <a:off x="4420238" y="5421601"/>
            <a:ext cx="3260829" cy="307777"/>
          </a:xfrm>
          <a:prstGeom prst="rect">
            <a:avLst/>
          </a:prstGeom>
        </p:spPr>
        <p:txBody>
          <a:bodyPr wrap="none">
            <a:spAutoFit/>
          </a:bodyPr>
          <a:lstStyle/>
          <a:p>
            <a:pPr marL="0" marR="0" lvl="0" indent="0" algn="l" defTabSz="914400">
              <a:lnSpc>
                <a:spcPct val="100000"/>
              </a:lnSpc>
              <a:spcBef>
                <a:spcPts val="0"/>
              </a:spcBef>
              <a:spcAft>
                <a:spcPts val="0"/>
              </a:spcAft>
              <a:buClr>
                <a:srgbClr val="000000"/>
              </a:buClr>
              <a:buSzTx/>
              <a:buFont typeface="Arial"/>
              <a:buNone/>
              <a:defRPr/>
            </a:pPr>
            <a:r>
              <a:rPr lang="es" sz="1400" b="0" i="0" u="none" strike="noStrike" cap="none" spc="0" noProof="0" dirty="0">
                <a:ln>
                  <a:noFill/>
                </a:ln>
                <a:solidFill>
                  <a:srgbClr val="000000"/>
                </a:solidFill>
                <a:latin typeface="MuseoSans"/>
                <a:cs typeface="Arial"/>
              </a:rPr>
              <a:t>Créditos de las ilustraciones: www</a:t>
            </a:r>
            <a:r>
              <a:rPr lang="es" sz="1400" b="0" i="0" u="none" strike="noStrike" cap="none" spc="0" noProof="0" dirty="0">
                <a:ln>
                  <a:noFill/>
                </a:ln>
                <a:solidFill>
                  <a:srgbClr val="59302C"/>
                </a:solidFill>
                <a:latin typeface="MuseoSans"/>
                <a:cs typeface="Arial"/>
              </a:rPr>
              <a:t>.lesb</a:t>
            </a:r>
            <a:r>
              <a:rPr lang="es" sz="1400" b="0" i="0" u="none" strike="noStrike" cap="none" spc="0" noProof="0" dirty="0">
                <a:ln>
                  <a:noFill/>
                </a:ln>
                <a:solidFill>
                  <a:srgbClr val="000000"/>
                </a:solidFill>
                <a:latin typeface="MuseoSans"/>
                <a:cs typeface="Arial"/>
              </a:rPr>
              <a:t>ullesdemo.fr</a:t>
            </a:r>
            <a:endParaRPr lang="es" sz="1400" b="0" i="0" u="none" strike="noStrike" cap="none" spc="0" noProof="0" dirty="0">
              <a:ln>
                <a:noFill/>
              </a:ln>
              <a:solidFill>
                <a:srgbClr val="000000"/>
              </a:solidFill>
              <a:latin typeface="Arial"/>
              <a:cs typeface="Arial"/>
            </a:endParaRPr>
          </a:p>
        </p:txBody>
      </p:sp>
      <p:sp>
        <p:nvSpPr>
          <p:cNvPr id="3" name="Textfeld 2">
            <a:extLst>
              <a:ext uri="{FF2B5EF4-FFF2-40B4-BE49-F238E27FC236}">
                <a16:creationId xmlns:a16="http://schemas.microsoft.com/office/drawing/2014/main" id="{19119FAA-F327-2E2A-C92F-5C00300AB7D0}"/>
              </a:ext>
            </a:extLst>
          </p:cNvPr>
          <p:cNvSpPr txBox="1"/>
          <p:nvPr/>
        </p:nvSpPr>
        <p:spPr bwMode="auto">
          <a:xfrm>
            <a:off x="951218" y="1236111"/>
            <a:ext cx="1981168"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Exploración</a:t>
            </a:r>
          </a:p>
        </p:txBody>
      </p:sp>
      <p:sp>
        <p:nvSpPr>
          <p:cNvPr id="5" name="Title 4">
            <a:extLst>
              <a:ext uri="{FF2B5EF4-FFF2-40B4-BE49-F238E27FC236}">
                <a16:creationId xmlns:a16="http://schemas.microsoft.com/office/drawing/2014/main" id="{1691C50D-7354-4AD4-77A9-100DAAB7461E}"/>
              </a:ext>
            </a:extLst>
          </p:cNvPr>
          <p:cNvSpPr>
            <a:spLocks noGrp="1"/>
          </p:cNvSpPr>
          <p:nvPr>
            <p:ph type="title"/>
          </p:nvPr>
        </p:nvSpPr>
        <p:spPr/>
        <p:txBody>
          <a:bodyPr>
            <a:normAutofit/>
          </a:bodyPr>
          <a:lstStyle/>
          <a:p>
            <a:r>
              <a:rPr lang="es" dirty="0"/>
              <a:t>Los estudiantes descubren algo nuevo por sí mismos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1241419" y="2332746"/>
            <a:ext cx="9532258" cy="1891287"/>
          </a:xfrm>
          <a:prstGeom prst="rect">
            <a:avLst/>
          </a:prstGeom>
          <a:ln w="12700">
            <a:noFill/>
          </a:ln>
        </p:spPr>
        <p:txBody>
          <a:bodyPr wrap="square">
            <a:spAutoFit/>
          </a:bodyPr>
          <a:lstStyle/>
          <a:p>
            <a:pPr>
              <a:lnSpc>
                <a:spcPct val="150000"/>
              </a:lnSpc>
              <a:defRPr/>
            </a:pPr>
            <a:r>
              <a:rPr lang="es" sz="2000" noProof="0" dirty="0">
                <a:latin typeface="Poppins"/>
                <a:cs typeface="Calibri" panose="020F0502020204030204" pitchFamily="34" charset="0"/>
              </a:rPr>
              <a:t>Crear oportunidades que permitan a los estudiantes generar conocimiento de forma independiente y activa, adquirir experiencia y construir una comprensión más profunda de los conceptos, aplicar conocimiento existente y seguir desarrollando conceptos, así como adquirir y aplicar conocimientos y destrezas procedimentales.</a:t>
            </a:r>
          </a:p>
        </p:txBody>
      </p:sp>
      <p:sp>
        <p:nvSpPr>
          <p:cNvPr id="7" name="Title 4">
            <a:extLst>
              <a:ext uri="{FF2B5EF4-FFF2-40B4-BE49-F238E27FC236}">
                <a16:creationId xmlns:a16="http://schemas.microsoft.com/office/drawing/2014/main" id="{A9B70E49-A811-098A-EA9E-E96C7EBBC574}"/>
              </a:ext>
            </a:extLst>
          </p:cNvPr>
          <p:cNvSpPr>
            <a:spLocks noGrp="1"/>
          </p:cNvSpPr>
          <p:nvPr>
            <p:ph type="title"/>
          </p:nvPr>
        </p:nvSpPr>
        <p:spPr bwMode="auto">
          <a:xfrm>
            <a:off x="3289300" y="357115"/>
            <a:ext cx="8064500" cy="686435"/>
          </a:xfrm>
        </p:spPr>
        <p:txBody>
          <a:bodyPr>
            <a:normAutofit/>
          </a:bodyPr>
          <a:lstStyle/>
          <a:p>
            <a:r>
              <a:rPr lang="es" dirty="0"/>
              <a:t>Los estudiantes descubren algo nuevo por sí mismos</a:t>
            </a:r>
          </a:p>
        </p:txBody>
      </p:sp>
      <p:sp>
        <p:nvSpPr>
          <p:cNvPr id="2" name="Textfeld 2">
            <a:extLst>
              <a:ext uri="{FF2B5EF4-FFF2-40B4-BE49-F238E27FC236}">
                <a16:creationId xmlns:a16="http://schemas.microsoft.com/office/drawing/2014/main" id="{74AAA5E1-C15D-3784-7E34-EC5202ACD008}"/>
              </a:ext>
            </a:extLst>
          </p:cNvPr>
          <p:cNvSpPr txBox="1"/>
          <p:nvPr/>
        </p:nvSpPr>
        <p:spPr bwMode="auto">
          <a:xfrm>
            <a:off x="951218" y="1236111"/>
            <a:ext cx="1981168"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Exploración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itle 3">
            <a:extLst>
              <a:ext uri="{FF2B5EF4-FFF2-40B4-BE49-F238E27FC236}">
                <a16:creationId xmlns:a16="http://schemas.microsoft.com/office/drawing/2014/main" id="{F80B7E05-3920-FA12-651D-2CB58B46323B}"/>
              </a:ext>
            </a:extLst>
          </p:cNvPr>
          <p:cNvSpPr>
            <a:spLocks noGrp="1"/>
          </p:cNvSpPr>
          <p:nvPr>
            <p:ph type="title"/>
          </p:nvPr>
        </p:nvSpPr>
        <p:spPr/>
        <p:txBody>
          <a:bodyPr>
            <a:normAutofit/>
          </a:bodyPr>
          <a:lstStyle/>
          <a:p>
            <a:r>
              <a:rPr lang="es" dirty="0"/>
              <a:t>Cómo adquieren conocimiento los científicos</a:t>
            </a:r>
          </a:p>
        </p:txBody>
      </p:sp>
      <p:sp>
        <p:nvSpPr>
          <p:cNvPr id="8" name="Rechteck 2"/>
          <p:cNvSpPr/>
          <p:nvPr/>
        </p:nvSpPr>
        <p:spPr bwMode="auto">
          <a:xfrm>
            <a:off x="1241418" y="2339597"/>
            <a:ext cx="9532257" cy="2357056"/>
          </a:xfrm>
          <a:prstGeom prst="rect">
            <a:avLst/>
          </a:prstGeom>
          <a:ln w="12700">
            <a:noFill/>
          </a:ln>
        </p:spPr>
        <p:txBody>
          <a:bodyPr wrap="square">
            <a:spAutoFit/>
          </a:bodyPr>
          <a:lstStyle/>
          <a:p>
            <a:pPr>
              <a:lnSpc>
                <a:spcPct val="150000"/>
              </a:lnSpc>
              <a:defRPr/>
            </a:pPr>
            <a:r>
              <a:rPr lang="es" sz="2000" noProof="0" dirty="0">
                <a:latin typeface="Poppins"/>
                <a:cs typeface="Calibri" panose="020F0502020204030204" pitchFamily="34" charset="0"/>
              </a:rPr>
              <a:t>En biología, el conocimiento se adquiere mediante la interacción entre empirismo y teoría; es decir, por un lado se obtiene experiencia mediante la observación y se recogen los correspondientes datos mensurables y, por otro, se emplean conocimientos o teorías existentes para formular suposiciones/hipótesis y establecer relaciones causales (relación «si-entonces»). </a:t>
            </a:r>
          </a:p>
        </p:txBody>
      </p:sp>
      <p:sp>
        <p:nvSpPr>
          <p:cNvPr id="2" name="Textfeld 2">
            <a:extLst>
              <a:ext uri="{FF2B5EF4-FFF2-40B4-BE49-F238E27FC236}">
                <a16:creationId xmlns:a16="http://schemas.microsoft.com/office/drawing/2014/main" id="{400A30AB-2DCF-5260-1DE4-25E2963657DB}"/>
              </a:ext>
            </a:extLst>
          </p:cNvPr>
          <p:cNvSpPr txBox="1"/>
          <p:nvPr/>
        </p:nvSpPr>
        <p:spPr bwMode="auto">
          <a:xfrm>
            <a:off x="951218" y="1236111"/>
            <a:ext cx="1981168"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Exploración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649285" y="2170264"/>
            <a:ext cx="10533067" cy="2814617"/>
          </a:xfrm>
          <a:prstGeom prst="rect">
            <a:avLst/>
          </a:prstGeom>
        </p:spPr>
        <p:txBody>
          <a:bodyPr wrap="square">
            <a:spAutoFit/>
          </a:bodyPr>
          <a:lstStyle/>
          <a:p>
            <a:pPr marL="285750" indent="-285750">
              <a:lnSpc>
                <a:spcPct val="150000"/>
              </a:lnSpc>
              <a:buFont typeface="Arial"/>
              <a:buChar char="•"/>
              <a:defRPr/>
            </a:pPr>
            <a:r>
              <a:rPr lang="es" sz="2000" noProof="0" dirty="0">
                <a:latin typeface="Poppins"/>
                <a:cs typeface="Calibri" panose="020F0502020204030204" pitchFamily="34" charset="0"/>
              </a:rPr>
              <a:t>Oportunidades de aprendizaje más o menos estructuradas: material informativo seleccionado, búsqueda bibliográfica, encuestas/entrevistas.</a:t>
            </a:r>
          </a:p>
          <a:p>
            <a:pPr marL="285750" indent="-285750">
              <a:lnSpc>
                <a:spcPct val="150000"/>
              </a:lnSpc>
              <a:buFont typeface="Arial"/>
              <a:buChar char="•"/>
              <a:defRPr/>
            </a:pPr>
            <a:r>
              <a:rPr lang="es" sz="2000" noProof="0" dirty="0">
                <a:latin typeface="Poppins"/>
                <a:cs typeface="Calibri" panose="020F0502020204030204" pitchFamily="34" charset="0"/>
              </a:rPr>
              <a:t>Experimentos (creación de fenómenos).</a:t>
            </a:r>
          </a:p>
          <a:p>
            <a:pPr marL="285750" indent="-285750">
              <a:lnSpc>
                <a:spcPct val="150000"/>
              </a:lnSpc>
              <a:buFont typeface="Arial"/>
              <a:buChar char="•"/>
              <a:defRPr/>
            </a:pPr>
            <a:r>
              <a:rPr lang="es" sz="2000" noProof="0" dirty="0">
                <a:latin typeface="Poppins"/>
                <a:cs typeface="Calibri" panose="020F0502020204030204" pitchFamily="34" charset="0"/>
              </a:rPr>
              <a:t>Experimentos (comprobación de variables).</a:t>
            </a:r>
          </a:p>
          <a:p>
            <a:pPr marL="285750" indent="-285750">
              <a:lnSpc>
                <a:spcPct val="150000"/>
              </a:lnSpc>
              <a:buFont typeface="Arial"/>
              <a:buChar char="•"/>
              <a:defRPr/>
            </a:pPr>
            <a:r>
              <a:rPr lang="es" sz="2000" noProof="0" dirty="0">
                <a:latin typeface="Poppins"/>
                <a:cs typeface="Calibri" panose="020F0502020204030204" pitchFamily="34" charset="0"/>
              </a:rPr>
              <a:t>Juegos de simulación y de rol: p. ej., preparación específica para debates, etc. </a:t>
            </a:r>
          </a:p>
          <a:p>
            <a:pPr marL="285750" indent="-285750">
              <a:lnSpc>
                <a:spcPct val="150000"/>
              </a:lnSpc>
              <a:buFont typeface="Arial"/>
              <a:buChar char="•"/>
              <a:defRPr/>
            </a:pPr>
            <a:r>
              <a:rPr lang="es" sz="2000" noProof="0" dirty="0">
                <a:latin typeface="Poppins"/>
                <a:cs typeface="Calibri" panose="020F0502020204030204" pitchFamily="34" charset="0"/>
              </a:rPr>
              <a:t>Aprendizaje basado en la indagación.</a:t>
            </a:r>
          </a:p>
        </p:txBody>
      </p:sp>
      <p:sp>
        <p:nvSpPr>
          <p:cNvPr id="4" name="Title 3">
            <a:extLst>
              <a:ext uri="{FF2B5EF4-FFF2-40B4-BE49-F238E27FC236}">
                <a16:creationId xmlns:a16="http://schemas.microsoft.com/office/drawing/2014/main" id="{15B77464-DCC0-DDD3-DF05-099357A357CD}"/>
              </a:ext>
            </a:extLst>
          </p:cNvPr>
          <p:cNvSpPr>
            <a:spLocks noGrp="1"/>
          </p:cNvSpPr>
          <p:nvPr>
            <p:ph type="title"/>
          </p:nvPr>
        </p:nvSpPr>
        <p:spPr/>
        <p:txBody>
          <a:bodyPr>
            <a:normAutofit/>
          </a:bodyPr>
          <a:lstStyle/>
          <a:p>
            <a:r>
              <a:rPr lang="es" dirty="0"/>
              <a:t>Métodos para implicarse activamente con el contenido</a:t>
            </a:r>
          </a:p>
        </p:txBody>
      </p:sp>
      <p:sp>
        <p:nvSpPr>
          <p:cNvPr id="2" name="Textfeld 2">
            <a:extLst>
              <a:ext uri="{FF2B5EF4-FFF2-40B4-BE49-F238E27FC236}">
                <a16:creationId xmlns:a16="http://schemas.microsoft.com/office/drawing/2014/main" id="{63CCDCAE-4DDD-725E-EF79-19F8553CD8E4}"/>
              </a:ext>
            </a:extLst>
          </p:cNvPr>
          <p:cNvSpPr txBox="1"/>
          <p:nvPr/>
        </p:nvSpPr>
        <p:spPr bwMode="auto">
          <a:xfrm>
            <a:off x="951218" y="1236111"/>
            <a:ext cx="1981168"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Exploración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es" noProof="0" dirty="0"/>
              <a:t>Módulo 1</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es" noProof="0" dirty="0"/>
              <a:t>Desafiar las ideas propias </a:t>
            </a:r>
          </a:p>
        </p:txBody>
      </p:sp>
    </p:spTree>
    <p:extLst>
      <p:ext uri="{BB962C8B-B14F-4D97-AF65-F5344CB8AC3E}">
        <p14:creationId xmlns:p14="http://schemas.microsoft.com/office/powerpoint/2010/main" val="227223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A3A8DDA0-78A2-82CC-A8A1-5A024EEF2FC9}"/>
              </a:ext>
            </a:extLst>
          </p:cNvPr>
          <p:cNvSpPr>
            <a:spLocks noGrp="1"/>
          </p:cNvSpPr>
          <p:nvPr>
            <p:ph type="title"/>
          </p:nvPr>
        </p:nvSpPr>
        <p:spPr/>
        <p:txBody>
          <a:bodyPr>
            <a:normAutofit/>
          </a:bodyPr>
          <a:lstStyle/>
          <a:p>
            <a:r>
              <a:rPr lang="es" dirty="0"/>
              <a:t>Quienes explican son quienes más aprenden</a:t>
            </a:r>
          </a:p>
        </p:txBody>
      </p:sp>
      <p:sp>
        <p:nvSpPr>
          <p:cNvPr id="4" name="Textfeld 13"/>
          <p:cNvSpPr txBox="1"/>
          <p:nvPr/>
        </p:nvSpPr>
        <p:spPr bwMode="auto">
          <a:xfrm>
            <a:off x="955335" y="1236111"/>
            <a:ext cx="1961286"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Explicación</a:t>
            </a:r>
            <a:endParaRPr lang="es"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
        <p:nvSpPr>
          <p:cNvPr id="6" name="Textfeld 2"/>
          <p:cNvSpPr txBox="1"/>
          <p:nvPr/>
        </p:nvSpPr>
        <p:spPr bwMode="auto">
          <a:xfrm>
            <a:off x="1196991" y="2170264"/>
            <a:ext cx="9266785" cy="2352952"/>
          </a:xfrm>
          <a:prstGeom prst="rect">
            <a:avLst/>
          </a:prstGeom>
          <a:noFill/>
          <a:ln>
            <a:noFill/>
          </a:ln>
        </p:spPr>
        <p:txBody>
          <a:bodyPr wrap="square" lIns="91440" tIns="45720" rIns="91440" bIns="45720" rtlCol="0" anchor="t">
            <a:spAutoFit/>
          </a:bodyPr>
          <a:lstStyle/>
          <a:p>
            <a:pPr>
              <a:lnSpc>
                <a:spcPct val="150000"/>
              </a:lnSpc>
              <a:buClr>
                <a:srgbClr val="000000"/>
              </a:buClr>
              <a:defRPr/>
            </a:pPr>
            <a:r>
              <a:rPr lang="es" sz="2000" noProof="0" dirty="0">
                <a:latin typeface="Poppins"/>
                <a:cs typeface="Calibri"/>
              </a:rPr>
              <a:t>Crear oportunidades para que los estudiantes den sentido a los nuevos conocimientos y los expliquen a sus compañeros y al profesor o profesora. Cuando sea necesario, también es importante crear oportunidades para que el profesor o profesora pueda plantear preguntas adicionales, aclarar ideas, desarrollar aún más las «ideas alternativas de los estudiantes», corregir explicaciones erróneas de los estudiantes, etc.</a:t>
            </a:r>
            <a:endParaRPr lang="es" sz="2000" noProof="0" dirty="0">
              <a:latin typeface="Poppins"/>
            </a:endParaRPr>
          </a:p>
          <a:p>
            <a:pPr lvl="0">
              <a:lnSpc>
                <a:spcPct val="150000"/>
              </a:lnSpc>
              <a:buClr>
                <a:srgbClr val="000000"/>
              </a:buClr>
              <a:defRPr/>
            </a:pPr>
            <a:endParaRPr lang="es" sz="2000" b="0" i="0" u="none" strike="noStrike" cap="none" spc="0" noProof="0" dirty="0">
              <a:ln>
                <a:noFill/>
              </a:ln>
              <a:latin typeface="Poppins"/>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714243" y="1993438"/>
            <a:ext cx="6568041" cy="2818720"/>
          </a:xfrm>
          <a:prstGeom prst="rect">
            <a:avLst/>
          </a:prstGeom>
          <a:noFill/>
        </p:spPr>
        <p:txBody>
          <a:bodyPr wrap="square" rtlCol="0">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s" sz="2000" b="0" i="0" u="none" strike="noStrike" cap="none" spc="0" noProof="0" dirty="0">
                <a:ln>
                  <a:noFill/>
                </a:ln>
                <a:latin typeface="Poppins"/>
                <a:ea typeface="Arial"/>
                <a:cs typeface="Calibri" panose="020F0502020204030204" pitchFamily="34" charset="0"/>
              </a:rPr>
              <a:t>Por lo general, es el profesor o profesora quien explica; en esta fase, en cambio, proponemos actividades en las que se pide a los estudiantes que hagan las explicaciones.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s" sz="2000" b="0" i="0" u="none" strike="noStrike" cap="none" spc="0" noProof="0" dirty="0">
                <a:ln>
                  <a:noFill/>
                </a:ln>
                <a:latin typeface="Poppins"/>
                <a:cs typeface="Calibri" panose="020F0502020204030204" pitchFamily="34" charset="0"/>
              </a:rPr>
              <a:t>El objetivo es ayudarles a profundizar en su comprensión.</a:t>
            </a:r>
          </a:p>
          <a:p>
            <a:pPr marL="342900" indent="-342900">
              <a:lnSpc>
                <a:spcPct val="150000"/>
              </a:lnSpc>
              <a:buClr>
                <a:srgbClr val="000000"/>
              </a:buClr>
              <a:buFont typeface="Arial" panose="020B0604020202020204" pitchFamily="34" charset="0"/>
              <a:buChar char="•"/>
              <a:defRPr/>
            </a:pPr>
            <a:r>
              <a:rPr lang="es" sz="2000" noProof="0" dirty="0">
                <a:solidFill>
                  <a:srgbClr val="000000"/>
                </a:solidFill>
                <a:latin typeface="Poppins"/>
                <a:cs typeface="Calibri" panose="020F0502020204030204" pitchFamily="34" charset="0"/>
              </a:rPr>
              <a:t>La tarea del profesor o profesora es ofrecer una visión de conjunto.</a:t>
            </a:r>
          </a:p>
        </p:txBody>
      </p:sp>
      <p:pic>
        <p:nvPicPr>
          <p:cNvPr id="6" name="Grafik 5"/>
          <p:cNvPicPr>
            <a:picLocks noChangeAspect="1"/>
          </p:cNvPicPr>
          <p:nvPr/>
        </p:nvPicPr>
        <p:blipFill>
          <a:blip r:embed="rId8"/>
          <a:stretch/>
        </p:blipFill>
        <p:spPr bwMode="auto">
          <a:xfrm>
            <a:off x="8193737" y="1236111"/>
            <a:ext cx="2803949" cy="4333375"/>
          </a:xfrm>
          <a:prstGeom prst="rect">
            <a:avLst/>
          </a:prstGeom>
        </p:spPr>
      </p:pic>
      <p:sp>
        <p:nvSpPr>
          <p:cNvPr id="3" name="Title 2">
            <a:extLst>
              <a:ext uri="{FF2B5EF4-FFF2-40B4-BE49-F238E27FC236}">
                <a16:creationId xmlns:a16="http://schemas.microsoft.com/office/drawing/2014/main" id="{A8AFFBD6-16A8-B9B9-DA84-C66887DEA6BA}"/>
              </a:ext>
            </a:extLst>
          </p:cNvPr>
          <p:cNvSpPr>
            <a:spLocks noGrp="1"/>
          </p:cNvSpPr>
          <p:nvPr>
            <p:ph type="title"/>
          </p:nvPr>
        </p:nvSpPr>
        <p:spPr/>
        <p:txBody>
          <a:bodyPr/>
          <a:lstStyle/>
          <a:p>
            <a:r>
              <a:rPr lang="es" dirty="0"/>
              <a:t>Quienes explican son quienes más aprenden</a:t>
            </a:r>
          </a:p>
        </p:txBody>
      </p:sp>
      <p:sp>
        <p:nvSpPr>
          <p:cNvPr id="7" name="Textfeld 33">
            <a:extLst>
              <a:ext uri="{FF2B5EF4-FFF2-40B4-BE49-F238E27FC236}">
                <a16:creationId xmlns:a16="http://schemas.microsoft.com/office/drawing/2014/main" id="{00E65ACE-554B-9953-855E-32AF49C2DDD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es" sz="1100" dirty="0">
                <a:solidFill>
                  <a:srgbClr val="333333"/>
                </a:solidFill>
                <a:highlight>
                  <a:srgbClr val="FFFFFF"/>
                </a:highlight>
                <a:latin typeface="Segoe UI"/>
                <a:cs typeface="Segoe UI"/>
              </a:rPr>
              <a:t>Imagen obtenida de:</a:t>
            </a:r>
            <a:r>
              <a:rPr lang="es" sz="1100" dirty="0">
                <a:solidFill>
                  <a:srgbClr val="00B0F0"/>
                </a:solidFill>
                <a:highlight>
                  <a:srgbClr val="FFFFFF"/>
                </a:highlight>
                <a:latin typeface="Segoe UI"/>
                <a:cs typeface="Segoe UI"/>
              </a:rPr>
              <a:t> </a:t>
            </a:r>
            <a:r>
              <a:rPr lang="es"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es" sz="1100">
              <a:solidFill>
                <a:srgbClr val="00B0F0"/>
              </a:solidFill>
              <a:hlinkClick r:id="rId9">
                <a:extLst>
                  <a:ext uri="{A12FA001-AC4F-418D-AE19-62706E023703}">
                    <ahyp:hlinkClr xmlns:ahyp="http://schemas.microsoft.com/office/drawing/2018/hyperlinkcolor" val="tx"/>
                  </a:ext>
                </a:extLst>
              </a:hlinkClick>
            </a:endParaRPr>
          </a:p>
        </p:txBody>
      </p:sp>
      <p:sp>
        <p:nvSpPr>
          <p:cNvPr id="5" name="Textfeld 13">
            <a:extLst>
              <a:ext uri="{FF2B5EF4-FFF2-40B4-BE49-F238E27FC236}">
                <a16:creationId xmlns:a16="http://schemas.microsoft.com/office/drawing/2014/main" id="{2A92AE1F-2037-2F66-CABC-BF568E55EF57}"/>
              </a:ext>
            </a:extLst>
          </p:cNvPr>
          <p:cNvSpPr txBox="1"/>
          <p:nvPr/>
        </p:nvSpPr>
        <p:spPr bwMode="auto">
          <a:xfrm>
            <a:off x="955335" y="1236111"/>
            <a:ext cx="1961286"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Explicación</a:t>
            </a:r>
            <a:endParaRPr lang="es"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EA1AF5AE-ED0C-FC92-9AF3-F945982684FF}"/>
              </a:ext>
            </a:extLst>
          </p:cNvPr>
          <p:cNvSpPr>
            <a:spLocks noGrp="1"/>
          </p:cNvSpPr>
          <p:nvPr>
            <p:ph type="title"/>
          </p:nvPr>
        </p:nvSpPr>
        <p:spPr/>
        <p:txBody>
          <a:bodyPr/>
          <a:lstStyle/>
          <a:p>
            <a:r>
              <a:rPr lang="es" dirty="0"/>
              <a:t>Quienes explican son quienes más aprenden</a:t>
            </a:r>
          </a:p>
        </p:txBody>
      </p:sp>
      <p:pic>
        <p:nvPicPr>
          <p:cNvPr id="7" name="Grafik 5">
            <a:extLst>
              <a:ext uri="{FF2B5EF4-FFF2-40B4-BE49-F238E27FC236}">
                <a16:creationId xmlns:a16="http://schemas.microsoft.com/office/drawing/2014/main" id="{2B8B9555-9FFF-FF10-D444-07BAEEAF103C}"/>
              </a:ext>
            </a:extLst>
          </p:cNvPr>
          <p:cNvPicPr>
            <a:picLocks noChangeAspect="1"/>
          </p:cNvPicPr>
          <p:nvPr/>
        </p:nvPicPr>
        <p:blipFill>
          <a:blip r:embed="rId8"/>
          <a:stretch/>
        </p:blipFill>
        <p:spPr bwMode="auto">
          <a:xfrm>
            <a:off x="8193737" y="1236111"/>
            <a:ext cx="2803949" cy="4333375"/>
          </a:xfrm>
          <a:prstGeom prst="rect">
            <a:avLst/>
          </a:prstGeom>
        </p:spPr>
      </p:pic>
      <p:sp>
        <p:nvSpPr>
          <p:cNvPr id="8" name="Rechteck 3"/>
          <p:cNvSpPr/>
          <p:nvPr/>
        </p:nvSpPr>
        <p:spPr bwMode="auto">
          <a:xfrm>
            <a:off x="950264" y="1993438"/>
            <a:ext cx="6096000" cy="2818720"/>
          </a:xfrm>
          <a:prstGeom prst="rect">
            <a:avLst/>
          </a:prstGeom>
        </p:spPr>
        <p:txBody>
          <a:bodyPr>
            <a:spAutoFit/>
          </a:bodyPr>
          <a:lstStyle/>
          <a:p>
            <a:pPr>
              <a:lnSpc>
                <a:spcPct val="150000"/>
              </a:lnSpc>
              <a:buClr>
                <a:srgbClr val="000000"/>
              </a:buClr>
              <a:defRPr/>
            </a:pPr>
            <a:r>
              <a:rPr lang="es" sz="2000" b="1" noProof="0" dirty="0">
                <a:solidFill>
                  <a:srgbClr val="000000"/>
                </a:solidFill>
                <a:latin typeface="Poppins"/>
                <a:cs typeface="Calibri" panose="020F0502020204030204" pitchFamily="34" charset="0"/>
              </a:rPr>
              <a:t>Tarea 3.2. Leed este póster individualmente. </a:t>
            </a:r>
          </a:p>
          <a:p>
            <a:pPr>
              <a:lnSpc>
                <a:spcPct val="150000"/>
              </a:lnSpc>
              <a:buClr>
                <a:srgbClr val="000000"/>
              </a:buClr>
              <a:defRPr/>
            </a:pPr>
            <a:r>
              <a:rPr lang="es" sz="2000" b="1" noProof="0" dirty="0">
                <a:solidFill>
                  <a:srgbClr val="000000"/>
                </a:solidFill>
                <a:latin typeface="Poppins"/>
                <a:cs typeface="Calibri" panose="020F0502020204030204" pitchFamily="34" charset="0"/>
              </a:rPr>
              <a:t>Explicad con vuestras propias palabras (trabajo en grupo):</a:t>
            </a:r>
          </a:p>
          <a:p>
            <a:pPr marL="342900" indent="-342900">
              <a:lnSpc>
                <a:spcPct val="150000"/>
              </a:lnSpc>
              <a:buClr>
                <a:srgbClr val="000000"/>
              </a:buClr>
              <a:buFont typeface="Arial" panose="020B0604020202020204" pitchFamily="34" charset="0"/>
              <a:buChar char="•"/>
              <a:defRPr/>
            </a:pPr>
            <a:r>
              <a:rPr lang="es" sz="2000" i="1" noProof="0" dirty="0">
                <a:solidFill>
                  <a:srgbClr val="000000"/>
                </a:solidFill>
                <a:latin typeface="Poppins"/>
                <a:cs typeface="Calibri" panose="020F0502020204030204" pitchFamily="34" charset="0"/>
              </a:rPr>
              <a:t>¿Qué es un suelo saludable?  </a:t>
            </a:r>
          </a:p>
          <a:p>
            <a:pPr marL="342900" indent="-342900">
              <a:lnSpc>
                <a:spcPct val="150000"/>
              </a:lnSpc>
              <a:buClr>
                <a:srgbClr val="000000"/>
              </a:buClr>
              <a:buFont typeface="Arial" panose="020B0604020202020204" pitchFamily="34" charset="0"/>
              <a:buChar char="•"/>
              <a:defRPr/>
            </a:pPr>
            <a:r>
              <a:rPr lang="es" sz="2000" i="1" noProof="0" dirty="0">
                <a:solidFill>
                  <a:srgbClr val="000000"/>
                </a:solidFill>
                <a:latin typeface="Poppins"/>
                <a:cs typeface="Calibri" panose="020F0502020204030204" pitchFamily="34" charset="0"/>
              </a:rPr>
              <a:t>¿Cómo es su aspecto?</a:t>
            </a:r>
            <a:endParaRPr lang="es" sz="2000" i="1" noProof="0" dirty="0">
              <a:latin typeface="Poppins"/>
              <a:cs typeface="Calibri" panose="020F0502020204030204" pitchFamily="34" charset="0"/>
            </a:endParaRPr>
          </a:p>
          <a:p>
            <a:pPr marL="342900" indent="-342900">
              <a:lnSpc>
                <a:spcPct val="150000"/>
              </a:lnSpc>
              <a:buClr>
                <a:srgbClr val="000000"/>
              </a:buClr>
              <a:buFont typeface="Arial" panose="020B0604020202020204" pitchFamily="34" charset="0"/>
              <a:buChar char="•"/>
              <a:defRPr/>
            </a:pPr>
            <a:r>
              <a:rPr lang="es" sz="2000" i="1" noProof="0" dirty="0">
                <a:latin typeface="Poppins"/>
                <a:cs typeface="Calibri" panose="020F0502020204030204" pitchFamily="34" charset="0"/>
              </a:rPr>
              <a:t>…</a:t>
            </a:r>
            <a:endParaRPr lang="es" sz="2000" noProof="0" dirty="0">
              <a:latin typeface="Poppins"/>
              <a:cs typeface="Calibri" panose="020F0502020204030204" pitchFamily="34" charset="0"/>
            </a:endParaRPr>
          </a:p>
        </p:txBody>
      </p:sp>
      <p:sp>
        <p:nvSpPr>
          <p:cNvPr id="5" name="Textfeld 33">
            <a:extLst>
              <a:ext uri="{FF2B5EF4-FFF2-40B4-BE49-F238E27FC236}">
                <a16:creationId xmlns:a16="http://schemas.microsoft.com/office/drawing/2014/main" id="{064DB45F-506D-7B7C-C36F-671A8588904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es" sz="1100" dirty="0">
                <a:solidFill>
                  <a:srgbClr val="333333"/>
                </a:solidFill>
                <a:highlight>
                  <a:srgbClr val="FFFFFF"/>
                </a:highlight>
                <a:latin typeface="Segoe UI"/>
                <a:cs typeface="Segoe UI"/>
              </a:rPr>
              <a:t>Imagen obtenida de:</a:t>
            </a:r>
            <a:r>
              <a:rPr lang="es" sz="1100" dirty="0">
                <a:solidFill>
                  <a:srgbClr val="00B0F0"/>
                </a:solidFill>
                <a:highlight>
                  <a:srgbClr val="FFFFFF"/>
                </a:highlight>
                <a:latin typeface="Segoe UI"/>
                <a:cs typeface="Segoe UI"/>
              </a:rPr>
              <a:t> </a:t>
            </a:r>
            <a:r>
              <a:rPr lang="es"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es" sz="1100">
              <a:solidFill>
                <a:srgbClr val="00B0F0"/>
              </a:solidFill>
              <a:hlinkClick r:id="rId9">
                <a:extLst>
                  <a:ext uri="{A12FA001-AC4F-418D-AE19-62706E023703}">
                    <ahyp:hlinkClr xmlns:ahyp="http://schemas.microsoft.com/office/drawing/2018/hyperlinkcolor" val="tx"/>
                  </a:ext>
                </a:extLst>
              </a:hlinkClick>
            </a:endParaRPr>
          </a:p>
        </p:txBody>
      </p:sp>
      <p:sp>
        <p:nvSpPr>
          <p:cNvPr id="4" name="Textfeld 13">
            <a:extLst>
              <a:ext uri="{FF2B5EF4-FFF2-40B4-BE49-F238E27FC236}">
                <a16:creationId xmlns:a16="http://schemas.microsoft.com/office/drawing/2014/main" id="{B1A1B6B0-63CE-0A0F-B245-0CA652B5D02A}"/>
              </a:ext>
            </a:extLst>
          </p:cNvPr>
          <p:cNvSpPr txBox="1"/>
          <p:nvPr/>
        </p:nvSpPr>
        <p:spPr bwMode="auto">
          <a:xfrm>
            <a:off x="955335" y="1236111"/>
            <a:ext cx="1961286"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Explicación</a:t>
            </a:r>
            <a:endParaRPr lang="es"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696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964616" y="3255526"/>
            <a:ext cx="7562680" cy="2357056"/>
          </a:xfrm>
          <a:prstGeom prst="rect">
            <a:avLst/>
          </a:prstGeom>
          <a:noFill/>
          <a:ln w="12700">
            <a:solidFill>
              <a:schemeClr val="tx1"/>
            </a:solidFill>
          </a:ln>
        </p:spPr>
        <p:txBody>
          <a:bodyPr wrap="square" rtlCol="0">
            <a:spAutoFit/>
          </a:bodyPr>
          <a:lstStyle/>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es" sz="2000" noProof="0" dirty="0">
                <a:solidFill>
                  <a:srgbClr val="000000"/>
                </a:solidFill>
                <a:latin typeface="Poppins"/>
                <a:cs typeface="Calibri" panose="020F0502020204030204" pitchFamily="34" charset="0"/>
              </a:rPr>
              <a:t>Los estudiantes reciben fichas informativas sobre cada animal que han encontrado.</a:t>
            </a:r>
          </a:p>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es" sz="2000" noProof="0" dirty="0">
                <a:solidFill>
                  <a:srgbClr val="000000"/>
                </a:solidFill>
                <a:latin typeface="Poppins"/>
                <a:cs typeface="Calibri" panose="020F0502020204030204" pitchFamily="34" charset="0"/>
              </a:rPr>
              <a:t>Deberán preparar una presentación breve para explicar cómo contribuye un animal concreto al sistema del suelo.  </a:t>
            </a:r>
          </a:p>
        </p:txBody>
      </p:sp>
      <p:pic>
        <p:nvPicPr>
          <p:cNvPr id="5" name="Grafik 4"/>
          <p:cNvPicPr>
            <a:picLocks noChangeAspect="1"/>
          </p:cNvPicPr>
          <p:nvPr/>
        </p:nvPicPr>
        <p:blipFill>
          <a:blip r:embed="rId8"/>
          <a:stretch/>
        </p:blipFill>
        <p:spPr bwMode="auto">
          <a:xfrm>
            <a:off x="8832762" y="2930681"/>
            <a:ext cx="1466434" cy="1466434"/>
          </a:xfrm>
          <a:prstGeom prst="rect">
            <a:avLst/>
          </a:prstGeom>
        </p:spPr>
      </p:pic>
      <p:sp>
        <p:nvSpPr>
          <p:cNvPr id="6" name="Textfeld 5">
            <a:extLst>
              <a:ext uri="{FF2B5EF4-FFF2-40B4-BE49-F238E27FC236}">
                <a16:creationId xmlns:a16="http://schemas.microsoft.com/office/drawing/2014/main" id="{185F0AE5-40CA-40FB-AEF3-3995A988E8DB}"/>
              </a:ext>
            </a:extLst>
          </p:cNvPr>
          <p:cNvSpPr txBox="1"/>
          <p:nvPr/>
        </p:nvSpPr>
        <p:spPr>
          <a:xfrm>
            <a:off x="964616" y="1967430"/>
            <a:ext cx="6945029" cy="707886"/>
          </a:xfrm>
          <a:prstGeom prst="rect">
            <a:avLst/>
          </a:prstGeom>
          <a:noFill/>
        </p:spPr>
        <p:txBody>
          <a:bodyPr wrap="square" rtlCol="0">
            <a:spAutoFit/>
          </a:bodyPr>
          <a:lstStyle/>
          <a:p>
            <a:r>
              <a:rPr lang="es" sz="2000" b="1" u="sng" noProof="0" dirty="0">
                <a:latin typeface="Poppins"/>
              </a:rPr>
              <a:t>Tarea 3.3. </a:t>
            </a:r>
            <a:r>
              <a:rPr lang="es" sz="2000" noProof="0" dirty="0">
                <a:latin typeface="Poppins"/>
              </a:rPr>
              <a:t>Tras observar los animales del suelo, estas actividades darán a los estudiantes la oportunidad de explicar lo que ya han aprendido.</a:t>
            </a:r>
          </a:p>
        </p:txBody>
      </p:sp>
      <p:pic>
        <p:nvPicPr>
          <p:cNvPr id="8" name="Grafik 7" descr="Lehrer">
            <a:extLst>
              <a:ext uri="{FF2B5EF4-FFF2-40B4-BE49-F238E27FC236}">
                <a16:creationId xmlns:a16="http://schemas.microsoft.com/office/drawing/2014/main" id="{BE0F0975-E2D7-464D-A71B-1A2F65BAF81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20333" y="4397115"/>
            <a:ext cx="914400" cy="914400"/>
          </a:xfrm>
          <a:prstGeom prst="rect">
            <a:avLst/>
          </a:prstGeom>
        </p:spPr>
      </p:pic>
      <p:sp>
        <p:nvSpPr>
          <p:cNvPr id="4" name="Title 3">
            <a:extLst>
              <a:ext uri="{FF2B5EF4-FFF2-40B4-BE49-F238E27FC236}">
                <a16:creationId xmlns:a16="http://schemas.microsoft.com/office/drawing/2014/main" id="{B6012733-7EBF-DBE4-1D0D-82BAB1FDEBF1}"/>
              </a:ext>
            </a:extLst>
          </p:cNvPr>
          <p:cNvSpPr>
            <a:spLocks noGrp="1"/>
          </p:cNvSpPr>
          <p:nvPr>
            <p:ph type="title"/>
          </p:nvPr>
        </p:nvSpPr>
        <p:spPr/>
        <p:txBody>
          <a:bodyPr>
            <a:normAutofit/>
          </a:bodyPr>
          <a:lstStyle/>
          <a:p>
            <a:r>
              <a:rPr lang="es" dirty="0"/>
              <a:t>Quienes explican son quienes más aprenden</a:t>
            </a:r>
          </a:p>
        </p:txBody>
      </p:sp>
      <p:sp>
        <p:nvSpPr>
          <p:cNvPr id="2" name="Textfeld 13">
            <a:extLst>
              <a:ext uri="{FF2B5EF4-FFF2-40B4-BE49-F238E27FC236}">
                <a16:creationId xmlns:a16="http://schemas.microsoft.com/office/drawing/2014/main" id="{8B163CE5-8436-CFF6-23F6-32509B877C91}"/>
              </a:ext>
            </a:extLst>
          </p:cNvPr>
          <p:cNvSpPr txBox="1"/>
          <p:nvPr/>
        </p:nvSpPr>
        <p:spPr bwMode="auto">
          <a:xfrm>
            <a:off x="955335" y="1236111"/>
            <a:ext cx="1961286"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Explicación</a:t>
            </a:r>
            <a:endParaRPr lang="es"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p:cNvPicPr>
            <a:picLocks noChangeAspect="1"/>
          </p:cNvPicPr>
          <p:nvPr/>
        </p:nvPicPr>
        <p:blipFill>
          <a:blip r:embed="rId8"/>
          <a:stretch/>
        </p:blipFill>
        <p:spPr bwMode="auto">
          <a:xfrm>
            <a:off x="10114530" y="1821494"/>
            <a:ext cx="1697351" cy="1697351"/>
          </a:xfrm>
          <a:prstGeom prst="rect">
            <a:avLst/>
          </a:prstGeom>
        </p:spPr>
      </p:pic>
      <p:sp>
        <p:nvSpPr>
          <p:cNvPr id="7" name="Rechteck 6"/>
          <p:cNvSpPr/>
          <p:nvPr/>
        </p:nvSpPr>
        <p:spPr bwMode="auto">
          <a:xfrm>
            <a:off x="2651250" y="6498067"/>
            <a:ext cx="6096000" cy="261610"/>
          </a:xfrm>
          <a:prstGeom prst="rect">
            <a:avLst/>
          </a:prstGeom>
        </p:spPr>
        <p:txBody>
          <a:bodyPr lIns="91440" tIns="45720" rIns="91440" bIns="45720" anchor="t">
            <a:spAutoFit/>
          </a:bodyPr>
          <a:lstStyle/>
          <a:p>
            <a:pPr>
              <a:defRPr/>
            </a:pPr>
            <a:endParaRPr lang="es" sz="1050" noProof="0" dirty="0"/>
          </a:p>
        </p:txBody>
      </p:sp>
      <p:sp>
        <p:nvSpPr>
          <p:cNvPr id="3" name="Rechteck 2"/>
          <p:cNvSpPr/>
          <p:nvPr/>
        </p:nvSpPr>
        <p:spPr bwMode="auto">
          <a:xfrm>
            <a:off x="445438" y="1876673"/>
            <a:ext cx="10018338" cy="2546082"/>
          </a:xfrm>
          <a:prstGeom prst="rect">
            <a:avLst/>
          </a:prstGeom>
        </p:spPr>
        <p:txBody>
          <a:bodyPr wrap="square">
            <a:spAutoFit/>
          </a:bodyPr>
          <a:lstStyle/>
          <a:p>
            <a:pPr marL="342900" indent="-342900">
              <a:lnSpc>
                <a:spcPct val="150000"/>
              </a:lnSpc>
              <a:buFont typeface="Arial" panose="020B0604020202020204" pitchFamily="34" charset="0"/>
              <a:buChar char="•"/>
              <a:defRPr/>
            </a:pPr>
            <a:r>
              <a:rPr lang="es" noProof="0" dirty="0">
                <a:latin typeface="Poppins"/>
                <a:cs typeface="Calibri" panose="020F0502020204030204" pitchFamily="34" charset="0"/>
              </a:rPr>
              <a:t>Las explicaciones siguen siendo la herramienta didáctica más utilizada con diferencia.</a:t>
            </a:r>
          </a:p>
          <a:p>
            <a:pPr marL="342900" indent="-342900">
              <a:lnSpc>
                <a:spcPct val="150000"/>
              </a:lnSpc>
              <a:buFont typeface="Arial" panose="020B0604020202020204" pitchFamily="34" charset="0"/>
              <a:buChar char="•"/>
              <a:defRPr/>
            </a:pPr>
            <a:r>
              <a:rPr lang="es" noProof="0" dirty="0">
                <a:latin typeface="Poppins"/>
                <a:cs typeface="Calibri" panose="020F0502020204030204" pitchFamily="34" charset="0"/>
              </a:rPr>
              <a:t>Fundamentalmente, aprenden más quienes dan las explicaciones.</a:t>
            </a:r>
          </a:p>
          <a:p>
            <a:pPr marL="342900" indent="-342900">
              <a:lnSpc>
                <a:spcPct val="150000"/>
              </a:lnSpc>
              <a:buFont typeface="Arial" panose="020B0604020202020204" pitchFamily="34" charset="0"/>
              <a:buChar char="•"/>
              <a:defRPr/>
            </a:pPr>
            <a:r>
              <a:rPr lang="es" noProof="0" dirty="0">
                <a:latin typeface="Poppins"/>
                <a:cs typeface="Calibri" panose="020F0502020204030204" pitchFamily="34" charset="0"/>
              </a:rPr>
              <a:t>El profesor o profesora solo debería explicar el contenido cuando las explicaciones de los propios estudiantes no basten o les supongan una dificultad excesiva.</a:t>
            </a:r>
          </a:p>
          <a:p>
            <a:pPr marL="342900" indent="-342900">
              <a:lnSpc>
                <a:spcPct val="150000"/>
              </a:lnSpc>
              <a:buFont typeface="Arial" panose="020B0604020202020204" pitchFamily="34" charset="0"/>
              <a:buChar char="•"/>
              <a:defRPr/>
            </a:pPr>
            <a:r>
              <a:rPr lang="es" noProof="0" dirty="0">
                <a:latin typeface="Poppins"/>
                <a:cs typeface="Calibri" panose="020F0502020204030204" pitchFamily="34" charset="0"/>
              </a:rPr>
              <a:t>Indicar que una explicación es parcialmente incorrecta perjudica el aprendizaje.</a:t>
            </a:r>
          </a:p>
        </p:txBody>
      </p:sp>
      <p:sp>
        <p:nvSpPr>
          <p:cNvPr id="4" name="Rechteck 3"/>
          <p:cNvSpPr/>
          <p:nvPr/>
        </p:nvSpPr>
        <p:spPr bwMode="auto">
          <a:xfrm>
            <a:off x="1610158" y="4570340"/>
            <a:ext cx="8504372" cy="1015663"/>
          </a:xfrm>
          <a:prstGeom prst="rect">
            <a:avLst/>
          </a:prstGeom>
          <a:ln>
            <a:solidFill>
              <a:schemeClr val="tx1"/>
            </a:solidFill>
          </a:ln>
        </p:spPr>
        <p:txBody>
          <a:bodyPr wrap="square">
            <a:spAutoFit/>
          </a:bodyPr>
          <a:lstStyle/>
          <a:p>
            <a:pPr marL="342900" indent="-342900" algn="ctr">
              <a:buFont typeface="Wingdings" panose="05000000000000000000" pitchFamily="2" charset="2"/>
              <a:buChar char="è"/>
              <a:defRPr/>
            </a:pPr>
            <a:r>
              <a:rPr lang="es" sz="2000" b="1" i="1" noProof="0" dirty="0">
                <a:latin typeface="Poppins"/>
                <a:cs typeface="Calibri" panose="020F0502020204030204" pitchFamily="34" charset="0"/>
              </a:rPr>
              <a:t>Es mucho más eficaz pedir a los estudiantes que expliquen ellos mismos el contenido utilizando soluciones que sirvan de ejemplo.</a:t>
            </a:r>
          </a:p>
        </p:txBody>
      </p:sp>
      <p:sp>
        <p:nvSpPr>
          <p:cNvPr id="6" name="Title 5">
            <a:extLst>
              <a:ext uri="{FF2B5EF4-FFF2-40B4-BE49-F238E27FC236}">
                <a16:creationId xmlns:a16="http://schemas.microsoft.com/office/drawing/2014/main" id="{E3606A0A-D25F-4F0E-0D3F-5DCF075F6021}"/>
              </a:ext>
            </a:extLst>
          </p:cNvPr>
          <p:cNvSpPr>
            <a:spLocks noGrp="1"/>
          </p:cNvSpPr>
          <p:nvPr>
            <p:ph type="title"/>
          </p:nvPr>
        </p:nvSpPr>
        <p:spPr/>
        <p:txBody>
          <a:bodyPr/>
          <a:lstStyle/>
          <a:p>
            <a:r>
              <a:rPr lang="es" dirty="0"/>
              <a:t>Explicación</a:t>
            </a:r>
          </a:p>
        </p:txBody>
      </p:sp>
      <p:sp>
        <p:nvSpPr>
          <p:cNvPr id="2" name="Textfeld 13">
            <a:extLst>
              <a:ext uri="{FF2B5EF4-FFF2-40B4-BE49-F238E27FC236}">
                <a16:creationId xmlns:a16="http://schemas.microsoft.com/office/drawing/2014/main" id="{4F2E2114-4718-F20A-C1E9-608AC61A080D}"/>
              </a:ext>
            </a:extLst>
          </p:cNvPr>
          <p:cNvSpPr txBox="1"/>
          <p:nvPr/>
        </p:nvSpPr>
        <p:spPr bwMode="auto">
          <a:xfrm>
            <a:off x="955335" y="1236111"/>
            <a:ext cx="1961286"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Explicación</a:t>
            </a:r>
            <a:endParaRPr lang="es"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Rechteck 1"/>
          <p:cNvSpPr/>
          <p:nvPr/>
        </p:nvSpPr>
        <p:spPr bwMode="auto">
          <a:xfrm>
            <a:off x="445439" y="1978253"/>
            <a:ext cx="9853757" cy="3785652"/>
          </a:xfrm>
          <a:prstGeom prst="rect">
            <a:avLst/>
          </a:prstGeom>
        </p:spPr>
        <p:txBody>
          <a:bodyPr wrap="square">
            <a:spAutoFit/>
          </a:bodyPr>
          <a:lstStyle/>
          <a:p>
            <a:pPr marL="457200" indent="-457200">
              <a:buFont typeface="+mj-lt"/>
              <a:buAutoNum type="arabicPeriod"/>
              <a:defRPr/>
            </a:pPr>
            <a:r>
              <a:rPr lang="es" sz="2000" noProof="0" dirty="0">
                <a:latin typeface="Poppins"/>
                <a:cs typeface="Calibri" panose="020F0502020204030204" pitchFamily="34" charset="0"/>
              </a:rPr>
              <a:t>Nombrar el tema, formular el objetivo y presentar la estructura.</a:t>
            </a:r>
          </a:p>
          <a:p>
            <a:pPr marL="457200" indent="-457200">
              <a:buFont typeface="+mj-lt"/>
              <a:buAutoNum type="arabicPeriod"/>
              <a:defRPr/>
            </a:pPr>
            <a:r>
              <a:rPr lang="es" sz="2000" noProof="0" dirty="0">
                <a:latin typeface="Poppins"/>
                <a:cs typeface="Calibri" panose="020F0502020204030204" pitchFamily="34" charset="0"/>
              </a:rPr>
              <a:t>Proceder de manera estructurada y organizada. Aclarar explícitamente las relaciones causales. </a:t>
            </a:r>
          </a:p>
          <a:p>
            <a:pPr marL="457200" indent="-457200">
              <a:buFont typeface="+mj-lt"/>
              <a:buAutoNum type="arabicPeriod"/>
              <a:defRPr/>
            </a:pPr>
            <a:r>
              <a:rPr lang="es" sz="2000" noProof="0" dirty="0">
                <a:latin typeface="Poppins"/>
                <a:cs typeface="Calibri" panose="020F0502020204030204" pitchFamily="34" charset="0"/>
              </a:rPr>
              <a:t>Partir de lo conocido y utilizar analogías.</a:t>
            </a:r>
          </a:p>
          <a:p>
            <a:pPr marL="457200" indent="-457200">
              <a:buFont typeface="+mj-lt"/>
              <a:buAutoNum type="arabicPeriod"/>
              <a:defRPr/>
            </a:pPr>
            <a:r>
              <a:rPr lang="es" sz="2000" noProof="0" dirty="0">
                <a:latin typeface="Poppins"/>
                <a:cs typeface="Calibri" panose="020F0502020204030204" pitchFamily="34" charset="0"/>
              </a:rPr>
              <a:t>Concretar mediante ejemplos.</a:t>
            </a:r>
          </a:p>
          <a:p>
            <a:pPr marL="457200" indent="-457200">
              <a:buFont typeface="+mj-lt"/>
              <a:buAutoNum type="arabicPeriod"/>
              <a:defRPr/>
            </a:pPr>
            <a:r>
              <a:rPr lang="es" sz="2000" noProof="0" dirty="0">
                <a:latin typeface="Poppins"/>
                <a:cs typeface="Calibri" panose="020F0502020204030204" pitchFamily="34" charset="0"/>
              </a:rPr>
              <a:t>Ilustrar con recursos visuales.</a:t>
            </a:r>
          </a:p>
          <a:p>
            <a:pPr marL="457200" indent="-457200">
              <a:buFont typeface="+mj-lt"/>
              <a:buAutoNum type="arabicPeriod"/>
              <a:defRPr/>
            </a:pPr>
            <a:r>
              <a:rPr lang="es" sz="2000" noProof="0" dirty="0">
                <a:latin typeface="Poppins"/>
                <a:cs typeface="Calibri" panose="020F0502020204030204" pitchFamily="34" charset="0"/>
              </a:rPr>
              <a:t>Destacar los puntos importantes con la voz, con gestos, escribiéndolos, haciendo pausas para reflexionar y manteniendo el contacto visual.</a:t>
            </a:r>
          </a:p>
          <a:p>
            <a:pPr marL="457200" indent="-457200">
              <a:buFont typeface="+mj-lt"/>
              <a:buAutoNum type="arabicPeriod"/>
              <a:defRPr/>
            </a:pPr>
            <a:r>
              <a:rPr lang="es" sz="2000" noProof="0" dirty="0">
                <a:latin typeface="Poppins"/>
                <a:cs typeface="Calibri" panose="020F0502020204030204" pitchFamily="34" charset="0"/>
              </a:rPr>
              <a:t>Comunicarse de forma interactiva, pero sin interrogar.</a:t>
            </a:r>
          </a:p>
          <a:p>
            <a:pPr marL="457200" indent="-457200">
              <a:buFont typeface="+mj-lt"/>
              <a:buAutoNum type="arabicPeriod"/>
              <a:defRPr/>
            </a:pPr>
            <a:r>
              <a:rPr lang="es" sz="2000" noProof="0" dirty="0">
                <a:latin typeface="Poppins"/>
                <a:cs typeface="Calibri" panose="020F0502020204030204" pitchFamily="34" charset="0"/>
              </a:rPr>
              <a:t>Limitar la complejidad lingüística, hablar con sencillez.</a:t>
            </a:r>
          </a:p>
          <a:p>
            <a:pPr marL="457200" indent="-457200">
              <a:buFont typeface="+mj-lt"/>
              <a:buAutoNum type="arabicPeriod"/>
              <a:defRPr/>
            </a:pPr>
            <a:r>
              <a:rPr lang="es" sz="2000" noProof="0" dirty="0">
                <a:latin typeface="Poppins"/>
                <a:cs typeface="Calibri" panose="020F0502020204030204" pitchFamily="34" charset="0"/>
              </a:rPr>
              <a:t>Incluir repeticiones y recapitulaciones intermedias.</a:t>
            </a:r>
          </a:p>
          <a:p>
            <a:pPr marL="457200" indent="-457200">
              <a:buFont typeface="+mj-lt"/>
              <a:buAutoNum type="arabicPeriod"/>
              <a:defRPr/>
            </a:pPr>
            <a:r>
              <a:rPr lang="es" sz="2000" noProof="0" dirty="0">
                <a:latin typeface="Poppins"/>
                <a:cs typeface="Calibri" panose="020F0502020204030204" pitchFamily="34" charset="0"/>
              </a:rPr>
              <a:t>Transmitir dinamismo y entusiasmo propio.</a:t>
            </a:r>
          </a:p>
        </p:txBody>
      </p:sp>
      <p:sp>
        <p:nvSpPr>
          <p:cNvPr id="4" name="Title 3">
            <a:extLst>
              <a:ext uri="{FF2B5EF4-FFF2-40B4-BE49-F238E27FC236}">
                <a16:creationId xmlns:a16="http://schemas.microsoft.com/office/drawing/2014/main" id="{D5C4A65B-2E21-201B-2062-A380D51D50C6}"/>
              </a:ext>
            </a:extLst>
          </p:cNvPr>
          <p:cNvSpPr>
            <a:spLocks noGrp="1"/>
          </p:cNvSpPr>
          <p:nvPr>
            <p:ph type="title"/>
          </p:nvPr>
        </p:nvSpPr>
        <p:spPr/>
        <p:txBody>
          <a:bodyPr>
            <a:normAutofit fontScale="90000"/>
          </a:bodyPr>
          <a:lstStyle/>
          <a:p>
            <a:r>
              <a:rPr lang="es" dirty="0">
                <a:cs typeface="Arial"/>
              </a:rPr>
              <a:t>Diez características de una buena explicación en el contexto escolar</a:t>
            </a:r>
            <a:endParaRPr lang="es" dirty="0"/>
          </a:p>
        </p:txBody>
      </p:sp>
      <p:pic>
        <p:nvPicPr>
          <p:cNvPr id="6" name="Grafik 4">
            <a:extLst>
              <a:ext uri="{FF2B5EF4-FFF2-40B4-BE49-F238E27FC236}">
                <a16:creationId xmlns:a16="http://schemas.microsoft.com/office/drawing/2014/main" id="{6A21B694-FEA7-BE4C-69DC-610CA9503288}"/>
              </a:ext>
            </a:extLst>
          </p:cNvPr>
          <p:cNvPicPr>
            <a:picLocks noChangeAspect="1"/>
          </p:cNvPicPr>
          <p:nvPr/>
        </p:nvPicPr>
        <p:blipFill>
          <a:blip r:embed="rId8"/>
          <a:stretch/>
        </p:blipFill>
        <p:spPr bwMode="auto">
          <a:xfrm>
            <a:off x="10049210" y="2196625"/>
            <a:ext cx="1697351" cy="1697351"/>
          </a:xfrm>
          <a:prstGeom prst="rect">
            <a:avLst/>
          </a:prstGeom>
        </p:spPr>
      </p:pic>
      <p:sp>
        <p:nvSpPr>
          <p:cNvPr id="3" name="Textfeld 13">
            <a:extLst>
              <a:ext uri="{FF2B5EF4-FFF2-40B4-BE49-F238E27FC236}">
                <a16:creationId xmlns:a16="http://schemas.microsoft.com/office/drawing/2014/main" id="{C9AAEA54-7A98-1FD3-7234-1A977BACC1BF}"/>
              </a:ext>
            </a:extLst>
          </p:cNvPr>
          <p:cNvSpPr txBox="1"/>
          <p:nvPr/>
        </p:nvSpPr>
        <p:spPr bwMode="auto">
          <a:xfrm>
            <a:off x="955335" y="1236111"/>
            <a:ext cx="1961286"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Explicación</a:t>
            </a:r>
            <a:endParaRPr lang="es"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7" name="Rechteck 6"/>
          <p:cNvSpPr/>
          <p:nvPr/>
        </p:nvSpPr>
        <p:spPr bwMode="auto">
          <a:xfrm>
            <a:off x="5943600" y="5456228"/>
            <a:ext cx="6096000" cy="415498"/>
          </a:xfrm>
          <a:prstGeom prst="rect">
            <a:avLst/>
          </a:prstGeom>
        </p:spPr>
        <p:txBody>
          <a:bodyPr>
            <a:spAutoFit/>
          </a:bodyPr>
          <a:lstStyle/>
          <a:p>
            <a:pPr>
              <a:defRPr/>
            </a:pPr>
            <a:r>
              <a:rPr lang="es" sz="1050" u="sng" noProof="0" dirty="0"/>
              <a:t>(https://www.natur-erforschen.net/wp-content/uploads/2017/08/Pedosph%C3%A4re-2.pdf, consultado el 19.05.2025)</a:t>
            </a:r>
            <a:r>
              <a:rPr lang="es" sz="1050" noProof="0" dirty="0"/>
              <a:t> </a:t>
            </a:r>
          </a:p>
        </p:txBody>
      </p:sp>
      <p:sp>
        <p:nvSpPr>
          <p:cNvPr id="8" name="Rechteck 7"/>
          <p:cNvSpPr/>
          <p:nvPr/>
        </p:nvSpPr>
        <p:spPr bwMode="auto">
          <a:xfrm>
            <a:off x="493535" y="2128597"/>
            <a:ext cx="4050980" cy="3323987"/>
          </a:xfrm>
          <a:prstGeom prst="rect">
            <a:avLst/>
          </a:prstGeom>
        </p:spPr>
        <p:txBody>
          <a:bodyPr wrap="square">
            <a:spAutoFit/>
          </a:bodyPr>
          <a:lstStyle/>
          <a:p>
            <a:pPr>
              <a:lnSpc>
                <a:spcPct val="150000"/>
              </a:lnSpc>
              <a:defRPr/>
            </a:pPr>
            <a:r>
              <a:rPr lang="es" sz="2000" i="1" noProof="0" dirty="0">
                <a:latin typeface="Poppins"/>
                <a:cs typeface="Calibri" panose="020F0502020204030204" pitchFamily="34" charset="0"/>
              </a:rPr>
              <a:t>Comparad estos dos gráficos y responded:</a:t>
            </a:r>
          </a:p>
          <a:p>
            <a:pPr marL="342900" indent="-342900">
              <a:lnSpc>
                <a:spcPct val="150000"/>
              </a:lnSpc>
              <a:buFont typeface="Arial" panose="020B0604020202020204" pitchFamily="34" charset="0"/>
              <a:buChar char="•"/>
              <a:defRPr/>
            </a:pPr>
            <a:r>
              <a:rPr lang="es" sz="2000" i="1" noProof="0" dirty="0">
                <a:latin typeface="Poppins"/>
                <a:cs typeface="Calibri" panose="020F0502020204030204" pitchFamily="34" charset="0"/>
              </a:rPr>
              <a:t>¿Cuánta información contienen?</a:t>
            </a:r>
          </a:p>
          <a:p>
            <a:pPr marL="342900" indent="-342900">
              <a:lnSpc>
                <a:spcPct val="150000"/>
              </a:lnSpc>
              <a:buFont typeface="Arial" panose="020B0604020202020204" pitchFamily="34" charset="0"/>
              <a:buChar char="•"/>
              <a:defRPr/>
            </a:pPr>
            <a:r>
              <a:rPr lang="es" sz="2000" i="1" noProof="0" dirty="0">
                <a:latin typeface="Poppins"/>
                <a:cs typeface="Calibri" panose="020F0502020204030204" pitchFamily="34" charset="0"/>
              </a:rPr>
              <a:t>¿Cuál utilizaríais en clase y por qué?</a:t>
            </a:r>
          </a:p>
          <a:p>
            <a:pPr>
              <a:lnSpc>
                <a:spcPct val="150000"/>
              </a:lnSpc>
              <a:defRPr/>
            </a:pPr>
            <a:endParaRPr lang="es" sz="2000" i="1" noProof="0" dirty="0">
              <a:latin typeface="Poppins"/>
              <a:cs typeface="Calibri" panose="020F0502020204030204" pitchFamily="34" charset="0"/>
            </a:endParaRPr>
          </a:p>
        </p:txBody>
      </p:sp>
      <p:sp>
        <p:nvSpPr>
          <p:cNvPr id="4" name="AutoShape 2" descr="File:Soil profile.svg - Wikimedia Commons">
            <a:extLst>
              <a:ext uri="{FF2B5EF4-FFF2-40B4-BE49-F238E27FC236}">
                <a16:creationId xmlns:a16="http://schemas.microsoft.com/office/drawing/2014/main" id="{8AA99F7F-192B-4066-9ABF-E19A5979641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 noProof="0" dirty="0"/>
          </a:p>
        </p:txBody>
      </p:sp>
      <p:sp>
        <p:nvSpPr>
          <p:cNvPr id="6" name="AutoShape 4" descr="File:Soil profile.svg - Wikimedia Commons">
            <a:extLst>
              <a:ext uri="{FF2B5EF4-FFF2-40B4-BE49-F238E27FC236}">
                <a16:creationId xmlns:a16="http://schemas.microsoft.com/office/drawing/2014/main" id="{82CD19AC-2D11-47F1-83E2-95A71399A9D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 noProof="0" dirty="0"/>
          </a:p>
        </p:txBody>
      </p:sp>
      <p:pic>
        <p:nvPicPr>
          <p:cNvPr id="2054" name="Picture 6" descr="File:Podzol A soils.svg - Wikimedia Commons">
            <a:extLst>
              <a:ext uri="{FF2B5EF4-FFF2-40B4-BE49-F238E27FC236}">
                <a16:creationId xmlns:a16="http://schemas.microsoft.com/office/drawing/2014/main" id="{1FF38792-9CBF-4B4E-8EED-10FF1AB57D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1455" y="1834458"/>
            <a:ext cx="4380144" cy="340105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490A95FC-511B-414C-8942-5C3A9C1BD37A}"/>
              </a:ext>
            </a:extLst>
          </p:cNvPr>
          <p:cNvPicPr>
            <a:picLocks noChangeAspect="1"/>
          </p:cNvPicPr>
          <p:nvPr/>
        </p:nvPicPr>
        <p:blipFill>
          <a:blip r:embed="rId9"/>
          <a:stretch>
            <a:fillRect/>
          </a:stretch>
        </p:blipFill>
        <p:spPr>
          <a:xfrm>
            <a:off x="4544515" y="1776856"/>
            <a:ext cx="2625520" cy="3675728"/>
          </a:xfrm>
          <a:prstGeom prst="rect">
            <a:avLst/>
          </a:prstGeom>
        </p:spPr>
      </p:pic>
      <p:sp>
        <p:nvSpPr>
          <p:cNvPr id="2" name="Title 1">
            <a:extLst>
              <a:ext uri="{FF2B5EF4-FFF2-40B4-BE49-F238E27FC236}">
                <a16:creationId xmlns:a16="http://schemas.microsoft.com/office/drawing/2014/main" id="{660259A8-29DF-1C80-D655-7CF46FE557DB}"/>
              </a:ext>
            </a:extLst>
          </p:cNvPr>
          <p:cNvSpPr>
            <a:spLocks noGrp="1"/>
          </p:cNvSpPr>
          <p:nvPr>
            <p:ph type="title"/>
          </p:nvPr>
        </p:nvSpPr>
        <p:spPr/>
        <p:txBody>
          <a:bodyPr/>
          <a:lstStyle/>
          <a:p>
            <a:r>
              <a:rPr lang="es" dirty="0"/>
              <a:t>Ejemplo: perfil del suelo</a:t>
            </a:r>
          </a:p>
        </p:txBody>
      </p:sp>
      <p:sp>
        <p:nvSpPr>
          <p:cNvPr id="3" name="Textfeld 13">
            <a:extLst>
              <a:ext uri="{FF2B5EF4-FFF2-40B4-BE49-F238E27FC236}">
                <a16:creationId xmlns:a16="http://schemas.microsoft.com/office/drawing/2014/main" id="{746DE745-BBAC-C838-7CD1-DA4F6485E331}"/>
              </a:ext>
            </a:extLst>
          </p:cNvPr>
          <p:cNvSpPr txBox="1"/>
          <p:nvPr/>
        </p:nvSpPr>
        <p:spPr bwMode="auto">
          <a:xfrm>
            <a:off x="955335" y="1236111"/>
            <a:ext cx="1961286"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Explicación</a:t>
            </a:r>
            <a:endParaRPr lang="es"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4516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a:extLst>
              <a:ext uri="{FF2B5EF4-FFF2-40B4-BE49-F238E27FC236}">
                <a16:creationId xmlns:a16="http://schemas.microsoft.com/office/drawing/2014/main" id="{46B0184A-4520-0B81-0EA7-187621A3A216}"/>
              </a:ext>
            </a:extLst>
          </p:cNvPr>
          <p:cNvSpPr>
            <a:spLocks noGrp="1"/>
          </p:cNvSpPr>
          <p:nvPr>
            <p:ph type="title"/>
          </p:nvPr>
        </p:nvSpPr>
        <p:spPr/>
        <p:txBody>
          <a:bodyPr/>
          <a:lstStyle/>
          <a:p>
            <a:r>
              <a:rPr lang="es" dirty="0"/>
              <a:t>Densidad de la información</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37</a:t>
            </a:fld>
            <a:endParaRPr lang="es" noProof="0" dirty="0"/>
          </a:p>
        </p:txBody>
      </p:sp>
      <p:pic>
        <p:nvPicPr>
          <p:cNvPr id="5122" name="Picture 2" descr="File:Soil fauna, climatic gradients and soil heterogeneity.jpg - Wikimedia  Commons">
            <a:extLst>
              <a:ext uri="{FF2B5EF4-FFF2-40B4-BE49-F238E27FC236}">
                <a16:creationId xmlns:a16="http://schemas.microsoft.com/office/drawing/2014/main" id="{B28BF8E5-4992-46D8-8223-147B4AC6F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096" y="1376928"/>
            <a:ext cx="4543060" cy="410414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285B79A6-1642-4469-A98C-130991CC6A90}"/>
              </a:ext>
            </a:extLst>
          </p:cNvPr>
          <p:cNvSpPr txBox="1"/>
          <p:nvPr/>
        </p:nvSpPr>
        <p:spPr>
          <a:xfrm>
            <a:off x="734015" y="1901708"/>
            <a:ext cx="4049486" cy="3970318"/>
          </a:xfrm>
          <a:prstGeom prst="rect">
            <a:avLst/>
          </a:prstGeom>
          <a:noFill/>
        </p:spPr>
        <p:txBody>
          <a:bodyPr wrap="square" rtlCol="0">
            <a:spAutoFit/>
          </a:bodyPr>
          <a:lstStyle/>
          <a:p>
            <a:r>
              <a:rPr lang="es" noProof="0" dirty="0">
                <a:latin typeface="Poppins"/>
              </a:rPr>
              <a:t>Al seleccionar un recurso visual, el profesor o profesora debe tener en cuenta los conocimientos previos que tienen los estudiantes sobre el contenido y su capacidad para manejar la complejidad de una representación visual.</a:t>
            </a:r>
          </a:p>
          <a:p>
            <a:endParaRPr lang="es" noProof="0" dirty="0">
              <a:latin typeface="Poppins"/>
            </a:endParaRPr>
          </a:p>
          <a:p>
            <a:r>
              <a:rPr lang="es" noProof="0" dirty="0">
                <a:latin typeface="Poppins"/>
              </a:rPr>
              <a:t>Tiene sentido ofrecer recursos visuales con distintos niveles de complejidad para adaptarse a las necesidades de los estudiantes.</a:t>
            </a:r>
          </a:p>
        </p:txBody>
      </p:sp>
      <p:sp>
        <p:nvSpPr>
          <p:cNvPr id="6" name="Textfeld 5"/>
          <p:cNvSpPr txBox="1"/>
          <p:nvPr/>
        </p:nvSpPr>
        <p:spPr>
          <a:xfrm>
            <a:off x="5758008" y="5537238"/>
            <a:ext cx="4343400" cy="600164"/>
          </a:xfrm>
          <a:prstGeom prst="rect">
            <a:avLst/>
          </a:prstGeom>
          <a:noFill/>
        </p:spPr>
        <p:txBody>
          <a:bodyPr wrap="square" rtlCol="0">
            <a:spAutoFit/>
          </a:bodyPr>
          <a:lstStyle/>
          <a:p>
            <a:r>
              <a:rPr lang="es" sz="1100" noProof="0" dirty="0"/>
              <a:t>Fuente: Briones, M. (2018). The Serendipitous Value of Soil Fauna in Ecosystem Functioning: The Unexplained Explained, Frontiers. 19.05.2025</a:t>
            </a:r>
          </a:p>
        </p:txBody>
      </p:sp>
      <p:sp>
        <p:nvSpPr>
          <p:cNvPr id="7" name="Textfeld 13">
            <a:extLst>
              <a:ext uri="{FF2B5EF4-FFF2-40B4-BE49-F238E27FC236}">
                <a16:creationId xmlns:a16="http://schemas.microsoft.com/office/drawing/2014/main" id="{B841A96E-645A-00E8-7C91-4F887A93F635}"/>
              </a:ext>
            </a:extLst>
          </p:cNvPr>
          <p:cNvSpPr txBox="1"/>
          <p:nvPr/>
        </p:nvSpPr>
        <p:spPr bwMode="auto">
          <a:xfrm>
            <a:off x="955335" y="1236111"/>
            <a:ext cx="1961286"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Explicación</a:t>
            </a:r>
            <a:endParaRPr lang="es"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a:extLst>
              <a:ext uri="{FF2B5EF4-FFF2-40B4-BE49-F238E27FC236}">
                <a16:creationId xmlns:a16="http://schemas.microsoft.com/office/drawing/2014/main" id="{CACAE935-C384-6F4F-E86C-5BA6D0E78758}"/>
              </a:ext>
            </a:extLst>
          </p:cNvPr>
          <p:cNvSpPr>
            <a:spLocks noGrp="1"/>
          </p:cNvSpPr>
          <p:nvPr>
            <p:ph type="title"/>
          </p:nvPr>
        </p:nvSpPr>
        <p:spPr/>
        <p:txBody>
          <a:bodyPr>
            <a:normAutofit fontScale="90000"/>
          </a:bodyPr>
          <a:lstStyle/>
          <a:p>
            <a:r>
              <a:rPr lang="es" dirty="0"/>
              <a:t>La interpretación de imágenes requiere el apoyo del profesor</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38</a:t>
            </a:fld>
            <a:endParaRPr lang="es" noProof="0" dirty="0"/>
          </a:p>
        </p:txBody>
      </p:sp>
      <p:sp>
        <p:nvSpPr>
          <p:cNvPr id="4" name="Textfeld 3"/>
          <p:cNvSpPr txBox="1"/>
          <p:nvPr/>
        </p:nvSpPr>
        <p:spPr bwMode="auto">
          <a:xfrm>
            <a:off x="703872" y="1324962"/>
            <a:ext cx="11043407" cy="4208075"/>
          </a:xfrm>
          <a:prstGeom prst="rect">
            <a:avLst/>
          </a:prstGeom>
          <a:noFill/>
        </p:spPr>
        <p:txBody>
          <a:bodyPr wrap="square" rtlCol="0">
            <a:spAutoFit/>
          </a:bodyPr>
          <a:lstStyle/>
          <a:p>
            <a:pPr marL="342900" indent="-342900">
              <a:lnSpc>
                <a:spcPct val="150000"/>
              </a:lnSpc>
              <a:buFont typeface="Arial" panose="020B0604020202020204" pitchFamily="34" charset="0"/>
              <a:buChar char="•"/>
              <a:defRPr/>
            </a:pPr>
            <a:r>
              <a:rPr lang="es" noProof="0" dirty="0">
                <a:latin typeface="Poppins"/>
                <a:cs typeface="Calibri" panose="020F0502020204030204" pitchFamily="34" charset="0"/>
              </a:rPr>
              <a:t>Los estudiantes perciben los elementos de una imagen y seleccionan aquellos que les resultan familiares.</a:t>
            </a:r>
          </a:p>
          <a:p>
            <a:pPr marL="342900" indent="-342900">
              <a:lnSpc>
                <a:spcPct val="150000"/>
              </a:lnSpc>
              <a:buFont typeface="Arial" panose="020B0604020202020204" pitchFamily="34" charset="0"/>
              <a:buChar char="•"/>
              <a:defRPr/>
            </a:pPr>
            <a:r>
              <a:rPr lang="es" noProof="0" dirty="0">
                <a:latin typeface="Poppins"/>
                <a:cs typeface="Calibri" panose="020F0502020204030204" pitchFamily="34" charset="0"/>
              </a:rPr>
              <a:t>Se reactivan los conocimientos previos de representación y se integran en el «modelo mental».</a:t>
            </a:r>
          </a:p>
          <a:p>
            <a:pPr marL="342900" indent="-342900">
              <a:lnSpc>
                <a:spcPct val="150000"/>
              </a:lnSpc>
              <a:buFont typeface="Arial" panose="020B0604020202020204" pitchFamily="34" charset="0"/>
              <a:buChar char="•"/>
              <a:defRPr/>
            </a:pPr>
            <a:r>
              <a:rPr lang="es" noProof="0" dirty="0">
                <a:latin typeface="Poppins"/>
                <a:cs typeface="Calibri" panose="020F0502020204030204" pitchFamily="34" charset="0"/>
              </a:rPr>
              <a:t>Se crea así un «modelo mental» que abstrae los detalles concretos de la impresión perceptiva.</a:t>
            </a:r>
          </a:p>
          <a:p>
            <a:pPr marL="342900" indent="-342900">
              <a:lnSpc>
                <a:spcPct val="150000"/>
              </a:lnSpc>
              <a:buFont typeface="Arial" panose="020B0604020202020204" pitchFamily="34" charset="0"/>
              <a:buChar char="•"/>
              <a:defRPr/>
            </a:pPr>
            <a:r>
              <a:rPr lang="es" noProof="0" dirty="0">
                <a:latin typeface="Poppins"/>
                <a:cs typeface="Calibri" panose="020F0502020204030204" pitchFamily="34" charset="0"/>
              </a:rPr>
              <a:t>Cuanto más complejas y variadas sean las referencias relacionadas con el contenido dentro de la forma de representación o entre distintas formas de representación (por ejemplo, entre el texto que acompaña y la ilustración), mayor será la carga sobre la memoria de trabajo (carga cognitiva).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es" noProof="0" dirty="0"/>
              <a:t>Módulo 4</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normAutofit/>
          </a:bodyPr>
          <a:lstStyle/>
          <a:p>
            <a:r>
              <a:rPr lang="es" noProof="0" dirty="0"/>
              <a:t>Profundizar en los conocimientos sobre el suelo y evaluar el progreso de aprendizaje de los estudiantes </a:t>
            </a:r>
          </a:p>
        </p:txBody>
      </p:sp>
    </p:spTree>
    <p:extLst>
      <p:ext uri="{BB962C8B-B14F-4D97-AF65-F5344CB8AC3E}">
        <p14:creationId xmlns:p14="http://schemas.microsoft.com/office/powerpoint/2010/main" val="364904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a:extLst>
              <a:ext uri="{96DAC541-7B7A-43D3-8B79-37D633B846F1}">
                <asvg:svgBlip xmlns:asvg="http://schemas.microsoft.com/office/drawing/2016/SVG/main" r:embed="rId3"/>
              </a:ext>
            </a:extLst>
          </a:blip>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a:extLst>
              <a:ext uri="{96DAC541-7B7A-43D3-8B79-37D633B846F1}">
                <asvg:svgBlip xmlns:asvg="http://schemas.microsoft.com/office/drawing/2016/SVG/main" r:embed="rId5"/>
              </a:ext>
            </a:extLst>
          </a:blip>
          <a:stretch/>
        </p:blipFill>
        <p:spPr bwMode="auto">
          <a:xfrm>
            <a:off x="11179391" y="-678275"/>
            <a:ext cx="293241" cy="293241"/>
          </a:xfrm>
          <a:prstGeom prst="rect">
            <a:avLst/>
          </a:prstGeom>
        </p:spPr>
      </p:pic>
      <p:pic>
        <p:nvPicPr>
          <p:cNvPr id="14" name="Gráfico 13"/>
          <p:cNvPicPr>
            <a:picLocks noChangeAspect="1"/>
          </p:cNvPicPr>
          <p:nvPr/>
        </p:nvPicPr>
        <p:blipFill>
          <a:blip>
            <a:extLst>
              <a:ext uri="{96DAC541-7B7A-43D3-8B79-37D633B846F1}">
                <asvg:svgBlip xmlns:asvg="http://schemas.microsoft.com/office/drawing/2016/SVG/main" r:embed="rId6"/>
              </a:ext>
            </a:extLst>
          </a:blip>
          <a:stretch/>
        </p:blipFill>
        <p:spPr bwMode="auto">
          <a:xfrm>
            <a:off x="11566681" y="-680607"/>
            <a:ext cx="293241" cy="293241"/>
          </a:xfrm>
          <a:prstGeom prst="rect">
            <a:avLst/>
          </a:prstGeom>
        </p:spPr>
      </p:pic>
      <p:sp>
        <p:nvSpPr>
          <p:cNvPr id="18" name="Textfeld 17"/>
          <p:cNvSpPr txBox="1"/>
          <p:nvPr/>
        </p:nvSpPr>
        <p:spPr bwMode="auto">
          <a:xfrm>
            <a:off x="867966" y="1436526"/>
            <a:ext cx="7208590" cy="3365024"/>
          </a:xfrm>
          <a:prstGeom prst="rect">
            <a:avLst/>
          </a:prstGeom>
          <a:noFill/>
        </p:spPr>
        <p:txBody>
          <a:bodyPr wrap="square" lIns="91440" tIns="45720" rIns="91440" bIns="45720" rtlCol="0" anchor="t">
            <a:spAutoFit/>
          </a:bodyPr>
          <a:lstStyle/>
          <a:p>
            <a:pPr>
              <a:lnSpc>
                <a:spcPct val="150000"/>
              </a:lnSpc>
              <a:defRPr/>
            </a:pPr>
            <a:r>
              <a:rPr lang="es" b="1" noProof="0" dirty="0">
                <a:latin typeface="Poppins"/>
              </a:rPr>
              <a:t>Tarea 1.1. Reflexionad:</a:t>
            </a:r>
            <a:r>
              <a:rPr lang="es" noProof="0" dirty="0">
                <a:latin typeface="Poppins"/>
              </a:rPr>
              <a:t>: </a:t>
            </a:r>
          </a:p>
          <a:p>
            <a:pPr>
              <a:lnSpc>
                <a:spcPct val="150000"/>
              </a:lnSpc>
              <a:defRPr/>
            </a:pPr>
            <a:r>
              <a:rPr lang="es" i="1" noProof="0" dirty="0">
                <a:latin typeface="Poppins"/>
              </a:rPr>
              <a:t>¿Qué significa para vosotros una buena educación medioambiental? </a:t>
            </a:r>
          </a:p>
          <a:p>
            <a:pPr>
              <a:lnSpc>
                <a:spcPct val="150000"/>
              </a:lnSpc>
              <a:defRPr/>
            </a:pPr>
            <a:r>
              <a:rPr lang="es" noProof="0" dirty="0">
                <a:latin typeface="Poppins"/>
              </a:rPr>
              <a:t>(3 minutos)</a:t>
            </a:r>
            <a:endParaRPr lang="es" b="1" noProof="0" dirty="0">
              <a:latin typeface="Poppins"/>
            </a:endParaRPr>
          </a:p>
          <a:p>
            <a:pPr>
              <a:lnSpc>
                <a:spcPct val="150000"/>
              </a:lnSpc>
              <a:defRPr/>
            </a:pPr>
            <a:r>
              <a:rPr lang="es" b="1" noProof="0" dirty="0">
                <a:latin typeface="Poppins"/>
              </a:rPr>
              <a:t>Debatid</a:t>
            </a:r>
            <a:r>
              <a:rPr lang="es" noProof="0" dirty="0">
                <a:latin typeface="Poppins"/>
              </a:rPr>
              <a:t> en grupos de cuatro: </a:t>
            </a:r>
          </a:p>
          <a:p>
            <a:pPr>
              <a:lnSpc>
                <a:spcPct val="150000"/>
              </a:lnSpc>
              <a:defRPr/>
            </a:pPr>
            <a:r>
              <a:rPr lang="es" i="1" noProof="0" dirty="0">
                <a:latin typeface="Poppins"/>
              </a:rPr>
              <a:t>¿Cómo priorizaríais vuestras ideas? (¿Cuál es el aspecto más importante? ¿Y el menos importante?) </a:t>
            </a:r>
          </a:p>
          <a:p>
            <a:pPr>
              <a:lnSpc>
                <a:spcPct val="150000"/>
              </a:lnSpc>
              <a:defRPr/>
            </a:pPr>
            <a:r>
              <a:rPr lang="es" noProof="0" dirty="0">
                <a:latin typeface="Poppins"/>
              </a:rPr>
              <a:t>(5 minutos)</a:t>
            </a:r>
            <a:endParaRPr lang="es" b="1" noProof="0" dirty="0">
              <a:latin typeface="Poppins"/>
            </a:endParaRPr>
          </a:p>
          <a:p>
            <a:pPr>
              <a:lnSpc>
                <a:spcPct val="150000"/>
              </a:lnSpc>
              <a:defRPr/>
            </a:pPr>
            <a:r>
              <a:rPr lang="es" b="1" noProof="0" dirty="0">
                <a:latin typeface="Poppins"/>
              </a:rPr>
              <a:t>Presentad</a:t>
            </a:r>
            <a:r>
              <a:rPr lang="es" noProof="0" dirty="0">
                <a:latin typeface="Poppins"/>
              </a:rPr>
              <a:t> brevemente los resultados.</a:t>
            </a:r>
          </a:p>
        </p:txBody>
      </p:sp>
      <p:sp>
        <p:nvSpPr>
          <p:cNvPr id="5" name="Rechteckige Legende 4"/>
          <p:cNvSpPr/>
          <p:nvPr/>
        </p:nvSpPr>
        <p:spPr bwMode="auto">
          <a:xfrm>
            <a:off x="8273939" y="1783367"/>
            <a:ext cx="3198693" cy="1701739"/>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s" b="1" noProof="0" dirty="0"/>
              <a:t>Principio educativo:
</a:t>
            </a:r>
            <a:r>
              <a:rPr lang="es" noProof="0" dirty="0"/>
              <a:t>averiguar cuáles son las ideas preconcebidas de los estudiantes.</a:t>
            </a:r>
          </a:p>
        </p:txBody>
      </p:sp>
      <p:sp>
        <p:nvSpPr>
          <p:cNvPr id="15" name="Title 14">
            <a:extLst>
              <a:ext uri="{FF2B5EF4-FFF2-40B4-BE49-F238E27FC236}">
                <a16:creationId xmlns:a16="http://schemas.microsoft.com/office/drawing/2014/main" id="{3162FC13-18CB-58F1-25FC-DEFF1E9F19AC}"/>
              </a:ext>
            </a:extLst>
          </p:cNvPr>
          <p:cNvSpPr>
            <a:spLocks noGrp="1"/>
          </p:cNvSpPr>
          <p:nvPr>
            <p:ph type="title"/>
          </p:nvPr>
        </p:nvSpPr>
        <p:spPr/>
        <p:txBody>
          <a:bodyPr>
            <a:normAutofit fontScale="90000"/>
          </a:bodyPr>
          <a:lstStyle/>
          <a:p>
            <a:pPr algn="r"/>
            <a:r>
              <a:rPr lang="es" dirty="0"/>
              <a:t>¿Qué creéis que es una «buena educación medioambiental»?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669822" y="1951892"/>
            <a:ext cx="10861777" cy="3003386"/>
          </a:xfrm>
          <a:prstGeom prst="rect">
            <a:avLst/>
          </a:prstGeom>
          <a:noFill/>
        </p:spPr>
        <p:txBody>
          <a:bodyPr wrap="square" lIns="91440" tIns="45720" rIns="91440" bIns="45720" rtlCol="0" anchor="t">
            <a:spAutoFit/>
          </a:bodyPr>
          <a:lstStyle/>
          <a:p>
            <a:pPr>
              <a:lnSpc>
                <a:spcPct val="150000"/>
              </a:lnSpc>
              <a:defRPr/>
            </a:pPr>
            <a:r>
              <a:rPr lang="es" noProof="0" dirty="0">
                <a:latin typeface="Poppins"/>
                <a:cs typeface="Calibri" panose="020F0502020204030204" pitchFamily="34" charset="0"/>
              </a:rPr>
              <a:t>Crear oportunidades para que los estudiantes profundicen más en el tema, apliquen sus experiencias en un contexto diferente, adquieran conocimientos adicionales, amplíen su comprensión conceptual y adquieran conocimientos y destrezas procedimentales (profundización y transferencia del conocimiento). </a:t>
            </a:r>
          </a:p>
          <a:p>
            <a:pPr>
              <a:lnSpc>
                <a:spcPct val="150000"/>
              </a:lnSpc>
              <a:defRPr/>
            </a:pPr>
            <a:r>
              <a:rPr lang="es" b="1" u="sng" noProof="0" dirty="0">
                <a:latin typeface="Poppins"/>
                <a:cs typeface="Calibri"/>
              </a:rPr>
              <a:t>Métodos. </a:t>
            </a:r>
          </a:p>
          <a:p>
            <a:pPr marL="342900" indent="-342900">
              <a:lnSpc>
                <a:spcPct val="150000"/>
              </a:lnSpc>
              <a:buFont typeface="Arial" pitchFamily="2" charset="2"/>
              <a:buChar char="•"/>
              <a:defRPr/>
            </a:pPr>
            <a:r>
              <a:rPr lang="es" noProof="0" dirty="0">
                <a:latin typeface="Poppins"/>
                <a:cs typeface="Calibri" panose="020F0502020204030204" pitchFamily="34" charset="0"/>
              </a:rPr>
              <a:t>Preguntas en profundidad </a:t>
            </a:r>
          </a:p>
          <a:p>
            <a:pPr marL="342900" indent="-342900">
              <a:lnSpc>
                <a:spcPct val="150000"/>
              </a:lnSpc>
              <a:buFont typeface="Arial" pitchFamily="2" charset="2"/>
              <a:buChar char="•"/>
              <a:defRPr/>
            </a:pPr>
            <a:r>
              <a:rPr lang="es" noProof="0" dirty="0">
                <a:latin typeface="Poppins"/>
                <a:cs typeface="Calibri" panose="020F0502020204030204" pitchFamily="34" charset="0"/>
              </a:rPr>
              <a:t>Ejemplos de aplicación: observar con más detalle los animales del suelo y averiguar cómo respiran o cómo son sus piezas bucales, identificar distintos tipos de suelo en el patio del centro escolar, etc. </a:t>
            </a:r>
            <a:r>
              <a:rPr lang="es" sz="2000" noProof="0" dirty="0">
                <a:latin typeface="Poppins"/>
                <a:cs typeface="Calibri" panose="020F0502020204030204" pitchFamily="34" charset="0"/>
              </a:rPr>
              <a:t>…</a:t>
            </a:r>
          </a:p>
        </p:txBody>
      </p:sp>
      <p:sp>
        <p:nvSpPr>
          <p:cNvPr id="2" name="Title 1">
            <a:extLst>
              <a:ext uri="{FF2B5EF4-FFF2-40B4-BE49-F238E27FC236}">
                <a16:creationId xmlns:a16="http://schemas.microsoft.com/office/drawing/2014/main" id="{347DECB7-CCE5-759A-0909-DB0A73FC20CE}"/>
              </a:ext>
            </a:extLst>
          </p:cNvPr>
          <p:cNvSpPr>
            <a:spLocks noGrp="1"/>
          </p:cNvSpPr>
          <p:nvPr>
            <p:ph type="title"/>
          </p:nvPr>
        </p:nvSpPr>
        <p:spPr/>
        <p:txBody>
          <a:bodyPr>
            <a:normAutofit/>
          </a:bodyPr>
          <a:lstStyle/>
          <a:p>
            <a:r>
              <a:rPr lang="es" dirty="0"/>
              <a:t>Profundización: ahondando en el tema</a:t>
            </a:r>
          </a:p>
        </p:txBody>
      </p:sp>
      <p:sp>
        <p:nvSpPr>
          <p:cNvPr id="4" name="Textfeld 18"/>
          <p:cNvSpPr txBox="1"/>
          <p:nvPr/>
        </p:nvSpPr>
        <p:spPr bwMode="auto">
          <a:xfrm>
            <a:off x="795892" y="1236111"/>
            <a:ext cx="2493408"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Profundización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45439" y="1902702"/>
            <a:ext cx="5650561" cy="3939796"/>
          </a:xfrm>
          <a:prstGeom prst="rect">
            <a:avLst/>
          </a:prstGeom>
          <a:noFill/>
        </p:spPr>
        <p:txBody>
          <a:bodyPr wrap="square" lIns="91440" tIns="45720" rIns="91440" bIns="45720" rtlCol="0" anchor="t">
            <a:spAutoFit/>
          </a:bodyPr>
          <a:lstStyle/>
          <a:p>
            <a:pPr marL="0" marR="0" lvl="0" indent="0" algn="just" defTabSz="914400">
              <a:lnSpc>
                <a:spcPct val="150000"/>
              </a:lnSpc>
              <a:spcBef>
                <a:spcPts val="0"/>
              </a:spcBef>
              <a:spcAft>
                <a:spcPts val="0"/>
              </a:spcAft>
              <a:buClr>
                <a:srgbClr val="000000"/>
              </a:buClr>
              <a:buSzTx/>
              <a:buFont typeface="Arial"/>
              <a:buNone/>
              <a:defRPr/>
            </a:pPr>
            <a:r>
              <a:rPr lang="es" sz="1400" b="1" i="0" u="sng" strike="noStrike" cap="none" spc="0" noProof="0" dirty="0">
                <a:ln>
                  <a:noFill/>
                </a:ln>
                <a:latin typeface="Poppins"/>
                <a:cs typeface="Calibri"/>
              </a:rPr>
              <a:t>Tarea 4.1.</a:t>
            </a:r>
            <a:r>
              <a:rPr lang="es" sz="1400" b="1" u="sng" noProof="0" dirty="0">
                <a:latin typeface="Poppins"/>
                <a:cs typeface="Calibri"/>
              </a:rPr>
              <a:t>:</a:t>
            </a:r>
            <a:r>
              <a:rPr lang="es" sz="1400" i="0" strike="noStrike" cap="none" spc="0" noProof="0" dirty="0">
                <a:ln>
                  <a:noFill/>
                </a:ln>
                <a:latin typeface="Poppins"/>
                <a:cs typeface="Calibri"/>
              </a:rPr>
              <a:t> </a:t>
            </a:r>
            <a:r>
              <a:rPr lang="es" sz="1400" b="1" i="0" u="none" strike="noStrike" cap="none" spc="0" noProof="0" dirty="0">
                <a:ln>
                  <a:noFill/>
                </a:ln>
                <a:latin typeface="Poppins"/>
                <a:cs typeface="Calibri"/>
              </a:rPr>
              <a:t>Se proporciona a los estudiantes información sobre los 3 tipos de suelo.</a:t>
            </a:r>
            <a:endParaRPr lang="es" sz="1400" b="1" noProof="0" dirty="0">
              <a:latin typeface="Poppins"/>
              <a:cs typeface="Calibri"/>
            </a:endParaRP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es" sz="1400" b="0" i="0" u="none" strike="noStrike" cap="none" spc="0" noProof="0" dirty="0">
                <a:ln>
                  <a:noFill/>
                </a:ln>
                <a:latin typeface="Poppins"/>
                <a:cs typeface="Calibri"/>
              </a:rPr>
              <a:t>En grupos de 4, seleccionan un tipo de suelo y reciben información adicional sobre sus características, o bien realizan su propia búsqueda en línea.</a:t>
            </a: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es" sz="1400" b="0" i="0" u="none" strike="noStrike" cap="none" spc="0" noProof="0" dirty="0">
                <a:ln>
                  <a:noFill/>
                </a:ln>
                <a:latin typeface="Poppins"/>
                <a:cs typeface="Calibri"/>
              </a:rPr>
              <a:t>Harán un póster que responda a las siguientes preguntas:</a:t>
            </a:r>
            <a:endParaRPr lang="es" sz="1400" noProof="0" dirty="0">
              <a:latin typeface="Poppins"/>
              <a:ea typeface="Calibri"/>
              <a:cs typeface="Arial"/>
            </a:endParaRPr>
          </a:p>
          <a:p>
            <a:pPr algn="just">
              <a:lnSpc>
                <a:spcPct val="150000"/>
              </a:lnSpc>
              <a:buClr>
                <a:srgbClr val="000000"/>
              </a:buClr>
              <a:defRPr/>
            </a:pPr>
            <a:r>
              <a:rPr lang="es" sz="1400" i="1" noProof="0" dirty="0">
                <a:latin typeface="Poppins"/>
                <a:cs typeface="Calibri"/>
              </a:rPr>
              <a:t>  - </a:t>
            </a:r>
            <a:r>
              <a:rPr lang="es" sz="1400" b="0" i="1" u="none" strike="noStrike" cap="none" spc="0" noProof="0" dirty="0">
                <a:ln>
                  <a:noFill/>
                </a:ln>
                <a:latin typeface="Poppins"/>
                <a:cs typeface="Calibri"/>
              </a:rPr>
              <a:t>¿Qué animales viven en este suelo?</a:t>
            </a:r>
            <a:endParaRPr lang="es" sz="1400" noProof="0" dirty="0">
              <a:latin typeface="Poppins"/>
              <a:cs typeface="Arial"/>
            </a:endParaRPr>
          </a:p>
          <a:p>
            <a:pPr algn="just">
              <a:lnSpc>
                <a:spcPct val="150000"/>
              </a:lnSpc>
              <a:defRPr/>
            </a:pPr>
            <a:r>
              <a:rPr lang="es" sz="1400" i="1" noProof="0" dirty="0">
                <a:latin typeface="Poppins"/>
                <a:ea typeface="Calibri"/>
                <a:cs typeface="Calibri"/>
              </a:rPr>
              <a:t>  - </a:t>
            </a:r>
            <a:r>
              <a:rPr lang="es" sz="1400" b="0" i="1" u="none" strike="noStrike" cap="none" spc="0" noProof="0" dirty="0">
                <a:ln>
                  <a:noFill/>
                </a:ln>
                <a:latin typeface="Poppins"/>
                <a:cs typeface="Calibri"/>
              </a:rPr>
              <a:t>¿Cómo influyen en las características de este tipo de suelo?</a:t>
            </a:r>
            <a:endParaRPr lang="es" sz="1400" noProof="0" dirty="0">
              <a:latin typeface="Poppins"/>
              <a:cs typeface="Arial"/>
            </a:endParaRPr>
          </a:p>
          <a:p>
            <a:pPr algn="just">
              <a:lnSpc>
                <a:spcPct val="150000"/>
              </a:lnSpc>
              <a:defRPr/>
            </a:pPr>
            <a:r>
              <a:rPr lang="es" sz="1400" i="1" noProof="0" dirty="0">
                <a:latin typeface="Poppins"/>
                <a:cs typeface="Calibri"/>
              </a:rPr>
              <a:t>  - </a:t>
            </a:r>
            <a:r>
              <a:rPr lang="es" sz="1400" b="0" i="1" u="none" strike="noStrike" cap="none" spc="0" noProof="0" dirty="0">
                <a:ln>
                  <a:noFill/>
                </a:ln>
                <a:latin typeface="Poppins"/>
                <a:cs typeface="Calibri"/>
              </a:rPr>
              <a:t>Explicarán por qué se trata de un suelo saludable o por qué no.</a:t>
            </a:r>
            <a:endParaRPr lang="es" sz="1400" b="0" u="none" strike="noStrike" cap="none" spc="0" noProof="0" dirty="0">
              <a:ln>
                <a:noFill/>
              </a:ln>
              <a:latin typeface="Poppins"/>
              <a:cs typeface="Arial"/>
            </a:endParaRPr>
          </a:p>
        </p:txBody>
      </p:sp>
      <p:pic>
        <p:nvPicPr>
          <p:cNvPr id="5" name="Grafik 4"/>
          <p:cNvPicPr>
            <a:picLocks noChangeAspect="1"/>
          </p:cNvPicPr>
          <p:nvPr/>
        </p:nvPicPr>
        <p:blipFill>
          <a:blip r:embed="rId8"/>
          <a:stretch/>
        </p:blipFill>
        <p:spPr bwMode="auto">
          <a:xfrm>
            <a:off x="6577443" y="1759331"/>
            <a:ext cx="5169118" cy="3553769"/>
          </a:xfrm>
          <a:prstGeom prst="rect">
            <a:avLst/>
          </a:prstGeom>
        </p:spPr>
      </p:pic>
      <p:sp>
        <p:nvSpPr>
          <p:cNvPr id="8" name="Textfeld 7">
            <a:extLst>
              <a:ext uri="{FF2B5EF4-FFF2-40B4-BE49-F238E27FC236}">
                <a16:creationId xmlns:a16="http://schemas.microsoft.com/office/drawing/2014/main" id="{A483B7B2-2133-4151-55CD-FF7268069F20}"/>
              </a:ext>
            </a:extLst>
          </p:cNvPr>
          <p:cNvSpPr txBox="1"/>
          <p:nvPr/>
        </p:nvSpPr>
        <p:spPr>
          <a:xfrm>
            <a:off x="871538" y="1928813"/>
            <a:ext cx="184731" cy="369332"/>
          </a:xfrm>
          <a:prstGeom prst="rect">
            <a:avLst/>
          </a:prstGeom>
          <a:noFill/>
        </p:spPr>
        <p:txBody>
          <a:bodyPr wrap="none" rtlCol="0">
            <a:spAutoFit/>
          </a:bodyPr>
          <a:lstStyle/>
          <a:p>
            <a:endParaRPr lang="es" noProof="0" dirty="0"/>
          </a:p>
        </p:txBody>
      </p:sp>
      <p:sp>
        <p:nvSpPr>
          <p:cNvPr id="2" name="Title 1">
            <a:extLst>
              <a:ext uri="{FF2B5EF4-FFF2-40B4-BE49-F238E27FC236}">
                <a16:creationId xmlns:a16="http://schemas.microsoft.com/office/drawing/2014/main" id="{F2B79871-6E99-6869-067A-FF94B3DB99FA}"/>
              </a:ext>
            </a:extLst>
          </p:cNvPr>
          <p:cNvSpPr>
            <a:spLocks noGrp="1"/>
          </p:cNvSpPr>
          <p:nvPr>
            <p:ph type="title"/>
          </p:nvPr>
        </p:nvSpPr>
        <p:spPr/>
        <p:txBody>
          <a:bodyPr/>
          <a:lstStyle/>
          <a:p>
            <a:r>
              <a:rPr lang="es" dirty="0"/>
              <a:t>Profundización: ahondando en el tema</a:t>
            </a:r>
          </a:p>
        </p:txBody>
      </p:sp>
      <p:sp>
        <p:nvSpPr>
          <p:cNvPr id="6" name="TextBox 5">
            <a:extLst>
              <a:ext uri="{FF2B5EF4-FFF2-40B4-BE49-F238E27FC236}">
                <a16:creationId xmlns:a16="http://schemas.microsoft.com/office/drawing/2014/main" id="{BCB9CB07-924D-0E13-9FA4-AA5A436B3ED7}"/>
              </a:ext>
            </a:extLst>
          </p:cNvPr>
          <p:cNvSpPr txBox="1"/>
          <p:nvPr/>
        </p:nvSpPr>
        <p:spPr>
          <a:xfrm>
            <a:off x="6575323" y="5358580"/>
            <a:ext cx="54323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900" dirty="0">
                <a:solidFill>
                  <a:srgbClr val="333333"/>
                </a:solidFill>
                <a:highlight>
                  <a:srgbClr val="FFFFFF"/>
                </a:highlight>
                <a:latin typeface="Segoe UI"/>
                <a:cs typeface="Segoe UI"/>
              </a:rPr>
              <a:t>Imagen obtenida de:</a:t>
            </a:r>
            <a:r>
              <a:rPr lang="es" sz="900" dirty="0">
                <a:solidFill>
                  <a:srgbClr val="00B0F0"/>
                </a:solidFill>
                <a:highlight>
                  <a:srgbClr val="FFFFFF"/>
                </a:highlight>
                <a:latin typeface="Segoe UI"/>
                <a:cs typeface="Segoe UI"/>
              </a:rPr>
              <a:t> </a:t>
            </a:r>
            <a:r>
              <a:rPr lang="es" sz="9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https://ediblephilly.ediblecommunities.com/food-thought/food-thought-how-healthy-soil-measured/</a:t>
            </a:r>
            <a:r>
              <a:rPr lang="es" sz="900" dirty="0">
                <a:solidFill>
                  <a:srgbClr val="00B0F0"/>
                </a:solidFill>
                <a:highlight>
                  <a:srgbClr val="FFFFFF"/>
                </a:highlight>
                <a:latin typeface="Segoe UI"/>
                <a:cs typeface="Segoe UI"/>
              </a:rPr>
              <a:t> </a:t>
            </a:r>
            <a:endParaRPr lang="es" dirty="0">
              <a:solidFill>
                <a:srgbClr val="00B0F0"/>
              </a:solidFill>
            </a:endParaRPr>
          </a:p>
        </p:txBody>
      </p:sp>
      <p:sp>
        <p:nvSpPr>
          <p:cNvPr id="7" name="Textfeld 18">
            <a:extLst>
              <a:ext uri="{FF2B5EF4-FFF2-40B4-BE49-F238E27FC236}">
                <a16:creationId xmlns:a16="http://schemas.microsoft.com/office/drawing/2014/main" id="{7540E310-5FC6-1B26-A3E4-26C0D0B6A17F}"/>
              </a:ext>
            </a:extLst>
          </p:cNvPr>
          <p:cNvSpPr txBox="1"/>
          <p:nvPr/>
        </p:nvSpPr>
        <p:spPr bwMode="auto">
          <a:xfrm>
            <a:off x="795892" y="1236111"/>
            <a:ext cx="2493408"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Profundización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prstGeom prst="rect">
            <a:avLst/>
          </a:prstGeom>
        </p:spPr>
        <p:txBody>
          <a:bodyPr vert="horz" wrap="square" lIns="0" tIns="0" rIns="0" bIns="0" rtlCol="0" anchor="ctr">
            <a:spAutoFit/>
          </a:bodyPr>
          <a:lstStyle/>
          <a:p>
            <a:pPr>
              <a:lnSpc>
                <a:spcPct val="100000"/>
              </a:lnSpc>
              <a:buClr>
                <a:srgbClr val="000000"/>
              </a:buClr>
              <a:buSzTx/>
              <a:defRPr/>
            </a:pPr>
            <a:r>
              <a:rPr lang="es" sz="3600" noProof="0" dirty="0"/>
              <a:t>Aprendizaje mediante cuestiones sociocientíficas</a:t>
            </a:r>
          </a:p>
        </p:txBody>
      </p:sp>
      <p:sp>
        <p:nvSpPr>
          <p:cNvPr id="5" name="Foliennummernplatzhalter 4"/>
          <p:cNvSpPr>
            <a:spLocks noGrp="1"/>
          </p:cNvSpPr>
          <p:nvPr>
            <p:ph type="sldNum" sz="quarter" idx="4294967295"/>
          </p:nvPr>
        </p:nvSpPr>
        <p:spPr bwMode="auto">
          <a:xfrm>
            <a:off x="9448800" y="6388100"/>
            <a:ext cx="2743200" cy="365125"/>
          </a:xfrm>
        </p:spPr>
        <p:txBody>
          <a:bodyPr/>
          <a:lstStyle/>
          <a:p>
            <a:pPr>
              <a:defRPr/>
            </a:pPr>
            <a:fld id="{C78E65DB-0693-4285-868B-A910EFECD7CD}" type="slidenum">
              <a:rPr lang="en-GB" noProof="0" smtClean="0"/>
              <a:t>42</a:t>
            </a:fld>
            <a:endParaRPr lang="es" noProof="0" dirty="0"/>
          </a:p>
        </p:txBody>
      </p:sp>
      <p:sp>
        <p:nvSpPr>
          <p:cNvPr id="3" name="object 3"/>
          <p:cNvSpPr/>
          <p:nvPr/>
        </p:nvSpPr>
        <p:spPr bwMode="auto">
          <a:xfrm>
            <a:off x="7022638" y="1972518"/>
            <a:ext cx="381044" cy="675879"/>
          </a:xfrm>
          <a:custGeom>
            <a:avLst/>
            <a:gdLst/>
            <a:ahLst/>
            <a:cxnLst/>
            <a:rect l="l" t="t" r="r" b="b"/>
            <a:pathLst>
              <a:path w="421004" h="746760" extrusionOk="0">
                <a:moveTo>
                  <a:pt x="210311" y="516635"/>
                </a:moveTo>
                <a:lnTo>
                  <a:pt x="0" y="348995"/>
                </a:lnTo>
                <a:lnTo>
                  <a:pt x="167639" y="683061"/>
                </a:lnTo>
                <a:lnTo>
                  <a:pt x="167639" y="516635"/>
                </a:lnTo>
                <a:lnTo>
                  <a:pt x="210311" y="516635"/>
                </a:lnTo>
                <a:close/>
              </a:path>
              <a:path w="421004" h="746760" extrusionOk="0">
                <a:moveTo>
                  <a:pt x="251459" y="483836"/>
                </a:moveTo>
                <a:lnTo>
                  <a:pt x="251459" y="0"/>
                </a:lnTo>
                <a:lnTo>
                  <a:pt x="167639" y="0"/>
                </a:lnTo>
                <a:lnTo>
                  <a:pt x="167639" y="482622"/>
                </a:lnTo>
                <a:lnTo>
                  <a:pt x="210311" y="516635"/>
                </a:lnTo>
                <a:lnTo>
                  <a:pt x="251459" y="483836"/>
                </a:lnTo>
                <a:close/>
              </a:path>
              <a:path w="421004" h="746760" extrusionOk="0">
                <a:moveTo>
                  <a:pt x="251459" y="686098"/>
                </a:moveTo>
                <a:lnTo>
                  <a:pt x="251459" y="516635"/>
                </a:lnTo>
                <a:lnTo>
                  <a:pt x="167639" y="516635"/>
                </a:lnTo>
                <a:lnTo>
                  <a:pt x="167639" y="683061"/>
                </a:lnTo>
                <a:lnTo>
                  <a:pt x="199605" y="746759"/>
                </a:lnTo>
                <a:lnTo>
                  <a:pt x="221018" y="746759"/>
                </a:lnTo>
                <a:lnTo>
                  <a:pt x="251459" y="686098"/>
                </a:lnTo>
                <a:close/>
              </a:path>
              <a:path w="421004" h="746760" extrusionOk="0">
                <a:moveTo>
                  <a:pt x="420623" y="348995"/>
                </a:moveTo>
                <a:lnTo>
                  <a:pt x="210311" y="516635"/>
                </a:lnTo>
                <a:lnTo>
                  <a:pt x="251459" y="516635"/>
                </a:lnTo>
                <a:lnTo>
                  <a:pt x="251459" y="686098"/>
                </a:lnTo>
                <a:lnTo>
                  <a:pt x="420623" y="348995"/>
                </a:lnTo>
                <a:close/>
              </a:path>
            </a:pathLst>
          </a:custGeom>
          <a:solidFill>
            <a:schemeClr val="accent2"/>
          </a:solidFill>
        </p:spPr>
        <p:txBody>
          <a:bodyPr wrap="square" lIns="0" tIns="0" rIns="0" bIns="0" rtlCol="0"/>
          <a:lstStyle/>
          <a:p>
            <a:pPr>
              <a:defRPr/>
            </a:pPr>
            <a:endParaRPr lang="es" sz="1650" noProof="0" dirty="0">
              <a:latin typeface="Poppins"/>
            </a:endParaRPr>
          </a:p>
        </p:txBody>
      </p:sp>
      <p:sp>
        <p:nvSpPr>
          <p:cNvPr id="4" name="object 4"/>
          <p:cNvSpPr txBox="1"/>
          <p:nvPr/>
        </p:nvSpPr>
        <p:spPr bwMode="auto">
          <a:xfrm>
            <a:off x="5422503" y="1208565"/>
            <a:ext cx="3480484" cy="614126"/>
          </a:xfrm>
          <a:prstGeom prst="rect">
            <a:avLst/>
          </a:prstGeom>
          <a:noFill/>
        </p:spPr>
        <p:txBody>
          <a:bodyPr vert="horz" wrap="square" lIns="0" tIns="0" rIns="0" bIns="0" rtlCol="0">
            <a:spAutoFit/>
          </a:bodyPr>
          <a:lstStyle/>
          <a:p>
            <a:pPr marL="344067" marR="118147" indent="-306029" algn="ctr">
              <a:lnSpc>
                <a:spcPct val="101099"/>
              </a:lnSpc>
              <a:defRPr/>
            </a:pPr>
            <a:r>
              <a:rPr lang="es" sz="2000" noProof="0" dirty="0">
                <a:latin typeface="Poppins"/>
                <a:cs typeface="Calibri" panose="020F0502020204030204" pitchFamily="34" charset="0"/>
              </a:rPr>
              <a:t>Pensamiento moral, ética,</a:t>
            </a:r>
          </a:p>
          <a:p>
            <a:pPr marL="344067" marR="118147" indent="-306029" algn="ctr">
              <a:lnSpc>
                <a:spcPct val="101099"/>
              </a:lnSpc>
              <a:defRPr/>
            </a:pPr>
            <a:r>
              <a:rPr lang="es" sz="2000" noProof="0" dirty="0">
                <a:latin typeface="Poppins"/>
                <a:cs typeface="Calibri" panose="020F0502020204030204" pitchFamily="34" charset="0"/>
              </a:rPr>
              <a:t>valores y normas</a:t>
            </a:r>
          </a:p>
        </p:txBody>
      </p:sp>
      <p:sp>
        <p:nvSpPr>
          <p:cNvPr id="8" name="object 8"/>
          <p:cNvSpPr/>
          <p:nvPr/>
        </p:nvSpPr>
        <p:spPr bwMode="auto">
          <a:xfrm>
            <a:off x="5408547" y="3428959"/>
            <a:ext cx="717259" cy="381044"/>
          </a:xfrm>
          <a:custGeom>
            <a:avLst/>
            <a:gdLst/>
            <a:ahLst/>
            <a:cxnLst/>
            <a:rect l="l" t="t" r="r" b="b"/>
            <a:pathLst>
              <a:path w="792479" h="421004" extrusionOk="0">
                <a:moveTo>
                  <a:pt x="541019" y="210311"/>
                </a:moveTo>
                <a:lnTo>
                  <a:pt x="508220" y="169163"/>
                </a:lnTo>
                <a:lnTo>
                  <a:pt x="0" y="169163"/>
                </a:lnTo>
                <a:lnTo>
                  <a:pt x="0" y="252983"/>
                </a:lnTo>
                <a:lnTo>
                  <a:pt x="507006" y="252983"/>
                </a:lnTo>
                <a:lnTo>
                  <a:pt x="541019" y="210311"/>
                </a:lnTo>
                <a:close/>
              </a:path>
              <a:path w="792479" h="421004" extrusionOk="0">
                <a:moveTo>
                  <a:pt x="792479" y="210311"/>
                </a:moveTo>
                <a:lnTo>
                  <a:pt x="373379" y="0"/>
                </a:lnTo>
                <a:lnTo>
                  <a:pt x="508220" y="169163"/>
                </a:lnTo>
                <a:lnTo>
                  <a:pt x="541019" y="169163"/>
                </a:lnTo>
                <a:lnTo>
                  <a:pt x="541019" y="336499"/>
                </a:lnTo>
                <a:lnTo>
                  <a:pt x="792479" y="210311"/>
                </a:lnTo>
                <a:close/>
              </a:path>
              <a:path w="792479" h="421004" extrusionOk="0">
                <a:moveTo>
                  <a:pt x="541019" y="336499"/>
                </a:moveTo>
                <a:lnTo>
                  <a:pt x="541019" y="252983"/>
                </a:lnTo>
                <a:lnTo>
                  <a:pt x="507006" y="252983"/>
                </a:lnTo>
                <a:lnTo>
                  <a:pt x="373379" y="420623"/>
                </a:lnTo>
                <a:lnTo>
                  <a:pt x="541019" y="336499"/>
                </a:lnTo>
                <a:close/>
              </a:path>
              <a:path w="792479" h="421004" extrusionOk="0">
                <a:moveTo>
                  <a:pt x="541019" y="252983"/>
                </a:moveTo>
                <a:lnTo>
                  <a:pt x="541019" y="210311"/>
                </a:lnTo>
                <a:lnTo>
                  <a:pt x="507006" y="252983"/>
                </a:lnTo>
                <a:lnTo>
                  <a:pt x="541019" y="252983"/>
                </a:lnTo>
                <a:close/>
              </a:path>
              <a:path w="792479" h="421004" extrusionOk="0">
                <a:moveTo>
                  <a:pt x="541019" y="210311"/>
                </a:moveTo>
                <a:lnTo>
                  <a:pt x="541019" y="169163"/>
                </a:lnTo>
                <a:lnTo>
                  <a:pt x="508220" y="169163"/>
                </a:lnTo>
                <a:lnTo>
                  <a:pt x="541019" y="210311"/>
                </a:lnTo>
                <a:close/>
              </a:path>
            </a:pathLst>
          </a:custGeom>
          <a:solidFill>
            <a:schemeClr val="accent2"/>
          </a:solidFill>
        </p:spPr>
        <p:txBody>
          <a:bodyPr wrap="square" lIns="0" tIns="0" rIns="0" bIns="0" rtlCol="0"/>
          <a:lstStyle/>
          <a:p>
            <a:pPr>
              <a:defRPr/>
            </a:pPr>
            <a:endParaRPr lang="es" sz="1650" noProof="0" dirty="0">
              <a:latin typeface="Poppins"/>
            </a:endParaRPr>
          </a:p>
        </p:txBody>
      </p:sp>
      <p:sp>
        <p:nvSpPr>
          <p:cNvPr id="9" name="object 9"/>
          <p:cNvSpPr txBox="1"/>
          <p:nvPr/>
        </p:nvSpPr>
        <p:spPr bwMode="auto">
          <a:xfrm>
            <a:off x="2456402" y="3273686"/>
            <a:ext cx="2952145" cy="614126"/>
          </a:xfrm>
          <a:prstGeom prst="rect">
            <a:avLst/>
          </a:prstGeom>
          <a:noFill/>
        </p:spPr>
        <p:txBody>
          <a:bodyPr vert="horz" wrap="square" lIns="0" tIns="0" rIns="0" bIns="0" rtlCol="0">
            <a:spAutoFit/>
          </a:bodyPr>
          <a:lstStyle/>
          <a:p>
            <a:pPr marL="344067" marR="118147" indent="-306029" algn="ctr">
              <a:lnSpc>
                <a:spcPct val="101099"/>
              </a:lnSpc>
              <a:defRPr/>
            </a:pPr>
            <a:r>
              <a:rPr lang="es" sz="2000" noProof="0" dirty="0">
                <a:latin typeface="Poppins"/>
                <a:cs typeface="Calibri" panose="020F0502020204030204" pitchFamily="34" charset="0"/>
              </a:rPr>
              <a:t>Ciencia y conocimiento</a:t>
            </a:r>
          </a:p>
          <a:p>
            <a:pPr marL="344067" marR="118147" indent="-306029" algn="ctr">
              <a:lnSpc>
                <a:spcPct val="101099"/>
              </a:lnSpc>
              <a:defRPr/>
            </a:pPr>
            <a:r>
              <a:rPr lang="es" sz="2000" noProof="0" dirty="0">
                <a:latin typeface="Poppins"/>
                <a:cs typeface="Calibri" panose="020F0502020204030204" pitchFamily="34" charset="0"/>
              </a:rPr>
              <a:t>científico</a:t>
            </a:r>
          </a:p>
        </p:txBody>
      </p:sp>
      <p:sp>
        <p:nvSpPr>
          <p:cNvPr id="10" name="object 10"/>
          <p:cNvSpPr/>
          <p:nvPr/>
        </p:nvSpPr>
        <p:spPr bwMode="auto">
          <a:xfrm>
            <a:off x="7408471" y="2286990"/>
            <a:ext cx="19540" cy="19540"/>
          </a:xfrm>
          <a:custGeom>
            <a:avLst/>
            <a:gdLst/>
            <a:ahLst/>
            <a:cxnLst/>
            <a:rect l="l" t="t" r="r" b="b"/>
            <a:pathLst>
              <a:path w="21589" h="21589" extrusionOk="0">
                <a:moveTo>
                  <a:pt x="21413" y="0"/>
                </a:moveTo>
                <a:lnTo>
                  <a:pt x="0" y="0"/>
                </a:lnTo>
                <a:lnTo>
                  <a:pt x="10706" y="21336"/>
                </a:lnTo>
                <a:lnTo>
                  <a:pt x="21413" y="0"/>
                </a:lnTo>
                <a:close/>
              </a:path>
            </a:pathLst>
          </a:custGeom>
          <a:solidFill>
            <a:srgbClr val="D9D9D9"/>
          </a:solidFill>
        </p:spPr>
        <p:txBody>
          <a:bodyPr wrap="square" lIns="0" tIns="0" rIns="0" bIns="0" rtlCol="0"/>
          <a:lstStyle/>
          <a:p>
            <a:pPr>
              <a:defRPr/>
            </a:pPr>
            <a:endParaRPr lang="es" sz="1650" noProof="0" dirty="0">
              <a:latin typeface="Poppins"/>
            </a:endParaRPr>
          </a:p>
        </p:txBody>
      </p:sp>
      <p:sp>
        <p:nvSpPr>
          <p:cNvPr id="11" name="object 11"/>
          <p:cNvSpPr/>
          <p:nvPr/>
        </p:nvSpPr>
        <p:spPr bwMode="auto">
          <a:xfrm>
            <a:off x="8357690" y="3428959"/>
            <a:ext cx="717259" cy="381044"/>
          </a:xfrm>
          <a:custGeom>
            <a:avLst/>
            <a:gdLst/>
            <a:ahLst/>
            <a:cxnLst/>
            <a:rect l="l" t="t" r="r" b="b"/>
            <a:pathLst>
              <a:path w="792479" h="421004" extrusionOk="0">
                <a:moveTo>
                  <a:pt x="420623" y="0"/>
                </a:moveTo>
                <a:lnTo>
                  <a:pt x="0" y="210311"/>
                </a:lnTo>
                <a:lnTo>
                  <a:pt x="252983" y="336803"/>
                </a:lnTo>
                <a:lnTo>
                  <a:pt x="252983" y="169163"/>
                </a:lnTo>
                <a:lnTo>
                  <a:pt x="285783" y="169163"/>
                </a:lnTo>
                <a:lnTo>
                  <a:pt x="420623" y="0"/>
                </a:lnTo>
                <a:close/>
              </a:path>
              <a:path w="792479" h="421004" extrusionOk="0">
                <a:moveTo>
                  <a:pt x="285783" y="169163"/>
                </a:moveTo>
                <a:lnTo>
                  <a:pt x="252983" y="169163"/>
                </a:lnTo>
                <a:lnTo>
                  <a:pt x="252983" y="210311"/>
                </a:lnTo>
                <a:lnTo>
                  <a:pt x="285783" y="169163"/>
                </a:lnTo>
                <a:close/>
              </a:path>
              <a:path w="792479" h="421004" extrusionOk="0">
                <a:moveTo>
                  <a:pt x="792479" y="252983"/>
                </a:moveTo>
                <a:lnTo>
                  <a:pt x="792479" y="169163"/>
                </a:lnTo>
                <a:lnTo>
                  <a:pt x="285783" y="169163"/>
                </a:lnTo>
                <a:lnTo>
                  <a:pt x="252983" y="210311"/>
                </a:lnTo>
                <a:lnTo>
                  <a:pt x="286997" y="252983"/>
                </a:lnTo>
                <a:lnTo>
                  <a:pt x="792479" y="252983"/>
                </a:lnTo>
                <a:close/>
              </a:path>
              <a:path w="792479" h="421004" extrusionOk="0">
                <a:moveTo>
                  <a:pt x="286997" y="252983"/>
                </a:moveTo>
                <a:lnTo>
                  <a:pt x="252983" y="210311"/>
                </a:lnTo>
                <a:lnTo>
                  <a:pt x="252983" y="252983"/>
                </a:lnTo>
                <a:lnTo>
                  <a:pt x="286997" y="252983"/>
                </a:lnTo>
                <a:close/>
              </a:path>
              <a:path w="792479" h="421004" extrusionOk="0">
                <a:moveTo>
                  <a:pt x="420623" y="420623"/>
                </a:moveTo>
                <a:lnTo>
                  <a:pt x="286997" y="252983"/>
                </a:lnTo>
                <a:lnTo>
                  <a:pt x="252983" y="252983"/>
                </a:lnTo>
                <a:lnTo>
                  <a:pt x="252983" y="336803"/>
                </a:lnTo>
                <a:lnTo>
                  <a:pt x="420623" y="420623"/>
                </a:lnTo>
                <a:close/>
              </a:path>
            </a:pathLst>
          </a:custGeom>
          <a:solidFill>
            <a:schemeClr val="accent2"/>
          </a:solidFill>
        </p:spPr>
        <p:txBody>
          <a:bodyPr wrap="square" lIns="0" tIns="0" rIns="0" bIns="0" rtlCol="0"/>
          <a:lstStyle/>
          <a:p>
            <a:pPr>
              <a:defRPr/>
            </a:pPr>
            <a:endParaRPr lang="es" sz="1650" noProof="0" dirty="0">
              <a:latin typeface="Poppins"/>
            </a:endParaRPr>
          </a:p>
        </p:txBody>
      </p:sp>
      <p:sp>
        <p:nvSpPr>
          <p:cNvPr id="12" name="object 12"/>
          <p:cNvSpPr txBox="1"/>
          <p:nvPr/>
        </p:nvSpPr>
        <p:spPr bwMode="auto">
          <a:xfrm>
            <a:off x="9255393" y="3467419"/>
            <a:ext cx="1794329" cy="304121"/>
          </a:xfrm>
          <a:prstGeom prst="rect">
            <a:avLst/>
          </a:prstGeom>
          <a:noFill/>
        </p:spPr>
        <p:txBody>
          <a:bodyPr vert="horz" wrap="square" lIns="0" tIns="0" rIns="0" bIns="0" rtlCol="0">
            <a:spAutoFit/>
          </a:bodyPr>
          <a:lstStyle/>
          <a:p>
            <a:pPr marL="344067" marR="118147" indent="-306029">
              <a:lnSpc>
                <a:spcPct val="101099"/>
              </a:lnSpc>
              <a:defRPr/>
            </a:pPr>
            <a:r>
              <a:rPr lang="es" sz="2000" noProof="0" dirty="0">
                <a:latin typeface="Poppins"/>
                <a:cs typeface="Calibri" panose="020F0502020204030204" pitchFamily="34" charset="0"/>
              </a:rPr>
              <a:t>Emociones</a:t>
            </a:r>
            <a:endParaRPr lang="es" sz="2400" noProof="0" dirty="0">
              <a:latin typeface="Poppins"/>
              <a:cs typeface="Calibri" panose="020F0502020204030204" pitchFamily="34" charset="0"/>
            </a:endParaRPr>
          </a:p>
        </p:txBody>
      </p:sp>
      <p:sp>
        <p:nvSpPr>
          <p:cNvPr id="15" name="object 15"/>
          <p:cNvSpPr/>
          <p:nvPr/>
        </p:nvSpPr>
        <p:spPr bwMode="auto">
          <a:xfrm>
            <a:off x="7024362" y="4754445"/>
            <a:ext cx="379320" cy="717259"/>
          </a:xfrm>
          <a:custGeom>
            <a:avLst/>
            <a:gdLst/>
            <a:ahLst/>
            <a:cxnLst/>
            <a:rect l="l" t="t" r="r" b="b"/>
            <a:pathLst>
              <a:path w="419100" h="792479" extrusionOk="0">
                <a:moveTo>
                  <a:pt x="419099" y="420623"/>
                </a:moveTo>
                <a:lnTo>
                  <a:pt x="211835" y="0"/>
                </a:lnTo>
                <a:lnTo>
                  <a:pt x="0" y="419099"/>
                </a:lnTo>
                <a:lnTo>
                  <a:pt x="168978" y="284407"/>
                </a:lnTo>
                <a:lnTo>
                  <a:pt x="169163" y="251459"/>
                </a:lnTo>
                <a:lnTo>
                  <a:pt x="252983" y="251459"/>
                </a:lnTo>
                <a:lnTo>
                  <a:pt x="252983" y="286033"/>
                </a:lnTo>
                <a:lnTo>
                  <a:pt x="419099" y="420623"/>
                </a:lnTo>
                <a:close/>
              </a:path>
              <a:path w="419100" h="792479" extrusionOk="0">
                <a:moveTo>
                  <a:pt x="252790" y="285876"/>
                </a:moveTo>
                <a:lnTo>
                  <a:pt x="210311" y="251459"/>
                </a:lnTo>
                <a:lnTo>
                  <a:pt x="168978" y="284407"/>
                </a:lnTo>
                <a:lnTo>
                  <a:pt x="166115" y="792479"/>
                </a:lnTo>
                <a:lnTo>
                  <a:pt x="249935" y="792479"/>
                </a:lnTo>
                <a:lnTo>
                  <a:pt x="252790" y="285876"/>
                </a:lnTo>
                <a:close/>
              </a:path>
              <a:path w="419100" h="792479" extrusionOk="0">
                <a:moveTo>
                  <a:pt x="210311" y="251459"/>
                </a:moveTo>
                <a:lnTo>
                  <a:pt x="169163" y="251459"/>
                </a:lnTo>
                <a:lnTo>
                  <a:pt x="168978" y="284407"/>
                </a:lnTo>
                <a:lnTo>
                  <a:pt x="210311" y="251459"/>
                </a:lnTo>
                <a:close/>
              </a:path>
              <a:path w="419100" h="792479" extrusionOk="0">
                <a:moveTo>
                  <a:pt x="252983" y="251459"/>
                </a:moveTo>
                <a:lnTo>
                  <a:pt x="210311" y="251459"/>
                </a:lnTo>
                <a:lnTo>
                  <a:pt x="252790" y="285876"/>
                </a:lnTo>
                <a:lnTo>
                  <a:pt x="252983" y="251459"/>
                </a:lnTo>
                <a:close/>
              </a:path>
              <a:path w="419100" h="792479" extrusionOk="0">
                <a:moveTo>
                  <a:pt x="252983" y="286033"/>
                </a:moveTo>
                <a:lnTo>
                  <a:pt x="252983" y="251459"/>
                </a:lnTo>
                <a:lnTo>
                  <a:pt x="252790" y="285876"/>
                </a:lnTo>
                <a:lnTo>
                  <a:pt x="252983" y="286033"/>
                </a:lnTo>
                <a:close/>
              </a:path>
            </a:pathLst>
          </a:custGeom>
          <a:solidFill>
            <a:schemeClr val="accent2"/>
          </a:solidFill>
        </p:spPr>
        <p:txBody>
          <a:bodyPr wrap="square" lIns="0" tIns="0" rIns="0" bIns="0" rtlCol="0"/>
          <a:lstStyle/>
          <a:p>
            <a:pPr>
              <a:defRPr/>
            </a:pPr>
            <a:endParaRPr lang="es" sz="1650" noProof="0" dirty="0">
              <a:latin typeface="Poppins"/>
            </a:endParaRPr>
          </a:p>
        </p:txBody>
      </p:sp>
      <p:sp>
        <p:nvSpPr>
          <p:cNvPr id="16" name="object 16"/>
          <p:cNvSpPr txBox="1"/>
          <p:nvPr/>
        </p:nvSpPr>
        <p:spPr bwMode="auto">
          <a:xfrm>
            <a:off x="5310824" y="5609116"/>
            <a:ext cx="3405495" cy="613870"/>
          </a:xfrm>
          <a:prstGeom prst="rect">
            <a:avLst/>
          </a:prstGeom>
          <a:noFill/>
        </p:spPr>
        <p:txBody>
          <a:bodyPr vert="horz" wrap="square" lIns="0" tIns="0" rIns="0" bIns="0" rtlCol="0">
            <a:spAutoFit/>
          </a:bodyPr>
          <a:lstStyle/>
          <a:p>
            <a:pPr marL="405157" algn="ctr">
              <a:defRPr/>
            </a:pPr>
            <a:r>
              <a:rPr lang="es" sz="2000" noProof="0" dirty="0">
                <a:latin typeface="Poppins"/>
                <a:cs typeface="Calibri" panose="020F0502020204030204" pitchFamily="34" charset="0"/>
              </a:rPr>
              <a:t>Creencias culturales, sociales y políticas</a:t>
            </a:r>
          </a:p>
        </p:txBody>
      </p:sp>
      <p:sp>
        <p:nvSpPr>
          <p:cNvPr id="17" name="Ellipse 16"/>
          <p:cNvSpPr/>
          <p:nvPr/>
        </p:nvSpPr>
        <p:spPr bwMode="auto">
          <a:xfrm>
            <a:off x="6107274" y="2634699"/>
            <a:ext cx="2250415" cy="212393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4067" marR="118147" indent="-306029" algn="ctr">
              <a:lnSpc>
                <a:spcPct val="101099"/>
              </a:lnSpc>
              <a:defRPr/>
            </a:pPr>
            <a:r>
              <a:rPr lang="es" sz="2400" b="1" noProof="0" dirty="0">
                <a:solidFill>
                  <a:schemeClr val="bg1"/>
                </a:solidFill>
                <a:latin typeface="Poppins"/>
                <a:cs typeface="Calibri" panose="020F0502020204030204" pitchFamily="34" charset="0"/>
              </a:rPr>
              <a:t>Formarse </a:t>
            </a:r>
          </a:p>
          <a:p>
            <a:pPr marL="344067" marR="118147" indent="-306029" algn="ctr">
              <a:lnSpc>
                <a:spcPct val="101099"/>
              </a:lnSpc>
              <a:defRPr/>
            </a:pPr>
            <a:r>
              <a:rPr lang="es" sz="2400" b="1" dirty="0">
                <a:solidFill>
                  <a:schemeClr val="bg1"/>
                </a:solidFill>
                <a:latin typeface="Poppins"/>
                <a:cs typeface="Calibri" panose="020F0502020204030204" pitchFamily="34" charset="0"/>
              </a:rPr>
              <a:t>una</a:t>
            </a:r>
          </a:p>
          <a:p>
            <a:pPr marL="344067" marR="118147" indent="-306029" algn="ctr">
              <a:lnSpc>
                <a:spcPct val="101099"/>
              </a:lnSpc>
              <a:defRPr/>
            </a:pPr>
            <a:r>
              <a:rPr lang="es" sz="2400" b="1" noProof="0" dirty="0">
                <a:solidFill>
                  <a:schemeClr val="bg1"/>
                </a:solidFill>
                <a:latin typeface="Poppins"/>
                <a:cs typeface="Calibri" panose="020F0502020204030204" pitchFamily="34" charset="0"/>
              </a:rPr>
              <a:t>opinión </a:t>
            </a:r>
          </a:p>
        </p:txBody>
      </p:sp>
      <p:grpSp>
        <p:nvGrpSpPr>
          <p:cNvPr id="14" name="Gruppierung 13"/>
          <p:cNvGrpSpPr/>
          <p:nvPr/>
        </p:nvGrpSpPr>
        <p:grpSpPr bwMode="auto">
          <a:xfrm>
            <a:off x="805755" y="1460917"/>
            <a:ext cx="2905355" cy="1812769"/>
            <a:chOff x="893135" y="2003192"/>
            <a:chExt cx="2913321" cy="1399227"/>
          </a:xfrm>
        </p:grpSpPr>
        <p:sp>
          <p:nvSpPr>
            <p:cNvPr id="6" name="Wolke 5"/>
            <p:cNvSpPr/>
            <p:nvPr/>
          </p:nvSpPr>
          <p:spPr bwMode="auto">
            <a:xfrm>
              <a:off x="893135" y="2003192"/>
              <a:ext cx="2913321" cy="1399227"/>
            </a:xfrm>
            <a:prstGeom prst="cloud">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 noProof="0" dirty="0">
                <a:solidFill>
                  <a:schemeClr val="accent6">
                    <a:lumMod val="75000"/>
                  </a:schemeClr>
                </a:solidFill>
                <a:latin typeface="Poppins"/>
              </a:endParaRPr>
            </a:p>
          </p:txBody>
        </p:sp>
        <p:sp>
          <p:nvSpPr>
            <p:cNvPr id="13" name="Textfeld 12"/>
            <p:cNvSpPr txBox="1"/>
            <p:nvPr/>
          </p:nvSpPr>
          <p:spPr bwMode="auto">
            <a:xfrm>
              <a:off x="1399891" y="2241140"/>
              <a:ext cx="2164125" cy="923330"/>
            </a:xfrm>
            <a:prstGeom prst="rect">
              <a:avLst/>
            </a:prstGeom>
            <a:noFill/>
          </p:spPr>
          <p:txBody>
            <a:bodyPr wrap="square" rtlCol="0">
              <a:spAutoFit/>
            </a:bodyPr>
            <a:lstStyle/>
            <a:p>
              <a:pPr>
                <a:defRPr/>
              </a:pPr>
              <a:r>
                <a:rPr lang="es" noProof="0" dirty="0">
                  <a:solidFill>
                    <a:schemeClr val="accent6">
                      <a:lumMod val="75000"/>
                    </a:schemeClr>
                  </a:solidFill>
                  <a:latin typeface="Poppins"/>
                  <a:cs typeface="Calibri" panose="020F0502020204030204" pitchFamily="34" charset="0"/>
                </a:rPr>
                <a:t>Conocimientos especializados y comprensión de procesos</a:t>
              </a:r>
            </a:p>
          </p:txBody>
        </p:sp>
      </p:grpSp>
      <p:sp>
        <p:nvSpPr>
          <p:cNvPr id="18" name="Rechteck 17"/>
          <p:cNvSpPr/>
          <p:nvPr/>
        </p:nvSpPr>
        <p:spPr bwMode="auto">
          <a:xfrm>
            <a:off x="682812" y="5012362"/>
            <a:ext cx="3414833" cy="769441"/>
          </a:xfrm>
          <a:prstGeom prst="rect">
            <a:avLst/>
          </a:prstGeom>
        </p:spPr>
        <p:txBody>
          <a:bodyPr wrap="square">
            <a:spAutoFit/>
          </a:bodyPr>
          <a:lstStyle/>
          <a:p>
            <a:pPr>
              <a:defRPr/>
            </a:pPr>
            <a:r>
              <a:rPr lang="es" sz="1100" noProof="0" dirty="0">
                <a:latin typeface="Calibri" panose="020F0502020204030204" pitchFamily="34" charset="0"/>
                <a:cs typeface="Calibri" panose="020F0502020204030204" pitchFamily="34" charset="0"/>
              </a:rPr>
              <a:t>Sadler, T.D, Romine, W.L. &amp; Sami, M. (2016) . Learning science content through socio-scientific issues-based instruction: a multi-level assessment study. International Journal of Science Education, 38(10), 1622-1635</a:t>
            </a:r>
            <a:endParaRPr lang="es" sz="1600" noProof="0" dirty="0">
              <a:latin typeface="Calibri" panose="020F0502020204030204" pitchFamily="34" charset="0"/>
              <a:cs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lstStyle/>
          <a:p>
            <a:pPr>
              <a:defRPr/>
            </a:pPr>
            <a:r>
              <a:rPr lang="es" sz="3600" noProof="0" dirty="0"/>
              <a:t>Cuestiones sociocientíficas</a:t>
            </a:r>
          </a:p>
        </p:txBody>
      </p:sp>
      <p:sp>
        <p:nvSpPr>
          <p:cNvPr id="12" name="Textplatzhalter 11"/>
          <p:cNvSpPr>
            <a:spLocks noGrp="1"/>
          </p:cNvSpPr>
          <p:nvPr>
            <p:ph type="body" sz="half" idx="4294967295"/>
          </p:nvPr>
        </p:nvSpPr>
        <p:spPr bwMode="auto">
          <a:xfrm>
            <a:off x="1311275" y="2084388"/>
            <a:ext cx="10880725" cy="381000"/>
          </a:xfrm>
        </p:spPr>
        <p:txBody>
          <a:bodyPr>
            <a:normAutofit fontScale="85000" lnSpcReduction="20000"/>
          </a:bodyPr>
          <a:lstStyle/>
          <a:p>
            <a:pPr>
              <a:defRPr/>
            </a:pPr>
            <a:r>
              <a:rPr lang="es" u="sng" noProof="0" dirty="0">
                <a:hlinkClick r:id="rId3" tooltip="https://futurefocusedlearning.net/blog/learner-agency/5-terrific-inquiry-based-learning-examples"/>
              </a:rPr>
              <a:t>https://futurefocusedlearning.net/blog/learner-agency/5-terrific-inquiry-based-learning-examples</a:t>
            </a:r>
            <a:r>
              <a:rPr lang="es" noProof="0" dirty="0"/>
              <a:t> </a:t>
            </a:r>
          </a:p>
          <a:p>
            <a:pPr>
              <a:defRPr/>
            </a:pPr>
            <a:endParaRPr lang="es" noProof="0" dirty="0"/>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es" noProof="0" dirty="0" err="1"/>
              <a:t>Seite </a:t>
            </a:r>
            <a:endParaRPr lang="es" noProof="0" dirty="0"/>
          </a:p>
        </p:txBody>
      </p:sp>
      <p:sp>
        <p:nvSpPr>
          <p:cNvPr id="3" name="Rechteck 2"/>
          <p:cNvSpPr/>
          <p:nvPr/>
        </p:nvSpPr>
        <p:spPr bwMode="auto">
          <a:xfrm>
            <a:off x="6708077" y="5268214"/>
            <a:ext cx="4987109" cy="761747"/>
          </a:xfrm>
          <a:prstGeom prst="rect">
            <a:avLst/>
          </a:prstGeom>
        </p:spPr>
        <p:txBody>
          <a:bodyPr wrap="square">
            <a:spAutoFit/>
          </a:bodyPr>
          <a:lstStyle/>
          <a:p>
            <a:pPr>
              <a:defRPr/>
            </a:pPr>
            <a:r>
              <a:rPr lang="es" sz="1100" u="sng" noProof="0" dirty="0">
                <a:latin typeface="Calibri" panose="020F0502020204030204" pitchFamily="34" charset="0"/>
                <a:cs typeface="Calibri" panose="020F0502020204030204" pitchFamily="34" charset="0"/>
              </a:rPr>
              <a:t>https://www.epa.gov/shttps://link.springer.com/chapter/10.1007/978-981-19-3326-4_8ites/default/files/styles/medium/public/2014-10/benmappyramid.png?itok=fyGUU7da</a:t>
            </a:r>
            <a:endParaRPr lang="es" sz="1100" noProof="0" dirty="0">
              <a:latin typeface="Calibri" panose="020F0502020204030204" pitchFamily="34" charset="0"/>
              <a:cs typeface="Calibri" panose="020F0502020204030204" pitchFamily="34" charset="0"/>
            </a:endParaRPr>
          </a:p>
          <a:p>
            <a:pPr>
              <a:defRPr/>
            </a:pPr>
            <a:endParaRPr lang="es" sz="1050" noProof="0" dirty="0"/>
          </a:p>
        </p:txBody>
      </p:sp>
      <p:pic>
        <p:nvPicPr>
          <p:cNvPr id="7" name="Grafik 6"/>
          <p:cNvPicPr>
            <a:picLocks noChangeAspect="1"/>
          </p:cNvPicPr>
          <p:nvPr/>
        </p:nvPicPr>
        <p:blipFill>
          <a:blip r:embed="rId4"/>
          <a:stretch/>
        </p:blipFill>
        <p:spPr bwMode="auto">
          <a:xfrm>
            <a:off x="656740" y="1991895"/>
            <a:ext cx="5828746" cy="3264098"/>
          </a:xfrm>
          <a:prstGeom prst="rect">
            <a:avLst/>
          </a:prstGeom>
        </p:spPr>
      </p:pic>
      <p:pic>
        <p:nvPicPr>
          <p:cNvPr id="8" name="Grafik 7"/>
          <p:cNvPicPr>
            <a:picLocks noChangeAspect="1"/>
          </p:cNvPicPr>
          <p:nvPr/>
        </p:nvPicPr>
        <p:blipFill>
          <a:blip r:embed="rId5"/>
          <a:stretch/>
        </p:blipFill>
        <p:spPr bwMode="auto">
          <a:xfrm>
            <a:off x="6713285" y="1991895"/>
            <a:ext cx="4759311" cy="3264099"/>
          </a:xfrm>
          <a:prstGeom prst="rect">
            <a:avLst/>
          </a:prstGeom>
        </p:spPr>
      </p:pic>
      <p:sp>
        <p:nvSpPr>
          <p:cNvPr id="11" name="Rechteck 10"/>
          <p:cNvSpPr/>
          <p:nvPr/>
        </p:nvSpPr>
        <p:spPr bwMode="auto">
          <a:xfrm>
            <a:off x="656740" y="5277473"/>
            <a:ext cx="4729648" cy="261610"/>
          </a:xfrm>
          <a:prstGeom prst="rect">
            <a:avLst/>
          </a:prstGeom>
        </p:spPr>
        <p:txBody>
          <a:bodyPr wrap="square">
            <a:spAutoFit/>
          </a:bodyPr>
          <a:lstStyle/>
          <a:p>
            <a:pPr>
              <a:defRPr/>
            </a:pPr>
            <a:r>
              <a:rPr lang="es" sz="1100" u="sng" noProof="0" dirty="0">
                <a:latin typeface="Calibri" panose="020F0502020204030204" pitchFamily="34" charset="0"/>
                <a:cs typeface="Calibri" panose="020F0502020204030204" pitchFamily="34" charset="0"/>
              </a:rPr>
              <a:t>https://prepp.in/news/e-492-causes-of-soil-pollution-environment-notes </a:t>
            </a:r>
          </a:p>
        </p:txBody>
      </p:sp>
      <p:sp>
        <p:nvSpPr>
          <p:cNvPr id="2" name="Textfeld 18">
            <a:extLst>
              <a:ext uri="{FF2B5EF4-FFF2-40B4-BE49-F238E27FC236}">
                <a16:creationId xmlns:a16="http://schemas.microsoft.com/office/drawing/2014/main" id="{99F5F2BA-B276-2343-8121-69DC7B97054D}"/>
              </a:ext>
            </a:extLst>
          </p:cNvPr>
          <p:cNvSpPr txBox="1"/>
          <p:nvPr/>
        </p:nvSpPr>
        <p:spPr bwMode="auto">
          <a:xfrm>
            <a:off x="795892" y="1236111"/>
            <a:ext cx="2493408"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Profundización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lstStyle/>
          <a:p>
            <a:pPr>
              <a:defRPr/>
            </a:pPr>
            <a:r>
              <a:rPr lang="es" sz="3600" noProof="0" dirty="0"/>
              <a:t>Cuestiones sociocientíficas: tarea</a:t>
            </a:r>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es" noProof="0" dirty="0" err="1"/>
              <a:t>Seite </a:t>
            </a:r>
            <a:endParaRPr lang="es" noProof="0" dirty="0"/>
          </a:p>
        </p:txBody>
      </p:sp>
      <p:sp>
        <p:nvSpPr>
          <p:cNvPr id="14" name="Textfeld 13"/>
          <p:cNvSpPr txBox="1"/>
          <p:nvPr/>
        </p:nvSpPr>
        <p:spPr bwMode="auto">
          <a:xfrm>
            <a:off x="822809" y="1922630"/>
            <a:ext cx="10657183" cy="3792577"/>
          </a:xfrm>
          <a:prstGeom prst="rect">
            <a:avLst/>
          </a:prstGeom>
          <a:noFill/>
        </p:spPr>
        <p:txBody>
          <a:bodyPr wrap="square" lIns="91440" tIns="45720" rIns="91440" bIns="45720" anchor="t">
            <a:spAutoFit/>
          </a:bodyPr>
          <a:lstStyle/>
          <a:p>
            <a:pPr>
              <a:lnSpc>
                <a:spcPct val="150000"/>
              </a:lnSpc>
              <a:defRPr/>
            </a:pPr>
            <a:r>
              <a:rPr lang="es" b="1" u="sng" noProof="0" dirty="0">
                <a:latin typeface="Poppins"/>
                <a:cs typeface="Calibri" panose="020F0502020204030204" pitchFamily="34" charset="0"/>
              </a:rPr>
              <a:t>Tarea 4.2. </a:t>
            </a:r>
            <a:r>
              <a:rPr lang="es" b="1" noProof="0" dirty="0">
                <a:latin typeface="Poppins"/>
                <a:cs typeface="Calibri" panose="020F0502020204030204" pitchFamily="34" charset="0"/>
              </a:rPr>
              <a:t>¿Qué podemos hacer para combatir la contaminación del suelo?</a:t>
            </a:r>
          </a:p>
          <a:p>
            <a:pPr>
              <a:lnSpc>
                <a:spcPct val="150000"/>
              </a:lnSpc>
              <a:defRPr/>
            </a:pPr>
            <a:r>
              <a:rPr lang="es" noProof="0" dirty="0">
                <a:latin typeface="Poppins"/>
                <a:cs typeface="Calibri" panose="020F0502020204030204" pitchFamily="34" charset="0"/>
              </a:rPr>
              <a:t>Utilizad los conocimientos que ya habéis adquirido sobre este tema (en clases o asignaturas anteriores) e investigad las siguientes páginas web </a:t>
            </a:r>
          </a:p>
          <a:p>
            <a:pPr>
              <a:lnSpc>
                <a:spcPct val="150000"/>
              </a:lnSpc>
              <a:defRPr/>
            </a:pPr>
            <a:r>
              <a:rPr lang="es" noProof="0" dirty="0">
                <a:latin typeface="Poppins"/>
                <a:cs typeface="Calibri" panose="020F0502020204030204" pitchFamily="34" charset="0"/>
              </a:rPr>
              <a:t>(</a:t>
            </a:r>
            <a:r>
              <a:rPr lang="es" noProof="0" dirty="0">
                <a:solidFill>
                  <a:schemeClr val="bg2">
                    <a:lumMod val="60000"/>
                    <a:lumOff val="40000"/>
                  </a:schemeClr>
                </a:solidFill>
                <a:latin typeface="Poppins"/>
                <a:cs typeface="Calibri" panose="020F0502020204030204" pitchFamily="34" charset="0"/>
              </a:rPr>
              <a:t>debería proporcionarse una selección adaptada al grupo de edad.</a:t>
            </a:r>
            <a:r>
              <a:rPr lang="es" noProof="0" dirty="0">
                <a:latin typeface="Poppins"/>
                <a:cs typeface="Calibri" panose="020F0502020204030204" pitchFamily="34" charset="0"/>
              </a:rPr>
              <a:t>) </a:t>
            </a:r>
          </a:p>
          <a:p>
            <a:pPr>
              <a:lnSpc>
                <a:spcPct val="150000"/>
              </a:lnSpc>
              <a:defRPr/>
            </a:pPr>
            <a:r>
              <a:rPr lang="es" b="1" u="sng" noProof="0" dirty="0">
                <a:latin typeface="Poppins"/>
                <a:cs typeface="Calibri"/>
              </a:rPr>
              <a:t>Grupos 1 y 2: </a:t>
            </a:r>
            <a:r>
              <a:rPr lang="es" noProof="0" dirty="0">
                <a:latin typeface="Poppins"/>
                <a:cs typeface="Calibri"/>
              </a:rPr>
              <a:t>elaborad una propuesta plausible sobre cómo podemos reducir la contaminación del suelo en el futuro. Preparad una presentación innovadora que convenza a los responsables locales o políticos para que adopten vuestra iniciativa.</a:t>
            </a:r>
          </a:p>
          <a:p>
            <a:pPr>
              <a:lnSpc>
                <a:spcPct val="150000"/>
              </a:lnSpc>
              <a:defRPr/>
            </a:pPr>
            <a:r>
              <a:rPr lang="es" b="1" u="sng" noProof="0" dirty="0">
                <a:latin typeface="Poppins"/>
                <a:cs typeface="Calibri"/>
              </a:rPr>
              <a:t>Grupos 3 y 4: </a:t>
            </a:r>
            <a:r>
              <a:rPr lang="es" noProof="0" dirty="0">
                <a:latin typeface="Poppins"/>
                <a:cs typeface="Calibri"/>
              </a:rPr>
              <a:t>diseñad un programa educativo creativo para informar a la población sobre los efectos de la contaminación del suelo en la salud y sobre cómo prevenirlos. </a:t>
            </a:r>
          </a:p>
        </p:txBody>
      </p:sp>
      <p:sp>
        <p:nvSpPr>
          <p:cNvPr id="3" name="Textfeld 18">
            <a:extLst>
              <a:ext uri="{FF2B5EF4-FFF2-40B4-BE49-F238E27FC236}">
                <a16:creationId xmlns:a16="http://schemas.microsoft.com/office/drawing/2014/main" id="{FE48C054-CD0E-C343-3C6B-D5AB1E487EA4}"/>
              </a:ext>
            </a:extLst>
          </p:cNvPr>
          <p:cNvSpPr txBox="1"/>
          <p:nvPr/>
        </p:nvSpPr>
        <p:spPr bwMode="auto">
          <a:xfrm>
            <a:off x="795892" y="1236111"/>
            <a:ext cx="2493408"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rgbClr val="000000"/>
                </a:solidFill>
                <a:latin typeface="Calibri" panose="020F0502020204030204" pitchFamily="34" charset="0"/>
                <a:cs typeface="Calibri" panose="020F0502020204030204" pitchFamily="34" charset="0"/>
              </a:rPr>
              <a:t>Profundización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930638" y="4468712"/>
            <a:ext cx="9533138" cy="1207254"/>
          </a:xfrm>
          <a:prstGeom prst="rect">
            <a:avLst/>
          </a:prstGeom>
          <a:noFill/>
        </p:spPr>
        <p:txBody>
          <a:bodyPr wrap="square" lIns="91440" tIns="45720" rIns="91440" bIns="45720" rtlCol="0" anchor="t">
            <a:spAutoFit/>
          </a:bodyPr>
          <a:lstStyle/>
          <a:p>
            <a:pPr marL="285750" marR="0" lvl="0" indent="-285750">
              <a:lnSpc>
                <a:spcPct val="150000"/>
              </a:lnSpc>
              <a:spcBef>
                <a:spcPts val="0"/>
              </a:spcBef>
              <a:spcAft>
                <a:spcPts val="0"/>
              </a:spcAft>
              <a:buClr>
                <a:srgbClr val="000000"/>
              </a:buClr>
              <a:buSzTx/>
              <a:buFont typeface="Wingdings"/>
              <a:buChar char="Ø"/>
              <a:defRPr/>
            </a:pPr>
            <a:r>
              <a:rPr lang="es" sz="1600" u="sng" noProof="0" dirty="0">
                <a:latin typeface="Poppins"/>
                <a:cs typeface="Calibri"/>
              </a:rPr>
              <a:t>Formativa:</a:t>
            </a:r>
            <a:r>
              <a:rPr lang="es" sz="1600" noProof="0" dirty="0">
                <a:latin typeface="Poppins"/>
                <a:cs typeface="Calibri"/>
              </a:rPr>
              <a:t> observad atentamente a vuestros estudiantes mientras trabajan en grupo, recoged evidencias de aprendizaje y analizadlas; dad retroalimentación</a:t>
            </a:r>
          </a:p>
          <a:p>
            <a:pPr marL="285750" marR="0" lvl="0" indent="-285750">
              <a:lnSpc>
                <a:spcPct val="150000"/>
              </a:lnSpc>
              <a:spcBef>
                <a:spcPts val="0"/>
              </a:spcBef>
              <a:spcAft>
                <a:spcPts val="0"/>
              </a:spcAft>
              <a:buClr>
                <a:srgbClr val="000000"/>
              </a:buClr>
              <a:buSzTx/>
              <a:buFont typeface="Wingdings"/>
              <a:buChar char="Ø"/>
              <a:defRPr/>
            </a:pPr>
            <a:r>
              <a:rPr lang="es" sz="1600" u="sng" noProof="0" dirty="0">
                <a:latin typeface="Poppins"/>
                <a:cs typeface="Calibri"/>
              </a:rPr>
              <a:t>Sumativa:</a:t>
            </a:r>
            <a:r>
              <a:rPr lang="es" sz="1600" noProof="0" dirty="0">
                <a:latin typeface="Poppins"/>
                <a:cs typeface="Calibri"/>
              </a:rPr>
              <a:t> definid los objetivos de aprendizaje desde el principio</a:t>
            </a:r>
          </a:p>
        </p:txBody>
      </p:sp>
      <p:sp>
        <p:nvSpPr>
          <p:cNvPr id="13" name="Textfeld 12"/>
          <p:cNvSpPr txBox="1"/>
          <p:nvPr/>
        </p:nvSpPr>
        <p:spPr bwMode="auto">
          <a:xfrm>
            <a:off x="865054" y="1236111"/>
            <a:ext cx="2130394"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chemeClr val="bg1"/>
                </a:solidFill>
                <a:latin typeface="Calibri" panose="020F0502020204030204" pitchFamily="34" charset="0"/>
                <a:cs typeface="Calibri" panose="020F0502020204030204" pitchFamily="34" charset="0"/>
              </a:rPr>
              <a:t>Evaluación</a:t>
            </a:r>
            <a:endParaRPr lang="es" noProof="0" dirty="0">
              <a:solidFill>
                <a:schemeClr val="bg1"/>
              </a:solidFill>
            </a:endParaRPr>
          </a:p>
        </p:txBody>
      </p:sp>
      <p:sp>
        <p:nvSpPr>
          <p:cNvPr id="2" name="Title 1">
            <a:extLst>
              <a:ext uri="{FF2B5EF4-FFF2-40B4-BE49-F238E27FC236}">
                <a16:creationId xmlns:a16="http://schemas.microsoft.com/office/drawing/2014/main" id="{AA1F0046-187E-F19F-7218-8156D5D2A549}"/>
              </a:ext>
            </a:extLst>
          </p:cNvPr>
          <p:cNvSpPr>
            <a:spLocks noGrp="1"/>
          </p:cNvSpPr>
          <p:nvPr>
            <p:ph type="title"/>
          </p:nvPr>
        </p:nvSpPr>
        <p:spPr/>
        <p:txBody>
          <a:bodyPr/>
          <a:lstStyle/>
          <a:p>
            <a:r>
              <a:rPr lang="es" dirty="0"/>
              <a:t>Recibir retroalimentación</a:t>
            </a:r>
          </a:p>
        </p:txBody>
      </p:sp>
      <p:sp>
        <p:nvSpPr>
          <p:cNvPr id="5" name="Rechteck 16"/>
          <p:cNvSpPr/>
          <p:nvPr/>
        </p:nvSpPr>
        <p:spPr bwMode="auto">
          <a:xfrm>
            <a:off x="826583" y="1922630"/>
            <a:ext cx="11033338" cy="2273443"/>
          </a:xfrm>
          <a:prstGeom prst="rect">
            <a:avLst/>
          </a:prstGeom>
        </p:spPr>
        <p:txBody>
          <a:bodyPr wrap="square">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s" sz="1600" noProof="0" dirty="0">
                <a:latin typeface="Poppins"/>
                <a:cs typeface="Calibri" panose="020F0502020204030204" pitchFamily="34" charset="0"/>
              </a:rPr>
              <a:t>Observad a vuestros estudiantes mientras trabajan en grupo o presentan su trabajo en clase.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s" sz="1600" noProof="0" dirty="0">
                <a:latin typeface="Poppins"/>
                <a:cs typeface="Calibri" panose="020F0502020204030204" pitchFamily="34" charset="0"/>
              </a:rPr>
              <a:t>Supervisad si desarrollan sus habilidades y de qué manera.</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s" sz="1600" noProof="0" dirty="0">
                <a:latin typeface="Poppins"/>
                <a:cs typeface="Calibri" panose="020F0502020204030204" pitchFamily="34" charset="0"/>
              </a:rPr>
              <a:t>Evaluad los conocimientos y las competencias al final. </a:t>
            </a:r>
          </a:p>
          <a:p>
            <a:pPr marR="0" lvl="0" algn="l" defTabSz="914400">
              <a:lnSpc>
                <a:spcPct val="150000"/>
              </a:lnSpc>
              <a:spcBef>
                <a:spcPts val="0"/>
              </a:spcBef>
              <a:spcAft>
                <a:spcPts val="0"/>
              </a:spcAft>
              <a:buClr>
                <a:srgbClr val="000000"/>
              </a:buClr>
              <a:buSzTx/>
              <a:defRPr/>
            </a:pPr>
            <a:r>
              <a:rPr lang="es" sz="1600" b="1" noProof="0" dirty="0">
                <a:latin typeface="Poppins"/>
                <a:cs typeface="Calibri" panose="020F0502020204030204" pitchFamily="34" charset="0"/>
              </a:rPr>
              <a:t>La evaluación no debe entenderse como una calificación tradicional, más bien sirve para reconocer y diagnosticar los requisitos previos y el progreso de aprendizaje en cada fase y así orientar los siguientes pasos del profesor o profesora.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711357" y="1955479"/>
            <a:ext cx="11189574" cy="3742050"/>
          </a:xfrm>
          <a:prstGeom prst="rect">
            <a:avLst/>
          </a:prstGeom>
        </p:spPr>
        <p:txBody>
          <a:bodyPr wrap="square" lIns="91440" tIns="45720" rIns="91440" bIns="45720" anchor="t">
            <a:spAutoFit/>
          </a:bodyPr>
          <a:lstStyle/>
          <a:p>
            <a:pPr lvl="0">
              <a:lnSpc>
                <a:spcPct val="150000"/>
              </a:lnSpc>
              <a:buClr>
                <a:srgbClr val="000000"/>
              </a:buClr>
              <a:defRPr/>
            </a:pPr>
            <a:r>
              <a:rPr lang="es" sz="2000" noProof="0" dirty="0">
                <a:latin typeface="Poppins"/>
                <a:cs typeface="Calibri"/>
              </a:rPr>
              <a:t>El diagnóstico no solo constituye la base de la calificación, sino que también es necesario como parte integrante de las clases de Biología para adaptar de forma óptima la enseñanza a las necesidades de los estudiantes.</a:t>
            </a:r>
          </a:p>
          <a:p>
            <a:pPr marL="285750" lvl="0" indent="-285750">
              <a:lnSpc>
                <a:spcPct val="150000"/>
              </a:lnSpc>
              <a:buClr>
                <a:srgbClr val="000000"/>
              </a:buClr>
              <a:buFont typeface="Wingdings"/>
              <a:buChar char="Ø"/>
              <a:defRPr/>
            </a:pPr>
            <a:r>
              <a:rPr lang="es" sz="2000" u="sng" noProof="0" dirty="0">
                <a:latin typeface="Poppins"/>
                <a:cs typeface="Calibri"/>
              </a:rPr>
              <a:t>Diagnóstico sumativo - examen:</a:t>
            </a:r>
            <a:r>
              <a:rPr lang="es" sz="2000" noProof="0" dirty="0">
                <a:latin typeface="Poppins"/>
                <a:cs typeface="Calibri"/>
              </a:rPr>
              <a:t> al final de las fases de aprendizaje más largas, se evalúa y califica el rendimiento, normalmente mediante una prueba o un trabajo.</a:t>
            </a:r>
          </a:p>
          <a:p>
            <a:pPr marL="285750" lvl="0" indent="-285750">
              <a:lnSpc>
                <a:spcPct val="150000"/>
              </a:lnSpc>
              <a:buClr>
                <a:srgbClr val="000000"/>
              </a:buClr>
              <a:buFont typeface="Wingdings"/>
              <a:buChar char="Ø"/>
              <a:defRPr/>
            </a:pPr>
            <a:r>
              <a:rPr lang="es" sz="2000" u="sng" noProof="0" dirty="0">
                <a:latin typeface="Poppins"/>
                <a:cs typeface="Calibri" panose="020F0502020204030204" pitchFamily="34" charset="0"/>
              </a:rPr>
              <a:t>Diagnóstico formativo</a:t>
            </a:r>
            <a:r>
              <a:rPr lang="es" sz="2000" noProof="0" dirty="0">
                <a:latin typeface="Poppins"/>
                <a:cs typeface="Calibri" panose="020F0502020204030204" pitchFamily="34" charset="0"/>
              </a:rPr>
              <a:t> - evaluación: se lleva a cabo de forma continua para valorar el progreso de aprendizaje de los estudiantes (hojas de trabajo, observaciones durante las lecciones, debates en clase, deberes, etc.). </a:t>
            </a:r>
          </a:p>
        </p:txBody>
      </p:sp>
      <p:sp>
        <p:nvSpPr>
          <p:cNvPr id="2" name="Title 1">
            <a:extLst>
              <a:ext uri="{FF2B5EF4-FFF2-40B4-BE49-F238E27FC236}">
                <a16:creationId xmlns:a16="http://schemas.microsoft.com/office/drawing/2014/main" id="{8E158618-8A83-DD4E-CDF4-3F243118EB47}"/>
              </a:ext>
            </a:extLst>
          </p:cNvPr>
          <p:cNvSpPr>
            <a:spLocks noGrp="1"/>
          </p:cNvSpPr>
          <p:nvPr>
            <p:ph type="title"/>
          </p:nvPr>
        </p:nvSpPr>
        <p:spPr/>
        <p:txBody>
          <a:bodyPr/>
          <a:lstStyle/>
          <a:p>
            <a:r>
              <a:rPr lang="es" dirty="0"/>
              <a:t>Recibir retroalimentación</a:t>
            </a:r>
          </a:p>
        </p:txBody>
      </p:sp>
      <p:sp>
        <p:nvSpPr>
          <p:cNvPr id="4" name="Textfeld 12">
            <a:extLst>
              <a:ext uri="{FF2B5EF4-FFF2-40B4-BE49-F238E27FC236}">
                <a16:creationId xmlns:a16="http://schemas.microsoft.com/office/drawing/2014/main" id="{047A07C6-BBE9-3CDB-F9AC-36DFFF14D462}"/>
              </a:ext>
            </a:extLst>
          </p:cNvPr>
          <p:cNvSpPr txBox="1"/>
          <p:nvPr/>
        </p:nvSpPr>
        <p:spPr bwMode="auto">
          <a:xfrm>
            <a:off x="865054" y="1236111"/>
            <a:ext cx="2130394"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chemeClr val="bg1"/>
                </a:solidFill>
                <a:latin typeface="Calibri" panose="020F0502020204030204" pitchFamily="34" charset="0"/>
                <a:cs typeface="Calibri" panose="020F0502020204030204" pitchFamily="34" charset="0"/>
              </a:rPr>
              <a:t>Evaluación</a:t>
            </a:r>
            <a:endParaRPr lang="es" noProof="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664660" y="1997839"/>
            <a:ext cx="10517692" cy="2862322"/>
          </a:xfrm>
          <a:prstGeom prst="rect">
            <a:avLst/>
          </a:prstGeom>
        </p:spPr>
        <p:txBody>
          <a:bodyPr wrap="square" lIns="91440" tIns="45720" rIns="91440" bIns="45720" anchor="t">
            <a:spAutoFit/>
          </a:bodyPr>
          <a:lstStyle/>
          <a:p>
            <a:pPr>
              <a:lnSpc>
                <a:spcPct val="150000"/>
              </a:lnSpc>
              <a:buClr>
                <a:srgbClr val="000000"/>
              </a:buClr>
              <a:defRPr/>
            </a:pPr>
            <a:r>
              <a:rPr lang="es" sz="2000" b="1" u="sng" noProof="0" dirty="0">
                <a:latin typeface="Poppins"/>
                <a:cs typeface="Calibri"/>
              </a:rPr>
              <a:t>Diagnóstico formativo:</a:t>
            </a:r>
            <a:r>
              <a:rPr lang="es" sz="2000" noProof="0" dirty="0">
                <a:latin typeface="Poppins"/>
                <a:cs typeface="Calibri"/>
              </a:rPr>
              <a:t> crear oportunidades para que los estudiantes cuestionen sus propios conocimientos y reflexionen sobre sus experiencias. Crear oportunidades que permitan al profesor o profesora valorar y desarrollar la eficacia de la propuesta de aprendizaje y reconocer en qué punto se encuentran los estudiantes.  </a:t>
            </a:r>
            <a:endParaRPr lang="es" sz="2000" b="1" u="sng" noProof="0" dirty="0">
              <a:latin typeface="Poppins"/>
              <a:cs typeface="Calibri"/>
            </a:endParaRPr>
          </a:p>
          <a:p>
            <a:pPr lvl="0">
              <a:lnSpc>
                <a:spcPct val="150000"/>
              </a:lnSpc>
              <a:defRPr/>
            </a:pPr>
            <a:r>
              <a:rPr lang="es" sz="2000" b="1" u="sng" noProof="0" dirty="0">
                <a:latin typeface="Poppins"/>
                <a:cs typeface="Calibri"/>
              </a:rPr>
              <a:t>Diagnóstico sumativo:</a:t>
            </a:r>
            <a:r>
              <a:rPr lang="es" sz="2000" noProof="0" dirty="0">
                <a:latin typeface="Poppins"/>
                <a:cs typeface="Calibri"/>
              </a:rPr>
              <a:t> proporcionar a los estudiantes información sobre si han alcanzado los objetivos de aprendizaje previstos o adquirido las competencias deseadas. </a:t>
            </a:r>
            <a:endParaRPr lang="es" sz="2000" b="0" i="0" u="none" strike="noStrike" cap="none" spc="0" noProof="0" dirty="0">
              <a:ln>
                <a:noFill/>
              </a:ln>
              <a:latin typeface="Poppins"/>
              <a:cs typeface="Calibri"/>
            </a:endParaRPr>
          </a:p>
        </p:txBody>
      </p:sp>
      <p:sp>
        <p:nvSpPr>
          <p:cNvPr id="3" name="Title 2">
            <a:extLst>
              <a:ext uri="{FF2B5EF4-FFF2-40B4-BE49-F238E27FC236}">
                <a16:creationId xmlns:a16="http://schemas.microsoft.com/office/drawing/2014/main" id="{B5288EF4-0432-AE41-0704-F498CE6D3439}"/>
              </a:ext>
            </a:extLst>
          </p:cNvPr>
          <p:cNvSpPr>
            <a:spLocks noGrp="1"/>
          </p:cNvSpPr>
          <p:nvPr>
            <p:ph type="title"/>
          </p:nvPr>
        </p:nvSpPr>
        <p:spPr/>
        <p:txBody>
          <a:bodyPr/>
          <a:lstStyle/>
          <a:p>
            <a:r>
              <a:rPr lang="es" dirty="0"/>
              <a:t>Recibir retroalimentación</a:t>
            </a:r>
          </a:p>
        </p:txBody>
      </p:sp>
      <p:sp>
        <p:nvSpPr>
          <p:cNvPr id="2" name="Textfeld 12">
            <a:extLst>
              <a:ext uri="{FF2B5EF4-FFF2-40B4-BE49-F238E27FC236}">
                <a16:creationId xmlns:a16="http://schemas.microsoft.com/office/drawing/2014/main" id="{43D7641D-2AA0-2C05-A77D-39DD8BFA6EE6}"/>
              </a:ext>
            </a:extLst>
          </p:cNvPr>
          <p:cNvSpPr txBox="1"/>
          <p:nvPr/>
        </p:nvSpPr>
        <p:spPr bwMode="auto">
          <a:xfrm>
            <a:off x="865054" y="1236111"/>
            <a:ext cx="2130394"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chemeClr val="bg1"/>
                </a:solidFill>
                <a:latin typeface="Calibri" panose="020F0502020204030204" pitchFamily="34" charset="0"/>
                <a:cs typeface="Calibri" panose="020F0502020204030204" pitchFamily="34" charset="0"/>
              </a:rPr>
              <a:t>Evaluación</a:t>
            </a:r>
            <a:endParaRPr lang="es" noProof="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586507" y="1822388"/>
            <a:ext cx="9054580" cy="3276282"/>
          </a:xfrm>
          <a:prstGeom prst="rect">
            <a:avLst/>
          </a:prstGeom>
        </p:spPr>
        <p:txBody>
          <a:bodyPr wrap="square" lIns="91440" tIns="45720" rIns="91440" bIns="45720" anchor="t">
            <a:spAutoFit/>
          </a:bodyPr>
          <a:lstStyle/>
          <a:p>
            <a:pPr>
              <a:lnSpc>
                <a:spcPct val="150000"/>
              </a:lnSpc>
              <a:defRPr/>
            </a:pPr>
            <a:r>
              <a:rPr lang="es" sz="2000" b="1" u="sng" noProof="0" dirty="0">
                <a:latin typeface="Poppins"/>
                <a:cs typeface="Calibri"/>
              </a:rPr>
              <a:t>Métodos. </a:t>
            </a:r>
          </a:p>
          <a:p>
            <a:pPr marL="342900" indent="-342900">
              <a:lnSpc>
                <a:spcPct val="150000"/>
              </a:lnSpc>
              <a:buFont typeface="Arial"/>
              <a:buChar char="•"/>
              <a:defRPr/>
            </a:pPr>
            <a:r>
              <a:rPr lang="es" sz="2000" noProof="0" dirty="0">
                <a:latin typeface="Poppins"/>
                <a:cs typeface="Calibri" panose="020F0502020204030204" pitchFamily="34" charset="0"/>
              </a:rPr>
              <a:t>Viñetas y mapas conceptuales</a:t>
            </a:r>
          </a:p>
          <a:p>
            <a:pPr marL="342900" indent="-342900">
              <a:lnSpc>
                <a:spcPct val="150000"/>
              </a:lnSpc>
              <a:buFont typeface="Arial"/>
              <a:buChar char="•"/>
              <a:defRPr/>
            </a:pPr>
            <a:r>
              <a:rPr lang="es" sz="2000" noProof="0" dirty="0">
                <a:latin typeface="Poppins"/>
                <a:cs typeface="Calibri" panose="020F0502020204030204" pitchFamily="34" charset="0"/>
              </a:rPr>
              <a:t>Observaciones en el aula</a:t>
            </a:r>
          </a:p>
          <a:p>
            <a:pPr marL="342900" indent="-342900">
              <a:lnSpc>
                <a:spcPct val="150000"/>
              </a:lnSpc>
              <a:buFont typeface="Arial"/>
              <a:buChar char="•"/>
              <a:defRPr/>
            </a:pPr>
            <a:r>
              <a:rPr lang="es" sz="2000" noProof="0" dirty="0">
                <a:latin typeface="Poppins"/>
                <a:cs typeface="Calibri" panose="020F0502020204030204" pitchFamily="34" charset="0"/>
              </a:rPr>
              <a:t>Explicaciones de fenómenos similares</a:t>
            </a:r>
          </a:p>
          <a:p>
            <a:pPr marL="342900" indent="-342900">
              <a:lnSpc>
                <a:spcPct val="150000"/>
              </a:lnSpc>
              <a:buFont typeface="Arial"/>
              <a:buChar char="•"/>
              <a:defRPr/>
            </a:pPr>
            <a:r>
              <a:rPr lang="es" sz="2000" noProof="0" dirty="0">
                <a:latin typeface="Poppins"/>
                <a:cs typeface="Calibri" panose="020F0502020204030204" pitchFamily="34" charset="0"/>
              </a:rPr>
              <a:t>Análisis de elaboraciones de los estudiantes (evaluación de argumentos en debates, contenido de presentaciones u otras evidencias de aprendizaje) </a:t>
            </a:r>
          </a:p>
          <a:p>
            <a:pPr marL="342900" indent="-342900">
              <a:lnSpc>
                <a:spcPct val="150000"/>
              </a:lnSpc>
              <a:buFont typeface="Arial"/>
              <a:buChar char="•"/>
              <a:defRPr/>
            </a:pPr>
            <a:r>
              <a:rPr lang="es" sz="2000" noProof="0" dirty="0">
                <a:latin typeface="Poppins"/>
                <a:cs typeface="Calibri" panose="020F0502020204030204" pitchFamily="34" charset="0"/>
              </a:rPr>
              <a:t>Pruebas, exámenes </a:t>
            </a:r>
          </a:p>
        </p:txBody>
      </p:sp>
      <p:sp>
        <p:nvSpPr>
          <p:cNvPr id="3" name="Title 2">
            <a:extLst>
              <a:ext uri="{FF2B5EF4-FFF2-40B4-BE49-F238E27FC236}">
                <a16:creationId xmlns:a16="http://schemas.microsoft.com/office/drawing/2014/main" id="{C6FA91DE-84AD-26F5-7C2C-3A9EA7CD151F}"/>
              </a:ext>
            </a:extLst>
          </p:cNvPr>
          <p:cNvSpPr>
            <a:spLocks noGrp="1"/>
          </p:cNvSpPr>
          <p:nvPr>
            <p:ph type="title"/>
          </p:nvPr>
        </p:nvSpPr>
        <p:spPr/>
        <p:txBody>
          <a:bodyPr/>
          <a:lstStyle/>
          <a:p>
            <a:r>
              <a:rPr lang="es" dirty="0"/>
              <a:t>Recibir retroalimentación</a:t>
            </a:r>
          </a:p>
        </p:txBody>
      </p:sp>
      <p:sp>
        <p:nvSpPr>
          <p:cNvPr id="2" name="Textfeld 12">
            <a:extLst>
              <a:ext uri="{FF2B5EF4-FFF2-40B4-BE49-F238E27FC236}">
                <a16:creationId xmlns:a16="http://schemas.microsoft.com/office/drawing/2014/main" id="{E27D5345-A59D-4BEB-83D0-899194F56933}"/>
              </a:ext>
            </a:extLst>
          </p:cNvPr>
          <p:cNvSpPr txBox="1"/>
          <p:nvPr/>
        </p:nvSpPr>
        <p:spPr bwMode="auto">
          <a:xfrm>
            <a:off x="865054" y="1236111"/>
            <a:ext cx="2130394"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chemeClr val="bg1"/>
                </a:solidFill>
                <a:latin typeface="Calibri" panose="020F0502020204030204" pitchFamily="34" charset="0"/>
                <a:cs typeface="Calibri" panose="020F0502020204030204" pitchFamily="34" charset="0"/>
              </a:rPr>
              <a:t>Evaluación</a:t>
            </a:r>
            <a:endParaRPr lang="es" noProof="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2049094" y="3759504"/>
            <a:ext cx="1780721" cy="569827"/>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noProof="0" dirty="0">
                <a:solidFill>
                  <a:schemeClr val="tx1"/>
                </a:solidFill>
                <a:latin typeface="Poppins"/>
              </a:rPr>
              <a:t>Restos vegetales</a:t>
            </a:r>
          </a:p>
        </p:txBody>
      </p:sp>
      <p:sp>
        <p:nvSpPr>
          <p:cNvPr id="15" name="Abgerundetes Rechteck 14"/>
          <p:cNvSpPr/>
          <p:nvPr/>
        </p:nvSpPr>
        <p:spPr bwMode="auto">
          <a:xfrm>
            <a:off x="3829815" y="2507625"/>
            <a:ext cx="1701994" cy="504056"/>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noProof="0" dirty="0">
                <a:solidFill>
                  <a:schemeClr val="tx1"/>
                </a:solidFill>
                <a:latin typeface="Poppins"/>
              </a:rPr>
              <a:t>Lombrices</a:t>
            </a:r>
          </a:p>
        </p:txBody>
      </p:sp>
      <p:sp>
        <p:nvSpPr>
          <p:cNvPr id="16" name="Abgerundetes Rechteck 15"/>
          <p:cNvSpPr/>
          <p:nvPr/>
        </p:nvSpPr>
        <p:spPr bwMode="auto">
          <a:xfrm>
            <a:off x="4477887" y="4882646"/>
            <a:ext cx="1296144" cy="432048"/>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noProof="0" dirty="0">
                <a:solidFill>
                  <a:schemeClr val="tx1"/>
                </a:solidFill>
                <a:latin typeface="Poppins"/>
              </a:rPr>
              <a:t>Humus</a:t>
            </a:r>
          </a:p>
        </p:txBody>
      </p:sp>
      <p:cxnSp>
        <p:nvCxnSpPr>
          <p:cNvPr id="18" name="Gerade Verbindung mit Pfeil 17"/>
          <p:cNvCxnSpPr/>
          <p:nvPr/>
        </p:nvCxnSpPr>
        <p:spPr bwMode="auto">
          <a:xfrm flipH="1">
            <a:off x="2533671" y="3299713"/>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bwMode="auto">
          <a:xfrm>
            <a:off x="4837927" y="3875777"/>
            <a:ext cx="504056"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bwMode="auto">
          <a:xfrm>
            <a:off x="3973831" y="4739873"/>
            <a:ext cx="432048"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2965719" y="2939673"/>
            <a:ext cx="505267" cy="369332"/>
          </a:xfrm>
          <a:prstGeom prst="rect">
            <a:avLst/>
          </a:prstGeom>
          <a:noFill/>
        </p:spPr>
        <p:txBody>
          <a:bodyPr wrap="none" rtlCol="0">
            <a:spAutoFit/>
          </a:bodyPr>
          <a:lstStyle/>
          <a:p>
            <a:pPr>
              <a:defRPr/>
            </a:pPr>
            <a:r>
              <a:rPr lang="es" noProof="0" dirty="0">
                <a:latin typeface="Poppins"/>
              </a:rPr>
              <a:t>comen</a:t>
            </a:r>
          </a:p>
        </p:txBody>
      </p:sp>
      <p:sp>
        <p:nvSpPr>
          <p:cNvPr id="22" name="Textfeld 21"/>
          <p:cNvSpPr txBox="1"/>
          <p:nvPr/>
        </p:nvSpPr>
        <p:spPr bwMode="auto">
          <a:xfrm>
            <a:off x="4405879" y="3515737"/>
            <a:ext cx="697627" cy="369332"/>
          </a:xfrm>
          <a:prstGeom prst="rect">
            <a:avLst/>
          </a:prstGeom>
          <a:noFill/>
        </p:spPr>
        <p:txBody>
          <a:bodyPr wrap="none" rtlCol="0">
            <a:spAutoFit/>
          </a:bodyPr>
          <a:lstStyle/>
          <a:p>
            <a:pPr>
              <a:defRPr/>
            </a:pPr>
            <a:r>
              <a:rPr lang="es" noProof="0" dirty="0">
                <a:latin typeface="Poppins"/>
              </a:rPr>
              <a:t>defecan</a:t>
            </a:r>
          </a:p>
        </p:txBody>
      </p:sp>
      <p:sp>
        <p:nvSpPr>
          <p:cNvPr id="23" name="Textfeld 22"/>
          <p:cNvSpPr txBox="1"/>
          <p:nvPr/>
        </p:nvSpPr>
        <p:spPr bwMode="auto">
          <a:xfrm>
            <a:off x="3181743" y="4379833"/>
            <a:ext cx="1029449" cy="369332"/>
          </a:xfrm>
          <a:prstGeom prst="rect">
            <a:avLst/>
          </a:prstGeom>
          <a:noFill/>
        </p:spPr>
        <p:txBody>
          <a:bodyPr wrap="none" rtlCol="0">
            <a:spAutoFit/>
          </a:bodyPr>
          <a:lstStyle/>
          <a:p>
            <a:pPr>
              <a:defRPr/>
            </a:pPr>
            <a:r>
              <a:rPr lang="es" noProof="0" dirty="0">
                <a:latin typeface="Poppins"/>
              </a:rPr>
              <a:t>generan</a:t>
            </a:r>
          </a:p>
        </p:txBody>
      </p:sp>
      <p:cxnSp>
        <p:nvCxnSpPr>
          <p:cNvPr id="24" name="Gerade Verbindung 15"/>
          <p:cNvCxnSpPr/>
          <p:nvPr/>
        </p:nvCxnSpPr>
        <p:spPr bwMode="auto">
          <a:xfrm flipH="1">
            <a:off x="3469775" y="2867665"/>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p:nvPr/>
        </p:nvCxnSpPr>
        <p:spPr bwMode="auto">
          <a:xfrm flipH="1" flipV="1">
            <a:off x="4477887" y="3011681"/>
            <a:ext cx="144016"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p:nvPr/>
        </p:nvCxnSpPr>
        <p:spPr bwMode="auto">
          <a:xfrm>
            <a:off x="2821702" y="4271821"/>
            <a:ext cx="504056"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2091493" y="4878424"/>
            <a:ext cx="1460417"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sz="1400" noProof="0" dirty="0">
                <a:solidFill>
                  <a:schemeClr val="tx1"/>
                </a:solidFill>
                <a:latin typeface="Poppins"/>
              </a:rPr>
              <a:t>preposición</a:t>
            </a:r>
          </a:p>
        </p:txBody>
      </p:sp>
      <p:sp>
        <p:nvSpPr>
          <p:cNvPr id="28" name="Pfeil nach rechts 27"/>
          <p:cNvSpPr/>
          <p:nvPr/>
        </p:nvSpPr>
        <p:spPr bwMode="auto">
          <a:xfrm rot="1807152">
            <a:off x="1725414" y="2409779"/>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sz="1400" noProof="0" dirty="0">
                <a:solidFill>
                  <a:schemeClr val="tx1"/>
                </a:solidFill>
                <a:latin typeface="Poppins"/>
              </a:rPr>
              <a:t>enlace</a:t>
            </a:r>
          </a:p>
        </p:txBody>
      </p:sp>
      <p:sp>
        <p:nvSpPr>
          <p:cNvPr id="29" name="Pfeil nach rechts 28"/>
          <p:cNvSpPr/>
          <p:nvPr/>
        </p:nvSpPr>
        <p:spPr bwMode="auto">
          <a:xfrm rot="1077663">
            <a:off x="625460" y="3556356"/>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sz="1400" noProof="0" dirty="0">
                <a:solidFill>
                  <a:schemeClr val="tx1"/>
                </a:solidFill>
                <a:latin typeface="Poppins"/>
              </a:rPr>
              <a:t>concepto</a:t>
            </a:r>
          </a:p>
        </p:txBody>
      </p:sp>
      <p:sp>
        <p:nvSpPr>
          <p:cNvPr id="2" name="Rechteck 1"/>
          <p:cNvSpPr/>
          <p:nvPr/>
        </p:nvSpPr>
        <p:spPr bwMode="auto">
          <a:xfrm>
            <a:off x="6350095" y="1933300"/>
            <a:ext cx="5271929" cy="2862322"/>
          </a:xfrm>
          <a:prstGeom prst="rect">
            <a:avLst/>
          </a:prstGeom>
        </p:spPr>
        <p:txBody>
          <a:bodyPr wrap="square">
            <a:spAutoFit/>
          </a:bodyPr>
          <a:lstStyle/>
          <a:p>
            <a:pPr marL="342900" indent="-342900">
              <a:buFont typeface="Arial" panose="020B0604020202020204" pitchFamily="34" charset="0"/>
              <a:buChar char="•"/>
              <a:defRPr/>
            </a:pPr>
            <a:r>
              <a:rPr lang="es" sz="2000" noProof="0" dirty="0">
                <a:latin typeface="Poppins"/>
                <a:cs typeface="Calibri" panose="020F0502020204030204" pitchFamily="34" charset="0"/>
              </a:rPr>
              <a:t>Poned los conceptos dentro de los recuadros.</a:t>
            </a:r>
          </a:p>
          <a:p>
            <a:pPr marL="342900" indent="-342900">
              <a:buFont typeface="Arial" panose="020B0604020202020204" pitchFamily="34" charset="0"/>
              <a:buChar char="•"/>
              <a:defRPr/>
            </a:pPr>
            <a:r>
              <a:rPr lang="es" sz="2000" noProof="0" dirty="0">
                <a:latin typeface="Poppins"/>
                <a:cs typeface="Calibri" panose="020F0502020204030204" pitchFamily="34" charset="0"/>
              </a:rPr>
              <a:t>Utilizad líneas de conexión para indicar las relaciones entre conceptos vinculados.</a:t>
            </a:r>
          </a:p>
          <a:p>
            <a:pPr marL="342900" indent="-342900">
              <a:buFont typeface="Arial" panose="020B0604020202020204" pitchFamily="34" charset="0"/>
              <a:buChar char="•"/>
              <a:defRPr/>
            </a:pPr>
            <a:r>
              <a:rPr lang="es" sz="2000" noProof="0" dirty="0">
                <a:latin typeface="Poppins"/>
                <a:cs typeface="Calibri" panose="020F0502020204030204" pitchFamily="34" charset="0"/>
              </a:rPr>
              <a:t>Organizad los conceptos de forma jerárquica.</a:t>
            </a:r>
          </a:p>
          <a:p>
            <a:pPr marL="342900" indent="-342900">
              <a:buFont typeface="Arial" panose="020B0604020202020204" pitchFamily="34" charset="0"/>
              <a:buChar char="•"/>
              <a:defRPr/>
            </a:pPr>
            <a:r>
              <a:rPr lang="es" sz="2000" noProof="0" dirty="0">
                <a:latin typeface="Poppins"/>
                <a:cs typeface="Calibri" panose="020F0502020204030204" pitchFamily="34" charset="0"/>
              </a:rPr>
              <a:t>Podéis incluir enlaces cruzados entre dos o más conceptos.</a:t>
            </a:r>
          </a:p>
          <a:p>
            <a:pPr marL="342900" indent="-342900">
              <a:buFont typeface="Arial" panose="020B0604020202020204" pitchFamily="34" charset="0"/>
              <a:buChar char="•"/>
              <a:defRPr/>
            </a:pPr>
            <a:r>
              <a:rPr lang="es" sz="2000" noProof="0" dirty="0">
                <a:latin typeface="Poppins"/>
                <a:cs typeface="Calibri" panose="020F0502020204030204" pitchFamily="34" charset="0"/>
              </a:rPr>
              <a:t>Las palabras de enlace en un mapa conceptual constituyen una proposición.</a:t>
            </a:r>
          </a:p>
        </p:txBody>
      </p:sp>
      <p:sp>
        <p:nvSpPr>
          <p:cNvPr id="3" name="Title 2">
            <a:extLst>
              <a:ext uri="{FF2B5EF4-FFF2-40B4-BE49-F238E27FC236}">
                <a16:creationId xmlns:a16="http://schemas.microsoft.com/office/drawing/2014/main" id="{F564481D-A24C-2528-6F53-D9BE8B28253E}"/>
              </a:ext>
            </a:extLst>
          </p:cNvPr>
          <p:cNvSpPr>
            <a:spLocks noGrp="1"/>
          </p:cNvSpPr>
          <p:nvPr>
            <p:ph type="title"/>
          </p:nvPr>
        </p:nvSpPr>
        <p:spPr/>
        <p:txBody>
          <a:bodyPr>
            <a:normAutofit fontScale="90000"/>
          </a:bodyPr>
          <a:lstStyle/>
          <a:p>
            <a:r>
              <a:rPr lang="es" dirty="0"/>
              <a:t>Los mapas conceptuales representan los «modelos mentales» de los estudiantes. </a:t>
            </a:r>
          </a:p>
        </p:txBody>
      </p:sp>
      <p:sp>
        <p:nvSpPr>
          <p:cNvPr id="4" name="Textfeld 12">
            <a:extLst>
              <a:ext uri="{FF2B5EF4-FFF2-40B4-BE49-F238E27FC236}">
                <a16:creationId xmlns:a16="http://schemas.microsoft.com/office/drawing/2014/main" id="{EDEDB111-58D9-A98A-7FD3-88CCBB31EFCF}"/>
              </a:ext>
            </a:extLst>
          </p:cNvPr>
          <p:cNvSpPr txBox="1"/>
          <p:nvPr/>
        </p:nvSpPr>
        <p:spPr bwMode="auto">
          <a:xfrm>
            <a:off x="865054" y="1236111"/>
            <a:ext cx="2130394"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chemeClr val="bg1"/>
                </a:solidFill>
                <a:latin typeface="Calibri" panose="020F0502020204030204" pitchFamily="34" charset="0"/>
                <a:cs typeface="Calibri" panose="020F0502020204030204" pitchFamily="34" charset="0"/>
              </a:rPr>
              <a:t>Evaluación</a:t>
            </a:r>
            <a:endParaRPr lang="es" noProof="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922410" y="4925723"/>
            <a:ext cx="10431390" cy="738664"/>
          </a:xfrm>
          <a:prstGeom prst="rect">
            <a:avLst/>
          </a:prstGeom>
        </p:spPr>
        <p:txBody>
          <a:bodyPr wrap="square" lIns="91440" tIns="45720" rIns="91440" bIns="45720" anchor="t">
            <a:spAutoFit/>
          </a:bodyPr>
          <a:lstStyle/>
          <a:p>
            <a:pPr>
              <a:defRPr/>
            </a:pPr>
            <a:r>
              <a:rPr lang="es" sz="1400" i="1" dirty="0">
                <a:solidFill>
                  <a:srgbClr val="000000"/>
                </a:solidFill>
                <a:latin typeface="Poppins"/>
                <a:cs typeface="Arial"/>
              </a:rPr>
              <a:t>(Krüger, D., Kloss, L., &amp; Cuadros, I. (2009). Was macht „gute“ Biologielehrkräfte aus? Befragungen von Lehrenden in der Didaktik der Biologie und Biologie-Lehramtsstudierenden an deutschen Hochschulen. I D B – Berichte aus dem Institut für Didaktik der Biologie, 17, 63–88.)</a:t>
            </a:r>
          </a:p>
        </p:txBody>
      </p:sp>
      <p:sp>
        <p:nvSpPr>
          <p:cNvPr id="7" name="Title 6">
            <a:extLst>
              <a:ext uri="{FF2B5EF4-FFF2-40B4-BE49-F238E27FC236}">
                <a16:creationId xmlns:a16="http://schemas.microsoft.com/office/drawing/2014/main" id="{E864B5E6-F82F-2CEE-7388-0498051CAC2B}"/>
              </a:ext>
            </a:extLst>
          </p:cNvPr>
          <p:cNvSpPr>
            <a:spLocks noGrp="1"/>
          </p:cNvSpPr>
          <p:nvPr>
            <p:ph type="title"/>
          </p:nvPr>
        </p:nvSpPr>
        <p:spPr/>
        <p:txBody>
          <a:bodyPr>
            <a:normAutofit/>
          </a:bodyPr>
          <a:lstStyle/>
          <a:p>
            <a:pPr algn="r"/>
            <a:r>
              <a:rPr lang="es" dirty="0"/>
              <a:t>¿Qué es una «buena educación medioambiental»?</a:t>
            </a:r>
          </a:p>
        </p:txBody>
      </p:sp>
      <p:sp>
        <p:nvSpPr>
          <p:cNvPr id="16" name="Textfeld 17"/>
          <p:cNvSpPr txBox="1"/>
          <p:nvPr/>
        </p:nvSpPr>
        <p:spPr bwMode="auto">
          <a:xfrm>
            <a:off x="425669" y="1444590"/>
            <a:ext cx="7483297" cy="3280385"/>
          </a:xfrm>
          <a:prstGeom prst="rect">
            <a:avLst/>
          </a:prstGeom>
          <a:noFill/>
        </p:spPr>
        <p:txBody>
          <a:bodyPr wrap="square" rtlCol="0">
            <a:spAutoFit/>
          </a:bodyPr>
          <a:lstStyle/>
          <a:p>
            <a:pPr>
              <a:lnSpc>
                <a:spcPct val="150000"/>
              </a:lnSpc>
              <a:defRPr/>
            </a:pPr>
            <a:r>
              <a:rPr lang="es" sz="2000" noProof="0" dirty="0">
                <a:latin typeface="Poppins"/>
              </a:rPr>
              <a:t>«La enseñanza tiene lugar en condiciones muy diversas, lo que hace imposible una definición universalmente válida de lo que es una enseñanza "buena".</a:t>
            </a:r>
          </a:p>
          <a:p>
            <a:pPr>
              <a:lnSpc>
                <a:spcPct val="150000"/>
              </a:lnSpc>
              <a:defRPr/>
            </a:pPr>
            <a:r>
              <a:rPr lang="es" sz="2000" noProof="0" dirty="0">
                <a:latin typeface="Poppins"/>
              </a:rPr>
              <a:t>La misma lección puede dar lugar a un gran éxito de aprendizaje en una clase y fracasar en otra. La evaluación de la enseñanza se basa fundamentalmente en los criterios objetivo establecidos».</a:t>
            </a:r>
          </a:p>
        </p:txBody>
      </p:sp>
      <p:sp>
        <p:nvSpPr>
          <p:cNvPr id="17" name="Rechteckige Legende 4">
            <a:extLst>
              <a:ext uri="{FF2B5EF4-FFF2-40B4-BE49-F238E27FC236}">
                <a16:creationId xmlns:a16="http://schemas.microsoft.com/office/drawing/2014/main" id="{A450F489-B529-84E9-6171-9DC96F0FF93B}"/>
              </a:ext>
            </a:extLst>
          </p:cNvPr>
          <p:cNvSpPr/>
          <p:nvPr/>
        </p:nvSpPr>
        <p:spPr bwMode="auto">
          <a:xfrm>
            <a:off x="8273939" y="1788807"/>
            <a:ext cx="3198693" cy="1701739"/>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s" b="1" dirty="0">
                <a:latin typeface="Poppins"/>
              </a:rPr>
              <a:t>Principio educativo:
</a:t>
            </a:r>
            <a:r>
              <a:rPr lang="es" dirty="0">
                <a:latin typeface="Poppins"/>
              </a:rPr>
              <a:t>dejar claro cuáles son los objetivos de aprendizaje que los estudiantes tienen que alcanzar.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1870390" y="3930906"/>
            <a:ext cx="1249799" cy="550400"/>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noProof="0" dirty="0">
                <a:solidFill>
                  <a:schemeClr val="tx1"/>
                </a:solidFill>
              </a:rPr>
              <a:t>la turbera</a:t>
            </a:r>
          </a:p>
        </p:txBody>
      </p:sp>
      <p:sp>
        <p:nvSpPr>
          <p:cNvPr id="15" name="Abgerundetes Rechteck 14"/>
          <p:cNvSpPr/>
          <p:nvPr/>
        </p:nvSpPr>
        <p:spPr bwMode="auto">
          <a:xfrm>
            <a:off x="3839899" y="2311984"/>
            <a:ext cx="1447365" cy="6730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 noProof="0" dirty="0">
              <a:solidFill>
                <a:schemeClr val="tx1"/>
              </a:solidFill>
            </a:endParaRPr>
          </a:p>
        </p:txBody>
      </p:sp>
      <p:sp>
        <p:nvSpPr>
          <p:cNvPr id="16" name="Abgerundetes Rechteck 15"/>
          <p:cNvSpPr/>
          <p:nvPr/>
        </p:nvSpPr>
        <p:spPr bwMode="auto">
          <a:xfrm>
            <a:off x="4754045" y="4939328"/>
            <a:ext cx="1341955" cy="6103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noProof="0" dirty="0">
                <a:solidFill>
                  <a:schemeClr val="tx1"/>
                </a:solidFill>
              </a:rPr>
              <a:t>diversas especies</a:t>
            </a:r>
          </a:p>
        </p:txBody>
      </p:sp>
      <p:cxnSp>
        <p:nvCxnSpPr>
          <p:cNvPr id="18" name="Gerade Verbindung mit Pfeil 17"/>
          <p:cNvCxnSpPr>
            <a:cxnSpLocks/>
          </p:cNvCxnSpPr>
          <p:nvPr/>
        </p:nvCxnSpPr>
        <p:spPr bwMode="auto">
          <a:xfrm flipH="1">
            <a:off x="2478360" y="3599507"/>
            <a:ext cx="378595" cy="237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cxnSpLocks/>
          </p:cNvCxnSpPr>
          <p:nvPr/>
        </p:nvCxnSpPr>
        <p:spPr bwMode="auto">
          <a:xfrm flipH="1" flipV="1">
            <a:off x="4925998" y="3111609"/>
            <a:ext cx="327195" cy="810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cxnSpLocks/>
          </p:cNvCxnSpPr>
          <p:nvPr/>
        </p:nvCxnSpPr>
        <p:spPr bwMode="auto">
          <a:xfrm>
            <a:off x="4149263" y="5078540"/>
            <a:ext cx="512836" cy="165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4716474" y="3930906"/>
            <a:ext cx="1133644" cy="369332"/>
          </a:xfrm>
          <a:prstGeom prst="rect">
            <a:avLst/>
          </a:prstGeom>
          <a:noFill/>
        </p:spPr>
        <p:txBody>
          <a:bodyPr wrap="none" rtlCol="0">
            <a:spAutoFit/>
          </a:bodyPr>
          <a:lstStyle/>
          <a:p>
            <a:pPr>
              <a:defRPr/>
            </a:pPr>
            <a:r>
              <a:rPr lang="es" noProof="0" dirty="0"/>
              <a:t>regula</a:t>
            </a:r>
          </a:p>
        </p:txBody>
      </p:sp>
      <p:sp>
        <p:nvSpPr>
          <p:cNvPr id="23" name="Textfeld 22"/>
          <p:cNvSpPr txBox="1"/>
          <p:nvPr/>
        </p:nvSpPr>
        <p:spPr bwMode="auto">
          <a:xfrm>
            <a:off x="3298894" y="4436049"/>
            <a:ext cx="1082013" cy="923330"/>
          </a:xfrm>
          <a:prstGeom prst="rect">
            <a:avLst/>
          </a:prstGeom>
          <a:noFill/>
        </p:spPr>
        <p:txBody>
          <a:bodyPr wrap="square" rtlCol="0">
            <a:spAutoFit/>
          </a:bodyPr>
          <a:lstStyle/>
          <a:p>
            <a:pPr>
              <a:defRPr/>
            </a:pPr>
            <a:r>
              <a:rPr lang="es" noProof="0" dirty="0"/>
              <a:t>proporciona hábitats para</a:t>
            </a:r>
          </a:p>
        </p:txBody>
      </p:sp>
      <p:cxnSp>
        <p:nvCxnSpPr>
          <p:cNvPr id="24" name="Gerade Verbindung 15"/>
          <p:cNvCxnSpPr/>
          <p:nvPr/>
        </p:nvCxnSpPr>
        <p:spPr bwMode="auto">
          <a:xfrm flipH="1">
            <a:off x="3543076" y="2964703"/>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a:cxnSpLocks/>
          </p:cNvCxnSpPr>
          <p:nvPr/>
        </p:nvCxnSpPr>
        <p:spPr bwMode="auto">
          <a:xfrm flipH="1" flipV="1">
            <a:off x="5438679" y="4367414"/>
            <a:ext cx="166364" cy="417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a:cxnSpLocks/>
          </p:cNvCxnSpPr>
          <p:nvPr/>
        </p:nvCxnSpPr>
        <p:spPr bwMode="auto">
          <a:xfrm>
            <a:off x="2889847" y="4554187"/>
            <a:ext cx="384273" cy="157489"/>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1873119" y="5071347"/>
            <a:ext cx="1460417"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sz="1400" noProof="0" dirty="0">
                <a:solidFill>
                  <a:schemeClr val="tx1"/>
                </a:solidFill>
              </a:rPr>
              <a:t>preposición</a:t>
            </a:r>
          </a:p>
        </p:txBody>
      </p:sp>
      <p:sp>
        <p:nvSpPr>
          <p:cNvPr id="28" name="Pfeil nach rechts 27"/>
          <p:cNvSpPr/>
          <p:nvPr/>
        </p:nvSpPr>
        <p:spPr bwMode="auto">
          <a:xfrm rot="2722069">
            <a:off x="2413154" y="2144616"/>
            <a:ext cx="1323603"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sz="1400" noProof="0" dirty="0">
                <a:solidFill>
                  <a:schemeClr val="tx1"/>
                </a:solidFill>
              </a:rPr>
              <a:t>enlace</a:t>
            </a:r>
          </a:p>
        </p:txBody>
      </p:sp>
      <p:sp>
        <p:nvSpPr>
          <p:cNvPr id="29" name="Pfeil nach rechts 28"/>
          <p:cNvSpPr/>
          <p:nvPr/>
        </p:nvSpPr>
        <p:spPr bwMode="auto">
          <a:xfrm rot="1077663">
            <a:off x="497077" y="3580401"/>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 sz="1400" noProof="0" dirty="0">
                <a:solidFill>
                  <a:schemeClr val="tx1"/>
                </a:solidFill>
              </a:rPr>
              <a:t>concepto</a:t>
            </a:r>
          </a:p>
        </p:txBody>
      </p:sp>
      <p:sp>
        <p:nvSpPr>
          <p:cNvPr id="3" name="Rechteck 2"/>
          <p:cNvSpPr/>
          <p:nvPr/>
        </p:nvSpPr>
        <p:spPr bwMode="auto">
          <a:xfrm>
            <a:off x="6660192" y="3550881"/>
            <a:ext cx="4812440" cy="2862322"/>
          </a:xfrm>
          <a:prstGeom prst="rect">
            <a:avLst/>
          </a:prstGeom>
        </p:spPr>
        <p:txBody>
          <a:bodyPr wrap="square">
            <a:spAutoFit/>
          </a:bodyPr>
          <a:lstStyle/>
          <a:p>
            <a:pPr lvl="0">
              <a:defRPr/>
            </a:pPr>
            <a:endParaRPr lang="es" noProof="0" dirty="0">
              <a:highlight>
                <a:srgbClr val="FFFF00"/>
              </a:highlight>
            </a:endParaRPr>
          </a:p>
          <a:p>
            <a:pPr lvl="0">
              <a:defRPr/>
            </a:pPr>
            <a:endParaRPr lang="es" noProof="0" dirty="0">
              <a:highlight>
                <a:srgbClr val="FFFF00"/>
              </a:highlight>
            </a:endParaRPr>
          </a:p>
          <a:p>
            <a:pPr lvl="0">
              <a:defRPr/>
            </a:pPr>
            <a:endParaRPr lang="es" noProof="0" dirty="0">
              <a:highlight>
                <a:srgbClr val="FFFF00"/>
              </a:highlight>
            </a:endParaRPr>
          </a:p>
          <a:p>
            <a:pPr lvl="0">
              <a:defRPr/>
            </a:pPr>
            <a:endParaRPr lang="es" noProof="0" dirty="0">
              <a:highlight>
                <a:srgbClr val="FFFF00"/>
              </a:highlight>
            </a:endParaRPr>
          </a:p>
          <a:p>
            <a:pPr lvl="0">
              <a:defRPr/>
            </a:pPr>
            <a:endParaRPr lang="es" noProof="0" dirty="0">
              <a:highlight>
                <a:srgbClr val="FFFF00"/>
              </a:highlight>
            </a:endParaRPr>
          </a:p>
          <a:p>
            <a:pPr lvl="0">
              <a:defRPr/>
            </a:pPr>
            <a:endParaRPr lang="es" noProof="0" dirty="0">
              <a:highlight>
                <a:srgbClr val="FFFF00"/>
              </a:highlight>
            </a:endParaRPr>
          </a:p>
          <a:p>
            <a:pPr lvl="0">
              <a:defRPr/>
            </a:pPr>
            <a:endParaRPr lang="es" noProof="0" dirty="0">
              <a:highlight>
                <a:srgbClr val="FFFF00"/>
              </a:highlight>
            </a:endParaRPr>
          </a:p>
          <a:p>
            <a:pPr lvl="0">
              <a:defRPr/>
            </a:pPr>
            <a:endParaRPr lang="es" noProof="0" dirty="0">
              <a:highlight>
                <a:srgbClr val="FFFF00"/>
              </a:highlight>
            </a:endParaRPr>
          </a:p>
          <a:p>
            <a:pPr lvl="0">
              <a:defRPr/>
            </a:pPr>
            <a:endParaRPr lang="es" noProof="0" dirty="0">
              <a:highlight>
                <a:srgbClr val="FFFF00"/>
              </a:highlight>
            </a:endParaRPr>
          </a:p>
          <a:p>
            <a:pPr lvl="0">
              <a:defRPr/>
            </a:pPr>
            <a:r>
              <a:rPr lang="es" noProof="0" dirty="0">
                <a:highlight>
                  <a:srgbClr val="FFFF00"/>
                </a:highlight>
              </a:rPr>
              <a:t> </a:t>
            </a:r>
          </a:p>
        </p:txBody>
      </p:sp>
      <p:sp>
        <p:nvSpPr>
          <p:cNvPr id="6" name="Textfeld 5">
            <a:extLst>
              <a:ext uri="{FF2B5EF4-FFF2-40B4-BE49-F238E27FC236}">
                <a16:creationId xmlns:a16="http://schemas.microsoft.com/office/drawing/2014/main" id="{EE3CB783-9987-356E-6FA7-8D11C9D9D6FF}"/>
              </a:ext>
            </a:extLst>
          </p:cNvPr>
          <p:cNvSpPr txBox="1"/>
          <p:nvPr/>
        </p:nvSpPr>
        <p:spPr>
          <a:xfrm>
            <a:off x="3875295" y="2317888"/>
            <a:ext cx="1563383" cy="646331"/>
          </a:xfrm>
          <a:prstGeom prst="rect">
            <a:avLst/>
          </a:prstGeom>
          <a:noFill/>
        </p:spPr>
        <p:txBody>
          <a:bodyPr wrap="square" rtlCol="0">
            <a:spAutoFit/>
          </a:bodyPr>
          <a:lstStyle/>
          <a:p>
            <a:r>
              <a:rPr lang="es" noProof="0" dirty="0"/>
              <a:t>ciclos </a:t>
            </a:r>
          </a:p>
          <a:p>
            <a:r>
              <a:rPr lang="es" noProof="0" dirty="0"/>
              <a:t>de materiales</a:t>
            </a:r>
          </a:p>
        </p:txBody>
      </p:sp>
      <p:sp>
        <p:nvSpPr>
          <p:cNvPr id="10" name="Textfeld 9">
            <a:extLst>
              <a:ext uri="{FF2B5EF4-FFF2-40B4-BE49-F238E27FC236}">
                <a16:creationId xmlns:a16="http://schemas.microsoft.com/office/drawing/2014/main" id="{D07176AD-50EF-4557-0F0D-8A2BDABA7F6F}"/>
              </a:ext>
            </a:extLst>
          </p:cNvPr>
          <p:cNvSpPr txBox="1"/>
          <p:nvPr/>
        </p:nvSpPr>
        <p:spPr bwMode="auto">
          <a:xfrm>
            <a:off x="2856955" y="3077567"/>
            <a:ext cx="1505540" cy="646331"/>
          </a:xfrm>
          <a:prstGeom prst="rect">
            <a:avLst/>
          </a:prstGeom>
          <a:noFill/>
        </p:spPr>
        <p:txBody>
          <a:bodyPr wrap="none" rtlCol="0">
            <a:spAutoFit/>
          </a:bodyPr>
          <a:lstStyle/>
          <a:p>
            <a:pPr>
              <a:defRPr/>
            </a:pPr>
            <a:r>
              <a:rPr lang="es" noProof="0" dirty="0"/>
              <a:t>mantiene el </a:t>
            </a:r>
          </a:p>
          <a:p>
            <a:pPr>
              <a:defRPr/>
            </a:pPr>
            <a:r>
              <a:rPr lang="es" noProof="0" dirty="0"/>
              <a:t>equilibrio de </a:t>
            </a:r>
          </a:p>
        </p:txBody>
      </p:sp>
      <p:sp>
        <p:nvSpPr>
          <p:cNvPr id="7" name="Title 6">
            <a:extLst>
              <a:ext uri="{FF2B5EF4-FFF2-40B4-BE49-F238E27FC236}">
                <a16:creationId xmlns:a16="http://schemas.microsoft.com/office/drawing/2014/main" id="{C0C4D26D-5224-6BDF-DCB6-3403F4815DFA}"/>
              </a:ext>
            </a:extLst>
          </p:cNvPr>
          <p:cNvSpPr>
            <a:spLocks noGrp="1"/>
          </p:cNvSpPr>
          <p:nvPr>
            <p:ph type="title"/>
          </p:nvPr>
        </p:nvSpPr>
        <p:spPr/>
        <p:txBody>
          <a:bodyPr>
            <a:normAutofit fontScale="90000"/>
          </a:bodyPr>
          <a:lstStyle/>
          <a:p>
            <a:r>
              <a:rPr lang="es" dirty="0"/>
              <a:t>Los mapas conceptuales son tarjetas conceptuales de «modelos mentales»</a:t>
            </a:r>
          </a:p>
        </p:txBody>
      </p:sp>
      <p:sp>
        <p:nvSpPr>
          <p:cNvPr id="38" name="Rechteck 1"/>
          <p:cNvSpPr/>
          <p:nvPr/>
        </p:nvSpPr>
        <p:spPr bwMode="auto">
          <a:xfrm>
            <a:off x="6660192" y="1921165"/>
            <a:ext cx="4871407" cy="707886"/>
          </a:xfrm>
          <a:prstGeom prst="rect">
            <a:avLst/>
          </a:prstGeom>
        </p:spPr>
        <p:txBody>
          <a:bodyPr wrap="square">
            <a:spAutoFit/>
          </a:bodyPr>
          <a:lstStyle/>
          <a:p>
            <a:pPr>
              <a:defRPr/>
            </a:pPr>
            <a:r>
              <a:rPr lang="es" sz="2000" b="1" noProof="0" dirty="0">
                <a:latin typeface="Poppins" panose="00000500000000000000" pitchFamily="2" charset="0"/>
                <a:cs typeface="Poppins" panose="00000500000000000000" pitchFamily="2" charset="0"/>
              </a:rPr>
              <a:t>Siempre se crean en torno a una pregunta principal. </a:t>
            </a:r>
          </a:p>
        </p:txBody>
      </p:sp>
      <p:sp>
        <p:nvSpPr>
          <p:cNvPr id="39" name="Textfeld 4">
            <a:extLst>
              <a:ext uri="{FF2B5EF4-FFF2-40B4-BE49-F238E27FC236}">
                <a16:creationId xmlns:a16="http://schemas.microsoft.com/office/drawing/2014/main" id="{86E8B26A-0D0A-C3A4-BBE6-344F04B7442E}"/>
              </a:ext>
            </a:extLst>
          </p:cNvPr>
          <p:cNvSpPr txBox="1"/>
          <p:nvPr/>
        </p:nvSpPr>
        <p:spPr bwMode="auto">
          <a:xfrm>
            <a:off x="6709740" y="2785630"/>
            <a:ext cx="4762892" cy="1631216"/>
          </a:xfrm>
          <a:prstGeom prst="rect">
            <a:avLst/>
          </a:prstGeom>
          <a:noFill/>
        </p:spPr>
        <p:txBody>
          <a:bodyPr wrap="square" rtlCol="0">
            <a:spAutoFit/>
          </a:bodyPr>
          <a:lstStyle/>
          <a:p>
            <a:r>
              <a:rPr lang="es" sz="2000" noProof="0" dirty="0">
                <a:latin typeface="Poppins" panose="00000500000000000000" pitchFamily="2" charset="0"/>
                <a:cs typeface="Poppins" panose="00000500000000000000" pitchFamily="2" charset="0"/>
              </a:rPr>
              <a:t>Por ejemplo, podría crearse un mapa conceptual para un tipo de suelo concreto: </a:t>
            </a:r>
          </a:p>
          <a:p>
            <a:endParaRPr lang="es" sz="2000" noProof="0" dirty="0">
              <a:latin typeface="Poppins" panose="00000500000000000000" pitchFamily="2" charset="0"/>
              <a:cs typeface="Poppins" panose="00000500000000000000" pitchFamily="2" charset="0"/>
            </a:endParaRPr>
          </a:p>
          <a:p>
            <a:r>
              <a:rPr lang="es" sz="2000" i="1" noProof="0" dirty="0">
                <a:latin typeface="Poppins" panose="00000500000000000000" pitchFamily="2" charset="0"/>
                <a:cs typeface="Poppins" panose="00000500000000000000" pitchFamily="2" charset="0"/>
              </a:rPr>
              <a:t>«¿Qué hace que la turbera sea importante para los ecosistemas?»</a:t>
            </a:r>
          </a:p>
        </p:txBody>
      </p:sp>
      <p:sp>
        <p:nvSpPr>
          <p:cNvPr id="2" name="Textfeld 12">
            <a:extLst>
              <a:ext uri="{FF2B5EF4-FFF2-40B4-BE49-F238E27FC236}">
                <a16:creationId xmlns:a16="http://schemas.microsoft.com/office/drawing/2014/main" id="{B9A534E5-4B86-BBEE-4499-34EE152B4400}"/>
              </a:ext>
            </a:extLst>
          </p:cNvPr>
          <p:cNvSpPr txBox="1"/>
          <p:nvPr/>
        </p:nvSpPr>
        <p:spPr bwMode="auto">
          <a:xfrm>
            <a:off x="865054" y="1236111"/>
            <a:ext cx="2130394"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chemeClr val="bg1"/>
                </a:solidFill>
                <a:latin typeface="Calibri" panose="020F0502020204030204" pitchFamily="34" charset="0"/>
                <a:cs typeface="Calibri" panose="020F0502020204030204" pitchFamily="34" charset="0"/>
              </a:rPr>
              <a:t>Evaluación</a:t>
            </a:r>
            <a:endParaRPr lang="es" noProof="0" dirty="0">
              <a:solidFill>
                <a:schemeClr val="bg1"/>
              </a:solidFill>
            </a:endParaRPr>
          </a:p>
        </p:txBody>
      </p:sp>
    </p:spTree>
    <p:extLst>
      <p:ext uri="{BB962C8B-B14F-4D97-AF65-F5344CB8AC3E}">
        <p14:creationId xmlns:p14="http://schemas.microsoft.com/office/powerpoint/2010/main" val="372859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2" name="Group 11">
            <a:extLst>
              <a:ext uri="{FF2B5EF4-FFF2-40B4-BE49-F238E27FC236}">
                <a16:creationId xmlns:a16="http://schemas.microsoft.com/office/drawing/2014/main" id="{2AFCBD48-ABCC-EA04-E920-2B9F8AC551F9}"/>
              </a:ext>
            </a:extLst>
          </p:cNvPr>
          <p:cNvGrpSpPr/>
          <p:nvPr/>
        </p:nvGrpSpPr>
        <p:grpSpPr>
          <a:xfrm>
            <a:off x="557737" y="1909596"/>
            <a:ext cx="5836379" cy="3672055"/>
            <a:chOff x="589856" y="1657404"/>
            <a:chExt cx="6568404" cy="4132621"/>
          </a:xfrm>
        </p:grpSpPr>
        <p:pic>
          <p:nvPicPr>
            <p:cNvPr id="6" name="Grafik 5">
              <a:extLst>
                <a:ext uri="{FF2B5EF4-FFF2-40B4-BE49-F238E27FC236}">
                  <a16:creationId xmlns:a16="http://schemas.microsoft.com/office/drawing/2014/main" id="{9525968C-4936-4FF1-8B3E-9429E17BABF1}"/>
                </a:ext>
              </a:extLst>
            </p:cNvPr>
            <p:cNvPicPr>
              <a:picLocks noChangeAspect="1"/>
            </p:cNvPicPr>
            <p:nvPr/>
          </p:nvPicPr>
          <p:blipFill>
            <a:blip r:embed="rId3"/>
            <a:stretch>
              <a:fillRect/>
            </a:stretch>
          </p:blipFill>
          <p:spPr>
            <a:xfrm>
              <a:off x="589856" y="1657404"/>
              <a:ext cx="6568404" cy="4132621"/>
            </a:xfrm>
            <a:prstGeom prst="rect">
              <a:avLst/>
            </a:prstGeom>
          </p:spPr>
        </p:pic>
        <p:sp>
          <p:nvSpPr>
            <p:cNvPr id="8" name="Ellipse 7">
              <a:extLst>
                <a:ext uri="{FF2B5EF4-FFF2-40B4-BE49-F238E27FC236}">
                  <a16:creationId xmlns:a16="http://schemas.microsoft.com/office/drawing/2014/main" id="{4F08DCFD-D670-46E3-9408-1D9DF4B3DC8C}"/>
                </a:ext>
              </a:extLst>
            </p:cNvPr>
            <p:cNvSpPr/>
            <p:nvPr/>
          </p:nvSpPr>
          <p:spPr>
            <a:xfrm>
              <a:off x="3038167" y="2139385"/>
              <a:ext cx="2458065" cy="914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 noProof="0" dirty="0"/>
            </a:p>
          </p:txBody>
        </p:sp>
        <p:sp>
          <p:nvSpPr>
            <p:cNvPr id="20" name="Ellipse 19">
              <a:extLst>
                <a:ext uri="{FF2B5EF4-FFF2-40B4-BE49-F238E27FC236}">
                  <a16:creationId xmlns:a16="http://schemas.microsoft.com/office/drawing/2014/main" id="{55FEB349-3C40-40D5-A36C-E2BA53928338}"/>
                </a:ext>
              </a:extLst>
            </p:cNvPr>
            <p:cNvSpPr/>
            <p:nvPr/>
          </p:nvSpPr>
          <p:spPr bwMode="auto">
            <a:xfrm rot="2989503">
              <a:off x="3860436" y="3648514"/>
              <a:ext cx="291010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 noProof="0" dirty="0"/>
            </a:p>
          </p:txBody>
        </p:sp>
        <p:sp>
          <p:nvSpPr>
            <p:cNvPr id="21" name="Ellipse 20">
              <a:extLst>
                <a:ext uri="{FF2B5EF4-FFF2-40B4-BE49-F238E27FC236}">
                  <a16:creationId xmlns:a16="http://schemas.microsoft.com/office/drawing/2014/main" id="{E6427372-0FED-46CC-9278-D8565758045C}"/>
                </a:ext>
              </a:extLst>
            </p:cNvPr>
            <p:cNvSpPr/>
            <p:nvPr/>
          </p:nvSpPr>
          <p:spPr bwMode="auto">
            <a:xfrm>
              <a:off x="1930887" y="2719522"/>
              <a:ext cx="2336312" cy="914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 noProof="0" dirty="0">
                <a:solidFill>
                  <a:srgbClr val="00B0F0"/>
                </a:solidFill>
              </a:endParaRPr>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2" name="Rechteck 1"/>
          <p:cNvSpPr/>
          <p:nvPr/>
        </p:nvSpPr>
        <p:spPr bwMode="auto">
          <a:xfrm>
            <a:off x="6768489" y="1396256"/>
            <a:ext cx="4476003" cy="1200329"/>
          </a:xfrm>
          <a:prstGeom prst="rect">
            <a:avLst/>
          </a:prstGeom>
        </p:spPr>
        <p:txBody>
          <a:bodyPr wrap="square" lIns="91440" tIns="45720" rIns="91440" bIns="45720" anchor="t">
            <a:spAutoFit/>
          </a:bodyPr>
          <a:lstStyle/>
          <a:p>
            <a:pPr>
              <a:defRPr/>
            </a:pPr>
            <a:r>
              <a:rPr lang="es" b="1" noProof="0" dirty="0">
                <a:latin typeface="Poppins"/>
              </a:rPr>
              <a:t>Cuantitativo: </a:t>
            </a:r>
            <a:r>
              <a:rPr lang="es" noProof="0" dirty="0">
                <a:latin typeface="Poppins"/>
              </a:rPr>
              <a:t>número de</a:t>
            </a:r>
          </a:p>
          <a:p>
            <a:pPr marL="285750" indent="-285750">
              <a:buFont typeface="Arial"/>
              <a:buChar char="•"/>
              <a:defRPr/>
            </a:pPr>
            <a:r>
              <a:rPr lang="es" noProof="0" dirty="0">
                <a:latin typeface="Poppins"/>
              </a:rPr>
              <a:t>conceptos (correctos)</a:t>
            </a:r>
          </a:p>
          <a:p>
            <a:pPr marL="285750" indent="-285750">
              <a:buFont typeface="Arial"/>
              <a:buChar char="•"/>
              <a:defRPr/>
            </a:pPr>
            <a:r>
              <a:rPr lang="es" noProof="0" dirty="0">
                <a:latin typeface="Poppins"/>
              </a:rPr>
              <a:t>preposiciones (correctas) </a:t>
            </a:r>
          </a:p>
          <a:p>
            <a:pPr marL="285750" indent="-285750">
              <a:buFont typeface="Arial"/>
              <a:buChar char="•"/>
              <a:defRPr/>
            </a:pPr>
            <a:r>
              <a:rPr lang="es" noProof="0" dirty="0">
                <a:latin typeface="Poppins"/>
              </a:rPr>
              <a:t>y enlaces (correctos)</a:t>
            </a:r>
          </a:p>
        </p:txBody>
      </p:sp>
      <p:sp>
        <p:nvSpPr>
          <p:cNvPr id="3" name="Rechteck 2"/>
          <p:cNvSpPr/>
          <p:nvPr/>
        </p:nvSpPr>
        <p:spPr bwMode="auto">
          <a:xfrm>
            <a:off x="6768489" y="4381322"/>
            <a:ext cx="5132442" cy="1200329"/>
          </a:xfrm>
          <a:prstGeom prst="rect">
            <a:avLst/>
          </a:prstGeom>
        </p:spPr>
        <p:txBody>
          <a:bodyPr wrap="square" lIns="91440" tIns="45720" rIns="91440" bIns="45720" anchor="t">
            <a:spAutoFit/>
          </a:bodyPr>
          <a:lstStyle/>
          <a:p>
            <a:pPr>
              <a:defRPr/>
            </a:pPr>
            <a:r>
              <a:rPr lang="es" b="1" noProof="0" dirty="0">
                <a:latin typeface="Poppins"/>
              </a:rPr>
              <a:t>Cualitativo: </a:t>
            </a:r>
            <a:r>
              <a:rPr lang="es" noProof="0" dirty="0">
                <a:latin typeface="Poppins"/>
              </a:rPr>
              <a:t>ponderación según los</a:t>
            </a:r>
          </a:p>
          <a:p>
            <a:pPr marL="285750" indent="-285750">
              <a:buFont typeface="Arial"/>
              <a:buChar char="•"/>
              <a:defRPr/>
            </a:pPr>
            <a:r>
              <a:rPr lang="es" noProof="0" dirty="0">
                <a:latin typeface="Poppins"/>
              </a:rPr>
              <a:t>conceptos (correctos)</a:t>
            </a:r>
          </a:p>
          <a:p>
            <a:pPr marL="285750" indent="-285750">
              <a:buFont typeface="Arial"/>
              <a:buChar char="•"/>
              <a:defRPr/>
            </a:pPr>
            <a:r>
              <a:rPr lang="es" noProof="0" dirty="0">
                <a:latin typeface="Poppins"/>
              </a:rPr>
              <a:t>preposiciones (correctas)</a:t>
            </a:r>
          </a:p>
          <a:p>
            <a:pPr marL="285750" indent="-285750">
              <a:buFont typeface="Arial"/>
              <a:buChar char="•"/>
              <a:defRPr/>
            </a:pPr>
            <a:r>
              <a:rPr lang="es" noProof="0" dirty="0">
                <a:latin typeface="Poppins"/>
              </a:rPr>
              <a:t>y enlaces (correctos)</a:t>
            </a:r>
          </a:p>
        </p:txBody>
      </p:sp>
      <p:sp>
        <p:nvSpPr>
          <p:cNvPr id="4" name="Rechteck 3"/>
          <p:cNvSpPr/>
          <p:nvPr/>
        </p:nvSpPr>
        <p:spPr bwMode="auto">
          <a:xfrm>
            <a:off x="6768489" y="2719522"/>
            <a:ext cx="4759636" cy="1477328"/>
          </a:xfrm>
          <a:prstGeom prst="rect">
            <a:avLst/>
          </a:prstGeom>
        </p:spPr>
        <p:txBody>
          <a:bodyPr wrap="none" lIns="91440" tIns="45720" rIns="91440" bIns="45720" anchor="t">
            <a:spAutoFit/>
          </a:bodyPr>
          <a:lstStyle/>
          <a:p>
            <a:pPr>
              <a:defRPr/>
            </a:pPr>
            <a:r>
              <a:rPr lang="es" b="1" noProof="0" dirty="0">
                <a:latin typeface="Poppins"/>
              </a:rPr>
              <a:t>Cuantitativo: </a:t>
            </a:r>
            <a:r>
              <a:rPr lang="es" noProof="0" dirty="0">
                <a:latin typeface="Poppins"/>
              </a:rPr>
              <a:t>número de</a:t>
            </a:r>
          </a:p>
          <a:p>
            <a:pPr marL="285750" indent="-285750">
              <a:buFont typeface="Arial"/>
              <a:buChar char="•"/>
              <a:defRPr/>
            </a:pPr>
            <a:r>
              <a:rPr lang="es" noProof="0" dirty="0">
                <a:solidFill>
                  <a:srgbClr val="FF0000"/>
                </a:solidFill>
                <a:latin typeface="Poppins"/>
              </a:rPr>
              <a:t>cadenas (1),</a:t>
            </a:r>
          </a:p>
          <a:p>
            <a:pPr marL="285750" indent="-285750">
              <a:buFont typeface="Arial"/>
              <a:buChar char="•"/>
              <a:defRPr/>
            </a:pPr>
            <a:r>
              <a:rPr lang="es" noProof="0" dirty="0">
                <a:solidFill>
                  <a:schemeClr val="accent6">
                    <a:lumMod val="75000"/>
                  </a:schemeClr>
                </a:solidFill>
                <a:latin typeface="Poppins"/>
              </a:rPr>
              <a:t>radios/estrellas (2),</a:t>
            </a:r>
          </a:p>
          <a:p>
            <a:pPr marL="285750" indent="-285750">
              <a:buFont typeface="Arial"/>
              <a:buChar char="•"/>
              <a:defRPr/>
            </a:pPr>
            <a:r>
              <a:rPr lang="es" noProof="0" dirty="0">
                <a:solidFill>
                  <a:srgbClr val="0070C0"/>
                </a:solidFill>
                <a:latin typeface="Poppins"/>
              </a:rPr>
              <a:t>redes (3)</a:t>
            </a:r>
          </a:p>
          <a:p>
            <a:pPr>
              <a:defRPr/>
            </a:pPr>
            <a:r>
              <a:rPr lang="es" noProof="0" dirty="0">
                <a:latin typeface="Poppins"/>
              </a:rPr>
              <a:t>Estas estructuras tienen distinta ponderación </a:t>
            </a:r>
          </a:p>
        </p:txBody>
      </p:sp>
      <p:sp>
        <p:nvSpPr>
          <p:cNvPr id="18" name="Rechteck 17"/>
          <p:cNvSpPr/>
          <p:nvPr/>
        </p:nvSpPr>
        <p:spPr bwMode="auto">
          <a:xfrm>
            <a:off x="8453306" y="6442502"/>
            <a:ext cx="3738694" cy="415498"/>
          </a:xfrm>
          <a:prstGeom prst="rect">
            <a:avLst/>
          </a:prstGeom>
        </p:spPr>
        <p:txBody>
          <a:bodyPr wrap="square">
            <a:spAutoFit/>
          </a:bodyPr>
          <a:lstStyle/>
          <a:p>
            <a:pPr>
              <a:defRPr/>
            </a:pPr>
            <a:r>
              <a:rPr lang="es" sz="1050" u="sng" noProof="0" dirty="0">
                <a:hlinkClick r:id="rId9" tooltip="https://www.christianhmeyer.de/mit-concept-mapping-den-lernerfolg-steigern-und-wissen-strukturieren/"/>
              </a:rPr>
              <a:t>https://www.christianhmeyer.de/mit-concept-mapping-den-lernerfolg-steigern-und-wissen-strukturieren/</a:t>
            </a:r>
            <a:r>
              <a:rPr lang="es" sz="1050" noProof="0" dirty="0"/>
              <a:t> </a:t>
            </a:r>
          </a:p>
        </p:txBody>
      </p:sp>
      <p:sp>
        <p:nvSpPr>
          <p:cNvPr id="7" name="Rechteck 6">
            <a:extLst>
              <a:ext uri="{FF2B5EF4-FFF2-40B4-BE49-F238E27FC236}">
                <a16:creationId xmlns:a16="http://schemas.microsoft.com/office/drawing/2014/main" id="{91CD1BDA-F8B6-48E1-8441-71634330BBCD}"/>
              </a:ext>
            </a:extLst>
          </p:cNvPr>
          <p:cNvSpPr/>
          <p:nvPr/>
        </p:nvSpPr>
        <p:spPr>
          <a:xfrm>
            <a:off x="1026623" y="5581651"/>
            <a:ext cx="6096000" cy="230832"/>
          </a:xfrm>
          <a:prstGeom prst="rect">
            <a:avLst/>
          </a:prstGeom>
        </p:spPr>
        <p:txBody>
          <a:bodyPr>
            <a:spAutoFit/>
          </a:bodyPr>
          <a:lstStyle/>
          <a:p>
            <a:r>
              <a:rPr lang="es" sz="900" noProof="0" dirty="0"/>
              <a:t>https://upload.wikimedia.org/wikipedia/commons/8/88/Concept_Map_About_Concept_Maps.jpg</a:t>
            </a:r>
          </a:p>
        </p:txBody>
      </p:sp>
      <p:sp>
        <p:nvSpPr>
          <p:cNvPr id="10" name="Title 9">
            <a:extLst>
              <a:ext uri="{FF2B5EF4-FFF2-40B4-BE49-F238E27FC236}">
                <a16:creationId xmlns:a16="http://schemas.microsoft.com/office/drawing/2014/main" id="{DA80798F-9B2C-E9AB-6BCF-B7C1CD6B85BC}"/>
              </a:ext>
            </a:extLst>
          </p:cNvPr>
          <p:cNvSpPr>
            <a:spLocks noGrp="1"/>
          </p:cNvSpPr>
          <p:nvPr>
            <p:ph type="title"/>
          </p:nvPr>
        </p:nvSpPr>
        <p:spPr/>
        <p:txBody>
          <a:bodyPr/>
          <a:lstStyle/>
          <a:p>
            <a:r>
              <a:rPr lang="es" dirty="0"/>
              <a:t>Análisis de mapas conceptuales</a:t>
            </a:r>
          </a:p>
        </p:txBody>
      </p:sp>
      <p:sp>
        <p:nvSpPr>
          <p:cNvPr id="5" name="Textfeld 12">
            <a:extLst>
              <a:ext uri="{FF2B5EF4-FFF2-40B4-BE49-F238E27FC236}">
                <a16:creationId xmlns:a16="http://schemas.microsoft.com/office/drawing/2014/main" id="{83BEF1BB-3092-6607-A25B-E39EE79B0D2C}"/>
              </a:ext>
            </a:extLst>
          </p:cNvPr>
          <p:cNvSpPr txBox="1"/>
          <p:nvPr/>
        </p:nvSpPr>
        <p:spPr bwMode="auto">
          <a:xfrm>
            <a:off x="865054" y="1236111"/>
            <a:ext cx="2130394"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chemeClr val="bg1"/>
                </a:solidFill>
                <a:latin typeface="Calibri" panose="020F0502020204030204" pitchFamily="34" charset="0"/>
                <a:cs typeface="Calibri" panose="020F0502020204030204" pitchFamily="34" charset="0"/>
              </a:rPr>
              <a:t>Evaluación</a:t>
            </a:r>
            <a:endParaRPr lang="es" noProof="0"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8" name="Group 7">
            <a:extLst>
              <a:ext uri="{FF2B5EF4-FFF2-40B4-BE49-F238E27FC236}">
                <a16:creationId xmlns:a16="http://schemas.microsoft.com/office/drawing/2014/main" id="{CD3B64F9-08F8-6225-8D28-642A21389179}"/>
              </a:ext>
            </a:extLst>
          </p:cNvPr>
          <p:cNvGrpSpPr/>
          <p:nvPr/>
        </p:nvGrpSpPr>
        <p:grpSpPr>
          <a:xfrm>
            <a:off x="1006099" y="1653144"/>
            <a:ext cx="5420101" cy="4014975"/>
            <a:chOff x="332999" y="1653144"/>
            <a:chExt cx="6465496" cy="4789358"/>
          </a:xfrm>
        </p:grpSpPr>
        <p:pic>
          <p:nvPicPr>
            <p:cNvPr id="7" name="Grafik 6" descr="Ein Bild, das Text, Diagramm, Reihe, parallel enthält.&#10;&#10;KI-generierte Inhalte können fehlerhaft sein.">
              <a:extLst>
                <a:ext uri="{FF2B5EF4-FFF2-40B4-BE49-F238E27FC236}">
                  <a16:creationId xmlns:a16="http://schemas.microsoft.com/office/drawing/2014/main" id="{CC5C162D-D536-E69D-F72E-77BC75B3A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999" y="1653144"/>
              <a:ext cx="6465496" cy="4779288"/>
            </a:xfrm>
            <a:prstGeom prst="rect">
              <a:avLst/>
            </a:prstGeom>
          </p:spPr>
        </p:pic>
        <p:sp>
          <p:nvSpPr>
            <p:cNvPr id="9" name="Oval 8">
              <a:extLst>
                <a:ext uri="{FF2B5EF4-FFF2-40B4-BE49-F238E27FC236}">
                  <a16:creationId xmlns:a16="http://schemas.microsoft.com/office/drawing/2014/main" id="{1F0412C6-ED01-8E69-7E34-BF342C017BF4}"/>
                </a:ext>
              </a:extLst>
            </p:cNvPr>
            <p:cNvSpPr/>
            <p:nvPr/>
          </p:nvSpPr>
          <p:spPr>
            <a:xfrm>
              <a:off x="332999" y="1776127"/>
              <a:ext cx="3868298" cy="22666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 noProof="0" dirty="0"/>
            </a:p>
          </p:txBody>
        </p:sp>
        <p:sp>
          <p:nvSpPr>
            <p:cNvPr id="10" name="Oval 9">
              <a:extLst>
                <a:ext uri="{FF2B5EF4-FFF2-40B4-BE49-F238E27FC236}">
                  <a16:creationId xmlns:a16="http://schemas.microsoft.com/office/drawing/2014/main" id="{4E2D8930-9756-41CC-4A82-B7F541AD1D67}"/>
                </a:ext>
              </a:extLst>
            </p:cNvPr>
            <p:cNvSpPr/>
            <p:nvPr/>
          </p:nvSpPr>
          <p:spPr>
            <a:xfrm>
              <a:off x="1416514" y="4787576"/>
              <a:ext cx="3257085" cy="15092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 noProof="0" dirty="0"/>
            </a:p>
          </p:txBody>
        </p:sp>
        <p:sp>
          <p:nvSpPr>
            <p:cNvPr id="11" name="Oval 10">
              <a:extLst>
                <a:ext uri="{FF2B5EF4-FFF2-40B4-BE49-F238E27FC236}">
                  <a16:creationId xmlns:a16="http://schemas.microsoft.com/office/drawing/2014/main" id="{AE5FB9CE-D5E0-F8E7-BE7E-004D6447E22B}"/>
                </a:ext>
              </a:extLst>
            </p:cNvPr>
            <p:cNvSpPr/>
            <p:nvPr/>
          </p:nvSpPr>
          <p:spPr>
            <a:xfrm>
              <a:off x="4569238" y="3042138"/>
              <a:ext cx="2229257" cy="340036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 noProof="0" dirty="0"/>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18" name="Rechteck 17"/>
          <p:cNvSpPr/>
          <p:nvPr/>
        </p:nvSpPr>
        <p:spPr bwMode="auto">
          <a:xfrm>
            <a:off x="6725082" y="5444713"/>
            <a:ext cx="3738694" cy="415498"/>
          </a:xfrm>
          <a:prstGeom prst="rect">
            <a:avLst/>
          </a:prstGeom>
        </p:spPr>
        <p:txBody>
          <a:bodyPr wrap="square">
            <a:spAutoFit/>
          </a:bodyPr>
          <a:lstStyle/>
          <a:p>
            <a:pPr>
              <a:defRPr/>
            </a:pPr>
            <a:r>
              <a:rPr lang="es" sz="1050" u="sng" noProof="0" dirty="0">
                <a:hlinkClick r:id="rId9" tooltip="https://www.christianhmeyer.de/mit-concept-mapping-den-lernerfolg-steigern-und-wissen-strukturieren/">
                  <a:extLst>
                    <a:ext uri="{A12FA001-AC4F-418D-AE19-62706E023703}">
                      <ahyp:hlinkClr xmlns:ahyp="http://schemas.microsoft.com/office/drawing/2018/hyperlinkcolor" val="tx"/>
                    </a:ext>
                  </a:extLst>
                </a:hlinkClick>
              </a:rPr>
              <a:t>https://www.christianhmeyer.de/mit-concept-mapping-den-lernerfolg-steigern-und-wissen-strukturieren/</a:t>
            </a:r>
            <a:r>
              <a:rPr lang="es" sz="1050" noProof="0" dirty="0"/>
              <a:t> </a:t>
            </a:r>
          </a:p>
        </p:txBody>
      </p:sp>
      <p:sp>
        <p:nvSpPr>
          <p:cNvPr id="5" name="Title 4">
            <a:extLst>
              <a:ext uri="{FF2B5EF4-FFF2-40B4-BE49-F238E27FC236}">
                <a16:creationId xmlns:a16="http://schemas.microsoft.com/office/drawing/2014/main" id="{4279F1C8-B993-22D3-50AD-9737AEA39814}"/>
              </a:ext>
            </a:extLst>
          </p:cNvPr>
          <p:cNvSpPr>
            <a:spLocks noGrp="1"/>
          </p:cNvSpPr>
          <p:nvPr>
            <p:ph type="title"/>
          </p:nvPr>
        </p:nvSpPr>
        <p:spPr/>
        <p:txBody>
          <a:bodyPr>
            <a:normAutofit/>
          </a:bodyPr>
          <a:lstStyle/>
          <a:p>
            <a:r>
              <a:rPr lang="es" dirty="0"/>
              <a:t>Recibir retroalimentación: mapa conceptual </a:t>
            </a:r>
          </a:p>
        </p:txBody>
      </p:sp>
      <p:sp>
        <p:nvSpPr>
          <p:cNvPr id="13" name="Rechteck 1"/>
          <p:cNvSpPr/>
          <p:nvPr/>
        </p:nvSpPr>
        <p:spPr bwMode="auto">
          <a:xfrm>
            <a:off x="6768489" y="1413287"/>
            <a:ext cx="4476003" cy="1200329"/>
          </a:xfrm>
          <a:prstGeom prst="rect">
            <a:avLst/>
          </a:prstGeom>
        </p:spPr>
        <p:txBody>
          <a:bodyPr wrap="square" lIns="91440" tIns="45720" rIns="91440" bIns="45720" anchor="t">
            <a:spAutoFit/>
          </a:bodyPr>
          <a:lstStyle/>
          <a:p>
            <a:pPr>
              <a:defRPr/>
            </a:pPr>
            <a:r>
              <a:rPr lang="es" b="1" noProof="0" dirty="0"/>
              <a:t>Cuantitativo: </a:t>
            </a:r>
            <a:r>
              <a:rPr lang="es" noProof="0" dirty="0"/>
              <a:t>número de</a:t>
            </a:r>
          </a:p>
          <a:p>
            <a:pPr marL="285750" indent="-285750">
              <a:buFont typeface="Arial"/>
              <a:buChar char="•"/>
              <a:defRPr/>
            </a:pPr>
            <a:r>
              <a:rPr lang="es" noProof="0" dirty="0"/>
              <a:t>conceptos (correctos)</a:t>
            </a:r>
          </a:p>
          <a:p>
            <a:pPr marL="285750" indent="-285750">
              <a:buFont typeface="Arial"/>
              <a:buChar char="•"/>
              <a:defRPr/>
            </a:pPr>
            <a:r>
              <a:rPr lang="es" noProof="0" dirty="0"/>
              <a:t>preposiciones (correctas) </a:t>
            </a:r>
          </a:p>
          <a:p>
            <a:pPr marL="285750" indent="-285750">
              <a:buFont typeface="Arial"/>
              <a:buChar char="•"/>
              <a:defRPr/>
            </a:pPr>
            <a:r>
              <a:rPr lang="es" noProof="0" dirty="0"/>
              <a:t>y enlaces (correctos)</a:t>
            </a:r>
          </a:p>
        </p:txBody>
      </p:sp>
      <p:sp>
        <p:nvSpPr>
          <p:cNvPr id="16" name="Rechteck 3"/>
          <p:cNvSpPr/>
          <p:nvPr/>
        </p:nvSpPr>
        <p:spPr bwMode="auto">
          <a:xfrm>
            <a:off x="6768489" y="2692764"/>
            <a:ext cx="3012363" cy="1200329"/>
          </a:xfrm>
          <a:prstGeom prst="rect">
            <a:avLst/>
          </a:prstGeom>
          <a:ln w="0">
            <a:noFill/>
          </a:ln>
        </p:spPr>
        <p:txBody>
          <a:bodyPr wrap="none" lIns="91440" tIns="45720" rIns="91440" bIns="45720" anchor="t">
            <a:spAutoFit/>
          </a:bodyPr>
          <a:lstStyle/>
          <a:p>
            <a:pPr>
              <a:defRPr/>
            </a:pPr>
            <a:r>
              <a:rPr lang="es" b="1" noProof="0" dirty="0"/>
              <a:t>Cuantitativo: </a:t>
            </a:r>
            <a:r>
              <a:rPr lang="es" noProof="0" dirty="0"/>
              <a:t>estructura de</a:t>
            </a:r>
          </a:p>
          <a:p>
            <a:pPr marL="285750" indent="-285750">
              <a:buFont typeface="Arial"/>
              <a:buChar char="•"/>
              <a:defRPr/>
            </a:pPr>
            <a:r>
              <a:rPr lang="es" noProof="0" dirty="0">
                <a:solidFill>
                  <a:srgbClr val="FFC000"/>
                </a:solidFill>
              </a:rPr>
              <a:t>cadenas (1),</a:t>
            </a:r>
          </a:p>
          <a:p>
            <a:pPr marL="285750" indent="-285750">
              <a:buFont typeface="Arial"/>
              <a:buChar char="•"/>
              <a:defRPr/>
            </a:pPr>
            <a:r>
              <a:rPr lang="es" noProof="0" dirty="0">
                <a:solidFill>
                  <a:srgbClr val="FF0000"/>
                </a:solidFill>
              </a:rPr>
              <a:t>radios/estrellas (2),</a:t>
            </a:r>
          </a:p>
          <a:p>
            <a:pPr marL="285750" indent="-285750">
              <a:buFont typeface="Arial"/>
              <a:buChar char="•"/>
              <a:defRPr/>
            </a:pPr>
            <a:r>
              <a:rPr lang="es" noProof="0" dirty="0">
                <a:solidFill>
                  <a:schemeClr val="tx2"/>
                </a:solidFill>
              </a:rPr>
              <a:t>redes</a:t>
            </a:r>
          </a:p>
        </p:txBody>
      </p:sp>
      <p:sp>
        <p:nvSpPr>
          <p:cNvPr id="17" name="Rechteck 2"/>
          <p:cNvSpPr/>
          <p:nvPr/>
        </p:nvSpPr>
        <p:spPr bwMode="auto">
          <a:xfrm>
            <a:off x="6752840" y="3972241"/>
            <a:ext cx="4634166" cy="1200329"/>
          </a:xfrm>
          <a:prstGeom prst="rect">
            <a:avLst/>
          </a:prstGeom>
        </p:spPr>
        <p:txBody>
          <a:bodyPr wrap="square" lIns="91440" tIns="45720" rIns="91440" bIns="45720" anchor="t">
            <a:spAutoFit/>
          </a:bodyPr>
          <a:lstStyle/>
          <a:p>
            <a:pPr>
              <a:defRPr/>
            </a:pPr>
            <a:r>
              <a:rPr lang="es" b="1" noProof="0" dirty="0"/>
              <a:t>Cualitativo: </a:t>
            </a:r>
            <a:r>
              <a:rPr lang="es" noProof="0" dirty="0"/>
              <a:t>ponderación según los</a:t>
            </a:r>
          </a:p>
          <a:p>
            <a:pPr marL="285750" indent="-285750">
              <a:buFont typeface="Arial"/>
              <a:buChar char="•"/>
              <a:defRPr/>
            </a:pPr>
            <a:r>
              <a:rPr lang="es" noProof="0" dirty="0"/>
              <a:t>conceptos (correctos)</a:t>
            </a:r>
          </a:p>
          <a:p>
            <a:pPr marL="285750" indent="-285750">
              <a:buFont typeface="Arial"/>
              <a:buChar char="•"/>
              <a:defRPr/>
            </a:pPr>
            <a:r>
              <a:rPr lang="es" noProof="0" dirty="0"/>
              <a:t>preposiciones (correctas)</a:t>
            </a:r>
          </a:p>
          <a:p>
            <a:pPr marL="285750" indent="-285750">
              <a:buFont typeface="Arial"/>
              <a:buChar char="•"/>
              <a:defRPr/>
            </a:pPr>
            <a:r>
              <a:rPr lang="es" noProof="0" dirty="0"/>
              <a:t>y enlaces (correctos)</a:t>
            </a:r>
          </a:p>
        </p:txBody>
      </p:sp>
      <p:sp>
        <p:nvSpPr>
          <p:cNvPr id="2" name="Textfeld 12">
            <a:extLst>
              <a:ext uri="{FF2B5EF4-FFF2-40B4-BE49-F238E27FC236}">
                <a16:creationId xmlns:a16="http://schemas.microsoft.com/office/drawing/2014/main" id="{F2FFD525-AABF-494D-1D78-B31549A77DEA}"/>
              </a:ext>
            </a:extLst>
          </p:cNvPr>
          <p:cNvSpPr txBox="1"/>
          <p:nvPr/>
        </p:nvSpPr>
        <p:spPr bwMode="auto">
          <a:xfrm>
            <a:off x="865054" y="1236111"/>
            <a:ext cx="2130394"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s" sz="2800" b="0" i="0" u="none" strike="noStrike" cap="none" spc="0" noProof="0" dirty="0">
                <a:ln>
                  <a:noFill/>
                </a:ln>
                <a:solidFill>
                  <a:schemeClr val="bg1"/>
                </a:solidFill>
                <a:latin typeface="Calibri" panose="020F0502020204030204" pitchFamily="34" charset="0"/>
                <a:cs typeface="Calibri" panose="020F0502020204030204" pitchFamily="34" charset="0"/>
              </a:rPr>
              <a:t>Evaluación</a:t>
            </a:r>
            <a:endParaRPr lang="es" noProof="0" dirty="0">
              <a:solidFill>
                <a:schemeClr val="bg1"/>
              </a:solidFill>
            </a:endParaRPr>
          </a:p>
        </p:txBody>
      </p:sp>
    </p:spTree>
    <p:extLst>
      <p:ext uri="{BB962C8B-B14F-4D97-AF65-F5344CB8AC3E}">
        <p14:creationId xmlns:p14="http://schemas.microsoft.com/office/powerpoint/2010/main" val="10184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2FB03-31B1-A906-D918-BBEEFA08695E}"/>
              </a:ext>
            </a:extLst>
          </p:cNvPr>
          <p:cNvSpPr>
            <a:spLocks noGrp="1"/>
          </p:cNvSpPr>
          <p:nvPr>
            <p:ph type="title"/>
          </p:nvPr>
        </p:nvSpPr>
        <p:spPr/>
        <p:txBody>
          <a:bodyPr>
            <a:normAutofit/>
          </a:bodyPr>
          <a:lstStyle/>
          <a:p>
            <a:r>
              <a:rPr lang="es" noProof="0" dirty="0"/>
              <a:t>Mapa conceptual: tarea </a:t>
            </a:r>
          </a:p>
        </p:txBody>
      </p:sp>
      <p:sp>
        <p:nvSpPr>
          <p:cNvPr id="3" name="Textplatzhalter 2">
            <a:extLst>
              <a:ext uri="{FF2B5EF4-FFF2-40B4-BE49-F238E27FC236}">
                <a16:creationId xmlns:a16="http://schemas.microsoft.com/office/drawing/2014/main" id="{EF3FDB59-A2B7-8E63-9AB1-6C60C4E59BEB}"/>
              </a:ext>
            </a:extLst>
          </p:cNvPr>
          <p:cNvSpPr>
            <a:spLocks noGrp="1"/>
          </p:cNvSpPr>
          <p:nvPr>
            <p:ph type="body" idx="4294967295"/>
          </p:nvPr>
        </p:nvSpPr>
        <p:spPr>
          <a:xfrm>
            <a:off x="505532" y="1477963"/>
            <a:ext cx="9064625" cy="3902075"/>
          </a:xfrm>
        </p:spPr>
        <p:txBody>
          <a:bodyPr>
            <a:normAutofit fontScale="92500"/>
          </a:bodyPr>
          <a:lstStyle/>
          <a:p>
            <a:pPr marL="114300" indent="0">
              <a:spcAft>
                <a:spcPts val="1000"/>
              </a:spcAft>
              <a:buNone/>
            </a:pPr>
            <a:r>
              <a:rPr lang="es" sz="2000" u="sng" noProof="0" dirty="0">
                <a:latin typeface="Poppins" panose="00000500000000000000" pitchFamily="2" charset="0"/>
                <a:cs typeface="Poppins" panose="00000500000000000000" pitchFamily="2" charset="0"/>
              </a:rPr>
              <a:t>¡Crear un mapa conceptual sobre un tipo de suelo concreto! </a:t>
            </a:r>
          </a:p>
          <a:p>
            <a:pPr marL="114300" indent="0">
              <a:spcAft>
                <a:spcPts val="1000"/>
              </a:spcAft>
              <a:buNone/>
            </a:pPr>
            <a:r>
              <a:rPr lang="es" sz="2000" b="0" noProof="0" dirty="0">
                <a:latin typeface="Poppins" panose="00000500000000000000" pitchFamily="2" charset="0"/>
                <a:cs typeface="Poppins" panose="00000500000000000000" pitchFamily="2" charset="0"/>
              </a:rPr>
              <a:t>1. Elegid un tipo de suelo concreto (p. ej., chernozem, podsol, gley, rendzina, páramo) y cread un mapa conceptual que represente vuestros conocimientos y conexiones.</a:t>
            </a:r>
          </a:p>
          <a:p>
            <a:pPr marL="114300" indent="0">
              <a:spcAft>
                <a:spcPts val="1000"/>
              </a:spcAft>
              <a:buNone/>
            </a:pPr>
            <a:r>
              <a:rPr lang="es" sz="2000" b="0" noProof="0" dirty="0">
                <a:latin typeface="Poppins" panose="00000500000000000000" pitchFamily="2" charset="0"/>
                <a:cs typeface="Poppins" panose="00000500000000000000" pitchFamily="2" charset="0"/>
              </a:rPr>
              <a:t>Pregunta clave:</a:t>
            </a:r>
            <a:r>
              <a:rPr lang="es" sz="2000" i="1" noProof="0" dirty="0">
                <a:latin typeface="Poppins" panose="00000500000000000000" pitchFamily="2" charset="0"/>
                <a:cs typeface="Poppins" panose="00000500000000000000" pitchFamily="2" charset="0"/>
              </a:rPr>
              <a:t> «¿cómo afecta este tipo de suelo a los ecosistemas?»</a:t>
            </a:r>
            <a:endParaRPr lang="es" sz="2000" i="1" u="sng" noProof="0" dirty="0">
              <a:latin typeface="Poppins" panose="00000500000000000000" pitchFamily="2" charset="0"/>
              <a:cs typeface="Poppins" panose="00000500000000000000" pitchFamily="2" charset="0"/>
            </a:endParaRPr>
          </a:p>
          <a:p>
            <a:pPr marL="114300" indent="0">
              <a:buNone/>
            </a:pPr>
            <a:r>
              <a:rPr lang="es" sz="2000" b="0" noProof="0" dirty="0">
                <a:latin typeface="Poppins" panose="00000500000000000000" pitchFamily="2" charset="0"/>
                <a:cs typeface="Poppins" panose="00000500000000000000" pitchFamily="2" charset="0"/>
              </a:rPr>
              <a:t>2. Comparad vuestros mapas conceptuales con los de otros estudiantes y daos retroalimentación mutuamente:</a:t>
            </a:r>
          </a:p>
          <a:p>
            <a:r>
              <a:rPr lang="es" sz="2000" b="0" noProof="0" dirty="0">
                <a:latin typeface="Poppins" panose="00000500000000000000" pitchFamily="2" charset="0"/>
                <a:cs typeface="Poppins" panose="00000500000000000000" pitchFamily="2" charset="0"/>
              </a:rPr>
              <a:t>¿Se han utilizado correctamente los conceptos, las preposiciones y los enlaces?</a:t>
            </a:r>
          </a:p>
          <a:p>
            <a:r>
              <a:rPr lang="es" sz="2000" b="0" noProof="0" dirty="0">
                <a:latin typeface="Poppins" panose="00000500000000000000" pitchFamily="2" charset="0"/>
                <a:cs typeface="Poppins" panose="00000500000000000000" pitchFamily="2" charset="0"/>
              </a:rPr>
              <a:t>¿Responde el mapa conceptual a la pregunta clave?</a:t>
            </a:r>
          </a:p>
        </p:txBody>
      </p:sp>
      <p:pic>
        <p:nvPicPr>
          <p:cNvPr id="4" name="Grafik 3">
            <a:extLst>
              <a:ext uri="{FF2B5EF4-FFF2-40B4-BE49-F238E27FC236}">
                <a16:creationId xmlns:a16="http://schemas.microsoft.com/office/drawing/2014/main" id="{C2D08D1D-75F8-63AB-3DE4-41A1E628ECC7}"/>
              </a:ext>
            </a:extLst>
          </p:cNvPr>
          <p:cNvPicPr>
            <a:picLocks noChangeAspect="1"/>
          </p:cNvPicPr>
          <p:nvPr/>
        </p:nvPicPr>
        <p:blipFill>
          <a:blip r:embed="rId2"/>
          <a:stretch/>
        </p:blipFill>
        <p:spPr bwMode="auto">
          <a:xfrm>
            <a:off x="9570157" y="3372448"/>
            <a:ext cx="1783343" cy="1872917"/>
          </a:xfrm>
          <a:prstGeom prst="rect">
            <a:avLst/>
          </a:prstGeom>
        </p:spPr>
      </p:pic>
      <p:pic>
        <p:nvPicPr>
          <p:cNvPr id="6" name="Grafik 5" descr="Stift Silhouette">
            <a:extLst>
              <a:ext uri="{FF2B5EF4-FFF2-40B4-BE49-F238E27FC236}">
                <a16:creationId xmlns:a16="http://schemas.microsoft.com/office/drawing/2014/main" id="{65B0F287-924D-AA4E-07C2-F7C81566C2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32796" y="1728344"/>
            <a:ext cx="914400" cy="914400"/>
          </a:xfrm>
          <a:prstGeom prst="rect">
            <a:avLst/>
          </a:prstGeom>
        </p:spPr>
      </p:pic>
    </p:spTree>
    <p:extLst>
      <p:ext uri="{BB962C8B-B14F-4D97-AF65-F5344CB8AC3E}">
        <p14:creationId xmlns:p14="http://schemas.microsoft.com/office/powerpoint/2010/main" val="2991741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688588" y="2940660"/>
            <a:ext cx="9136092" cy="2546082"/>
          </a:xfrm>
          <a:prstGeom prst="rect">
            <a:avLst/>
          </a:prstGeom>
          <a:noFill/>
        </p:spPr>
        <p:txBody>
          <a:bodyPr wrap="square" rtlCol="0">
            <a:spAutoFit/>
          </a:bodyPr>
          <a:lstStyle/>
          <a:p>
            <a:pPr marL="285750" marR="0" lvl="0" indent="-285750" algn="l" defTabSz="914400">
              <a:lnSpc>
                <a:spcPct val="150000"/>
              </a:lnSpc>
              <a:spcBef>
                <a:spcPts val="0"/>
              </a:spcBef>
              <a:spcAft>
                <a:spcPts val="0"/>
              </a:spcAft>
              <a:buClr>
                <a:srgbClr val="000000"/>
              </a:buClr>
              <a:buSzTx/>
              <a:buFont typeface="Arial"/>
              <a:buChar char="•"/>
              <a:defRPr/>
            </a:pPr>
            <a:r>
              <a:rPr lang="es" b="0" i="1" u="none" strike="noStrike" cap="none" spc="0" noProof="0" dirty="0">
                <a:ln>
                  <a:noFill/>
                </a:ln>
                <a:latin typeface="Poppins"/>
                <a:ea typeface="Arial"/>
                <a:cs typeface="Calibri" panose="020F0502020204030204" pitchFamily="34" charset="0"/>
              </a:rPr>
              <a:t>Aseguraos de despertar el interés de los estudiantes.</a:t>
            </a:r>
          </a:p>
          <a:p>
            <a:pPr marL="285750" marR="0" lvl="0" indent="-285750" algn="l" defTabSz="914400">
              <a:lnSpc>
                <a:spcPct val="150000"/>
              </a:lnSpc>
              <a:spcBef>
                <a:spcPts val="0"/>
              </a:spcBef>
              <a:spcAft>
                <a:spcPts val="0"/>
              </a:spcAft>
              <a:buClr>
                <a:srgbClr val="000000"/>
              </a:buClr>
              <a:buSzTx/>
              <a:buFont typeface="Arial"/>
              <a:buChar char="•"/>
              <a:defRPr/>
            </a:pPr>
            <a:r>
              <a:rPr lang="es" b="0" i="1" u="none" strike="noStrike" cap="none" spc="0" noProof="0" dirty="0">
                <a:ln>
                  <a:noFill/>
                </a:ln>
                <a:latin typeface="Poppins"/>
                <a:ea typeface="Arial"/>
                <a:cs typeface="Calibri" panose="020F0502020204030204" pitchFamily="34" charset="0"/>
              </a:rPr>
              <a:t>Integrad una reflexión pedagógica. </a:t>
            </a:r>
            <a:endParaRPr lang="es" i="1" noProof="0" dirty="0">
              <a:latin typeface="Poppins"/>
              <a:cs typeface="Calibri" panose="020F0502020204030204" pitchFamily="34" charset="0"/>
            </a:endParaRPr>
          </a:p>
          <a:p>
            <a:pPr marL="285750" marR="0" lvl="0" indent="-285750" algn="l" defTabSz="914400">
              <a:lnSpc>
                <a:spcPct val="150000"/>
              </a:lnSpc>
              <a:spcBef>
                <a:spcPts val="0"/>
              </a:spcBef>
              <a:spcAft>
                <a:spcPts val="0"/>
              </a:spcAft>
              <a:buClr>
                <a:srgbClr val="000000"/>
              </a:buClr>
              <a:buSzTx/>
              <a:buFont typeface="Arial"/>
              <a:buChar char="•"/>
              <a:defRPr/>
            </a:pPr>
            <a:r>
              <a:rPr lang="es" b="0" i="1" u="none" strike="noStrike" cap="none" spc="0" noProof="0" dirty="0">
                <a:ln>
                  <a:noFill/>
                </a:ln>
                <a:latin typeface="Poppins"/>
                <a:ea typeface="Arial"/>
                <a:cs typeface="Calibri" panose="020F0502020204030204" pitchFamily="34" charset="0"/>
              </a:rPr>
              <a:t>Incluid un ejemplo de cómo evaluaréis el progreso de aprendizaje de vuestros estudiantes de forma formativa y otro de forma sumativa. </a:t>
            </a:r>
          </a:p>
          <a:p>
            <a:pPr marL="285750" marR="0" lvl="0" indent="-285750" algn="l" defTabSz="914400">
              <a:lnSpc>
                <a:spcPct val="150000"/>
              </a:lnSpc>
              <a:spcBef>
                <a:spcPts val="0"/>
              </a:spcBef>
              <a:spcAft>
                <a:spcPts val="0"/>
              </a:spcAft>
              <a:buClr>
                <a:srgbClr val="000000"/>
              </a:buClr>
              <a:buSzTx/>
              <a:buFont typeface="Arial"/>
              <a:buChar char="•"/>
              <a:defRPr/>
            </a:pPr>
            <a:r>
              <a:rPr lang="es" i="1" noProof="0" dirty="0">
                <a:latin typeface="Poppins"/>
                <a:ea typeface="Arial"/>
                <a:cs typeface="Calibri" panose="020F0502020204030204" pitchFamily="34" charset="0"/>
              </a:rPr>
              <a:t>Pensad en un formato atractivo para presentar vuestro programa en </a:t>
            </a:r>
            <a:r>
              <a:rPr lang="es" b="1" i="1" noProof="0" dirty="0">
                <a:latin typeface="Poppins"/>
                <a:ea typeface="Arial"/>
                <a:cs typeface="Calibri" panose="020F0502020204030204" pitchFamily="34" charset="0"/>
              </a:rPr>
              <a:t>10-15 minutos </a:t>
            </a:r>
            <a:r>
              <a:rPr lang="es" i="1" noProof="0" dirty="0">
                <a:latin typeface="Poppins"/>
                <a:ea typeface="Arial"/>
                <a:cs typeface="Calibri" panose="020F0502020204030204" pitchFamily="34" charset="0"/>
              </a:rPr>
              <a:t>la próxima vez.</a:t>
            </a:r>
            <a:endParaRPr lang="es" b="0" i="1" u="none" strike="noStrike" cap="none" spc="0" noProof="0" dirty="0">
              <a:ln>
                <a:noFill/>
              </a:ln>
              <a:latin typeface="Poppins"/>
              <a:ea typeface="Arial"/>
              <a:cs typeface="Calibri" panose="020F0502020204030204" pitchFamily="34" charset="0"/>
            </a:endParaRPr>
          </a:p>
        </p:txBody>
      </p:sp>
      <p:sp>
        <p:nvSpPr>
          <p:cNvPr id="2" name="Textfeld 1"/>
          <p:cNvSpPr txBox="1"/>
          <p:nvPr/>
        </p:nvSpPr>
        <p:spPr bwMode="auto">
          <a:xfrm>
            <a:off x="688588" y="1337158"/>
            <a:ext cx="11051128" cy="1576585"/>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s" b="1" u="sng" noProof="0" dirty="0">
                <a:latin typeface="Poppins"/>
                <a:ea typeface="Arial"/>
                <a:cs typeface="Calibri" panose="020F0502020204030204" pitchFamily="34" charset="0"/>
              </a:rPr>
              <a:t>Tarea 4.3. </a:t>
            </a:r>
            <a:r>
              <a:rPr lang="es" b="1" noProof="0" dirty="0">
                <a:latin typeface="Poppins"/>
                <a:ea typeface="Arial"/>
                <a:cs typeface="Calibri" panose="020F0502020204030204" pitchFamily="34" charset="0"/>
              </a:rPr>
              <a:t>Desarrollar </a:t>
            </a:r>
            <a:r>
              <a:rPr lang="es" b="1" i="0" u="none" strike="noStrike" cap="none" spc="0" noProof="0" dirty="0">
                <a:ln>
                  <a:noFill/>
                </a:ln>
                <a:latin typeface="Poppins"/>
                <a:ea typeface="Arial"/>
                <a:cs typeface="Calibri" panose="020F0502020204030204" pitchFamily="34" charset="0"/>
              </a:rPr>
              <a:t>un programa educativo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s" noProof="0" dirty="0">
                <a:latin typeface="Poppins"/>
                <a:ea typeface="Arial"/>
                <a:cs typeface="Calibri" panose="020F0502020204030204" pitchFamily="34" charset="0"/>
              </a:rPr>
              <a:t>Elegid</a:t>
            </a:r>
            <a:r>
              <a:rPr lang="es" i="0" u="none" strike="noStrike" cap="none" spc="0" noProof="0" dirty="0">
                <a:ln>
                  <a:noFill/>
                </a:ln>
                <a:latin typeface="Poppins"/>
                <a:ea typeface="Arial"/>
                <a:cs typeface="Calibri" panose="020F0502020204030204" pitchFamily="34" charset="0"/>
              </a:rPr>
              <a:t> un tema relacionado con el suelo (o con la salud del suelo). </a:t>
            </a:r>
          </a:p>
          <a:p>
            <a:pPr marL="342900" lvl="0" indent="-342900">
              <a:lnSpc>
                <a:spcPct val="150000"/>
              </a:lnSpc>
              <a:buClr>
                <a:srgbClr val="000000"/>
              </a:buClr>
              <a:buFont typeface="Arial" panose="020B0604020202020204" pitchFamily="34" charset="0"/>
              <a:buChar char="•"/>
              <a:defRPr/>
            </a:pPr>
            <a:r>
              <a:rPr lang="es" noProof="0" dirty="0">
                <a:latin typeface="Poppins"/>
                <a:ea typeface="Arial"/>
                <a:cs typeface="Calibri" panose="020F0502020204030204" pitchFamily="34" charset="0"/>
              </a:rPr>
              <a:t>Cread actividades de aprendizaje </a:t>
            </a:r>
            <a:r>
              <a:rPr lang="es" noProof="0" dirty="0">
                <a:latin typeface="Poppins"/>
                <a:cs typeface="Calibri" panose="020F0502020204030204" pitchFamily="34" charset="0"/>
              </a:rPr>
              <a:t>que ayuden a los estudiantes a alcanzar los objetivos de aprendizaje establecidos en cada una de las 5</a:t>
            </a:r>
            <a:r>
              <a:rPr lang="es" i="0" u="none" strike="noStrike" cap="none" spc="0" noProof="0" dirty="0">
                <a:ln>
                  <a:noFill/>
                </a:ln>
                <a:latin typeface="Poppins"/>
                <a:ea typeface="Arial"/>
                <a:cs typeface="Calibri" panose="020F0502020204030204" pitchFamily="34" charset="0"/>
              </a:rPr>
              <a:t>fases: implicación, exploración, explicación, profundización y evaluación</a:t>
            </a:r>
          </a:p>
        </p:txBody>
      </p:sp>
      <p:pic>
        <p:nvPicPr>
          <p:cNvPr id="1026" name="Picture 2" descr="Flipchart - Openclipart"/>
          <p:cNvPicPr>
            <a:picLocks noChangeAspect="1" noChangeArrowheads="1"/>
          </p:cNvPicPr>
          <p:nvPr/>
        </p:nvPicPr>
        <p:blipFill>
          <a:blip r:embed="rId8"/>
          <a:stretch/>
        </p:blipFill>
        <p:spPr bwMode="auto">
          <a:xfrm>
            <a:off x="10066867" y="2860244"/>
            <a:ext cx="1286933" cy="1994746"/>
          </a:xfrm>
          <a:prstGeom prst="rect">
            <a:avLst/>
          </a:prstGeom>
          <a:noFill/>
        </p:spPr>
      </p:pic>
      <p:sp>
        <p:nvSpPr>
          <p:cNvPr id="3" name="Title 2">
            <a:extLst>
              <a:ext uri="{FF2B5EF4-FFF2-40B4-BE49-F238E27FC236}">
                <a16:creationId xmlns:a16="http://schemas.microsoft.com/office/drawing/2014/main" id="{F6CD9C89-1BC2-5461-772B-05B7142E0E0C}"/>
              </a:ext>
            </a:extLst>
          </p:cNvPr>
          <p:cNvSpPr>
            <a:spLocks noGrp="1"/>
          </p:cNvSpPr>
          <p:nvPr>
            <p:ph type="title"/>
          </p:nvPr>
        </p:nvSpPr>
        <p:spPr/>
        <p:txBody>
          <a:bodyPr>
            <a:normAutofit/>
          </a:bodyPr>
          <a:lstStyle/>
          <a:p>
            <a:r>
              <a:rPr lang="es" dirty="0"/>
              <a:t>Ahora os toca a vosotros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667433" y="2150024"/>
            <a:ext cx="6411793" cy="2308324"/>
          </a:xfrm>
          <a:prstGeom prst="rect">
            <a:avLst/>
          </a:prstGeom>
          <a:noFill/>
        </p:spPr>
        <p:txBody>
          <a:bodyPr wrap="square" rtlCol="0">
            <a:spAutoFit/>
          </a:bodyPr>
          <a:lstStyle/>
          <a:p>
            <a:pPr marL="342900" lvl="0" indent="-342900">
              <a:buClr>
                <a:srgbClr val="000000"/>
              </a:buClr>
              <a:buFont typeface="Arial" panose="020B0604020202020204" pitchFamily="34" charset="0"/>
              <a:buChar char="•"/>
              <a:defRPr/>
            </a:pPr>
            <a:r>
              <a:rPr lang="es" noProof="0" dirty="0">
                <a:latin typeface="Poppins"/>
                <a:cs typeface="Calibri" panose="020F0502020204030204" pitchFamily="34" charset="0"/>
              </a:rPr>
              <a:t>Presentad vuestro programa de enseñanza sobre la salud del suelo en un formato atractivo. </a:t>
            </a:r>
          </a:p>
          <a:p>
            <a:pPr lvl="0">
              <a:buClr>
                <a:srgbClr val="000000"/>
              </a:buClr>
              <a:defRPr/>
            </a:pPr>
            <a:endParaRPr lang="es" noProof="0" dirty="0">
              <a:latin typeface="Poppins"/>
              <a:cs typeface="Calibri" panose="020F0502020204030204" pitchFamily="34" charset="0"/>
            </a:endParaRPr>
          </a:p>
          <a:p>
            <a:pPr marL="342900" lvl="0" indent="-342900">
              <a:buClr>
                <a:srgbClr val="000000"/>
              </a:buClr>
              <a:buFont typeface="Arial" panose="020B0604020202020204" pitchFamily="34" charset="0"/>
              <a:buChar char="•"/>
              <a:defRPr/>
            </a:pPr>
            <a:r>
              <a:rPr lang="es" noProof="0" dirty="0">
                <a:latin typeface="Poppins"/>
                <a:cs typeface="Calibri" panose="020F0502020204030204" pitchFamily="34" charset="0"/>
              </a:rPr>
              <a:t>Todo el mundo dispondrá de 10–15 minutos para hacerlo. </a:t>
            </a:r>
          </a:p>
          <a:p>
            <a:pPr marL="342900" lvl="0" indent="-342900">
              <a:buClr>
                <a:srgbClr val="000000"/>
              </a:buClr>
              <a:buFont typeface="Arial" panose="020B0604020202020204" pitchFamily="34" charset="0"/>
              <a:buChar char="•"/>
              <a:defRPr/>
            </a:pPr>
            <a:endParaRPr lang="es" noProof="0" dirty="0">
              <a:latin typeface="Poppins"/>
              <a:cs typeface="Calibri" panose="020F0502020204030204" pitchFamily="34" charset="0"/>
            </a:endParaRPr>
          </a:p>
          <a:p>
            <a:pPr marL="342900" lvl="0" indent="-342900">
              <a:buClr>
                <a:srgbClr val="000000"/>
              </a:buClr>
              <a:buFont typeface="Arial" panose="020B0604020202020204" pitchFamily="34" charset="0"/>
              <a:buChar char="•"/>
              <a:defRPr/>
            </a:pPr>
            <a:r>
              <a:rPr lang="es" noProof="0" dirty="0">
                <a:latin typeface="Poppins"/>
                <a:cs typeface="Calibri" panose="020F0502020204030204" pitchFamily="34" charset="0"/>
              </a:rPr>
              <a:t>El público deberá tomar notas y formular preguntas después para ayudar a quienes presentan a reflexionar sobre sus ideas y mejorarlas.</a:t>
            </a:r>
            <a:endParaRPr lang="es" noProof="0" dirty="0">
              <a:latin typeface="Poppins"/>
              <a:ea typeface="Arial"/>
              <a:cs typeface="Calibri" panose="020F0502020204030204" pitchFamily="34" charset="0"/>
            </a:endParaRPr>
          </a:p>
        </p:txBody>
      </p:sp>
      <p:pic>
        <p:nvPicPr>
          <p:cNvPr id="5" name="Grafik 4" descr="Lehrer">
            <a:extLst>
              <a:ext uri="{FF2B5EF4-FFF2-40B4-BE49-F238E27FC236}">
                <a16:creationId xmlns:a16="http://schemas.microsoft.com/office/drawing/2014/main" id="{D0530558-25C6-4BF5-BA78-BF97B5BB07F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29072" y="2028208"/>
            <a:ext cx="1400792" cy="1400792"/>
          </a:xfrm>
          <a:prstGeom prst="rect">
            <a:avLst/>
          </a:prstGeom>
        </p:spPr>
      </p:pic>
      <p:pic>
        <p:nvPicPr>
          <p:cNvPr id="7" name="Grafik 6" descr="Benutzer">
            <a:extLst>
              <a:ext uri="{FF2B5EF4-FFF2-40B4-BE49-F238E27FC236}">
                <a16:creationId xmlns:a16="http://schemas.microsoft.com/office/drawing/2014/main" id="{3EA8B42E-2361-4FAD-BAD5-2BB48D4A1A2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47218" y="3057556"/>
            <a:ext cx="1400792" cy="1400792"/>
          </a:xfrm>
          <a:prstGeom prst="rect">
            <a:avLst/>
          </a:prstGeom>
        </p:spPr>
      </p:pic>
      <p:pic>
        <p:nvPicPr>
          <p:cNvPr id="18" name="Grafik 17" descr="Benutzer">
            <a:extLst>
              <a:ext uri="{FF2B5EF4-FFF2-40B4-BE49-F238E27FC236}">
                <a16:creationId xmlns:a16="http://schemas.microsoft.com/office/drawing/2014/main" id="{CE53C9B2-FE07-4E2F-8505-356852BE779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9199706" y="3057556"/>
            <a:ext cx="1400792" cy="1400792"/>
          </a:xfrm>
          <a:prstGeom prst="rect">
            <a:avLst/>
          </a:prstGeom>
        </p:spPr>
      </p:pic>
      <p:sp>
        <p:nvSpPr>
          <p:cNvPr id="3" name="Title 2">
            <a:extLst>
              <a:ext uri="{FF2B5EF4-FFF2-40B4-BE49-F238E27FC236}">
                <a16:creationId xmlns:a16="http://schemas.microsoft.com/office/drawing/2014/main" id="{8C23DC3C-6D53-D4F7-EDDA-1312FE9E7CD9}"/>
              </a:ext>
            </a:extLst>
          </p:cNvPr>
          <p:cNvSpPr>
            <a:spLocks noGrp="1"/>
          </p:cNvSpPr>
          <p:nvPr>
            <p:ph type="title"/>
          </p:nvPr>
        </p:nvSpPr>
        <p:spPr/>
        <p:txBody>
          <a:bodyPr>
            <a:normAutofit/>
          </a:bodyPr>
          <a:lstStyle/>
          <a:p>
            <a:r>
              <a:rPr lang="es" dirty="0"/>
              <a:t>Ahora os toca a vosotros</a:t>
            </a:r>
          </a:p>
        </p:txBody>
      </p:sp>
    </p:spTree>
    <p:extLst>
      <p:ext uri="{BB962C8B-B14F-4D97-AF65-F5344CB8AC3E}">
        <p14:creationId xmlns:p14="http://schemas.microsoft.com/office/powerpoint/2010/main" val="4201912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Foliennummernplatzhalter 1"/>
          <p:cNvSpPr>
            <a:spLocks noGrp="1"/>
          </p:cNvSpPr>
          <p:nvPr>
            <p:ph type="sldNum" sz="quarter" idx="4294967295"/>
          </p:nvPr>
        </p:nvSpPr>
        <p:spPr bwMode="auto">
          <a:xfrm>
            <a:off x="9448800" y="6492875"/>
            <a:ext cx="2743200" cy="365125"/>
          </a:xfrm>
        </p:spPr>
        <p:txBody>
          <a:bodyPr/>
          <a:lstStyle/>
          <a:p>
            <a:pPr>
              <a:defRPr/>
            </a:pPr>
            <a:fld id="{C78E65DB-0693-4285-868B-A910EFECD7CD}" type="slidenum">
              <a:rPr lang="en-GB" noProof="0" smtClean="0"/>
              <a:t>56</a:t>
            </a:fld>
            <a:endParaRPr lang="en-GB" noProof="0" dirty="0"/>
          </a:p>
        </p:txBody>
      </p:sp>
      <p:grpSp>
        <p:nvGrpSpPr>
          <p:cNvPr id="6" name="Group 5">
            <a:extLst>
              <a:ext uri="{FF2B5EF4-FFF2-40B4-BE49-F238E27FC236}">
                <a16:creationId xmlns:a16="http://schemas.microsoft.com/office/drawing/2014/main" id="{7C6D195A-1C4C-3B20-5066-D4AC59EF20C2}"/>
              </a:ext>
            </a:extLst>
          </p:cNvPr>
          <p:cNvGrpSpPr/>
          <p:nvPr/>
        </p:nvGrpSpPr>
        <p:grpSpPr>
          <a:xfrm>
            <a:off x="2212429" y="684060"/>
            <a:ext cx="7325271" cy="4972287"/>
            <a:chOff x="1532686" y="876792"/>
            <a:chExt cx="8637974" cy="5863331"/>
          </a:xfrm>
        </p:grpSpPr>
        <p:pic>
          <p:nvPicPr>
            <p:cNvPr id="3" name="Grafik 2"/>
            <p:cNvPicPr>
              <a:picLocks noChangeAspect="1"/>
            </p:cNvPicPr>
            <p:nvPr/>
          </p:nvPicPr>
          <p:blipFill>
            <a:blip r:embed="rId3"/>
            <a:stretch/>
          </p:blipFill>
          <p:spPr bwMode="auto">
            <a:xfrm>
              <a:off x="1532686" y="1687398"/>
              <a:ext cx="8637973" cy="5052725"/>
            </a:xfrm>
            <a:prstGeom prst="rect">
              <a:avLst/>
            </a:prstGeom>
          </p:spPr>
        </p:pic>
        <p:pic>
          <p:nvPicPr>
            <p:cNvPr id="4" name="Grafik 3"/>
            <p:cNvPicPr>
              <a:picLocks noChangeAspect="1"/>
            </p:cNvPicPr>
            <p:nvPr/>
          </p:nvPicPr>
          <p:blipFill>
            <a:blip r:embed="rId4"/>
            <a:srcRect b="7587"/>
            <a:stretch>
              <a:fillRect/>
            </a:stretch>
          </p:blipFill>
          <p:spPr bwMode="auto">
            <a:xfrm>
              <a:off x="1532686" y="876792"/>
              <a:ext cx="8637974" cy="1003953"/>
            </a:xfrm>
            <a:prstGeom prst="rect">
              <a:avLst/>
            </a:prstGeom>
          </p:spPr>
        </p:pic>
      </p:grpSp>
      <p:pic>
        <p:nvPicPr>
          <p:cNvPr id="5" name="Grafik 4"/>
          <p:cNvPicPr>
            <a:picLocks noChangeAspect="1"/>
          </p:cNvPicPr>
          <p:nvPr/>
        </p:nvPicPr>
        <p:blipFill>
          <a:blip r:embed="rId5"/>
          <a:stretch/>
        </p:blipFill>
        <p:spPr bwMode="auto">
          <a:xfrm>
            <a:off x="10068471" y="203236"/>
            <a:ext cx="1949691" cy="96164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áfico 4"/>
          <p:cNvPicPr>
            <a:picLocks noChangeAspect="1"/>
          </p:cNvPicPr>
          <p:nvPr/>
        </p:nvPicPr>
        <p:blipFill>
          <a:blip>
            <a:extLst>
              <a:ext uri="{96DAC541-7B7A-43D3-8B79-37D633B846F1}">
                <asvg:svgBlip xmlns:asvg="http://schemas.microsoft.com/office/drawing/2016/SVG/main" r:embed="rId3"/>
              </a:ext>
            </a:extLst>
          </a:blip>
          <a:stretch/>
        </p:blipFill>
        <p:spPr bwMode="auto">
          <a:xfrm>
            <a:off x="1" y="-1178158"/>
            <a:ext cx="12195662" cy="8130441"/>
          </a:xfrm>
          <a:prstGeom prst="rect">
            <a:avLst/>
          </a:prstGeom>
        </p:spPr>
      </p:pic>
      <p:sp>
        <p:nvSpPr>
          <p:cNvPr id="6" name="CuadroTexto 5"/>
          <p:cNvSpPr txBox="1"/>
          <p:nvPr/>
        </p:nvSpPr>
        <p:spPr bwMode="auto">
          <a:xfrm>
            <a:off x="5227271" y="3866661"/>
            <a:ext cx="1737463" cy="646331"/>
          </a:xfrm>
          <a:prstGeom prst="rect">
            <a:avLst/>
          </a:prstGeom>
          <a:noFill/>
        </p:spPr>
        <p:txBody>
          <a:bodyPr wrap="none" rtlCol="0">
            <a:spAutoFit/>
          </a:bodyPr>
          <a:lstStyle/>
          <a:p>
            <a:pPr algn="ctr">
              <a:defRPr/>
            </a:pPr>
            <a:r>
              <a:rPr lang="es" sz="3600" noProof="0" dirty="0">
                <a:solidFill>
                  <a:schemeClr val="bg1"/>
                </a:solidFill>
                <a:latin typeface="Bebas Neue"/>
              </a:rPr>
              <a:t>GRACIAS</a:t>
            </a:r>
            <a:endParaRPr lang="es" noProof="0" dirty="0"/>
          </a:p>
        </p:txBody>
      </p:sp>
      <p:sp>
        <p:nvSpPr>
          <p:cNvPr id="2" name="CuadroTexto 1"/>
          <p:cNvSpPr txBox="1"/>
          <p:nvPr/>
        </p:nvSpPr>
        <p:spPr bwMode="auto">
          <a:xfrm>
            <a:off x="5339973" y="4666304"/>
            <a:ext cx="1512053" cy="276999"/>
          </a:xfrm>
          <a:prstGeom prst="rect">
            <a:avLst/>
          </a:prstGeom>
          <a:noFill/>
        </p:spPr>
        <p:txBody>
          <a:bodyPr wrap="square">
            <a:spAutoFit/>
          </a:bodyPr>
          <a:lstStyle/>
          <a:p>
            <a:pPr algn="ctr">
              <a:defRPr/>
            </a:pPr>
            <a:r>
              <a:rPr lang="es" sz="1200" b="1" noProof="0" dirty="0">
                <a:solidFill>
                  <a:schemeClr val="bg1"/>
                </a:solidFill>
                <a:latin typeface="Poppins"/>
                <a:cs typeface="Poppins"/>
              </a:rPr>
              <a:t>loess-project.eu</a:t>
            </a:r>
            <a:endParaRPr lang="es" noProof="0" dirty="0"/>
          </a:p>
        </p:txBody>
      </p:sp>
      <p:sp>
        <p:nvSpPr>
          <p:cNvPr id="7" name="Rectangle 6">
            <a:extLst>
              <a:ext uri="{FF2B5EF4-FFF2-40B4-BE49-F238E27FC236}">
                <a16:creationId xmlns:a16="http://schemas.microsoft.com/office/drawing/2014/main" id="{676F10ED-0123-40DE-ACF2-07B2EE172507}"/>
              </a:ext>
            </a:extLst>
          </p:cNvPr>
          <p:cNvSpPr/>
          <p:nvPr/>
        </p:nvSpPr>
        <p:spPr>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
          </a:p>
        </p:txBody>
      </p:sp>
      <p:pic>
        <p:nvPicPr>
          <p:cNvPr id="3" name="Picture 2">
            <a:extLst>
              <a:ext uri="{FF2B5EF4-FFF2-40B4-BE49-F238E27FC236}">
                <a16:creationId xmlns:a16="http://schemas.microsoft.com/office/drawing/2014/main" id="{DFCD38EF-B67B-6B97-DFF4-0B1C7AAC5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CuadroTexto 5"/>
          <p:cNvSpPr txBox="1"/>
          <p:nvPr/>
        </p:nvSpPr>
        <p:spPr bwMode="auto">
          <a:xfrm>
            <a:off x="4618581" y="92040"/>
            <a:ext cx="6948100" cy="261610"/>
          </a:xfrm>
          <a:prstGeom prst="rect">
            <a:avLst/>
          </a:prstGeom>
          <a:noFill/>
        </p:spPr>
        <p:txBody>
          <a:bodyPr wrap="square" lIns="91440" tIns="45720" rIns="91440" bIns="45720" rtlCol="0" anchor="t">
            <a:spAutoFit/>
          </a:bodyPr>
          <a:lstStyle/>
          <a:p>
            <a:pPr>
              <a:defRPr/>
            </a:pPr>
            <a:r>
              <a:rPr lang="es" sz="1100" i="1" dirty="0">
                <a:latin typeface="Poppins"/>
              </a:rPr>
              <a:t>(Meyer, H. (2004). Was ist guter Unterricht? Berlin: Cornelsen Scriptor. ISBN 978-3-589-22047-2 )</a:t>
            </a:r>
          </a:p>
        </p:txBody>
      </p:sp>
      <p:sp>
        <p:nvSpPr>
          <p:cNvPr id="7" name="Rectangle 2"/>
          <p:cNvSpPr>
            <a:spLocks noChangeArrowheads="1"/>
          </p:cNvSpPr>
          <p:nvPr/>
        </p:nvSpPr>
        <p:spPr bwMode="auto">
          <a:xfrm>
            <a:off x="393700" y="1703368"/>
            <a:ext cx="11466222" cy="418576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285750" marR="0" lvl="0" indent="-285750" algn="l" defTabSz="914400">
              <a:spcBef>
                <a:spcPts val="0"/>
              </a:spcBef>
              <a:spcAft>
                <a:spcPts val="0"/>
              </a:spcAft>
              <a:buClrTx/>
              <a:buSzTx/>
              <a:buFont typeface="Arial" panose="020B0604020202020204" pitchFamily="34" charset="0"/>
              <a:buChar char="•"/>
              <a:defRPr/>
            </a:pPr>
            <a:r>
              <a:rPr lang="es" sz="1400" b="1" i="0" u="none" strike="noStrike" cap="none" noProof="0" dirty="0">
                <a:ln>
                  <a:noFill/>
                </a:ln>
                <a:solidFill>
                  <a:schemeClr val="tx1"/>
                </a:solidFill>
                <a:latin typeface="Poppins"/>
              </a:rPr>
              <a:t>Estructura clara de los procesos de enseñanza y aprendizaje</a:t>
            </a:r>
            <a:r>
              <a:rPr lang="es" sz="1400" b="0" i="0" u="none" strike="noStrike" cap="none" noProof="0" dirty="0">
                <a:ln>
                  <a:noFill/>
                </a:ln>
                <a:solidFill>
                  <a:schemeClr val="tx1"/>
                </a:solidFill>
                <a:latin typeface="Poppins"/>
              </a:rPr>
              <a:t> (claridad del proceso, de los objetivos y del contenido; rutinas y flexibilidad)</a:t>
            </a:r>
            <a:endParaRPr lang="es"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es" sz="1400" b="1" noProof="0" dirty="0">
                <a:latin typeface="Poppins"/>
              </a:rPr>
              <a:t>Alto grado de dedicación efectiva a la tarea</a:t>
            </a:r>
            <a:endParaRPr lang="es" sz="1400" b="0" i="0" u="none" strike="noStrike" cap="none" noProof="0" dirty="0">
              <a:ln>
                <a:noFill/>
              </a:ln>
              <a:solidFill>
                <a:schemeClr val="tx1"/>
              </a:solidFill>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es" sz="1400" b="1" i="0" u="none" strike="noStrike" cap="none" noProof="0" dirty="0">
                <a:ln>
                  <a:noFill/>
                </a:ln>
                <a:solidFill>
                  <a:schemeClr val="tx1"/>
                </a:solidFill>
                <a:latin typeface="Poppins"/>
              </a:rPr>
              <a:t>Correspondencia constructiva entre objetivos, evaluación, contenidos y métodos</a:t>
            </a:r>
          </a:p>
          <a:p>
            <a:pPr marL="285750" marR="0" lvl="0" indent="-285750" algn="l" defTabSz="914400">
              <a:spcBef>
                <a:spcPts val="0"/>
              </a:spcBef>
              <a:spcAft>
                <a:spcPts val="0"/>
              </a:spcAft>
              <a:buClrTx/>
              <a:buSzTx/>
              <a:buFont typeface="Arial" panose="020B0604020202020204" pitchFamily="34" charset="0"/>
              <a:buChar char="•"/>
              <a:defRPr/>
            </a:pPr>
            <a:r>
              <a:rPr lang="es" sz="1400" b="1" i="0" u="none" strike="noStrike" cap="none" noProof="0" dirty="0">
                <a:ln>
                  <a:noFill/>
                </a:ln>
                <a:solidFill>
                  <a:schemeClr val="tx1"/>
                </a:solidFill>
                <a:latin typeface="Poppins"/>
              </a:rPr>
              <a:t>Claridad de los contenidos</a:t>
            </a:r>
            <a:r>
              <a:rPr lang="es" sz="1400" b="0" i="0" u="none" strike="noStrike" cap="none" noProof="0" dirty="0">
                <a:ln>
                  <a:noFill/>
                </a:ln>
                <a:solidFill>
                  <a:schemeClr val="tx1"/>
                </a:solidFill>
                <a:latin typeface="Poppins"/>
              </a:rPr>
              <a:t> (instrucciones comprensibles de las tareas, progresión temática lógica y documentación clara y fiable de los resultados)</a:t>
            </a:r>
            <a:endParaRPr lang="es"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es" sz="1400" b="1" i="0" u="none" strike="noStrike" cap="none" noProof="0" dirty="0">
                <a:ln>
                  <a:noFill/>
                </a:ln>
                <a:solidFill>
                  <a:schemeClr val="tx1"/>
                </a:solidFill>
                <a:latin typeface="Poppins"/>
              </a:rPr>
              <a:t>Comunicación significativa en el aula</a:t>
            </a:r>
            <a:r>
              <a:rPr lang="es" sz="1400" b="0" i="0" u="none" strike="noStrike" cap="none" noProof="0" dirty="0">
                <a:ln>
                  <a:noFill/>
                </a:ln>
                <a:solidFill>
                  <a:schemeClr val="tx1"/>
                </a:solidFill>
                <a:latin typeface="Poppins"/>
              </a:rPr>
              <a:t> (mediante la participación en la planificación, la cultura del debate, las reuniones para la reflexión, los diarios de aprendizaje y la retroalimentación del alumnado)</a:t>
            </a:r>
            <a:endParaRPr lang="es"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es" sz="1400" b="1" i="0" u="none" strike="noStrike" cap="none" noProof="0" dirty="0">
                <a:ln>
                  <a:noFill/>
                </a:ln>
                <a:solidFill>
                  <a:schemeClr val="tx1"/>
                </a:solidFill>
                <a:latin typeface="Poppins"/>
              </a:rPr>
              <a:t>Variedad de métodos</a:t>
            </a:r>
            <a:r>
              <a:rPr lang="es" sz="1400" b="0" i="0" u="none" strike="noStrike" cap="none" noProof="0" dirty="0">
                <a:ln>
                  <a:noFill/>
                </a:ln>
                <a:solidFill>
                  <a:schemeClr val="tx1"/>
                </a:solidFill>
                <a:latin typeface="Poppins"/>
              </a:rPr>
              <a:t> (diversas técnicas de presentación</a:t>
            </a:r>
            <a:r>
              <a:rPr lang="es" sz="1400" noProof="0" dirty="0">
                <a:latin typeface="Poppins"/>
              </a:rPr>
              <a:t> y </a:t>
            </a:r>
            <a:r>
              <a:rPr lang="es" sz="1400" b="0" i="0" u="none" strike="noStrike" cap="none" noProof="0" dirty="0">
                <a:ln>
                  <a:noFill/>
                </a:ln>
                <a:solidFill>
                  <a:schemeClr val="tx1"/>
                </a:solidFill>
                <a:latin typeface="Poppins"/>
              </a:rPr>
              <a:t>formas de actuación, flexibilidad en la estructura de las lecciones y distintos enfoques didácticos)</a:t>
            </a:r>
            <a:endParaRPr lang="es"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es" sz="1400" b="1" i="0" u="none" strike="noStrike" cap="none" noProof="0" dirty="0">
                <a:ln>
                  <a:noFill/>
                </a:ln>
                <a:solidFill>
                  <a:schemeClr val="tx1"/>
                </a:solidFill>
                <a:latin typeface="Poppins"/>
              </a:rPr>
              <a:t>Apoyo individualizado</a:t>
            </a:r>
            <a:r>
              <a:rPr lang="es" sz="1400" b="0" i="0" u="none" strike="noStrike" cap="none" noProof="0" dirty="0">
                <a:ln>
                  <a:noFill/>
                </a:ln>
                <a:solidFill>
                  <a:schemeClr val="tx1"/>
                </a:solidFill>
                <a:latin typeface="Poppins"/>
              </a:rPr>
              <a:t> (mediante la flexibilidad, la paciencia y el tiempo; diferenciación e integración internas; evaluación individual del aprendizaje y planes de apoyo adaptados; apoyo específico para estudiantes en situación de riesgo)</a:t>
            </a:r>
            <a:endParaRPr lang="es"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es" sz="1400" b="1" noProof="0" dirty="0">
                <a:latin typeface="Poppins"/>
              </a:rPr>
              <a:t>Práctica </a:t>
            </a:r>
            <a:r>
              <a:rPr lang="es" sz="1400" b="1" i="0" u="none" strike="noStrike" cap="none" noProof="0" dirty="0">
                <a:ln>
                  <a:noFill/>
                </a:ln>
                <a:solidFill>
                  <a:schemeClr val="tx1"/>
                </a:solidFill>
                <a:latin typeface="Poppins"/>
              </a:rPr>
              <a:t>inteligente</a:t>
            </a:r>
            <a:r>
              <a:rPr lang="es" sz="1400" b="0" i="0" u="none" strike="noStrike" cap="none" noProof="0" dirty="0">
                <a:ln>
                  <a:noFill/>
                </a:ln>
                <a:solidFill>
                  <a:schemeClr val="tx1"/>
                </a:solidFill>
                <a:latin typeface="Poppins"/>
              </a:rPr>
              <a:t> (concienciación sobre estrategias de aprendizaje, tareas de práctica específicas, orientación concreta y un entorno de aprendizaje positivo)</a:t>
            </a:r>
            <a:endParaRPr lang="es"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es" sz="1400" b="1" i="0" u="none" strike="noStrike" cap="none" noProof="0" dirty="0">
                <a:ln>
                  <a:noFill/>
                </a:ln>
                <a:solidFill>
                  <a:schemeClr val="tx1"/>
                </a:solidFill>
                <a:latin typeface="Poppins"/>
              </a:rPr>
              <a:t>Expectativas claras, evaluación profesional del rendimiento de los estudiantes y retroalimentación continua </a:t>
            </a:r>
            <a:r>
              <a:rPr lang="es" sz="1400" b="0" i="0" u="none" strike="noStrike" cap="none" noProof="0" dirty="0">
                <a:ln>
                  <a:noFill/>
                </a:ln>
                <a:solidFill>
                  <a:schemeClr val="tx1"/>
                </a:solidFill>
                <a:latin typeface="Poppins"/>
              </a:rPr>
              <a:t>(ofreciendo oportunidades de aprendizaje acordes con directrices o estándares educativos, adaptadas a las capacidades de los estudiantes y acompañadas de una retroalimentación rápida y orientada al desarrollo)</a:t>
            </a:r>
            <a:endParaRPr lang="es"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es" sz="1400" b="1" i="0" u="none" strike="noStrike" cap="none" noProof="0" dirty="0">
                <a:ln>
                  <a:noFill/>
                </a:ln>
                <a:solidFill>
                  <a:schemeClr val="tx1"/>
                </a:solidFill>
                <a:latin typeface="Poppins"/>
              </a:rPr>
              <a:t>Ambiente en el aula propicio para el aprendizaje </a:t>
            </a:r>
            <a:r>
              <a:rPr lang="es" sz="1400" b="0" i="0" u="none" strike="noStrike" cap="none" noProof="0" dirty="0">
                <a:ln>
                  <a:noFill/>
                </a:ln>
                <a:solidFill>
                  <a:schemeClr val="tx1"/>
                </a:solidFill>
                <a:latin typeface="Poppins"/>
              </a:rPr>
              <a:t>(buena organización, instalaciones funcionales y recursos de aprendizaje útiles)</a:t>
            </a:r>
          </a:p>
        </p:txBody>
      </p:sp>
      <p:sp>
        <p:nvSpPr>
          <p:cNvPr id="2" name="Textfeld 1">
            <a:extLst>
              <a:ext uri="{FF2B5EF4-FFF2-40B4-BE49-F238E27FC236}">
                <a16:creationId xmlns:a16="http://schemas.microsoft.com/office/drawing/2014/main" id="{31813824-F635-4823-83F8-A0B670C207E8}"/>
              </a:ext>
            </a:extLst>
          </p:cNvPr>
          <p:cNvSpPr txBox="1"/>
          <p:nvPr/>
        </p:nvSpPr>
        <p:spPr>
          <a:xfrm>
            <a:off x="643761" y="1111662"/>
            <a:ext cx="8982839" cy="584775"/>
          </a:xfrm>
          <a:prstGeom prst="rect">
            <a:avLst/>
          </a:prstGeom>
          <a:noFill/>
        </p:spPr>
        <p:txBody>
          <a:bodyPr wrap="square" lIns="91440" tIns="45720" rIns="91440" bIns="45720" rtlCol="0" anchor="t">
            <a:spAutoFit/>
          </a:bodyPr>
          <a:lstStyle/>
          <a:p>
            <a:r>
              <a:rPr lang="es" sz="1600" b="1" u="sng" noProof="0" dirty="0">
                <a:latin typeface="Poppins"/>
              </a:rPr>
              <a:t>Tarea 1.2. </a:t>
            </a:r>
            <a:r>
              <a:rPr lang="es" sz="1600" b="1" noProof="0" dirty="0">
                <a:latin typeface="Poppins"/>
              </a:rPr>
              <a:t>Leed estos criterios y trabajad en grupos pequeños para reunir ejemplos de cómo ponerlos en práctica. Compartid vuestras ideas con vuestros compañeros. </a:t>
            </a:r>
          </a:p>
        </p:txBody>
      </p:sp>
      <p:sp>
        <p:nvSpPr>
          <p:cNvPr id="15" name="Title 14">
            <a:extLst>
              <a:ext uri="{FF2B5EF4-FFF2-40B4-BE49-F238E27FC236}">
                <a16:creationId xmlns:a16="http://schemas.microsoft.com/office/drawing/2014/main" id="{D2B82ADD-C640-DB01-5EFE-C0747DB94385}"/>
              </a:ext>
            </a:extLst>
          </p:cNvPr>
          <p:cNvSpPr>
            <a:spLocks noGrp="1"/>
          </p:cNvSpPr>
          <p:nvPr>
            <p:ph type="title"/>
          </p:nvPr>
        </p:nvSpPr>
        <p:spPr/>
        <p:txBody>
          <a:bodyPr/>
          <a:lstStyle/>
          <a:p>
            <a:pPr algn="r"/>
            <a:r>
              <a:rPr lang="es" dirty="0"/>
              <a:t>¿10 características de una «buena enseñanza»?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10" name="Grafik 9"/>
          <p:cNvPicPr>
            <a:picLocks noChangeAspect="1"/>
          </p:cNvPicPr>
          <p:nvPr/>
        </p:nvPicPr>
        <p:blipFill>
          <a:blip r:embed="rId7"/>
          <a:stretch/>
        </p:blipFill>
        <p:spPr bwMode="auto">
          <a:xfrm rot="5400000">
            <a:off x="6953950" y="1591858"/>
            <a:ext cx="4386458" cy="3289843"/>
          </a:xfrm>
          <a:prstGeom prst="rect">
            <a:avLst/>
          </a:prstGeom>
        </p:spPr>
      </p:pic>
      <p:sp>
        <p:nvSpPr>
          <p:cNvPr id="17" name="Textfeld 16"/>
          <p:cNvSpPr txBox="1"/>
          <p:nvPr/>
        </p:nvSpPr>
        <p:spPr bwMode="auto">
          <a:xfrm>
            <a:off x="848027" y="3746567"/>
            <a:ext cx="5641673" cy="707886"/>
          </a:xfrm>
          <a:prstGeom prst="rect">
            <a:avLst/>
          </a:prstGeom>
          <a:noFill/>
        </p:spPr>
        <p:txBody>
          <a:bodyPr wrap="square" rtlCol="0">
            <a:spAutoFit/>
          </a:bodyPr>
          <a:lstStyle/>
          <a:p>
            <a:pPr>
              <a:defRPr/>
            </a:pPr>
            <a:r>
              <a:rPr lang="es" sz="2000" b="1" u="sng" noProof="0" dirty="0">
                <a:latin typeface="Poppins"/>
                <a:cs typeface="Poppins"/>
              </a:rPr>
              <a:t>Tarea 1.3. </a:t>
            </a:r>
            <a:r>
              <a:rPr lang="es" sz="2000" b="1" i="1" noProof="0" dirty="0">
                <a:latin typeface="Poppins"/>
                <a:cs typeface="Poppins"/>
              </a:rPr>
              <a:t>¿Qué opináis: cómo debería ser la educación sobre la salud del suelo?</a:t>
            </a:r>
            <a:endParaRPr lang="es" sz="2000" i="1" noProof="0" dirty="0">
              <a:latin typeface="Poppins"/>
              <a:cs typeface="Poppins"/>
            </a:endParaRPr>
          </a:p>
        </p:txBody>
      </p:sp>
      <p:sp>
        <p:nvSpPr>
          <p:cNvPr id="5" name="CuadroTexto 5">
            <a:extLst>
              <a:ext uri="{FF2B5EF4-FFF2-40B4-BE49-F238E27FC236}">
                <a16:creationId xmlns:a16="http://schemas.microsoft.com/office/drawing/2014/main" id="{0E3AFDF7-08E0-8762-2BCD-DE1D0A8D90F4}"/>
              </a:ext>
            </a:extLst>
          </p:cNvPr>
          <p:cNvSpPr txBox="1"/>
          <p:nvPr/>
        </p:nvSpPr>
        <p:spPr bwMode="auto">
          <a:xfrm>
            <a:off x="7502257" y="5514740"/>
            <a:ext cx="4102564" cy="523220"/>
          </a:xfrm>
          <a:prstGeom prst="rect">
            <a:avLst/>
          </a:prstGeom>
          <a:noFill/>
        </p:spPr>
        <p:txBody>
          <a:bodyPr wrap="square" rtlCol="0">
            <a:spAutoFit/>
          </a:bodyPr>
          <a:lstStyle/>
          <a:p>
            <a:pPr>
              <a:defRPr/>
            </a:pPr>
            <a:r>
              <a:rPr lang="es" sz="1400" noProof="0" dirty="0">
                <a:latin typeface="Bebas Neue"/>
              </a:rPr>
              <a:t>© Institut für Fachdidaktik, Bereich Mathematik &amp; Naturwissenschaftsdidaktik</a:t>
            </a:r>
            <a:endParaRPr lang="es" sz="1400" b="1" noProof="0" dirty="0">
              <a:latin typeface="Poppins"/>
              <a:cs typeface="Poppins"/>
            </a:endParaRPr>
          </a:p>
        </p:txBody>
      </p:sp>
      <p:pic>
        <p:nvPicPr>
          <p:cNvPr id="2" name="Grafik 1">
            <a:hlinkClick r:id="rId8"/>
          </p:cNvPr>
          <p:cNvPicPr>
            <a:picLocks noChangeAspect="1"/>
          </p:cNvPicPr>
          <p:nvPr/>
        </p:nvPicPr>
        <p:blipFill>
          <a:blip r:embed="rId9"/>
          <a:stretch>
            <a:fillRect/>
          </a:stretch>
        </p:blipFill>
        <p:spPr>
          <a:xfrm>
            <a:off x="2464511" y="1783367"/>
            <a:ext cx="2225233" cy="1822862"/>
          </a:xfrm>
          <a:prstGeom prst="rect">
            <a:avLst/>
          </a:prstGeom>
        </p:spPr>
      </p:pic>
      <p:sp>
        <p:nvSpPr>
          <p:cNvPr id="4" name="Title 3">
            <a:extLst>
              <a:ext uri="{FF2B5EF4-FFF2-40B4-BE49-F238E27FC236}">
                <a16:creationId xmlns:a16="http://schemas.microsoft.com/office/drawing/2014/main" id="{E15E9607-33CD-5409-01C1-5D7383265D07}"/>
              </a:ext>
            </a:extLst>
          </p:cNvPr>
          <p:cNvSpPr>
            <a:spLocks noGrp="1"/>
          </p:cNvSpPr>
          <p:nvPr>
            <p:ph type="title"/>
          </p:nvPr>
        </p:nvSpPr>
        <p:spPr/>
        <p:txBody>
          <a:bodyPr>
            <a:normAutofit/>
          </a:bodyPr>
          <a:lstStyle/>
          <a:p>
            <a:r>
              <a:rPr lang="es" dirty="0"/>
              <a:t>Salud del suelo (educación)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grpSp>
        <p:nvGrpSpPr>
          <p:cNvPr id="36" name="Group 35">
            <a:extLst>
              <a:ext uri="{FF2B5EF4-FFF2-40B4-BE49-F238E27FC236}">
                <a16:creationId xmlns:a16="http://schemas.microsoft.com/office/drawing/2014/main" id="{C7DEB73F-9C69-B4A2-D0AD-E4DFC1BF01EA}"/>
              </a:ext>
            </a:extLst>
          </p:cNvPr>
          <p:cNvGrpSpPr/>
          <p:nvPr/>
        </p:nvGrpSpPr>
        <p:grpSpPr>
          <a:xfrm>
            <a:off x="2463800" y="1316062"/>
            <a:ext cx="6858868" cy="4572579"/>
            <a:chOff x="2020168" y="791235"/>
            <a:chExt cx="8128000" cy="5418667"/>
          </a:xfrm>
        </p:grpSpPr>
        <p:graphicFrame>
          <p:nvGraphicFramePr>
            <p:cNvPr id="10" name="Diagramm 9"/>
            <p:cNvGraphicFramePr>
              <a:graphicFrameLocks/>
            </p:cNvGraphicFramePr>
            <p:nvPr>
              <p:extLst>
                <p:ext uri="{D42A27DB-BD31-4B8C-83A1-F6EECF244321}">
                  <p14:modId xmlns:p14="http://schemas.microsoft.com/office/powerpoint/2010/main" val="2192303401"/>
                </p:ext>
              </p:extLst>
            </p:nvPr>
          </p:nvGraphicFramePr>
          <p:xfrm>
            <a:off x="2020168" y="791235"/>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5" name="Gerade Verbindung mit Pfeil 14"/>
            <p:cNvCxnSpPr>
              <a:cxnSpLocks/>
            </p:cNvCxnSpPr>
            <p:nvPr/>
          </p:nvCxnSpPr>
          <p:spPr bwMode="auto">
            <a:xfrm flipH="1" flipV="1">
              <a:off x="4991809" y="2890867"/>
              <a:ext cx="983500" cy="177768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6" name="Gerade Verbindung mit Pfeil 15"/>
            <p:cNvCxnSpPr>
              <a:cxnSpLocks/>
            </p:cNvCxnSpPr>
            <p:nvPr/>
          </p:nvCxnSpPr>
          <p:spPr bwMode="auto">
            <a:xfrm flipH="1" flipV="1">
              <a:off x="5034052" y="2779773"/>
              <a:ext cx="2150522" cy="122463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7" name="Gerade Verbindung mit Pfeil 16"/>
            <p:cNvCxnSpPr>
              <a:cxnSpLocks/>
            </p:cNvCxnSpPr>
            <p:nvPr/>
          </p:nvCxnSpPr>
          <p:spPr bwMode="auto">
            <a:xfrm flipH="1" flipV="1">
              <a:off x="6237040" y="2172996"/>
              <a:ext cx="1015686" cy="1727024"/>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8" name="Gerade Verbindung mit Pfeil 17"/>
            <p:cNvCxnSpPr>
              <a:cxnSpLocks/>
            </p:cNvCxnSpPr>
            <p:nvPr/>
          </p:nvCxnSpPr>
          <p:spPr bwMode="auto">
            <a:xfrm flipH="1" flipV="1">
              <a:off x="4972999" y="4004409"/>
              <a:ext cx="2162704" cy="9454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9" name="Gerade Verbindung mit Pfeil 18"/>
            <p:cNvCxnSpPr>
              <a:cxnSpLocks/>
            </p:cNvCxnSpPr>
            <p:nvPr/>
          </p:nvCxnSpPr>
          <p:spPr bwMode="auto">
            <a:xfrm flipH="1" flipV="1">
              <a:off x="6068192" y="2172997"/>
              <a:ext cx="53840" cy="249555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0" name="Gerade Verbindung mit Pfeil 19"/>
            <p:cNvCxnSpPr>
              <a:cxnSpLocks/>
            </p:cNvCxnSpPr>
            <p:nvPr/>
          </p:nvCxnSpPr>
          <p:spPr bwMode="auto">
            <a:xfrm flipH="1">
              <a:off x="4915610" y="2840395"/>
              <a:ext cx="2164362" cy="110227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1" name="Gerade Verbindung mit Pfeil 20"/>
            <p:cNvCxnSpPr>
              <a:cxnSpLocks/>
            </p:cNvCxnSpPr>
            <p:nvPr/>
          </p:nvCxnSpPr>
          <p:spPr bwMode="auto">
            <a:xfrm flipV="1">
              <a:off x="4855977" y="2172996"/>
              <a:ext cx="1056386" cy="165365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2" name="Gerade Verbindung mit Pfeil 21"/>
            <p:cNvCxnSpPr>
              <a:cxnSpLocks/>
            </p:cNvCxnSpPr>
            <p:nvPr/>
          </p:nvCxnSpPr>
          <p:spPr bwMode="auto">
            <a:xfrm flipV="1">
              <a:off x="6237040" y="2930625"/>
              <a:ext cx="921975" cy="17379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3" name="Gerade Verbindung mit Pfeil 22"/>
            <p:cNvCxnSpPr>
              <a:cxnSpLocks/>
            </p:cNvCxnSpPr>
            <p:nvPr/>
          </p:nvCxnSpPr>
          <p:spPr bwMode="auto">
            <a:xfrm flipH="1" flipV="1">
              <a:off x="5074874" y="2634637"/>
              <a:ext cx="1950672" cy="858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grpSp>
      <p:sp>
        <p:nvSpPr>
          <p:cNvPr id="24" name="Textfeld 23"/>
          <p:cNvSpPr txBox="1"/>
          <p:nvPr/>
        </p:nvSpPr>
        <p:spPr bwMode="auto">
          <a:xfrm>
            <a:off x="4236539" y="124667"/>
            <a:ext cx="7746031" cy="307777"/>
          </a:xfrm>
          <a:prstGeom prst="rect">
            <a:avLst/>
          </a:prstGeom>
          <a:noFill/>
        </p:spPr>
        <p:txBody>
          <a:bodyPr wrap="none" lIns="91440" tIns="45720" rIns="91440" bIns="45720" rtlCol="0" anchor="t">
            <a:spAutoFit/>
          </a:bodyPr>
          <a:lstStyle/>
          <a:p>
            <a:pPr>
              <a:defRPr/>
            </a:pPr>
            <a:r>
              <a:rPr lang="es" sz="1100" i="1" noProof="0" dirty="0">
                <a:latin typeface="Poppins"/>
              </a:rPr>
              <a:t>basado en: Gropengießer, H., Kattmann, U., &amp; Krüger, D. (2010). Biologiedidaktik in Übersichten. Aulis-Verlag.</a:t>
            </a:r>
            <a:r>
              <a:rPr lang="es" sz="1400" i="1" dirty="0">
                <a:latin typeface="Poppins"/>
              </a:rPr>
              <a:t>)</a:t>
            </a:r>
          </a:p>
        </p:txBody>
      </p:sp>
      <p:sp>
        <p:nvSpPr>
          <p:cNvPr id="2" name="Textfeld 1"/>
          <p:cNvSpPr txBox="1"/>
          <p:nvPr/>
        </p:nvSpPr>
        <p:spPr bwMode="auto">
          <a:xfrm>
            <a:off x="412332" y="2150022"/>
            <a:ext cx="3456012" cy="1384995"/>
          </a:xfrm>
          <a:prstGeom prst="rect">
            <a:avLst/>
          </a:prstGeom>
          <a:noFill/>
          <a:ln>
            <a:noFill/>
          </a:ln>
        </p:spPr>
        <p:txBody>
          <a:bodyPr wrap="square" rtlCol="0">
            <a:spAutoFit/>
          </a:bodyPr>
          <a:lstStyle/>
          <a:p>
            <a:pPr>
              <a:defRPr/>
            </a:pPr>
            <a:r>
              <a:rPr lang="es" sz="1400" b="1" noProof="0" dirty="0">
                <a:latin typeface="Poppins"/>
              </a:rPr>
              <a:t>¿Qué objetivos educativos deberían alcanzarse?</a:t>
            </a:r>
            <a:r>
              <a:rPr lang="es" sz="1400" noProof="0" dirty="0">
                <a:latin typeface="Poppins"/>
              </a:rPr>
              <a:t> Cómo sería la alfabetización edáfica, qué temas son más importantes, objetivos didácticos de la educación sobre el suelo, currículos, requisitos individuales y sociales relacionados con el suelo, etc.</a:t>
            </a:r>
          </a:p>
        </p:txBody>
      </p:sp>
      <p:sp>
        <p:nvSpPr>
          <p:cNvPr id="25" name="Textfeld 24"/>
          <p:cNvSpPr txBox="1"/>
          <p:nvPr/>
        </p:nvSpPr>
        <p:spPr bwMode="auto">
          <a:xfrm>
            <a:off x="437732" y="3996192"/>
            <a:ext cx="3249901" cy="954107"/>
          </a:xfrm>
          <a:prstGeom prst="rect">
            <a:avLst/>
          </a:prstGeom>
          <a:noFill/>
          <a:ln>
            <a:noFill/>
          </a:ln>
        </p:spPr>
        <p:txBody>
          <a:bodyPr wrap="square" rtlCol="0">
            <a:spAutoFit/>
          </a:bodyPr>
          <a:lstStyle/>
          <a:p>
            <a:pPr>
              <a:defRPr/>
            </a:pPr>
            <a:r>
              <a:rPr lang="es" sz="1400" b="1" noProof="0" dirty="0">
                <a:latin typeface="Poppins"/>
              </a:rPr>
              <a:t>¿Dónde deberíamos enseñar los temas relacionados con la salud del suelo? </a:t>
            </a:r>
            <a:r>
              <a:rPr lang="es" sz="1400" noProof="0" dirty="0">
                <a:latin typeface="Poppins"/>
              </a:rPr>
              <a:t>En el aula, en el laboratorio, en el huerto escolar, en excursiones, visitando exposiciones, etc.</a:t>
            </a:r>
          </a:p>
        </p:txBody>
      </p:sp>
      <p:sp>
        <p:nvSpPr>
          <p:cNvPr id="27" name="Textfeld 26"/>
          <p:cNvSpPr txBox="1"/>
          <p:nvPr/>
        </p:nvSpPr>
        <p:spPr bwMode="auto">
          <a:xfrm>
            <a:off x="7948978" y="3642636"/>
            <a:ext cx="4100401" cy="2246769"/>
          </a:xfrm>
          <a:prstGeom prst="rect">
            <a:avLst/>
          </a:prstGeom>
          <a:noFill/>
          <a:ln>
            <a:noFill/>
          </a:ln>
        </p:spPr>
        <p:txBody>
          <a:bodyPr wrap="square" rtlCol="0">
            <a:spAutoFit/>
          </a:bodyPr>
          <a:lstStyle/>
          <a:p>
            <a:pPr>
              <a:defRPr/>
            </a:pPr>
            <a:r>
              <a:rPr lang="es" sz="1400" b="1" noProof="0" dirty="0">
                <a:latin typeface="Poppins"/>
              </a:rPr>
              <a:t>¿Cómo deberíamos enseñar los temas relacionados con el suelo?</a:t>
            </a:r>
          </a:p>
          <a:p>
            <a:pPr>
              <a:defRPr/>
            </a:pPr>
            <a:r>
              <a:rPr lang="es" sz="1400" b="1" noProof="0" dirty="0">
                <a:latin typeface="Poppins"/>
              </a:rPr>
              <a:t>Formas sociales:</a:t>
            </a:r>
            <a:r>
              <a:rPr lang="es" sz="1400" noProof="0" dirty="0">
                <a:latin typeface="Poppins"/>
              </a:rPr>
              <a:t> centradas en el profesor o profesora, centradas en los estudiantes.</a:t>
            </a:r>
            <a:endParaRPr lang="es" noProof="0" dirty="0">
              <a:latin typeface="Poppins"/>
            </a:endParaRPr>
          </a:p>
          <a:p>
            <a:pPr>
              <a:defRPr/>
            </a:pPr>
            <a:r>
              <a:rPr lang="es" sz="1400" b="1" noProof="0" dirty="0">
                <a:latin typeface="Poppins"/>
              </a:rPr>
              <a:t>Modelos didácticos:</a:t>
            </a:r>
            <a:r>
              <a:rPr lang="es" sz="1400" noProof="0" dirty="0">
                <a:latin typeface="Poppins"/>
              </a:rPr>
              <a:t> orientados a problemas, a la investigación, a cuestiones sociocientíficas, a fenómenos, etc.</a:t>
            </a:r>
            <a:endParaRPr lang="es" noProof="0" dirty="0">
              <a:latin typeface="Poppins"/>
            </a:endParaRPr>
          </a:p>
          <a:p>
            <a:pPr>
              <a:defRPr/>
            </a:pPr>
            <a:r>
              <a:rPr lang="es" sz="1400" b="1" noProof="0" dirty="0">
                <a:latin typeface="Poppins"/>
              </a:rPr>
              <a:t>Métodos de enseñanza:</a:t>
            </a:r>
            <a:r>
              <a:rPr lang="es" sz="1400" noProof="0" dirty="0">
                <a:latin typeface="Poppins"/>
              </a:rPr>
              <a:t> actividades prácticas, trabajo con textos, escritura, aprendizaje por indagación, etc.</a:t>
            </a:r>
          </a:p>
        </p:txBody>
      </p:sp>
      <p:sp>
        <p:nvSpPr>
          <p:cNvPr id="28" name="Textfeld 27"/>
          <p:cNvSpPr txBox="1"/>
          <p:nvPr/>
        </p:nvSpPr>
        <p:spPr bwMode="auto">
          <a:xfrm>
            <a:off x="437732" y="1143663"/>
            <a:ext cx="5012462" cy="738664"/>
          </a:xfrm>
          <a:prstGeom prst="rect">
            <a:avLst/>
          </a:prstGeom>
          <a:noFill/>
          <a:ln>
            <a:noFill/>
          </a:ln>
        </p:spPr>
        <p:txBody>
          <a:bodyPr wrap="square" rtlCol="0">
            <a:spAutoFit/>
          </a:bodyPr>
          <a:lstStyle/>
          <a:p>
            <a:pPr>
              <a:defRPr/>
            </a:pPr>
            <a:r>
              <a:rPr lang="es" sz="1400" b="1" noProof="0" dirty="0">
                <a:latin typeface="Poppins"/>
              </a:rPr>
              <a:t>¿Quién enseña o trabaja la educación en alfabetización edáfica? </a:t>
            </a:r>
            <a:r>
              <a:rPr lang="es" sz="1400" noProof="0" dirty="0">
                <a:latin typeface="Poppins"/>
              </a:rPr>
              <a:t>Investigadores, profesores, educadores, agricultores, currículos, requisitos individuales y sociales, etc.</a:t>
            </a:r>
          </a:p>
        </p:txBody>
      </p:sp>
      <p:sp>
        <p:nvSpPr>
          <p:cNvPr id="29" name="Textfeld 28"/>
          <p:cNvSpPr txBox="1"/>
          <p:nvPr/>
        </p:nvSpPr>
        <p:spPr bwMode="auto">
          <a:xfrm>
            <a:off x="7971923" y="965744"/>
            <a:ext cx="4006423" cy="2677656"/>
          </a:xfrm>
          <a:prstGeom prst="rect">
            <a:avLst/>
          </a:prstGeom>
          <a:noFill/>
          <a:ln>
            <a:noFill/>
          </a:ln>
        </p:spPr>
        <p:txBody>
          <a:bodyPr wrap="square" rtlCol="0">
            <a:spAutoFit/>
          </a:bodyPr>
          <a:lstStyle/>
          <a:p>
            <a:pPr>
              <a:defRPr/>
            </a:pPr>
            <a:r>
              <a:rPr lang="es" sz="1400" b="1" noProof="0" dirty="0">
                <a:latin typeface="Poppins"/>
              </a:rPr>
              <a:t>¿Qué contenidos específicos del suelo y transversales deben abordarse?
</a:t>
            </a:r>
            <a:r>
              <a:rPr lang="es" sz="1400" noProof="0" dirty="0">
                <a:latin typeface="Poppins"/>
              </a:rPr>
              <a:t>Contenidos no orientados a la aplicación y contenidos orientados a la aplicación (competencias), como por ejemplo:
conocimientos sobre el suelo, prácticas relacionadas con el suelo, conocimientos procedimentales, comunicación relacionada con los conocimientos sobre el suelo (como diagramas), lenguaje académico específico de la materia, modelización del cambio, etc.</a:t>
            </a:r>
          </a:p>
        </p:txBody>
      </p:sp>
      <p:sp>
        <p:nvSpPr>
          <p:cNvPr id="4" name="Title 3">
            <a:extLst>
              <a:ext uri="{FF2B5EF4-FFF2-40B4-BE49-F238E27FC236}">
                <a16:creationId xmlns:a16="http://schemas.microsoft.com/office/drawing/2014/main" id="{37E32AE9-B075-8293-260E-2D3272D67011}"/>
              </a:ext>
            </a:extLst>
          </p:cNvPr>
          <p:cNvSpPr>
            <a:spLocks noGrp="1"/>
          </p:cNvSpPr>
          <p:nvPr>
            <p:ph type="title"/>
          </p:nvPr>
        </p:nvSpPr>
        <p:spPr/>
        <p:txBody>
          <a:bodyPr/>
          <a:lstStyle/>
          <a:p>
            <a:r>
              <a:rPr lang="es" dirty="0"/>
              <a:t>Preguntas para mejorar la alfabetización edáfica</a:t>
            </a:r>
          </a:p>
        </p:txBody>
      </p:sp>
      <p:sp>
        <p:nvSpPr>
          <p:cNvPr id="3" name="Rectangle 2">
            <a:extLst>
              <a:ext uri="{FF2B5EF4-FFF2-40B4-BE49-F238E27FC236}">
                <a16:creationId xmlns:a16="http://schemas.microsoft.com/office/drawing/2014/main" id="{D99238E7-1C05-A430-C1A8-F469A5FC8857}"/>
              </a:ext>
            </a:extLst>
          </p:cNvPr>
          <p:cNvSpPr/>
          <p:nvPr/>
        </p:nvSpPr>
        <p:spPr>
          <a:xfrm>
            <a:off x="157655" y="5888641"/>
            <a:ext cx="5012462" cy="461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feld 25"/>
          <p:cNvSpPr txBox="1"/>
          <p:nvPr/>
        </p:nvSpPr>
        <p:spPr bwMode="auto">
          <a:xfrm>
            <a:off x="437732" y="5471636"/>
            <a:ext cx="5159951" cy="738664"/>
          </a:xfrm>
          <a:prstGeom prst="rect">
            <a:avLst/>
          </a:prstGeom>
          <a:noFill/>
          <a:ln>
            <a:noFill/>
          </a:ln>
        </p:spPr>
        <p:txBody>
          <a:bodyPr wrap="square" rtlCol="0">
            <a:spAutoFit/>
          </a:bodyPr>
          <a:lstStyle/>
          <a:p>
            <a:pPr>
              <a:defRPr/>
            </a:pPr>
            <a:r>
              <a:rPr lang="es" sz="1400" b="1" noProof="0" dirty="0">
                <a:latin typeface="Poppins"/>
              </a:rPr>
              <a:t>¿Qué materiales didácticos deberían utilizarse?</a:t>
            </a:r>
            <a:endParaRPr lang="es" noProof="0" dirty="0">
              <a:latin typeface="Poppins"/>
            </a:endParaRPr>
          </a:p>
          <a:p>
            <a:pPr>
              <a:defRPr/>
            </a:pPr>
            <a:r>
              <a:rPr lang="es" sz="1400" noProof="0" dirty="0">
                <a:latin typeface="Poppins"/>
              </a:rPr>
              <a:t>Organismos vivos, materiales de enseñanza y aprendizaje, libros de texto, modelos, etc.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6" name="Rechteck 5"/>
          <p:cNvSpPr/>
          <p:nvPr/>
        </p:nvSpPr>
        <p:spPr bwMode="auto">
          <a:xfrm>
            <a:off x="1501506" y="1352278"/>
            <a:ext cx="8903305" cy="4555093"/>
          </a:xfrm>
          <a:prstGeom prst="rect">
            <a:avLst/>
          </a:prstGeom>
        </p:spPr>
        <p:txBody>
          <a:bodyPr wrap="square">
            <a:spAutoFit/>
          </a:bodyPr>
          <a:lstStyle/>
          <a:p>
            <a:pPr>
              <a:lnSpc>
                <a:spcPct val="150000"/>
              </a:lnSpc>
              <a:defRPr/>
            </a:pPr>
            <a:r>
              <a:rPr lang="es" sz="2000" b="1" noProof="0" dirty="0">
                <a:latin typeface="Poppins"/>
              </a:rPr>
              <a:t>«La vida en la Tierra depende de unos suelos sanos.</a:t>
            </a:r>
            <a:r>
              <a:rPr lang="es" sz="2000" noProof="0" dirty="0">
                <a:latin typeface="Poppins"/>
              </a:rPr>
              <a:t> El suelo es la base de nuestros sistemas alimentarios. Proporciona agua limpia y hábitats para la biodiversidad, al tiempo que contribuye a la resiliencia climática. Sustenta nuestro patrimonio cultural y nuestros paisajes, y es la base de nuestra economía y prosperidad. Sin embargo, se estima que </a:t>
            </a:r>
            <a:r>
              <a:rPr lang="es" sz="2000" b="1" noProof="0" dirty="0">
                <a:latin typeface="Poppins"/>
              </a:rPr>
              <a:t>entre el 60 y el 70 % de los suelos de la UE no están sanos.</a:t>
            </a:r>
            <a:r>
              <a:rPr lang="es" sz="2000" noProof="0" dirty="0">
                <a:latin typeface="Poppins"/>
              </a:rPr>
              <a:t> El suelo es un recurso frágil que </a:t>
            </a:r>
            <a:r>
              <a:rPr lang="es" sz="2000" b="1" noProof="0" dirty="0">
                <a:latin typeface="Poppins"/>
              </a:rPr>
              <a:t>debe gestionarse y protegerse cuidadosamente para las generaciones futuras».</a:t>
            </a:r>
          </a:p>
          <a:p>
            <a:pPr algn="r">
              <a:lnSpc>
                <a:spcPct val="150000"/>
              </a:lnSpc>
              <a:defRPr/>
            </a:pPr>
            <a:r>
              <a:rPr lang="es" sz="2000" b="1" noProof="0" dirty="0">
                <a:latin typeface="Poppins"/>
              </a:rPr>
              <a:t>(Misión de la UE «Un pacto sobre el suelo para Europa») </a:t>
            </a:r>
          </a:p>
          <a:p>
            <a:pPr>
              <a:defRPr/>
            </a:pPr>
            <a:endParaRPr lang="es" sz="2000" noProof="0" dirty="0">
              <a:latin typeface="Poppins"/>
            </a:endParaRPr>
          </a:p>
        </p:txBody>
      </p:sp>
      <p:sp>
        <p:nvSpPr>
          <p:cNvPr id="2" name="Title 1">
            <a:extLst>
              <a:ext uri="{FF2B5EF4-FFF2-40B4-BE49-F238E27FC236}">
                <a16:creationId xmlns:a16="http://schemas.microsoft.com/office/drawing/2014/main" id="{163600E8-8713-B33D-56D7-67E58379A82D}"/>
              </a:ext>
            </a:extLst>
          </p:cNvPr>
          <p:cNvSpPr>
            <a:spLocks noGrp="1"/>
          </p:cNvSpPr>
          <p:nvPr>
            <p:ph type="title"/>
          </p:nvPr>
        </p:nvSpPr>
        <p:spPr/>
        <p:txBody>
          <a:bodyPr>
            <a:normAutofit/>
          </a:bodyPr>
          <a:lstStyle/>
          <a:p>
            <a:r>
              <a:rPr lang="es" dirty="0"/>
              <a:t>¿Por qué enseñar sobre la salud del suelo?</a:t>
            </a:r>
          </a:p>
        </p:txBody>
      </p:sp>
    </p:spTree>
  </p:cSld>
  <p:clrMapOvr>
    <a:masterClrMapping/>
  </p:clrMapOvr>
</p:sld>
</file>

<file path=ppt/theme/theme1.xml><?xml version="1.0" encoding="utf-8"?>
<a:theme xmlns:a="http://schemas.openxmlformats.org/drawingml/2006/main" name="1_Tema de Office">
  <a:themeElements>
    <a:clrScheme name="LOESS">
      <a:dk1>
        <a:srgbClr val="000000"/>
      </a:dk1>
      <a:lt1>
        <a:srgbClr val="FFFFFF"/>
      </a:lt1>
      <a:dk2>
        <a:srgbClr val="59302C"/>
      </a:dk2>
      <a:lt2>
        <a:srgbClr val="0CB08E"/>
      </a:lt2>
      <a:accent1>
        <a:srgbClr val="0CB08E"/>
      </a:accent1>
      <a:accent2>
        <a:srgbClr val="00797A"/>
      </a:accent2>
      <a:accent3>
        <a:srgbClr val="FFFFFF"/>
      </a:accent3>
      <a:accent4>
        <a:srgbClr val="0CB08E"/>
      </a:accent4>
      <a:accent5>
        <a:srgbClr val="42B75F"/>
      </a:accent5>
      <a:accent6>
        <a:srgbClr val="70AD47"/>
      </a:accent6>
      <a:hlink>
        <a:srgbClr val="FFFFFF"/>
      </a:hlink>
      <a:folHlink>
        <a:srgbClr val="00797A"/>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9b9c972-6c78-424e-8500-a22f256d764b" xsi:nil="true"/>
    <lcf76f155ced4ddcb4097134ff3c332f xmlns="664392dc-dad9-45cc-9b02-6ff2a8be1f7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B5529B691B194C972332E7D0D0E597" ma:contentTypeVersion="15" ma:contentTypeDescription="Create a new document." ma:contentTypeScope="" ma:versionID="de8527c2bebc75a356c211d6f92a7154">
  <xsd:schema xmlns:xsd="http://www.w3.org/2001/XMLSchema" xmlns:xs="http://www.w3.org/2001/XMLSchema" xmlns:p="http://schemas.microsoft.com/office/2006/metadata/properties" xmlns:ns2="664392dc-dad9-45cc-9b02-6ff2a8be1f79" xmlns:ns3="49b9c972-6c78-424e-8500-a22f256d764b" targetNamespace="http://schemas.microsoft.com/office/2006/metadata/properties" ma:root="true" ma:fieldsID="4b97f35892b16ea83cdd99b05fa9efac" ns2:_="" ns3:_="">
    <xsd:import namespace="664392dc-dad9-45cc-9b02-6ff2a8be1f79"/>
    <xsd:import namespace="49b9c972-6c78-424e-8500-a22f256d764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392dc-dad9-45cc-9b02-6ff2a8be1f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434b1e2-08d8-4d9f-bb99-4dcd3b0f2a8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b9c972-6c78-424e-8500-a22f256d76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9ee07c4-518d-4055-84c8-5ef84dd127d8}" ma:internalName="TaxCatchAll" ma:showField="CatchAllData" ma:web="49b9c972-6c78-424e-8500-a22f256d764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1E25E9-B9F0-412D-AB20-BD9F488523C9}">
  <ds:schemaRefs>
    <ds:schemaRef ds:uri="http://purl.org/dc/elements/1.1/"/>
    <ds:schemaRef ds:uri="49b9c972-6c78-424e-8500-a22f256d764b"/>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664392dc-dad9-45cc-9b02-6ff2a8be1f79"/>
  </ds:schemaRefs>
</ds:datastoreItem>
</file>

<file path=customXml/itemProps2.xml><?xml version="1.0" encoding="utf-8"?>
<ds:datastoreItem xmlns:ds="http://schemas.openxmlformats.org/officeDocument/2006/customXml" ds:itemID="{5D7A75E4-8FAF-4454-868D-C84339AF7C3D}"/>
</file>

<file path=customXml/itemProps3.xml><?xml version="1.0" encoding="utf-8"?>
<ds:datastoreItem xmlns:ds="http://schemas.openxmlformats.org/officeDocument/2006/customXml" ds:itemID="{69B76055-C66F-4A7B-B21B-6CB7211F06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212</TotalTime>
  <Words>4596</Words>
  <Application>Microsoft Office PowerPoint</Application>
  <PresentationFormat>Widescreen</PresentationFormat>
  <Paragraphs>432</Paragraphs>
  <Slides>57</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Aptos</vt:lpstr>
      <vt:lpstr>Arial</vt:lpstr>
      <vt:lpstr>Bebas Neue</vt:lpstr>
      <vt:lpstr>Calibri</vt:lpstr>
      <vt:lpstr>MuseoSans</vt:lpstr>
      <vt:lpstr>Poppins</vt:lpstr>
      <vt:lpstr>Segoe UI</vt:lpstr>
      <vt:lpstr>Wingdings</vt:lpstr>
      <vt:lpstr>1_Tema de Office</vt:lpstr>
      <vt:lpstr>PowerPoint Presentation</vt:lpstr>
      <vt:lpstr>Visión general</vt:lpstr>
      <vt:lpstr>Módulo 1</vt:lpstr>
      <vt:lpstr>¿Qué creéis que es una «buena educación medioambiental»?</vt:lpstr>
      <vt:lpstr>¿Qué es una «buena educación medioambiental»?</vt:lpstr>
      <vt:lpstr>¿10 características de una «buena enseñanza»?</vt:lpstr>
      <vt:lpstr>Salud del suelo (educación)</vt:lpstr>
      <vt:lpstr>Preguntas para mejorar la alfabetización edáfica</vt:lpstr>
      <vt:lpstr>¿Por qué enseñar sobre la salud del suelo?</vt:lpstr>
      <vt:lpstr>PowerPoint Presentation</vt:lpstr>
      <vt:lpstr>PowerPoint Presentation</vt:lpstr>
      <vt:lpstr>Módulo 2</vt:lpstr>
      <vt:lpstr>Educación sobre la salud del suelo: siguiendo el modelo 5E</vt:lpstr>
      <vt:lpstr>Implicación</vt:lpstr>
      <vt:lpstr>Educación sobre la salud del suelo</vt:lpstr>
      <vt:lpstr>Despertando el interés: implicando a los estudiantes en el tema</vt:lpstr>
      <vt:lpstr>Despertando el interés: implicando a los estudiantes en el tema</vt:lpstr>
      <vt:lpstr>Despertando el interés: implicando a los estudiantes en el tema</vt:lpstr>
      <vt:lpstr>Preconcepciones de los estudiantes</vt:lpstr>
      <vt:lpstr>Ideas de los estudiantes</vt:lpstr>
      <vt:lpstr>Ideas de los estudiantes</vt:lpstr>
      <vt:lpstr>Ideas de los estudiantes</vt:lpstr>
      <vt:lpstr>Tarea para el Módulo 3</vt:lpstr>
      <vt:lpstr>Módulo 3</vt:lpstr>
      <vt:lpstr>Exploración</vt:lpstr>
      <vt:lpstr>Los estudiantes descubren algo nuevo por sí mismos</vt:lpstr>
      <vt:lpstr>Los estudiantes descubren algo nuevo por sí mismos</vt:lpstr>
      <vt:lpstr>Cómo adquieren conocimiento los científicos</vt:lpstr>
      <vt:lpstr>Métodos para implicarse activamente con el contenido</vt:lpstr>
      <vt:lpstr>Quienes explican son quienes más aprenden</vt:lpstr>
      <vt:lpstr>Quienes explican son quienes más aprenden</vt:lpstr>
      <vt:lpstr>Quienes explican son quienes más aprenden</vt:lpstr>
      <vt:lpstr>Quienes explican son quienes más aprenden</vt:lpstr>
      <vt:lpstr>Explicación</vt:lpstr>
      <vt:lpstr>Diez características de una buena explicación en el contexto escolar</vt:lpstr>
      <vt:lpstr>Ejemplo: perfil del suelo</vt:lpstr>
      <vt:lpstr>Densidad de la información</vt:lpstr>
      <vt:lpstr>La interpretación de imágenes requiere el apoyo del profesor</vt:lpstr>
      <vt:lpstr>Módulo 4</vt:lpstr>
      <vt:lpstr>Profundización: ahondando en el tema</vt:lpstr>
      <vt:lpstr>Profundización: ahondando en el tema</vt:lpstr>
      <vt:lpstr>Aprendizaje mediante cuestiones sociocientíficas</vt:lpstr>
      <vt:lpstr>Cuestiones sociocientíficas</vt:lpstr>
      <vt:lpstr>Cuestiones sociocientíficas: tarea</vt:lpstr>
      <vt:lpstr>Recibir retroalimentación</vt:lpstr>
      <vt:lpstr>Recibir retroalimentación</vt:lpstr>
      <vt:lpstr>Recibir retroalimentación</vt:lpstr>
      <vt:lpstr>Recibir retroalimentación</vt:lpstr>
      <vt:lpstr>Los mapas conceptuales representan los «modelos mentales» de los estudiantes. </vt:lpstr>
      <vt:lpstr>Los mapas conceptuales son tarjetas conceptuales de «modelos mentales»</vt:lpstr>
      <vt:lpstr>Análisis de mapas conceptuales</vt:lpstr>
      <vt:lpstr>Recibir retroalimentación: mapa conceptual </vt:lpstr>
      <vt:lpstr>Mapa conceptual: tarea </vt:lpstr>
      <vt:lpstr>Ahora os toca a vosotros</vt:lpstr>
      <vt:lpstr>Ahora os toca a vosotros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Jiménez, Israel</dc:creator>
  <cp:lastModifiedBy>Christina Makarona</cp:lastModifiedBy>
  <cp:revision>176</cp:revision>
  <dcterms:created xsi:type="dcterms:W3CDTF">2023-07-31T09:53:39Z</dcterms:created>
  <dcterms:modified xsi:type="dcterms:W3CDTF">2026-04-02T07:27:58Z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0x0101004CB5529B691B194C972332E7D0D0E597</vt:lpwstr>
  </property>
  <property fmtid="{D5CDD505-2E9C-101B-9397-08002B2CF9AE}" pid="3" name="MediaServiceImageTags">
    <vt:lpwstr/>
  </property>
</Properties>
</file>