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2"/>
  </p:notesMasterIdLst>
  <p:sldIdLst>
    <p:sldId id="256" r:id="rId5"/>
    <p:sldId id="304" r:id="rId6"/>
    <p:sldId id="303" r:id="rId7"/>
    <p:sldId id="257" r:id="rId8"/>
    <p:sldId id="258" r:id="rId9"/>
    <p:sldId id="259" r:id="rId10"/>
    <p:sldId id="261" r:id="rId11"/>
    <p:sldId id="262" r:id="rId12"/>
    <p:sldId id="265" r:id="rId13"/>
    <p:sldId id="263" r:id="rId14"/>
    <p:sldId id="266" r:id="rId15"/>
    <p:sldId id="307" r:id="rId16"/>
    <p:sldId id="319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318" r:id="rId25"/>
    <p:sldId id="308" r:id="rId26"/>
    <p:sldId id="274" r:id="rId27"/>
    <p:sldId id="309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314" r:id="rId36"/>
    <p:sldId id="282" r:id="rId37"/>
    <p:sldId id="286" r:id="rId38"/>
    <p:sldId id="287" r:id="rId39"/>
    <p:sldId id="310" r:id="rId40"/>
    <p:sldId id="284" r:id="rId41"/>
    <p:sldId id="285" r:id="rId42"/>
    <p:sldId id="311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315" r:id="rId54"/>
    <p:sldId id="298" r:id="rId55"/>
    <p:sldId id="316" r:id="rId56"/>
    <p:sldId id="317" r:id="rId57"/>
    <p:sldId id="300" r:id="rId58"/>
    <p:sldId id="312" r:id="rId59"/>
    <p:sldId id="301" r:id="rId60"/>
    <p:sldId id="302" r:id="rId61"/>
  </p:sldIdLst>
  <p:sldSz cx="12192000" cy="6858000"/>
  <p:notesSz cx="6858000" cy="9144000"/>
  <p:defaultTextStyle>
    <a:defPPr>
      <a:defRPr lang="es-E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99DF2B-F3AE-C70E-3B29-DE486ADAD40C}" name="Lucas Weinberg" initials="LW" userId="S::lucas.weinberg_uibk.ac.at#ext#@wilabonn.onmicrosoft.com::03f511b6-2c31-47d9-87ce-ccb32745f318" providerId="AD"/>
  <p188:author id="{EE9D1B38-79CD-856F-9D4E-FCA1C09388E1}" name="Christina Makarona" initials="CM" userId="S::christina.makarona@eun.org::ed67c8ba-9bc6-4c9b-aae6-af36f9de055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anne Kapelari" initials="SK" lastIdx="4" clrIdx="0">
    <p:extLst>
      <p:ext uri="{19B8F6BF-5375-455C-9EA6-DF929625EA0E}">
        <p15:presenceInfo xmlns:p15="http://schemas.microsoft.com/office/powerpoint/2012/main" userId="S-1-5-21-2037284933-2388869433-1188439103-25346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2AB9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60" autoAdjust="0"/>
  </p:normalViewPr>
  <p:slideViewPr>
    <p:cSldViewPr snapToGrid="0">
      <p:cViewPr varScale="1">
        <p:scale>
          <a:sx n="61" d="100"/>
          <a:sy n="61" d="100"/>
        </p:scale>
        <p:origin x="1098" y="7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commentAuthors" Target="commentAuthors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s Weinberg" userId="S::lucas.weinberg_uibk.ac.at#ext#@wilabonn.onmicrosoft.com::03f511b6-2c31-47d9-87ce-ccb32745f318" providerId="AD" clId="Web-{AB9D85DC-213C-071E-5905-6B997DD4FF85}"/>
    <pc:docChg chg="modSld">
      <pc:chgData name="Lucas Weinberg" userId="S::lucas.weinberg_uibk.ac.at#ext#@wilabonn.onmicrosoft.com::03f511b6-2c31-47d9-87ce-ccb32745f318" providerId="AD" clId="Web-{AB9D85DC-213C-071E-5905-6B997DD4FF85}" dt="2026-01-29T10:56:36.639" v="16" actId="1076"/>
      <pc:docMkLst>
        <pc:docMk/>
      </pc:docMkLst>
      <pc:sldChg chg="addSp delSp modSp modCm">
        <pc:chgData name="Lucas Weinberg" userId="S::lucas.weinberg_uibk.ac.at#ext#@wilabonn.onmicrosoft.com::03f511b6-2c31-47d9-87ce-ccb32745f318" providerId="AD" clId="Web-{AB9D85DC-213C-071E-5905-6B997DD4FF85}" dt="2026-01-29T10:56:36.639" v="16" actId="1076"/>
        <pc:sldMkLst>
          <pc:docMk/>
          <pc:sldMk cId="0" sldId="264"/>
        </pc:sldMkLst>
        <pc:spChg chg="mod">
          <ac:chgData name="Lucas Weinberg" userId="S::lucas.weinberg_uibk.ac.at#ext#@wilabonn.onmicrosoft.com::03f511b6-2c31-47d9-87ce-ccb32745f318" providerId="AD" clId="Web-{AB9D85DC-213C-071E-5905-6B997DD4FF85}" dt="2026-01-29T10:56:36.639" v="16" actId="1076"/>
          <ac:spMkLst>
            <pc:docMk/>
            <pc:sldMk cId="0" sldId="264"/>
            <ac:spMk id="5" creationId="{E02DF13C-6566-BD87-FF16-C2322A58D8F0}"/>
          </ac:spMkLst>
        </pc:spChg>
        <pc:picChg chg="add mod">
          <ac:chgData name="Lucas Weinberg" userId="S::lucas.weinberg_uibk.ac.at#ext#@wilabonn.onmicrosoft.com::03f511b6-2c31-47d9-87ce-ccb32745f318" providerId="AD" clId="Web-{AB9D85DC-213C-071E-5905-6B997DD4FF85}" dt="2026-01-29T10:56:26.420" v="5" actId="1076"/>
          <ac:picMkLst>
            <pc:docMk/>
            <pc:sldMk cId="0" sldId="264"/>
            <ac:picMk id="3" creationId="{AF03DB96-3249-935A-97AA-5385C4C4C4A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ucas Weinberg" userId="S::lucas.weinberg_uibk.ac.at#ext#@wilabonn.onmicrosoft.com::03f511b6-2c31-47d9-87ce-ccb32745f318" providerId="AD" clId="Web-{AB9D85DC-213C-071E-5905-6B997DD4FF85}" dt="2026-01-29T10:56:36.576" v="15" actId="20577"/>
              <pc2:cmMkLst xmlns:pc2="http://schemas.microsoft.com/office/powerpoint/2019/9/main/command">
                <pc:docMk/>
                <pc:sldMk cId="0" sldId="264"/>
                <pc2:cmMk id="{AF07351A-C3D4-4D7C-80EB-2442C99B0AB4}"/>
              </pc2:cmMkLst>
            </pc226:cmChg>
          </p:ext>
        </pc:extLst>
      </pc:sldChg>
      <pc:sldChg chg="modSp">
        <pc:chgData name="Lucas Weinberg" userId="S::lucas.weinberg_uibk.ac.at#ext#@wilabonn.onmicrosoft.com::03f511b6-2c31-47d9-87ce-ccb32745f318" providerId="AD" clId="Web-{AB9D85DC-213C-071E-5905-6B997DD4FF85}" dt="2026-01-29T10:29:36.154" v="1" actId="1076"/>
        <pc:sldMkLst>
          <pc:docMk/>
          <pc:sldMk cId="0" sldId="281"/>
        </pc:sldMkLst>
        <pc:picChg chg="mod">
          <ac:chgData name="Lucas Weinberg" userId="S::lucas.weinberg_uibk.ac.at#ext#@wilabonn.onmicrosoft.com::03f511b6-2c31-47d9-87ce-ccb32745f318" providerId="AD" clId="Web-{AB9D85DC-213C-071E-5905-6B997DD4FF85}" dt="2026-01-29T10:29:36.154" v="1" actId="1076"/>
          <ac:picMkLst>
            <pc:docMk/>
            <pc:sldMk cId="0" sldId="281"/>
            <ac:picMk id="6" creationId="{00000000-0000-0000-0000-000000000000}"/>
          </ac:picMkLst>
        </pc:picChg>
      </pc:sldChg>
    </pc:docChg>
  </pc:docChgLst>
  <pc:docChgLst>
    <pc:chgData name="Giuseppe Mossuti" userId="2ab3c031-613a-4eed-8135-da26cfd5c33f" providerId="ADAL" clId="{8DEDAA6F-FC64-40D9-B503-604E8D1F8C47}"/>
    <pc:docChg chg="modSld">
      <pc:chgData name="Giuseppe Mossuti" userId="2ab3c031-613a-4eed-8135-da26cfd5c33f" providerId="ADAL" clId="{8DEDAA6F-FC64-40D9-B503-604E8D1F8C47}" dt="2026-01-30T09:28:27.584" v="2" actId="6549"/>
      <pc:docMkLst>
        <pc:docMk/>
      </pc:docMkLst>
      <pc:sldChg chg="modSp mod">
        <pc:chgData name="Giuseppe Mossuti" userId="2ab3c031-613a-4eed-8135-da26cfd5c33f" providerId="ADAL" clId="{8DEDAA6F-FC64-40D9-B503-604E8D1F8C47}" dt="2026-01-30T09:28:14.393" v="1" actId="14100"/>
        <pc:sldMkLst>
          <pc:docMk/>
          <pc:sldMk cId="0" sldId="264"/>
        </pc:sldMkLst>
        <pc:spChg chg="mod">
          <ac:chgData name="Giuseppe Mossuti" userId="2ab3c031-613a-4eed-8135-da26cfd5c33f" providerId="ADAL" clId="{8DEDAA6F-FC64-40D9-B503-604E8D1F8C47}" dt="2026-01-30T09:28:14.393" v="1" actId="14100"/>
          <ac:spMkLst>
            <pc:docMk/>
            <pc:sldMk cId="0" sldId="264"/>
            <ac:spMk id="5" creationId="{E02DF13C-6566-BD87-FF16-C2322A58D8F0}"/>
          </ac:spMkLst>
        </pc:spChg>
        <pc:picChg chg="mod">
          <ac:chgData name="Giuseppe Mossuti" userId="2ab3c031-613a-4eed-8135-da26cfd5c33f" providerId="ADAL" clId="{8DEDAA6F-FC64-40D9-B503-604E8D1F8C47}" dt="2026-01-30T09:26:13.855" v="0" actId="1076"/>
          <ac:picMkLst>
            <pc:docMk/>
            <pc:sldMk cId="0" sldId="264"/>
            <ac:picMk id="3" creationId="{AF03DB96-3249-935A-97AA-5385C4C4C4A9}"/>
          </ac:picMkLst>
        </pc:picChg>
      </pc:sldChg>
      <pc:sldChg chg="modSp mod">
        <pc:chgData name="Giuseppe Mossuti" userId="2ab3c031-613a-4eed-8135-da26cfd5c33f" providerId="ADAL" clId="{8DEDAA6F-FC64-40D9-B503-604E8D1F8C47}" dt="2026-01-30T09:28:27.584" v="2" actId="6549"/>
        <pc:sldMkLst>
          <pc:docMk/>
          <pc:sldMk cId="0" sldId="266"/>
        </pc:sldMkLst>
        <pc:spChg chg="mod">
          <ac:chgData name="Giuseppe Mossuti" userId="2ab3c031-613a-4eed-8135-da26cfd5c33f" providerId="ADAL" clId="{8DEDAA6F-FC64-40D9-B503-604E8D1F8C47}" dt="2026-01-30T09:28:27.584" v="2" actId="6549"/>
          <ac:spMkLst>
            <pc:docMk/>
            <pc:sldMk cId="0" sldId="266"/>
            <ac:spMk id="4" creationId="{00000000-0000-0000-0000-000000000000}"/>
          </ac:spMkLst>
        </pc:spChg>
      </pc:sldChg>
    </pc:docChg>
  </pc:docChgLst>
  <pc:docChgLst>
    <pc:chgData name="Lucas Weinberg" userId="S::lucas.weinberg_uibk.ac.at#ext#@wilabonn.onmicrosoft.com::03f511b6-2c31-47d9-87ce-ccb32745f318" providerId="AD" clId="Web-{D0217734-4909-4B71-0DAA-31C7A26CF818}"/>
    <pc:docChg chg="mod">
      <pc:chgData name="Lucas Weinberg" userId="S::lucas.weinberg_uibk.ac.at#ext#@wilabonn.onmicrosoft.com::03f511b6-2c31-47d9-87ce-ccb32745f318" providerId="AD" clId="Web-{D0217734-4909-4B71-0DAA-31C7A26CF818}" dt="2026-01-28T12:49:39.080" v="0"/>
      <pc:docMkLst>
        <pc:docMk/>
      </pc:docMkLst>
    </pc:docChg>
  </pc:docChgLst>
  <pc:docChgLst>
    <pc:chgData name="Giuseppe Mossuti" userId="S::giuseppe.mossuti_eun.org#ext#@wilabonn.onmicrosoft.com::7a503b0d-332c-4ce3-bdf7-cf79346f1006" providerId="AD" clId="Web-{BCAC2DE3-C92B-2752-F01F-8DF3BB3AA93F}"/>
    <pc:docChg chg="modSld">
      <pc:chgData name="Giuseppe Mossuti" userId="S::giuseppe.mossuti_eun.org#ext#@wilabonn.onmicrosoft.com::7a503b0d-332c-4ce3-bdf7-cf79346f1006" providerId="AD" clId="Web-{BCAC2DE3-C92B-2752-F01F-8DF3BB3AA93F}" dt="2026-01-29T11:27:19.753" v="139" actId="1076"/>
      <pc:docMkLst>
        <pc:docMk/>
      </pc:docMkLst>
      <pc:sldChg chg="modSp modCm">
        <pc:chgData name="Giuseppe Mossuti" userId="S::giuseppe.mossuti_eun.org#ext#@wilabonn.onmicrosoft.com::7a503b0d-332c-4ce3-bdf7-cf79346f1006" providerId="AD" clId="Web-{BCAC2DE3-C92B-2752-F01F-8DF3BB3AA93F}" dt="2026-01-29T11:09:35.001" v="21" actId="20577"/>
        <pc:sldMkLst>
          <pc:docMk/>
          <pc:sldMk cId="0" sldId="258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09:35.001" v="21" actId="20577"/>
          <ac:spMkLst>
            <pc:docMk/>
            <pc:sldMk cId="0" sldId="258"/>
            <ac:spMk id="4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useppe Mossuti" userId="S::giuseppe.mossuti_eun.org#ext#@wilabonn.onmicrosoft.com::7a503b0d-332c-4ce3-bdf7-cf79346f1006" providerId="AD" clId="Web-{BCAC2DE3-C92B-2752-F01F-8DF3BB3AA93F}" dt="2026-01-29T11:09:35.001" v="21" actId="20577"/>
              <pc2:cmMkLst xmlns:pc2="http://schemas.microsoft.com/office/powerpoint/2019/9/main/command">
                <pc:docMk/>
                <pc:sldMk cId="0" sldId="258"/>
                <pc2:cmMk id="{D6A5D1FA-1C39-4B35-BCA5-A1985658A0F6}"/>
              </pc2:cmMkLst>
            </pc226:cmChg>
          </p:ext>
        </pc:extLst>
      </pc:sldChg>
      <pc:sldChg chg="modSp modCm">
        <pc:chgData name="Giuseppe Mossuti" userId="S::giuseppe.mossuti_eun.org#ext#@wilabonn.onmicrosoft.com::7a503b0d-332c-4ce3-bdf7-cf79346f1006" providerId="AD" clId="Web-{BCAC2DE3-C92B-2752-F01F-8DF3BB3AA93F}" dt="2026-01-29T11:12:37.789" v="55" actId="1076"/>
        <pc:sldMkLst>
          <pc:docMk/>
          <pc:sldMk cId="0" sldId="259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12:13.507" v="45" actId="20577"/>
          <ac:spMkLst>
            <pc:docMk/>
            <pc:sldMk cId="0" sldId="259"/>
            <ac:spMk id="2" creationId="{31813824-F635-4823-83F8-A0B670C207E8}"/>
          </ac:spMkLst>
        </pc:spChg>
        <pc:spChg chg="mod">
          <ac:chgData name="Giuseppe Mossuti" userId="S::giuseppe.mossuti_eun.org#ext#@wilabonn.onmicrosoft.com::7a503b0d-332c-4ce3-bdf7-cf79346f1006" providerId="AD" clId="Web-{BCAC2DE3-C92B-2752-F01F-8DF3BB3AA93F}" dt="2026-01-29T11:12:37.789" v="55" actId="1076"/>
          <ac:spMkLst>
            <pc:docMk/>
            <pc:sldMk cId="0" sldId="259"/>
            <ac:spMk id="9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useppe Mossuti" userId="S::giuseppe.mossuti_eun.org#ext#@wilabonn.onmicrosoft.com::7a503b0d-332c-4ce3-bdf7-cf79346f1006" providerId="AD" clId="Web-{BCAC2DE3-C92B-2752-F01F-8DF3BB3AA93F}" dt="2026-01-29T11:12:23.945" v="51" actId="20577"/>
              <pc2:cmMkLst xmlns:pc2="http://schemas.microsoft.com/office/powerpoint/2019/9/main/command">
                <pc:docMk/>
                <pc:sldMk cId="0" sldId="259"/>
                <pc2:cmMk id="{C94C67FB-BBC0-4843-A5C1-685A04BFDDF1}"/>
              </pc2:cmMkLst>
            </pc226:cmChg>
          </p:ext>
        </pc:extLst>
      </pc:sldChg>
      <pc:sldChg chg="modSp modCm">
        <pc:chgData name="Giuseppe Mossuti" userId="S::giuseppe.mossuti_eun.org#ext#@wilabonn.onmicrosoft.com::7a503b0d-332c-4ce3-bdf7-cf79346f1006" providerId="AD" clId="Web-{BCAC2DE3-C92B-2752-F01F-8DF3BB3AA93F}" dt="2026-01-29T11:14:26.478" v="71" actId="1076"/>
        <pc:sldMkLst>
          <pc:docMk/>
          <pc:sldMk cId="0" sldId="262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14:26.478" v="71" actId="1076"/>
          <ac:spMkLst>
            <pc:docMk/>
            <pc:sldMk cId="0" sldId="262"/>
            <ac:spMk id="24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useppe Mossuti" userId="S::giuseppe.mossuti_eun.org#ext#@wilabonn.onmicrosoft.com::7a503b0d-332c-4ce3-bdf7-cf79346f1006" providerId="AD" clId="Web-{BCAC2DE3-C92B-2752-F01F-8DF3BB3AA93F}" dt="2026-01-29T11:13:54.634" v="64" actId="20577"/>
              <pc2:cmMkLst xmlns:pc2="http://schemas.microsoft.com/office/powerpoint/2019/9/main/command">
                <pc:docMk/>
                <pc:sldMk cId="0" sldId="262"/>
                <pc2:cmMk id="{535C42A7-7B31-4B42-A795-15E3C2043C39}"/>
              </pc2:cmMkLst>
            </pc226:cmChg>
          </p:ext>
        </pc:extLst>
      </pc:sldChg>
      <pc:sldChg chg="modSp modCm">
        <pc:chgData name="Giuseppe Mossuti" userId="S::giuseppe.mossuti_eun.org#ext#@wilabonn.onmicrosoft.com::7a503b0d-332c-4ce3-bdf7-cf79346f1006" providerId="AD" clId="Web-{BCAC2DE3-C92B-2752-F01F-8DF3BB3AA93F}" dt="2026-01-29T11:17:21.198" v="93" actId="20577"/>
        <pc:sldMkLst>
          <pc:docMk/>
          <pc:sldMk cId="0" sldId="264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17:21.198" v="93" actId="20577"/>
          <ac:spMkLst>
            <pc:docMk/>
            <pc:sldMk cId="0" sldId="264"/>
            <ac:spMk id="5" creationId="{E02DF13C-6566-BD87-FF16-C2322A58D8F0}"/>
          </ac:spMkLst>
        </pc:spChg>
        <pc:picChg chg="mod">
          <ac:chgData name="Giuseppe Mossuti" userId="S::giuseppe.mossuti_eun.org#ext#@wilabonn.onmicrosoft.com::7a503b0d-332c-4ce3-bdf7-cf79346f1006" providerId="AD" clId="Web-{BCAC2DE3-C92B-2752-F01F-8DF3BB3AA93F}" dt="2026-01-29T11:15:55.166" v="74"/>
          <ac:picMkLst>
            <pc:docMk/>
            <pc:sldMk cId="0" sldId="264"/>
            <ac:picMk id="3" creationId="{AF03DB96-3249-935A-97AA-5385C4C4C4A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useppe Mossuti" userId="S::giuseppe.mossuti_eun.org#ext#@wilabonn.onmicrosoft.com::7a503b0d-332c-4ce3-bdf7-cf79346f1006" providerId="AD" clId="Web-{BCAC2DE3-C92B-2752-F01F-8DF3BB3AA93F}" dt="2026-01-29T11:16:41.494" v="80" actId="20577"/>
              <pc2:cmMkLst xmlns:pc2="http://schemas.microsoft.com/office/powerpoint/2019/9/main/command">
                <pc:docMk/>
                <pc:sldMk cId="0" sldId="264"/>
                <pc2:cmMk id="{AF07351A-C3D4-4D7C-80EB-2442C99B0AB4}"/>
              </pc2:cmMkLst>
            </pc226:cmChg>
          </p:ext>
        </pc:extLst>
      </pc:sldChg>
      <pc:sldChg chg="addSp modSp">
        <pc:chgData name="Giuseppe Mossuti" userId="S::giuseppe.mossuti_eun.org#ext#@wilabonn.onmicrosoft.com::7a503b0d-332c-4ce3-bdf7-cf79346f1006" providerId="AD" clId="Web-{BCAC2DE3-C92B-2752-F01F-8DF3BB3AA93F}" dt="2026-01-29T11:20:57.029" v="118" actId="1076"/>
        <pc:sldMkLst>
          <pc:docMk/>
          <pc:sldMk cId="0" sldId="281"/>
        </pc:sldMkLst>
        <pc:spChg chg="add mod">
          <ac:chgData name="Giuseppe Mossuti" userId="S::giuseppe.mossuti_eun.org#ext#@wilabonn.onmicrosoft.com::7a503b0d-332c-4ce3-bdf7-cf79346f1006" providerId="AD" clId="Web-{BCAC2DE3-C92B-2752-F01F-8DF3BB3AA93F}" dt="2026-01-29T11:20:57.029" v="118" actId="1076"/>
          <ac:spMkLst>
            <pc:docMk/>
            <pc:sldMk cId="0" sldId="281"/>
            <ac:spMk id="7" creationId="{00E65ACE-554B-9953-855E-32AF49C2DDDA}"/>
          </ac:spMkLst>
        </pc:spChg>
      </pc:sldChg>
      <pc:sldChg chg="modSp modNotes">
        <pc:chgData name="Giuseppe Mossuti" userId="S::giuseppe.mossuti_eun.org#ext#@wilabonn.onmicrosoft.com::7a503b0d-332c-4ce3-bdf7-cf79346f1006" providerId="AD" clId="Web-{BCAC2DE3-C92B-2752-F01F-8DF3BB3AA93F}" dt="2026-01-29T11:22:33.046" v="123"/>
        <pc:sldMkLst>
          <pc:docMk/>
          <pc:sldMk cId="0" sldId="286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22:25.030" v="121" actId="20577"/>
          <ac:spMkLst>
            <pc:docMk/>
            <pc:sldMk cId="0" sldId="286"/>
            <ac:spMk id="7" creationId="{00000000-0000-0000-0000-000000000000}"/>
          </ac:spMkLst>
        </pc:spChg>
      </pc:sldChg>
      <pc:sldChg chg="addSp modSp">
        <pc:chgData name="Giuseppe Mossuti" userId="S::giuseppe.mossuti_eun.org#ext#@wilabonn.onmicrosoft.com::7a503b0d-332c-4ce3-bdf7-cf79346f1006" providerId="AD" clId="Web-{BCAC2DE3-C92B-2752-F01F-8DF3BB3AA93F}" dt="2026-01-29T11:27:19.753" v="139" actId="1076"/>
        <pc:sldMkLst>
          <pc:docMk/>
          <pc:sldMk cId="0" sldId="289"/>
        </pc:sldMkLst>
        <pc:spChg chg="add mod">
          <ac:chgData name="Giuseppe Mossuti" userId="S::giuseppe.mossuti_eun.org#ext#@wilabonn.onmicrosoft.com::7a503b0d-332c-4ce3-bdf7-cf79346f1006" providerId="AD" clId="Web-{BCAC2DE3-C92B-2752-F01F-8DF3BB3AA93F}" dt="2026-01-29T11:27:19.753" v="139" actId="1076"/>
          <ac:spMkLst>
            <pc:docMk/>
            <pc:sldMk cId="0" sldId="289"/>
            <ac:spMk id="6" creationId="{BCB9CB07-924D-0E13-9FA4-AA5A436B3ED7}"/>
          </ac:spMkLst>
        </pc:spChg>
      </pc:sldChg>
      <pc:sldChg chg="modSp">
        <pc:chgData name="Giuseppe Mossuti" userId="S::giuseppe.mossuti_eun.org#ext#@wilabonn.onmicrosoft.com::7a503b0d-332c-4ce3-bdf7-cf79346f1006" providerId="AD" clId="Web-{BCAC2DE3-C92B-2752-F01F-8DF3BB3AA93F}" dt="2026-01-29T11:22:48.343" v="124" actId="1076"/>
        <pc:sldMkLst>
          <pc:docMk/>
          <pc:sldMk cId="2104516606" sldId="310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22:48.343" v="124" actId="1076"/>
          <ac:spMkLst>
            <pc:docMk/>
            <pc:sldMk cId="2104516606" sldId="310"/>
            <ac:spMk id="7" creationId="{00000000-0000-0000-0000-000000000000}"/>
          </ac:spMkLst>
        </pc:spChg>
      </pc:sldChg>
      <pc:sldChg chg="addSp">
        <pc:chgData name="Giuseppe Mossuti" userId="S::giuseppe.mossuti_eun.org#ext#@wilabonn.onmicrosoft.com::7a503b0d-332c-4ce3-bdf7-cf79346f1006" providerId="AD" clId="Web-{BCAC2DE3-C92B-2752-F01F-8DF3BB3AA93F}" dt="2026-01-29T11:21:04.045" v="119"/>
        <pc:sldMkLst>
          <pc:docMk/>
          <pc:sldMk cId="1766962655" sldId="314"/>
        </pc:sldMkLst>
        <pc:spChg chg="add">
          <ac:chgData name="Giuseppe Mossuti" userId="S::giuseppe.mossuti_eun.org#ext#@wilabonn.onmicrosoft.com::7a503b0d-332c-4ce3-bdf7-cf79346f1006" providerId="AD" clId="Web-{BCAC2DE3-C92B-2752-F01F-8DF3BB3AA93F}" dt="2026-01-29T11:21:04.045" v="119"/>
          <ac:spMkLst>
            <pc:docMk/>
            <pc:sldMk cId="1766962655" sldId="314"/>
            <ac:spMk id="5" creationId="{064DB45F-506D-7B7C-C36F-671A8588904A}"/>
          </ac:spMkLst>
        </pc:spChg>
      </pc:sldChg>
    </pc:docChg>
  </pc:docChgLst>
  <pc:docChgLst>
    <pc:chgData name="Giuseppe Mossuti" userId="S::giuseppe.mossuti_eun.org#ext#@wilabonn.onmicrosoft.com::7a503b0d-332c-4ce3-bdf7-cf79346f1006" providerId="AD" clId="Web-{51F44F19-C452-E94E-77B0-AE574C31163F}"/>
    <pc:docChg chg="modSld">
      <pc:chgData name="Giuseppe Mossuti" userId="S::giuseppe.mossuti_eun.org#ext#@wilabonn.onmicrosoft.com::7a503b0d-332c-4ce3-bdf7-cf79346f1006" providerId="AD" clId="Web-{51F44F19-C452-E94E-77B0-AE574C31163F}" dt="2026-01-16T13:41:55.142" v="0" actId="14100"/>
      <pc:docMkLst>
        <pc:docMk/>
      </pc:docMkLst>
      <pc:sldChg chg="modSp">
        <pc:chgData name="Giuseppe Mossuti" userId="S::giuseppe.mossuti_eun.org#ext#@wilabonn.onmicrosoft.com::7a503b0d-332c-4ce3-bdf7-cf79346f1006" providerId="AD" clId="Web-{51F44F19-C452-E94E-77B0-AE574C31163F}" dt="2026-01-16T13:41:55.142" v="0" actId="14100"/>
        <pc:sldMkLst>
          <pc:docMk/>
          <pc:sldMk cId="0" sldId="27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D40977-7E98-45B4-A5E8-281AB6C0631B}" type="doc">
      <dgm:prSet loTypeId="urn:microsoft.com/office/officeart/2005/8/layout/cycle2#1" loCatId="cycle" qsTypeId="urn:microsoft.com/office/officeart/2005/8/quickstyle/simple1#1" qsCatId="simple" csTypeId="urn:microsoft.com/office/officeart/2005/8/colors/colorful1" csCatId="colorful" phldr="1"/>
      <dgm:spPr bwMode="auto"/>
      <dgm:t>
        <a:bodyPr/>
        <a:lstStyle/>
        <a:p>
          <a:pPr>
            <a:defRPr/>
          </a:pPr>
          <a:endParaRPr lang="de-DE"/>
        </a:p>
      </dgm:t>
    </dgm:pt>
    <dgm:pt modelId="{A870EB9C-6F9F-4766-A11B-9DFA977C0EA5}">
      <dgm:prSet phldrT="[Text]"/>
      <dgm:spPr bwMode="auto"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defRPr/>
          </a:pPr>
          <a:r>
            <a:rPr lang="hu" b="1" noProof="0" dirty="0">
              <a:solidFill>
                <a:sysClr val="windowText" lastClr="000000"/>
              </a:solidFill>
            </a:rPr>
            <a:t>Ki?</a:t>
          </a:r>
        </a:p>
      </dgm:t>
    </dgm:pt>
    <dgm:pt modelId="{56DBC300-DCB6-46AF-8C92-556C6A5C2A67}" type="parTrans" cxnId="{7CFBFADC-981B-45BD-8E40-48323BF4B6D4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0DDCBF19-5920-4ABB-A152-D9B8D53FA369}" type="sibTrans" cxnId="{7CFBFADC-981B-45BD-8E40-48323BF4B6D4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4AA4411A-C87E-4111-BC7E-098BCF012748}">
      <dgm:prSet phldrT="[Text]"/>
      <dgm:spPr bwMode="auto">
        <a:solidFill>
          <a:schemeClr val="accent2"/>
        </a:solidFill>
      </dgm:spPr>
      <dgm:t>
        <a:bodyPr/>
        <a:lstStyle/>
        <a:p>
          <a:pPr>
            <a:defRPr/>
          </a:pPr>
          <a:r>
            <a:rPr lang="hu" b="1" noProof="0" dirty="0">
              <a:solidFill>
                <a:sysClr val="windowText" lastClr="000000"/>
              </a:solidFill>
            </a:rPr>
            <a:t>Mit?</a:t>
          </a:r>
        </a:p>
      </dgm:t>
    </dgm:pt>
    <dgm:pt modelId="{49508413-CB85-4B22-8141-BB13E4CA67B9}" type="parTrans" cxnId="{C1342D25-DD68-47E4-981E-BA22B81D408A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57223551-C62E-40F3-8503-F71A9DCFBC07}" type="sibTrans" cxnId="{C1342D25-DD68-47E4-981E-BA22B81D408A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D4414C03-5C56-4BC6-A27B-BC6269FEDA14}">
      <dgm:prSet phldrT="[Text]"/>
      <dgm:spPr bwMode="auto">
        <a:solidFill>
          <a:schemeClr val="accent4">
            <a:lumMod val="75000"/>
          </a:schemeClr>
        </a:solidFill>
      </dgm:spPr>
      <dgm:t>
        <a:bodyPr/>
        <a:lstStyle/>
        <a:p>
          <a:pPr>
            <a:defRPr/>
          </a:pPr>
          <a:r>
            <a:rPr lang="hu" b="1" noProof="0" dirty="0">
              <a:solidFill>
                <a:sysClr val="windowText" lastClr="000000"/>
              </a:solidFill>
            </a:rPr>
            <a:t>Hogyan?</a:t>
          </a:r>
        </a:p>
      </dgm:t>
    </dgm:pt>
    <dgm:pt modelId="{A20EBA7D-F9EE-4195-9C81-75BF6992B8AB}" type="parTrans" cxnId="{45D681E5-BD2A-4524-A8E6-196A49F67B89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998493CF-1049-4C97-9417-0B606AAFEC74}" type="sibTrans" cxnId="{45D681E5-BD2A-4524-A8E6-196A49F67B89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27FD10D0-C165-4893-A3D1-B8CE2A11B6CF}">
      <dgm:prSet phldrT="[Text]"/>
      <dgm:spPr bwMode="auto">
        <a:solidFill>
          <a:schemeClr val="accent6">
            <a:lumMod val="75000"/>
          </a:schemeClr>
        </a:solidFill>
      </dgm:spPr>
      <dgm:t>
        <a:bodyPr/>
        <a:lstStyle/>
        <a:p>
          <a:pPr>
            <a:defRPr/>
          </a:pPr>
          <a:r>
            <a:rPr lang="hu" b="1" noProof="0" dirty="0">
              <a:solidFill>
                <a:sysClr val="windowText" lastClr="000000"/>
              </a:solidFill>
            </a:rPr>
            <a:t>Eszközigény?</a:t>
          </a:r>
        </a:p>
      </dgm:t>
    </dgm:pt>
    <dgm:pt modelId="{A297AFEE-A911-419D-A108-F4EDC354C901}" type="parTrans" cxnId="{FA975B11-6DEA-4E0C-BDD2-7B661F73B66F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F1C86441-F680-4140-9D0A-E884FC3F6BB7}" type="sibTrans" cxnId="{FA975B11-6DEA-4E0C-BDD2-7B661F73B66F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89773333-C0A7-4EAE-B18C-CC1AE2260801}">
      <dgm:prSet phldrT="[Text]"/>
      <dgm:spPr bwMode="auto"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defRPr/>
          </a:pPr>
          <a:r>
            <a:rPr lang="hu" b="1" noProof="0" dirty="0">
              <a:solidFill>
                <a:sysClr val="windowText" lastClr="000000"/>
              </a:solidFill>
            </a:rPr>
            <a:t>Hol?</a:t>
          </a:r>
        </a:p>
      </dgm:t>
    </dgm:pt>
    <dgm:pt modelId="{105077BA-AD89-4EDB-8BE2-A36E3A068DFA}" type="parTrans" cxnId="{3A44B45C-CCD7-41FD-9FC3-7AF94B035BF6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FF6D4B45-AFAC-466F-B6F9-78C1B0957CA4}" type="sibTrans" cxnId="{3A44B45C-CCD7-41FD-9FC3-7AF94B035BF6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40B6DAA1-5A4C-4E67-8BBF-90A39BFA41F1}">
      <dgm:prSet phldrT="[Text]"/>
      <dgm:spPr bwMode="auto"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defRPr/>
          </a:pPr>
          <a:r>
            <a:rPr lang="hu" b="1" noProof="0" dirty="0">
              <a:solidFill>
                <a:sysClr val="windowText" lastClr="000000"/>
              </a:solidFill>
            </a:rPr>
            <a:t>Miért?</a:t>
          </a:r>
        </a:p>
      </dgm:t>
    </dgm:pt>
    <dgm:pt modelId="{30C4D46F-DCEA-4C9F-9F49-937D726FAC66}" type="parTrans" cxnId="{896B4352-8AC0-4167-BF64-AA1D1232C06F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72719A51-82BB-4EA0-A2F7-06B5BC086FA6}" type="sibTrans" cxnId="{896B4352-8AC0-4167-BF64-AA1D1232C06F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EE149F32-7D51-468B-9D6F-9D9C97F5DB7B}" type="pres">
      <dgm:prSet presAssocID="{62D40977-7E98-45B4-A5E8-281AB6C0631B}" presName="cycle" presStyleCnt="0">
        <dgm:presLayoutVars>
          <dgm:dir/>
          <dgm:resizeHandles val="exact"/>
        </dgm:presLayoutVars>
      </dgm:prSet>
      <dgm:spPr bwMode="auto"/>
    </dgm:pt>
    <dgm:pt modelId="{EB35021C-369D-48A5-B87A-BF324E49C3AE}" type="pres">
      <dgm:prSet presAssocID="{A870EB9C-6F9F-4766-A11B-9DFA977C0EA5}" presName="node" presStyleLbl="node1" presStyleIdx="0" presStyleCnt="6" custRadScaleRad="99288" custRadScaleInc="-2632">
        <dgm:presLayoutVars>
          <dgm:bulletEnabled val="1"/>
        </dgm:presLayoutVars>
      </dgm:prSet>
      <dgm:spPr bwMode="auto"/>
    </dgm:pt>
    <dgm:pt modelId="{464270D1-E852-486D-84E0-62DF6ADCB02B}" type="pres">
      <dgm:prSet presAssocID="{0DDCBF19-5920-4ABB-A152-D9B8D53FA369}" presName="sibTrans" presStyleLbl="sibTrans2D1" presStyleIdx="0" presStyleCnt="6" custScaleY="22663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68065A07-1CBA-4541-8AEA-10FD8ED4368D}" type="pres">
      <dgm:prSet presAssocID="{0DDCBF19-5920-4ABB-A152-D9B8D53FA369}" presName="connectorText" presStyleLbl="sibTrans2D1" presStyleIdx="0" presStyleCnt="6"/>
      <dgm:spPr bwMode="auto"/>
    </dgm:pt>
    <dgm:pt modelId="{54146A4C-2E3D-46E7-93C8-7A18C860C319}" type="pres">
      <dgm:prSet presAssocID="{4AA4411A-C87E-4111-BC7E-098BCF012748}" presName="node" presStyleLbl="node1" presStyleIdx="1" presStyleCnt="6">
        <dgm:presLayoutVars>
          <dgm:bulletEnabled val="1"/>
        </dgm:presLayoutVars>
      </dgm:prSet>
      <dgm:spPr bwMode="auto"/>
    </dgm:pt>
    <dgm:pt modelId="{B6169AF8-DAEB-4703-A83F-F9B5D5F91028}" type="pres">
      <dgm:prSet presAssocID="{57223551-C62E-40F3-8503-F71A9DCFBC07}" presName="sibTrans" presStyleLbl="sibTrans2D1" presStyleIdx="1" presStyleCnt="6" custFlipVert="1" custScaleX="123292" custScaleY="19354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D38A2808-7F2A-4A46-9437-CF78D99157B0}" type="pres">
      <dgm:prSet presAssocID="{57223551-C62E-40F3-8503-F71A9DCFBC07}" presName="connectorText" presStyleLbl="sibTrans2D1" presStyleIdx="1" presStyleCnt="6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C1BF4A05-4A8D-433C-A00D-70881D73B156}" type="pres">
      <dgm:prSet presAssocID="{D4414C03-5C56-4BC6-A27B-BC6269FEDA14}" presName="node" presStyleLbl="node1" presStyleIdx="2" presStyleCnt="6">
        <dgm:presLayoutVars>
          <dgm:bulletEnabled val="1"/>
        </dgm:presLayoutVars>
      </dgm:prSet>
      <dgm:spPr bwMode="auto"/>
    </dgm:pt>
    <dgm:pt modelId="{D10D183E-D9DA-4B94-A3D5-487DE83F2F67}" type="pres">
      <dgm:prSet presAssocID="{998493CF-1049-4C97-9417-0B606AAFEC74}" presName="sibTrans" presStyleLbl="sibTrans2D1" presStyleIdx="2" presStyleCnt="6" custAng="4065809" custFlipVert="1" custScaleY="24986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88ABE737-8A69-483C-A2A4-B56160120AB6}" type="pres">
      <dgm:prSet presAssocID="{998493CF-1049-4C97-9417-0B606AAFEC74}" presName="connectorText" presStyleLbl="sibTrans2D1" presStyleIdx="2" presStyleCnt="6"/>
      <dgm:spPr bwMode="auto"/>
    </dgm:pt>
    <dgm:pt modelId="{110C6733-635D-4BB5-B727-2199089D71E7}" type="pres">
      <dgm:prSet presAssocID="{27FD10D0-C165-4893-A3D1-B8CE2A11B6CF}" presName="node" presStyleLbl="node1" presStyleIdx="3" presStyleCnt="6">
        <dgm:presLayoutVars>
          <dgm:bulletEnabled val="1"/>
        </dgm:presLayoutVars>
      </dgm:prSet>
      <dgm:spPr bwMode="auto"/>
    </dgm:pt>
    <dgm:pt modelId="{605C0996-3E2F-407E-A023-383483E92682}" type="pres">
      <dgm:prSet presAssocID="{F1C86441-F680-4140-9D0A-E884FC3F6BB7}" presName="sibTrans" presStyleLbl="sibTrans2D1" presStyleIdx="3" presStyleCnt="6" custAng="6787556" custFlipVert="1" custScaleY="26743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100D812A-0E34-4D64-9727-C0FE92D240A9}" type="pres">
      <dgm:prSet presAssocID="{F1C86441-F680-4140-9D0A-E884FC3F6BB7}" presName="connectorText" presStyleLbl="sibTrans2D1" presStyleIdx="3" presStyleCnt="6"/>
      <dgm:spPr bwMode="auto"/>
    </dgm:pt>
    <dgm:pt modelId="{8C4E2AC0-2732-4999-9B96-74037BFE3B90}" type="pres">
      <dgm:prSet presAssocID="{89773333-C0A7-4EAE-B18C-CC1AE2260801}" presName="node" presStyleLbl="node1" presStyleIdx="4" presStyleCnt="6" custRadScaleRad="98813" custRadScaleInc="-53">
        <dgm:presLayoutVars>
          <dgm:bulletEnabled val="1"/>
        </dgm:presLayoutVars>
      </dgm:prSet>
      <dgm:spPr bwMode="auto"/>
    </dgm:pt>
    <dgm:pt modelId="{A2B7CC6E-0BF3-4AEA-BE5F-5E99178BBF1B}" type="pres">
      <dgm:prSet presAssocID="{FF6D4B45-AFAC-466F-B6F9-78C1B0957CA4}" presName="sibTrans" presStyleLbl="sibTrans2D1" presStyleIdx="4" presStyleCnt="6" custScaleY="22907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E89AF5FC-26F3-4CC3-963B-DE516537D77A}" type="pres">
      <dgm:prSet presAssocID="{FF6D4B45-AFAC-466F-B6F9-78C1B0957CA4}" presName="connectorText" presStyleLbl="sibTrans2D1" presStyleIdx="4" presStyleCnt="6"/>
      <dgm:spPr bwMode="auto"/>
    </dgm:pt>
    <dgm:pt modelId="{CD4B29B8-F61F-434D-B94D-46951F736EC6}" type="pres">
      <dgm:prSet presAssocID="{40B6DAA1-5A4C-4E67-8BBF-90A39BFA41F1}" presName="node" presStyleLbl="node1" presStyleIdx="5" presStyleCnt="6" custRadScaleRad="100722" custRadScaleInc="-791">
        <dgm:presLayoutVars>
          <dgm:bulletEnabled val="1"/>
        </dgm:presLayoutVars>
      </dgm:prSet>
      <dgm:spPr bwMode="auto"/>
    </dgm:pt>
    <dgm:pt modelId="{4B3F328D-15D1-4B08-8DCB-1989E22A98F5}" type="pres">
      <dgm:prSet presAssocID="{72719A51-82BB-4EA0-A2F7-06B5BC086FA6}" presName="sibTrans" presStyleLbl="sibTrans2D1" presStyleIdx="5" presStyleCnt="6" custAng="20939386" custFlipVert="0" custScaleY="21776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9075EF83-BBC8-426E-A320-5B2E9410C9C7}" type="pres">
      <dgm:prSet presAssocID="{72719A51-82BB-4EA0-A2F7-06B5BC086FA6}" presName="connectorText" presStyleLbl="sibTrans2D1" presStyleIdx="5" presStyleCnt="6"/>
      <dgm:spPr bwMode="auto"/>
    </dgm:pt>
  </dgm:ptLst>
  <dgm:cxnLst>
    <dgm:cxn modelId="{DDCB8E00-2ADA-4948-9F6D-59D281FC0451}" type="presOf" srcId="{F1C86441-F680-4140-9D0A-E884FC3F6BB7}" destId="{605C0996-3E2F-407E-A023-383483E92682}" srcOrd="0" destOrd="0" presId="urn:microsoft.com/office/officeart/2005/8/layout/cycle2#1"/>
    <dgm:cxn modelId="{FA975B11-6DEA-4E0C-BDD2-7B661F73B66F}" srcId="{62D40977-7E98-45B4-A5E8-281AB6C0631B}" destId="{27FD10D0-C165-4893-A3D1-B8CE2A11B6CF}" srcOrd="3" destOrd="0" parTransId="{A297AFEE-A911-419D-A108-F4EDC354C901}" sibTransId="{F1C86441-F680-4140-9D0A-E884FC3F6BB7}"/>
    <dgm:cxn modelId="{0B499C1C-D3A4-4E6D-B669-C349CD4F0369}" type="presOf" srcId="{62D40977-7E98-45B4-A5E8-281AB6C0631B}" destId="{EE149F32-7D51-468B-9D6F-9D9C97F5DB7B}" srcOrd="0" destOrd="0" presId="urn:microsoft.com/office/officeart/2005/8/layout/cycle2#1"/>
    <dgm:cxn modelId="{C1342D25-DD68-47E4-981E-BA22B81D408A}" srcId="{62D40977-7E98-45B4-A5E8-281AB6C0631B}" destId="{4AA4411A-C87E-4111-BC7E-098BCF012748}" srcOrd="1" destOrd="0" parTransId="{49508413-CB85-4B22-8141-BB13E4CA67B9}" sibTransId="{57223551-C62E-40F3-8503-F71A9DCFBC07}"/>
    <dgm:cxn modelId="{58CE7433-2462-4343-8000-BE85A898395D}" type="presOf" srcId="{57223551-C62E-40F3-8503-F71A9DCFBC07}" destId="{D38A2808-7F2A-4A46-9437-CF78D99157B0}" srcOrd="1" destOrd="0" presId="urn:microsoft.com/office/officeart/2005/8/layout/cycle2#1"/>
    <dgm:cxn modelId="{86C20340-CEFC-4B8D-8F62-78554B282759}" type="presOf" srcId="{4AA4411A-C87E-4111-BC7E-098BCF012748}" destId="{54146A4C-2E3D-46E7-93C8-7A18C860C319}" srcOrd="0" destOrd="0" presId="urn:microsoft.com/office/officeart/2005/8/layout/cycle2#1"/>
    <dgm:cxn modelId="{3A44B45C-CCD7-41FD-9FC3-7AF94B035BF6}" srcId="{62D40977-7E98-45B4-A5E8-281AB6C0631B}" destId="{89773333-C0A7-4EAE-B18C-CC1AE2260801}" srcOrd="4" destOrd="0" parTransId="{105077BA-AD89-4EDB-8BE2-A36E3A068DFA}" sibTransId="{FF6D4B45-AFAC-466F-B6F9-78C1B0957CA4}"/>
    <dgm:cxn modelId="{896B4352-8AC0-4167-BF64-AA1D1232C06F}" srcId="{62D40977-7E98-45B4-A5E8-281AB6C0631B}" destId="{40B6DAA1-5A4C-4E67-8BBF-90A39BFA41F1}" srcOrd="5" destOrd="0" parTransId="{30C4D46F-DCEA-4C9F-9F49-937D726FAC66}" sibTransId="{72719A51-82BB-4EA0-A2F7-06B5BC086FA6}"/>
    <dgm:cxn modelId="{EA6ABF74-5D59-412A-8919-01FF452857B0}" type="presOf" srcId="{27FD10D0-C165-4893-A3D1-B8CE2A11B6CF}" destId="{110C6733-635D-4BB5-B727-2199089D71E7}" srcOrd="0" destOrd="0" presId="urn:microsoft.com/office/officeart/2005/8/layout/cycle2#1"/>
    <dgm:cxn modelId="{52027C78-AB2C-4DD8-BC2C-0B3171898F25}" type="presOf" srcId="{89773333-C0A7-4EAE-B18C-CC1AE2260801}" destId="{8C4E2AC0-2732-4999-9B96-74037BFE3B90}" srcOrd="0" destOrd="0" presId="urn:microsoft.com/office/officeart/2005/8/layout/cycle2#1"/>
    <dgm:cxn modelId="{29B8DB82-9A47-4B04-93DC-43F34AA1B269}" type="presOf" srcId="{D4414C03-5C56-4BC6-A27B-BC6269FEDA14}" destId="{C1BF4A05-4A8D-433C-A00D-70881D73B156}" srcOrd="0" destOrd="0" presId="urn:microsoft.com/office/officeart/2005/8/layout/cycle2#1"/>
    <dgm:cxn modelId="{AF00D786-4056-407D-9BF3-26664E41A4DA}" type="presOf" srcId="{40B6DAA1-5A4C-4E67-8BBF-90A39BFA41F1}" destId="{CD4B29B8-F61F-434D-B94D-46951F736EC6}" srcOrd="0" destOrd="0" presId="urn:microsoft.com/office/officeart/2005/8/layout/cycle2#1"/>
    <dgm:cxn modelId="{3B200297-A0E4-420C-8F71-E6F9A02C235B}" type="presOf" srcId="{FF6D4B45-AFAC-466F-B6F9-78C1B0957CA4}" destId="{E89AF5FC-26F3-4CC3-963B-DE516537D77A}" srcOrd="1" destOrd="0" presId="urn:microsoft.com/office/officeart/2005/8/layout/cycle2#1"/>
    <dgm:cxn modelId="{9FCD369C-6C3C-46F0-A65A-7CB78CE23808}" type="presOf" srcId="{998493CF-1049-4C97-9417-0B606AAFEC74}" destId="{D10D183E-D9DA-4B94-A3D5-487DE83F2F67}" srcOrd="0" destOrd="0" presId="urn:microsoft.com/office/officeart/2005/8/layout/cycle2#1"/>
    <dgm:cxn modelId="{660EF3AA-2724-4945-B54D-A14F023FBF42}" type="presOf" srcId="{0DDCBF19-5920-4ABB-A152-D9B8D53FA369}" destId="{464270D1-E852-486D-84E0-62DF6ADCB02B}" srcOrd="0" destOrd="0" presId="urn:microsoft.com/office/officeart/2005/8/layout/cycle2#1"/>
    <dgm:cxn modelId="{B3C4AAAB-375E-4448-BAB8-BA77A8E4E3D6}" type="presOf" srcId="{FF6D4B45-AFAC-466F-B6F9-78C1B0957CA4}" destId="{A2B7CC6E-0BF3-4AEA-BE5F-5E99178BBF1B}" srcOrd="0" destOrd="0" presId="urn:microsoft.com/office/officeart/2005/8/layout/cycle2#1"/>
    <dgm:cxn modelId="{4B577EB0-D81B-41FA-A3ED-8D5889FB8330}" type="presOf" srcId="{72719A51-82BB-4EA0-A2F7-06B5BC086FA6}" destId="{4B3F328D-15D1-4B08-8DCB-1989E22A98F5}" srcOrd="0" destOrd="0" presId="urn:microsoft.com/office/officeart/2005/8/layout/cycle2#1"/>
    <dgm:cxn modelId="{6F4945BE-3ED0-4840-89A8-FC852E7A12DB}" type="presOf" srcId="{0DDCBF19-5920-4ABB-A152-D9B8D53FA369}" destId="{68065A07-1CBA-4541-8AEA-10FD8ED4368D}" srcOrd="1" destOrd="0" presId="urn:microsoft.com/office/officeart/2005/8/layout/cycle2#1"/>
    <dgm:cxn modelId="{4CC688CA-72E2-4DDA-BDA6-05AF3B7BA1A7}" type="presOf" srcId="{72719A51-82BB-4EA0-A2F7-06B5BC086FA6}" destId="{9075EF83-BBC8-426E-A320-5B2E9410C9C7}" srcOrd="1" destOrd="0" presId="urn:microsoft.com/office/officeart/2005/8/layout/cycle2#1"/>
    <dgm:cxn modelId="{E77F24CF-36C1-40AC-B4DD-47F9DCD6A56D}" type="presOf" srcId="{57223551-C62E-40F3-8503-F71A9DCFBC07}" destId="{B6169AF8-DAEB-4703-A83F-F9B5D5F91028}" srcOrd="0" destOrd="0" presId="urn:microsoft.com/office/officeart/2005/8/layout/cycle2#1"/>
    <dgm:cxn modelId="{19BECFD6-0DE9-44D4-9FAF-69DBAF296A2F}" type="presOf" srcId="{998493CF-1049-4C97-9417-0B606AAFEC74}" destId="{88ABE737-8A69-483C-A2A4-B56160120AB6}" srcOrd="1" destOrd="0" presId="urn:microsoft.com/office/officeart/2005/8/layout/cycle2#1"/>
    <dgm:cxn modelId="{7CFBFADC-981B-45BD-8E40-48323BF4B6D4}" srcId="{62D40977-7E98-45B4-A5E8-281AB6C0631B}" destId="{A870EB9C-6F9F-4766-A11B-9DFA977C0EA5}" srcOrd="0" destOrd="0" parTransId="{56DBC300-DCB6-46AF-8C92-556C6A5C2A67}" sibTransId="{0DDCBF19-5920-4ABB-A152-D9B8D53FA369}"/>
    <dgm:cxn modelId="{45D681E5-BD2A-4524-A8E6-196A49F67B89}" srcId="{62D40977-7E98-45B4-A5E8-281AB6C0631B}" destId="{D4414C03-5C56-4BC6-A27B-BC6269FEDA14}" srcOrd="2" destOrd="0" parTransId="{A20EBA7D-F9EE-4195-9C81-75BF6992B8AB}" sibTransId="{998493CF-1049-4C97-9417-0B606AAFEC74}"/>
    <dgm:cxn modelId="{ED6FA3F2-B2CF-4692-8493-B65098F2E2EF}" type="presOf" srcId="{A870EB9C-6F9F-4766-A11B-9DFA977C0EA5}" destId="{EB35021C-369D-48A5-B87A-BF324E49C3AE}" srcOrd="0" destOrd="0" presId="urn:microsoft.com/office/officeart/2005/8/layout/cycle2#1"/>
    <dgm:cxn modelId="{74094CF4-7B69-421F-B0AA-CE12E6D8B3BF}" type="presOf" srcId="{F1C86441-F680-4140-9D0A-E884FC3F6BB7}" destId="{100D812A-0E34-4D64-9727-C0FE92D240A9}" srcOrd="1" destOrd="0" presId="urn:microsoft.com/office/officeart/2005/8/layout/cycle2#1"/>
    <dgm:cxn modelId="{5C472616-353D-4011-B985-052F675463AE}" type="presParOf" srcId="{EE149F32-7D51-468B-9D6F-9D9C97F5DB7B}" destId="{EB35021C-369D-48A5-B87A-BF324E49C3AE}" srcOrd="0" destOrd="0" presId="urn:microsoft.com/office/officeart/2005/8/layout/cycle2#1"/>
    <dgm:cxn modelId="{4D40C0EF-9A1A-43AA-A37D-B4F7646E5B04}" type="presParOf" srcId="{EE149F32-7D51-468B-9D6F-9D9C97F5DB7B}" destId="{464270D1-E852-486D-84E0-62DF6ADCB02B}" srcOrd="1" destOrd="0" presId="urn:microsoft.com/office/officeart/2005/8/layout/cycle2#1"/>
    <dgm:cxn modelId="{5CF80DD6-D213-4B65-BC16-447746BD1DC7}" type="presParOf" srcId="{464270D1-E852-486D-84E0-62DF6ADCB02B}" destId="{68065A07-1CBA-4541-8AEA-10FD8ED4368D}" srcOrd="0" destOrd="0" presId="urn:microsoft.com/office/officeart/2005/8/layout/cycle2#1"/>
    <dgm:cxn modelId="{2F5443CD-D261-4D32-AEF7-9A7A915C371D}" type="presParOf" srcId="{EE149F32-7D51-468B-9D6F-9D9C97F5DB7B}" destId="{54146A4C-2E3D-46E7-93C8-7A18C860C319}" srcOrd="2" destOrd="0" presId="urn:microsoft.com/office/officeart/2005/8/layout/cycle2#1"/>
    <dgm:cxn modelId="{213F0844-2DC2-4C71-9F17-1CD8AF6432A4}" type="presParOf" srcId="{EE149F32-7D51-468B-9D6F-9D9C97F5DB7B}" destId="{B6169AF8-DAEB-4703-A83F-F9B5D5F91028}" srcOrd="3" destOrd="0" presId="urn:microsoft.com/office/officeart/2005/8/layout/cycle2#1"/>
    <dgm:cxn modelId="{4E8E1328-3A73-444E-9021-F645A3BB734F}" type="presParOf" srcId="{B6169AF8-DAEB-4703-A83F-F9B5D5F91028}" destId="{D38A2808-7F2A-4A46-9437-CF78D99157B0}" srcOrd="0" destOrd="0" presId="urn:microsoft.com/office/officeart/2005/8/layout/cycle2#1"/>
    <dgm:cxn modelId="{F899F23B-82EE-45B1-9BE8-549435F29C59}" type="presParOf" srcId="{EE149F32-7D51-468B-9D6F-9D9C97F5DB7B}" destId="{C1BF4A05-4A8D-433C-A00D-70881D73B156}" srcOrd="4" destOrd="0" presId="urn:microsoft.com/office/officeart/2005/8/layout/cycle2#1"/>
    <dgm:cxn modelId="{C00B6F95-DCBF-4AE5-9F8E-BF1D351C43FC}" type="presParOf" srcId="{EE149F32-7D51-468B-9D6F-9D9C97F5DB7B}" destId="{D10D183E-D9DA-4B94-A3D5-487DE83F2F67}" srcOrd="5" destOrd="0" presId="urn:microsoft.com/office/officeart/2005/8/layout/cycle2#1"/>
    <dgm:cxn modelId="{2AF630F6-F422-48D6-AD4F-9F9DA847DB23}" type="presParOf" srcId="{D10D183E-D9DA-4B94-A3D5-487DE83F2F67}" destId="{88ABE737-8A69-483C-A2A4-B56160120AB6}" srcOrd="0" destOrd="0" presId="urn:microsoft.com/office/officeart/2005/8/layout/cycle2#1"/>
    <dgm:cxn modelId="{012861B0-4562-4575-A744-ED3B7D15FEDD}" type="presParOf" srcId="{EE149F32-7D51-468B-9D6F-9D9C97F5DB7B}" destId="{110C6733-635D-4BB5-B727-2199089D71E7}" srcOrd="6" destOrd="0" presId="urn:microsoft.com/office/officeart/2005/8/layout/cycle2#1"/>
    <dgm:cxn modelId="{E48B5E2D-64FC-4D0A-A5C2-E132B4C27375}" type="presParOf" srcId="{EE149F32-7D51-468B-9D6F-9D9C97F5DB7B}" destId="{605C0996-3E2F-407E-A023-383483E92682}" srcOrd="7" destOrd="0" presId="urn:microsoft.com/office/officeart/2005/8/layout/cycle2#1"/>
    <dgm:cxn modelId="{FABF8961-7B3E-43ED-A126-3C9194E0F2B6}" type="presParOf" srcId="{605C0996-3E2F-407E-A023-383483E92682}" destId="{100D812A-0E34-4D64-9727-C0FE92D240A9}" srcOrd="0" destOrd="0" presId="urn:microsoft.com/office/officeart/2005/8/layout/cycle2#1"/>
    <dgm:cxn modelId="{7285A618-DC50-4427-8B3B-8F477333EA3B}" type="presParOf" srcId="{EE149F32-7D51-468B-9D6F-9D9C97F5DB7B}" destId="{8C4E2AC0-2732-4999-9B96-74037BFE3B90}" srcOrd="8" destOrd="0" presId="urn:microsoft.com/office/officeart/2005/8/layout/cycle2#1"/>
    <dgm:cxn modelId="{0D93A1D0-BD27-49A9-BABD-5143B4AD85F4}" type="presParOf" srcId="{EE149F32-7D51-468B-9D6F-9D9C97F5DB7B}" destId="{A2B7CC6E-0BF3-4AEA-BE5F-5E99178BBF1B}" srcOrd="9" destOrd="0" presId="urn:microsoft.com/office/officeart/2005/8/layout/cycle2#1"/>
    <dgm:cxn modelId="{6287AF28-860D-474D-A5C3-3A4053BE1BE5}" type="presParOf" srcId="{A2B7CC6E-0BF3-4AEA-BE5F-5E99178BBF1B}" destId="{E89AF5FC-26F3-4CC3-963B-DE516537D77A}" srcOrd="0" destOrd="0" presId="urn:microsoft.com/office/officeart/2005/8/layout/cycle2#1"/>
    <dgm:cxn modelId="{3605A8AE-CEB6-473A-8628-4FF5CD82746E}" type="presParOf" srcId="{EE149F32-7D51-468B-9D6F-9D9C97F5DB7B}" destId="{CD4B29B8-F61F-434D-B94D-46951F736EC6}" srcOrd="10" destOrd="0" presId="urn:microsoft.com/office/officeart/2005/8/layout/cycle2#1"/>
    <dgm:cxn modelId="{FE65D3A1-405A-44AB-BC35-37B4EF74F70C}" type="presParOf" srcId="{EE149F32-7D51-468B-9D6F-9D9C97F5DB7B}" destId="{4B3F328D-15D1-4B08-8DCB-1989E22A98F5}" srcOrd="11" destOrd="0" presId="urn:microsoft.com/office/officeart/2005/8/layout/cycle2#1"/>
    <dgm:cxn modelId="{20A914B0-0B76-48DD-A0D5-0701E19C2937}" type="presParOf" srcId="{4B3F328D-15D1-4B08-8DCB-1989E22A98F5}" destId="{9075EF83-BBC8-426E-A320-5B2E9410C9C7}" srcOrd="0" destOrd="0" presId="urn:microsoft.com/office/officeart/2005/8/layout/cycle2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5021C-369D-48A5-B87A-BF324E49C3AE}">
      <dsp:nvSpPr>
        <dsp:cNvPr id="0" name=""/>
        <dsp:cNvSpPr/>
      </dsp:nvSpPr>
      <dsp:spPr bwMode="auto">
        <a:xfrm>
          <a:off x="2834957" y="12904"/>
          <a:ext cx="1142028" cy="114202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hu" sz="900" b="1" kern="1200" noProof="0" dirty="0">
              <a:solidFill>
                <a:sysClr val="windowText" lastClr="000000"/>
              </a:solidFill>
            </a:rPr>
            <a:t>Ki?</a:t>
          </a:r>
        </a:p>
      </dsp:txBody>
      <dsp:txXfrm>
        <a:off x="3002203" y="180150"/>
        <a:ext cx="807536" cy="807536"/>
      </dsp:txXfrm>
    </dsp:sp>
    <dsp:sp modelId="{464270D1-E852-486D-84E0-62DF6ADCB02B}">
      <dsp:nvSpPr>
        <dsp:cNvPr id="0" name=""/>
        <dsp:cNvSpPr/>
      </dsp:nvSpPr>
      <dsp:spPr bwMode="auto">
        <a:xfrm rot="1755374">
          <a:off x="3996973" y="958439"/>
          <a:ext cx="311106" cy="87351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>
        <a:off x="3998644" y="969506"/>
        <a:ext cx="284901" cy="52411"/>
      </dsp:txXfrm>
    </dsp:sp>
    <dsp:sp modelId="{54146A4C-2E3D-46E7-93C8-7A18C860C319}">
      <dsp:nvSpPr>
        <dsp:cNvPr id="0" name=""/>
        <dsp:cNvSpPr/>
      </dsp:nvSpPr>
      <dsp:spPr bwMode="auto">
        <a:xfrm>
          <a:off x="4343429" y="857904"/>
          <a:ext cx="1142028" cy="1142028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hu" sz="900" b="1" kern="1200" noProof="0" dirty="0">
              <a:solidFill>
                <a:sysClr val="windowText" lastClr="000000"/>
              </a:solidFill>
            </a:rPr>
            <a:t>Mit?</a:t>
          </a:r>
        </a:p>
      </dsp:txBody>
      <dsp:txXfrm>
        <a:off x="4510675" y="1025150"/>
        <a:ext cx="807536" cy="807536"/>
      </dsp:txXfrm>
    </dsp:sp>
    <dsp:sp modelId="{B6169AF8-DAEB-4703-A83F-F9B5D5F91028}">
      <dsp:nvSpPr>
        <dsp:cNvPr id="0" name=""/>
        <dsp:cNvSpPr/>
      </dsp:nvSpPr>
      <dsp:spPr bwMode="auto">
        <a:xfrm rot="16200000" flipV="1">
          <a:off x="4727324" y="2240400"/>
          <a:ext cx="374238" cy="74597"/>
        </a:xfrm>
        <a:prstGeom prst="left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 rot="-10800000">
        <a:off x="4745973" y="2259049"/>
        <a:ext cx="336940" cy="37299"/>
      </dsp:txXfrm>
    </dsp:sp>
    <dsp:sp modelId="{C1BF4A05-4A8D-433C-A00D-70881D73B156}">
      <dsp:nvSpPr>
        <dsp:cNvPr id="0" name=""/>
        <dsp:cNvSpPr/>
      </dsp:nvSpPr>
      <dsp:spPr bwMode="auto">
        <a:xfrm>
          <a:off x="4343429" y="2572646"/>
          <a:ext cx="1142028" cy="1142028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hu" sz="900" b="1" kern="1200" noProof="0" dirty="0">
              <a:solidFill>
                <a:sysClr val="windowText" lastClr="000000"/>
              </a:solidFill>
            </a:rPr>
            <a:t>Hogyan?</a:t>
          </a:r>
        </a:p>
      </dsp:txBody>
      <dsp:txXfrm>
        <a:off x="4510675" y="2739892"/>
        <a:ext cx="807536" cy="807536"/>
      </dsp:txXfrm>
    </dsp:sp>
    <dsp:sp modelId="{D10D183E-D9DA-4B94-A3D5-487DE83F2F67}">
      <dsp:nvSpPr>
        <dsp:cNvPr id="0" name=""/>
        <dsp:cNvSpPr/>
      </dsp:nvSpPr>
      <dsp:spPr bwMode="auto">
        <a:xfrm rot="8534191" flipV="1">
          <a:off x="4027609" y="3519898"/>
          <a:ext cx="303538" cy="96304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 rot="10800000">
        <a:off x="4053474" y="3530313"/>
        <a:ext cx="274647" cy="57782"/>
      </dsp:txXfrm>
    </dsp:sp>
    <dsp:sp modelId="{110C6733-635D-4BB5-B727-2199089D71E7}">
      <dsp:nvSpPr>
        <dsp:cNvPr id="0" name=""/>
        <dsp:cNvSpPr/>
      </dsp:nvSpPr>
      <dsp:spPr bwMode="auto">
        <a:xfrm>
          <a:off x="2858419" y="3430017"/>
          <a:ext cx="1142028" cy="1142028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hu" sz="900" b="1" kern="1200" noProof="0" dirty="0">
              <a:solidFill>
                <a:sysClr val="windowText" lastClr="000000"/>
              </a:solidFill>
            </a:rPr>
            <a:t>Eszközigény?</a:t>
          </a:r>
        </a:p>
      </dsp:txBody>
      <dsp:txXfrm>
        <a:off x="3025665" y="3597263"/>
        <a:ext cx="807536" cy="807536"/>
      </dsp:txXfrm>
    </dsp:sp>
    <dsp:sp modelId="{605C0996-3E2F-407E-A023-383483E92682}">
      <dsp:nvSpPr>
        <dsp:cNvPr id="0" name=""/>
        <dsp:cNvSpPr/>
      </dsp:nvSpPr>
      <dsp:spPr bwMode="auto">
        <a:xfrm rot="2177361" flipV="1">
          <a:off x="2554132" y="3520213"/>
          <a:ext cx="297975" cy="103076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 rot="10800000">
        <a:off x="2557131" y="3531677"/>
        <a:ext cx="267052" cy="61846"/>
      </dsp:txXfrm>
    </dsp:sp>
    <dsp:sp modelId="{8C4E2AC0-2732-4999-9B96-74037BFE3B90}">
      <dsp:nvSpPr>
        <dsp:cNvPr id="0" name=""/>
        <dsp:cNvSpPr/>
      </dsp:nvSpPr>
      <dsp:spPr bwMode="auto">
        <a:xfrm>
          <a:off x="1391271" y="2562876"/>
          <a:ext cx="1142028" cy="1142028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hu" sz="900" b="1" kern="1200" noProof="0" dirty="0">
              <a:solidFill>
                <a:sysClr val="windowText" lastClr="000000"/>
              </a:solidFill>
            </a:rPr>
            <a:t>Hol?</a:t>
          </a:r>
        </a:p>
      </dsp:txBody>
      <dsp:txXfrm>
        <a:off x="1558517" y="2730122"/>
        <a:ext cx="807536" cy="807536"/>
      </dsp:txXfrm>
    </dsp:sp>
    <dsp:sp modelId="{A2B7CC6E-0BF3-4AEA-BE5F-5E99178BBF1B}">
      <dsp:nvSpPr>
        <dsp:cNvPr id="0" name=""/>
        <dsp:cNvSpPr/>
      </dsp:nvSpPr>
      <dsp:spPr bwMode="auto">
        <a:xfrm rot="16135188">
          <a:off x="1797114" y="2245711"/>
          <a:ext cx="298514" cy="88291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 rot="10800000">
        <a:off x="1810607" y="2276610"/>
        <a:ext cx="272027" cy="52975"/>
      </dsp:txXfrm>
    </dsp:sp>
    <dsp:sp modelId="{CD4B29B8-F61F-434D-B94D-46951F736EC6}">
      <dsp:nvSpPr>
        <dsp:cNvPr id="0" name=""/>
        <dsp:cNvSpPr/>
      </dsp:nvSpPr>
      <dsp:spPr bwMode="auto">
        <a:xfrm>
          <a:off x="1359124" y="857916"/>
          <a:ext cx="1142028" cy="1142028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hu" sz="900" b="1" kern="1200" noProof="0" dirty="0">
              <a:solidFill>
                <a:sysClr val="windowText" lastClr="000000"/>
              </a:solidFill>
            </a:rPr>
            <a:t>Miért?</a:t>
          </a:r>
        </a:p>
      </dsp:txBody>
      <dsp:txXfrm>
        <a:off x="1526370" y="1025162"/>
        <a:ext cx="807536" cy="807536"/>
      </dsp:txXfrm>
    </dsp:sp>
    <dsp:sp modelId="{4B3F328D-15D1-4B08-8DCB-1989E22A98F5}">
      <dsp:nvSpPr>
        <dsp:cNvPr id="0" name=""/>
        <dsp:cNvSpPr/>
      </dsp:nvSpPr>
      <dsp:spPr bwMode="auto">
        <a:xfrm rot="19151746">
          <a:off x="2512755" y="968621"/>
          <a:ext cx="296057" cy="83932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>
        <a:off x="2515815" y="993634"/>
        <a:ext cx="270877" cy="50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#1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forEach name="nodesForEach" axis="ch" ptType="node">
      <dgm:layoutNode name="node"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  <dgm:varLst>
          <dgm:bulletEnabled val="1"/>
        </dgm:var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94BCA15-B40F-474D-9877-1942883D7086}" type="datetimeFigureOut">
              <a:rPr lang="de-AT"/>
              <a:t>02.04.2026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F8A5A15-384E-44D0-853A-97462417CAF7}" type="slidenum">
              <a:rPr lang="de-AT"/>
              <a:t>‹#›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198629D-6778-DC36-611D-C6C23DEB440D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AFA28-0BE7-AA02-2946-40B74CA33D4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DA695C5-6A66-5869-CAC3-2FD85E9E51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D83F174-E29F-7535-BA9A-2ACC9C7D2F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2F0916-6D6B-C27F-B198-B6D50D2288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405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14</a:t>
            </a:fld>
            <a:endParaRPr lang="de-A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17</a:t>
            </a:fld>
            <a:endParaRPr lang="de-A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18</a:t>
            </a:fld>
            <a:endParaRPr lang="de-A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19</a:t>
            </a:fld>
            <a:endParaRPr lang="de-A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20</a:t>
            </a:fld>
            <a:endParaRPr lang="de-A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084DB-2F8D-E597-46D4-E3A01AACF17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16F74BB-D36E-D8E3-839D-DA9E45BCE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8E992F4-8386-D486-394C-DC2F33825D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961545-8596-2C75-B96F-2929CE7ACE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24331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5528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4</a:t>
            </a:fld>
            <a:endParaRPr lang="de-A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23</a:t>
            </a:fld>
            <a:endParaRPr lang="de-A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6708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5</a:t>
            </a:fld>
            <a:endParaRPr lang="de-A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endParaRPr lang="en-US" dirty="0">
              <a:solidFill>
                <a:srgbClr val="00B0F0"/>
              </a:solidFill>
              <a:cs typeface="Calibri"/>
            </a:endParaRPr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80672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FE040E7-1C14-51E9-A161-4028219D615C}" type="slidenum">
              <a:rPr/>
              <a:t>37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16C177-94C9-901A-04A8-30461682931F}" type="slidenum">
              <a:rPr/>
              <a:t>38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43</a:t>
            </a:fld>
            <a:endParaRPr lang="de-A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44</a:t>
            </a:fld>
            <a:endParaRPr lang="de-A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6</a:t>
            </a:fld>
            <a:endParaRPr lang="de-A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4096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63735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7</a:t>
            </a:fld>
            <a:endParaRPr lang="de-A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3004653-A135-3DE4-8F83-7B79C29E9987}" type="slidenum">
              <a:rPr/>
              <a:t>56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89AB4E3-F15F-88AF-1736-FA5F2F744641}" type="slidenum">
              <a:rPr/>
              <a:t>57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4FD307-8AF7-62F2-A2A8-EEBA257EC1A7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9</a:t>
            </a:fld>
            <a:endParaRPr lang="de-A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10</a:t>
            </a:fld>
            <a:endParaRPr lang="de-A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11</a:t>
            </a:fld>
            <a:endParaRPr lang="de-A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Diapositiva de título" type="title" userDrawn="1">
  <p:cSld name="Diapositiva de título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 bwMode="auto">
          <a:xfrm>
            <a:off x="1524000" y="246348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 bwMode="auto">
          <a:xfrm>
            <a:off x="1524000" y="494315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>
              <a:defRPr/>
            </a:pP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0B6A15-072C-2A59-4F52-E69A69B71343}"/>
              </a:ext>
            </a:extLst>
          </p:cNvPr>
          <p:cNvSpPr/>
          <p:nvPr userDrawn="1"/>
        </p:nvSpPr>
        <p:spPr>
          <a:xfrm>
            <a:off x="5644444" y="5771039"/>
            <a:ext cx="936978" cy="674917"/>
          </a:xfrm>
          <a:prstGeom prst="rect">
            <a:avLst/>
          </a:prstGeom>
          <a:solidFill>
            <a:srgbClr val="2AB9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DBDB75-81BF-8487-7D03-E8BB2194705F}"/>
              </a:ext>
            </a:extLst>
          </p:cNvPr>
          <p:cNvSpPr/>
          <p:nvPr userDrawn="1"/>
        </p:nvSpPr>
        <p:spPr bwMode="auto">
          <a:xfrm>
            <a:off x="-1" y="6160168"/>
            <a:ext cx="12192000" cy="697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A387A-64C2-A8B3-5F0C-DA041AD7E5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2484" y="6319936"/>
            <a:ext cx="4024212" cy="3782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En blanco" type="blank" preserve="1" userDrawn="1">
  <p:cSld name="1_En blanc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áfico 4">
            <a:extLst>
              <a:ext uri="{FF2B5EF4-FFF2-40B4-BE49-F238E27FC236}">
                <a16:creationId xmlns:a16="http://schemas.microsoft.com/office/drawing/2014/main" id="{834805D4-2B38-8928-AC2B-B2F9D0D9CB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-3663" y="-1178158"/>
            <a:ext cx="12195662" cy="8130441"/>
          </a:xfrm>
          <a:prstGeom prst="rect">
            <a:avLst/>
          </a:prstGeom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410292F4-5FAD-FC90-1E6B-BA64D0CD6E8A}"/>
              </a:ext>
            </a:extLst>
          </p:cNvPr>
          <p:cNvSpPr txBox="1"/>
          <p:nvPr userDrawn="1"/>
        </p:nvSpPr>
        <p:spPr bwMode="auto">
          <a:xfrm>
            <a:off x="5227271" y="3866661"/>
            <a:ext cx="17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hu" sz="3600" noProof="0" dirty="0">
                <a:solidFill>
                  <a:schemeClr val="bg1"/>
                </a:solidFill>
                <a:latin typeface="Bebas Neue"/>
              </a:rPr>
              <a:t>KÖSZÖNJÜK</a:t>
            </a:r>
            <a:endParaRPr lang="hu" noProof="0" dirty="0"/>
          </a:p>
        </p:txBody>
      </p:sp>
      <p:sp>
        <p:nvSpPr>
          <p:cNvPr id="3" name="CuadroTexto 1">
            <a:extLst>
              <a:ext uri="{FF2B5EF4-FFF2-40B4-BE49-F238E27FC236}">
                <a16:creationId xmlns:a16="http://schemas.microsoft.com/office/drawing/2014/main" id="{556B9377-C571-015A-72BD-E5F3C7A6D77F}"/>
              </a:ext>
            </a:extLst>
          </p:cNvPr>
          <p:cNvSpPr txBox="1"/>
          <p:nvPr userDrawn="1"/>
        </p:nvSpPr>
        <p:spPr bwMode="auto">
          <a:xfrm>
            <a:off x="5339973" y="4666304"/>
            <a:ext cx="15120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" sz="1200" b="1" noProof="0" dirty="0">
                <a:solidFill>
                  <a:schemeClr val="bg1"/>
                </a:solidFill>
                <a:latin typeface="Poppins"/>
                <a:cs typeface="Poppins"/>
              </a:rPr>
              <a:t>loess-project.eu</a:t>
            </a:r>
            <a:endParaRPr lang="hu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B65BD2-D4ED-4669-C168-C949CF420FA0}"/>
              </a:ext>
            </a:extLst>
          </p:cNvPr>
          <p:cNvSpPr/>
          <p:nvPr userDrawn="1"/>
        </p:nvSpPr>
        <p:spPr bwMode="auto">
          <a:xfrm>
            <a:off x="-1" y="6160168"/>
            <a:ext cx="12192000" cy="697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3042C8-EC5C-728F-69EF-36EBD6DF1D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2484" y="6319936"/>
            <a:ext cx="4024212" cy="37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03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_Diapositiva de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24CEC5F-A82A-4335-884D-B1F134156BC7}" type="datetimeFigureOut">
              <a:rPr lang="es-ES"/>
              <a:t>02/04/2026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D3F48F0-2D35-4579-A881-537F9CFB04B1}" type="slidenum">
              <a:rPr lang="es-ES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ítulo y objetos" userDrawn="1">
  <p:cSld name="Título y objeto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6;p1">
            <a:extLst>
              <a:ext uri="{FF2B5EF4-FFF2-40B4-BE49-F238E27FC236}">
                <a16:creationId xmlns:a16="http://schemas.microsoft.com/office/drawing/2014/main" id="{BC4DDA9A-2ADC-F90F-60DC-F88C16660B0C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 dirty="0"/>
          </a:p>
        </p:txBody>
      </p:sp>
      <p:sp>
        <p:nvSpPr>
          <p:cNvPr id="3" name="Google Shape;7;p1">
            <a:extLst>
              <a:ext uri="{FF2B5EF4-FFF2-40B4-BE49-F238E27FC236}">
                <a16:creationId xmlns:a16="http://schemas.microsoft.com/office/drawing/2014/main" id="{429B3657-32C3-988F-DDCC-5BFAF4FFF96C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38200" y="1388287"/>
            <a:ext cx="10515600" cy="372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ítulo y objetos" preserve="1" userDrawn="1">
  <p:cSld name="1_Título y objeto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6;p1">
            <a:extLst>
              <a:ext uri="{FF2B5EF4-FFF2-40B4-BE49-F238E27FC236}">
                <a16:creationId xmlns:a16="http://schemas.microsoft.com/office/drawing/2014/main" id="{BC4DDA9A-2ADC-F90F-60DC-F88C16660B0C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38200" y="1081015"/>
            <a:ext cx="10515600" cy="68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3" name="Google Shape;7;p1">
            <a:extLst>
              <a:ext uri="{FF2B5EF4-FFF2-40B4-BE49-F238E27FC236}">
                <a16:creationId xmlns:a16="http://schemas.microsoft.com/office/drawing/2014/main" id="{429B3657-32C3-988F-DDCC-5BFAF4FFF96C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38200" y="2023287"/>
            <a:ext cx="10515600" cy="372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827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Encabezado de sección" type="secHead" userDrawn="1">
  <p:cSld name="Encabezado de secció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6000"/>
              <a:buFont typeface="Bebas Neu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032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olo el título" userDrawn="1">
  <p:cSld name="Solo el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6;p1">
            <a:extLst>
              <a:ext uri="{FF2B5EF4-FFF2-40B4-BE49-F238E27FC236}">
                <a16:creationId xmlns:a16="http://schemas.microsoft.com/office/drawing/2014/main" id="{514489BA-FCC2-D597-CF08-D335D35DE345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38200" y="1081015"/>
            <a:ext cx="10515600" cy="68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En blanco" type="blank" userDrawn="1">
  <p:cSld name="En blanc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ontenido con título" type="objTx" userDrawn="1">
  <p:cSld name="Contenido con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Imagen con título" type="picTx" userDrawn="1">
  <p:cSld name="Imagen con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5" name="Google Shape;65;p10"/>
          <p:cNvSpPr>
            <a:spLocks noGrp="1"/>
          </p:cNvSpPr>
          <p:nvPr>
            <p:ph type="pic" idx="2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extfolie5 + 2 Spalt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620576" y="1797051"/>
            <a:ext cx="6080753" cy="3922517"/>
          </a:xfrm>
        </p:spPr>
        <p:txBody>
          <a:bodyPr/>
          <a:lstStyle>
            <a:lvl1pPr marL="228594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1pPr>
            <a:lvl2pPr marL="685783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2pPr>
            <a:lvl3pPr marL="1142971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3pPr>
            <a:lvl4pPr marL="1600160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4pPr>
            <a:lvl5pPr marL="2057349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14918" y="1799824"/>
            <a:ext cx="4538645" cy="3922517"/>
          </a:xfrm>
        </p:spPr>
        <p:txBody>
          <a:bodyPr>
            <a:normAutofit/>
          </a:bodyPr>
          <a:lstStyle>
            <a:lvl1pPr marL="0" indent="0">
              <a:buNone/>
              <a:defRPr sz="1750">
                <a:solidFill>
                  <a:schemeClr val="accent6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822809" y="1135659"/>
            <a:ext cx="10878519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br>
              <a:rPr lang="de-DE"/>
            </a:br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838200" y="1081015"/>
            <a:ext cx="10515600" cy="68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838200" y="2023287"/>
            <a:ext cx="10515600" cy="372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11" name="Google Shape;11;p1"/>
          <p:cNvPicPr/>
          <p:nvPr/>
        </p:nvPicPr>
        <p:blipFill>
          <a:blip r:embed="rId13">
            <a:alphaModFix/>
          </a:blip>
          <a:stretch/>
        </p:blipFill>
        <p:spPr bwMode="auto">
          <a:xfrm>
            <a:off x="0" y="5753100"/>
            <a:ext cx="121920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áfico 18">
            <a:extLst>
              <a:ext uri="{FF2B5EF4-FFF2-40B4-BE49-F238E27FC236}">
                <a16:creationId xmlns:a16="http://schemas.microsoft.com/office/drawing/2014/main" id="{E390AEB0-22F9-1D08-798D-16FA714B8E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5439" y="458362"/>
            <a:ext cx="1388441" cy="366816"/>
          </a:xfrm>
          <a:prstGeom prst="rect">
            <a:avLst/>
          </a:prstGeom>
        </p:spPr>
      </p:pic>
      <p:sp>
        <p:nvSpPr>
          <p:cNvPr id="3" name="CuadroTexto 7"/>
          <p:cNvSpPr txBox="1"/>
          <p:nvPr userDrawn="1"/>
        </p:nvSpPr>
        <p:spPr bwMode="auto">
          <a:xfrm>
            <a:off x="1595512" y="619695"/>
            <a:ext cx="15120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hu" sz="1000" b="1" noProof="0" dirty="0">
                <a:solidFill>
                  <a:schemeClr val="bg1">
                    <a:lumMod val="50000"/>
                  </a:schemeClr>
                </a:solidFill>
                <a:latin typeface="Poppins"/>
                <a:cs typeface="Poppins"/>
              </a:rPr>
              <a:t>loess-project.eu</a:t>
            </a:r>
            <a:endParaRPr lang="hu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9064B7-1511-0AC7-DCDC-F01AECDF5BC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906" y="5903189"/>
            <a:ext cx="4323370" cy="40641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5" r:id="rId3"/>
    <p:sldLayoutId id="2147483663" r:id="rId4"/>
    <p:sldLayoutId id="2147483666" r:id="rId5"/>
    <p:sldLayoutId id="2147483667" r:id="rId6"/>
    <p:sldLayoutId id="2147483668" r:id="rId7"/>
    <p:sldLayoutId id="2147483669" r:id="rId8"/>
    <p:sldLayoutId id="2147483672" r:id="rId9"/>
    <p:sldLayoutId id="2147483673" r:id="rId10"/>
    <p:sldLayoutId id="2147483649" r:id="rId11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undingsoil.ch/zuhoeren/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sttirol-heute.at/menschen/murenabgang-nach-starkem-unwetter-in-oberlienz/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doi.org/10.1007/s11165-012-9348-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doi.org/10.1007/s11165-012-9348-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hyperlink" Target="https://talborne.co.za/soil-health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hyperlink" Target="https://talborne.co.za/soil-health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hyperlink" Target="https://ediblephilly.ediblecommunities.com/food-thought/food-thought-how-healthy-soil-measured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futurefocusedlearning.net/blog/learner-agency/5-terrific-inquiry-based-learning-examples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hyperlink" Target="https://www.christianhmeyer.de/mit-concept-mapping-den-lernerfolg-steigern-und-wissen-strukturieren/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hyperlink" Target="https://www.christianhmeyer.de/mit-concept-mapping-den-lernerfolg-steigern-und-wissen-strukturieren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5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l0oj3YJ28YY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2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diagramDrawing" Target="../diagrams/drawing1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CAF8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 bwMode="auto">
          <a:xfrm>
            <a:off x="1027942" y="4023875"/>
            <a:ext cx="1013610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hu" sz="2600" noProof="0" dirty="0">
                <a:solidFill>
                  <a:schemeClr val="bg1"/>
                </a:solidFill>
                <a:latin typeface="Bebas Neue"/>
              </a:rPr>
              <a:t>Képzés biológia és környezettudomány szakos tanárjelöltek számára</a:t>
            </a:r>
            <a:endParaRPr lang="hu" sz="2600" noProof="0" dirty="0"/>
          </a:p>
          <a:p>
            <a:pPr algn="ctr">
              <a:defRPr/>
            </a:pPr>
            <a:r>
              <a:rPr lang="hu" sz="2600" noProof="0" dirty="0">
                <a:solidFill>
                  <a:schemeClr val="bg1"/>
                </a:solidFill>
                <a:latin typeface="Bebas Neue"/>
              </a:rPr>
              <a:t>A talajegészség tanítása</a:t>
            </a:r>
          </a:p>
        </p:txBody>
      </p:sp>
      <p:sp>
        <p:nvSpPr>
          <p:cNvPr id="9" name="CuadroTexto 8"/>
          <p:cNvSpPr txBox="1"/>
          <p:nvPr/>
        </p:nvSpPr>
        <p:spPr bwMode="auto">
          <a:xfrm>
            <a:off x="4802238" y="5161320"/>
            <a:ext cx="2587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hu" sz="1600" noProof="0" dirty="0" err="1">
                <a:solidFill>
                  <a:schemeClr val="bg1"/>
                </a:solidFill>
                <a:latin typeface="Poppins"/>
                <a:cs typeface="Poppins"/>
              </a:rPr>
              <a:t>Kapelari, Weinberg és Engl</a:t>
            </a:r>
          </a:p>
          <a:p>
            <a:pPr algn="ctr">
              <a:defRPr/>
            </a:pPr>
            <a:r>
              <a:rPr lang="hu" sz="1600" noProof="0" dirty="0">
                <a:solidFill>
                  <a:schemeClr val="bg1"/>
                </a:solidFill>
                <a:latin typeface="Poppins"/>
                <a:cs typeface="Poppins"/>
              </a:rPr>
              <a:t>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1C3594A-F0D5-8B5A-3EAE-428B6377FCFA}"/>
              </a:ext>
            </a:extLst>
          </p:cNvPr>
          <p:cNvSpPr txBox="1">
            <a:spLocks/>
          </p:cNvSpPr>
          <p:nvPr/>
        </p:nvSpPr>
        <p:spPr bwMode="auto">
          <a:xfrm>
            <a:off x="3289300" y="606707"/>
            <a:ext cx="80645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hu" dirty="0"/>
              <a:t>Foglalkoznak-e az iskolai tantervek akár explicit, akár implicit módon a talajegészség fogalmával?</a:t>
            </a:r>
          </a:p>
        </p:txBody>
      </p:sp>
      <p:sp>
        <p:nvSpPr>
          <p:cNvPr id="16" name="Textfeld 33"/>
          <p:cNvSpPr txBox="1"/>
          <p:nvPr/>
        </p:nvSpPr>
        <p:spPr bwMode="auto">
          <a:xfrm>
            <a:off x="441042" y="1509431"/>
            <a:ext cx="8907910" cy="42037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" sz="2000" b="1" u="sng" noProof="0" dirty="0">
                <a:latin typeface="Poppins"/>
                <a:cs typeface="Poppins"/>
              </a:rPr>
              <a:t>1.4. feladat:</a:t>
            </a:r>
            <a:r>
              <a:rPr lang="hu" sz="2000" noProof="0" dirty="0">
                <a:latin typeface="Poppins"/>
                <a:cs typeface="Poppins"/>
              </a:rPr>
              <a:t> </a:t>
            </a:r>
            <a:r>
              <a:rPr lang="hu" sz="2000" b="1" noProof="0" dirty="0">
                <a:latin typeface="Poppins"/>
                <a:cs typeface="Poppins"/>
              </a:rPr>
              <a:t>Elemezze az alábbiakat!</a:t>
            </a:r>
          </a:p>
          <a:p>
            <a:pPr>
              <a:lnSpc>
                <a:spcPct val="150000"/>
              </a:lnSpc>
              <a:defRPr/>
            </a:pPr>
            <a:r>
              <a:rPr lang="hu" sz="2000" b="1" noProof="0" dirty="0">
                <a:latin typeface="Poppins"/>
                <a:cs typeface="Poppins"/>
              </a:rPr>
              <a:t>1. csoport: </a:t>
            </a:r>
            <a:r>
              <a:rPr lang="hu" sz="2000" noProof="0" dirty="0">
                <a:latin typeface="Poppins"/>
                <a:cs typeface="Poppins"/>
              </a:rPr>
              <a:t>az általános iskolák alsó tagozatának tanterve  </a:t>
            </a:r>
          </a:p>
          <a:p>
            <a:pPr>
              <a:lnSpc>
                <a:spcPct val="150000"/>
              </a:lnSpc>
              <a:defRPr/>
            </a:pPr>
            <a:r>
              <a:rPr lang="hu" sz="2000" b="1" noProof="0" dirty="0">
                <a:latin typeface="Poppins"/>
                <a:cs typeface="Poppins"/>
              </a:rPr>
              <a:t>2. csoport:</a:t>
            </a:r>
            <a:r>
              <a:rPr lang="hu" sz="2000" noProof="0" dirty="0">
                <a:latin typeface="Poppins"/>
                <a:cs typeface="Poppins"/>
              </a:rPr>
              <a:t> az általános iskolák felső tagozatának tanterve </a:t>
            </a:r>
          </a:p>
          <a:p>
            <a:pPr>
              <a:lnSpc>
                <a:spcPct val="150000"/>
              </a:lnSpc>
              <a:defRPr/>
            </a:pPr>
            <a:r>
              <a:rPr lang="hu" sz="2000" b="1" noProof="0" dirty="0">
                <a:latin typeface="Poppins"/>
                <a:cs typeface="Poppins"/>
              </a:rPr>
              <a:t>3. csoport</a:t>
            </a:r>
            <a:r>
              <a:rPr lang="hu" sz="2000" noProof="0" dirty="0">
                <a:latin typeface="Poppins"/>
                <a:cs typeface="Poppins"/>
              </a:rPr>
              <a:t>: a középiskolák tanterve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" sz="2000" i="1" noProof="0" dirty="0">
                <a:latin typeface="Poppins"/>
                <a:cs typeface="Poppins"/>
              </a:rPr>
              <a:t>Keressenek a talajjal kapcsolatos témákhoz, illetve a talajegészség fogalmához kötődő tanulási célokat, ismereteket és készségeket!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" sz="2000" i="1" noProof="0" dirty="0">
                <a:latin typeface="Poppins"/>
                <a:cs typeface="Poppins"/>
              </a:rPr>
              <a:t>Vannak átfogó gondolatok, készségek, illetve célok, amelyeket a talajjal kapcsolatos témák tanítása során meg lehet ragadni?</a:t>
            </a:r>
          </a:p>
        </p:txBody>
      </p:sp>
      <p:pic>
        <p:nvPicPr>
          <p:cNvPr id="18" name="Grafik 14">
            <a:extLst>
              <a:ext uri="{FF2B5EF4-FFF2-40B4-BE49-F238E27FC236}">
                <a16:creationId xmlns:a16="http://schemas.microsoft.com/office/drawing/2014/main" id="{AD2C4807-3F5B-4835-A45F-7EA7044CA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656628" y="2743543"/>
            <a:ext cx="1783343" cy="187291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ommunity-Netzwerk Menschen Silhouette Symbol. Piktogramm ...">
            <a:extLst>
              <a:ext uri="{FF2B5EF4-FFF2-40B4-BE49-F238E27FC236}">
                <a16:creationId xmlns:a16="http://schemas.microsoft.com/office/drawing/2014/main" id="{F267ECFC-22A7-4CC3-B1ED-92675866C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166" y="1525131"/>
            <a:ext cx="2014515" cy="201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áfico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 bwMode="auto">
          <a:xfrm>
            <a:off x="680053" y="1475881"/>
            <a:ext cx="935055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hu" sz="2000" b="1" noProof="0" dirty="0">
                <a:latin typeface="Poppins"/>
              </a:rPr>
              <a:t>Kiscsoportos megbeszélés</a:t>
            </a:r>
          </a:p>
          <a:p>
            <a:pPr>
              <a:defRPr/>
            </a:pPr>
            <a:endParaRPr lang="hu" sz="2000" noProof="0" dirty="0">
              <a:latin typeface="Poppin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hu" sz="2000" i="1" noProof="0" dirty="0">
                <a:latin typeface="Poppins"/>
              </a:rPr>
              <a:t>Milyen talajjal kapcsolatos témák szerepelnek a tantervben?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hu" sz="2000" i="1" noProof="0" dirty="0">
                <a:latin typeface="Poppins"/>
              </a:rPr>
              <a:t>Ön szerint hiányzik a talajegészséggel kapcsolatos oktatás a tantervből?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hu" sz="2000" i="1" noProof="0" dirty="0">
                <a:latin typeface="Poppins"/>
              </a:rPr>
              <a:t>Talál-e különbségeket a tantervek között? </a:t>
            </a:r>
          </a:p>
          <a:p>
            <a:pPr marL="342900" indent="-342900">
              <a:buFontTx/>
              <a:buChar char="-"/>
              <a:defRPr/>
            </a:pPr>
            <a:endParaRPr lang="hu" sz="2400" noProof="0" dirty="0">
              <a:latin typeface="Poppin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7D13FD4-3F5B-4A79-8DDE-6872C513617B}"/>
              </a:ext>
            </a:extLst>
          </p:cNvPr>
          <p:cNvSpPr/>
          <p:nvPr/>
        </p:nvSpPr>
        <p:spPr>
          <a:xfrm>
            <a:off x="674781" y="3539646"/>
            <a:ext cx="85049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" sz="2000" b="1" noProof="0" dirty="0">
                <a:latin typeface="Poppins"/>
                <a:cs typeface="Poppins"/>
              </a:rPr>
              <a:t>Osszák meg eredményeiket plenáris beszélgetés során!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" sz="2000" i="1" noProof="0" dirty="0">
                <a:latin typeface="Poppins"/>
                <a:cs typeface="Poppins"/>
              </a:rPr>
              <a:t>Módosítani kell a tantervet ahhoz, hogy a társadalom szélesebb rétegeiben gyökeret verjen a talajműveltség fontossága?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" sz="2000" i="1" noProof="0" dirty="0">
                <a:latin typeface="Poppins"/>
                <a:cs typeface="Poppins"/>
              </a:rPr>
              <a:t>Adódnak-e már most lehetőségek a talajműveltség eszméjének társadalmi szintű elterjesztésére?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2D9F97-45A2-4572-AA18-2F4F39BED1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9844" y="3657600"/>
            <a:ext cx="1783457" cy="17834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9B267D-180A-3BE2-D3C0-0AEB9CCFE5AA}"/>
              </a:ext>
            </a:extLst>
          </p:cNvPr>
          <p:cNvSpPr txBox="1">
            <a:spLocks/>
          </p:cNvSpPr>
          <p:nvPr/>
        </p:nvSpPr>
        <p:spPr bwMode="auto">
          <a:xfrm>
            <a:off x="3289300" y="606707"/>
            <a:ext cx="80645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hu" dirty="0"/>
              <a:t>Foglalkoznak-e az iskolai tantervek explicit vagy implicit módon a talajegészség fogalmával?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4127A-3726-43F6-B787-0AD25945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" noProof="0" dirty="0"/>
              <a:t>2. modul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C72AE-3E17-4557-B09D-CC4AE96D8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" noProof="0" dirty="0"/>
              <a:t>A tanulók érdeklődésének felkeltése</a:t>
            </a:r>
          </a:p>
        </p:txBody>
      </p:sp>
    </p:spTree>
    <p:extLst>
      <p:ext uri="{BB962C8B-B14F-4D97-AF65-F5344CB8AC3E}">
        <p14:creationId xmlns:p14="http://schemas.microsoft.com/office/powerpoint/2010/main" val="4002628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A31E5B-2D0B-18C7-81A3-444D0900894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7433D617-9DFF-419C-7E3E-38AD231EC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2769D964-B3F3-6327-4141-18FA42BDE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7EE356DE-7963-EA7D-DA33-9E2BBD90E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677B7027-B5B9-A2C0-1EA3-B681CA3B7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0D6915-4E8E-8390-36F8-0567D08D4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" dirty="0"/>
              <a:t>Oktatás a talaj egészségéről – az 5E modell alapján</a:t>
            </a:r>
          </a:p>
        </p:txBody>
      </p:sp>
      <p:sp>
        <p:nvSpPr>
          <p:cNvPr id="5" name="CuadroTexto 5">
            <a:extLst>
              <a:ext uri="{FF2B5EF4-FFF2-40B4-BE49-F238E27FC236}">
                <a16:creationId xmlns:a16="http://schemas.microsoft.com/office/drawing/2014/main" id="{8B955F7D-2BB0-F41B-F77F-DF78E71F8E5F}"/>
              </a:ext>
            </a:extLst>
          </p:cNvPr>
          <p:cNvSpPr txBox="1"/>
          <p:nvPr/>
        </p:nvSpPr>
        <p:spPr bwMode="auto">
          <a:xfrm>
            <a:off x="8673297" y="1201545"/>
            <a:ext cx="3409846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hu" sz="1100" i="1" dirty="0"/>
              <a:t>– forrás: Bybee, R. W., Taylor, J. A., Gardner, A., Van Scotter, P., Powell, J. C., Westbrook, A., &amp; Landes, N. (2006). The BSCS 5E instructional model: Origins and effectiveness. Colorado Springs, Co: BSCS, 5(88-98</a:t>
            </a:r>
            <a:r>
              <a:rPr lang="hu" sz="1400" dirty="0"/>
              <a:t>).</a:t>
            </a:r>
          </a:p>
          <a:p>
            <a:pPr>
              <a:defRPr/>
            </a:pPr>
            <a:endParaRPr lang="hu" sz="1400" noProof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A diagram of a group of people&#10;&#10;AI-generated content may be incorrect.">
            <a:extLst>
              <a:ext uri="{FF2B5EF4-FFF2-40B4-BE49-F238E27FC236}">
                <a16:creationId xmlns:a16="http://schemas.microsoft.com/office/drawing/2014/main" id="{D0681143-3951-E53D-DC6B-E43170400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16" y="1228776"/>
            <a:ext cx="3867150" cy="4152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81F76-3F5F-F99F-3196-03769BEDCA53}"/>
              </a:ext>
            </a:extLst>
          </p:cNvPr>
          <p:cNvSpPr txBox="1"/>
          <p:nvPr/>
        </p:nvSpPr>
        <p:spPr>
          <a:xfrm>
            <a:off x="1808017" y="1370358"/>
            <a:ext cx="1270351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hu" dirty="0">
                <a:solidFill>
                  <a:schemeClr val="bg1"/>
                </a:solidFill>
              </a:rPr>
              <a:t>Értékelés: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27DA4-9246-6A02-336B-A0FC6B21AE59}"/>
              </a:ext>
            </a:extLst>
          </p:cNvPr>
          <p:cNvSpPr txBox="1"/>
          <p:nvPr/>
        </p:nvSpPr>
        <p:spPr bwMode="auto">
          <a:xfrm>
            <a:off x="5993309" y="2263373"/>
            <a:ext cx="1674122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hu" dirty="0"/>
              <a:t>Érdeklődés: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70374-793C-368B-0234-E2F82370D607}"/>
              </a:ext>
            </a:extLst>
          </p:cNvPr>
          <p:cNvSpPr txBox="1"/>
          <p:nvPr/>
        </p:nvSpPr>
        <p:spPr bwMode="auto">
          <a:xfrm>
            <a:off x="301048" y="2751227"/>
            <a:ext cx="150697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hu" dirty="0"/>
              <a:t>Érvgyűjtés: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29BDE8-D507-53F1-F90B-12AF82875FCF}"/>
              </a:ext>
            </a:extLst>
          </p:cNvPr>
          <p:cNvSpPr txBox="1"/>
          <p:nvPr/>
        </p:nvSpPr>
        <p:spPr bwMode="auto">
          <a:xfrm>
            <a:off x="854363" y="4300911"/>
            <a:ext cx="126682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hu" dirty="0"/>
              <a:t>Elmélyülés: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CD18F-CF66-6D01-0653-89D60E47739B}"/>
              </a:ext>
            </a:extLst>
          </p:cNvPr>
          <p:cNvSpPr txBox="1"/>
          <p:nvPr/>
        </p:nvSpPr>
        <p:spPr bwMode="auto">
          <a:xfrm>
            <a:off x="7243619" y="3613222"/>
            <a:ext cx="1535639" cy="646331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hu" dirty="0"/>
              <a:t>Elköteleződés: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75DA80-4A8A-ACF8-B9AD-B418006D50B7}"/>
              </a:ext>
            </a:extLst>
          </p:cNvPr>
          <p:cNvSpPr txBox="1"/>
          <p:nvPr/>
        </p:nvSpPr>
        <p:spPr bwMode="auto">
          <a:xfrm>
            <a:off x="651739" y="1837887"/>
            <a:ext cx="203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nyitott kérdések áttekintése, reflektálás a saját tanulási folyamatunkra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CEAA02-26FA-EEC2-F655-36550ED1E602}"/>
              </a:ext>
            </a:extLst>
          </p:cNvPr>
          <p:cNvSpPr txBox="1"/>
          <p:nvPr/>
        </p:nvSpPr>
        <p:spPr bwMode="auto">
          <a:xfrm>
            <a:off x="597702" y="3254065"/>
            <a:ext cx="1506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 eredmények bemutatása, magyarázata és megvitatása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B6869A-99E4-B3B5-F1A9-681A8B16E818}"/>
              </a:ext>
            </a:extLst>
          </p:cNvPr>
          <p:cNvSpPr txBox="1"/>
          <p:nvPr/>
        </p:nvSpPr>
        <p:spPr bwMode="auto">
          <a:xfrm>
            <a:off x="651739" y="4704770"/>
            <a:ext cx="203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Adatelemzés, értelmezés, összefüggések feltárása; szakirodalom-kutatás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1C685D-0229-2483-6D54-373F7C952F5B}"/>
              </a:ext>
            </a:extLst>
          </p:cNvPr>
          <p:cNvSpPr txBox="1"/>
          <p:nvPr/>
        </p:nvSpPr>
        <p:spPr bwMode="auto">
          <a:xfrm>
            <a:off x="5081560" y="1454834"/>
            <a:ext cx="3210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Kérdezés, hipotézisalkotás, (szubjektív) elméletek alkalmazása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499E9A-617C-D2D6-5A33-08048B9F9448}"/>
              </a:ext>
            </a:extLst>
          </p:cNvPr>
          <p:cNvSpPr txBox="1"/>
          <p:nvPr/>
        </p:nvSpPr>
        <p:spPr bwMode="auto">
          <a:xfrm>
            <a:off x="5993308" y="2869547"/>
            <a:ext cx="246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Vizsgálatok megtervezése és elvégzése, szakirodalom-kutatás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5DAFC9-358B-A1D3-0975-228DFCDD034B}"/>
              </a:ext>
            </a:extLst>
          </p:cNvPr>
          <p:cNvSpPr txBox="1"/>
          <p:nvPr/>
        </p:nvSpPr>
        <p:spPr bwMode="auto">
          <a:xfrm>
            <a:off x="5664239" y="4175093"/>
            <a:ext cx="2321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Megfigyelés, leírás, adatgyűjtés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660401-3C7D-A4CC-AA2D-56978270CBC8}"/>
              </a:ext>
            </a:extLst>
          </p:cNvPr>
          <p:cNvSpPr txBox="1"/>
          <p:nvPr/>
        </p:nvSpPr>
        <p:spPr bwMode="auto">
          <a:xfrm>
            <a:off x="5331582" y="5027935"/>
            <a:ext cx="3126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800" dirty="0">
                <a:latin typeface="Aptos" panose="020B0004020202020204" pitchFamily="34" charset="0"/>
              </a:rPr>
              <a:t>Adaptálva, forrás: Abels, Lautner &amp; Lembens (2014) Mit “Mysteries” zu Forschendem Lernen im Chemieunterricht. </a:t>
            </a:r>
            <a:r>
              <a:rPr lang="hu" sz="800" i="1" dirty="0">
                <a:latin typeface="Aptos" panose="020B0004020202020204" pitchFamily="34" charset="0"/>
              </a:rPr>
              <a:t>Chemie &amp; Schule, 3/14</a:t>
            </a:r>
          </a:p>
        </p:txBody>
      </p:sp>
    </p:spTree>
    <p:extLst>
      <p:ext uri="{BB962C8B-B14F-4D97-AF65-F5344CB8AC3E}">
        <p14:creationId xmlns:p14="http://schemas.microsoft.com/office/powerpoint/2010/main" val="647062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 bwMode="auto">
          <a:xfrm>
            <a:off x="1086959" y="1930117"/>
            <a:ext cx="6234591" cy="2660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" sz="2000" b="1" noProof="0" dirty="0">
                <a:latin typeface="Poppins"/>
              </a:rPr>
              <a:t>Izgalmas, figyelemfelkeltő bevezetés a témába: </a:t>
            </a:r>
          </a:p>
          <a:p>
            <a:pPr>
              <a:lnSpc>
                <a:spcPct val="150000"/>
              </a:lnSpc>
              <a:defRPr/>
            </a:pPr>
            <a:r>
              <a:rPr lang="hu" sz="2000" noProof="0" dirty="0">
                <a:latin typeface="Poppins"/>
              </a:rPr>
              <a:t>a diákok előzetes tudásának láthatóvá tétele, a meglévő fogalmi keretek alkalmazhatóságának felmérése, az esetleges kognitív ellentmondások kiemelése, a figyelem megragadása, a lelkesedés felkeltése, kapcsolódás a korábban tanult tartalmakhoz, valamint a tanulási célok transzparenssé tétele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794264" y="1930117"/>
            <a:ext cx="3144457" cy="3133975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6B40806-5924-4E97-A703-867E89D1E34E}"/>
              </a:ext>
            </a:extLst>
          </p:cNvPr>
          <p:cNvSpPr/>
          <p:nvPr/>
        </p:nvSpPr>
        <p:spPr>
          <a:xfrm>
            <a:off x="770602" y="1236111"/>
            <a:ext cx="2067191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" sz="2800" noProof="0" dirty="0">
                <a:solidFill>
                  <a:schemeClr val="tx1"/>
                </a:solidFill>
              </a:rPr>
              <a:t>Érdeklődés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B76635-F2D9-A671-393E-87E61AFC1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" dirty="0"/>
              <a:t>érdeklődés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hlinkClick r:id="rId8"/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3881437" y="2105025"/>
            <a:ext cx="4429125" cy="29527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 bwMode="auto">
          <a:xfrm>
            <a:off x="4330612" y="5228121"/>
            <a:ext cx="3270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12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Forrás: https://www.soundingsoil.ch/zuhoeren</a:t>
            </a:r>
            <a:r>
              <a:rPr lang="hu" sz="14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8" name="Textfeld 7"/>
          <p:cNvSpPr txBox="1"/>
          <p:nvPr/>
        </p:nvSpPr>
        <p:spPr bwMode="auto">
          <a:xfrm>
            <a:off x="4742905" y="1534569"/>
            <a:ext cx="2706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000" noProof="0" dirty="0">
                <a:latin typeface="Poppins"/>
              </a:rPr>
              <a:t>Pszt… figyeljünk csak!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34B462-BCC6-053E-2872-03BFDC32A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" dirty="0"/>
              <a:t>Talajegészség-oktatás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2D88BD7-6E73-1233-8067-A66A19F5B295}"/>
              </a:ext>
            </a:extLst>
          </p:cNvPr>
          <p:cNvSpPr/>
          <p:nvPr/>
        </p:nvSpPr>
        <p:spPr bwMode="auto">
          <a:xfrm>
            <a:off x="770602" y="1236111"/>
            <a:ext cx="2067191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" sz="2800" noProof="0" dirty="0">
                <a:solidFill>
                  <a:schemeClr val="tx1"/>
                </a:solidFill>
              </a:rPr>
              <a:t>Érdeklődés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 bwMode="auto">
          <a:xfrm>
            <a:off x="1139659" y="2603535"/>
            <a:ext cx="6518441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hu" sz="2000" noProof="0" dirty="0">
                <a:latin typeface="Poppins"/>
                <a:ea typeface="Arial"/>
                <a:cs typeface="Calibri"/>
              </a:rPr>
              <a:t>C</a:t>
            </a:r>
            <a:r>
              <a:rPr lang="hu" sz="2000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/>
              </a:rPr>
              <a:t>él: kicsit többet megtudni </a:t>
            </a:r>
            <a:r>
              <a:rPr lang="hu" sz="2000" noProof="0" dirty="0">
                <a:latin typeface="Poppins"/>
                <a:ea typeface="Arial"/>
                <a:cs typeface="Calibri"/>
              </a:rPr>
              <a:t>a diákok talajjal kapcsolatos fogalmairól és meglévő elképzeléseiről</a:t>
            </a:r>
            <a:endParaRPr lang="hu" sz="2000" noProof="0" dirty="0">
              <a:latin typeface="Poppins"/>
              <a:cs typeface="Calibri"/>
            </a:endParaRP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hu" sz="2000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Gyűjtsük össze ezeket az elképzeléseket flipchart táblán vagy más, mindenki számára látható helyen!</a:t>
            </a:r>
          </a:p>
          <a:p>
            <a:pPr marR="0" lvl="0" algn="l" defTabSz="914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defRPr/>
            </a:pPr>
            <a:endParaRPr lang="hu" sz="2000" b="0" i="0" u="none" strike="noStrike" cap="none" spc="0" noProof="0" dirty="0">
              <a:ln>
                <a:noFill/>
              </a:ln>
              <a:latin typeface="Poppins"/>
              <a:ea typeface="Arial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 bwMode="auto">
          <a:xfrm>
            <a:off x="943821" y="2038986"/>
            <a:ext cx="796667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4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/>
              </a:rPr>
              <a:t>Mit gondol? Vajon ki</a:t>
            </a:r>
            <a:r>
              <a:rPr lang="hu" sz="2400" b="1" noProof="0" dirty="0">
                <a:latin typeface="Poppins"/>
                <a:ea typeface="Arial"/>
                <a:cs typeface="Calibri"/>
              </a:rPr>
              <a:t> </a:t>
            </a:r>
            <a:r>
              <a:rPr lang="hu" sz="24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/>
              </a:rPr>
              <a:t>keltheti </a:t>
            </a:r>
            <a:r>
              <a:rPr lang="hu" sz="2400" b="1" noProof="0" dirty="0">
                <a:latin typeface="Poppins"/>
                <a:ea typeface="Arial"/>
                <a:cs typeface="Calibri"/>
              </a:rPr>
              <a:t>ezeket </a:t>
            </a:r>
            <a:r>
              <a:rPr lang="hu" sz="24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/>
              </a:rPr>
              <a:t>a hangokat? </a:t>
            </a:r>
          </a:p>
        </p:txBody>
      </p:sp>
      <p:pic>
        <p:nvPicPr>
          <p:cNvPr id="1026" name="Picture 2" descr="Flipchart - Openclipart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8910493" y="2170644"/>
            <a:ext cx="2038742" cy="316005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A9BBB1E-A8F7-903A-359D-8E1EC9481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" dirty="0"/>
              <a:t>Az érdeklődés felkeltése – a diákok bevonása a témába</a:t>
            </a:r>
          </a:p>
        </p:txBody>
      </p:sp>
      <p:sp>
        <p:nvSpPr>
          <p:cNvPr id="6" name="Rechteck 3">
            <a:extLst>
              <a:ext uri="{FF2B5EF4-FFF2-40B4-BE49-F238E27FC236}">
                <a16:creationId xmlns:a16="http://schemas.microsoft.com/office/drawing/2014/main" id="{1BDA3C2F-DA99-9E18-0570-AC55853191F7}"/>
              </a:ext>
            </a:extLst>
          </p:cNvPr>
          <p:cNvSpPr/>
          <p:nvPr/>
        </p:nvSpPr>
        <p:spPr bwMode="auto">
          <a:xfrm>
            <a:off x="770602" y="1236111"/>
            <a:ext cx="2067191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" sz="2800" noProof="0" dirty="0">
                <a:solidFill>
                  <a:schemeClr val="tx1"/>
                </a:solidFill>
              </a:rPr>
              <a:t>Érdeklődés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 bwMode="auto">
          <a:xfrm>
            <a:off x="558803" y="2389189"/>
            <a:ext cx="349999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" sz="2000" b="1" u="sng" noProof="0" dirty="0">
                <a:latin typeface="Poppins"/>
              </a:rPr>
              <a:t>2.1. feladat</a:t>
            </a:r>
            <a:endParaRPr lang="hu" u="sng" noProof="0" dirty="0">
              <a:latin typeface="Poppins"/>
            </a:endParaRPr>
          </a:p>
          <a:p>
            <a:pPr>
              <a:defRPr/>
            </a:pPr>
            <a:r>
              <a:rPr lang="hu" u="sng" noProof="0" dirty="0">
                <a:latin typeface="Poppins"/>
              </a:rPr>
              <a:t>1. lépés:</a:t>
            </a:r>
            <a:r>
              <a:rPr lang="hu" noProof="0" dirty="0">
                <a:latin typeface="Poppins"/>
              </a:rPr>
              <a:t> Tervezzen fogalmi karikatúrát a diákok érdeklődésének felkeltéséhez a talajegészség témájában! </a:t>
            </a:r>
          </a:p>
          <a:p>
            <a:pPr>
              <a:defRPr/>
            </a:pPr>
            <a:endParaRPr lang="hu" noProof="0" dirty="0">
              <a:latin typeface="Poppins"/>
            </a:endParaRPr>
          </a:p>
          <a:p>
            <a:pPr>
              <a:defRPr/>
            </a:pPr>
            <a:r>
              <a:rPr lang="hu" u="sng" noProof="0" dirty="0">
                <a:latin typeface="Poppins"/>
              </a:rPr>
              <a:t>2. lépés:</a:t>
            </a:r>
            <a:r>
              <a:rPr lang="hu" noProof="0" dirty="0">
                <a:latin typeface="Poppins"/>
              </a:rPr>
              <a:t> Alakítsanak négytagú csoportokat, és mutassák be egymásnak a karikatúrákat!</a:t>
            </a:r>
          </a:p>
        </p:txBody>
      </p:sp>
      <p:sp>
        <p:nvSpPr>
          <p:cNvPr id="34" name="Textfeld 33"/>
          <p:cNvSpPr txBox="1"/>
          <p:nvPr/>
        </p:nvSpPr>
        <p:spPr bwMode="auto">
          <a:xfrm>
            <a:off x="4653457" y="5330073"/>
            <a:ext cx="5579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" sz="1100" noProof="0" dirty="0" err="1"/>
              <a:t>Kapelari, S. ötlete alapján Naylor S. &amp; Keogh B. (2007) http://www.conceptcartoons.com </a:t>
            </a:r>
            <a:endParaRPr lang="hu" noProof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458023" y="1266317"/>
            <a:ext cx="4741357" cy="3999369"/>
          </a:xfrm>
          <a:prstGeom prst="rect">
            <a:avLst/>
          </a:prstGeom>
          <a:noFill/>
          <a:ln cmpd="dbl">
            <a:solidFill>
              <a:srgbClr val="000000"/>
            </a:solidFill>
          </a:ln>
        </p:spPr>
      </p:pic>
      <p:sp>
        <p:nvSpPr>
          <p:cNvPr id="35" name="Rechteckige Legende 34"/>
          <p:cNvSpPr/>
          <p:nvPr/>
        </p:nvSpPr>
        <p:spPr bwMode="auto">
          <a:xfrm>
            <a:off x="9596338" y="3574129"/>
            <a:ext cx="2093747" cy="1455071"/>
          </a:xfrm>
          <a:prstGeom prst="wedgeRectCallout">
            <a:avLst>
              <a:gd name="adj1" fmla="val -51819"/>
              <a:gd name="adj2" fmla="val 99136"/>
            </a:avLst>
          </a:prstGeom>
          <a:solidFill>
            <a:srgbClr val="0CAF8F"/>
          </a:solidFill>
          <a:ln>
            <a:solidFill>
              <a:srgbClr val="5A31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" noProof="0" dirty="0"/>
              <a:t>Hivatkozzanak aktuális problémákra az érdeklődés felkeltéséhez!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563609" y="1266317"/>
            <a:ext cx="2003072" cy="19963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3EB40D-B06C-6B96-9202-662C98E8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" dirty="0"/>
              <a:t>Érdeklődés felkeltése – a diákok bevonása a témába</a:t>
            </a:r>
          </a:p>
        </p:txBody>
      </p:sp>
      <p:sp>
        <p:nvSpPr>
          <p:cNvPr id="3" name="Rechteck 3">
            <a:extLst>
              <a:ext uri="{FF2B5EF4-FFF2-40B4-BE49-F238E27FC236}">
                <a16:creationId xmlns:a16="http://schemas.microsoft.com/office/drawing/2014/main" id="{5C1CAC64-0F21-BE0F-D43A-8BFF48DBEF37}"/>
              </a:ext>
            </a:extLst>
          </p:cNvPr>
          <p:cNvSpPr/>
          <p:nvPr/>
        </p:nvSpPr>
        <p:spPr bwMode="auto">
          <a:xfrm>
            <a:off x="770602" y="1236111"/>
            <a:ext cx="2067191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" sz="2800" noProof="0" dirty="0">
                <a:solidFill>
                  <a:schemeClr val="tx1"/>
                </a:solidFill>
              </a:rPr>
              <a:t>Érdeklődés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692946" y="1864155"/>
            <a:ext cx="5960480" cy="3419947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 bwMode="auto">
          <a:xfrm>
            <a:off x="2547807" y="5521386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" sz="1100" u="sng" noProof="0" dirty="0">
                <a:hlinkClick r:id="rId8" tooltip="https://www.osttirol-heute.at/menschen/murenabgang-nach-starkem-unwetter-in-oberlienz/"/>
              </a:rPr>
              <a:t>https://www.osttirol-heute.at/menschen/murenabgang-nach-starkem-unwetter-in-oberlienz/</a:t>
            </a:r>
            <a:r>
              <a:rPr lang="hu" sz="1100" noProof="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F66D77-5B3D-D697-AE48-4C98CE84F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" dirty="0"/>
              <a:t>Érdeklődés felkeltése – a diákok bevonása a témába</a:t>
            </a:r>
          </a:p>
        </p:txBody>
      </p:sp>
      <p:sp>
        <p:nvSpPr>
          <p:cNvPr id="5" name="Rechteckige Legende 34">
            <a:extLst>
              <a:ext uri="{FF2B5EF4-FFF2-40B4-BE49-F238E27FC236}">
                <a16:creationId xmlns:a16="http://schemas.microsoft.com/office/drawing/2014/main" id="{AB4B8884-4474-C26A-E098-8A6B25535AFE}"/>
              </a:ext>
            </a:extLst>
          </p:cNvPr>
          <p:cNvSpPr/>
          <p:nvPr/>
        </p:nvSpPr>
        <p:spPr bwMode="auto">
          <a:xfrm>
            <a:off x="9596338" y="3574129"/>
            <a:ext cx="2093747" cy="1709973"/>
          </a:xfrm>
          <a:prstGeom prst="wedgeRectCallout">
            <a:avLst>
              <a:gd name="adj1" fmla="val -51819"/>
              <a:gd name="adj2" fmla="val 99136"/>
            </a:avLst>
          </a:prstGeom>
          <a:solidFill>
            <a:srgbClr val="0CAF8F"/>
          </a:solidFill>
          <a:ln>
            <a:solidFill>
              <a:srgbClr val="5A31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" noProof="0" dirty="0"/>
              <a:t>Az érdeklődés felkeltése érdekében hivatkozzunk aktuális problémákra!</a:t>
            </a:r>
          </a:p>
        </p:txBody>
      </p:sp>
      <p:pic>
        <p:nvPicPr>
          <p:cNvPr id="6" name="Grafik 14">
            <a:extLst>
              <a:ext uri="{FF2B5EF4-FFF2-40B4-BE49-F238E27FC236}">
                <a16:creationId xmlns:a16="http://schemas.microsoft.com/office/drawing/2014/main" id="{7A4A4EDC-9007-E995-D6F9-661F2F6C84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9563609" y="1266317"/>
            <a:ext cx="2003072" cy="1996395"/>
          </a:xfrm>
          <a:prstGeom prst="rect">
            <a:avLst/>
          </a:prstGeom>
        </p:spPr>
      </p:pic>
      <p:sp>
        <p:nvSpPr>
          <p:cNvPr id="3" name="Rechteck 3">
            <a:extLst>
              <a:ext uri="{FF2B5EF4-FFF2-40B4-BE49-F238E27FC236}">
                <a16:creationId xmlns:a16="http://schemas.microsoft.com/office/drawing/2014/main" id="{B43DB4BD-BC0A-C594-8C94-83931FF55A4E}"/>
              </a:ext>
            </a:extLst>
          </p:cNvPr>
          <p:cNvSpPr/>
          <p:nvPr/>
        </p:nvSpPr>
        <p:spPr bwMode="auto">
          <a:xfrm>
            <a:off x="770602" y="1236111"/>
            <a:ext cx="2067191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" sz="2800" noProof="0" dirty="0">
                <a:solidFill>
                  <a:schemeClr val="tx1"/>
                </a:solidFill>
              </a:rPr>
              <a:t>Érdeklődés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441434" y="1230604"/>
            <a:ext cx="11240814" cy="420371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hu" sz="2000" noProof="0" dirty="0">
                <a:latin typeface="Poppins"/>
                <a:ea typeface="+mn-lt"/>
                <a:cs typeface="+mn-lt"/>
              </a:rPr>
              <a:t>A </a:t>
            </a:r>
            <a:r>
              <a:rPr lang="hu" sz="2000" b="1" noProof="0" dirty="0">
                <a:latin typeface="Poppins"/>
                <a:ea typeface="+mn-lt"/>
                <a:cs typeface="+mn-lt"/>
              </a:rPr>
              <a:t>hétköznapi meggyőződések</a:t>
            </a:r>
            <a:r>
              <a:rPr lang="hu" sz="2000" noProof="0" dirty="0">
                <a:latin typeface="Poppins"/>
                <a:ea typeface="+mn-lt"/>
                <a:cs typeface="+mn-lt"/>
              </a:rPr>
              <a:t> olyan, általánosan elfogadott gondolatok, fogalmak, megfontolások vagy vélekedések, amelyeket az emberek magukénak vallanak.</a:t>
            </a:r>
            <a:endParaRPr lang="hu" sz="2000" noProof="0" dirty="0">
              <a:latin typeface="Poppins"/>
            </a:endParaRP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hu" sz="2000" noProof="0" dirty="0">
                <a:latin typeface="Poppins"/>
                <a:ea typeface="+mn-lt"/>
                <a:cs typeface="+mn-lt"/>
              </a:rPr>
              <a:t>A tanítás és a tanulás kontextusában ezeket a meggyőződéseket gyakran </a:t>
            </a:r>
            <a:r>
              <a:rPr lang="hu" sz="2000" b="1" noProof="0" dirty="0">
                <a:latin typeface="Poppins"/>
                <a:ea typeface="+mn-lt"/>
                <a:cs typeface="+mn-lt"/>
              </a:rPr>
              <a:t>előfeltevéseknek, előzetes tudásnak</a:t>
            </a:r>
            <a:r>
              <a:rPr lang="hu" sz="2000" noProof="0" dirty="0">
                <a:latin typeface="Poppins"/>
                <a:ea typeface="+mn-lt"/>
                <a:cs typeface="+mn-lt"/>
              </a:rPr>
              <a:t> vagy </a:t>
            </a:r>
            <a:r>
              <a:rPr lang="hu" sz="2000" b="1" noProof="0" dirty="0">
                <a:latin typeface="Poppins"/>
                <a:ea typeface="+mn-lt"/>
                <a:cs typeface="+mn-lt"/>
              </a:rPr>
              <a:t>tanulói elképzeléseknek</a:t>
            </a:r>
            <a:r>
              <a:rPr lang="hu" sz="2000" noProof="0" dirty="0">
                <a:latin typeface="Poppins"/>
                <a:ea typeface="+mn-lt"/>
                <a:cs typeface="+mn-lt"/>
              </a:rPr>
              <a:t> nevezik..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hu" sz="2000" noProof="0" dirty="0">
                <a:latin typeface="Poppins"/>
                <a:ea typeface="+mn-lt"/>
                <a:cs typeface="+mn-lt"/>
              </a:rPr>
              <a:t>Lényeges elem, hogy ezeket a meggyőződéseket nagy általánosságban nem a tudományos pontosság, a levezethetőség vagy az alapul szolgáló ok-okozati összefüggések szempontjából értékeljük.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hu" sz="2000" noProof="0" dirty="0">
                <a:latin typeface="Poppins"/>
                <a:ea typeface="+mn-lt"/>
                <a:cs typeface="+mn-lt"/>
              </a:rPr>
              <a:t>Ennek ellenére attól függetlenül </a:t>
            </a:r>
            <a:r>
              <a:rPr lang="hu" sz="2000" b="1" noProof="0" dirty="0">
                <a:latin typeface="Poppins"/>
                <a:ea typeface="+mn-lt"/>
                <a:cs typeface="+mn-lt"/>
              </a:rPr>
              <a:t>jelentős szerepet játszanak a tanulási folyamat alakításában</a:t>
            </a:r>
            <a:r>
              <a:rPr lang="hu" sz="2000" noProof="0" dirty="0">
                <a:latin typeface="Poppins"/>
                <a:ea typeface="+mn-lt"/>
                <a:cs typeface="+mn-lt"/>
              </a:rPr>
              <a:t>, hogy pontosan hogyan definiáljuk a tanulást.</a:t>
            </a:r>
            <a:endParaRPr lang="hu" noProof="0" dirty="0">
              <a:latin typeface="Poppi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4C43B-555B-AD23-C9CA-D56A36CAB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" dirty="0"/>
              <a:t>A diákok előfeltevései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39CE060-9248-1C4D-09BD-FF3C44604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u" dirty="0"/>
              <a:t>Áttekintés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AAF877-1EB4-4164-A7D7-66899F2652B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95300" y="1548606"/>
            <a:ext cx="5600700" cy="2566194"/>
          </a:xfrm>
        </p:spPr>
        <p:txBody>
          <a:bodyPr/>
          <a:lstStyle/>
          <a:p>
            <a:r>
              <a:rPr lang="hu" sz="2000" noProof="0" dirty="0"/>
              <a:t>1. modul: Gondoljuk át még egyszer!</a:t>
            </a:r>
          </a:p>
          <a:p>
            <a:r>
              <a:rPr lang="hu" sz="2000" noProof="0" dirty="0"/>
              <a:t>2. modul: A tanulók bevonása</a:t>
            </a:r>
          </a:p>
          <a:p>
            <a:r>
              <a:rPr lang="hu" sz="2000" noProof="0" dirty="0"/>
              <a:t>3. modul: Talajproblémák feltárása és magyarázata</a:t>
            </a:r>
          </a:p>
          <a:p>
            <a:r>
              <a:rPr lang="hu" sz="2000" noProof="0" dirty="0"/>
              <a:t>4. modul: A talajtani ismeretek elmélyítése és a tanulói fejlődés értékelése</a:t>
            </a:r>
          </a:p>
          <a:p>
            <a:endParaRPr lang="hu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8BA0C58-FFC8-4898-B593-88F042856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3" b="9391"/>
          <a:stretch/>
        </p:blipFill>
        <p:spPr>
          <a:xfrm>
            <a:off x="6526160" y="1238704"/>
            <a:ext cx="4826052" cy="409609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543424" y="5443367"/>
            <a:ext cx="51698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900" noProof="0" dirty="0"/>
              <a:t>Kép: Universität Innsbruck, Institut für Fachdidaktik</a:t>
            </a:r>
          </a:p>
        </p:txBody>
      </p:sp>
    </p:spTree>
    <p:extLst>
      <p:ext uri="{BB962C8B-B14F-4D97-AF65-F5344CB8AC3E}">
        <p14:creationId xmlns:p14="http://schemas.microsoft.com/office/powerpoint/2010/main" val="3614834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8F854E4-204A-4AC5-A76E-6CC2D2D69409}"/>
              </a:ext>
            </a:extLst>
          </p:cNvPr>
          <p:cNvSpPr txBox="1"/>
          <p:nvPr/>
        </p:nvSpPr>
        <p:spPr>
          <a:xfrm>
            <a:off x="849771" y="1612232"/>
            <a:ext cx="795132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2000" b="1" u="sng" noProof="0" dirty="0">
                <a:latin typeface="Poppins"/>
              </a:rPr>
              <a:t>2.2. feladat:</a:t>
            </a:r>
            <a:r>
              <a:rPr lang="hu" sz="2000" noProof="0" dirty="0">
                <a:latin typeface="Poppins"/>
              </a:rPr>
              <a:t> </a:t>
            </a:r>
            <a:r>
              <a:rPr lang="hu" sz="2000" b="1" noProof="0" dirty="0">
                <a:latin typeface="Poppins"/>
              </a:rPr>
              <a:t>Folyóiratcikk-olvasás</a:t>
            </a:r>
          </a:p>
          <a:p>
            <a:endParaRPr lang="hu" sz="2000" b="1" noProof="0" dirty="0">
              <a:latin typeface="Poppins"/>
            </a:endParaRPr>
          </a:p>
          <a:p>
            <a:r>
              <a:rPr lang="hu" sz="2000" b="1" i="1" noProof="0" dirty="0">
                <a:latin typeface="Poppins"/>
              </a:rPr>
              <a:t>Olvassa el a következő tanulmányt!</a:t>
            </a:r>
            <a:r>
              <a:rPr lang="hu" sz="2000" b="1" noProof="0" dirty="0">
                <a:latin typeface="Poppins"/>
              </a:rPr>
              <a:t>:</a:t>
            </a:r>
          </a:p>
          <a:p>
            <a:endParaRPr lang="hu" noProof="0" dirty="0"/>
          </a:p>
          <a:p>
            <a:r>
              <a:rPr lang="hu" noProof="0" dirty="0"/>
              <a:t>Ero-Tolliver, I., Lucas, D. &amp; Schauble, L. Young Children’s Thinking About Decomposition: Early Modeling Entrees to Complex Ideas in Science. </a:t>
            </a:r>
            <a:r>
              <a:rPr lang="hu" i="1" noProof="0" dirty="0"/>
              <a:t>Res Sci Educ</a:t>
            </a:r>
            <a:r>
              <a:rPr lang="hu" noProof="0" dirty="0"/>
              <a:t> </a:t>
            </a:r>
            <a:r>
              <a:rPr lang="hu" b="1" noProof="0" dirty="0"/>
              <a:t>43</a:t>
            </a:r>
            <a:r>
              <a:rPr lang="hu" noProof="0" dirty="0"/>
              <a:t>, 2137–2152 (2013). </a:t>
            </a:r>
            <a:r>
              <a:rPr lang="hu" noProof="0" dirty="0">
                <a:hlinkClick r:id="rId7"/>
              </a:rPr>
              <a:t>https://doi.org/10.1007/s11165-012-9348-4</a:t>
            </a:r>
            <a:endParaRPr lang="hu" noProof="0" dirty="0"/>
          </a:p>
          <a:p>
            <a:endParaRPr lang="hu" sz="2000" noProof="0" dirty="0">
              <a:latin typeface="Poppins"/>
            </a:endParaRPr>
          </a:p>
          <a:p>
            <a:endParaRPr lang="hu" sz="2000" noProof="0" dirty="0">
              <a:latin typeface="Poppins"/>
            </a:endParaRPr>
          </a:p>
          <a:p>
            <a:r>
              <a:rPr lang="hu" sz="2000" noProof="0" dirty="0">
                <a:latin typeface="Poppins"/>
              </a:rPr>
              <a:t>			  </a:t>
            </a:r>
          </a:p>
          <a:p>
            <a:endParaRPr lang="hu" sz="2000" noProof="0" dirty="0">
              <a:latin typeface="Poppins"/>
            </a:endParaRPr>
          </a:p>
          <a:p>
            <a:endParaRPr lang="hu" sz="2000" noProof="0" dirty="0">
              <a:latin typeface="Poppins"/>
            </a:endParaRPr>
          </a:p>
        </p:txBody>
      </p:sp>
      <p:sp>
        <p:nvSpPr>
          <p:cNvPr id="16" name="Rechteckige Legende 14">
            <a:extLst>
              <a:ext uri="{FF2B5EF4-FFF2-40B4-BE49-F238E27FC236}">
                <a16:creationId xmlns:a16="http://schemas.microsoft.com/office/drawing/2014/main" id="{E9D3EAA3-1D35-4036-AE13-4B0E0BCF71B9}"/>
              </a:ext>
            </a:extLst>
          </p:cNvPr>
          <p:cNvSpPr/>
          <p:nvPr/>
        </p:nvSpPr>
        <p:spPr bwMode="auto">
          <a:xfrm>
            <a:off x="9611164" y="1493439"/>
            <a:ext cx="1714847" cy="796155"/>
          </a:xfrm>
          <a:prstGeom prst="wedgeRectCallout">
            <a:avLst>
              <a:gd name="adj1" fmla="val -44405"/>
              <a:gd name="adj2" fmla="val 100075"/>
            </a:avLst>
          </a:prstGeom>
          <a:solidFill>
            <a:srgbClr val="0CAF8F"/>
          </a:solidFill>
          <a:ln w="12700" cap="flat" cmpd="sng" algn="ctr">
            <a:solidFill>
              <a:srgbClr val="5A31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hu" noProof="0" dirty="0">
                <a:solidFill>
                  <a:prstClr val="white"/>
                </a:solidFill>
                <a:latin typeface="Calibri"/>
                <a:ea typeface="Arial"/>
                <a:cs typeface="Arial"/>
              </a:rPr>
              <a:t>Tükrözött osztálytermi tevékenység</a:t>
            </a:r>
            <a:endParaRPr lang="hu" sz="1800" b="0" i="0" u="none" strike="noStrike" cap="none" spc="0" noProof="0" dirty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A34CF2B-C98B-F424-D808-9C0FC113EED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</p:spPr>
        <p:txBody>
          <a:bodyPr>
            <a:normAutofit/>
          </a:bodyPr>
          <a:lstStyle/>
          <a:p>
            <a:r>
              <a:rPr lang="hu" dirty="0"/>
              <a:t>Tanulói elképzelések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DEA0FDD-2901-9767-2C4E-8081E508739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23F7D2C0-0D33-E4A1-9325-B4E42A35C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463E8299-8C4D-7EC3-875F-AFCCD10C3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D72968BB-B829-C551-0A3A-8A6E25C32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7D43FE7D-1536-BA82-3975-147E1D4A3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16" name="Rechteckige Legende 14">
            <a:extLst>
              <a:ext uri="{FF2B5EF4-FFF2-40B4-BE49-F238E27FC236}">
                <a16:creationId xmlns:a16="http://schemas.microsoft.com/office/drawing/2014/main" id="{F4776284-9659-96AE-9437-2F0E3AF9C0B2}"/>
              </a:ext>
            </a:extLst>
          </p:cNvPr>
          <p:cNvSpPr/>
          <p:nvPr/>
        </p:nvSpPr>
        <p:spPr bwMode="auto">
          <a:xfrm>
            <a:off x="9611164" y="1493439"/>
            <a:ext cx="1714847" cy="796155"/>
          </a:xfrm>
          <a:prstGeom prst="wedgeRectCallout">
            <a:avLst>
              <a:gd name="adj1" fmla="val -44405"/>
              <a:gd name="adj2" fmla="val 100075"/>
            </a:avLst>
          </a:prstGeom>
          <a:solidFill>
            <a:srgbClr val="0CAF8F"/>
          </a:solidFill>
          <a:ln w="12700" cap="flat" cmpd="sng" algn="ctr">
            <a:solidFill>
              <a:srgbClr val="5A31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hu" noProof="0" dirty="0">
                <a:solidFill>
                  <a:prstClr val="white"/>
                </a:solidFill>
                <a:latin typeface="Calibri"/>
                <a:ea typeface="Arial"/>
                <a:cs typeface="Arial"/>
              </a:rPr>
              <a:t>Tükrözött osztálytermi tevékenység</a:t>
            </a:r>
            <a:endParaRPr lang="hu" sz="1800" b="0" i="0" u="none" strike="noStrike" cap="none" spc="0" noProof="0" dirty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AFECE0D-45E2-FB73-3532-B76961332B3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</p:spPr>
        <p:txBody>
          <a:bodyPr>
            <a:normAutofit/>
          </a:bodyPr>
          <a:lstStyle/>
          <a:p>
            <a:r>
              <a:rPr lang="hu" dirty="0"/>
              <a:t>Tanulói elképzelések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1067008" y="1298297"/>
            <a:ext cx="76734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" noProof="0" dirty="0">
                <a:latin typeface="Poppins"/>
              </a:rPr>
              <a:t>‘</a:t>
            </a:r>
            <a:r>
              <a:rPr lang="hu" i="1" noProof="0" dirty="0">
                <a:latin typeface="Poppins"/>
              </a:rPr>
              <a:t>Ennél a kezdeti felmérésnél a tanulói válaszok többsége (N = 11) azt fogalmazta meg, hogy </a:t>
            </a:r>
            <a:r>
              <a:rPr lang="hu" b="1" i="1" noProof="0" dirty="0">
                <a:latin typeface="Poppins"/>
              </a:rPr>
              <a:t>nemes egyszerűséggel eltűntek a levelek</a:t>
            </a:r>
            <a:r>
              <a:rPr lang="hu" i="1" noProof="0" dirty="0">
                <a:latin typeface="Poppins"/>
              </a:rPr>
              <a:t>, és kevesen próbálták megmagyarázni, hová lettek (bár az egyik gyermek felvetette, hogy </a:t>
            </a:r>
            <a:r>
              <a:rPr lang="hu" b="1" i="1" noProof="0" dirty="0">
                <a:latin typeface="Poppins"/>
              </a:rPr>
              <a:t>„egy másik bolygóra" kerülhettek</a:t>
            </a:r>
            <a:r>
              <a:rPr lang="hu" i="1" noProof="0" dirty="0">
                <a:latin typeface="Poppins"/>
              </a:rPr>
              <a:t>). A tanulók azt mondták, hogy a levelek </a:t>
            </a:r>
            <a:r>
              <a:rPr lang="hu" b="1" i="1" noProof="0" dirty="0">
                <a:latin typeface="Poppins"/>
              </a:rPr>
              <a:t>„eltűntek", „meghaltak", „elfújta őket a szél", </a:t>
            </a:r>
            <a:r>
              <a:rPr lang="hu" i="1" noProof="0" dirty="0">
                <a:latin typeface="Poppins"/>
              </a:rPr>
              <a:t>vagy a szemétszállítók vitték el őket […]. A tanulók másik fele arról számolt be, hogy a levelek térfogata idővel csökken, és úgy tűnt, értik, hogy ennek valamiféle magyarázatot kellene adni. Nem meglepő módon ezek a tanulók </a:t>
            </a:r>
            <a:r>
              <a:rPr lang="hu" b="1" i="1" noProof="0" dirty="0">
                <a:latin typeface="Poppins"/>
              </a:rPr>
              <a:t>mechanikai </a:t>
            </a:r>
            <a:r>
              <a:rPr lang="hu" i="1" noProof="0" dirty="0">
                <a:latin typeface="Poppins"/>
              </a:rPr>
              <a:t>(és nem kémiai) változási folyamatokra hivatkoztak. Rámutattak, hogy az emberek és az állatok rátaposnak a levelekre, amelyek így kisebb darabokra esnek szét</a:t>
            </a:r>
            <a:r>
              <a:rPr lang="hu" noProof="0" dirty="0">
                <a:latin typeface="Poppins"/>
              </a:rPr>
              <a:t> (uo., 2141. o.). </a:t>
            </a:r>
          </a:p>
        </p:txBody>
      </p:sp>
      <p:sp>
        <p:nvSpPr>
          <p:cNvPr id="5" name="Rechteck 3">
            <a:extLst>
              <a:ext uri="{FF2B5EF4-FFF2-40B4-BE49-F238E27FC236}">
                <a16:creationId xmlns:a16="http://schemas.microsoft.com/office/drawing/2014/main" id="{81E21DDA-98DE-FBAA-B820-88C3145BE258}"/>
              </a:ext>
            </a:extLst>
          </p:cNvPr>
          <p:cNvSpPr/>
          <p:nvPr/>
        </p:nvSpPr>
        <p:spPr bwMode="auto">
          <a:xfrm>
            <a:off x="1225550" y="51595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" sz="1000" noProof="0" dirty="0"/>
              <a:t>Ero-Tolliver, I., Lucas, D. &amp; Schauble, L. Young Children’s Thinking About Decomposition: Early Modeling Entrees to Complex Ideas in Science. </a:t>
            </a:r>
            <a:r>
              <a:rPr lang="hu" sz="1000" i="1" noProof="0" dirty="0"/>
              <a:t>Res Sci Educ</a:t>
            </a:r>
            <a:r>
              <a:rPr lang="hu" sz="1000" noProof="0" dirty="0"/>
              <a:t> </a:t>
            </a:r>
            <a:r>
              <a:rPr lang="hu" sz="1000" b="1" noProof="0" dirty="0"/>
              <a:t>43</a:t>
            </a:r>
            <a:r>
              <a:rPr lang="hu" sz="1000" noProof="0" dirty="0"/>
              <a:t>, 2137–2152 (2013). </a:t>
            </a:r>
            <a:r>
              <a:rPr lang="hu" sz="1000" noProof="0" dirty="0">
                <a:hlinkClick r:id="rId7"/>
              </a:rPr>
              <a:t>https://doi.org/10.1007/s11165-012-9348-4</a:t>
            </a:r>
            <a:endParaRPr lang="hu" sz="1000" noProof="0" dirty="0"/>
          </a:p>
        </p:txBody>
      </p:sp>
    </p:spTree>
    <p:extLst>
      <p:ext uri="{BB962C8B-B14F-4D97-AF65-F5344CB8AC3E}">
        <p14:creationId xmlns:p14="http://schemas.microsoft.com/office/powerpoint/2010/main" val="1073339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8F854E4-204A-4AC5-A76E-6CC2D2D69409}"/>
              </a:ext>
            </a:extLst>
          </p:cNvPr>
          <p:cNvSpPr txBox="1"/>
          <p:nvPr/>
        </p:nvSpPr>
        <p:spPr>
          <a:xfrm>
            <a:off x="838216" y="1261982"/>
            <a:ext cx="719473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" noProof="0" dirty="0">
              <a:latin typeface="Poppins"/>
            </a:endParaRPr>
          </a:p>
          <a:p>
            <a:r>
              <a:rPr lang="hu" sz="2000" b="1" noProof="0" dirty="0">
                <a:latin typeface="Poppins"/>
              </a:rPr>
              <a:t>Kiscsoportos megbeszélés</a:t>
            </a:r>
            <a:r>
              <a:rPr lang="hu" sz="2000" noProof="0" dirty="0">
                <a:latin typeface="Poppins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" sz="2000" noProof="0" dirty="0">
              <a:latin typeface="Poppi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" sz="2000" i="1" noProof="0" dirty="0">
                <a:latin typeface="Poppins"/>
              </a:rPr>
              <a:t>Hogyan hathatnak ezek az elképzelések a tanulási folyamatra?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" sz="2000" i="1" noProof="0" dirty="0">
                <a:latin typeface="Poppins"/>
              </a:rPr>
              <a:t>Hogyan értékelné a tanulmányban bemutatott tanítási egységet?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" sz="2000" i="1" noProof="0" dirty="0">
                <a:latin typeface="Poppins"/>
              </a:rPr>
              <a:t>Melyek a tanóra erősségei és lehetséges gyengeségei? 			  </a:t>
            </a:r>
          </a:p>
          <a:p>
            <a:endParaRPr lang="hu" noProof="0" dirty="0">
              <a:latin typeface="Poppins"/>
            </a:endParaRPr>
          </a:p>
          <a:p>
            <a:endParaRPr lang="hu" noProof="0" dirty="0">
              <a:latin typeface="Poppins"/>
            </a:endParaRPr>
          </a:p>
        </p:txBody>
      </p:sp>
      <p:pic>
        <p:nvPicPr>
          <p:cNvPr id="17" name="Picture 2" descr="Community-Netzwerk Menschen Silhouette Symbol. Piktogramm ...">
            <a:extLst>
              <a:ext uri="{FF2B5EF4-FFF2-40B4-BE49-F238E27FC236}">
                <a16:creationId xmlns:a16="http://schemas.microsoft.com/office/drawing/2014/main" id="{EDDCC024-6383-48C8-9FBE-EE9B5D1A2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687" y="1414485"/>
            <a:ext cx="2014515" cy="201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667C4E3-0A90-47BF-9C55-8C9F06F511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9570327" y="3546955"/>
            <a:ext cx="1783457" cy="1783457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BC570AA-D73D-4661-975C-A5AC45A1E4BC}"/>
              </a:ext>
            </a:extLst>
          </p:cNvPr>
          <p:cNvSpPr/>
          <p:nvPr/>
        </p:nvSpPr>
        <p:spPr bwMode="auto">
          <a:xfrm>
            <a:off x="838216" y="4074201"/>
            <a:ext cx="8504979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" sz="2000" b="1" noProof="0" dirty="0">
                <a:latin typeface="Poppins"/>
                <a:cs typeface="Poppins"/>
              </a:rPr>
              <a:t>Osszák meg eredményeiket plenáris beszélgetés során!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" sz="2000" i="1" noProof="0" dirty="0">
                <a:latin typeface="Poppins"/>
                <a:cs typeface="Poppins"/>
              </a:rPr>
              <a:t>Gyűjtsék össze az ötleteket flipchart vagy tantermi táblán!</a:t>
            </a:r>
            <a:endParaRPr lang="hu" sz="2000" b="1" noProof="0" dirty="0">
              <a:latin typeface="Poppins"/>
              <a:cs typeface="Poppin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4FB7731-8784-BBCC-4DAF-13C777BAD93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</p:spPr>
        <p:txBody>
          <a:bodyPr>
            <a:normAutofit/>
          </a:bodyPr>
          <a:lstStyle/>
          <a:p>
            <a:r>
              <a:rPr lang="hu" dirty="0"/>
              <a:t>Tanulói elképzelések</a:t>
            </a:r>
          </a:p>
        </p:txBody>
      </p:sp>
    </p:spTree>
    <p:extLst>
      <p:ext uri="{BB962C8B-B14F-4D97-AF65-F5344CB8AC3E}">
        <p14:creationId xmlns:p14="http://schemas.microsoft.com/office/powerpoint/2010/main" val="1647492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>
            <a:off x="557589" y="1599458"/>
            <a:ext cx="5755288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hu" sz="2400" i="1" noProof="0" dirty="0">
                <a:latin typeface="Poppins"/>
                <a:cs typeface="Poppins"/>
              </a:rPr>
              <a:t>Hozzanak a következő alkalomra egy befőttesüvegnyi, helyből származó talajmintát!</a:t>
            </a:r>
            <a:endParaRPr lang="hu" sz="2400" i="1" noProof="0" dirty="0">
              <a:latin typeface="Poppi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8AB69B-7EC3-E55E-5454-2E5693415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" dirty="0"/>
              <a:t>Feladat a 3. modulhoz:</a:t>
            </a:r>
          </a:p>
        </p:txBody>
      </p:sp>
      <p:pic>
        <p:nvPicPr>
          <p:cNvPr id="5" name="Picture 2" descr="Harvest time | Soil samples stored in these jars will be use… | Flickr">
            <a:extLst>
              <a:ext uri="{FF2B5EF4-FFF2-40B4-BE49-F238E27FC236}">
                <a16:creationId xmlns:a16="http://schemas.microsoft.com/office/drawing/2014/main" id="{1735549A-E3E2-8390-82B9-6E76BE94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6591943" y="1599458"/>
            <a:ext cx="4479040" cy="3201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4127A-3726-43F6-B787-0AD25945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" noProof="0" dirty="0"/>
              <a:t>3. modul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C72AE-3E17-4557-B09D-CC4AE96D8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" noProof="0" dirty="0"/>
              <a:t>A talajproblémák feltárása és magyarázata</a:t>
            </a:r>
          </a:p>
        </p:txBody>
      </p:sp>
    </p:spTree>
    <p:extLst>
      <p:ext uri="{BB962C8B-B14F-4D97-AF65-F5344CB8AC3E}">
        <p14:creationId xmlns:p14="http://schemas.microsoft.com/office/powerpoint/2010/main" val="1520060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 bwMode="auto">
          <a:xfrm>
            <a:off x="493712" y="1267884"/>
            <a:ext cx="578247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0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Alakítsanak</a:t>
            </a:r>
            <a:r>
              <a:rPr lang="hu" sz="2000" b="1" noProof="0" dirty="0">
                <a:latin typeface="Poppins"/>
                <a:ea typeface="Arial"/>
                <a:cs typeface="Calibri" panose="020F0502020204030204" pitchFamily="34" charset="0"/>
              </a:rPr>
              <a:t> </a:t>
            </a:r>
            <a:r>
              <a:rPr lang="hu" sz="20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háromfős csoportokat, és végezzék el a feladatot!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endParaRPr lang="hu" sz="2000" b="0" i="0" u="none" strike="noStrike" cap="none" spc="0" noProof="0" dirty="0">
              <a:ln>
                <a:noFill/>
              </a:ln>
              <a:latin typeface="Poppins"/>
              <a:ea typeface="Arial"/>
              <a:cs typeface="Calibri" panose="020F0502020204030204" pitchFamily="34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b="1" i="0" u="sng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3.1. feladat:</a:t>
            </a:r>
            <a:r>
              <a:rPr lang="hu" b="0" i="0" u="sng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 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§"/>
              <a:defRPr/>
            </a:pPr>
            <a:r>
              <a:rPr lang="hu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Hasonlítsák össze a három talajmintát! Alaposan figyeljék meg őket! </a:t>
            </a:r>
            <a:r>
              <a:rPr lang="hu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Ugyanolyan a tapintásuk és a szaguk?</a:t>
            </a:r>
            <a:endParaRPr lang="hu" i="1" noProof="0" dirty="0">
              <a:latin typeface="Poppins"/>
              <a:cs typeface="Calibri" panose="020F0502020204030204" pitchFamily="34" charset="0"/>
            </a:endParaRPr>
          </a:p>
          <a:p>
            <a:pPr marL="285750" lvl="0" indent="-285750">
              <a:buClr>
                <a:srgbClr val="000000"/>
              </a:buClr>
              <a:buFont typeface="Wingdings"/>
              <a:buChar char="§"/>
              <a:defRPr/>
            </a:pPr>
            <a:r>
              <a:rPr lang="hu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Milyen állatokat </a:t>
            </a:r>
            <a:r>
              <a:rPr lang="hu" i="1" noProof="0" dirty="0">
                <a:latin typeface="Poppins"/>
                <a:ea typeface="Arial"/>
                <a:cs typeface="Calibri" panose="020F0502020204030204" pitchFamily="34" charset="0"/>
              </a:rPr>
              <a:t>találnak?</a:t>
            </a:r>
            <a:r>
              <a:rPr lang="hu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 </a:t>
            </a:r>
            <a:r>
              <a:rPr lang="hu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Derítsék ki, mi az állatok neve, és </a:t>
            </a:r>
            <a:r>
              <a:rPr lang="hu" noProof="0" dirty="0">
                <a:latin typeface="Poppins"/>
                <a:cs typeface="Calibri" panose="020F0502020204030204" pitchFamily="34" charset="0"/>
              </a:rPr>
              <a:t>mindhárom talajmintában megtalálhatók-e!</a:t>
            </a:r>
            <a:r>
              <a:rPr lang="hu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?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§"/>
              <a:defRPr/>
            </a:pPr>
            <a:endParaRPr lang="hu" b="0" i="0" u="none" strike="noStrike" cap="none" spc="0" noProof="0" dirty="0">
              <a:ln>
                <a:noFill/>
              </a:ln>
              <a:latin typeface="Poppins"/>
              <a:ea typeface="Arial"/>
              <a:cs typeface="Calibri" panose="020F0502020204030204" pitchFamily="34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b="0" i="0" u="sng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Szükséges eszközök: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§"/>
              <a:defRPr/>
            </a:pPr>
            <a:r>
              <a:rPr lang="hu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nagyító/sztereomikroszkóp</a:t>
            </a:r>
          </a:p>
          <a:p>
            <a:pPr marL="285750" indent="-285750">
              <a:buClr>
                <a:srgbClr val="000000"/>
              </a:buClr>
              <a:buFont typeface="Wingdings"/>
              <a:buChar char="§"/>
              <a:defRPr/>
            </a:pPr>
            <a:r>
              <a:rPr lang="hu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határozókulcs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§"/>
              <a:defRPr/>
            </a:pPr>
            <a:r>
              <a:rPr lang="hu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munkalap – jegyzőkönyv</a:t>
            </a:r>
            <a:endParaRPr lang="hu" sz="12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Poppins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014760-668D-FA5B-227A-031CE2DA4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" dirty="0"/>
              <a:t>elköteleződés</a:t>
            </a:r>
          </a:p>
        </p:txBody>
      </p:sp>
      <p:pic>
        <p:nvPicPr>
          <p:cNvPr id="5" name="Picture 2" descr="Harvest time | Soil samples stored in these jars will be use… | Flickr">
            <a:extLst>
              <a:ext uri="{FF2B5EF4-FFF2-40B4-BE49-F238E27FC236}">
                <a16:creationId xmlns:a16="http://schemas.microsoft.com/office/drawing/2014/main" id="{45444053-A6EE-C962-EF71-0B8092095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6591943" y="1599458"/>
            <a:ext cx="4479040" cy="3201884"/>
          </a:xfrm>
          <a:prstGeom prst="rect">
            <a:avLst/>
          </a:prstGeom>
          <a:noFill/>
        </p:spPr>
      </p:pic>
      <p:sp>
        <p:nvSpPr>
          <p:cNvPr id="15" name="Rechteckige Legende 14"/>
          <p:cNvSpPr/>
          <p:nvPr/>
        </p:nvSpPr>
        <p:spPr bwMode="auto">
          <a:xfrm>
            <a:off x="7506521" y="5014032"/>
            <a:ext cx="2792675" cy="686435"/>
          </a:xfrm>
          <a:prstGeom prst="wedgeRectCallout">
            <a:avLst>
              <a:gd name="adj1" fmla="val -53647"/>
              <a:gd name="adj2" fmla="val -125732"/>
            </a:avLst>
          </a:prstGeom>
          <a:solidFill>
            <a:srgbClr val="0CAF8F"/>
          </a:solidFill>
          <a:ln w="12700" cap="flat" cmpd="sng" algn="ctr">
            <a:solidFill>
              <a:srgbClr val="5A31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hu" sz="1800" b="0" i="0" u="none" strike="noStrike" cap="none" spc="0" noProof="0" dirty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Mindenki hozott egy befőttes üvegnyi talajt?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524112" y="1436398"/>
            <a:ext cx="4909308" cy="3985203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4420238" y="5421601"/>
            <a:ext cx="32608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14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MuseoSans"/>
                <a:cs typeface="Arial"/>
              </a:rPr>
              <a:t>Az ábrák forrása: www</a:t>
            </a:r>
            <a:r>
              <a:rPr lang="hu" sz="1400" b="0" i="0" u="none" strike="noStrike" cap="none" spc="0" noProof="0" dirty="0">
                <a:ln>
                  <a:noFill/>
                </a:ln>
                <a:solidFill>
                  <a:srgbClr val="59302C"/>
                </a:solidFill>
                <a:latin typeface="MuseoSans"/>
                <a:cs typeface="Arial"/>
              </a:rPr>
              <a:t>.lesb</a:t>
            </a:r>
            <a:r>
              <a:rPr lang="hu" sz="14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MuseoSans"/>
                <a:cs typeface="Arial"/>
              </a:rPr>
              <a:t>ullesdemo.fr</a:t>
            </a:r>
            <a:endParaRPr lang="hu" sz="1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9119FAA-F327-2E2A-C92F-5C00300AB7D0}"/>
              </a:ext>
            </a:extLst>
          </p:cNvPr>
          <p:cNvSpPr txBox="1"/>
          <p:nvPr/>
        </p:nvSpPr>
        <p:spPr bwMode="auto">
          <a:xfrm>
            <a:off x="445439" y="1236111"/>
            <a:ext cx="2218933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Elköteleződés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91C50D-7354-4AD4-77A9-100DAAB7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" dirty="0"/>
              <a:t>A diákok önállóan fedeznek fel valami újat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 bwMode="auto">
          <a:xfrm>
            <a:off x="1241419" y="2332746"/>
            <a:ext cx="9532258" cy="1891287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Teremtsünk olyan lehetőségeket, amelyek révén a tanulók önállóan és aktívan hoznak létre tudást, tapasztalatokat szereznek, és mélyebb fogalmi megértést alakítanak ki a témával kapcsolatban, miközben alkalmazzák a meglévő ismereteiket, továbbfejlesztik a fogalmi alapokat, és a gyakorlati alkalmazáson keresztül eljárásbeli tudásra és készségekre tesznek szert!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9B70E49-A811-098A-EA9E-E96C7EBBC57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</p:spPr>
        <p:txBody>
          <a:bodyPr>
            <a:normAutofit/>
          </a:bodyPr>
          <a:lstStyle/>
          <a:p>
            <a:r>
              <a:rPr lang="hu" dirty="0"/>
              <a:t>A diákok önállóan fedeznek fel valami újat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85DB8319-2D58-330A-A678-C1CA5747E197}"/>
              </a:ext>
            </a:extLst>
          </p:cNvPr>
          <p:cNvSpPr txBox="1"/>
          <p:nvPr/>
        </p:nvSpPr>
        <p:spPr bwMode="auto">
          <a:xfrm>
            <a:off x="445439" y="1236111"/>
            <a:ext cx="2218933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Elköteleződés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80B7E05-3920-FA12-651D-2CB58B463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" dirty="0"/>
              <a:t>Hogyan jutnak ismeretekhez a tudósok?</a:t>
            </a:r>
          </a:p>
        </p:txBody>
      </p:sp>
      <p:sp>
        <p:nvSpPr>
          <p:cNvPr id="8" name="Rechteck 2"/>
          <p:cNvSpPr/>
          <p:nvPr/>
        </p:nvSpPr>
        <p:spPr bwMode="auto">
          <a:xfrm>
            <a:off x="1241418" y="2339597"/>
            <a:ext cx="9532257" cy="2357056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A biológiai tudás az empíria és az elmélet kölcsönhatásából jön létre: egyrészt megfigyelés útján tapasztalatokat szerzünk, és a megfigyeléseknek megfelelő mérhető adatokat gyűjtünk, másrészt a meglévő tudásra és elméletekre támaszkodva feltételezéseket/hipotéziseket alkotunk, és ok-okozati összefüggéseket (ha–akkor típusú kapcsolatokat) állapítunk meg. 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E5800F7D-AAE6-172D-C306-4EF424A4254F}"/>
              </a:ext>
            </a:extLst>
          </p:cNvPr>
          <p:cNvSpPr txBox="1"/>
          <p:nvPr/>
        </p:nvSpPr>
        <p:spPr bwMode="auto">
          <a:xfrm>
            <a:off x="445439" y="1236111"/>
            <a:ext cx="2218933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Elköteleződés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 bwMode="auto">
          <a:xfrm>
            <a:off x="998532" y="2021691"/>
            <a:ext cx="9057777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Többé-kevésbé strukturált tanulási lehetőségek: válogatott információforrások, szakirodalmi kutatás, felmérések/interjúk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Kísérletek (jelenségek előidézése)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Kísérletek (változók vizsgálata)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Szimulációs játékok/szerepjátékok: célzott felkészülés vitára stb.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Érdeklődésen alapuló tanulás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B77464-DCC0-DDD3-DF05-099357A35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" dirty="0"/>
              <a:t>A tartalom aktív feldolgozását segítő módszerek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1B2EB377-71B9-EF44-7E5B-D4138B787294}"/>
              </a:ext>
            </a:extLst>
          </p:cNvPr>
          <p:cNvSpPr txBox="1"/>
          <p:nvPr/>
        </p:nvSpPr>
        <p:spPr bwMode="auto">
          <a:xfrm>
            <a:off x="445439" y="1236111"/>
            <a:ext cx="2218933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Elköteleződés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4127A-3726-43F6-B787-0AD25945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" noProof="0" dirty="0"/>
              <a:t>1. modul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C72AE-3E17-4557-B09D-CC4AE96D8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" noProof="0" dirty="0"/>
              <a:t>Gondoljuk át még egyszer! </a:t>
            </a:r>
          </a:p>
        </p:txBody>
      </p:sp>
    </p:spTree>
    <p:extLst>
      <p:ext uri="{BB962C8B-B14F-4D97-AF65-F5344CB8AC3E}">
        <p14:creationId xmlns:p14="http://schemas.microsoft.com/office/powerpoint/2010/main" val="227223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A8DDA0-78A2-82CC-A8A1-5A024EEF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" dirty="0"/>
              <a:t>Az tanul a legtöbbet, aki érveket gyűjt, hogy elmagyarázzon valamit másoknak</a:t>
            </a:r>
          </a:p>
        </p:txBody>
      </p:sp>
      <p:sp>
        <p:nvSpPr>
          <p:cNvPr id="4" name="Textfeld 13"/>
          <p:cNvSpPr txBox="1"/>
          <p:nvPr/>
        </p:nvSpPr>
        <p:spPr bwMode="auto">
          <a:xfrm>
            <a:off x="955335" y="1236111"/>
            <a:ext cx="194552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Érvgyűjtés</a:t>
            </a:r>
            <a:endParaRPr lang="hu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2"/>
          <p:cNvSpPr txBox="1"/>
          <p:nvPr/>
        </p:nvSpPr>
        <p:spPr bwMode="auto">
          <a:xfrm>
            <a:off x="1241418" y="2343701"/>
            <a:ext cx="9266785" cy="235295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hu" sz="2000" noProof="0" dirty="0">
                <a:latin typeface="Poppins"/>
                <a:cs typeface="Calibri"/>
              </a:rPr>
              <a:t>Teremtsünk lehetőséget arra, hogy a tanulók szavakba öntsék az újonnan szerzett ismereteket saját maguk, a társaik és a pedagógusok számára! Szükség esetén arra is teremtsünk alkalmat, hogy a pedagógus további kérdéseket tehessen fel, tisztázhassa a felmerülő fogalmakat, továbbfejleszthesse a diákok „alternatív elképzeléseit", illetve korrigálhassa a téves tanulói magyarázatokat!</a:t>
            </a:r>
            <a:endParaRPr lang="hu" sz="2000" noProof="0" dirty="0">
              <a:latin typeface="Poppins"/>
            </a:endParaRPr>
          </a:p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endParaRPr lang="hu" sz="2000" b="0" i="0" u="none" strike="noStrike" cap="none" spc="0" noProof="0" dirty="0">
              <a:ln>
                <a:noFill/>
              </a:ln>
              <a:latin typeface="Poppins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 bwMode="auto">
          <a:xfrm>
            <a:off x="641651" y="2170264"/>
            <a:ext cx="6568041" cy="281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" sz="2000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Általában a tanár szokta felsorakoztatni az érveket, ebben a fázisban viszont olyan tevékenységeket kínálunk, amelyek a diákoktól kérnek magyarázatot. 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" sz="2000" b="0" i="0" u="none" strike="noStrike" cap="none" spc="0" noProof="0" dirty="0">
                <a:ln>
                  <a:noFill/>
                </a:ln>
                <a:latin typeface="Poppins"/>
                <a:cs typeface="Calibri" panose="020F0502020204030204" pitchFamily="34" charset="0"/>
              </a:rPr>
              <a:t>Az a cél, hogy segítsük a diákokat a megértés elmélyítésében.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hu" sz="2000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A pedagógus feladata egy átfogó kép felvázolása.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193737" y="1236111"/>
            <a:ext cx="2803949" cy="43333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8AFFBD6-16A8-B9B9-DA84-C66887DEA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" dirty="0"/>
              <a:t>Az tanul a legtöbbet, aki érveket gyűjt, hogy elmagyarázzon valamit másoknak</a:t>
            </a:r>
          </a:p>
        </p:txBody>
      </p:sp>
      <p:sp>
        <p:nvSpPr>
          <p:cNvPr id="7" name="Textfeld 33">
            <a:extLst>
              <a:ext uri="{FF2B5EF4-FFF2-40B4-BE49-F238E27FC236}">
                <a16:creationId xmlns:a16="http://schemas.microsoft.com/office/drawing/2014/main" id="{00E65ACE-554B-9953-855E-32AF49C2DDDA}"/>
              </a:ext>
            </a:extLst>
          </p:cNvPr>
          <p:cNvSpPr txBox="1"/>
          <p:nvPr/>
        </p:nvSpPr>
        <p:spPr bwMode="auto">
          <a:xfrm>
            <a:off x="7922683" y="5649621"/>
            <a:ext cx="361296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hu" sz="1100" dirty="0">
                <a:solidFill>
                  <a:srgbClr val="333333"/>
                </a:solidFill>
                <a:highlight>
                  <a:srgbClr val="FFFFFF"/>
                </a:highlight>
                <a:latin typeface="Segoe UI"/>
                <a:cs typeface="Segoe UI"/>
              </a:rPr>
              <a:t>A kép forrása:</a:t>
            </a:r>
            <a:r>
              <a:rPr lang="hu" sz="11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</a:rPr>
              <a:t> </a:t>
            </a:r>
            <a:r>
              <a:rPr lang="hu" sz="11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https://talborne.co.za/soil-health</a:t>
            </a:r>
            <a:endParaRPr lang="hu" sz="1100">
              <a:solidFill>
                <a:srgbClr val="00B0F0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Textfeld 13">
            <a:extLst>
              <a:ext uri="{FF2B5EF4-FFF2-40B4-BE49-F238E27FC236}">
                <a16:creationId xmlns:a16="http://schemas.microsoft.com/office/drawing/2014/main" id="{19634565-AD83-730E-E2D5-14135A3DF41E}"/>
              </a:ext>
            </a:extLst>
          </p:cNvPr>
          <p:cNvSpPr txBox="1"/>
          <p:nvPr/>
        </p:nvSpPr>
        <p:spPr bwMode="auto">
          <a:xfrm>
            <a:off x="955335" y="1236111"/>
            <a:ext cx="194552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Érvgyűjtés</a:t>
            </a:r>
            <a:endParaRPr lang="hu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1AF5AE-ED0C-FC92-9AF3-F9459826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" dirty="0"/>
              <a:t>Az tanul a legtöbbet, aki érveket gyűjt, hogy elmagyarázzon valamit másoknak</a:t>
            </a:r>
          </a:p>
        </p:txBody>
      </p:sp>
      <p:pic>
        <p:nvPicPr>
          <p:cNvPr id="7" name="Grafik 5">
            <a:extLst>
              <a:ext uri="{FF2B5EF4-FFF2-40B4-BE49-F238E27FC236}">
                <a16:creationId xmlns:a16="http://schemas.microsoft.com/office/drawing/2014/main" id="{2B8B9555-9FFF-FF10-D444-07BAEEAF10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193737" y="1236111"/>
            <a:ext cx="2803949" cy="4333375"/>
          </a:xfrm>
          <a:prstGeom prst="rect">
            <a:avLst/>
          </a:prstGeom>
        </p:spPr>
      </p:pic>
      <p:sp>
        <p:nvSpPr>
          <p:cNvPr id="8" name="Rechteck 3"/>
          <p:cNvSpPr/>
          <p:nvPr/>
        </p:nvSpPr>
        <p:spPr bwMode="auto">
          <a:xfrm>
            <a:off x="929054" y="2175664"/>
            <a:ext cx="6096000" cy="32803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hu" sz="2000" b="1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3.2. feladat: Minden résztvevő olvassa el a poszteren található szöveget! </a:t>
            </a:r>
          </a:p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hu" sz="2000" b="1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Fogalmazzuk meg az üzenetet a saját szavainkkal! (csoportmunka)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hu" sz="2000" i="1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Mi jellemzi az egészséges talajt?  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hu" sz="2000" i="1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Hogyan néz ki?</a:t>
            </a:r>
            <a:endParaRPr lang="hu" sz="2000" i="1" noProof="0" dirty="0">
              <a:latin typeface="Poppins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hu" sz="2000" i="1" noProof="0" dirty="0">
                <a:latin typeface="Poppins"/>
                <a:cs typeface="Calibri" panose="020F0502020204030204" pitchFamily="34" charset="0"/>
              </a:rPr>
              <a:t>…</a:t>
            </a:r>
            <a:endParaRPr lang="hu" sz="2000" noProof="0" dirty="0">
              <a:latin typeface="Poppins"/>
              <a:cs typeface="Calibri" panose="020F0502020204030204" pitchFamily="34" charset="0"/>
            </a:endParaRPr>
          </a:p>
        </p:txBody>
      </p:sp>
      <p:sp>
        <p:nvSpPr>
          <p:cNvPr id="5" name="Textfeld 33">
            <a:extLst>
              <a:ext uri="{FF2B5EF4-FFF2-40B4-BE49-F238E27FC236}">
                <a16:creationId xmlns:a16="http://schemas.microsoft.com/office/drawing/2014/main" id="{064DB45F-506D-7B7C-C36F-671A8588904A}"/>
              </a:ext>
            </a:extLst>
          </p:cNvPr>
          <p:cNvSpPr txBox="1"/>
          <p:nvPr/>
        </p:nvSpPr>
        <p:spPr bwMode="auto">
          <a:xfrm>
            <a:off x="7922683" y="5649621"/>
            <a:ext cx="361296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hu" sz="1100" dirty="0">
                <a:solidFill>
                  <a:srgbClr val="333333"/>
                </a:solidFill>
                <a:highlight>
                  <a:srgbClr val="FFFFFF"/>
                </a:highlight>
                <a:latin typeface="Segoe UI"/>
                <a:cs typeface="Segoe UI"/>
              </a:rPr>
              <a:t>A kép forrása:</a:t>
            </a:r>
            <a:r>
              <a:rPr lang="hu" sz="11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</a:rPr>
              <a:t> </a:t>
            </a:r>
            <a:r>
              <a:rPr lang="hu" sz="11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https://talborne.co.za/soil-health</a:t>
            </a:r>
            <a:endParaRPr lang="hu" sz="1100">
              <a:solidFill>
                <a:srgbClr val="00B0F0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Textfeld 13">
            <a:extLst>
              <a:ext uri="{FF2B5EF4-FFF2-40B4-BE49-F238E27FC236}">
                <a16:creationId xmlns:a16="http://schemas.microsoft.com/office/drawing/2014/main" id="{69399741-C4C1-A7C5-CBD3-B249325E83F3}"/>
              </a:ext>
            </a:extLst>
          </p:cNvPr>
          <p:cNvSpPr txBox="1"/>
          <p:nvPr/>
        </p:nvSpPr>
        <p:spPr bwMode="auto">
          <a:xfrm>
            <a:off x="955335" y="1236111"/>
            <a:ext cx="194552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Érvgyűjtés</a:t>
            </a:r>
            <a:endParaRPr lang="hu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962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 bwMode="auto">
          <a:xfrm>
            <a:off x="893190" y="3539572"/>
            <a:ext cx="7562680" cy="171508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A tanulók minden egyes megtalált állathoz információs kártyát kapnak.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Rövid kiselőadást készítenek, amelyben bemutatják, hogyan járul hozzá egy-egy állat a talajrendszer működéséhez. 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832762" y="2930681"/>
            <a:ext cx="1466434" cy="146643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85F0AE5-40CA-40FB-AEF3-3995A988E8DB}"/>
              </a:ext>
            </a:extLst>
          </p:cNvPr>
          <p:cNvSpPr txBox="1"/>
          <p:nvPr/>
        </p:nvSpPr>
        <p:spPr>
          <a:xfrm>
            <a:off x="964616" y="2093469"/>
            <a:ext cx="6945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2000" b="1" u="sng" noProof="0" dirty="0">
                <a:latin typeface="Poppins"/>
              </a:rPr>
              <a:t>3.3. feladat:</a:t>
            </a:r>
            <a:r>
              <a:rPr lang="hu" sz="2000" noProof="0" dirty="0">
                <a:latin typeface="Poppins"/>
              </a:rPr>
              <a:t> A talajlakó állatok megismerése után az alábbi feladatokkal arra ösztönözzük a tanulókat, hogy kifejtsék az eddig tanultakat.</a:t>
            </a:r>
          </a:p>
        </p:txBody>
      </p:sp>
      <p:pic>
        <p:nvPicPr>
          <p:cNvPr id="8" name="Grafik 7" descr="Lehrer">
            <a:extLst>
              <a:ext uri="{FF2B5EF4-FFF2-40B4-BE49-F238E27FC236}">
                <a16:creationId xmlns:a16="http://schemas.microsoft.com/office/drawing/2014/main" id="{BE0F0975-E2D7-464D-A71B-1A2F65BAF814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20333" y="4397115"/>
            <a:ext cx="914400" cy="914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6012733-7EBF-DBE4-1D0D-82BAB1FDE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" dirty="0"/>
              <a:t>Az tanul a legtöbbet, aki érveket gyűjt, hogy elmagyarázzon valamit másoknak</a:t>
            </a:r>
          </a:p>
        </p:txBody>
      </p:sp>
      <p:sp>
        <p:nvSpPr>
          <p:cNvPr id="2" name="Textfeld 13">
            <a:extLst>
              <a:ext uri="{FF2B5EF4-FFF2-40B4-BE49-F238E27FC236}">
                <a16:creationId xmlns:a16="http://schemas.microsoft.com/office/drawing/2014/main" id="{42D6DC20-D1DD-6C3C-13AB-4E33FF158819}"/>
              </a:ext>
            </a:extLst>
          </p:cNvPr>
          <p:cNvSpPr txBox="1"/>
          <p:nvPr/>
        </p:nvSpPr>
        <p:spPr bwMode="auto">
          <a:xfrm>
            <a:off x="955335" y="1236111"/>
            <a:ext cx="194552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Érvgyűjtés</a:t>
            </a:r>
            <a:endParaRPr lang="hu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0273932" y="2305216"/>
            <a:ext cx="1697351" cy="1697351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 bwMode="auto">
          <a:xfrm>
            <a:off x="2651250" y="6498067"/>
            <a:ext cx="6096000" cy="261610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>
              <a:defRPr/>
            </a:pPr>
            <a:endParaRPr lang="hu" sz="1050" noProof="0" dirty="0"/>
          </a:p>
        </p:txBody>
      </p:sp>
      <p:sp>
        <p:nvSpPr>
          <p:cNvPr id="3" name="Rechteck 2"/>
          <p:cNvSpPr/>
          <p:nvPr/>
        </p:nvSpPr>
        <p:spPr bwMode="auto">
          <a:xfrm>
            <a:off x="220717" y="1876673"/>
            <a:ext cx="10382546" cy="2961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" noProof="0" dirty="0">
                <a:latin typeface="Poppins"/>
                <a:cs typeface="Calibri" panose="020F0502020204030204" pitchFamily="34" charset="0"/>
              </a:rPr>
              <a:t>A tárgykör elmagyarázása az érvek felsorakoztatásával továbbra is a leggyakrabban alkalmazott tanítási eszköz.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" noProof="0" dirty="0">
                <a:latin typeface="Poppins"/>
                <a:cs typeface="Calibri" panose="020F0502020204030204" pitchFamily="34" charset="0"/>
              </a:rPr>
              <a:t>A legtöbbet azok tanulnak belőle, akik maguk fogalmazzák meg a magyarázatot.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" noProof="0" dirty="0">
                <a:latin typeface="Poppins"/>
                <a:cs typeface="Calibri" panose="020F0502020204030204" pitchFamily="34" charset="0"/>
              </a:rPr>
              <a:t>Csak akkor érdemes magának a pedagógusnak elmagyarázni a tananyagot, ha az önálló érvgyűjtés túlterhelné a tanulókat, vagy elégtelennek bizonyulna.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" noProof="0" dirty="0">
                <a:latin typeface="Poppins"/>
                <a:cs typeface="Calibri" panose="020F0502020204030204" pitchFamily="34" charset="0"/>
              </a:rPr>
              <a:t>Azok a visszajelzések, amelyek arra összpontosítanak, hogy a magyarázat részben helytelen volt, hátráltatják a tanulás eredményességét.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1239493" y="4963490"/>
            <a:ext cx="9408949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" sz="2000" b="1" i="1" noProof="0" dirty="0">
                <a:latin typeface="Poppins"/>
                <a:cs typeface="Calibri" panose="020F0502020204030204" pitchFamily="34" charset="0"/>
              </a:rPr>
              <a:t>-&gt; Sokkal hatékonyabb, ha arra kérjük a tanulókat, hogy mintamegoldások segítségével maguk fejtsék ki a tananyagot.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3606A0A-D25F-4F0E-0D3F-5DCF075F6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" dirty="0"/>
              <a:t>érvek felsorakoztatása</a:t>
            </a:r>
          </a:p>
        </p:txBody>
      </p:sp>
      <p:sp>
        <p:nvSpPr>
          <p:cNvPr id="2" name="Textfeld 13">
            <a:extLst>
              <a:ext uri="{FF2B5EF4-FFF2-40B4-BE49-F238E27FC236}">
                <a16:creationId xmlns:a16="http://schemas.microsoft.com/office/drawing/2014/main" id="{0D95F149-F405-F8CB-567E-E6B2633DD875}"/>
              </a:ext>
            </a:extLst>
          </p:cNvPr>
          <p:cNvSpPr txBox="1"/>
          <p:nvPr/>
        </p:nvSpPr>
        <p:spPr bwMode="auto">
          <a:xfrm>
            <a:off x="955335" y="1236111"/>
            <a:ext cx="194552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Érvgyűjtés</a:t>
            </a:r>
            <a:endParaRPr lang="hu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 bwMode="auto">
          <a:xfrm>
            <a:off x="283779" y="1978253"/>
            <a:ext cx="112478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Nevezze meg a témát, fogalmazza meg a célt, és vázolja fel a gondolatmenetet!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Haladjon strukturáltan és szervezetten! Emelje ki az ok-okozati összefüggéseket!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Építsen a meglévő tudáselemekre! Használjon analógiákat!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Konkretizáljon példák segítségével!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Használjon multimédiás szemléltető anyagokat!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Emelje ki a fontosabb pontokat megfelelő hangsúlyozással és gesztikulációval! Írja fel a lényeget a táblára! Tartson gondolkodási szünetet, és tartsa a szemkontaktust!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Kommunikáljon interaktívan, de ne tegyen fel kérdéseket!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Korlátozza a nyelvi összetettséget! Beszéljen egyszerűen!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Iktasson be ismétléseket és köztes összefoglalókat!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Sugározzon lendületet és személyes lelkesedést!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C4A65B-2E21-201B-2062-A380D51D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" dirty="0">
                <a:cs typeface="Arial"/>
              </a:rPr>
              <a:t>A jó magyarázat tíz jellemzője iskolai kontextusban</a:t>
            </a:r>
            <a:endParaRPr lang="hu" dirty="0"/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6A21B694-FEA7-BE4C-69DC-610CA95032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340549" y="4156875"/>
            <a:ext cx="1697351" cy="1697351"/>
          </a:xfrm>
          <a:prstGeom prst="rect">
            <a:avLst/>
          </a:prstGeom>
        </p:spPr>
      </p:pic>
      <p:sp>
        <p:nvSpPr>
          <p:cNvPr id="3" name="Textfeld 13">
            <a:extLst>
              <a:ext uri="{FF2B5EF4-FFF2-40B4-BE49-F238E27FC236}">
                <a16:creationId xmlns:a16="http://schemas.microsoft.com/office/drawing/2014/main" id="{EC729379-A6DD-311D-4975-59B1514A7213}"/>
              </a:ext>
            </a:extLst>
          </p:cNvPr>
          <p:cNvSpPr txBox="1"/>
          <p:nvPr/>
        </p:nvSpPr>
        <p:spPr bwMode="auto">
          <a:xfrm>
            <a:off x="955335" y="1236111"/>
            <a:ext cx="194552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Érvgyűjtés</a:t>
            </a:r>
            <a:endParaRPr lang="hu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/>
          <p:cNvSpPr/>
          <p:nvPr/>
        </p:nvSpPr>
        <p:spPr bwMode="auto">
          <a:xfrm>
            <a:off x="5943600" y="5456228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" sz="1050" u="sng" noProof="0" dirty="0"/>
              <a:t>(https://www.natur-erforschen.net/wp-content/uploads/2017/08/Pedosph%C3%A4re-2.pdf, </a:t>
            </a:r>
            <a:r>
              <a:rPr lang="en-US" sz="1050" u="sng" noProof="0" dirty="0" err="1"/>
              <a:t>utoljára</a:t>
            </a:r>
            <a:r>
              <a:rPr lang="en-US" sz="1050" u="sng" noProof="0" dirty="0"/>
              <a:t> </a:t>
            </a:r>
            <a:r>
              <a:rPr lang="en-US" sz="1050" u="sng" noProof="0" dirty="0" err="1"/>
              <a:t>megtekintve</a:t>
            </a:r>
            <a:r>
              <a:rPr lang="hu" sz="1050" u="sng" noProof="0" dirty="0"/>
              <a:t>: </a:t>
            </a:r>
            <a:r>
              <a:rPr lang="hu" sz="1050" u="sng" noProof="0"/>
              <a:t>19.05.2025)</a:t>
            </a:r>
            <a:endParaRPr lang="hu" sz="1050" noProof="0" dirty="0"/>
          </a:p>
        </p:txBody>
      </p:sp>
      <p:sp>
        <p:nvSpPr>
          <p:cNvPr id="8" name="Rechteck 7"/>
          <p:cNvSpPr/>
          <p:nvPr/>
        </p:nvSpPr>
        <p:spPr bwMode="auto">
          <a:xfrm>
            <a:off x="493535" y="2128597"/>
            <a:ext cx="40509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" sz="2000" i="1" noProof="0" dirty="0">
                <a:latin typeface="Poppins"/>
                <a:cs typeface="Calibri" panose="020F0502020204030204" pitchFamily="34" charset="0"/>
              </a:rPr>
              <a:t>Hasonlítsa össze az alábbi két ábrát, és jellemezze őket!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" sz="2000" i="1" noProof="0" dirty="0">
                <a:latin typeface="Poppins"/>
                <a:cs typeface="Calibri" panose="020F0502020204030204" pitchFamily="34" charset="0"/>
              </a:rPr>
              <a:t>Mennyi információt tartalmaznak?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" sz="2000" i="1" noProof="0" dirty="0">
                <a:latin typeface="Poppins"/>
                <a:cs typeface="Calibri" panose="020F0502020204030204" pitchFamily="34" charset="0"/>
              </a:rPr>
              <a:t>Melyiket használná az órán, és miért?</a:t>
            </a:r>
          </a:p>
          <a:p>
            <a:pPr>
              <a:lnSpc>
                <a:spcPct val="150000"/>
              </a:lnSpc>
              <a:defRPr/>
            </a:pPr>
            <a:endParaRPr lang="hu" sz="2000" i="1" noProof="0" dirty="0">
              <a:latin typeface="Poppins"/>
              <a:cs typeface="Calibri" panose="020F0502020204030204" pitchFamily="34" charset="0"/>
            </a:endParaRPr>
          </a:p>
        </p:txBody>
      </p:sp>
      <p:sp>
        <p:nvSpPr>
          <p:cNvPr id="4" name="AutoShape 2" descr="File:Soil profile.svg - Wikimedia Commons">
            <a:extLst>
              <a:ext uri="{FF2B5EF4-FFF2-40B4-BE49-F238E27FC236}">
                <a16:creationId xmlns:a16="http://schemas.microsoft.com/office/drawing/2014/main" id="{8AA99F7F-192B-4066-9ABF-E19A597964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" noProof="0" dirty="0"/>
          </a:p>
        </p:txBody>
      </p:sp>
      <p:sp>
        <p:nvSpPr>
          <p:cNvPr id="6" name="AutoShape 4" descr="File:Soil profile.svg - Wikimedia Commons">
            <a:extLst>
              <a:ext uri="{FF2B5EF4-FFF2-40B4-BE49-F238E27FC236}">
                <a16:creationId xmlns:a16="http://schemas.microsoft.com/office/drawing/2014/main" id="{82CD19AC-2D11-47F1-83E2-95A71399A9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" noProof="0" dirty="0"/>
          </a:p>
        </p:txBody>
      </p:sp>
      <p:pic>
        <p:nvPicPr>
          <p:cNvPr id="2054" name="Picture 6" descr="File:Podzol A soils.svg - Wikimedia Commons">
            <a:extLst>
              <a:ext uri="{FF2B5EF4-FFF2-40B4-BE49-F238E27FC236}">
                <a16:creationId xmlns:a16="http://schemas.microsoft.com/office/drawing/2014/main" id="{1FF38792-9CBF-4B4E-8EED-10FF1AB57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55" y="1834458"/>
            <a:ext cx="4380144" cy="340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90A95FC-511B-414C-8942-5C3A9C1BD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4515" y="1776856"/>
            <a:ext cx="2625520" cy="3675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0259A8-29DF-1C80-D655-7CF46FE55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" dirty="0"/>
              <a:t>Példa: Talajszelvény</a:t>
            </a:r>
          </a:p>
        </p:txBody>
      </p:sp>
      <p:sp>
        <p:nvSpPr>
          <p:cNvPr id="9" name="Textfeld 13">
            <a:extLst>
              <a:ext uri="{FF2B5EF4-FFF2-40B4-BE49-F238E27FC236}">
                <a16:creationId xmlns:a16="http://schemas.microsoft.com/office/drawing/2014/main" id="{8941FFF3-713D-D7A2-65B1-F8A52E5EEBF9}"/>
              </a:ext>
            </a:extLst>
          </p:cNvPr>
          <p:cNvSpPr txBox="1"/>
          <p:nvPr/>
        </p:nvSpPr>
        <p:spPr bwMode="auto">
          <a:xfrm>
            <a:off x="955335" y="1236111"/>
            <a:ext cx="186669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Érvgyűjtés</a:t>
            </a:r>
            <a:endParaRPr lang="hu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516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B0184A-4520-0B81-0EA7-187621A3A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" dirty="0"/>
              <a:t>Információsűrűség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</p:spPr>
        <p:txBody>
          <a:bodyPr/>
          <a:lstStyle/>
          <a:p>
            <a:pPr>
              <a:defRPr/>
            </a:pPr>
            <a:fld id="{C78E65DB-0693-4285-868B-A910EFECD7CD}" type="slidenum">
              <a:rPr lang="en-GB" noProof="0" smtClean="0"/>
              <a:t>37</a:t>
            </a:fld>
            <a:endParaRPr lang="hu" noProof="0" dirty="0"/>
          </a:p>
        </p:txBody>
      </p:sp>
      <p:pic>
        <p:nvPicPr>
          <p:cNvPr id="5122" name="Picture 2" descr="File:Soil fauna, climatic gradients and soil heterogeneity.jpg - Wikimedia  Commons">
            <a:extLst>
              <a:ext uri="{FF2B5EF4-FFF2-40B4-BE49-F238E27FC236}">
                <a16:creationId xmlns:a16="http://schemas.microsoft.com/office/drawing/2014/main" id="{B28BF8E5-4992-46D8-8223-147B4AC6F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36111"/>
            <a:ext cx="4543060" cy="410414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85B79A6-1642-4469-A98C-130991CC6A90}"/>
              </a:ext>
            </a:extLst>
          </p:cNvPr>
          <p:cNvSpPr txBox="1"/>
          <p:nvPr/>
        </p:nvSpPr>
        <p:spPr>
          <a:xfrm>
            <a:off x="734015" y="2059363"/>
            <a:ext cx="40494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noProof="0" dirty="0">
                <a:latin typeface="Poppins"/>
              </a:rPr>
              <a:t>A szemléltetőanyag kiválasztásakor a pedagógusnak figyelembe kell vennie a tanulók meglévő tartalmi tudását, valamint azt, hogy mennyire képesek megbirkózni az adott ábra összetettségével.</a:t>
            </a:r>
          </a:p>
          <a:p>
            <a:endParaRPr lang="hu" noProof="0" dirty="0">
              <a:latin typeface="Poppins"/>
            </a:endParaRPr>
          </a:p>
          <a:p>
            <a:r>
              <a:rPr lang="hu" noProof="0" dirty="0">
                <a:latin typeface="Poppins"/>
              </a:rPr>
              <a:t>Célszerű különböző összetettségű szemléltető anyagokat kínálni a tanulók eltérő igényeinek kielégítéséhez.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030912" y="5396421"/>
            <a:ext cx="4343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100" noProof="0" dirty="0"/>
              <a:t>Forrás: Briones, M. (2018). The Serendipitous Value of Soil Fauna in Ecosystem Functioning: The Unexplained Explained, Frontiers. 19.05.2025</a:t>
            </a:r>
          </a:p>
        </p:txBody>
      </p:sp>
      <p:sp>
        <p:nvSpPr>
          <p:cNvPr id="7" name="Textfeld 13">
            <a:extLst>
              <a:ext uri="{FF2B5EF4-FFF2-40B4-BE49-F238E27FC236}">
                <a16:creationId xmlns:a16="http://schemas.microsoft.com/office/drawing/2014/main" id="{161589A3-20C6-125D-ED86-D1C41E368F8E}"/>
              </a:ext>
            </a:extLst>
          </p:cNvPr>
          <p:cNvSpPr txBox="1"/>
          <p:nvPr/>
        </p:nvSpPr>
        <p:spPr bwMode="auto">
          <a:xfrm>
            <a:off x="955335" y="1236111"/>
            <a:ext cx="194552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Érvgyűjtés</a:t>
            </a:r>
            <a:endParaRPr lang="hu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CAE935-C384-6F4F-E86C-5BA6D0E78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" dirty="0"/>
              <a:t>A képfeldolgozás pedagógusi támogatást igényel.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</p:spPr>
        <p:txBody>
          <a:bodyPr/>
          <a:lstStyle/>
          <a:p>
            <a:pPr>
              <a:defRPr/>
            </a:pPr>
            <a:fld id="{C78E65DB-0693-4285-868B-A910EFECD7CD}" type="slidenum">
              <a:rPr lang="en-GB" noProof="0" smtClean="0"/>
              <a:t>38</a:t>
            </a:fld>
            <a:endParaRPr lang="hu" noProof="0" dirty="0"/>
          </a:p>
        </p:txBody>
      </p:sp>
      <p:sp>
        <p:nvSpPr>
          <p:cNvPr id="4" name="Textfeld 3"/>
          <p:cNvSpPr txBox="1"/>
          <p:nvPr/>
        </p:nvSpPr>
        <p:spPr bwMode="auto">
          <a:xfrm>
            <a:off x="672341" y="1355740"/>
            <a:ext cx="11043407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A tanulók észlelik a kép jellemzőit, és kiválasztják az ismerős elemeket.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Előhívják a korábban a memóriában eltárolt leképeződéseket, és beépítik az új ismereteket a mentális modellbe.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A mentális modell az érzékelésen keresztül létrejövő benyomásokra jellemző konkrétumok absztrahálásával alakul ki.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Minél összetettebbek és változatosabbak az adott ábrázolási formán belüli, illetve az egyes ábrázolási formák közötti tartalmi utalások (pl. a kísérőszöveg és az illusztráció között), annál nagyobb a munkamemóriára nehezedő (kognitív) terhelés.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4127A-3726-43F6-B787-0AD25945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" noProof="0" dirty="0"/>
              <a:t>4. modul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C72AE-3E17-4557-B09D-CC4AE96D8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" noProof="0" dirty="0"/>
              <a:t>A talajtani ismeretek elmélyítése és a tanulói fejlődés értékelése </a:t>
            </a:r>
          </a:p>
        </p:txBody>
      </p:sp>
    </p:spTree>
    <p:extLst>
      <p:ext uri="{BB962C8B-B14F-4D97-AF65-F5344CB8AC3E}">
        <p14:creationId xmlns:p14="http://schemas.microsoft.com/office/powerpoint/2010/main" val="3649040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 bwMode="auto">
          <a:xfrm>
            <a:off x="962559" y="1783367"/>
            <a:ext cx="7208590" cy="33650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" b="1" noProof="0" dirty="0">
                <a:latin typeface="Poppins"/>
              </a:rPr>
              <a:t>1.1. feladat: Gondoljuk át!</a:t>
            </a:r>
            <a:r>
              <a:rPr lang="hu" noProof="0" dirty="0">
                <a:latin typeface="Poppins"/>
              </a:rPr>
              <a:t>: </a:t>
            </a:r>
          </a:p>
          <a:p>
            <a:pPr>
              <a:lnSpc>
                <a:spcPct val="150000"/>
              </a:lnSpc>
              <a:defRPr/>
            </a:pPr>
            <a:r>
              <a:rPr lang="hu" i="1" noProof="0" dirty="0">
                <a:latin typeface="Poppins"/>
              </a:rPr>
              <a:t>Mit foglal magában a jó környezeti nevelés? </a:t>
            </a:r>
          </a:p>
          <a:p>
            <a:pPr>
              <a:lnSpc>
                <a:spcPct val="150000"/>
              </a:lnSpc>
              <a:defRPr/>
            </a:pPr>
            <a:r>
              <a:rPr lang="hu" noProof="0" dirty="0">
                <a:latin typeface="Poppins"/>
              </a:rPr>
              <a:t>3 perc</a:t>
            </a:r>
            <a:endParaRPr lang="hu" b="1" noProof="0" dirty="0">
              <a:latin typeface="Poppins"/>
            </a:endParaRPr>
          </a:p>
          <a:p>
            <a:pPr>
              <a:lnSpc>
                <a:spcPct val="150000"/>
              </a:lnSpc>
              <a:defRPr/>
            </a:pPr>
            <a:r>
              <a:rPr lang="hu" b="1" noProof="0" dirty="0">
                <a:latin typeface="Poppins"/>
              </a:rPr>
              <a:t>Beszéljük meg</a:t>
            </a:r>
            <a:r>
              <a:rPr lang="hu" noProof="0" dirty="0">
                <a:latin typeface="Poppins"/>
              </a:rPr>
              <a:t> négyfős csoportokban! </a:t>
            </a:r>
          </a:p>
          <a:p>
            <a:pPr>
              <a:lnSpc>
                <a:spcPct val="150000"/>
              </a:lnSpc>
              <a:defRPr/>
            </a:pPr>
            <a:r>
              <a:rPr lang="hu" i="1" noProof="0" dirty="0">
                <a:latin typeface="Poppins"/>
              </a:rPr>
              <a:t>Milyen fontossági sorrendet tudnánk felállítani? (Mi a legfontosabb szempont? Melyik az, ami a legkevésbé fontos?) </a:t>
            </a:r>
          </a:p>
          <a:p>
            <a:pPr>
              <a:lnSpc>
                <a:spcPct val="150000"/>
              </a:lnSpc>
              <a:defRPr/>
            </a:pPr>
            <a:r>
              <a:rPr lang="hu" noProof="0" dirty="0">
                <a:latin typeface="Poppins"/>
              </a:rPr>
              <a:t>5 perc</a:t>
            </a:r>
            <a:endParaRPr lang="hu" b="1" noProof="0" dirty="0">
              <a:latin typeface="Poppins"/>
            </a:endParaRPr>
          </a:p>
          <a:p>
            <a:pPr>
              <a:lnSpc>
                <a:spcPct val="150000"/>
              </a:lnSpc>
              <a:defRPr/>
            </a:pPr>
            <a:r>
              <a:rPr lang="hu" b="1" noProof="0" dirty="0">
                <a:latin typeface="Poppins"/>
              </a:rPr>
              <a:t>Mutassuk be</a:t>
            </a:r>
            <a:r>
              <a:rPr lang="hu" noProof="0" dirty="0">
                <a:latin typeface="Poppins"/>
              </a:rPr>
              <a:t> röviden az eredményeket!</a:t>
            </a:r>
          </a:p>
        </p:txBody>
      </p:sp>
      <p:sp>
        <p:nvSpPr>
          <p:cNvPr id="5" name="Rechteckige Legende 4"/>
          <p:cNvSpPr/>
          <p:nvPr/>
        </p:nvSpPr>
        <p:spPr bwMode="auto">
          <a:xfrm>
            <a:off x="8273939" y="1783367"/>
            <a:ext cx="3198693" cy="1701739"/>
          </a:xfrm>
          <a:prstGeom prst="wedgeRectCallout">
            <a:avLst>
              <a:gd name="adj1" fmla="val -36489"/>
              <a:gd name="adj2" fmla="val 100550"/>
            </a:avLst>
          </a:prstGeom>
          <a:solidFill>
            <a:srgbClr val="0CAF8F"/>
          </a:solidFill>
          <a:ln>
            <a:solidFill>
              <a:srgbClr val="5A31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hu" b="1" noProof="0" dirty="0"/>
              <a:t>Pedagógiai alapelv:
</a:t>
            </a:r>
            <a:r>
              <a:rPr lang="hu" noProof="0" dirty="0"/>
              <a:t>A diákok előzetes elképzeléseinek feltárása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162FC13-18CB-58F1-25FC-DEFF1E9F1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u" dirty="0"/>
              <a:t>Ön szerint milyen a jó környezeti nevelés?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 bwMode="auto">
          <a:xfrm>
            <a:off x="669822" y="2170264"/>
            <a:ext cx="10861777" cy="30033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" noProof="0" dirty="0">
                <a:latin typeface="Poppins"/>
                <a:cs typeface="Calibri" panose="020F0502020204030204" pitchFamily="34" charset="0"/>
              </a:rPr>
              <a:t>Lehetőséget teremtünk a tanulók számára a téma részletesebb kidolgozására, a tapasztalatok más kontextusban való alkalmazására, további ismeretek szerzésére, a fogalmi megértés bővítésére, valamint az eljárásokra vonatkozó tudás és a relevanás készségek elsajátítására (az ismeretek elmélyítésére és transzferére). </a:t>
            </a:r>
          </a:p>
          <a:p>
            <a:pPr>
              <a:lnSpc>
                <a:spcPct val="150000"/>
              </a:lnSpc>
              <a:defRPr/>
            </a:pPr>
            <a:r>
              <a:rPr lang="hu" b="1" u="sng" noProof="0" dirty="0">
                <a:latin typeface="Poppins"/>
                <a:cs typeface="Calibri"/>
              </a:rPr>
              <a:t>Módszerek: </a:t>
            </a:r>
          </a:p>
          <a:p>
            <a:pPr marL="342900" indent="-342900">
              <a:lnSpc>
                <a:spcPct val="150000"/>
              </a:lnSpc>
              <a:buFont typeface="Arial" pitchFamily="2" charset="2"/>
              <a:buChar char="•"/>
              <a:defRPr/>
            </a:pPr>
            <a:r>
              <a:rPr lang="hu" noProof="0" dirty="0">
                <a:latin typeface="Poppins"/>
                <a:cs typeface="Calibri" panose="020F0502020204030204" pitchFamily="34" charset="0"/>
              </a:rPr>
              <a:t>Elmélyülést segítő kérdések </a:t>
            </a:r>
          </a:p>
          <a:p>
            <a:pPr marL="342900" indent="-342900">
              <a:lnSpc>
                <a:spcPct val="150000"/>
              </a:lnSpc>
              <a:buFont typeface="Arial" pitchFamily="2" charset="2"/>
              <a:buChar char="•"/>
              <a:defRPr/>
            </a:pPr>
            <a:r>
              <a:rPr lang="hu" noProof="0" dirty="0">
                <a:latin typeface="Poppins"/>
                <a:cs typeface="Calibri" panose="020F0502020204030204" pitchFamily="34" charset="0"/>
              </a:rPr>
              <a:t>Pl. a talajlakó állatok alaposabb megfigyelése és légzése, a szájszervük vizsgálata; az iskola udvarán található különböző talajtípusok azonosítása </a:t>
            </a:r>
            <a:r>
              <a:rPr lang="hu" sz="2000" noProof="0" dirty="0">
                <a:latin typeface="Poppins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7DECB7-CCE5-759A-0909-DB0A73FC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" dirty="0"/>
              <a:t>Elmélyülés – ássunk mélyebbre</a:t>
            </a:r>
          </a:p>
        </p:txBody>
      </p:sp>
      <p:sp>
        <p:nvSpPr>
          <p:cNvPr id="4" name="Textfeld 18"/>
          <p:cNvSpPr txBox="1"/>
          <p:nvPr/>
        </p:nvSpPr>
        <p:spPr bwMode="auto">
          <a:xfrm>
            <a:off x="795892" y="1236111"/>
            <a:ext cx="1931542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Elmélyülés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 bwMode="auto">
          <a:xfrm>
            <a:off x="445439" y="1975494"/>
            <a:ext cx="5650561" cy="39397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just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1400" b="1" i="0" u="sng" strike="noStrike" cap="none" spc="0" noProof="0" dirty="0">
                <a:ln>
                  <a:noFill/>
                </a:ln>
                <a:latin typeface="Poppins"/>
                <a:cs typeface="Calibri"/>
              </a:rPr>
              <a:t>4.1. feladat</a:t>
            </a:r>
            <a:r>
              <a:rPr lang="hu" sz="1400" b="1" u="sng" noProof="0" dirty="0">
                <a:latin typeface="Poppins"/>
                <a:cs typeface="Calibri"/>
              </a:rPr>
              <a:t>:</a:t>
            </a:r>
            <a:r>
              <a:rPr lang="hu" sz="1400" i="0" strike="noStrike" cap="none" spc="0" noProof="0" dirty="0">
                <a:ln>
                  <a:noFill/>
                </a:ln>
                <a:latin typeface="Poppins"/>
                <a:cs typeface="Calibri"/>
              </a:rPr>
              <a:t> </a:t>
            </a:r>
            <a:r>
              <a:rPr lang="hu" sz="1400" b="1" i="0" u="none" strike="noStrike" cap="none" spc="0" noProof="0" dirty="0">
                <a:ln>
                  <a:noFill/>
                </a:ln>
                <a:latin typeface="Poppins"/>
                <a:cs typeface="Calibri"/>
              </a:rPr>
              <a:t>A diákok információt kapnak a háromféle talajtípusról: </a:t>
            </a:r>
            <a:endParaRPr lang="hu" sz="1400" b="1" noProof="0" dirty="0">
              <a:latin typeface="Poppins"/>
              <a:cs typeface="Calibri"/>
            </a:endParaRPr>
          </a:p>
          <a:p>
            <a:pPr marL="342900" marR="0" lvl="0" indent="-342900" algn="just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" sz="1400" b="0" i="0" u="none" strike="noStrike" cap="none" spc="0" noProof="0" dirty="0">
                <a:ln>
                  <a:noFill/>
                </a:ln>
                <a:latin typeface="Poppins"/>
                <a:cs typeface="Calibri"/>
              </a:rPr>
              <a:t>Négyfős csoportokba rendeződve választanak egy-egy talajtípust, további adatokat kapnak a talajjellemzőkről, és online kutatást végeznek.</a:t>
            </a:r>
          </a:p>
          <a:p>
            <a:pPr marL="342900" marR="0" lvl="0" indent="-342900" algn="just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" sz="1400" noProof="0" dirty="0">
                <a:latin typeface="Poppins"/>
                <a:cs typeface="Calibri"/>
              </a:rPr>
              <a:t>K</a:t>
            </a:r>
            <a:r>
              <a:rPr lang="hu" sz="1400" b="0" i="0" u="none" strike="noStrike" cap="none" spc="0" noProof="0" dirty="0">
                <a:ln>
                  <a:noFill/>
                </a:ln>
                <a:latin typeface="Poppins"/>
                <a:cs typeface="Calibri"/>
              </a:rPr>
              <a:t>észítsenek posztert, amelyen megválaszolják az alábbi kérdéseket!</a:t>
            </a:r>
            <a:endParaRPr lang="hu" sz="1400" noProof="0" dirty="0">
              <a:latin typeface="Poppins"/>
              <a:ea typeface="Calibri"/>
              <a:cs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hu" sz="1400" i="1" noProof="0" dirty="0">
                <a:latin typeface="Poppins"/>
                <a:cs typeface="Calibri"/>
              </a:rPr>
              <a:t>  - </a:t>
            </a:r>
            <a:r>
              <a:rPr lang="hu" sz="1400" b="0" i="1" u="none" strike="noStrike" cap="none" spc="0" noProof="0" dirty="0">
                <a:ln>
                  <a:noFill/>
                </a:ln>
                <a:latin typeface="Poppins"/>
                <a:cs typeface="Calibri"/>
              </a:rPr>
              <a:t>Milyen állatok élnek ebben a talajban</a:t>
            </a:r>
            <a:r>
              <a:rPr lang="hu" sz="1400" i="1" noProof="0" dirty="0">
                <a:latin typeface="Poppins"/>
                <a:cs typeface="Calibri"/>
              </a:rPr>
              <a:t>?</a:t>
            </a:r>
            <a:endParaRPr lang="hu" sz="1400" noProof="0" dirty="0">
              <a:latin typeface="Poppins"/>
              <a:cs typeface="Arial"/>
            </a:endParaRPr>
          </a:p>
          <a:p>
            <a:pPr algn="just">
              <a:lnSpc>
                <a:spcPct val="150000"/>
              </a:lnSpc>
              <a:defRPr/>
            </a:pPr>
            <a:r>
              <a:rPr lang="hu" sz="1400" i="1" noProof="0" dirty="0">
                <a:latin typeface="Poppins"/>
                <a:ea typeface="Calibri"/>
                <a:cs typeface="Calibri"/>
              </a:rPr>
              <a:t>  - </a:t>
            </a:r>
            <a:r>
              <a:rPr lang="hu" sz="1400" b="0" i="1" u="none" strike="noStrike" cap="none" spc="0" noProof="0" dirty="0">
                <a:ln>
                  <a:noFill/>
                </a:ln>
                <a:latin typeface="Poppins"/>
                <a:cs typeface="Calibri"/>
              </a:rPr>
              <a:t>Hogyan járulnak hozzá ennek a talajtípusnak a jellemzőihez</a:t>
            </a:r>
            <a:r>
              <a:rPr lang="hu" sz="1400" i="1" noProof="0" dirty="0">
                <a:latin typeface="Poppins"/>
                <a:cs typeface="Calibri"/>
              </a:rPr>
              <a:t>?</a:t>
            </a:r>
            <a:endParaRPr lang="hu" sz="1400" noProof="0" dirty="0">
              <a:latin typeface="Poppins"/>
              <a:cs typeface="Arial"/>
            </a:endParaRPr>
          </a:p>
          <a:p>
            <a:pPr algn="just">
              <a:lnSpc>
                <a:spcPct val="150000"/>
              </a:lnSpc>
              <a:defRPr/>
            </a:pPr>
            <a:r>
              <a:rPr lang="hu" sz="1400" i="1" noProof="0" dirty="0">
                <a:latin typeface="Poppins"/>
                <a:cs typeface="Calibri"/>
              </a:rPr>
              <a:t>  - </a:t>
            </a:r>
            <a:r>
              <a:rPr lang="hu" sz="1400" b="0" i="1" u="none" strike="noStrike" cap="none" spc="0" noProof="0" dirty="0">
                <a:ln>
                  <a:noFill/>
                </a:ln>
                <a:latin typeface="Poppins"/>
                <a:cs typeface="Calibri"/>
              </a:rPr>
              <a:t>Fejtsék ki, miért egészséges az ő talajmintájuk – vagy miért nem!</a:t>
            </a:r>
            <a:endParaRPr lang="hu" sz="1400" b="0" u="none" strike="noStrike" cap="none" spc="0" noProof="0" dirty="0">
              <a:ln>
                <a:noFill/>
              </a:ln>
              <a:latin typeface="Poppins"/>
              <a:cs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577443" y="1759331"/>
            <a:ext cx="5169118" cy="355376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483B7B2-2133-4151-55CD-FF7268069F20}"/>
              </a:ext>
            </a:extLst>
          </p:cNvPr>
          <p:cNvSpPr txBox="1"/>
          <p:nvPr/>
        </p:nvSpPr>
        <p:spPr>
          <a:xfrm>
            <a:off x="871538" y="19288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B79871-6E99-6869-067A-FF94B3DB9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" dirty="0"/>
              <a:t>Elmélyülés – ássunk mélyebbre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9CB07-924D-0E13-9FA4-AA5A436B3ED7}"/>
              </a:ext>
            </a:extLst>
          </p:cNvPr>
          <p:cNvSpPr txBox="1"/>
          <p:nvPr/>
        </p:nvSpPr>
        <p:spPr>
          <a:xfrm>
            <a:off x="6575323" y="5358580"/>
            <a:ext cx="54323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" sz="900" dirty="0">
                <a:solidFill>
                  <a:srgbClr val="333333"/>
                </a:solidFill>
                <a:highlight>
                  <a:srgbClr val="FFFFFF"/>
                </a:highlight>
                <a:latin typeface="Segoe UI"/>
                <a:cs typeface="Segoe UI"/>
              </a:rPr>
              <a:t>A kép forrása:</a:t>
            </a:r>
            <a:r>
              <a:rPr lang="hu" sz="9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</a:rPr>
              <a:t> </a:t>
            </a:r>
            <a:r>
              <a:rPr lang="hu" sz="9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https://ediblephilly.ediblecommunities.com/food-thought/food-thought-how-healthy-soil-measured/</a:t>
            </a:r>
            <a:r>
              <a:rPr lang="hu" sz="9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</a:rPr>
              <a:t> </a:t>
            </a:r>
            <a:endParaRPr lang="hu" dirty="0">
              <a:solidFill>
                <a:srgbClr val="00B0F0"/>
              </a:solidFill>
            </a:endParaRP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63B68B35-E7EE-B39C-57CD-237EBD484421}"/>
              </a:ext>
            </a:extLst>
          </p:cNvPr>
          <p:cNvSpPr txBox="1"/>
          <p:nvPr/>
        </p:nvSpPr>
        <p:spPr bwMode="auto">
          <a:xfrm>
            <a:off x="795892" y="1236111"/>
            <a:ext cx="1931542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Elmélyülés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SzTx/>
              <a:defRPr/>
            </a:pPr>
            <a:r>
              <a:rPr lang="hu" sz="3600" noProof="0" dirty="0"/>
              <a:t>Tanulás társadalmi vonatkozású természettudományos kérdések segítségével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88100"/>
            <a:ext cx="2743200" cy="365125"/>
          </a:xfrm>
        </p:spPr>
        <p:txBody>
          <a:bodyPr/>
          <a:lstStyle/>
          <a:p>
            <a:pPr>
              <a:defRPr/>
            </a:pPr>
            <a:fld id="{C78E65DB-0693-4285-868B-A910EFECD7CD}" type="slidenum">
              <a:rPr lang="en-GB" noProof="0" smtClean="0"/>
              <a:t>42</a:t>
            </a:fld>
            <a:endParaRPr lang="hu" noProof="0" dirty="0"/>
          </a:p>
        </p:txBody>
      </p:sp>
      <p:sp>
        <p:nvSpPr>
          <p:cNvPr id="3" name="object 3"/>
          <p:cNvSpPr/>
          <p:nvPr/>
        </p:nvSpPr>
        <p:spPr bwMode="auto">
          <a:xfrm>
            <a:off x="7022638" y="1972518"/>
            <a:ext cx="381044" cy="675879"/>
          </a:xfrm>
          <a:custGeom>
            <a:avLst/>
            <a:gdLst/>
            <a:ahLst/>
            <a:cxnLst/>
            <a:rect l="l" t="t" r="r" b="b"/>
            <a:pathLst>
              <a:path w="421004" h="746760" extrusionOk="0">
                <a:moveTo>
                  <a:pt x="210311" y="516635"/>
                </a:moveTo>
                <a:lnTo>
                  <a:pt x="0" y="348995"/>
                </a:lnTo>
                <a:lnTo>
                  <a:pt x="167639" y="683061"/>
                </a:lnTo>
                <a:lnTo>
                  <a:pt x="167639" y="516635"/>
                </a:lnTo>
                <a:lnTo>
                  <a:pt x="210311" y="516635"/>
                </a:lnTo>
                <a:close/>
              </a:path>
              <a:path w="421004" h="746760" extrusionOk="0">
                <a:moveTo>
                  <a:pt x="251459" y="483836"/>
                </a:moveTo>
                <a:lnTo>
                  <a:pt x="251459" y="0"/>
                </a:lnTo>
                <a:lnTo>
                  <a:pt x="167639" y="0"/>
                </a:lnTo>
                <a:lnTo>
                  <a:pt x="167639" y="482622"/>
                </a:lnTo>
                <a:lnTo>
                  <a:pt x="210311" y="516635"/>
                </a:lnTo>
                <a:lnTo>
                  <a:pt x="251459" y="483836"/>
                </a:lnTo>
                <a:close/>
              </a:path>
              <a:path w="421004" h="746760" extrusionOk="0">
                <a:moveTo>
                  <a:pt x="251459" y="686098"/>
                </a:moveTo>
                <a:lnTo>
                  <a:pt x="251459" y="516635"/>
                </a:lnTo>
                <a:lnTo>
                  <a:pt x="167639" y="516635"/>
                </a:lnTo>
                <a:lnTo>
                  <a:pt x="167639" y="683061"/>
                </a:lnTo>
                <a:lnTo>
                  <a:pt x="199605" y="746759"/>
                </a:lnTo>
                <a:lnTo>
                  <a:pt x="221018" y="746759"/>
                </a:lnTo>
                <a:lnTo>
                  <a:pt x="251459" y="686098"/>
                </a:lnTo>
                <a:close/>
              </a:path>
              <a:path w="421004" h="746760" extrusionOk="0">
                <a:moveTo>
                  <a:pt x="420623" y="348995"/>
                </a:moveTo>
                <a:lnTo>
                  <a:pt x="210311" y="516635"/>
                </a:lnTo>
                <a:lnTo>
                  <a:pt x="251459" y="516635"/>
                </a:lnTo>
                <a:lnTo>
                  <a:pt x="251459" y="686098"/>
                </a:lnTo>
                <a:lnTo>
                  <a:pt x="420623" y="3489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hu" sz="1650" noProof="0" dirty="0">
              <a:latin typeface="Poppins"/>
            </a:endParaRPr>
          </a:p>
        </p:txBody>
      </p:sp>
      <p:sp>
        <p:nvSpPr>
          <p:cNvPr id="4" name="object 4"/>
          <p:cNvSpPr txBox="1"/>
          <p:nvPr/>
        </p:nvSpPr>
        <p:spPr bwMode="auto">
          <a:xfrm>
            <a:off x="5106193" y="1208565"/>
            <a:ext cx="3832890" cy="61412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344067" marR="118147" indent="-306029" algn="ctr">
              <a:lnSpc>
                <a:spcPct val="101099"/>
              </a:lnSpc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Erkölcsi gondolkodás, etika,</a:t>
            </a:r>
          </a:p>
          <a:p>
            <a:pPr marL="344067" marR="118147" indent="-306029" algn="ctr">
              <a:lnSpc>
                <a:spcPct val="101099"/>
              </a:lnSpc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értékek és normák</a:t>
            </a:r>
          </a:p>
        </p:txBody>
      </p:sp>
      <p:sp>
        <p:nvSpPr>
          <p:cNvPr id="8" name="object 8"/>
          <p:cNvSpPr/>
          <p:nvPr/>
        </p:nvSpPr>
        <p:spPr bwMode="auto">
          <a:xfrm>
            <a:off x="5408547" y="3428959"/>
            <a:ext cx="717259" cy="381044"/>
          </a:xfrm>
          <a:custGeom>
            <a:avLst/>
            <a:gdLst/>
            <a:ahLst/>
            <a:cxnLst/>
            <a:rect l="l" t="t" r="r" b="b"/>
            <a:pathLst>
              <a:path w="792479" h="421004" extrusionOk="0">
                <a:moveTo>
                  <a:pt x="541019" y="210311"/>
                </a:moveTo>
                <a:lnTo>
                  <a:pt x="508220" y="169163"/>
                </a:lnTo>
                <a:lnTo>
                  <a:pt x="0" y="169163"/>
                </a:lnTo>
                <a:lnTo>
                  <a:pt x="0" y="252983"/>
                </a:lnTo>
                <a:lnTo>
                  <a:pt x="507006" y="252983"/>
                </a:lnTo>
                <a:lnTo>
                  <a:pt x="541019" y="210311"/>
                </a:lnTo>
                <a:close/>
              </a:path>
              <a:path w="792479" h="421004" extrusionOk="0">
                <a:moveTo>
                  <a:pt x="792479" y="210311"/>
                </a:moveTo>
                <a:lnTo>
                  <a:pt x="373379" y="0"/>
                </a:lnTo>
                <a:lnTo>
                  <a:pt x="508220" y="169163"/>
                </a:lnTo>
                <a:lnTo>
                  <a:pt x="541019" y="169163"/>
                </a:lnTo>
                <a:lnTo>
                  <a:pt x="541019" y="336499"/>
                </a:lnTo>
                <a:lnTo>
                  <a:pt x="792479" y="210311"/>
                </a:lnTo>
                <a:close/>
              </a:path>
              <a:path w="792479" h="421004" extrusionOk="0">
                <a:moveTo>
                  <a:pt x="541019" y="336499"/>
                </a:moveTo>
                <a:lnTo>
                  <a:pt x="541019" y="252983"/>
                </a:lnTo>
                <a:lnTo>
                  <a:pt x="507006" y="252983"/>
                </a:lnTo>
                <a:lnTo>
                  <a:pt x="373379" y="420623"/>
                </a:lnTo>
                <a:lnTo>
                  <a:pt x="541019" y="336499"/>
                </a:lnTo>
                <a:close/>
              </a:path>
              <a:path w="792479" h="421004" extrusionOk="0">
                <a:moveTo>
                  <a:pt x="541019" y="252983"/>
                </a:moveTo>
                <a:lnTo>
                  <a:pt x="541019" y="210311"/>
                </a:lnTo>
                <a:lnTo>
                  <a:pt x="507006" y="252983"/>
                </a:lnTo>
                <a:lnTo>
                  <a:pt x="541019" y="252983"/>
                </a:lnTo>
                <a:close/>
              </a:path>
              <a:path w="792479" h="421004" extrusionOk="0">
                <a:moveTo>
                  <a:pt x="541019" y="210311"/>
                </a:moveTo>
                <a:lnTo>
                  <a:pt x="541019" y="169163"/>
                </a:lnTo>
                <a:lnTo>
                  <a:pt x="508220" y="169163"/>
                </a:lnTo>
                <a:lnTo>
                  <a:pt x="541019" y="21031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hu" sz="1650" noProof="0" dirty="0">
              <a:latin typeface="Poppins"/>
            </a:endParaRPr>
          </a:p>
        </p:txBody>
      </p:sp>
      <p:sp>
        <p:nvSpPr>
          <p:cNvPr id="9" name="object 9"/>
          <p:cNvSpPr txBox="1"/>
          <p:nvPr/>
        </p:nvSpPr>
        <p:spPr bwMode="auto">
          <a:xfrm>
            <a:off x="2456402" y="3273686"/>
            <a:ext cx="2952145" cy="61412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344067" marR="118147" indent="-306029" algn="ctr">
              <a:lnSpc>
                <a:spcPct val="101099"/>
              </a:lnSpc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Tudomány és tudományos</a:t>
            </a:r>
          </a:p>
          <a:p>
            <a:pPr marL="344067" marR="118147" indent="-306029" algn="ctr">
              <a:lnSpc>
                <a:spcPct val="101099"/>
              </a:lnSpc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ismeretek</a:t>
            </a:r>
          </a:p>
        </p:txBody>
      </p:sp>
      <p:sp>
        <p:nvSpPr>
          <p:cNvPr id="10" name="object 10"/>
          <p:cNvSpPr/>
          <p:nvPr/>
        </p:nvSpPr>
        <p:spPr bwMode="auto">
          <a:xfrm>
            <a:off x="7408471" y="2286990"/>
            <a:ext cx="19540" cy="19540"/>
          </a:xfrm>
          <a:custGeom>
            <a:avLst/>
            <a:gdLst/>
            <a:ahLst/>
            <a:cxnLst/>
            <a:rect l="l" t="t" r="r" b="b"/>
            <a:pathLst>
              <a:path w="21589" h="21589" extrusionOk="0">
                <a:moveTo>
                  <a:pt x="21413" y="0"/>
                </a:moveTo>
                <a:lnTo>
                  <a:pt x="0" y="0"/>
                </a:lnTo>
                <a:lnTo>
                  <a:pt x="10706" y="21336"/>
                </a:lnTo>
                <a:lnTo>
                  <a:pt x="2141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hu" sz="1650" noProof="0" dirty="0">
              <a:latin typeface="Poppins"/>
            </a:endParaRPr>
          </a:p>
        </p:txBody>
      </p:sp>
      <p:sp>
        <p:nvSpPr>
          <p:cNvPr id="11" name="object 11"/>
          <p:cNvSpPr/>
          <p:nvPr/>
        </p:nvSpPr>
        <p:spPr bwMode="auto">
          <a:xfrm>
            <a:off x="8357690" y="3428959"/>
            <a:ext cx="717259" cy="381044"/>
          </a:xfrm>
          <a:custGeom>
            <a:avLst/>
            <a:gdLst/>
            <a:ahLst/>
            <a:cxnLst/>
            <a:rect l="l" t="t" r="r" b="b"/>
            <a:pathLst>
              <a:path w="792479" h="421004" extrusionOk="0">
                <a:moveTo>
                  <a:pt x="420623" y="0"/>
                </a:moveTo>
                <a:lnTo>
                  <a:pt x="0" y="210311"/>
                </a:lnTo>
                <a:lnTo>
                  <a:pt x="252983" y="336803"/>
                </a:lnTo>
                <a:lnTo>
                  <a:pt x="252983" y="169163"/>
                </a:lnTo>
                <a:lnTo>
                  <a:pt x="285783" y="169163"/>
                </a:lnTo>
                <a:lnTo>
                  <a:pt x="420623" y="0"/>
                </a:lnTo>
                <a:close/>
              </a:path>
              <a:path w="792479" h="421004" extrusionOk="0">
                <a:moveTo>
                  <a:pt x="285783" y="169163"/>
                </a:moveTo>
                <a:lnTo>
                  <a:pt x="252983" y="169163"/>
                </a:lnTo>
                <a:lnTo>
                  <a:pt x="252983" y="210311"/>
                </a:lnTo>
                <a:lnTo>
                  <a:pt x="285783" y="169163"/>
                </a:lnTo>
                <a:close/>
              </a:path>
              <a:path w="792479" h="421004" extrusionOk="0">
                <a:moveTo>
                  <a:pt x="792479" y="252983"/>
                </a:moveTo>
                <a:lnTo>
                  <a:pt x="792479" y="169163"/>
                </a:lnTo>
                <a:lnTo>
                  <a:pt x="285783" y="169163"/>
                </a:lnTo>
                <a:lnTo>
                  <a:pt x="252983" y="210311"/>
                </a:lnTo>
                <a:lnTo>
                  <a:pt x="286997" y="252983"/>
                </a:lnTo>
                <a:lnTo>
                  <a:pt x="792479" y="252983"/>
                </a:lnTo>
                <a:close/>
              </a:path>
              <a:path w="792479" h="421004" extrusionOk="0">
                <a:moveTo>
                  <a:pt x="286997" y="252983"/>
                </a:moveTo>
                <a:lnTo>
                  <a:pt x="252983" y="210311"/>
                </a:lnTo>
                <a:lnTo>
                  <a:pt x="252983" y="252983"/>
                </a:lnTo>
                <a:lnTo>
                  <a:pt x="286997" y="252983"/>
                </a:lnTo>
                <a:close/>
              </a:path>
              <a:path w="792479" h="421004" extrusionOk="0">
                <a:moveTo>
                  <a:pt x="420623" y="420623"/>
                </a:moveTo>
                <a:lnTo>
                  <a:pt x="286997" y="252983"/>
                </a:lnTo>
                <a:lnTo>
                  <a:pt x="252983" y="252983"/>
                </a:lnTo>
                <a:lnTo>
                  <a:pt x="252983" y="336803"/>
                </a:lnTo>
                <a:lnTo>
                  <a:pt x="420623" y="42062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hu" sz="1650" noProof="0" dirty="0">
              <a:latin typeface="Poppins"/>
            </a:endParaRPr>
          </a:p>
        </p:txBody>
      </p:sp>
      <p:sp>
        <p:nvSpPr>
          <p:cNvPr id="12" name="object 12"/>
          <p:cNvSpPr txBox="1"/>
          <p:nvPr/>
        </p:nvSpPr>
        <p:spPr bwMode="auto">
          <a:xfrm>
            <a:off x="9255393" y="3467419"/>
            <a:ext cx="1794329" cy="3041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344067" marR="118147" indent="-306029">
              <a:lnSpc>
                <a:spcPct val="101099"/>
              </a:lnSpc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Érzelmek</a:t>
            </a:r>
            <a:endParaRPr lang="hu" sz="2400" noProof="0" dirty="0">
              <a:latin typeface="Poppins"/>
              <a:cs typeface="Calibri" panose="020F0502020204030204" pitchFamily="34" charset="0"/>
            </a:endParaRPr>
          </a:p>
        </p:txBody>
      </p:sp>
      <p:sp>
        <p:nvSpPr>
          <p:cNvPr id="15" name="object 15"/>
          <p:cNvSpPr/>
          <p:nvPr/>
        </p:nvSpPr>
        <p:spPr bwMode="auto">
          <a:xfrm>
            <a:off x="7024362" y="4754445"/>
            <a:ext cx="379320" cy="717259"/>
          </a:xfrm>
          <a:custGeom>
            <a:avLst/>
            <a:gdLst/>
            <a:ahLst/>
            <a:cxnLst/>
            <a:rect l="l" t="t" r="r" b="b"/>
            <a:pathLst>
              <a:path w="419100" h="792479" extrusionOk="0">
                <a:moveTo>
                  <a:pt x="419099" y="420623"/>
                </a:moveTo>
                <a:lnTo>
                  <a:pt x="211835" y="0"/>
                </a:lnTo>
                <a:lnTo>
                  <a:pt x="0" y="419099"/>
                </a:lnTo>
                <a:lnTo>
                  <a:pt x="168978" y="284407"/>
                </a:lnTo>
                <a:lnTo>
                  <a:pt x="169163" y="251459"/>
                </a:lnTo>
                <a:lnTo>
                  <a:pt x="252983" y="251459"/>
                </a:lnTo>
                <a:lnTo>
                  <a:pt x="252983" y="286033"/>
                </a:lnTo>
                <a:lnTo>
                  <a:pt x="419099" y="420623"/>
                </a:lnTo>
                <a:close/>
              </a:path>
              <a:path w="419100" h="792479" extrusionOk="0">
                <a:moveTo>
                  <a:pt x="252790" y="285876"/>
                </a:moveTo>
                <a:lnTo>
                  <a:pt x="210311" y="251459"/>
                </a:lnTo>
                <a:lnTo>
                  <a:pt x="168978" y="284407"/>
                </a:lnTo>
                <a:lnTo>
                  <a:pt x="166115" y="792479"/>
                </a:lnTo>
                <a:lnTo>
                  <a:pt x="249935" y="792479"/>
                </a:lnTo>
                <a:lnTo>
                  <a:pt x="252790" y="285876"/>
                </a:lnTo>
                <a:close/>
              </a:path>
              <a:path w="419100" h="792479" extrusionOk="0">
                <a:moveTo>
                  <a:pt x="210311" y="251459"/>
                </a:moveTo>
                <a:lnTo>
                  <a:pt x="169163" y="251459"/>
                </a:lnTo>
                <a:lnTo>
                  <a:pt x="168978" y="284407"/>
                </a:lnTo>
                <a:lnTo>
                  <a:pt x="210311" y="251459"/>
                </a:lnTo>
                <a:close/>
              </a:path>
              <a:path w="419100" h="792479" extrusionOk="0">
                <a:moveTo>
                  <a:pt x="252983" y="251459"/>
                </a:moveTo>
                <a:lnTo>
                  <a:pt x="210311" y="251459"/>
                </a:lnTo>
                <a:lnTo>
                  <a:pt x="252790" y="285876"/>
                </a:lnTo>
                <a:lnTo>
                  <a:pt x="252983" y="251459"/>
                </a:lnTo>
                <a:close/>
              </a:path>
              <a:path w="419100" h="792479" extrusionOk="0">
                <a:moveTo>
                  <a:pt x="252983" y="286033"/>
                </a:moveTo>
                <a:lnTo>
                  <a:pt x="252983" y="251459"/>
                </a:lnTo>
                <a:lnTo>
                  <a:pt x="252790" y="285876"/>
                </a:lnTo>
                <a:lnTo>
                  <a:pt x="252983" y="28603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hu" sz="1650" noProof="0" dirty="0">
              <a:latin typeface="Poppins"/>
            </a:endParaRPr>
          </a:p>
        </p:txBody>
      </p:sp>
      <p:sp>
        <p:nvSpPr>
          <p:cNvPr id="16" name="object 16"/>
          <p:cNvSpPr txBox="1"/>
          <p:nvPr/>
        </p:nvSpPr>
        <p:spPr bwMode="auto">
          <a:xfrm>
            <a:off x="5106193" y="5609116"/>
            <a:ext cx="3832890" cy="61387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405157" algn="ctr"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Kulturális, társadalmi és politikai meggyőződések</a:t>
            </a:r>
          </a:p>
        </p:txBody>
      </p:sp>
      <p:sp>
        <p:nvSpPr>
          <p:cNvPr id="17" name="Ellipse 16"/>
          <p:cNvSpPr/>
          <p:nvPr/>
        </p:nvSpPr>
        <p:spPr bwMode="auto">
          <a:xfrm>
            <a:off x="6107274" y="2634699"/>
            <a:ext cx="2250415" cy="21239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4067" marR="118147" indent="-306029" algn="ctr">
              <a:lnSpc>
                <a:spcPct val="101099"/>
              </a:lnSpc>
              <a:defRPr/>
            </a:pPr>
            <a:r>
              <a:rPr lang="hu" sz="2000" b="1" noProof="0" dirty="0">
                <a:solidFill>
                  <a:schemeClr val="bg1"/>
                </a:solidFill>
                <a:latin typeface="Poppins"/>
                <a:cs typeface="Calibri" panose="020F0502020204030204" pitchFamily="34" charset="0"/>
              </a:rPr>
              <a:t>Alkosson </a:t>
            </a:r>
          </a:p>
          <a:p>
            <a:pPr marL="344067" marR="118147" indent="-306029" algn="ctr">
              <a:lnSpc>
                <a:spcPct val="101099"/>
              </a:lnSpc>
              <a:defRPr/>
            </a:pPr>
            <a:r>
              <a:rPr lang="hu" sz="2000" b="1" dirty="0">
                <a:solidFill>
                  <a:schemeClr val="bg1"/>
                </a:solidFill>
                <a:latin typeface="Poppins"/>
                <a:cs typeface="Calibri" panose="020F0502020204030204" pitchFamily="34" charset="0"/>
              </a:rPr>
              <a:t>saját</a:t>
            </a:r>
          </a:p>
          <a:p>
            <a:pPr marL="344067" marR="118147" indent="-306029" algn="ctr">
              <a:lnSpc>
                <a:spcPct val="101099"/>
              </a:lnSpc>
              <a:defRPr/>
            </a:pPr>
            <a:r>
              <a:rPr lang="hu" sz="2000" b="1" noProof="0" dirty="0">
                <a:solidFill>
                  <a:schemeClr val="bg1"/>
                </a:solidFill>
                <a:latin typeface="Poppins"/>
                <a:cs typeface="Calibri" panose="020F0502020204030204" pitchFamily="34" charset="0"/>
              </a:rPr>
              <a:t>véleményt! </a:t>
            </a:r>
          </a:p>
        </p:txBody>
      </p:sp>
      <p:grpSp>
        <p:nvGrpSpPr>
          <p:cNvPr id="14" name="Gruppierung 13"/>
          <p:cNvGrpSpPr/>
          <p:nvPr/>
        </p:nvGrpSpPr>
        <p:grpSpPr bwMode="auto">
          <a:xfrm>
            <a:off x="805755" y="1460917"/>
            <a:ext cx="2905355" cy="1395401"/>
            <a:chOff x="893135" y="2003192"/>
            <a:chExt cx="2913321" cy="1399227"/>
          </a:xfrm>
        </p:grpSpPr>
        <p:sp>
          <p:nvSpPr>
            <p:cNvPr id="6" name="Wolke 5"/>
            <p:cNvSpPr/>
            <p:nvPr/>
          </p:nvSpPr>
          <p:spPr bwMode="auto">
            <a:xfrm>
              <a:off x="893135" y="2003192"/>
              <a:ext cx="2913321" cy="1399227"/>
            </a:xfrm>
            <a:prstGeom prst="cloud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hu" noProof="0" dirty="0">
                <a:solidFill>
                  <a:schemeClr val="accent6">
                    <a:lumMod val="75000"/>
                  </a:schemeClr>
                </a:solidFill>
                <a:latin typeface="Poppins"/>
              </a:endParaRPr>
            </a:p>
          </p:txBody>
        </p:sp>
        <p:sp>
          <p:nvSpPr>
            <p:cNvPr id="13" name="Textfeld 12"/>
            <p:cNvSpPr txBox="1"/>
            <p:nvPr/>
          </p:nvSpPr>
          <p:spPr bwMode="auto">
            <a:xfrm>
              <a:off x="1399891" y="2241140"/>
              <a:ext cx="2164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hu" noProof="0" dirty="0">
                  <a:solidFill>
                    <a:schemeClr val="accent6">
                      <a:lumMod val="75000"/>
                    </a:schemeClr>
                  </a:solidFill>
                  <a:latin typeface="Poppins"/>
                  <a:cs typeface="Calibri" panose="020F0502020204030204" pitchFamily="34" charset="0"/>
                </a:rPr>
                <a:t>Szakértelem, a folyamatok ismerete</a:t>
              </a:r>
            </a:p>
          </p:txBody>
        </p:sp>
      </p:grpSp>
      <p:sp>
        <p:nvSpPr>
          <p:cNvPr id="18" name="Rechteck 17"/>
          <p:cNvSpPr/>
          <p:nvPr/>
        </p:nvSpPr>
        <p:spPr bwMode="auto">
          <a:xfrm>
            <a:off x="682812" y="5012362"/>
            <a:ext cx="34148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" sz="1100" noProof="0" dirty="0">
                <a:latin typeface="Calibri" panose="020F0502020204030204" pitchFamily="34" charset="0"/>
                <a:cs typeface="Calibri" panose="020F0502020204030204" pitchFamily="34" charset="0"/>
              </a:rPr>
              <a:t>Sadler, T.D, Romine, W.L. &amp; Sami, M. (2016) . Learning science content through socio-scientific issues-based instruction: a multi-level assessment study. International Journal of Science Education, 38(10), 1622-1635</a:t>
            </a:r>
            <a:endParaRPr lang="hu" sz="16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hu" sz="3600" noProof="0" dirty="0"/>
              <a:t>Társadalmi vonatkozású természettudományos kérdések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half" idx="4294967295"/>
          </p:nvPr>
        </p:nvSpPr>
        <p:spPr bwMode="auto">
          <a:xfrm>
            <a:off x="1311275" y="2084388"/>
            <a:ext cx="10880725" cy="3810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hu" u="sng" noProof="0" dirty="0">
                <a:hlinkClick r:id="rId3" tooltip="https://futurefocusedlearning.net/blog/learner-agency/5-terrific-inquiry-based-learning-examples"/>
              </a:rPr>
              <a:t>https://futurefocusedlearning.net/blog/learner-agency/5-terrific-inquiry-based-learning-examples</a:t>
            </a:r>
            <a:r>
              <a:rPr lang="hu" noProof="0" dirty="0"/>
              <a:t> </a:t>
            </a:r>
          </a:p>
          <a:p>
            <a:pPr>
              <a:defRPr/>
            </a:pPr>
            <a:endParaRPr lang="hu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304588" y="6307138"/>
            <a:ext cx="887412" cy="315912"/>
          </a:xfrm>
        </p:spPr>
        <p:txBody>
          <a:bodyPr/>
          <a:lstStyle/>
          <a:p>
            <a:pPr>
              <a:defRPr/>
            </a:pPr>
            <a:r>
              <a:rPr lang="hu" noProof="0" dirty="0" err="1"/>
              <a:t>Seite </a:t>
            </a:r>
            <a:endParaRPr lang="hu" noProof="0" dirty="0"/>
          </a:p>
        </p:txBody>
      </p:sp>
      <p:sp>
        <p:nvSpPr>
          <p:cNvPr id="3" name="Rechteck 2"/>
          <p:cNvSpPr/>
          <p:nvPr/>
        </p:nvSpPr>
        <p:spPr bwMode="auto">
          <a:xfrm>
            <a:off x="6708077" y="5268214"/>
            <a:ext cx="4987109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" sz="1100" u="sng" noProof="0" dirty="0">
                <a:latin typeface="Calibri" panose="020F0502020204030204" pitchFamily="34" charset="0"/>
                <a:cs typeface="Calibri" panose="020F0502020204030204" pitchFamily="34" charset="0"/>
              </a:rPr>
              <a:t>https://www.epa.gov/shttps://link.springer.com/chapter/10.1007/978-981-19-3326-4_8ites/default/files/styles/medium/public/2014-10/benmappyramid.png?itok=fyGUU7da</a:t>
            </a:r>
            <a:endParaRPr lang="hu" sz="11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hu" sz="1050" noProof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56740" y="1991895"/>
            <a:ext cx="5828746" cy="326409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713285" y="1991895"/>
            <a:ext cx="4759311" cy="3264099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 bwMode="auto">
          <a:xfrm>
            <a:off x="656740" y="5277473"/>
            <a:ext cx="4729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" sz="1100" u="sng" noProof="0" dirty="0">
                <a:latin typeface="Calibri" panose="020F0502020204030204" pitchFamily="34" charset="0"/>
                <a:cs typeface="Calibri" panose="020F0502020204030204" pitchFamily="34" charset="0"/>
              </a:rPr>
              <a:t>https://prepp.in/news/e-492-causes-of-soil-pollution-environment-notes </a:t>
            </a:r>
          </a:p>
        </p:txBody>
      </p:sp>
      <p:sp>
        <p:nvSpPr>
          <p:cNvPr id="4" name="Textfeld 18">
            <a:extLst>
              <a:ext uri="{FF2B5EF4-FFF2-40B4-BE49-F238E27FC236}">
                <a16:creationId xmlns:a16="http://schemas.microsoft.com/office/drawing/2014/main" id="{4BE74D3A-6316-699B-5C42-ABA07B16A6E3}"/>
              </a:ext>
            </a:extLst>
          </p:cNvPr>
          <p:cNvSpPr txBox="1"/>
          <p:nvPr/>
        </p:nvSpPr>
        <p:spPr bwMode="auto">
          <a:xfrm>
            <a:off x="795892" y="1236111"/>
            <a:ext cx="1585690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Elmélyülés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hu" sz="3600" noProof="0" dirty="0"/>
              <a:t>Társadalmi vonatkozású természettudományos kérdések – feladat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304588" y="6307138"/>
            <a:ext cx="887412" cy="315912"/>
          </a:xfrm>
        </p:spPr>
        <p:txBody>
          <a:bodyPr/>
          <a:lstStyle/>
          <a:p>
            <a:pPr>
              <a:defRPr/>
            </a:pPr>
            <a:r>
              <a:rPr lang="hu" noProof="0" dirty="0" err="1"/>
              <a:t>Seite </a:t>
            </a:r>
            <a:endParaRPr lang="hu" noProof="0" dirty="0"/>
          </a:p>
        </p:txBody>
      </p:sp>
      <p:sp>
        <p:nvSpPr>
          <p:cNvPr id="14" name="Textfeld 13"/>
          <p:cNvSpPr txBox="1"/>
          <p:nvPr/>
        </p:nvSpPr>
        <p:spPr bwMode="auto">
          <a:xfrm>
            <a:off x="822809" y="1922630"/>
            <a:ext cx="10657183" cy="37925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" b="1" u="sng" noProof="0" dirty="0">
                <a:latin typeface="Poppins"/>
                <a:cs typeface="Calibri" panose="020F0502020204030204" pitchFamily="34" charset="0"/>
              </a:rPr>
              <a:t>4.2. feladat:</a:t>
            </a:r>
            <a:r>
              <a:rPr lang="hu" noProof="0" dirty="0">
                <a:latin typeface="Poppins"/>
                <a:cs typeface="Calibri" panose="020F0502020204030204" pitchFamily="34" charset="0"/>
              </a:rPr>
              <a:t> </a:t>
            </a:r>
            <a:r>
              <a:rPr lang="hu" b="1" noProof="0" dirty="0">
                <a:latin typeface="Poppins"/>
                <a:cs typeface="Calibri" panose="020F0502020204030204" pitchFamily="34" charset="0"/>
              </a:rPr>
              <a:t>Mit tehetünk a talajszennyezés ellen? </a:t>
            </a:r>
          </a:p>
          <a:p>
            <a:pPr>
              <a:lnSpc>
                <a:spcPct val="150000"/>
              </a:lnSpc>
              <a:defRPr/>
            </a:pPr>
            <a:r>
              <a:rPr lang="hu" noProof="0" dirty="0">
                <a:latin typeface="Poppins"/>
                <a:cs typeface="Calibri" panose="020F0502020204030204" pitchFamily="34" charset="0"/>
              </a:rPr>
              <a:t>Alkalmazzák a témában már megszerzett ismereteket (XY. osztály/xy tantárgy), és kutassanak az alábbi online oldalakon! </a:t>
            </a:r>
          </a:p>
          <a:p>
            <a:pPr>
              <a:lnSpc>
                <a:spcPct val="150000"/>
              </a:lnSpc>
              <a:defRPr/>
            </a:pPr>
            <a:r>
              <a:rPr lang="hu" noProof="0" dirty="0">
                <a:latin typeface="Poppins"/>
                <a:cs typeface="Calibri" panose="020F0502020204030204" pitchFamily="34" charset="0"/>
              </a:rPr>
              <a:t>(</a:t>
            </a:r>
            <a:r>
              <a:rPr lang="hu" noProof="0" dirty="0">
                <a:solidFill>
                  <a:schemeClr val="bg2">
                    <a:lumMod val="60000"/>
                    <a:lumOff val="40000"/>
                  </a:schemeClr>
                </a:solidFill>
                <a:latin typeface="Poppins"/>
                <a:cs typeface="Calibri" panose="020F0502020204030204" pitchFamily="34" charset="0"/>
              </a:rPr>
              <a:t>(a korosztályhoz igazított válogatást kell biztosítani)</a:t>
            </a:r>
            <a:r>
              <a:rPr lang="hu" noProof="0" dirty="0">
                <a:latin typeface="Poppins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150000"/>
              </a:lnSpc>
              <a:defRPr/>
            </a:pPr>
            <a:r>
              <a:rPr lang="hu" b="1" u="sng" noProof="0" dirty="0">
                <a:latin typeface="Poppins"/>
                <a:cs typeface="Calibri"/>
              </a:rPr>
              <a:t>1-2. csoport: </a:t>
            </a:r>
            <a:r>
              <a:rPr lang="hu" noProof="0" dirty="0">
                <a:latin typeface="Poppins"/>
                <a:cs typeface="Calibri"/>
              </a:rPr>
              <a:t>Dolgozzanak ki meggyőző javaslatot arra vonatkozóan, hogyan csökkenthetjük a jövőben a talajszennyezést! Készítsenek innovatív prezentációt, amely meggyőzi a helyi döntéshozókat és politikusokat a kezdeményezés felkarolásának előnyeiről!</a:t>
            </a:r>
          </a:p>
          <a:p>
            <a:pPr>
              <a:lnSpc>
                <a:spcPct val="150000"/>
              </a:lnSpc>
              <a:defRPr/>
            </a:pPr>
            <a:r>
              <a:rPr lang="hu" b="1" u="sng" noProof="0" dirty="0">
                <a:latin typeface="Poppins"/>
                <a:cs typeface="Calibri"/>
              </a:rPr>
              <a:t>3-4. csoport: </a:t>
            </a:r>
            <a:r>
              <a:rPr lang="hu" noProof="0" dirty="0">
                <a:latin typeface="Poppins"/>
                <a:cs typeface="Calibri"/>
              </a:rPr>
              <a:t>Dolgozzanak ki kreatív ismeretterjesztő programot, amellyel tájékoztatják az embereket a talajszennyezés egészségügyi hatásairól és a megelőzés lehetőségeiről! </a:t>
            </a:r>
          </a:p>
        </p:txBody>
      </p:sp>
      <p:sp>
        <p:nvSpPr>
          <p:cNvPr id="4" name="Textfeld 18">
            <a:extLst>
              <a:ext uri="{FF2B5EF4-FFF2-40B4-BE49-F238E27FC236}">
                <a16:creationId xmlns:a16="http://schemas.microsoft.com/office/drawing/2014/main" id="{1056942F-EFDA-079C-1D6D-2BFB8AC14AB8}"/>
              </a:ext>
            </a:extLst>
          </p:cNvPr>
          <p:cNvSpPr txBox="1"/>
          <p:nvPr/>
        </p:nvSpPr>
        <p:spPr bwMode="auto">
          <a:xfrm>
            <a:off x="795892" y="1236111"/>
            <a:ext cx="1585690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Elmélyülés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 bwMode="auto">
          <a:xfrm>
            <a:off x="930638" y="4468712"/>
            <a:ext cx="9533138" cy="12072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Ø"/>
              <a:defRPr/>
            </a:pPr>
            <a:r>
              <a:rPr lang="hu" sz="1600" u="sng" noProof="0" dirty="0">
                <a:latin typeface="Poppins"/>
                <a:cs typeface="Calibri"/>
              </a:rPr>
              <a:t>Formatív:</a:t>
            </a:r>
            <a:r>
              <a:rPr lang="hu" sz="1600" noProof="0" dirty="0">
                <a:latin typeface="Poppins"/>
                <a:cs typeface="Calibri"/>
              </a:rPr>
              <a:t> Figyelje meg közelebbről a diákokat a csoportmunka során, gyűjtse össze az elkészített produktumokat, elemezze őket, és adjon visszajelzést!</a:t>
            </a: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Ø"/>
              <a:defRPr/>
            </a:pPr>
            <a:r>
              <a:rPr lang="hu" sz="1600" u="sng" noProof="0" dirty="0">
                <a:latin typeface="Poppins"/>
                <a:cs typeface="Calibri"/>
              </a:rPr>
              <a:t>Szummatív:</a:t>
            </a:r>
            <a:r>
              <a:rPr lang="hu" sz="1600" noProof="0" dirty="0">
                <a:latin typeface="Poppins"/>
                <a:cs typeface="Calibri"/>
              </a:rPr>
              <a:t> Már a foglalkozás elején tűzzék ki a tanulási célokat!</a:t>
            </a:r>
          </a:p>
        </p:txBody>
      </p:sp>
      <p:sp>
        <p:nvSpPr>
          <p:cNvPr id="13" name="Textfeld 12"/>
          <p:cNvSpPr txBox="1"/>
          <p:nvPr/>
        </p:nvSpPr>
        <p:spPr bwMode="auto">
          <a:xfrm>
            <a:off x="865053" y="1236111"/>
            <a:ext cx="2114629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Értékelés</a:t>
            </a:r>
            <a:endParaRPr lang="hu" noProof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1F0046-187E-F19F-7218-8156D5D2A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" dirty="0"/>
              <a:t>Visszajelzés</a:t>
            </a:r>
          </a:p>
        </p:txBody>
      </p:sp>
      <p:sp>
        <p:nvSpPr>
          <p:cNvPr id="5" name="Rechteck 16"/>
          <p:cNvSpPr/>
          <p:nvPr/>
        </p:nvSpPr>
        <p:spPr bwMode="auto">
          <a:xfrm>
            <a:off x="826583" y="1922630"/>
            <a:ext cx="11033338" cy="2642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" sz="1600" noProof="0" dirty="0">
                <a:latin typeface="Poppins"/>
                <a:cs typeface="Calibri" panose="020F0502020204030204" pitchFamily="34" charset="0"/>
              </a:rPr>
              <a:t>Figyelje meg a diákokat, miközben csoportban dolgoznak vagy az osztály előtt mutatják be a munkájukat! 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" sz="1600" noProof="0" dirty="0">
                <a:latin typeface="Poppins"/>
                <a:cs typeface="Calibri" panose="020F0502020204030204" pitchFamily="34" charset="0"/>
              </a:rPr>
              <a:t>Kísérje figyelemmel, hogy fejlődnek-e a készségeik, és ha igen, milyen irányban!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" sz="1600" noProof="0" dirty="0">
                <a:latin typeface="Poppins"/>
                <a:cs typeface="Calibri" panose="020F0502020204030204" pitchFamily="34" charset="0"/>
              </a:rPr>
              <a:t>A foglalkozás végén mérje fel a tudást és a készségeket! </a:t>
            </a: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defRPr/>
            </a:pPr>
            <a:r>
              <a:rPr lang="hu" sz="1600" b="1" noProof="0" dirty="0">
                <a:latin typeface="Poppins"/>
                <a:cs typeface="Calibri" panose="020F0502020204030204" pitchFamily="34" charset="0"/>
              </a:rPr>
              <a:t>Az értékelés itt nem a hagyományos értelemben vett számonkérést jelenti. Inkább a tanulási előfeltételek és a tanulói előrehaladás felismerését és diagnosztizálását szolgálja az egyes fázisokban, ezáltal a pedagógus számára is iránymutatást ad a következő lépések megtervezéséhez.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hteck 16"/>
          <p:cNvSpPr/>
          <p:nvPr/>
        </p:nvSpPr>
        <p:spPr bwMode="auto">
          <a:xfrm>
            <a:off x="711357" y="1759331"/>
            <a:ext cx="11189574" cy="37420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hu" sz="2000" noProof="0" dirty="0">
                <a:latin typeface="Poppins"/>
                <a:cs typeface="Calibri"/>
              </a:rPr>
              <a:t>A diagnosztika nemcsak az osztályozás alapját képezi, hanem a biológiaórák szerves részeként is szükség van rá, hogy megfelelő módon tudjuk a tanulók igényeihez igazítani az oktatást.</a:t>
            </a:r>
          </a:p>
          <a:p>
            <a:pPr marL="285750" lvl="0" indent="-285750">
              <a:lnSpc>
                <a:spcPct val="150000"/>
              </a:lnSpc>
              <a:buClr>
                <a:srgbClr val="000000"/>
              </a:buClr>
              <a:buFont typeface="Wingdings"/>
              <a:buChar char="Ø"/>
              <a:defRPr/>
            </a:pPr>
            <a:r>
              <a:rPr lang="hu" sz="2000" u="sng" noProof="0" dirty="0">
                <a:latin typeface="Poppins"/>
                <a:cs typeface="Calibri"/>
              </a:rPr>
              <a:t>Szummatív diagnosztika – vizsgáztatás:</a:t>
            </a:r>
            <a:r>
              <a:rPr lang="hu" sz="2000" noProof="0" dirty="0">
                <a:latin typeface="Poppins"/>
                <a:cs typeface="Calibri"/>
              </a:rPr>
              <a:t> a hosszabb tanulási szakaszok lezárásakor a teljesítmény végleges diagnosztizálása és értékelése (általában dolgozat vagy iskolai feladat formájában)</a:t>
            </a:r>
          </a:p>
          <a:p>
            <a:pPr marL="285750" lvl="0" indent="-285750">
              <a:lnSpc>
                <a:spcPct val="150000"/>
              </a:lnSpc>
              <a:buClr>
                <a:srgbClr val="000000"/>
              </a:buClr>
              <a:buFont typeface="Wingdings"/>
              <a:buChar char="Ø"/>
              <a:defRPr/>
            </a:pPr>
            <a:r>
              <a:rPr lang="hu" sz="2000" u="sng" noProof="0" dirty="0">
                <a:latin typeface="Poppins"/>
                <a:cs typeface="Calibri" panose="020F0502020204030204" pitchFamily="34" charset="0"/>
              </a:rPr>
              <a:t>Formatív diagnosztika </a:t>
            </a:r>
            <a:r>
              <a:rPr lang="hu" sz="2000" noProof="0" dirty="0">
                <a:latin typeface="Poppins"/>
                <a:cs typeface="Calibri" panose="020F0502020204030204" pitchFamily="34" charset="0"/>
              </a:rPr>
              <a:t>– folyamatos értékelés a diákok tanulási előrehaladásának nyomon követése érdekében (munkalapok, óralátogatások, osztálytermi beszélgetések, házi feladatok stb.)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58618-8A83-DD4E-CDF4-3F243118E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" dirty="0"/>
              <a:t>Visszajelzés</a:t>
            </a:r>
          </a:p>
        </p:txBody>
      </p:sp>
      <p:sp>
        <p:nvSpPr>
          <p:cNvPr id="5" name="Textfeld 12">
            <a:extLst>
              <a:ext uri="{FF2B5EF4-FFF2-40B4-BE49-F238E27FC236}">
                <a16:creationId xmlns:a16="http://schemas.microsoft.com/office/drawing/2014/main" id="{679C5164-4EFC-DA15-EFA2-F437112D2B9E}"/>
              </a:ext>
            </a:extLst>
          </p:cNvPr>
          <p:cNvSpPr txBox="1"/>
          <p:nvPr/>
        </p:nvSpPr>
        <p:spPr bwMode="auto">
          <a:xfrm>
            <a:off x="865053" y="1236111"/>
            <a:ext cx="2114629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Értékelés</a:t>
            </a:r>
            <a:endParaRPr lang="hu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hteck 16"/>
          <p:cNvSpPr/>
          <p:nvPr/>
        </p:nvSpPr>
        <p:spPr bwMode="auto">
          <a:xfrm>
            <a:off x="664660" y="1997839"/>
            <a:ext cx="10517692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hu" sz="2000" b="1" u="sng" noProof="0" dirty="0">
                <a:latin typeface="Poppins"/>
                <a:cs typeface="Calibri"/>
              </a:rPr>
              <a:t>Formatív diagnózis:</a:t>
            </a:r>
            <a:r>
              <a:rPr lang="hu" sz="2000" noProof="0" dirty="0">
                <a:latin typeface="Poppins"/>
                <a:cs typeface="Calibri"/>
              </a:rPr>
              <a:t> Lehetőséget kell biztosítani arra, hogy a tanulók megkérdőjelezhessék saját tudásukat, és reflektálhassanak tapasztalataikra. Olyan lehetőségeket kell teremteni, amelyek révén a pedagógus értékelheti és fejlesztheti a tanulási kínálat hatékonyságát, és felmérheti, hogy hol tartanak éppen a tanulók.  </a:t>
            </a:r>
            <a:endParaRPr lang="hu" sz="2000" b="1" u="sng" noProof="0" dirty="0">
              <a:latin typeface="Poppins"/>
              <a:cs typeface="Calibri"/>
            </a:endParaRPr>
          </a:p>
          <a:p>
            <a:pPr lvl="0">
              <a:lnSpc>
                <a:spcPct val="150000"/>
              </a:lnSpc>
              <a:defRPr/>
            </a:pPr>
            <a:r>
              <a:rPr lang="hu" sz="2000" b="1" u="sng" noProof="0" dirty="0">
                <a:latin typeface="Poppins"/>
                <a:cs typeface="Calibri"/>
              </a:rPr>
              <a:t>Szummatív diagnózis:</a:t>
            </a:r>
            <a:r>
              <a:rPr lang="hu" sz="2000" noProof="0" dirty="0">
                <a:latin typeface="Poppins"/>
                <a:cs typeface="Calibri"/>
              </a:rPr>
              <a:t> Visszajelzést kell adni a tanulóknak arról, hogy elérték-e a kitűzött tanulási célokat, illetve elsajátították-e a kívánt kompetenciákat. </a:t>
            </a:r>
            <a:endParaRPr lang="hu" sz="2000" b="0" i="0" u="none" strike="noStrike" cap="none" spc="0" noProof="0" dirty="0">
              <a:ln>
                <a:noFill/>
              </a:ln>
              <a:latin typeface="Poppins"/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288EF4-0432-AE41-0704-F498CE6D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" dirty="0"/>
              <a:t>Visszajelzés</a:t>
            </a:r>
          </a:p>
        </p:txBody>
      </p:sp>
      <p:sp>
        <p:nvSpPr>
          <p:cNvPr id="2" name="Textfeld 12">
            <a:extLst>
              <a:ext uri="{FF2B5EF4-FFF2-40B4-BE49-F238E27FC236}">
                <a16:creationId xmlns:a16="http://schemas.microsoft.com/office/drawing/2014/main" id="{D37C1345-6083-6B0C-50A8-DDAE9C2BB0D5}"/>
              </a:ext>
            </a:extLst>
          </p:cNvPr>
          <p:cNvSpPr txBox="1"/>
          <p:nvPr/>
        </p:nvSpPr>
        <p:spPr bwMode="auto">
          <a:xfrm>
            <a:off x="865053" y="1236111"/>
            <a:ext cx="2114629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Értékelés</a:t>
            </a:r>
            <a:endParaRPr lang="hu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hteck 16"/>
          <p:cNvSpPr/>
          <p:nvPr/>
        </p:nvSpPr>
        <p:spPr bwMode="auto">
          <a:xfrm>
            <a:off x="618038" y="1969646"/>
            <a:ext cx="9054580" cy="32762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" sz="2000" b="1" u="sng" noProof="0" dirty="0">
                <a:latin typeface="Poppins"/>
                <a:cs typeface="Calibri"/>
              </a:rPr>
              <a:t>Módszerek: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Fogalmi karikatúrák, fogalomtérképek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Osztálytermi megfigyelés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Hasonló jelenségek magyarázata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Produktumelemzés (a vitában elhangzott érvek, a prezentációk tartalma vagy más tanulási kimenetek értékelése)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Tesztek, vizsgák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FA91DE-84AD-26F5-7C2C-3A9EA7CD1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" dirty="0"/>
              <a:t>Visszajelzés</a:t>
            </a:r>
          </a:p>
        </p:txBody>
      </p:sp>
      <p:sp>
        <p:nvSpPr>
          <p:cNvPr id="2" name="Textfeld 12">
            <a:extLst>
              <a:ext uri="{FF2B5EF4-FFF2-40B4-BE49-F238E27FC236}">
                <a16:creationId xmlns:a16="http://schemas.microsoft.com/office/drawing/2014/main" id="{03B87E32-7B70-700B-BD02-28A184B59956}"/>
              </a:ext>
            </a:extLst>
          </p:cNvPr>
          <p:cNvSpPr txBox="1"/>
          <p:nvPr/>
        </p:nvSpPr>
        <p:spPr bwMode="auto">
          <a:xfrm>
            <a:off x="865053" y="1236111"/>
            <a:ext cx="2114629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Értékelés</a:t>
            </a:r>
            <a:endParaRPr lang="hu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Abgerundetes Rechteck 13"/>
          <p:cNvSpPr/>
          <p:nvPr/>
        </p:nvSpPr>
        <p:spPr bwMode="auto">
          <a:xfrm>
            <a:off x="2049094" y="3502026"/>
            <a:ext cx="1924737" cy="714679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" noProof="0" dirty="0">
                <a:solidFill>
                  <a:schemeClr val="tx1"/>
                </a:solidFill>
                <a:latin typeface="Poppins"/>
              </a:rPr>
              <a:t>Növényi maradványok</a:t>
            </a:r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3896920" y="2355130"/>
            <a:ext cx="1701994" cy="504056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" noProof="0" dirty="0">
                <a:solidFill>
                  <a:schemeClr val="tx1"/>
                </a:solidFill>
                <a:latin typeface="Poppins"/>
              </a:rPr>
              <a:t>Földigiliszták</a:t>
            </a:r>
          </a:p>
        </p:txBody>
      </p:sp>
      <p:sp>
        <p:nvSpPr>
          <p:cNvPr id="16" name="Abgerundetes Rechteck 15"/>
          <p:cNvSpPr/>
          <p:nvPr/>
        </p:nvSpPr>
        <p:spPr bwMode="auto">
          <a:xfrm>
            <a:off x="4477887" y="4882646"/>
            <a:ext cx="1296144" cy="432048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" noProof="0" dirty="0">
                <a:solidFill>
                  <a:schemeClr val="tx1"/>
                </a:solidFill>
                <a:latin typeface="Poppins"/>
              </a:rPr>
              <a:t>Humusz</a:t>
            </a:r>
          </a:p>
        </p:txBody>
      </p:sp>
      <p:cxnSp>
        <p:nvCxnSpPr>
          <p:cNvPr id="18" name="Gerade Verbindung mit Pfeil 17"/>
          <p:cNvCxnSpPr/>
          <p:nvPr/>
        </p:nvCxnSpPr>
        <p:spPr bwMode="auto">
          <a:xfrm flipH="1">
            <a:off x="2533671" y="3299713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 bwMode="auto">
          <a:xfrm>
            <a:off x="4837927" y="3875777"/>
            <a:ext cx="504056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 bwMode="auto">
          <a:xfrm>
            <a:off x="3973831" y="4739873"/>
            <a:ext cx="43204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 bwMode="auto">
          <a:xfrm>
            <a:off x="2965719" y="293967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hu" noProof="0" dirty="0">
                <a:latin typeface="Poppins"/>
              </a:rPr>
              <a:t>táplálkozás</a:t>
            </a:r>
          </a:p>
        </p:txBody>
      </p:sp>
      <p:sp>
        <p:nvSpPr>
          <p:cNvPr id="22" name="Textfeld 21"/>
          <p:cNvSpPr txBox="1"/>
          <p:nvPr/>
        </p:nvSpPr>
        <p:spPr bwMode="auto">
          <a:xfrm>
            <a:off x="4405879" y="351573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hu" noProof="0" dirty="0">
                <a:latin typeface="Poppins"/>
              </a:rPr>
              <a:t>ürítés</a:t>
            </a:r>
          </a:p>
        </p:txBody>
      </p:sp>
      <p:sp>
        <p:nvSpPr>
          <p:cNvPr id="23" name="Textfeld 22"/>
          <p:cNvSpPr txBox="1"/>
          <p:nvPr/>
        </p:nvSpPr>
        <p:spPr bwMode="auto">
          <a:xfrm>
            <a:off x="3181743" y="4379833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hu" noProof="0" dirty="0">
                <a:latin typeface="Poppins"/>
              </a:rPr>
              <a:t>termelés</a:t>
            </a:r>
          </a:p>
        </p:txBody>
      </p:sp>
      <p:cxnSp>
        <p:nvCxnSpPr>
          <p:cNvPr id="24" name="Gerade Verbindung 15"/>
          <p:cNvCxnSpPr/>
          <p:nvPr/>
        </p:nvCxnSpPr>
        <p:spPr bwMode="auto">
          <a:xfrm flipH="1">
            <a:off x="3469775" y="2867665"/>
            <a:ext cx="288032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16"/>
          <p:cNvCxnSpPr/>
          <p:nvPr/>
        </p:nvCxnSpPr>
        <p:spPr bwMode="auto">
          <a:xfrm flipH="1" flipV="1">
            <a:off x="4477887" y="3011681"/>
            <a:ext cx="144016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17"/>
          <p:cNvCxnSpPr/>
          <p:nvPr/>
        </p:nvCxnSpPr>
        <p:spPr bwMode="auto">
          <a:xfrm>
            <a:off x="2821702" y="4271821"/>
            <a:ext cx="504056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feil nach rechts 26"/>
          <p:cNvSpPr/>
          <p:nvPr/>
        </p:nvSpPr>
        <p:spPr bwMode="auto">
          <a:xfrm rot="20066886">
            <a:off x="2091493" y="4878424"/>
            <a:ext cx="1460417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" sz="1400" noProof="0" dirty="0">
                <a:solidFill>
                  <a:schemeClr val="tx1"/>
                </a:solidFill>
                <a:latin typeface="Poppins"/>
              </a:rPr>
              <a:t>állítás</a:t>
            </a:r>
          </a:p>
        </p:txBody>
      </p:sp>
      <p:sp>
        <p:nvSpPr>
          <p:cNvPr id="28" name="Pfeil nach rechts 27"/>
          <p:cNvSpPr/>
          <p:nvPr/>
        </p:nvSpPr>
        <p:spPr bwMode="auto">
          <a:xfrm rot="1807152">
            <a:off x="1725414" y="2409779"/>
            <a:ext cx="1368152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" sz="1400" noProof="0" dirty="0">
                <a:solidFill>
                  <a:schemeClr val="tx1"/>
                </a:solidFill>
                <a:latin typeface="Poppins"/>
              </a:rPr>
              <a:t>kapcsolat</a:t>
            </a:r>
          </a:p>
        </p:txBody>
      </p:sp>
      <p:sp>
        <p:nvSpPr>
          <p:cNvPr id="29" name="Pfeil nach rechts 28"/>
          <p:cNvSpPr/>
          <p:nvPr/>
        </p:nvSpPr>
        <p:spPr bwMode="auto">
          <a:xfrm rot="1077663">
            <a:off x="625460" y="3556356"/>
            <a:ext cx="1368152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" sz="1400" noProof="0" dirty="0">
                <a:solidFill>
                  <a:schemeClr val="tx1"/>
                </a:solidFill>
                <a:latin typeface="Poppins"/>
              </a:rPr>
              <a:t>fogalom</a:t>
            </a:r>
          </a:p>
        </p:txBody>
      </p:sp>
      <p:sp>
        <p:nvSpPr>
          <p:cNvPr id="2" name="Rechteck 1"/>
          <p:cNvSpPr/>
          <p:nvPr/>
        </p:nvSpPr>
        <p:spPr bwMode="auto">
          <a:xfrm>
            <a:off x="6350095" y="1933300"/>
            <a:ext cx="52719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A fogalmakat keretben jelenítjük meg.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Összekötő vonalakkal jelöljük a kapcsolt fogalmak közötti összefüggéseket.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Hierarchikus rendben ábrázoljuk a fogalmakat.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Két vagy több fogalom között keresztkapcsolatok is felvehetők.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" sz="2000" noProof="0" dirty="0">
                <a:latin typeface="Poppins"/>
                <a:cs typeface="Calibri" panose="020F0502020204030204" pitchFamily="34" charset="0"/>
              </a:rPr>
              <a:t>A fogalomtérképen használt összekötő szavakkal állításokat fogalmazhatunk meg.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64481D-A24C-2528-6F53-D9BE8B282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" dirty="0"/>
              <a:t>Fogalomtérkép = a tanulók mentális modelljének vizuális leképeződése </a:t>
            </a:r>
          </a:p>
        </p:txBody>
      </p:sp>
      <p:sp>
        <p:nvSpPr>
          <p:cNvPr id="4" name="Textfeld 12">
            <a:extLst>
              <a:ext uri="{FF2B5EF4-FFF2-40B4-BE49-F238E27FC236}">
                <a16:creationId xmlns:a16="http://schemas.microsoft.com/office/drawing/2014/main" id="{C769C099-EDFB-3691-9660-58385CAA8E21}"/>
              </a:ext>
            </a:extLst>
          </p:cNvPr>
          <p:cNvSpPr txBox="1"/>
          <p:nvPr/>
        </p:nvSpPr>
        <p:spPr bwMode="auto">
          <a:xfrm>
            <a:off x="865053" y="1236111"/>
            <a:ext cx="2114629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Értékelés</a:t>
            </a:r>
            <a:endParaRPr lang="hu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1281911" y="4925723"/>
            <a:ext cx="10431390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hu" sz="1400" i="1" dirty="0">
                <a:solidFill>
                  <a:srgbClr val="000000"/>
                </a:solidFill>
                <a:latin typeface="Poppins"/>
                <a:cs typeface="Arial"/>
              </a:rPr>
              <a:t>(Krüger, D., Kloss, L., &amp; Cuadros, I. (2009). Was macht „gute“ Biologielehrkräfte aus? Befragungen von Lehrenden in der Didaktik der Biologie und Biologie-Lehramtsstudierenden an deutschen Hochschulen. I D B – Berichte aus dem Institut für Didaktik der Biologie, 17, 63–88.)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864B5E6-F82F-2CEE-7388-0498051CA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u" dirty="0"/>
              <a:t>Milyen a jó környezeti nevelés?</a:t>
            </a:r>
          </a:p>
        </p:txBody>
      </p:sp>
      <p:sp>
        <p:nvSpPr>
          <p:cNvPr id="16" name="Textfeld 17"/>
          <p:cNvSpPr txBox="1"/>
          <p:nvPr/>
        </p:nvSpPr>
        <p:spPr bwMode="auto">
          <a:xfrm>
            <a:off x="1001149" y="1410033"/>
            <a:ext cx="6923582" cy="3280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" sz="2000" noProof="0" dirty="0">
                <a:latin typeface="Poppins"/>
              </a:rPr>
              <a:t>„A tanítás nagyon különböző környezetkben zajlik, ami lehetetlenné teszi a »jó« tanítás egyetemesen érvényes meghatározását.</a:t>
            </a:r>
          </a:p>
          <a:p>
            <a:pPr>
              <a:lnSpc>
                <a:spcPct val="150000"/>
              </a:lnSpc>
              <a:defRPr/>
            </a:pPr>
            <a:r>
              <a:rPr lang="hu" sz="2000" noProof="0" dirty="0">
                <a:latin typeface="Poppins"/>
              </a:rPr>
              <a:t>Ugyanaz a tanóra az egyik osztályban kiváló tanulási eredményekhez vezethet, egy másikban eközben kudarcot vallhat. A tanítás megítélése az előzetesen kitűzött célkritériumok alapján történik."</a:t>
            </a:r>
          </a:p>
        </p:txBody>
      </p:sp>
      <p:sp>
        <p:nvSpPr>
          <p:cNvPr id="17" name="Rechteckige Legende 4">
            <a:extLst>
              <a:ext uri="{FF2B5EF4-FFF2-40B4-BE49-F238E27FC236}">
                <a16:creationId xmlns:a16="http://schemas.microsoft.com/office/drawing/2014/main" id="{A450F489-B529-84E9-6171-9DC96F0FF93B}"/>
              </a:ext>
            </a:extLst>
          </p:cNvPr>
          <p:cNvSpPr/>
          <p:nvPr/>
        </p:nvSpPr>
        <p:spPr bwMode="auto">
          <a:xfrm>
            <a:off x="8273939" y="1788807"/>
            <a:ext cx="3198693" cy="1701739"/>
          </a:xfrm>
          <a:prstGeom prst="wedgeRectCallout">
            <a:avLst>
              <a:gd name="adj1" fmla="val -36489"/>
              <a:gd name="adj2" fmla="val 100550"/>
            </a:avLst>
          </a:prstGeom>
          <a:solidFill>
            <a:srgbClr val="0CAF8F"/>
          </a:solidFill>
          <a:ln>
            <a:solidFill>
              <a:srgbClr val="5A31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hu" b="1" dirty="0">
                <a:latin typeface="Poppins"/>
              </a:rPr>
              <a:t>Pedagógiai alapelv:
</a:t>
            </a:r>
            <a:r>
              <a:rPr lang="hu" dirty="0">
                <a:latin typeface="Poppins"/>
              </a:rPr>
              <a:t>Tegyük átláthatóvá, hogy a tanulóknak milyen tanulási célokat kell elérniük!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Abgerundetes Rechteck 13"/>
          <p:cNvSpPr/>
          <p:nvPr/>
        </p:nvSpPr>
        <p:spPr bwMode="auto">
          <a:xfrm>
            <a:off x="1870390" y="3930906"/>
            <a:ext cx="1249799" cy="55040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" noProof="0" dirty="0">
                <a:solidFill>
                  <a:schemeClr val="tx1"/>
                </a:solidFill>
              </a:rPr>
              <a:t>láp</a:t>
            </a:r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3839899" y="2311984"/>
            <a:ext cx="1447365" cy="673089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hu" noProof="0" dirty="0">
              <a:solidFill>
                <a:schemeClr val="tx1"/>
              </a:solidFill>
            </a:endParaRPr>
          </a:p>
        </p:txBody>
      </p:sp>
      <p:sp>
        <p:nvSpPr>
          <p:cNvPr id="16" name="Abgerundetes Rechteck 15"/>
          <p:cNvSpPr/>
          <p:nvPr/>
        </p:nvSpPr>
        <p:spPr bwMode="auto">
          <a:xfrm>
            <a:off x="4754045" y="4939328"/>
            <a:ext cx="1341955" cy="610389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" noProof="0" dirty="0">
                <a:solidFill>
                  <a:schemeClr val="tx1"/>
                </a:solidFill>
              </a:rPr>
              <a:t>különféle fajok</a:t>
            </a:r>
          </a:p>
        </p:txBody>
      </p:sp>
      <p:cxnSp>
        <p:nvCxnSpPr>
          <p:cNvPr id="18" name="Gerade Verbindung mit Pfeil 17"/>
          <p:cNvCxnSpPr>
            <a:cxnSpLocks/>
          </p:cNvCxnSpPr>
          <p:nvPr/>
        </p:nvCxnSpPr>
        <p:spPr bwMode="auto">
          <a:xfrm flipH="1">
            <a:off x="2478360" y="3599507"/>
            <a:ext cx="378595" cy="237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cxnSpLocks/>
          </p:cNvCxnSpPr>
          <p:nvPr/>
        </p:nvCxnSpPr>
        <p:spPr bwMode="auto">
          <a:xfrm flipH="1" flipV="1">
            <a:off x="4925998" y="3111609"/>
            <a:ext cx="327195" cy="810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cxnSpLocks/>
          </p:cNvCxnSpPr>
          <p:nvPr/>
        </p:nvCxnSpPr>
        <p:spPr bwMode="auto">
          <a:xfrm>
            <a:off x="4149263" y="5078540"/>
            <a:ext cx="512836" cy="1659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 bwMode="auto">
          <a:xfrm>
            <a:off x="4716474" y="393090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hu" noProof="0" dirty="0"/>
              <a:t>szabályozás</a:t>
            </a:r>
          </a:p>
        </p:txBody>
      </p:sp>
      <p:sp>
        <p:nvSpPr>
          <p:cNvPr id="23" name="Textfeld 22"/>
          <p:cNvSpPr txBox="1"/>
          <p:nvPr/>
        </p:nvSpPr>
        <p:spPr bwMode="auto">
          <a:xfrm>
            <a:off x="3298894" y="4436049"/>
            <a:ext cx="1341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" noProof="0" dirty="0"/>
              <a:t>élőhely biztosítása</a:t>
            </a:r>
          </a:p>
        </p:txBody>
      </p:sp>
      <p:cxnSp>
        <p:nvCxnSpPr>
          <p:cNvPr id="24" name="Gerade Verbindung 15"/>
          <p:cNvCxnSpPr/>
          <p:nvPr/>
        </p:nvCxnSpPr>
        <p:spPr bwMode="auto">
          <a:xfrm flipH="1">
            <a:off x="3543076" y="2964703"/>
            <a:ext cx="288032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16"/>
          <p:cNvCxnSpPr>
            <a:cxnSpLocks/>
          </p:cNvCxnSpPr>
          <p:nvPr/>
        </p:nvCxnSpPr>
        <p:spPr bwMode="auto">
          <a:xfrm flipH="1" flipV="1">
            <a:off x="5438679" y="4367414"/>
            <a:ext cx="166364" cy="417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17"/>
          <p:cNvCxnSpPr>
            <a:cxnSpLocks/>
          </p:cNvCxnSpPr>
          <p:nvPr/>
        </p:nvCxnSpPr>
        <p:spPr bwMode="auto">
          <a:xfrm>
            <a:off x="2889847" y="4554187"/>
            <a:ext cx="384273" cy="157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feil nach rechts 26"/>
          <p:cNvSpPr/>
          <p:nvPr/>
        </p:nvSpPr>
        <p:spPr bwMode="auto">
          <a:xfrm rot="20066886">
            <a:off x="1873119" y="5071347"/>
            <a:ext cx="1460417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" sz="1400" noProof="0" dirty="0">
                <a:solidFill>
                  <a:schemeClr val="tx1"/>
                </a:solidFill>
              </a:rPr>
              <a:t>állítás</a:t>
            </a:r>
          </a:p>
        </p:txBody>
      </p:sp>
      <p:sp>
        <p:nvSpPr>
          <p:cNvPr id="28" name="Pfeil nach rechts 27"/>
          <p:cNvSpPr/>
          <p:nvPr/>
        </p:nvSpPr>
        <p:spPr bwMode="auto">
          <a:xfrm rot="2722069">
            <a:off x="2413154" y="2144616"/>
            <a:ext cx="1323603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" sz="1400" noProof="0" dirty="0">
                <a:solidFill>
                  <a:schemeClr val="tx1"/>
                </a:solidFill>
              </a:rPr>
              <a:t>kapcsolat</a:t>
            </a:r>
          </a:p>
        </p:txBody>
      </p:sp>
      <p:sp>
        <p:nvSpPr>
          <p:cNvPr id="29" name="Pfeil nach rechts 28"/>
          <p:cNvSpPr/>
          <p:nvPr/>
        </p:nvSpPr>
        <p:spPr bwMode="auto">
          <a:xfrm rot="1077663">
            <a:off x="497077" y="3580401"/>
            <a:ext cx="1368152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" sz="1400" noProof="0" dirty="0">
                <a:solidFill>
                  <a:schemeClr val="tx1"/>
                </a:solidFill>
              </a:rPr>
              <a:t>fogalom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6660192" y="3550881"/>
            <a:ext cx="4812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hu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hu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hu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hu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hu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hu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hu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hu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hu" noProof="0" dirty="0">
              <a:highlight>
                <a:srgbClr val="FFFF00"/>
              </a:highlight>
            </a:endParaRPr>
          </a:p>
          <a:p>
            <a:pPr lvl="0">
              <a:defRPr/>
            </a:pPr>
            <a:r>
              <a:rPr lang="hu" noProof="0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E3CB783-9987-356E-6FA7-8D11C9D9D6FF}"/>
              </a:ext>
            </a:extLst>
          </p:cNvPr>
          <p:cNvSpPr txBox="1"/>
          <p:nvPr/>
        </p:nvSpPr>
        <p:spPr>
          <a:xfrm>
            <a:off x="3875296" y="2317888"/>
            <a:ext cx="1387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noProof="0" dirty="0"/>
              <a:t>anyagok </a:t>
            </a:r>
          </a:p>
          <a:p>
            <a:r>
              <a:rPr lang="hu" noProof="0" dirty="0"/>
              <a:t>körforgása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07176AD-50EF-4557-0F0D-8A2BDABA7F6F}"/>
              </a:ext>
            </a:extLst>
          </p:cNvPr>
          <p:cNvSpPr txBox="1"/>
          <p:nvPr/>
        </p:nvSpPr>
        <p:spPr bwMode="auto">
          <a:xfrm>
            <a:off x="2856955" y="3077567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hu" noProof="0" dirty="0"/>
              <a:t>az egyensúly </a:t>
            </a:r>
          </a:p>
          <a:p>
            <a:pPr>
              <a:defRPr/>
            </a:pPr>
            <a:r>
              <a:rPr lang="hu" noProof="0" dirty="0"/>
              <a:t>fenntartása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C4D26D-5224-6BDF-DCB6-3403F4815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" dirty="0"/>
              <a:t>Fogalomtérkép = a mentális modell fogalmi lenyomata</a:t>
            </a:r>
          </a:p>
        </p:txBody>
      </p:sp>
      <p:sp>
        <p:nvSpPr>
          <p:cNvPr id="38" name="Rechteck 1"/>
          <p:cNvSpPr/>
          <p:nvPr/>
        </p:nvSpPr>
        <p:spPr bwMode="auto">
          <a:xfrm>
            <a:off x="6660192" y="1921165"/>
            <a:ext cx="48714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" sz="2000" b="1" noProof="0" dirty="0">
                <a:latin typeface="Poppins" panose="00000500000000000000" pitchFamily="2" charset="0"/>
                <a:cs typeface="Poppins" panose="00000500000000000000" pitchFamily="2" charset="0"/>
              </a:rPr>
              <a:t>Mindig egy fölérendelt kérdés köré épül. </a:t>
            </a:r>
          </a:p>
        </p:txBody>
      </p:sp>
      <p:sp>
        <p:nvSpPr>
          <p:cNvPr id="39" name="Textfeld 4">
            <a:extLst>
              <a:ext uri="{FF2B5EF4-FFF2-40B4-BE49-F238E27FC236}">
                <a16:creationId xmlns:a16="http://schemas.microsoft.com/office/drawing/2014/main" id="{86E8B26A-0D0A-C3A4-BBE6-344F04B7442E}"/>
              </a:ext>
            </a:extLst>
          </p:cNvPr>
          <p:cNvSpPr txBox="1"/>
          <p:nvPr/>
        </p:nvSpPr>
        <p:spPr bwMode="auto">
          <a:xfrm>
            <a:off x="6709740" y="2785630"/>
            <a:ext cx="47628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2000" noProof="0" dirty="0">
                <a:latin typeface="Poppins" panose="00000500000000000000" pitchFamily="2" charset="0"/>
                <a:cs typeface="Poppins" panose="00000500000000000000" pitchFamily="2" charset="0"/>
              </a:rPr>
              <a:t>Például egy adott talajtípushoz is készíthetünk fogalomtérképet: </a:t>
            </a:r>
          </a:p>
          <a:p>
            <a:endParaRPr lang="hu" sz="20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hu" sz="2000" i="1" noProof="0" dirty="0">
                <a:latin typeface="Poppins" panose="00000500000000000000" pitchFamily="2" charset="0"/>
                <a:cs typeface="Poppins" panose="00000500000000000000" pitchFamily="2" charset="0"/>
              </a:rPr>
              <a:t>„Mi teszi fontossá a lápot az ökoszisztémák számára?"</a:t>
            </a:r>
          </a:p>
        </p:txBody>
      </p:sp>
      <p:sp>
        <p:nvSpPr>
          <p:cNvPr id="2" name="Textfeld 12">
            <a:extLst>
              <a:ext uri="{FF2B5EF4-FFF2-40B4-BE49-F238E27FC236}">
                <a16:creationId xmlns:a16="http://schemas.microsoft.com/office/drawing/2014/main" id="{6F34A2B0-0F95-A576-A595-8C8BC28A743D}"/>
              </a:ext>
            </a:extLst>
          </p:cNvPr>
          <p:cNvSpPr txBox="1"/>
          <p:nvPr/>
        </p:nvSpPr>
        <p:spPr bwMode="auto">
          <a:xfrm>
            <a:off x="865053" y="1236111"/>
            <a:ext cx="2114629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Értékelés</a:t>
            </a:r>
            <a:endParaRPr lang="hu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9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AFCBD48-ABCC-EA04-E920-2B9F8AC551F9}"/>
              </a:ext>
            </a:extLst>
          </p:cNvPr>
          <p:cNvGrpSpPr/>
          <p:nvPr/>
        </p:nvGrpSpPr>
        <p:grpSpPr>
          <a:xfrm>
            <a:off x="557737" y="1909596"/>
            <a:ext cx="5836379" cy="3672055"/>
            <a:chOff x="589856" y="1657404"/>
            <a:chExt cx="6568404" cy="4132621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525968C-4936-4FF1-8B3E-9429E17BA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856" y="1657404"/>
              <a:ext cx="6568404" cy="4132621"/>
            </a:xfrm>
            <a:prstGeom prst="rect">
              <a:avLst/>
            </a:prstGeom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4F08DCFD-D670-46E3-9408-1D9DF4B3DC8C}"/>
                </a:ext>
              </a:extLst>
            </p:cNvPr>
            <p:cNvSpPr/>
            <p:nvPr/>
          </p:nvSpPr>
          <p:spPr>
            <a:xfrm>
              <a:off x="3038167" y="2139385"/>
              <a:ext cx="2458065" cy="9144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" noProof="0" dirty="0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5FEB349-3C40-40D5-A36C-E2BA53928338}"/>
                </a:ext>
              </a:extLst>
            </p:cNvPr>
            <p:cNvSpPr/>
            <p:nvPr/>
          </p:nvSpPr>
          <p:spPr bwMode="auto">
            <a:xfrm rot="2989503">
              <a:off x="3860436" y="3648514"/>
              <a:ext cx="2910102" cy="914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" noProof="0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6427372-0FED-46CC-9278-D8565758045C}"/>
                </a:ext>
              </a:extLst>
            </p:cNvPr>
            <p:cNvSpPr/>
            <p:nvPr/>
          </p:nvSpPr>
          <p:spPr bwMode="auto">
            <a:xfrm>
              <a:off x="1930887" y="2719522"/>
              <a:ext cx="2336312" cy="9144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" noProof="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110" name="Google Shape;110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 bwMode="auto">
          <a:xfrm>
            <a:off x="6768489" y="1396256"/>
            <a:ext cx="4476003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hu" b="1" noProof="0" dirty="0">
                <a:latin typeface="Poppins"/>
              </a:rPr>
              <a:t>Mennyiség: </a:t>
            </a:r>
            <a:r>
              <a:rPr lang="hu" noProof="0" dirty="0">
                <a:latin typeface="Poppins"/>
              </a:rPr>
              <a:t>= darabszám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hu" noProof="0" dirty="0">
                <a:latin typeface="Poppins"/>
              </a:rPr>
              <a:t>(helyes) fogalmak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hu" noProof="0" dirty="0">
                <a:latin typeface="Poppins"/>
              </a:rPr>
              <a:t>(helyes) állítások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hu" noProof="0" dirty="0">
                <a:latin typeface="Poppins"/>
              </a:rPr>
              <a:t>(helyes) kapcsolatok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6768488" y="4612154"/>
            <a:ext cx="5132442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hu" b="1" noProof="0" dirty="0">
                <a:latin typeface="Poppins"/>
              </a:rPr>
              <a:t>Minőség: </a:t>
            </a:r>
            <a:r>
              <a:rPr lang="hu" noProof="0" dirty="0">
                <a:latin typeface="Poppins"/>
              </a:rPr>
              <a:t>= súlyozás az alábbiak szerint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hu" noProof="0" dirty="0">
                <a:latin typeface="Poppins"/>
              </a:rPr>
              <a:t>(helyes) fogalmak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hu" noProof="0" dirty="0">
                <a:latin typeface="Poppins"/>
              </a:rPr>
              <a:t>(helyes) állítások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hu" noProof="0" dirty="0">
                <a:latin typeface="Poppins"/>
              </a:rPr>
              <a:t>(helyes) kapcsolatok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6768488" y="2719522"/>
            <a:ext cx="5132441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hu" b="1" noProof="0" dirty="0">
                <a:latin typeface="Poppins"/>
              </a:rPr>
              <a:t>Mennyiség: </a:t>
            </a:r>
            <a:r>
              <a:rPr lang="hu" noProof="0" dirty="0">
                <a:latin typeface="Poppins"/>
              </a:rPr>
              <a:t>= darabszám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hu" noProof="0" dirty="0">
                <a:solidFill>
                  <a:srgbClr val="FF0000"/>
                </a:solidFill>
                <a:latin typeface="Poppins"/>
              </a:rPr>
              <a:t>láncok – 1x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hu" noProof="0" dirty="0">
                <a:solidFill>
                  <a:schemeClr val="accent6">
                    <a:lumMod val="75000"/>
                  </a:schemeClr>
                </a:solidFill>
                <a:latin typeface="Poppins"/>
              </a:rPr>
              <a:t>küllők (csillagok) – 2x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hu" noProof="0" dirty="0">
                <a:solidFill>
                  <a:srgbClr val="0070C0"/>
                </a:solidFill>
                <a:latin typeface="Poppins"/>
              </a:rPr>
              <a:t>hálózatok – 3x</a:t>
            </a:r>
          </a:p>
          <a:p>
            <a:pPr>
              <a:defRPr/>
            </a:pPr>
            <a:r>
              <a:rPr lang="hu" noProof="0" dirty="0">
                <a:latin typeface="Poppins"/>
              </a:rPr>
              <a:t>A különböző strukturális elemek eltérő súllyal esnek a latba. </a:t>
            </a:r>
          </a:p>
        </p:txBody>
      </p:sp>
      <p:sp>
        <p:nvSpPr>
          <p:cNvPr id="18" name="Rechteck 17"/>
          <p:cNvSpPr/>
          <p:nvPr/>
        </p:nvSpPr>
        <p:spPr bwMode="auto">
          <a:xfrm>
            <a:off x="8453306" y="6442502"/>
            <a:ext cx="373869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" sz="1050" u="sng" noProof="0" dirty="0">
                <a:hlinkClick r:id="rId9" tooltip="https://www.christianhmeyer.de/mit-concept-mapping-den-lernerfolg-steigern-und-wissen-strukturieren/"/>
              </a:rPr>
              <a:t>https://www.christianhmeyer.de/mit-concept-mapping-den-lernerfolg-steigern-und-wissen-strukturieren/</a:t>
            </a:r>
            <a:r>
              <a:rPr lang="hu" sz="1050" noProof="0" dirty="0"/>
              <a:t>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1CD1BDA-F8B6-48E1-8441-71634330BBCD}"/>
              </a:ext>
            </a:extLst>
          </p:cNvPr>
          <p:cNvSpPr/>
          <p:nvPr/>
        </p:nvSpPr>
        <p:spPr>
          <a:xfrm>
            <a:off x="1026623" y="5581651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" sz="900" noProof="0" dirty="0"/>
              <a:t>https://upload.wikimedia.org/wikipedia/commons/8/88/Concept_Map_About_Concept_Maps.jpg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A80798F-9B2C-E9AB-6BCF-B7C1CD6B8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" dirty="0"/>
              <a:t>A fogalomtérképek elemzése</a:t>
            </a:r>
          </a:p>
        </p:txBody>
      </p:sp>
      <p:sp>
        <p:nvSpPr>
          <p:cNvPr id="5" name="Textfeld 12">
            <a:extLst>
              <a:ext uri="{FF2B5EF4-FFF2-40B4-BE49-F238E27FC236}">
                <a16:creationId xmlns:a16="http://schemas.microsoft.com/office/drawing/2014/main" id="{CC9EF30D-6A04-2BE5-1844-4A303378A340}"/>
              </a:ext>
            </a:extLst>
          </p:cNvPr>
          <p:cNvSpPr txBox="1"/>
          <p:nvPr/>
        </p:nvSpPr>
        <p:spPr bwMode="auto">
          <a:xfrm>
            <a:off x="865053" y="1236111"/>
            <a:ext cx="2114629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Értékelés</a:t>
            </a:r>
            <a:endParaRPr lang="hu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D3B64F9-08F8-6225-8D28-642A21389179}"/>
              </a:ext>
            </a:extLst>
          </p:cNvPr>
          <p:cNvGrpSpPr/>
          <p:nvPr/>
        </p:nvGrpSpPr>
        <p:grpSpPr>
          <a:xfrm>
            <a:off x="1006099" y="1653144"/>
            <a:ext cx="5420101" cy="4014975"/>
            <a:chOff x="332999" y="1653144"/>
            <a:chExt cx="6465496" cy="4789358"/>
          </a:xfrm>
        </p:grpSpPr>
        <p:pic>
          <p:nvPicPr>
            <p:cNvPr id="7" name="Grafik 6" descr="Ein Bild, das Text, Diagramm, Reihe, parallel enthält.&#10;&#10;KI-generierte Inhalte können fehlerhaft sein.">
              <a:extLst>
                <a:ext uri="{FF2B5EF4-FFF2-40B4-BE49-F238E27FC236}">
                  <a16:creationId xmlns:a16="http://schemas.microsoft.com/office/drawing/2014/main" id="{CC5C162D-D536-E69D-F72E-77BC75B3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99" y="1653144"/>
              <a:ext cx="6465496" cy="4779288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F0412C6-ED01-8E69-7E34-BF342C017BF4}"/>
                </a:ext>
              </a:extLst>
            </p:cNvPr>
            <p:cNvSpPr/>
            <p:nvPr/>
          </p:nvSpPr>
          <p:spPr>
            <a:xfrm>
              <a:off x="332999" y="1776127"/>
              <a:ext cx="3868298" cy="22666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E2D8930-9756-41CC-4A82-B7F541AD1D67}"/>
                </a:ext>
              </a:extLst>
            </p:cNvPr>
            <p:cNvSpPr/>
            <p:nvPr/>
          </p:nvSpPr>
          <p:spPr>
            <a:xfrm>
              <a:off x="1416514" y="4787576"/>
              <a:ext cx="3257085" cy="15092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5FB9CE-D5E0-F8E7-BE7E-004D6447E22B}"/>
                </a:ext>
              </a:extLst>
            </p:cNvPr>
            <p:cNvSpPr/>
            <p:nvPr/>
          </p:nvSpPr>
          <p:spPr>
            <a:xfrm>
              <a:off x="4569238" y="3042138"/>
              <a:ext cx="2229257" cy="340036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" noProof="0" dirty="0"/>
            </a:p>
          </p:txBody>
        </p:sp>
      </p:grpSp>
      <p:pic>
        <p:nvPicPr>
          <p:cNvPr id="110" name="Google Shape;110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hteck 17"/>
          <p:cNvSpPr/>
          <p:nvPr/>
        </p:nvSpPr>
        <p:spPr bwMode="auto">
          <a:xfrm>
            <a:off x="6725082" y="5444713"/>
            <a:ext cx="373869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" sz="1050" u="sng" noProof="0" dirty="0">
                <a:hlinkClick r:id="rId9" tooltip="https://www.christianhmeyer.de/mit-concept-mapping-den-lernerfolg-steigern-und-wissen-strukturiere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https://www.christianhmeyer.de/mit-concept-mapping-den-lernerfolg-steigern-und-wissen-strukturieren/</a:t>
            </a:r>
            <a:r>
              <a:rPr lang="hu" sz="1050" noProof="0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79F1C8-B993-22D3-50AD-9737AEA3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" dirty="0"/>
              <a:t>Visszajelzés – fogalomtérkép </a:t>
            </a:r>
          </a:p>
        </p:txBody>
      </p:sp>
      <p:sp>
        <p:nvSpPr>
          <p:cNvPr id="13" name="Rechteck 1"/>
          <p:cNvSpPr/>
          <p:nvPr/>
        </p:nvSpPr>
        <p:spPr bwMode="auto">
          <a:xfrm>
            <a:off x="6768489" y="1413287"/>
            <a:ext cx="4476003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hu" b="1" noProof="0" dirty="0"/>
              <a:t>Mennyiség: </a:t>
            </a:r>
            <a:r>
              <a:rPr lang="hu" noProof="0" dirty="0"/>
              <a:t>= darabszám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hu" noProof="0" dirty="0"/>
              <a:t>(helyes) fogalmak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hu" noProof="0" dirty="0"/>
              <a:t>(helyes) állítások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hu" noProof="0" dirty="0"/>
              <a:t>(helyes) kapcsolatok</a:t>
            </a:r>
          </a:p>
        </p:txBody>
      </p:sp>
      <p:sp>
        <p:nvSpPr>
          <p:cNvPr id="16" name="Rechteck 3"/>
          <p:cNvSpPr/>
          <p:nvPr/>
        </p:nvSpPr>
        <p:spPr bwMode="auto">
          <a:xfrm>
            <a:off x="6768489" y="2692764"/>
            <a:ext cx="3012363" cy="1200329"/>
          </a:xfrm>
          <a:prstGeom prst="rect">
            <a:avLst/>
          </a:prstGeom>
          <a:ln w="0"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hu" b="1" noProof="0" dirty="0"/>
              <a:t>Mennyiség: </a:t>
            </a:r>
            <a:r>
              <a:rPr lang="hu" noProof="0" dirty="0"/>
              <a:t>= strukturális elemek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hu" noProof="0" dirty="0">
                <a:solidFill>
                  <a:srgbClr val="FFC000"/>
                </a:solidFill>
              </a:rPr>
              <a:t>láncok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hu" noProof="0" dirty="0">
                <a:solidFill>
                  <a:srgbClr val="FF0000"/>
                </a:solidFill>
              </a:rPr>
              <a:t>küllők (csillagok)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hu" noProof="0" dirty="0">
                <a:solidFill>
                  <a:schemeClr val="tx2"/>
                </a:solidFill>
              </a:rPr>
              <a:t>hálózatok</a:t>
            </a:r>
          </a:p>
        </p:txBody>
      </p:sp>
      <p:sp>
        <p:nvSpPr>
          <p:cNvPr id="17" name="Rechteck 2"/>
          <p:cNvSpPr/>
          <p:nvPr/>
        </p:nvSpPr>
        <p:spPr bwMode="auto">
          <a:xfrm>
            <a:off x="6752840" y="3972241"/>
            <a:ext cx="4634166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hu" b="1" noProof="0" dirty="0"/>
              <a:t>Minőség: </a:t>
            </a:r>
            <a:r>
              <a:rPr lang="hu" noProof="0" dirty="0"/>
              <a:t>= súlyozás az alábbiak szerint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hu" noProof="0" dirty="0"/>
              <a:t>(helyes) fogalmak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hu" noProof="0" dirty="0"/>
              <a:t>(helyes) állítások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hu" noProof="0" dirty="0"/>
              <a:t>(helyes) kapcsolatok</a:t>
            </a:r>
          </a:p>
        </p:txBody>
      </p:sp>
      <p:sp>
        <p:nvSpPr>
          <p:cNvPr id="2" name="Textfeld 12">
            <a:extLst>
              <a:ext uri="{FF2B5EF4-FFF2-40B4-BE49-F238E27FC236}">
                <a16:creationId xmlns:a16="http://schemas.microsoft.com/office/drawing/2014/main" id="{40B59E8A-61C4-15A5-8700-DDD7E119E361}"/>
              </a:ext>
            </a:extLst>
          </p:cNvPr>
          <p:cNvSpPr txBox="1"/>
          <p:nvPr/>
        </p:nvSpPr>
        <p:spPr bwMode="auto">
          <a:xfrm>
            <a:off x="865053" y="1236111"/>
            <a:ext cx="2114629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Értékelés</a:t>
            </a:r>
            <a:endParaRPr lang="hu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5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2FB03-31B1-A906-D918-BBEEFA086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" noProof="0" dirty="0"/>
              <a:t>Fogalomtérkép – feladat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3FDB59-A2B7-8E63-9AB1-6C60C4E59BE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05532" y="1477963"/>
            <a:ext cx="9064625" cy="3902075"/>
          </a:xfrm>
        </p:spPr>
        <p:txBody>
          <a:bodyPr>
            <a:normAutofit lnSpcReduction="10000"/>
          </a:bodyPr>
          <a:lstStyle/>
          <a:p>
            <a:pPr marL="114300" indent="0">
              <a:spcAft>
                <a:spcPts val="1000"/>
              </a:spcAft>
              <a:buNone/>
            </a:pPr>
            <a:r>
              <a:rPr lang="hu" sz="2000" u="sng" noProof="0" dirty="0">
                <a:latin typeface="Poppins" panose="00000500000000000000" pitchFamily="2" charset="0"/>
                <a:cs typeface="Poppins" panose="00000500000000000000" pitchFamily="2" charset="0"/>
              </a:rPr>
              <a:t>Készítsen fogalomtérképet egy adott talajtípushoz! </a:t>
            </a:r>
          </a:p>
          <a:p>
            <a:pPr marL="114300" indent="0">
              <a:spcAft>
                <a:spcPts val="1000"/>
              </a:spcAft>
              <a:buNone/>
            </a:pPr>
            <a:r>
              <a:rPr lang="hu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1. Válasszon egy talajtípust (pl. csernozjom, podszol, glejes talaj, rendzina, láptalaj), és készítsen fogalomtérképet, amely szemlélteti a tudását és a fogalmak közötti összefüggéseket!</a:t>
            </a:r>
          </a:p>
          <a:p>
            <a:pPr marL="114300" indent="0">
              <a:spcAft>
                <a:spcPts val="1000"/>
              </a:spcAft>
              <a:buNone/>
            </a:pPr>
            <a:r>
              <a:rPr lang="hu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Kulcskérdés:</a:t>
            </a:r>
            <a:r>
              <a:rPr lang="hu" sz="2000" i="1" noProof="0" dirty="0">
                <a:latin typeface="Poppins" panose="00000500000000000000" pitchFamily="2" charset="0"/>
                <a:cs typeface="Poppins" panose="00000500000000000000" pitchFamily="2" charset="0"/>
              </a:rPr>
              <a:t> „Hogyan hat ez a talajtípus az ökoszisztémákra?"</a:t>
            </a:r>
            <a:endParaRPr lang="hu" sz="2000" i="1" u="sng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14300" indent="0">
              <a:buNone/>
            </a:pPr>
            <a:r>
              <a:rPr lang="hu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2. Hasonlítsák össze a fogalomtérképeket, és adjanak visszajelzést egymásnak!</a:t>
            </a:r>
          </a:p>
          <a:p>
            <a:r>
              <a:rPr lang="hu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Helyesen használták-e a fogalmakat, jól határozták-e meg a kapcsolatokat, és helyes mondatokat alkottak-e?</a:t>
            </a:r>
          </a:p>
          <a:p>
            <a:r>
              <a:rPr lang="hu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Megválaszolja-e a fogalomtérkép a kulcskérdést?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2D08D1D-75F8-63AB-3DE4-41A1E628E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570157" y="3372448"/>
            <a:ext cx="1783343" cy="1872917"/>
          </a:xfrm>
          <a:prstGeom prst="rect">
            <a:avLst/>
          </a:prstGeom>
        </p:spPr>
      </p:pic>
      <p:pic>
        <p:nvPicPr>
          <p:cNvPr id="6" name="Grafik 5" descr="Stift Silhouette">
            <a:extLst>
              <a:ext uri="{FF2B5EF4-FFF2-40B4-BE49-F238E27FC236}">
                <a16:creationId xmlns:a16="http://schemas.microsoft.com/office/drawing/2014/main" id="{65B0F287-924D-AA4E-07C2-F7C81566C2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2796" y="17283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418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 bwMode="auto">
          <a:xfrm>
            <a:off x="688588" y="3329242"/>
            <a:ext cx="9136092" cy="2546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hu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Keltsük fel a diákok érdeklődését!</a:t>
            </a: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hu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Építsük be a pedagógiai reflexiót a folyamatba! </a:t>
            </a:r>
            <a:endParaRPr lang="hu" i="1" noProof="0" dirty="0">
              <a:latin typeface="Poppins"/>
              <a:cs typeface="Calibri" panose="020F0502020204030204" pitchFamily="34" charset="0"/>
            </a:endParaRP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hu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Mutassunk be egy-egy példát arra, hogyan értékeljük a diákok tanulási előrehaladását formatív és szummatív módon! </a:t>
            </a: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hu" i="1" noProof="0" dirty="0">
                <a:latin typeface="Poppins"/>
                <a:ea typeface="Arial"/>
                <a:cs typeface="Calibri" panose="020F0502020204030204" pitchFamily="34" charset="0"/>
              </a:rPr>
              <a:t>Gondolkodjunk el rajta, hogyan mutathatnánk be legközelebb az ismeretterjesztő programunkat figyelemfelkeltő módon </a:t>
            </a:r>
            <a:r>
              <a:rPr lang="hu" b="1" i="1" noProof="0" dirty="0">
                <a:latin typeface="Poppins"/>
                <a:ea typeface="Arial"/>
                <a:cs typeface="Calibri" panose="020F0502020204030204" pitchFamily="34" charset="0"/>
              </a:rPr>
              <a:t>10–15 percben</a:t>
            </a:r>
            <a:r>
              <a:rPr lang="hu" i="1" noProof="0" dirty="0">
                <a:latin typeface="Poppins"/>
                <a:ea typeface="Arial"/>
                <a:cs typeface="Calibri" panose="020F0502020204030204" pitchFamily="34" charset="0"/>
              </a:rPr>
              <a:t>!</a:t>
            </a:r>
            <a:endParaRPr lang="hu" b="0" i="1" u="none" strike="noStrike" cap="none" spc="0" noProof="0" dirty="0">
              <a:ln>
                <a:noFill/>
              </a:ln>
              <a:latin typeface="Poppins"/>
              <a:ea typeface="Arial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 bwMode="auto">
          <a:xfrm>
            <a:off x="688588" y="1337158"/>
            <a:ext cx="11051128" cy="199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u" b="1" u="sng" noProof="0" dirty="0">
                <a:latin typeface="Poppins"/>
                <a:ea typeface="Arial"/>
                <a:cs typeface="Calibri" panose="020F0502020204030204" pitchFamily="34" charset="0"/>
              </a:rPr>
              <a:t>4.3. feladat:</a:t>
            </a:r>
            <a:r>
              <a:rPr lang="hu" noProof="0" dirty="0">
                <a:latin typeface="Poppins"/>
                <a:ea typeface="Arial"/>
                <a:cs typeface="Calibri" panose="020F0502020204030204" pitchFamily="34" charset="0"/>
              </a:rPr>
              <a:t> </a:t>
            </a:r>
            <a:r>
              <a:rPr lang="hu" b="1" noProof="0" dirty="0">
                <a:latin typeface="Poppins"/>
                <a:ea typeface="Arial"/>
                <a:cs typeface="Calibri" panose="020F0502020204030204" pitchFamily="34" charset="0"/>
              </a:rPr>
              <a:t>Dolgozzunk ki</a:t>
            </a:r>
            <a:r>
              <a:rPr lang="hu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ismeretterjesztő programot! 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" noProof="0" dirty="0">
                <a:latin typeface="Poppins"/>
                <a:ea typeface="Arial"/>
                <a:cs typeface="Calibri" panose="020F0502020204030204" pitchFamily="34" charset="0"/>
              </a:rPr>
              <a:t>Válasszunk</a:t>
            </a:r>
            <a:r>
              <a:rPr lang="hu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 egy talajjal (talajegészséggel) kapcsolatos témát! </a:t>
            </a:r>
          </a:p>
          <a:p>
            <a:pPr marL="342900" lvl="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hu" noProof="0" dirty="0">
                <a:latin typeface="Poppins"/>
                <a:ea typeface="Arial"/>
                <a:cs typeface="Calibri" panose="020F0502020204030204" pitchFamily="34" charset="0"/>
              </a:rPr>
              <a:t>Tervezzünk tanulási tevékenységeket, </a:t>
            </a:r>
            <a:r>
              <a:rPr lang="hu" noProof="0" dirty="0">
                <a:latin typeface="Poppins"/>
                <a:cs typeface="Calibri" panose="020F0502020204030204" pitchFamily="34" charset="0"/>
              </a:rPr>
              <a:t>amelyek az 5E-modell mind az öt fázisában segítik a diákokat a kitűzött tanulási célok elérésében</a:t>
            </a:r>
            <a:r>
              <a:rPr lang="hu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 (érdeklődés, elköteleződés, érvgyűjtés, elmélyülés, értékelés)!</a:t>
            </a:r>
          </a:p>
        </p:txBody>
      </p:sp>
      <p:pic>
        <p:nvPicPr>
          <p:cNvPr id="1026" name="Picture 2" descr="Flipchart - Openclipart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066867" y="2860244"/>
            <a:ext cx="1286933" cy="1994746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CD9C89-1BC2-5461-772B-05B7142E0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" dirty="0"/>
              <a:t>Most az Önöké a terep.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 bwMode="auto">
          <a:xfrm>
            <a:off x="667433" y="2150024"/>
            <a:ext cx="64117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hu" noProof="0" dirty="0">
                <a:latin typeface="Poppins"/>
                <a:cs typeface="Calibri" panose="020F0502020204030204" pitchFamily="34" charset="0"/>
              </a:rPr>
              <a:t>Mutassák be a talajegészséggel kapcsolatos ismeretek terjesztését célzó programjukat figyelemfelkeltő módon! </a:t>
            </a:r>
          </a:p>
          <a:p>
            <a:pPr lvl="0">
              <a:buClr>
                <a:srgbClr val="000000"/>
              </a:buClr>
              <a:defRPr/>
            </a:pPr>
            <a:endParaRPr lang="hu" noProof="0" dirty="0">
              <a:latin typeface="Poppins"/>
              <a:cs typeface="Calibri" panose="020F0502020204030204" pitchFamily="34" charset="0"/>
            </a:endParaRPr>
          </a:p>
          <a:p>
            <a: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hu" noProof="0" dirty="0">
                <a:latin typeface="Poppins"/>
                <a:cs typeface="Calibri" panose="020F0502020204030204" pitchFamily="34" charset="0"/>
              </a:rPr>
              <a:t>Mindenki 10–15 percet kap a bemutatóra. </a:t>
            </a:r>
          </a:p>
          <a:p>
            <a: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hu" noProof="0" dirty="0">
              <a:latin typeface="Poppins"/>
              <a:cs typeface="Calibri" panose="020F0502020204030204" pitchFamily="34" charset="0"/>
            </a:endParaRPr>
          </a:p>
          <a:p>
            <a: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hu" noProof="0" dirty="0">
                <a:latin typeface="Poppins"/>
                <a:cs typeface="Calibri" panose="020F0502020204030204" pitchFamily="34" charset="0"/>
              </a:rPr>
              <a:t>A közönség jegyzeteljen, és az előadás után tegyen fel kérdéseket, hogy segítse az előadókat ötleteik átgondolásában és továbbfejlesztésében!</a:t>
            </a:r>
            <a:endParaRPr lang="hu" noProof="0" dirty="0">
              <a:latin typeface="Poppins"/>
              <a:ea typeface="Arial"/>
              <a:cs typeface="Calibri" panose="020F0502020204030204" pitchFamily="34" charset="0"/>
            </a:endParaRPr>
          </a:p>
        </p:txBody>
      </p:sp>
      <p:pic>
        <p:nvPicPr>
          <p:cNvPr id="5" name="Grafik 4" descr="Lehrer">
            <a:extLst>
              <a:ext uri="{FF2B5EF4-FFF2-40B4-BE49-F238E27FC236}">
                <a16:creationId xmlns:a16="http://schemas.microsoft.com/office/drawing/2014/main" id="{D0530558-25C6-4BF5-BA78-BF97B5BB07F4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29072" y="2028208"/>
            <a:ext cx="1400792" cy="1400792"/>
          </a:xfrm>
          <a:prstGeom prst="rect">
            <a:avLst/>
          </a:prstGeom>
        </p:spPr>
      </p:pic>
      <p:pic>
        <p:nvPicPr>
          <p:cNvPr id="7" name="Grafik 6" descr="Benutzer">
            <a:extLst>
              <a:ext uri="{FF2B5EF4-FFF2-40B4-BE49-F238E27FC236}">
                <a16:creationId xmlns:a16="http://schemas.microsoft.com/office/drawing/2014/main" id="{3EA8B42E-2361-4FAD-BAD5-2BB48D4A1A2E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47218" y="3057556"/>
            <a:ext cx="1400792" cy="1400792"/>
          </a:xfrm>
          <a:prstGeom prst="rect">
            <a:avLst/>
          </a:prstGeom>
        </p:spPr>
      </p:pic>
      <p:pic>
        <p:nvPicPr>
          <p:cNvPr id="18" name="Grafik 17" descr="Benutzer">
            <a:extLst>
              <a:ext uri="{FF2B5EF4-FFF2-40B4-BE49-F238E27FC236}">
                <a16:creationId xmlns:a16="http://schemas.microsoft.com/office/drawing/2014/main" id="{CE53C9B2-FE07-4E2F-8505-356852BE779B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auto">
          <a:xfrm>
            <a:off x="9199706" y="3057556"/>
            <a:ext cx="1400792" cy="14007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23DC3C-6D53-D4F7-EDDA-1312FE9E7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" dirty="0"/>
              <a:t>Most az Önöké a terep.</a:t>
            </a:r>
          </a:p>
        </p:txBody>
      </p:sp>
    </p:spTree>
    <p:extLst>
      <p:ext uri="{BB962C8B-B14F-4D97-AF65-F5344CB8AC3E}">
        <p14:creationId xmlns:p14="http://schemas.microsoft.com/office/powerpoint/2010/main" val="4201912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492875"/>
            <a:ext cx="2743200" cy="365125"/>
          </a:xfrm>
        </p:spPr>
        <p:txBody>
          <a:bodyPr/>
          <a:lstStyle/>
          <a:p>
            <a:pPr>
              <a:defRPr/>
            </a:pPr>
            <a:fld id="{C78E65DB-0693-4285-868B-A910EFECD7CD}" type="slidenum">
              <a:rPr lang="en-GB" noProof="0" smtClean="0"/>
              <a:t>56</a:t>
            </a:fld>
            <a:endParaRPr lang="en-GB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6D195A-1C4C-3B20-5066-D4AC59EF20C2}"/>
              </a:ext>
            </a:extLst>
          </p:cNvPr>
          <p:cNvGrpSpPr/>
          <p:nvPr/>
        </p:nvGrpSpPr>
        <p:grpSpPr>
          <a:xfrm>
            <a:off x="2212429" y="684060"/>
            <a:ext cx="7325271" cy="4972287"/>
            <a:chOff x="1532686" y="876792"/>
            <a:chExt cx="8637974" cy="5863331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532686" y="1687398"/>
              <a:ext cx="8637973" cy="5052725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/>
            <a:srcRect b="7587"/>
            <a:stretch>
              <a:fillRect/>
            </a:stretch>
          </p:blipFill>
          <p:spPr bwMode="auto">
            <a:xfrm>
              <a:off x="1532686" y="876792"/>
              <a:ext cx="8637974" cy="1003953"/>
            </a:xfrm>
            <a:prstGeom prst="rect">
              <a:avLst/>
            </a:prstGeom>
          </p:spPr>
        </p:pic>
      </p:grp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068471" y="203236"/>
            <a:ext cx="1949691" cy="96164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áfico 4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" y="-1178158"/>
            <a:ext cx="12195662" cy="813044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 bwMode="auto">
          <a:xfrm>
            <a:off x="5227271" y="3866661"/>
            <a:ext cx="17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hu" sz="3600" noProof="0" dirty="0">
                <a:solidFill>
                  <a:schemeClr val="bg1"/>
                </a:solidFill>
                <a:latin typeface="Bebas Neue"/>
              </a:rPr>
              <a:t>KÖSZÖNJÜK</a:t>
            </a:r>
            <a:endParaRPr lang="hu" noProof="0" dirty="0"/>
          </a:p>
        </p:txBody>
      </p:sp>
      <p:sp>
        <p:nvSpPr>
          <p:cNvPr id="2" name="CuadroTexto 1"/>
          <p:cNvSpPr txBox="1"/>
          <p:nvPr/>
        </p:nvSpPr>
        <p:spPr bwMode="auto">
          <a:xfrm>
            <a:off x="5339973" y="4666304"/>
            <a:ext cx="15120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" sz="1200" b="1" noProof="0" dirty="0">
                <a:solidFill>
                  <a:schemeClr val="bg1"/>
                </a:solidFill>
                <a:latin typeface="Poppins"/>
                <a:cs typeface="Poppins"/>
              </a:rPr>
              <a:t>loess-project.eu</a:t>
            </a:r>
            <a:endParaRPr lang="hu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6F10ED-0123-40DE-ACF2-07B2EE172507}"/>
              </a:ext>
            </a:extLst>
          </p:cNvPr>
          <p:cNvSpPr/>
          <p:nvPr/>
        </p:nvSpPr>
        <p:spPr>
          <a:xfrm>
            <a:off x="-1" y="6160168"/>
            <a:ext cx="12192000" cy="697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CD38EF-B67B-6B97-DFF4-0B1C7AAC57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2484" y="6319936"/>
            <a:ext cx="4024212" cy="3782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9" name="CuadroTexto 5"/>
          <p:cNvSpPr txBox="1"/>
          <p:nvPr/>
        </p:nvSpPr>
        <p:spPr bwMode="auto">
          <a:xfrm>
            <a:off x="4911822" y="121196"/>
            <a:ext cx="6948100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hu" sz="1100" i="1" dirty="0">
                <a:latin typeface="Poppins"/>
              </a:rPr>
              <a:t>(Meyer, H. (2004). Was ist guter Unterricht? Berlin: Cornelsen Scriptor. ISBN 978-3-589-22047-2 )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93700" y="1918811"/>
            <a:ext cx="11466222" cy="37548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hu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A tanítási-tanulási folyamat világossá tétele</a:t>
            </a:r>
            <a:r>
              <a:rPr lang="hu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(a folyamat, a célok és a tartalom átláthatósága, rituálék, rugalmasság)</a:t>
            </a:r>
            <a:endParaRPr lang="hu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hu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A hasznos tanulási idő </a:t>
            </a:r>
            <a:r>
              <a:rPr lang="hu" sz="1400" b="1" noProof="0" dirty="0">
                <a:latin typeface="Poppins"/>
              </a:rPr>
              <a:t>a</a:t>
            </a:r>
            <a:r>
              <a:rPr lang="hu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ránya</a:t>
            </a:r>
            <a:endParaRPr lang="hu" sz="1400" b="0" i="0" u="none" strike="noStrike" cap="none" noProof="0" dirty="0">
              <a:ln>
                <a:noFill/>
              </a:ln>
              <a:solidFill>
                <a:schemeClr val="tx1"/>
              </a:solidFill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hu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A célok, az értékelés, a tartalom és a módszerek konstruktív összehangolása</a:t>
            </a: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hu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Tartalmi világosság</a:t>
            </a:r>
            <a:r>
              <a:rPr lang="hu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(érthető feladatleírások, logikus tematikus felépítés, egyértelmű és konzisztens eredménydokumentáció)</a:t>
            </a:r>
            <a:endParaRPr lang="hu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hu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Céltudatos tanórai kommunikáció</a:t>
            </a:r>
            <a:r>
              <a:rPr lang="hu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(tervezésbe való bevonás, a vitakultúra erősítése, reflektív megbeszélések, tanulási napló, tanulói visszajelzések)</a:t>
            </a:r>
            <a:endParaRPr lang="hu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hu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Módszertani sokszínűség</a:t>
            </a:r>
            <a:r>
              <a:rPr lang="hu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(változatos prezentációs technikák</a:t>
            </a:r>
            <a:r>
              <a:rPr lang="hu" sz="1400" noProof="0" dirty="0">
                <a:latin typeface="Poppins"/>
              </a:rPr>
              <a:t> és </a:t>
            </a:r>
            <a:r>
              <a:rPr lang="hu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feladattípusok, rugalmas óraszerkezet, eltérő tanítási megközelítések)</a:t>
            </a:r>
            <a:endParaRPr lang="hu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hu" sz="1400" b="1" noProof="0" dirty="0">
                <a:latin typeface="Poppins"/>
              </a:rPr>
              <a:t>E</a:t>
            </a:r>
            <a:r>
              <a:rPr lang="hu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gyéni támogatás</a:t>
            </a:r>
            <a:r>
              <a:rPr lang="hu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(rugalmasság, türelem, elegendő idő biztosítása; belső differenciálás és integráció; egyéni tanulási értékelés, személyre szabott fejlesztési terv; a veszélyeztetett tanulók kiemelt támogatása)</a:t>
            </a:r>
            <a:endParaRPr lang="hu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hu" sz="1400" b="1" noProof="0" dirty="0">
                <a:latin typeface="Poppins"/>
              </a:rPr>
              <a:t>Tudatos </a:t>
            </a:r>
            <a:r>
              <a:rPr lang="hu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gyakorlás</a:t>
            </a:r>
            <a:r>
              <a:rPr lang="hu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(a tanulási stratégiák tudatosítása, célzott gyakorlófeladatok, konkrét útmutatás és pozitív tanulási környezet)</a:t>
            </a:r>
            <a:endParaRPr lang="hu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hu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Egyértelmű elvárások, a tanulói teljesítmény szakszerű értékelése, folyamatos visszajelzés </a:t>
            </a:r>
            <a:r>
              <a:rPr lang="hu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(az irányelvekhez, illetve az oktatási standardokhoz igazodó, a tanulók képességeinek megfelelő tanulási lehetőségek biztosítása azonnali, fejlődésorientált visszajelzéssel)</a:t>
            </a:r>
            <a:endParaRPr lang="hu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hu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Tanulásra ösztönző tantermi légkör </a:t>
            </a:r>
            <a:r>
              <a:rPr lang="hu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(jó szervezettség, funkcionális felszereltség, hasznos tanulási eszközök)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1813824-F635-4823-83F8-A0B670C207E8}"/>
              </a:ext>
            </a:extLst>
          </p:cNvPr>
          <p:cNvSpPr txBox="1"/>
          <p:nvPr/>
        </p:nvSpPr>
        <p:spPr>
          <a:xfrm>
            <a:off x="627995" y="1253778"/>
            <a:ext cx="898283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u" sz="1600" b="1" u="sng" noProof="0" dirty="0">
                <a:latin typeface="Poppins"/>
              </a:rPr>
              <a:t>1.2. feladat:</a:t>
            </a:r>
            <a:r>
              <a:rPr lang="hu" sz="1600" noProof="0" dirty="0">
                <a:latin typeface="Poppins"/>
              </a:rPr>
              <a:t> </a:t>
            </a:r>
            <a:r>
              <a:rPr lang="hu" sz="1600" b="1" noProof="0" dirty="0">
                <a:latin typeface="Poppins"/>
              </a:rPr>
              <a:t>Olvassák át a kritériumokat, és kis csoportokban gyűjtsenek példákat arra, hogyan ültethetők át a gyakorlatba! Osszák meg az ötleteiket a többiekkel! 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D2B82ADD-C640-DB01-5EFE-C0747DB94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u" dirty="0"/>
              <a:t>A jó tanítás tíz ismérve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5400000">
            <a:off x="6953950" y="1591858"/>
            <a:ext cx="4386458" cy="3289843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 bwMode="auto">
          <a:xfrm>
            <a:off x="848027" y="3746567"/>
            <a:ext cx="564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" sz="2000" b="1" u="sng" noProof="0" dirty="0">
                <a:latin typeface="Poppins"/>
                <a:cs typeface="Poppins"/>
              </a:rPr>
              <a:t>1.3. feladat: </a:t>
            </a:r>
            <a:r>
              <a:rPr lang="hu" sz="2000" b="1" i="1" noProof="0" dirty="0">
                <a:latin typeface="Poppins"/>
                <a:cs typeface="Poppins"/>
              </a:rPr>
              <a:t>Mit gondol: milyennek kellene lennie a talajegészséggel kapcsolatos oktatásnak?</a:t>
            </a:r>
            <a:endParaRPr lang="hu" sz="2000" i="1" noProof="0" dirty="0">
              <a:latin typeface="Poppins"/>
              <a:cs typeface="Poppins"/>
            </a:endParaRPr>
          </a:p>
        </p:txBody>
      </p:sp>
      <p:sp>
        <p:nvSpPr>
          <p:cNvPr id="5" name="CuadroTexto 5">
            <a:extLst>
              <a:ext uri="{FF2B5EF4-FFF2-40B4-BE49-F238E27FC236}">
                <a16:creationId xmlns:a16="http://schemas.microsoft.com/office/drawing/2014/main" id="{0E3AFDF7-08E0-8762-2BCD-DE1D0A8D90F4}"/>
              </a:ext>
            </a:extLst>
          </p:cNvPr>
          <p:cNvSpPr txBox="1"/>
          <p:nvPr/>
        </p:nvSpPr>
        <p:spPr bwMode="auto">
          <a:xfrm>
            <a:off x="7502257" y="5514740"/>
            <a:ext cx="4102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" sz="1400" noProof="0" dirty="0">
                <a:latin typeface="Bebas Neue"/>
              </a:rPr>
              <a:t>© Institut für Fachdidaktik, Bereich Mathematik &amp; Naturwissenschaftsdidaktik</a:t>
            </a:r>
            <a:endParaRPr lang="hu" sz="1400" b="1" noProof="0" dirty="0">
              <a:latin typeface="Poppins"/>
              <a:cs typeface="Poppins"/>
            </a:endParaRPr>
          </a:p>
        </p:txBody>
      </p:sp>
      <p:pic>
        <p:nvPicPr>
          <p:cNvPr id="2" name="Grafik 1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4511" y="1783367"/>
            <a:ext cx="2225233" cy="18228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15E9607-33CD-5409-01C1-5D738326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" dirty="0"/>
              <a:t>Talajegészség (oktatás)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7DEB73F-9C69-B4A2-D0AD-E4DFC1BF01EA}"/>
              </a:ext>
            </a:extLst>
          </p:cNvPr>
          <p:cNvGrpSpPr/>
          <p:nvPr/>
        </p:nvGrpSpPr>
        <p:grpSpPr>
          <a:xfrm>
            <a:off x="2463800" y="1316062"/>
            <a:ext cx="6858868" cy="4572579"/>
            <a:chOff x="2020168" y="791235"/>
            <a:chExt cx="8128000" cy="5418667"/>
          </a:xfrm>
        </p:grpSpPr>
        <p:graphicFrame>
          <p:nvGraphicFramePr>
            <p:cNvPr id="10" name="Diagramm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92303401"/>
                </p:ext>
              </p:extLst>
            </p:nvPr>
          </p:nvGraphicFramePr>
          <p:xfrm>
            <a:off x="2020168" y="791235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cxnSp>
          <p:nvCxnSpPr>
            <p:cNvPr id="15" name="Gerade Verbindung mit Pfeil 14"/>
            <p:cNvCxnSpPr>
              <a:cxnSpLocks/>
            </p:cNvCxnSpPr>
            <p:nvPr/>
          </p:nvCxnSpPr>
          <p:spPr bwMode="auto">
            <a:xfrm flipH="1" flipV="1">
              <a:off x="4991809" y="2890867"/>
              <a:ext cx="983500" cy="177768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>
              <a:cxnSpLocks/>
            </p:cNvCxnSpPr>
            <p:nvPr/>
          </p:nvCxnSpPr>
          <p:spPr bwMode="auto">
            <a:xfrm flipH="1" flipV="1">
              <a:off x="5034052" y="2779773"/>
              <a:ext cx="2150522" cy="122463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>
              <a:cxnSpLocks/>
            </p:cNvCxnSpPr>
            <p:nvPr/>
          </p:nvCxnSpPr>
          <p:spPr bwMode="auto">
            <a:xfrm flipH="1" flipV="1">
              <a:off x="6237040" y="2172996"/>
              <a:ext cx="1015686" cy="172702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>
              <a:cxnSpLocks/>
            </p:cNvCxnSpPr>
            <p:nvPr/>
          </p:nvCxnSpPr>
          <p:spPr bwMode="auto">
            <a:xfrm flipH="1" flipV="1">
              <a:off x="4972999" y="4004409"/>
              <a:ext cx="2162704" cy="9454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>
              <a:cxnSpLocks/>
            </p:cNvCxnSpPr>
            <p:nvPr/>
          </p:nvCxnSpPr>
          <p:spPr bwMode="auto">
            <a:xfrm flipH="1" flipV="1">
              <a:off x="6068192" y="2172997"/>
              <a:ext cx="53840" cy="249555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>
              <a:cxnSpLocks/>
            </p:cNvCxnSpPr>
            <p:nvPr/>
          </p:nvCxnSpPr>
          <p:spPr bwMode="auto">
            <a:xfrm flipH="1">
              <a:off x="4915610" y="2840395"/>
              <a:ext cx="2164362" cy="1102278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>
              <a:cxnSpLocks/>
            </p:cNvCxnSpPr>
            <p:nvPr/>
          </p:nvCxnSpPr>
          <p:spPr bwMode="auto">
            <a:xfrm flipV="1">
              <a:off x="4855977" y="2172996"/>
              <a:ext cx="1056386" cy="1653658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>
              <a:cxnSpLocks/>
            </p:cNvCxnSpPr>
            <p:nvPr/>
          </p:nvCxnSpPr>
          <p:spPr bwMode="auto">
            <a:xfrm flipV="1">
              <a:off x="6237040" y="2930625"/>
              <a:ext cx="921975" cy="173792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>
              <a:cxnSpLocks/>
            </p:cNvCxnSpPr>
            <p:nvPr/>
          </p:nvCxnSpPr>
          <p:spPr bwMode="auto">
            <a:xfrm flipH="1" flipV="1">
              <a:off x="5074874" y="2634637"/>
              <a:ext cx="1950672" cy="8582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4" name="Textfeld 23"/>
          <p:cNvSpPr txBox="1"/>
          <p:nvPr/>
        </p:nvSpPr>
        <p:spPr bwMode="auto">
          <a:xfrm>
            <a:off x="4236539" y="-52790"/>
            <a:ext cx="7746031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hu" sz="1100" i="1" noProof="0" dirty="0">
                <a:latin typeface="Poppins"/>
              </a:rPr>
              <a:t>– forrás: Gropengießer, H., Kattmann, U., &amp; Krüger, D. (2010). Biologiedidaktik in Übersichten. Aulis-Verlag.</a:t>
            </a:r>
            <a:r>
              <a:rPr lang="hu" sz="1400" i="1" dirty="0">
                <a:latin typeface="Poppins"/>
              </a:rPr>
              <a:t>)</a:t>
            </a:r>
          </a:p>
        </p:txBody>
      </p:sp>
      <p:sp>
        <p:nvSpPr>
          <p:cNvPr id="2" name="Textfeld 1"/>
          <p:cNvSpPr txBox="1"/>
          <p:nvPr/>
        </p:nvSpPr>
        <p:spPr bwMode="auto">
          <a:xfrm>
            <a:off x="412332" y="2150022"/>
            <a:ext cx="345601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" sz="1400" b="1" noProof="0" dirty="0">
                <a:latin typeface="Poppins"/>
              </a:rPr>
              <a:t>Milyen oktatási célokat kell elérnünk?</a:t>
            </a:r>
            <a:r>
              <a:rPr lang="hu" sz="1400" noProof="0" dirty="0">
                <a:latin typeface="Poppins"/>
              </a:rPr>
              <a:t> Mit is jelent a talajműveltség, melyek a legfontosabbak témák, mik a talajoktatás pedagógiai célkitűzései, mi szerepel a tantervben, mik a talajjal kapcsolatos egyéni és társadalmi elvárások?</a:t>
            </a:r>
          </a:p>
        </p:txBody>
      </p:sp>
      <p:sp>
        <p:nvSpPr>
          <p:cNvPr id="25" name="Textfeld 24"/>
          <p:cNvSpPr txBox="1"/>
          <p:nvPr/>
        </p:nvSpPr>
        <p:spPr bwMode="auto">
          <a:xfrm>
            <a:off x="437732" y="3996192"/>
            <a:ext cx="324990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" sz="1400" b="1" noProof="0" dirty="0">
                <a:latin typeface="Poppins"/>
              </a:rPr>
              <a:t>Hol tanítsuk a talajegészséghez kapcsolódó témaköröket? </a:t>
            </a:r>
            <a:r>
              <a:rPr lang="hu" sz="1400" noProof="0" dirty="0">
                <a:latin typeface="Poppins"/>
              </a:rPr>
              <a:t>Tanterem, laboratórium, iskolaudvar kertje, terepgyakorlat, kiállításlátogatások…</a:t>
            </a:r>
          </a:p>
        </p:txBody>
      </p:sp>
      <p:sp>
        <p:nvSpPr>
          <p:cNvPr id="26" name="Textfeld 25"/>
          <p:cNvSpPr txBox="1"/>
          <p:nvPr/>
        </p:nvSpPr>
        <p:spPr bwMode="auto">
          <a:xfrm>
            <a:off x="798934" y="5200025"/>
            <a:ext cx="450360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" sz="1400" b="1" noProof="0" dirty="0">
                <a:latin typeface="Poppins"/>
              </a:rPr>
              <a:t>Milyen taneszközöket érdemes használni?</a:t>
            </a:r>
            <a:endParaRPr lang="hu" noProof="0" dirty="0">
              <a:latin typeface="Poppins"/>
            </a:endParaRPr>
          </a:p>
          <a:p>
            <a:pPr>
              <a:defRPr/>
            </a:pPr>
            <a:r>
              <a:rPr lang="hu" sz="1400" noProof="0" dirty="0">
                <a:latin typeface="Poppins"/>
              </a:rPr>
              <a:t>Élő szervezetek, tanítási-tanulási segédanyagok, tankönyv, modellek…</a:t>
            </a:r>
          </a:p>
        </p:txBody>
      </p:sp>
      <p:sp>
        <p:nvSpPr>
          <p:cNvPr id="27" name="Textfeld 26"/>
          <p:cNvSpPr txBox="1"/>
          <p:nvPr/>
        </p:nvSpPr>
        <p:spPr bwMode="auto">
          <a:xfrm>
            <a:off x="8141272" y="3643400"/>
            <a:ext cx="3882507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" sz="1400" b="1" noProof="0" dirty="0">
                <a:latin typeface="Poppins"/>
              </a:rPr>
              <a:t>Hogyan tanítsuk a talajjal kapcsolatos kérdéseket?</a:t>
            </a:r>
          </a:p>
          <a:p>
            <a:pPr>
              <a:defRPr/>
            </a:pPr>
            <a:r>
              <a:rPr lang="hu" sz="1400" b="1" noProof="0" dirty="0">
                <a:latin typeface="Poppins"/>
              </a:rPr>
              <a:t>Interakciós modalitások:</a:t>
            </a:r>
            <a:r>
              <a:rPr lang="hu" sz="1400" noProof="0" dirty="0">
                <a:latin typeface="Poppins"/>
              </a:rPr>
              <a:t> tanárközpontú, diákközpontú</a:t>
            </a:r>
            <a:endParaRPr lang="hu" noProof="0" dirty="0">
              <a:latin typeface="Poppins"/>
            </a:endParaRPr>
          </a:p>
          <a:p>
            <a:pPr>
              <a:defRPr/>
            </a:pPr>
            <a:r>
              <a:rPr lang="hu" sz="1400" b="1" noProof="0" dirty="0">
                <a:latin typeface="Poppins"/>
              </a:rPr>
              <a:t>Oktatási modellek:</a:t>
            </a:r>
            <a:r>
              <a:rPr lang="hu" sz="1400" noProof="0" dirty="0">
                <a:latin typeface="Poppins"/>
              </a:rPr>
              <a:t> problémaorientált, kutatásorientált, szociotudományos, jelenségalapú stb.</a:t>
            </a:r>
            <a:endParaRPr lang="hu" noProof="0" dirty="0">
              <a:latin typeface="Poppins"/>
            </a:endParaRPr>
          </a:p>
          <a:p>
            <a:pPr>
              <a:defRPr/>
            </a:pPr>
            <a:r>
              <a:rPr lang="hu" sz="1400" b="1" noProof="0" dirty="0">
                <a:latin typeface="Poppins"/>
              </a:rPr>
              <a:t>Tanítási módszerek:</a:t>
            </a:r>
            <a:r>
              <a:rPr lang="hu" sz="1400" noProof="0" dirty="0">
                <a:latin typeface="Poppins"/>
              </a:rPr>
              <a:t> cselekvésalapú, szövegelemzés, írásos feladatok, kutatásalapú stb.</a:t>
            </a:r>
          </a:p>
        </p:txBody>
      </p:sp>
      <p:sp>
        <p:nvSpPr>
          <p:cNvPr id="28" name="Textfeld 27"/>
          <p:cNvSpPr txBox="1"/>
          <p:nvPr/>
        </p:nvSpPr>
        <p:spPr bwMode="auto">
          <a:xfrm>
            <a:off x="437732" y="1143663"/>
            <a:ext cx="501246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" sz="1400" b="1" noProof="0" dirty="0">
                <a:latin typeface="Poppins"/>
              </a:rPr>
              <a:t>Milyen szereplőkhöz/elemekhez kapcsolódik a talajműveltség oktatása? </a:t>
            </a:r>
            <a:r>
              <a:rPr lang="hu" sz="1400" noProof="0" dirty="0">
                <a:latin typeface="Poppins"/>
              </a:rPr>
              <a:t>Kutatók, tanárok, oktatók, gazdálkodók, tantervek, egyéni és társadalmi elvárások stb.</a:t>
            </a:r>
          </a:p>
        </p:txBody>
      </p:sp>
      <p:sp>
        <p:nvSpPr>
          <p:cNvPr id="29" name="Textfeld 28"/>
          <p:cNvSpPr txBox="1"/>
          <p:nvPr/>
        </p:nvSpPr>
        <p:spPr bwMode="auto">
          <a:xfrm>
            <a:off x="8141273" y="1143663"/>
            <a:ext cx="3841297" cy="24622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" sz="1400" b="1" noProof="0" dirty="0">
                <a:latin typeface="Poppins"/>
              </a:rPr>
              <a:t>Milyen talajspecifikus, illetve tudásterületeken átívelő tartalmakat kell feldolgozni?
</a:t>
            </a:r>
            <a:r>
              <a:rPr lang="hu" sz="1400" noProof="0" dirty="0">
                <a:latin typeface="Poppins"/>
              </a:rPr>
              <a:t>Gyakorlatorientált, illetve nem gyakorlatorientált tartalmak (kompetenciák), úgymint:
talajismeret, talajhoz kapcsolódó gyakorlatok, eljárástani ismeretek, a talajismerethez kötődő kommunikáció (pl. diagramok), szaktudományos nyelv, változásmodellezés stb.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E32AE9-B075-8293-260E-2D3272D6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" dirty="0"/>
              <a:t>Megválaszolandó kérdések a talajműveltség fejlesztése érdekében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 bwMode="auto">
          <a:xfrm>
            <a:off x="1501506" y="1541464"/>
            <a:ext cx="890330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" sz="2000" b="1" noProof="0" dirty="0">
                <a:latin typeface="Poppins"/>
              </a:rPr>
              <a:t>„A földi élet a talaj egészségétől függ.</a:t>
            </a:r>
            <a:r>
              <a:rPr lang="hu" sz="2000" noProof="0" dirty="0">
                <a:latin typeface="Poppins"/>
              </a:rPr>
              <a:t> A talaj az élelmiszer-rendszereink alapja. Tiszta vizet és élőhelyet biztosít sokféle élőlény számára, és hozzájárul az éghajlatváltozással szembeni ellenálló-képességhez. Kulturális örökségünk és tájképeink hordozója, gazdaságunk és jólétünk alapja. Becslések szerint mégis </a:t>
            </a:r>
            <a:r>
              <a:rPr lang="hu" sz="2000" b="1" noProof="0" dirty="0">
                <a:latin typeface="Poppins"/>
              </a:rPr>
              <a:t>az EU talajainak 60–70%-a rossz állapotban van.</a:t>
            </a:r>
            <a:r>
              <a:rPr lang="hu" sz="2000" noProof="0" dirty="0">
                <a:latin typeface="Poppins"/>
              </a:rPr>
              <a:t> A talaj sérülékeny erőforrás, amelyet </a:t>
            </a:r>
            <a:r>
              <a:rPr lang="hu" sz="2000" b="1" noProof="0" dirty="0">
                <a:latin typeface="Poppins"/>
              </a:rPr>
              <a:t>a jövő generációi számára gondosan kell kezelni és meg kell óvni." </a:t>
            </a:r>
          </a:p>
          <a:p>
            <a:pPr algn="r">
              <a:lnSpc>
                <a:spcPct val="150000"/>
              </a:lnSpc>
              <a:defRPr/>
            </a:pPr>
            <a:r>
              <a:rPr lang="hu" sz="2000" b="1" noProof="0" dirty="0">
                <a:latin typeface="Poppins"/>
              </a:rPr>
              <a:t>(Európai talajmegállapodás). </a:t>
            </a:r>
          </a:p>
          <a:p>
            <a:pPr>
              <a:defRPr/>
            </a:pPr>
            <a:endParaRPr lang="hu" sz="2000" noProof="0" dirty="0">
              <a:latin typeface="Poppi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3600E8-8713-B33D-56D7-67E58379A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" dirty="0"/>
              <a:t>Miért tanítsunk a talaj egészségéről?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LOESS">
      <a:dk1>
        <a:srgbClr val="000000"/>
      </a:dk1>
      <a:lt1>
        <a:srgbClr val="FFFFFF"/>
      </a:lt1>
      <a:dk2>
        <a:srgbClr val="59302C"/>
      </a:dk2>
      <a:lt2>
        <a:srgbClr val="0CB08E"/>
      </a:lt2>
      <a:accent1>
        <a:srgbClr val="0CB08E"/>
      </a:accent1>
      <a:accent2>
        <a:srgbClr val="00797A"/>
      </a:accent2>
      <a:accent3>
        <a:srgbClr val="FFFFFF"/>
      </a:accent3>
      <a:accent4>
        <a:srgbClr val="0CB08E"/>
      </a:accent4>
      <a:accent5>
        <a:srgbClr val="42B75F"/>
      </a:accent5>
      <a:accent6>
        <a:srgbClr val="70AD47"/>
      </a:accent6>
      <a:hlink>
        <a:srgbClr val="FFFFFF"/>
      </a:hlink>
      <a:folHlink>
        <a:srgbClr val="00797A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B5529B691B194C972332E7D0D0E597" ma:contentTypeVersion="15" ma:contentTypeDescription="Create a new document." ma:contentTypeScope="" ma:versionID="de8527c2bebc75a356c211d6f92a7154">
  <xsd:schema xmlns:xsd="http://www.w3.org/2001/XMLSchema" xmlns:xs="http://www.w3.org/2001/XMLSchema" xmlns:p="http://schemas.microsoft.com/office/2006/metadata/properties" xmlns:ns2="664392dc-dad9-45cc-9b02-6ff2a8be1f79" xmlns:ns3="49b9c972-6c78-424e-8500-a22f256d764b" targetNamespace="http://schemas.microsoft.com/office/2006/metadata/properties" ma:root="true" ma:fieldsID="4b97f35892b16ea83cdd99b05fa9efac" ns2:_="" ns3:_="">
    <xsd:import namespace="664392dc-dad9-45cc-9b02-6ff2a8be1f79"/>
    <xsd:import namespace="49b9c972-6c78-424e-8500-a22f256d76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392dc-dad9-45cc-9b02-6ff2a8be1f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434b1e2-08d8-4d9f-bb99-4dcd3b0f2a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9c972-6c78-424e-8500-a22f256d764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39ee07c4-518d-4055-84c8-5ef84dd127d8}" ma:internalName="TaxCatchAll" ma:showField="CatchAllData" ma:web="49b9c972-6c78-424e-8500-a22f256d76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9b9c972-6c78-424e-8500-a22f256d764b" xsi:nil="true"/>
    <lcf76f155ced4ddcb4097134ff3c332f xmlns="664392dc-dad9-45cc-9b02-6ff2a8be1f7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0A751E5-6AB5-429C-8AC2-F1479DFB28B5}"/>
</file>

<file path=customXml/itemProps2.xml><?xml version="1.0" encoding="utf-8"?>
<ds:datastoreItem xmlns:ds="http://schemas.openxmlformats.org/officeDocument/2006/customXml" ds:itemID="{69B76055-C66F-4A7B-B21B-6CB7211F06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1E25E9-B9F0-412D-AB20-BD9F488523C9}">
  <ds:schemaRefs>
    <ds:schemaRef ds:uri="http://purl.org/dc/elements/1.1/"/>
    <ds:schemaRef ds:uri="49b9c972-6c78-424e-8500-a22f256d764b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64392dc-dad9-45cc-9b02-6ff2a8be1f7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</TotalTime>
  <Words>3975</Words>
  <Application>Microsoft Office PowerPoint</Application>
  <PresentationFormat>Widescreen</PresentationFormat>
  <Paragraphs>432</Paragraphs>
  <Slides>57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Aptos</vt:lpstr>
      <vt:lpstr>Arial</vt:lpstr>
      <vt:lpstr>Bebas Neue</vt:lpstr>
      <vt:lpstr>Calibri</vt:lpstr>
      <vt:lpstr>MuseoSans</vt:lpstr>
      <vt:lpstr>Poppins</vt:lpstr>
      <vt:lpstr>Segoe UI</vt:lpstr>
      <vt:lpstr>Wingdings</vt:lpstr>
      <vt:lpstr>1_Tema de Office</vt:lpstr>
      <vt:lpstr>PowerPoint Presentation</vt:lpstr>
      <vt:lpstr>Áttekintés</vt:lpstr>
      <vt:lpstr>1. modul</vt:lpstr>
      <vt:lpstr>Ön szerint milyen a jó környezeti nevelés?</vt:lpstr>
      <vt:lpstr>Milyen a jó környezeti nevelés?</vt:lpstr>
      <vt:lpstr>A jó tanítás tíz ismérve</vt:lpstr>
      <vt:lpstr>Talajegészség (oktatás)</vt:lpstr>
      <vt:lpstr>Megválaszolandó kérdések a talajműveltség fejlesztése érdekében</vt:lpstr>
      <vt:lpstr>Miért tanítsunk a talaj egészségéről?</vt:lpstr>
      <vt:lpstr>PowerPoint Presentation</vt:lpstr>
      <vt:lpstr>PowerPoint Presentation</vt:lpstr>
      <vt:lpstr>2. modul</vt:lpstr>
      <vt:lpstr>Oktatás a talaj egészségéről – az 5E modell alapján</vt:lpstr>
      <vt:lpstr>érdeklődés</vt:lpstr>
      <vt:lpstr>Talajegészség-oktatás</vt:lpstr>
      <vt:lpstr>Az érdeklődés felkeltése – a diákok bevonása a témába</vt:lpstr>
      <vt:lpstr>Érdeklődés felkeltése – a diákok bevonása a témába</vt:lpstr>
      <vt:lpstr>Érdeklődés felkeltése – a diákok bevonása a témába</vt:lpstr>
      <vt:lpstr>A diákok előfeltevései</vt:lpstr>
      <vt:lpstr>Tanulói elképzelések</vt:lpstr>
      <vt:lpstr>Tanulói elképzelések</vt:lpstr>
      <vt:lpstr>Tanulói elképzelések</vt:lpstr>
      <vt:lpstr>Feladat a 3. modulhoz:</vt:lpstr>
      <vt:lpstr>3. modul</vt:lpstr>
      <vt:lpstr>elköteleződés</vt:lpstr>
      <vt:lpstr>A diákok önállóan fedeznek fel valami újat</vt:lpstr>
      <vt:lpstr>A diákok önállóan fedeznek fel valami újat</vt:lpstr>
      <vt:lpstr>Hogyan jutnak ismeretekhez a tudósok?</vt:lpstr>
      <vt:lpstr>A tartalom aktív feldolgozását segítő módszerek</vt:lpstr>
      <vt:lpstr>Az tanul a legtöbbet, aki érveket gyűjt, hogy elmagyarázzon valamit másoknak</vt:lpstr>
      <vt:lpstr>Az tanul a legtöbbet, aki érveket gyűjt, hogy elmagyarázzon valamit másoknak</vt:lpstr>
      <vt:lpstr>Az tanul a legtöbbet, aki érveket gyűjt, hogy elmagyarázzon valamit másoknak</vt:lpstr>
      <vt:lpstr>Az tanul a legtöbbet, aki érveket gyűjt, hogy elmagyarázzon valamit másoknak</vt:lpstr>
      <vt:lpstr>érvek felsorakoztatása</vt:lpstr>
      <vt:lpstr>A jó magyarázat tíz jellemzője iskolai kontextusban</vt:lpstr>
      <vt:lpstr>Példa: Talajszelvény</vt:lpstr>
      <vt:lpstr>Információsűrűség</vt:lpstr>
      <vt:lpstr>A képfeldolgozás pedagógusi támogatást igényel.</vt:lpstr>
      <vt:lpstr>4. modul</vt:lpstr>
      <vt:lpstr>Elmélyülés – ássunk mélyebbre</vt:lpstr>
      <vt:lpstr>Elmélyülés – ássunk mélyebbre</vt:lpstr>
      <vt:lpstr>Tanulás társadalmi vonatkozású természettudományos kérdések segítségével</vt:lpstr>
      <vt:lpstr>Társadalmi vonatkozású természettudományos kérdések</vt:lpstr>
      <vt:lpstr>Társadalmi vonatkozású természettudományos kérdések – feladat</vt:lpstr>
      <vt:lpstr>Visszajelzés</vt:lpstr>
      <vt:lpstr>Visszajelzés</vt:lpstr>
      <vt:lpstr>Visszajelzés</vt:lpstr>
      <vt:lpstr>Visszajelzés</vt:lpstr>
      <vt:lpstr>Fogalomtérkép = a tanulók mentális modelljének vizuális leképeződése </vt:lpstr>
      <vt:lpstr>Fogalomtérkép = a mentális modell fogalmi lenyomata</vt:lpstr>
      <vt:lpstr>A fogalomtérképek elemzése</vt:lpstr>
      <vt:lpstr>Visszajelzés – fogalomtérkép </vt:lpstr>
      <vt:lpstr>Fogalomtérkép – feladat </vt:lpstr>
      <vt:lpstr>Most az Önöké a terep.</vt:lpstr>
      <vt:lpstr>Most az Önöké a terep.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Jiménez, Israel</dc:creator>
  <cp:lastModifiedBy>Christina Makarona</cp:lastModifiedBy>
  <cp:revision>175</cp:revision>
  <dcterms:created xsi:type="dcterms:W3CDTF">2023-07-31T09:53:39Z</dcterms:created>
  <dcterms:modified xsi:type="dcterms:W3CDTF">2026-04-02T07:27:02Z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0x0101004CB5529B691B194C972332E7D0D0E597</vt:lpwstr>
  </property>
  <property fmtid="{D5CDD505-2E9C-101B-9397-08002B2CF9AE}" pid="3" name="MediaServiceImageTags">
    <vt:lpwstr/>
  </property>
</Properties>
</file>