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304" r:id="rId6"/>
    <p:sldId id="303" r:id="rId7"/>
    <p:sldId id="257" r:id="rId8"/>
    <p:sldId id="258" r:id="rId9"/>
    <p:sldId id="259" r:id="rId10"/>
    <p:sldId id="261" r:id="rId11"/>
    <p:sldId id="262" r:id="rId12"/>
    <p:sldId id="265" r:id="rId13"/>
    <p:sldId id="263" r:id="rId14"/>
    <p:sldId id="266" r:id="rId15"/>
    <p:sldId id="307" r:id="rId16"/>
    <p:sldId id="319" r:id="rId17"/>
    <p:sldId id="267" r:id="rId18"/>
    <p:sldId id="268" r:id="rId19"/>
    <p:sldId id="269" r:id="rId20"/>
    <p:sldId id="270" r:id="rId21"/>
    <p:sldId id="271" r:id="rId22"/>
    <p:sldId id="272" r:id="rId23"/>
    <p:sldId id="273" r:id="rId24"/>
    <p:sldId id="318" r:id="rId25"/>
    <p:sldId id="308" r:id="rId26"/>
    <p:sldId id="274" r:id="rId27"/>
    <p:sldId id="309" r:id="rId28"/>
    <p:sldId id="275" r:id="rId29"/>
    <p:sldId id="276" r:id="rId30"/>
    <p:sldId id="277" r:id="rId31"/>
    <p:sldId id="278" r:id="rId32"/>
    <p:sldId id="279" r:id="rId33"/>
    <p:sldId id="280" r:id="rId34"/>
    <p:sldId id="281" r:id="rId35"/>
    <p:sldId id="314" r:id="rId36"/>
    <p:sldId id="282" r:id="rId37"/>
    <p:sldId id="286" r:id="rId38"/>
    <p:sldId id="287" r:id="rId39"/>
    <p:sldId id="310" r:id="rId40"/>
    <p:sldId id="284" r:id="rId41"/>
    <p:sldId id="285" r:id="rId42"/>
    <p:sldId id="311" r:id="rId43"/>
    <p:sldId id="288" r:id="rId44"/>
    <p:sldId id="289" r:id="rId45"/>
    <p:sldId id="290" r:id="rId46"/>
    <p:sldId id="291" r:id="rId47"/>
    <p:sldId id="292" r:id="rId48"/>
    <p:sldId id="293" r:id="rId49"/>
    <p:sldId id="294" r:id="rId50"/>
    <p:sldId id="295" r:id="rId51"/>
    <p:sldId id="296" r:id="rId52"/>
    <p:sldId id="297" r:id="rId53"/>
    <p:sldId id="315" r:id="rId54"/>
    <p:sldId id="298" r:id="rId55"/>
    <p:sldId id="316" r:id="rId56"/>
    <p:sldId id="317" r:id="rId57"/>
    <p:sldId id="300" r:id="rId58"/>
    <p:sldId id="312" r:id="rId59"/>
    <p:sldId id="301" r:id="rId60"/>
    <p:sldId id="302" r:id="rId61"/>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9DF2B-F3AE-C70E-3B29-DE486ADAD40C}" name="Lucas Weinberg" initials="LW" userId="S::lucas.weinberg_uibk.ac.at#ext#@wilabonn.onmicrosoft.com::03f511b6-2c31-47d9-87ce-ccb32745f318" providerId="AD"/>
  <p188:author id="{EE9D1B38-79CD-856F-9D4E-FCA1C09388E1}" name="Christina Makarona" initials="CM" userId="S::christina.makarona@eun.org::ed67c8ba-9bc6-4c9b-aae6-af36f9de0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Kapelari" initials="SK" lastIdx="4" clrIdx="0">
    <p:extLst>
      <p:ext uri="{19B8F6BF-5375-455C-9EA6-DF929625EA0E}">
        <p15:presenceInfo xmlns:p15="http://schemas.microsoft.com/office/powerpoint/2012/main" userId="S-1-5-21-2037284933-2388869433-1188439103-2534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AB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60" autoAdjust="0"/>
  </p:normalViewPr>
  <p:slideViewPr>
    <p:cSldViewPr snapToGrid="0">
      <p:cViewPr varScale="1">
        <p:scale>
          <a:sx n="61" d="100"/>
          <a:sy n="61" d="100"/>
        </p:scale>
        <p:origin x="1098" y="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Weinberg" userId="S::lucas.weinberg_uibk.ac.at#ext#@wilabonn.onmicrosoft.com::03f511b6-2c31-47d9-87ce-ccb32745f318" providerId="AD" clId="Web-{AB9D85DC-213C-071E-5905-6B997DD4FF85}"/>
    <pc:docChg chg="modSld">
      <pc:chgData name="Lucas Weinberg" userId="S::lucas.weinberg_uibk.ac.at#ext#@wilabonn.onmicrosoft.com::03f511b6-2c31-47d9-87ce-ccb32745f318" providerId="AD" clId="Web-{AB9D85DC-213C-071E-5905-6B997DD4FF85}" dt="2026-01-29T10:56:36.639" v="16" actId="1076"/>
      <pc:docMkLst>
        <pc:docMk/>
      </pc:docMkLst>
      <pc:sldChg chg="addSp delSp modSp modCm">
        <pc:chgData name="Lucas Weinberg" userId="S::lucas.weinberg_uibk.ac.at#ext#@wilabonn.onmicrosoft.com::03f511b6-2c31-47d9-87ce-ccb32745f318" providerId="AD" clId="Web-{AB9D85DC-213C-071E-5905-6B997DD4FF85}" dt="2026-01-29T10:56:36.639" v="16" actId="1076"/>
        <pc:sldMkLst>
          <pc:docMk/>
          <pc:sldMk cId="0" sldId="264"/>
        </pc:sldMkLst>
        <pc:spChg chg="mod">
          <ac:chgData name="Lucas Weinberg" userId="S::lucas.weinberg_uibk.ac.at#ext#@wilabonn.onmicrosoft.com::03f511b6-2c31-47d9-87ce-ccb32745f318" providerId="AD" clId="Web-{AB9D85DC-213C-071E-5905-6B997DD4FF85}" dt="2026-01-29T10:56:36.639" v="16" actId="1076"/>
          <ac:spMkLst>
            <pc:docMk/>
            <pc:sldMk cId="0" sldId="264"/>
            <ac:spMk id="5" creationId="{E02DF13C-6566-BD87-FF16-C2322A58D8F0}"/>
          </ac:spMkLst>
        </pc:spChg>
        <pc:picChg chg="add mod">
          <ac:chgData name="Lucas Weinberg" userId="S::lucas.weinberg_uibk.ac.at#ext#@wilabonn.onmicrosoft.com::03f511b6-2c31-47d9-87ce-ccb32745f318" providerId="AD" clId="Web-{AB9D85DC-213C-071E-5905-6B997DD4FF85}" dt="2026-01-29T10:56:26.420" v="5" actId="1076"/>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Lucas Weinberg" userId="S::lucas.weinberg_uibk.ac.at#ext#@wilabonn.onmicrosoft.com::03f511b6-2c31-47d9-87ce-ccb32745f318" providerId="AD" clId="Web-{AB9D85DC-213C-071E-5905-6B997DD4FF85}" dt="2026-01-29T10:56:36.576" v="15" actId="20577"/>
              <pc2:cmMkLst xmlns:pc2="http://schemas.microsoft.com/office/powerpoint/2019/9/main/command">
                <pc:docMk/>
                <pc:sldMk cId="0" sldId="264"/>
                <pc2:cmMk id="{AF07351A-C3D4-4D7C-80EB-2442C99B0AB4}"/>
              </pc2:cmMkLst>
            </pc226:cmChg>
          </p:ext>
        </pc:extLst>
      </pc:sldChg>
      <pc:sldChg chg="modSp">
        <pc:chgData name="Lucas Weinberg" userId="S::lucas.weinberg_uibk.ac.at#ext#@wilabonn.onmicrosoft.com::03f511b6-2c31-47d9-87ce-ccb32745f318" providerId="AD" clId="Web-{AB9D85DC-213C-071E-5905-6B997DD4FF85}" dt="2026-01-29T10:29:36.154" v="1" actId="1076"/>
        <pc:sldMkLst>
          <pc:docMk/>
          <pc:sldMk cId="0" sldId="281"/>
        </pc:sldMkLst>
        <pc:picChg chg="mod">
          <ac:chgData name="Lucas Weinberg" userId="S::lucas.weinberg_uibk.ac.at#ext#@wilabonn.onmicrosoft.com::03f511b6-2c31-47d9-87ce-ccb32745f318" providerId="AD" clId="Web-{AB9D85DC-213C-071E-5905-6B997DD4FF85}" dt="2026-01-29T10:29:36.154" v="1" actId="1076"/>
          <ac:picMkLst>
            <pc:docMk/>
            <pc:sldMk cId="0" sldId="281"/>
            <ac:picMk id="6" creationId="{00000000-0000-0000-0000-000000000000}"/>
          </ac:picMkLst>
        </pc:picChg>
      </pc:sldChg>
    </pc:docChg>
  </pc:docChgLst>
  <pc:docChgLst>
    <pc:chgData name="Giuseppe Mossuti" userId="2ab3c031-613a-4eed-8135-da26cfd5c33f" providerId="ADAL" clId="{8DEDAA6F-FC64-40D9-B503-604E8D1F8C47}"/>
    <pc:docChg chg="modSld">
      <pc:chgData name="Giuseppe Mossuti" userId="2ab3c031-613a-4eed-8135-da26cfd5c33f" providerId="ADAL" clId="{8DEDAA6F-FC64-40D9-B503-604E8D1F8C47}" dt="2026-01-30T09:28:27.584" v="2" actId="6549"/>
      <pc:docMkLst>
        <pc:docMk/>
      </pc:docMkLst>
      <pc:sldChg chg="modSp mod">
        <pc:chgData name="Giuseppe Mossuti" userId="2ab3c031-613a-4eed-8135-da26cfd5c33f" providerId="ADAL" clId="{8DEDAA6F-FC64-40D9-B503-604E8D1F8C47}" dt="2026-01-30T09:28:14.393" v="1" actId="14100"/>
        <pc:sldMkLst>
          <pc:docMk/>
          <pc:sldMk cId="0" sldId="264"/>
        </pc:sldMkLst>
        <pc:spChg chg="mod">
          <ac:chgData name="Giuseppe Mossuti" userId="2ab3c031-613a-4eed-8135-da26cfd5c33f" providerId="ADAL" clId="{8DEDAA6F-FC64-40D9-B503-604E8D1F8C47}" dt="2026-01-30T09:28:14.393" v="1" actId="14100"/>
          <ac:spMkLst>
            <pc:docMk/>
            <pc:sldMk cId="0" sldId="264"/>
            <ac:spMk id="5" creationId="{E02DF13C-6566-BD87-FF16-C2322A58D8F0}"/>
          </ac:spMkLst>
        </pc:spChg>
        <pc:picChg chg="mod">
          <ac:chgData name="Giuseppe Mossuti" userId="2ab3c031-613a-4eed-8135-da26cfd5c33f" providerId="ADAL" clId="{8DEDAA6F-FC64-40D9-B503-604E8D1F8C47}" dt="2026-01-30T09:26:13.855" v="0" actId="1076"/>
          <ac:picMkLst>
            <pc:docMk/>
            <pc:sldMk cId="0" sldId="264"/>
            <ac:picMk id="3" creationId="{AF03DB96-3249-935A-97AA-5385C4C4C4A9}"/>
          </ac:picMkLst>
        </pc:picChg>
      </pc:sldChg>
      <pc:sldChg chg="modSp mod">
        <pc:chgData name="Giuseppe Mossuti" userId="2ab3c031-613a-4eed-8135-da26cfd5c33f" providerId="ADAL" clId="{8DEDAA6F-FC64-40D9-B503-604E8D1F8C47}" dt="2026-01-30T09:28:27.584" v="2" actId="6549"/>
        <pc:sldMkLst>
          <pc:docMk/>
          <pc:sldMk cId="0" sldId="266"/>
        </pc:sldMkLst>
        <pc:spChg chg="mod">
          <ac:chgData name="Giuseppe Mossuti" userId="2ab3c031-613a-4eed-8135-da26cfd5c33f" providerId="ADAL" clId="{8DEDAA6F-FC64-40D9-B503-604E8D1F8C47}" dt="2026-01-30T09:28:27.584" v="2" actId="6549"/>
          <ac:spMkLst>
            <pc:docMk/>
            <pc:sldMk cId="0" sldId="266"/>
            <ac:spMk id="4" creationId="{00000000-0000-0000-0000-000000000000}"/>
          </ac:spMkLst>
        </pc:spChg>
      </pc:sldChg>
    </pc:docChg>
  </pc:docChgLst>
  <pc:docChgLst>
    <pc:chgData name="Lucas Weinberg" userId="S::lucas.weinberg_uibk.ac.at#ext#@wilabonn.onmicrosoft.com::03f511b6-2c31-47d9-87ce-ccb32745f318" providerId="AD" clId="Web-{D0217734-4909-4B71-0DAA-31C7A26CF818}"/>
    <pc:docChg chg="mod">
      <pc:chgData name="Lucas Weinberg" userId="S::lucas.weinberg_uibk.ac.at#ext#@wilabonn.onmicrosoft.com::03f511b6-2c31-47d9-87ce-ccb32745f318" providerId="AD" clId="Web-{D0217734-4909-4B71-0DAA-31C7A26CF818}" dt="2026-01-28T12:49:39.080" v="0"/>
      <pc:docMkLst>
        <pc:docMk/>
      </pc:docMkLst>
    </pc:docChg>
  </pc:docChgLst>
  <pc:docChgLst>
    <pc:chgData name="Giuseppe Mossuti" userId="S::giuseppe.mossuti_eun.org#ext#@wilabonn.onmicrosoft.com::7a503b0d-332c-4ce3-bdf7-cf79346f1006" providerId="AD" clId="Web-{BCAC2DE3-C92B-2752-F01F-8DF3BB3AA93F}"/>
    <pc:docChg chg="modSld">
      <pc:chgData name="Giuseppe Mossuti" userId="S::giuseppe.mossuti_eun.org#ext#@wilabonn.onmicrosoft.com::7a503b0d-332c-4ce3-bdf7-cf79346f1006" providerId="AD" clId="Web-{BCAC2DE3-C92B-2752-F01F-8DF3BB3AA93F}" dt="2026-01-29T11:27:19.753" v="139" actId="1076"/>
      <pc:docMkLst>
        <pc:docMk/>
      </pc:docMkLst>
      <pc:sldChg chg="modSp modCm">
        <pc:chgData name="Giuseppe Mossuti" userId="S::giuseppe.mossuti_eun.org#ext#@wilabonn.onmicrosoft.com::7a503b0d-332c-4ce3-bdf7-cf79346f1006" providerId="AD" clId="Web-{BCAC2DE3-C92B-2752-F01F-8DF3BB3AA93F}" dt="2026-01-29T11:09:35.001" v="21" actId="20577"/>
        <pc:sldMkLst>
          <pc:docMk/>
          <pc:sldMk cId="0" sldId="258"/>
        </pc:sldMkLst>
        <pc:spChg chg="mod">
          <ac:chgData name="Giuseppe Mossuti" userId="S::giuseppe.mossuti_eun.org#ext#@wilabonn.onmicrosoft.com::7a503b0d-332c-4ce3-bdf7-cf79346f1006" providerId="AD" clId="Web-{BCAC2DE3-C92B-2752-F01F-8DF3BB3AA93F}" dt="2026-01-29T11:09:35.001" v="21" actId="20577"/>
          <ac:spMkLst>
            <pc:docMk/>
            <pc:sldMk cId="0" sldId="25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09:35.001" v="21" actId="20577"/>
              <pc2:cmMkLst xmlns:pc2="http://schemas.microsoft.com/office/powerpoint/2019/9/main/command">
                <pc:docMk/>
                <pc:sldMk cId="0" sldId="258"/>
                <pc2:cmMk id="{D6A5D1FA-1C39-4B35-BCA5-A1985658A0F6}"/>
              </pc2:cmMkLst>
            </pc226:cmChg>
          </p:ext>
        </pc:extLst>
      </pc:sldChg>
      <pc:sldChg chg="modSp modCm">
        <pc:chgData name="Giuseppe Mossuti" userId="S::giuseppe.mossuti_eun.org#ext#@wilabonn.onmicrosoft.com::7a503b0d-332c-4ce3-bdf7-cf79346f1006" providerId="AD" clId="Web-{BCAC2DE3-C92B-2752-F01F-8DF3BB3AA93F}" dt="2026-01-29T11:12:37.789" v="55" actId="1076"/>
        <pc:sldMkLst>
          <pc:docMk/>
          <pc:sldMk cId="0" sldId="259"/>
        </pc:sldMkLst>
        <pc:spChg chg="mod">
          <ac:chgData name="Giuseppe Mossuti" userId="S::giuseppe.mossuti_eun.org#ext#@wilabonn.onmicrosoft.com::7a503b0d-332c-4ce3-bdf7-cf79346f1006" providerId="AD" clId="Web-{BCAC2DE3-C92B-2752-F01F-8DF3BB3AA93F}" dt="2026-01-29T11:12:13.507" v="45" actId="20577"/>
          <ac:spMkLst>
            <pc:docMk/>
            <pc:sldMk cId="0" sldId="259"/>
            <ac:spMk id="2" creationId="{31813824-F635-4823-83F8-A0B670C207E8}"/>
          </ac:spMkLst>
        </pc:spChg>
        <pc:spChg chg="mod">
          <ac:chgData name="Giuseppe Mossuti" userId="S::giuseppe.mossuti_eun.org#ext#@wilabonn.onmicrosoft.com::7a503b0d-332c-4ce3-bdf7-cf79346f1006" providerId="AD" clId="Web-{BCAC2DE3-C92B-2752-F01F-8DF3BB3AA93F}" dt="2026-01-29T11:12:37.789" v="55" actId="1076"/>
          <ac:spMkLst>
            <pc:docMk/>
            <pc:sldMk cId="0" sldId="259"/>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2:23.945" v="51" actId="20577"/>
              <pc2:cmMkLst xmlns:pc2="http://schemas.microsoft.com/office/powerpoint/2019/9/main/command">
                <pc:docMk/>
                <pc:sldMk cId="0" sldId="259"/>
                <pc2:cmMk id="{C94C67FB-BBC0-4843-A5C1-685A04BFDDF1}"/>
              </pc2:cmMkLst>
            </pc226:cmChg>
          </p:ext>
        </pc:extLst>
      </pc:sldChg>
      <pc:sldChg chg="modSp modCm">
        <pc:chgData name="Giuseppe Mossuti" userId="S::giuseppe.mossuti_eun.org#ext#@wilabonn.onmicrosoft.com::7a503b0d-332c-4ce3-bdf7-cf79346f1006" providerId="AD" clId="Web-{BCAC2DE3-C92B-2752-F01F-8DF3BB3AA93F}" dt="2026-01-29T11:14:26.478" v="71" actId="1076"/>
        <pc:sldMkLst>
          <pc:docMk/>
          <pc:sldMk cId="0" sldId="262"/>
        </pc:sldMkLst>
        <pc:spChg chg="mod">
          <ac:chgData name="Giuseppe Mossuti" userId="S::giuseppe.mossuti_eun.org#ext#@wilabonn.onmicrosoft.com::7a503b0d-332c-4ce3-bdf7-cf79346f1006" providerId="AD" clId="Web-{BCAC2DE3-C92B-2752-F01F-8DF3BB3AA93F}" dt="2026-01-29T11:14:26.478" v="71" actId="1076"/>
          <ac:spMkLst>
            <pc:docMk/>
            <pc:sldMk cId="0" sldId="262"/>
            <ac:spMk id="2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3:54.634" v="64" actId="20577"/>
              <pc2:cmMkLst xmlns:pc2="http://schemas.microsoft.com/office/powerpoint/2019/9/main/command">
                <pc:docMk/>
                <pc:sldMk cId="0" sldId="262"/>
                <pc2:cmMk id="{535C42A7-7B31-4B42-A795-15E3C2043C39}"/>
              </pc2:cmMkLst>
            </pc226:cmChg>
          </p:ext>
        </pc:extLst>
      </pc:sldChg>
      <pc:sldChg chg="modSp modCm">
        <pc:chgData name="Giuseppe Mossuti" userId="S::giuseppe.mossuti_eun.org#ext#@wilabonn.onmicrosoft.com::7a503b0d-332c-4ce3-bdf7-cf79346f1006" providerId="AD" clId="Web-{BCAC2DE3-C92B-2752-F01F-8DF3BB3AA93F}" dt="2026-01-29T11:17:21.198" v="93" actId="20577"/>
        <pc:sldMkLst>
          <pc:docMk/>
          <pc:sldMk cId="0" sldId="264"/>
        </pc:sldMkLst>
        <pc:spChg chg="mod">
          <ac:chgData name="Giuseppe Mossuti" userId="S::giuseppe.mossuti_eun.org#ext#@wilabonn.onmicrosoft.com::7a503b0d-332c-4ce3-bdf7-cf79346f1006" providerId="AD" clId="Web-{BCAC2DE3-C92B-2752-F01F-8DF3BB3AA93F}" dt="2026-01-29T11:17:21.198" v="93" actId="20577"/>
          <ac:spMkLst>
            <pc:docMk/>
            <pc:sldMk cId="0" sldId="264"/>
            <ac:spMk id="5" creationId="{E02DF13C-6566-BD87-FF16-C2322A58D8F0}"/>
          </ac:spMkLst>
        </pc:spChg>
        <pc:picChg chg="mod">
          <ac:chgData name="Giuseppe Mossuti" userId="S::giuseppe.mossuti_eun.org#ext#@wilabonn.onmicrosoft.com::7a503b0d-332c-4ce3-bdf7-cf79346f1006" providerId="AD" clId="Web-{BCAC2DE3-C92B-2752-F01F-8DF3BB3AA93F}" dt="2026-01-29T11:15:55.166" v="74"/>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6:41.494" v="80" actId="20577"/>
              <pc2:cmMkLst xmlns:pc2="http://schemas.microsoft.com/office/powerpoint/2019/9/main/command">
                <pc:docMk/>
                <pc:sldMk cId="0" sldId="264"/>
                <pc2:cmMk id="{AF07351A-C3D4-4D7C-80EB-2442C99B0AB4}"/>
              </pc2:cmMkLst>
            </pc226:cmChg>
          </p:ext>
        </pc:extLst>
      </pc:sldChg>
      <pc:sldChg chg="addSp modSp">
        <pc:chgData name="Giuseppe Mossuti" userId="S::giuseppe.mossuti_eun.org#ext#@wilabonn.onmicrosoft.com::7a503b0d-332c-4ce3-bdf7-cf79346f1006" providerId="AD" clId="Web-{BCAC2DE3-C92B-2752-F01F-8DF3BB3AA93F}" dt="2026-01-29T11:20:57.029" v="118" actId="1076"/>
        <pc:sldMkLst>
          <pc:docMk/>
          <pc:sldMk cId="0" sldId="281"/>
        </pc:sldMkLst>
        <pc:spChg chg="add mod">
          <ac:chgData name="Giuseppe Mossuti" userId="S::giuseppe.mossuti_eun.org#ext#@wilabonn.onmicrosoft.com::7a503b0d-332c-4ce3-bdf7-cf79346f1006" providerId="AD" clId="Web-{BCAC2DE3-C92B-2752-F01F-8DF3BB3AA93F}" dt="2026-01-29T11:20:57.029" v="118" actId="1076"/>
          <ac:spMkLst>
            <pc:docMk/>
            <pc:sldMk cId="0" sldId="281"/>
            <ac:spMk id="7" creationId="{00E65ACE-554B-9953-855E-32AF49C2DDDA}"/>
          </ac:spMkLst>
        </pc:spChg>
      </pc:sldChg>
      <pc:sldChg chg="modSp modNotes">
        <pc:chgData name="Giuseppe Mossuti" userId="S::giuseppe.mossuti_eun.org#ext#@wilabonn.onmicrosoft.com::7a503b0d-332c-4ce3-bdf7-cf79346f1006" providerId="AD" clId="Web-{BCAC2DE3-C92B-2752-F01F-8DF3BB3AA93F}" dt="2026-01-29T11:22:33.046" v="123"/>
        <pc:sldMkLst>
          <pc:docMk/>
          <pc:sldMk cId="0" sldId="286"/>
        </pc:sldMkLst>
        <pc:spChg chg="mod">
          <ac:chgData name="Giuseppe Mossuti" userId="S::giuseppe.mossuti_eun.org#ext#@wilabonn.onmicrosoft.com::7a503b0d-332c-4ce3-bdf7-cf79346f1006" providerId="AD" clId="Web-{BCAC2DE3-C92B-2752-F01F-8DF3BB3AA93F}" dt="2026-01-29T11:22:25.030" v="121" actId="20577"/>
          <ac:spMkLst>
            <pc:docMk/>
            <pc:sldMk cId="0" sldId="286"/>
            <ac:spMk id="7" creationId="{00000000-0000-0000-0000-000000000000}"/>
          </ac:spMkLst>
        </pc:spChg>
      </pc:sldChg>
      <pc:sldChg chg="addSp modSp">
        <pc:chgData name="Giuseppe Mossuti" userId="S::giuseppe.mossuti_eun.org#ext#@wilabonn.onmicrosoft.com::7a503b0d-332c-4ce3-bdf7-cf79346f1006" providerId="AD" clId="Web-{BCAC2DE3-C92B-2752-F01F-8DF3BB3AA93F}" dt="2026-01-29T11:27:19.753" v="139" actId="1076"/>
        <pc:sldMkLst>
          <pc:docMk/>
          <pc:sldMk cId="0" sldId="289"/>
        </pc:sldMkLst>
        <pc:spChg chg="add mod">
          <ac:chgData name="Giuseppe Mossuti" userId="S::giuseppe.mossuti_eun.org#ext#@wilabonn.onmicrosoft.com::7a503b0d-332c-4ce3-bdf7-cf79346f1006" providerId="AD" clId="Web-{BCAC2DE3-C92B-2752-F01F-8DF3BB3AA93F}" dt="2026-01-29T11:27:19.753" v="139" actId="1076"/>
          <ac:spMkLst>
            <pc:docMk/>
            <pc:sldMk cId="0" sldId="289"/>
            <ac:spMk id="6" creationId="{BCB9CB07-924D-0E13-9FA4-AA5A436B3ED7}"/>
          </ac:spMkLst>
        </pc:spChg>
      </pc:sldChg>
      <pc:sldChg chg="modSp">
        <pc:chgData name="Giuseppe Mossuti" userId="S::giuseppe.mossuti_eun.org#ext#@wilabonn.onmicrosoft.com::7a503b0d-332c-4ce3-bdf7-cf79346f1006" providerId="AD" clId="Web-{BCAC2DE3-C92B-2752-F01F-8DF3BB3AA93F}" dt="2026-01-29T11:22:48.343" v="124" actId="1076"/>
        <pc:sldMkLst>
          <pc:docMk/>
          <pc:sldMk cId="2104516606" sldId="310"/>
        </pc:sldMkLst>
        <pc:spChg chg="mod">
          <ac:chgData name="Giuseppe Mossuti" userId="S::giuseppe.mossuti_eun.org#ext#@wilabonn.onmicrosoft.com::7a503b0d-332c-4ce3-bdf7-cf79346f1006" providerId="AD" clId="Web-{BCAC2DE3-C92B-2752-F01F-8DF3BB3AA93F}" dt="2026-01-29T11:22:48.343" v="124" actId="1076"/>
          <ac:spMkLst>
            <pc:docMk/>
            <pc:sldMk cId="2104516606" sldId="310"/>
            <ac:spMk id="7" creationId="{00000000-0000-0000-0000-000000000000}"/>
          </ac:spMkLst>
        </pc:spChg>
      </pc:sldChg>
      <pc:sldChg chg="addSp">
        <pc:chgData name="Giuseppe Mossuti" userId="S::giuseppe.mossuti_eun.org#ext#@wilabonn.onmicrosoft.com::7a503b0d-332c-4ce3-bdf7-cf79346f1006" providerId="AD" clId="Web-{BCAC2DE3-C92B-2752-F01F-8DF3BB3AA93F}" dt="2026-01-29T11:21:04.045" v="119"/>
        <pc:sldMkLst>
          <pc:docMk/>
          <pc:sldMk cId="1766962655" sldId="314"/>
        </pc:sldMkLst>
        <pc:spChg chg="add">
          <ac:chgData name="Giuseppe Mossuti" userId="S::giuseppe.mossuti_eun.org#ext#@wilabonn.onmicrosoft.com::7a503b0d-332c-4ce3-bdf7-cf79346f1006" providerId="AD" clId="Web-{BCAC2DE3-C92B-2752-F01F-8DF3BB3AA93F}" dt="2026-01-29T11:21:04.045" v="119"/>
          <ac:spMkLst>
            <pc:docMk/>
            <pc:sldMk cId="1766962655" sldId="314"/>
            <ac:spMk id="5" creationId="{064DB45F-506D-7B7C-C36F-671A8588904A}"/>
          </ac:spMkLst>
        </pc:spChg>
      </pc:sldChg>
    </pc:docChg>
  </pc:docChgLst>
  <pc:docChgLst>
    <pc:chgData name="Giuseppe Mossuti" userId="S::giuseppe.mossuti_eun.org#ext#@wilabonn.onmicrosoft.com::7a503b0d-332c-4ce3-bdf7-cf79346f1006" providerId="AD" clId="Web-{51F44F19-C452-E94E-77B0-AE574C31163F}"/>
    <pc:docChg chg="modSld">
      <pc:chgData name="Giuseppe Mossuti" userId="S::giuseppe.mossuti_eun.org#ext#@wilabonn.onmicrosoft.com::7a503b0d-332c-4ce3-bdf7-cf79346f1006" providerId="AD" clId="Web-{51F44F19-C452-E94E-77B0-AE574C31163F}" dt="2026-01-16T13:41:55.142" v="0" actId="14100"/>
      <pc:docMkLst>
        <pc:docMk/>
      </pc:docMkLst>
      <pc:sldChg chg="modSp">
        <pc:chgData name="Giuseppe Mossuti" userId="S::giuseppe.mossuti_eun.org#ext#@wilabonn.onmicrosoft.com::7a503b0d-332c-4ce3-bdf7-cf79346f1006" providerId="AD" clId="Web-{51F44F19-C452-E94E-77B0-AE574C31163F}" dt="2026-01-16T13:41:55.142" v="0" actId="14100"/>
        <pc:sldMkLst>
          <pc:docMk/>
          <pc:sldMk cId="0"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40977-7E98-45B4-A5E8-281AB6C0631B}" type="doc">
      <dgm:prSet loTypeId="urn:microsoft.com/office/officeart/2005/8/layout/cycle2#1" loCatId="cycle" qsTypeId="urn:microsoft.com/office/officeart/2005/8/quickstyle/simple1#1" qsCatId="simple" csTypeId="urn:microsoft.com/office/officeart/2005/8/colors/colorful1" csCatId="colorful" phldr="1"/>
      <dgm:spPr bwMode="auto"/>
      <dgm:t>
        <a:bodyPr/>
        <a:lstStyle/>
        <a:p>
          <a:pPr>
            <a:defRPr/>
          </a:pPr>
          <a:endParaRPr lang="de-DE"/>
        </a:p>
      </dgm:t>
    </dgm:pt>
    <dgm:pt modelId="{A870EB9C-6F9F-4766-A11B-9DFA977C0EA5}">
      <dgm:prSet phldrT="[Text]"/>
      <dgm:spPr bwMode="auto">
        <a:solidFill>
          <a:schemeClr val="accent6">
            <a:lumMod val="60000"/>
            <a:lumOff val="40000"/>
          </a:schemeClr>
        </a:solidFill>
      </dgm:spPr>
      <dgm:t>
        <a:bodyPr/>
        <a:lstStyle/>
        <a:p>
          <a:pPr>
            <a:defRPr/>
          </a:pPr>
          <a:r>
            <a:rPr lang="it" b="1" noProof="0" dirty="0">
              <a:solidFill>
                <a:sysClr val="windowText" lastClr="000000"/>
              </a:solidFill>
            </a:rPr>
            <a:t>Chi?</a:t>
          </a:r>
        </a:p>
      </dgm:t>
    </dgm:pt>
    <dgm:pt modelId="{56DBC300-DCB6-46AF-8C92-556C6A5C2A67}" type="parTrans" cxnId="{7CFBFADC-981B-45BD-8E40-48323BF4B6D4}">
      <dgm:prSet/>
      <dgm:spPr bwMode="auto"/>
      <dgm:t>
        <a:bodyPr/>
        <a:lstStyle/>
        <a:p>
          <a:pPr>
            <a:defRPr/>
          </a:pPr>
          <a:endParaRPr lang="de-DE"/>
        </a:p>
      </dgm:t>
    </dgm:pt>
    <dgm:pt modelId="{0DDCBF19-5920-4ABB-A152-D9B8D53FA369}" type="sibTrans" cxnId="{7CFBFADC-981B-45BD-8E40-48323BF4B6D4}">
      <dgm:prSet/>
      <dgm:spPr bwMode="auto">
        <a:solidFill>
          <a:schemeClr val="bg1">
            <a:lumMod val="65000"/>
          </a:schemeClr>
        </a:solidFill>
      </dgm:spPr>
      <dgm:t>
        <a:bodyPr/>
        <a:lstStyle/>
        <a:p>
          <a:pPr>
            <a:defRPr/>
          </a:pPr>
          <a:endParaRPr lang="de-DE"/>
        </a:p>
      </dgm:t>
    </dgm:pt>
    <dgm:pt modelId="{4AA4411A-C87E-4111-BC7E-098BCF012748}">
      <dgm:prSet phldrT="[Text]"/>
      <dgm:spPr bwMode="auto">
        <a:solidFill>
          <a:schemeClr val="accent2"/>
        </a:solidFill>
      </dgm:spPr>
      <dgm:t>
        <a:bodyPr/>
        <a:lstStyle/>
        <a:p>
          <a:pPr>
            <a:defRPr/>
          </a:pPr>
          <a:r>
            <a:rPr lang="it" b="1" noProof="0" dirty="0">
              <a:solidFill>
                <a:sysClr val="windowText" lastClr="000000"/>
              </a:solidFill>
            </a:rPr>
            <a:t>Che cosa?</a:t>
          </a:r>
        </a:p>
      </dgm:t>
    </dgm:pt>
    <dgm:pt modelId="{49508413-CB85-4B22-8141-BB13E4CA67B9}" type="parTrans" cxnId="{C1342D25-DD68-47E4-981E-BA22B81D408A}">
      <dgm:prSet/>
      <dgm:spPr bwMode="auto"/>
      <dgm:t>
        <a:bodyPr/>
        <a:lstStyle/>
        <a:p>
          <a:pPr>
            <a:defRPr/>
          </a:pPr>
          <a:endParaRPr lang="de-DE"/>
        </a:p>
      </dgm:t>
    </dgm:pt>
    <dgm:pt modelId="{57223551-C62E-40F3-8503-F71A9DCFBC07}" type="sibTrans" cxnId="{C1342D25-DD68-47E4-981E-BA22B81D408A}">
      <dgm:prSet/>
      <dgm:spPr bwMode="auto"/>
      <dgm:t>
        <a:bodyPr/>
        <a:lstStyle/>
        <a:p>
          <a:pPr>
            <a:defRPr/>
          </a:pPr>
          <a:endParaRPr lang="de-DE"/>
        </a:p>
      </dgm:t>
    </dgm:pt>
    <dgm:pt modelId="{D4414C03-5C56-4BC6-A27B-BC6269FEDA14}">
      <dgm:prSet phldrT="[Text]"/>
      <dgm:spPr bwMode="auto">
        <a:solidFill>
          <a:schemeClr val="accent4">
            <a:lumMod val="75000"/>
          </a:schemeClr>
        </a:solidFill>
      </dgm:spPr>
      <dgm:t>
        <a:bodyPr/>
        <a:lstStyle/>
        <a:p>
          <a:pPr>
            <a:defRPr/>
          </a:pPr>
          <a:r>
            <a:rPr lang="it" b="1" noProof="0" dirty="0">
              <a:solidFill>
                <a:sysClr val="windowText" lastClr="000000"/>
              </a:solidFill>
            </a:rPr>
            <a:t>Come?</a:t>
          </a:r>
        </a:p>
      </dgm:t>
    </dgm:pt>
    <dgm:pt modelId="{A20EBA7D-F9EE-4195-9C81-75BF6992B8AB}" type="parTrans" cxnId="{45D681E5-BD2A-4524-A8E6-196A49F67B89}">
      <dgm:prSet/>
      <dgm:spPr bwMode="auto"/>
      <dgm:t>
        <a:bodyPr/>
        <a:lstStyle/>
        <a:p>
          <a:pPr>
            <a:defRPr/>
          </a:pPr>
          <a:endParaRPr lang="de-DE"/>
        </a:p>
      </dgm:t>
    </dgm:pt>
    <dgm:pt modelId="{998493CF-1049-4C97-9417-0B606AAFEC74}" type="sibTrans" cxnId="{45D681E5-BD2A-4524-A8E6-196A49F67B89}">
      <dgm:prSet/>
      <dgm:spPr bwMode="auto">
        <a:solidFill>
          <a:schemeClr val="bg1">
            <a:lumMod val="65000"/>
          </a:schemeClr>
        </a:solidFill>
      </dgm:spPr>
      <dgm:t>
        <a:bodyPr/>
        <a:lstStyle/>
        <a:p>
          <a:pPr>
            <a:defRPr/>
          </a:pPr>
          <a:endParaRPr lang="de-DE"/>
        </a:p>
      </dgm:t>
    </dgm:pt>
    <dgm:pt modelId="{27FD10D0-C165-4893-A3D1-B8CE2A11B6CF}">
      <dgm:prSet phldrT="[Text]"/>
      <dgm:spPr bwMode="auto">
        <a:solidFill>
          <a:schemeClr val="accent6">
            <a:lumMod val="75000"/>
          </a:schemeClr>
        </a:solidFill>
      </dgm:spPr>
      <dgm:t>
        <a:bodyPr/>
        <a:lstStyle/>
        <a:p>
          <a:pPr>
            <a:defRPr/>
          </a:pPr>
          <a:r>
            <a:rPr lang="it" b="1" noProof="0" dirty="0">
              <a:solidFill>
                <a:sysClr val="windowText" lastClr="000000"/>
              </a:solidFill>
            </a:rPr>
            <a:t>Materiali?</a:t>
          </a:r>
        </a:p>
      </dgm:t>
    </dgm:pt>
    <dgm:pt modelId="{A297AFEE-A911-419D-A108-F4EDC354C901}" type="parTrans" cxnId="{FA975B11-6DEA-4E0C-BDD2-7B661F73B66F}">
      <dgm:prSet/>
      <dgm:spPr bwMode="auto"/>
      <dgm:t>
        <a:bodyPr/>
        <a:lstStyle/>
        <a:p>
          <a:pPr>
            <a:defRPr/>
          </a:pPr>
          <a:endParaRPr lang="de-DE"/>
        </a:p>
      </dgm:t>
    </dgm:pt>
    <dgm:pt modelId="{F1C86441-F680-4140-9D0A-E884FC3F6BB7}" type="sibTrans" cxnId="{FA975B11-6DEA-4E0C-BDD2-7B661F73B66F}">
      <dgm:prSet/>
      <dgm:spPr bwMode="auto">
        <a:solidFill>
          <a:schemeClr val="bg1">
            <a:lumMod val="65000"/>
          </a:schemeClr>
        </a:solidFill>
      </dgm:spPr>
      <dgm:t>
        <a:bodyPr/>
        <a:lstStyle/>
        <a:p>
          <a:pPr>
            <a:defRPr/>
          </a:pPr>
          <a:endParaRPr lang="de-DE"/>
        </a:p>
      </dgm:t>
    </dgm:pt>
    <dgm:pt modelId="{89773333-C0A7-4EAE-B18C-CC1AE2260801}">
      <dgm:prSet phldrT="[Text]"/>
      <dgm:spPr bwMode="auto">
        <a:solidFill>
          <a:schemeClr val="accent2">
            <a:lumMod val="40000"/>
            <a:lumOff val="60000"/>
          </a:schemeClr>
        </a:solidFill>
      </dgm:spPr>
      <dgm:t>
        <a:bodyPr/>
        <a:lstStyle/>
        <a:p>
          <a:pPr>
            <a:defRPr/>
          </a:pPr>
          <a:r>
            <a:rPr lang="it" b="1" noProof="0" dirty="0">
              <a:solidFill>
                <a:sysClr val="windowText" lastClr="000000"/>
              </a:solidFill>
            </a:rPr>
            <a:t>Dove?</a:t>
          </a:r>
        </a:p>
      </dgm:t>
    </dgm:pt>
    <dgm:pt modelId="{105077BA-AD89-4EDB-8BE2-A36E3A068DFA}" type="parTrans" cxnId="{3A44B45C-CCD7-41FD-9FC3-7AF94B035BF6}">
      <dgm:prSet/>
      <dgm:spPr bwMode="auto"/>
      <dgm:t>
        <a:bodyPr/>
        <a:lstStyle/>
        <a:p>
          <a:pPr>
            <a:defRPr/>
          </a:pPr>
          <a:endParaRPr lang="de-DE"/>
        </a:p>
      </dgm:t>
    </dgm:pt>
    <dgm:pt modelId="{FF6D4B45-AFAC-466F-B6F9-78C1B0957CA4}" type="sibTrans" cxnId="{3A44B45C-CCD7-41FD-9FC3-7AF94B035BF6}">
      <dgm:prSet/>
      <dgm:spPr bwMode="auto">
        <a:solidFill>
          <a:schemeClr val="bg1">
            <a:lumMod val="65000"/>
          </a:schemeClr>
        </a:solidFill>
      </dgm:spPr>
      <dgm:t>
        <a:bodyPr/>
        <a:lstStyle/>
        <a:p>
          <a:pPr>
            <a:defRPr/>
          </a:pPr>
          <a:endParaRPr lang="de-DE"/>
        </a:p>
      </dgm:t>
    </dgm:pt>
    <dgm:pt modelId="{40B6DAA1-5A4C-4E67-8BBF-90A39BFA41F1}">
      <dgm:prSet phldrT="[Text]"/>
      <dgm:spPr bwMode="auto">
        <a:solidFill>
          <a:schemeClr val="accent4">
            <a:lumMod val="40000"/>
            <a:lumOff val="60000"/>
          </a:schemeClr>
        </a:solidFill>
      </dgm:spPr>
      <dgm:t>
        <a:bodyPr/>
        <a:lstStyle/>
        <a:p>
          <a:pPr>
            <a:defRPr/>
          </a:pPr>
          <a:r>
            <a:rPr lang="it" b="1" noProof="0" dirty="0">
              <a:solidFill>
                <a:sysClr val="windowText" lastClr="000000"/>
              </a:solidFill>
            </a:rPr>
            <a:t>Perché?</a:t>
          </a:r>
        </a:p>
      </dgm:t>
    </dgm:pt>
    <dgm:pt modelId="{30C4D46F-DCEA-4C9F-9F49-937D726FAC66}" type="parTrans" cxnId="{896B4352-8AC0-4167-BF64-AA1D1232C06F}">
      <dgm:prSet/>
      <dgm:spPr bwMode="auto"/>
      <dgm:t>
        <a:bodyPr/>
        <a:lstStyle/>
        <a:p>
          <a:pPr>
            <a:defRPr/>
          </a:pPr>
          <a:endParaRPr lang="de-DE"/>
        </a:p>
      </dgm:t>
    </dgm:pt>
    <dgm:pt modelId="{72719A51-82BB-4EA0-A2F7-06B5BC086FA6}" type="sibTrans" cxnId="{896B4352-8AC0-4167-BF64-AA1D1232C06F}">
      <dgm:prSet/>
      <dgm:spPr bwMode="auto">
        <a:solidFill>
          <a:schemeClr val="bg1">
            <a:lumMod val="65000"/>
          </a:schemeClr>
        </a:solidFill>
      </dgm:spPr>
      <dgm:t>
        <a:bodyPr/>
        <a:lstStyle/>
        <a:p>
          <a:pPr>
            <a:defRPr/>
          </a:pPr>
          <a:endParaRPr lang="de-DE"/>
        </a:p>
      </dgm:t>
    </dgm:pt>
    <dgm:pt modelId="{EE149F32-7D51-468B-9D6F-9D9C97F5DB7B}" type="pres">
      <dgm:prSet presAssocID="{62D40977-7E98-45B4-A5E8-281AB6C0631B}" presName="cycle" presStyleCnt="0">
        <dgm:presLayoutVars>
          <dgm:dir/>
          <dgm:resizeHandles val="exact"/>
        </dgm:presLayoutVars>
      </dgm:prSet>
      <dgm:spPr bwMode="auto"/>
    </dgm:pt>
    <dgm:pt modelId="{EB35021C-369D-48A5-B87A-BF324E49C3AE}" type="pres">
      <dgm:prSet presAssocID="{A870EB9C-6F9F-4766-A11B-9DFA977C0EA5}" presName="node" presStyleLbl="node1" presStyleIdx="0" presStyleCnt="6" custRadScaleRad="99288" custRadScaleInc="-2632">
        <dgm:presLayoutVars>
          <dgm:bulletEnabled val="1"/>
        </dgm:presLayoutVars>
      </dgm:prSet>
      <dgm:spPr bwMode="auto"/>
    </dgm:pt>
    <dgm:pt modelId="{464270D1-E852-486D-84E0-62DF6ADCB02B}" type="pres">
      <dgm:prSet presAssocID="{0DDCBF19-5920-4ABB-A152-D9B8D53FA369}" presName="sibTrans" presStyleLbl="sibTrans2D1" presStyleIdx="0" presStyleCnt="6" custScaleY="22663"/>
      <dgm:spPr bwMode="auto">
        <a:prstGeom prst="leftRightArrow">
          <a:avLst>
            <a:gd name="adj1" fmla="val 50000"/>
            <a:gd name="adj2" fmla="val 50000"/>
          </a:avLst>
        </a:prstGeom>
      </dgm:spPr>
    </dgm:pt>
    <dgm:pt modelId="{68065A07-1CBA-4541-8AEA-10FD8ED4368D}" type="pres">
      <dgm:prSet presAssocID="{0DDCBF19-5920-4ABB-A152-D9B8D53FA369}" presName="connectorText" presStyleLbl="sibTrans2D1" presStyleIdx="0" presStyleCnt="6"/>
      <dgm:spPr bwMode="auto"/>
    </dgm:pt>
    <dgm:pt modelId="{54146A4C-2E3D-46E7-93C8-7A18C860C319}" type="pres">
      <dgm:prSet presAssocID="{4AA4411A-C87E-4111-BC7E-098BCF012748}" presName="node" presStyleLbl="node1" presStyleIdx="1" presStyleCnt="6">
        <dgm:presLayoutVars>
          <dgm:bulletEnabled val="1"/>
        </dgm:presLayoutVars>
      </dgm:prSet>
      <dgm:spPr bwMode="auto"/>
    </dgm:pt>
    <dgm:pt modelId="{B6169AF8-DAEB-4703-A83F-F9B5D5F91028}" type="pres">
      <dgm:prSet presAssocID="{57223551-C62E-40F3-8503-F71A9DCFBC07}" presName="sibTrans" presStyleLbl="sibTrans2D1" presStyleIdx="1" presStyleCnt="6" custFlipVert="1" custScaleX="123292" custScaleY="19354"/>
      <dgm:spPr bwMode="auto">
        <a:prstGeom prst="leftRightArrow">
          <a:avLst>
            <a:gd name="adj1" fmla="val 50000"/>
            <a:gd name="adj2" fmla="val 50000"/>
          </a:avLst>
        </a:prstGeom>
      </dgm:spPr>
    </dgm:pt>
    <dgm:pt modelId="{D38A2808-7F2A-4A46-9437-CF78D99157B0}" type="pres">
      <dgm:prSet presAssocID="{57223551-C62E-40F3-8503-F71A9DCFBC07}" presName="connectorText" presStyleLbl="sibTrans2D1" presStyleIdx="1" presStyleCnt="6"/>
      <dgm:spPr bwMode="auto">
        <a:prstGeom prst="leftRightArrow">
          <a:avLst>
            <a:gd name="adj1" fmla="val 50000"/>
            <a:gd name="adj2" fmla="val 50000"/>
          </a:avLst>
        </a:prstGeom>
      </dgm:spPr>
    </dgm:pt>
    <dgm:pt modelId="{C1BF4A05-4A8D-433C-A00D-70881D73B156}" type="pres">
      <dgm:prSet presAssocID="{D4414C03-5C56-4BC6-A27B-BC6269FEDA14}" presName="node" presStyleLbl="node1" presStyleIdx="2" presStyleCnt="6">
        <dgm:presLayoutVars>
          <dgm:bulletEnabled val="1"/>
        </dgm:presLayoutVars>
      </dgm:prSet>
      <dgm:spPr bwMode="auto"/>
    </dgm:pt>
    <dgm:pt modelId="{D10D183E-D9DA-4B94-A3D5-487DE83F2F67}" type="pres">
      <dgm:prSet presAssocID="{998493CF-1049-4C97-9417-0B606AAFEC74}" presName="sibTrans" presStyleLbl="sibTrans2D1" presStyleIdx="2" presStyleCnt="6" custAng="4065809" custFlipVert="1" custScaleY="24986"/>
      <dgm:spPr bwMode="auto">
        <a:prstGeom prst="leftRightArrow">
          <a:avLst>
            <a:gd name="adj1" fmla="val 50000"/>
            <a:gd name="adj2" fmla="val 50000"/>
          </a:avLst>
        </a:prstGeom>
      </dgm:spPr>
    </dgm:pt>
    <dgm:pt modelId="{88ABE737-8A69-483C-A2A4-B56160120AB6}" type="pres">
      <dgm:prSet presAssocID="{998493CF-1049-4C97-9417-0B606AAFEC74}" presName="connectorText" presStyleLbl="sibTrans2D1" presStyleIdx="2" presStyleCnt="6"/>
      <dgm:spPr bwMode="auto"/>
    </dgm:pt>
    <dgm:pt modelId="{110C6733-635D-4BB5-B727-2199089D71E7}" type="pres">
      <dgm:prSet presAssocID="{27FD10D0-C165-4893-A3D1-B8CE2A11B6CF}" presName="node" presStyleLbl="node1" presStyleIdx="3" presStyleCnt="6">
        <dgm:presLayoutVars>
          <dgm:bulletEnabled val="1"/>
        </dgm:presLayoutVars>
      </dgm:prSet>
      <dgm:spPr bwMode="auto"/>
    </dgm:pt>
    <dgm:pt modelId="{605C0996-3E2F-407E-A023-383483E92682}" type="pres">
      <dgm:prSet presAssocID="{F1C86441-F680-4140-9D0A-E884FC3F6BB7}" presName="sibTrans" presStyleLbl="sibTrans2D1" presStyleIdx="3" presStyleCnt="6" custAng="6787556" custFlipVert="1" custScaleY="26743"/>
      <dgm:spPr bwMode="auto">
        <a:prstGeom prst="leftRightArrow">
          <a:avLst>
            <a:gd name="adj1" fmla="val 50000"/>
            <a:gd name="adj2" fmla="val 50000"/>
          </a:avLst>
        </a:prstGeom>
      </dgm:spPr>
    </dgm:pt>
    <dgm:pt modelId="{100D812A-0E34-4D64-9727-C0FE92D240A9}" type="pres">
      <dgm:prSet presAssocID="{F1C86441-F680-4140-9D0A-E884FC3F6BB7}" presName="connectorText" presStyleLbl="sibTrans2D1" presStyleIdx="3" presStyleCnt="6"/>
      <dgm:spPr bwMode="auto"/>
    </dgm:pt>
    <dgm:pt modelId="{8C4E2AC0-2732-4999-9B96-74037BFE3B90}" type="pres">
      <dgm:prSet presAssocID="{89773333-C0A7-4EAE-B18C-CC1AE2260801}" presName="node" presStyleLbl="node1" presStyleIdx="4" presStyleCnt="6" custRadScaleRad="98813" custRadScaleInc="-53">
        <dgm:presLayoutVars>
          <dgm:bulletEnabled val="1"/>
        </dgm:presLayoutVars>
      </dgm:prSet>
      <dgm:spPr bwMode="auto"/>
    </dgm:pt>
    <dgm:pt modelId="{A2B7CC6E-0BF3-4AEA-BE5F-5E99178BBF1B}" type="pres">
      <dgm:prSet presAssocID="{FF6D4B45-AFAC-466F-B6F9-78C1B0957CA4}" presName="sibTrans" presStyleLbl="sibTrans2D1" presStyleIdx="4" presStyleCnt="6" custScaleY="22907"/>
      <dgm:spPr bwMode="auto">
        <a:prstGeom prst="leftRightArrow">
          <a:avLst>
            <a:gd name="adj1" fmla="val 50000"/>
            <a:gd name="adj2" fmla="val 50000"/>
          </a:avLst>
        </a:prstGeom>
      </dgm:spPr>
    </dgm:pt>
    <dgm:pt modelId="{E89AF5FC-26F3-4CC3-963B-DE516537D77A}" type="pres">
      <dgm:prSet presAssocID="{FF6D4B45-AFAC-466F-B6F9-78C1B0957CA4}" presName="connectorText" presStyleLbl="sibTrans2D1" presStyleIdx="4" presStyleCnt="6"/>
      <dgm:spPr bwMode="auto"/>
    </dgm:pt>
    <dgm:pt modelId="{CD4B29B8-F61F-434D-B94D-46951F736EC6}" type="pres">
      <dgm:prSet presAssocID="{40B6DAA1-5A4C-4E67-8BBF-90A39BFA41F1}" presName="node" presStyleLbl="node1" presStyleIdx="5" presStyleCnt="6" custRadScaleRad="100722" custRadScaleInc="-791">
        <dgm:presLayoutVars>
          <dgm:bulletEnabled val="1"/>
        </dgm:presLayoutVars>
      </dgm:prSet>
      <dgm:spPr bwMode="auto"/>
    </dgm:pt>
    <dgm:pt modelId="{4B3F328D-15D1-4B08-8DCB-1989E22A98F5}" type="pres">
      <dgm:prSet presAssocID="{72719A51-82BB-4EA0-A2F7-06B5BC086FA6}" presName="sibTrans" presStyleLbl="sibTrans2D1" presStyleIdx="5" presStyleCnt="6" custAng="20939386" custFlipVert="0" custScaleY="21776"/>
      <dgm:spPr bwMode="auto">
        <a:prstGeom prst="leftRightArrow">
          <a:avLst>
            <a:gd name="adj1" fmla="val 50000"/>
            <a:gd name="adj2" fmla="val 50000"/>
          </a:avLst>
        </a:prstGeom>
      </dgm:spPr>
    </dgm:pt>
    <dgm:pt modelId="{9075EF83-BBC8-426E-A320-5B2E9410C9C7}" type="pres">
      <dgm:prSet presAssocID="{72719A51-82BB-4EA0-A2F7-06B5BC086FA6}" presName="connectorText" presStyleLbl="sibTrans2D1" presStyleIdx="5" presStyleCnt="6"/>
      <dgm:spPr bwMode="auto"/>
    </dgm:pt>
  </dgm:ptLst>
  <dgm:cxnLst>
    <dgm:cxn modelId="{DDCB8E00-2ADA-4948-9F6D-59D281FC0451}" type="presOf" srcId="{F1C86441-F680-4140-9D0A-E884FC3F6BB7}" destId="{605C0996-3E2F-407E-A023-383483E92682}" srcOrd="0" destOrd="0" presId="urn:microsoft.com/office/officeart/2005/8/layout/cycle2#1"/>
    <dgm:cxn modelId="{FA975B11-6DEA-4E0C-BDD2-7B661F73B66F}" srcId="{62D40977-7E98-45B4-A5E8-281AB6C0631B}" destId="{27FD10D0-C165-4893-A3D1-B8CE2A11B6CF}" srcOrd="3" destOrd="0" parTransId="{A297AFEE-A911-419D-A108-F4EDC354C901}" sibTransId="{F1C86441-F680-4140-9D0A-E884FC3F6BB7}"/>
    <dgm:cxn modelId="{0B499C1C-D3A4-4E6D-B669-C349CD4F0369}" type="presOf" srcId="{62D40977-7E98-45B4-A5E8-281AB6C0631B}" destId="{EE149F32-7D51-468B-9D6F-9D9C97F5DB7B}" srcOrd="0" destOrd="0" presId="urn:microsoft.com/office/officeart/2005/8/layout/cycle2#1"/>
    <dgm:cxn modelId="{C1342D25-DD68-47E4-981E-BA22B81D408A}" srcId="{62D40977-7E98-45B4-A5E8-281AB6C0631B}" destId="{4AA4411A-C87E-4111-BC7E-098BCF012748}" srcOrd="1" destOrd="0" parTransId="{49508413-CB85-4B22-8141-BB13E4CA67B9}" sibTransId="{57223551-C62E-40F3-8503-F71A9DCFBC07}"/>
    <dgm:cxn modelId="{58CE7433-2462-4343-8000-BE85A898395D}" type="presOf" srcId="{57223551-C62E-40F3-8503-F71A9DCFBC07}" destId="{D38A2808-7F2A-4A46-9437-CF78D99157B0}" srcOrd="1" destOrd="0" presId="urn:microsoft.com/office/officeart/2005/8/layout/cycle2#1"/>
    <dgm:cxn modelId="{86C20340-CEFC-4B8D-8F62-78554B282759}" type="presOf" srcId="{4AA4411A-C87E-4111-BC7E-098BCF012748}" destId="{54146A4C-2E3D-46E7-93C8-7A18C860C319}" srcOrd="0" destOrd="0" presId="urn:microsoft.com/office/officeart/2005/8/layout/cycle2#1"/>
    <dgm:cxn modelId="{3A44B45C-CCD7-41FD-9FC3-7AF94B035BF6}" srcId="{62D40977-7E98-45B4-A5E8-281AB6C0631B}" destId="{89773333-C0A7-4EAE-B18C-CC1AE2260801}" srcOrd="4" destOrd="0" parTransId="{105077BA-AD89-4EDB-8BE2-A36E3A068DFA}" sibTransId="{FF6D4B45-AFAC-466F-B6F9-78C1B0957CA4}"/>
    <dgm:cxn modelId="{896B4352-8AC0-4167-BF64-AA1D1232C06F}" srcId="{62D40977-7E98-45B4-A5E8-281AB6C0631B}" destId="{40B6DAA1-5A4C-4E67-8BBF-90A39BFA41F1}" srcOrd="5" destOrd="0" parTransId="{30C4D46F-DCEA-4C9F-9F49-937D726FAC66}" sibTransId="{72719A51-82BB-4EA0-A2F7-06B5BC086FA6}"/>
    <dgm:cxn modelId="{EA6ABF74-5D59-412A-8919-01FF452857B0}" type="presOf" srcId="{27FD10D0-C165-4893-A3D1-B8CE2A11B6CF}" destId="{110C6733-635D-4BB5-B727-2199089D71E7}" srcOrd="0" destOrd="0" presId="urn:microsoft.com/office/officeart/2005/8/layout/cycle2#1"/>
    <dgm:cxn modelId="{52027C78-AB2C-4DD8-BC2C-0B3171898F25}" type="presOf" srcId="{89773333-C0A7-4EAE-B18C-CC1AE2260801}" destId="{8C4E2AC0-2732-4999-9B96-74037BFE3B90}" srcOrd="0" destOrd="0" presId="urn:microsoft.com/office/officeart/2005/8/layout/cycle2#1"/>
    <dgm:cxn modelId="{29B8DB82-9A47-4B04-93DC-43F34AA1B269}" type="presOf" srcId="{D4414C03-5C56-4BC6-A27B-BC6269FEDA14}" destId="{C1BF4A05-4A8D-433C-A00D-70881D73B156}" srcOrd="0" destOrd="0" presId="urn:microsoft.com/office/officeart/2005/8/layout/cycle2#1"/>
    <dgm:cxn modelId="{AF00D786-4056-407D-9BF3-26664E41A4DA}" type="presOf" srcId="{40B6DAA1-5A4C-4E67-8BBF-90A39BFA41F1}" destId="{CD4B29B8-F61F-434D-B94D-46951F736EC6}" srcOrd="0" destOrd="0" presId="urn:microsoft.com/office/officeart/2005/8/layout/cycle2#1"/>
    <dgm:cxn modelId="{3B200297-A0E4-420C-8F71-E6F9A02C235B}" type="presOf" srcId="{FF6D4B45-AFAC-466F-B6F9-78C1B0957CA4}" destId="{E89AF5FC-26F3-4CC3-963B-DE516537D77A}" srcOrd="1" destOrd="0" presId="urn:microsoft.com/office/officeart/2005/8/layout/cycle2#1"/>
    <dgm:cxn modelId="{9FCD369C-6C3C-46F0-A65A-7CB78CE23808}" type="presOf" srcId="{998493CF-1049-4C97-9417-0B606AAFEC74}" destId="{D10D183E-D9DA-4B94-A3D5-487DE83F2F67}" srcOrd="0" destOrd="0" presId="urn:microsoft.com/office/officeart/2005/8/layout/cycle2#1"/>
    <dgm:cxn modelId="{660EF3AA-2724-4945-B54D-A14F023FBF42}" type="presOf" srcId="{0DDCBF19-5920-4ABB-A152-D9B8D53FA369}" destId="{464270D1-E852-486D-84E0-62DF6ADCB02B}" srcOrd="0" destOrd="0" presId="urn:microsoft.com/office/officeart/2005/8/layout/cycle2#1"/>
    <dgm:cxn modelId="{B3C4AAAB-375E-4448-BAB8-BA77A8E4E3D6}" type="presOf" srcId="{FF6D4B45-AFAC-466F-B6F9-78C1B0957CA4}" destId="{A2B7CC6E-0BF3-4AEA-BE5F-5E99178BBF1B}" srcOrd="0" destOrd="0" presId="urn:microsoft.com/office/officeart/2005/8/layout/cycle2#1"/>
    <dgm:cxn modelId="{4B577EB0-D81B-41FA-A3ED-8D5889FB8330}" type="presOf" srcId="{72719A51-82BB-4EA0-A2F7-06B5BC086FA6}" destId="{4B3F328D-15D1-4B08-8DCB-1989E22A98F5}" srcOrd="0" destOrd="0" presId="urn:microsoft.com/office/officeart/2005/8/layout/cycle2#1"/>
    <dgm:cxn modelId="{6F4945BE-3ED0-4840-89A8-FC852E7A12DB}" type="presOf" srcId="{0DDCBF19-5920-4ABB-A152-D9B8D53FA369}" destId="{68065A07-1CBA-4541-8AEA-10FD8ED4368D}" srcOrd="1" destOrd="0" presId="urn:microsoft.com/office/officeart/2005/8/layout/cycle2#1"/>
    <dgm:cxn modelId="{4CC688CA-72E2-4DDA-BDA6-05AF3B7BA1A7}" type="presOf" srcId="{72719A51-82BB-4EA0-A2F7-06B5BC086FA6}" destId="{9075EF83-BBC8-426E-A320-5B2E9410C9C7}" srcOrd="1" destOrd="0" presId="urn:microsoft.com/office/officeart/2005/8/layout/cycle2#1"/>
    <dgm:cxn modelId="{E77F24CF-36C1-40AC-B4DD-47F9DCD6A56D}" type="presOf" srcId="{57223551-C62E-40F3-8503-F71A9DCFBC07}" destId="{B6169AF8-DAEB-4703-A83F-F9B5D5F91028}" srcOrd="0" destOrd="0" presId="urn:microsoft.com/office/officeart/2005/8/layout/cycle2#1"/>
    <dgm:cxn modelId="{19BECFD6-0DE9-44D4-9FAF-69DBAF296A2F}" type="presOf" srcId="{998493CF-1049-4C97-9417-0B606AAFEC74}" destId="{88ABE737-8A69-483C-A2A4-B56160120AB6}" srcOrd="1" destOrd="0" presId="urn:microsoft.com/office/officeart/2005/8/layout/cycle2#1"/>
    <dgm:cxn modelId="{7CFBFADC-981B-45BD-8E40-48323BF4B6D4}" srcId="{62D40977-7E98-45B4-A5E8-281AB6C0631B}" destId="{A870EB9C-6F9F-4766-A11B-9DFA977C0EA5}" srcOrd="0" destOrd="0" parTransId="{56DBC300-DCB6-46AF-8C92-556C6A5C2A67}" sibTransId="{0DDCBF19-5920-4ABB-A152-D9B8D53FA369}"/>
    <dgm:cxn modelId="{45D681E5-BD2A-4524-A8E6-196A49F67B89}" srcId="{62D40977-7E98-45B4-A5E8-281AB6C0631B}" destId="{D4414C03-5C56-4BC6-A27B-BC6269FEDA14}" srcOrd="2" destOrd="0" parTransId="{A20EBA7D-F9EE-4195-9C81-75BF6992B8AB}" sibTransId="{998493CF-1049-4C97-9417-0B606AAFEC74}"/>
    <dgm:cxn modelId="{ED6FA3F2-B2CF-4692-8493-B65098F2E2EF}" type="presOf" srcId="{A870EB9C-6F9F-4766-A11B-9DFA977C0EA5}" destId="{EB35021C-369D-48A5-B87A-BF324E49C3AE}" srcOrd="0" destOrd="0" presId="urn:microsoft.com/office/officeart/2005/8/layout/cycle2#1"/>
    <dgm:cxn modelId="{74094CF4-7B69-421F-B0AA-CE12E6D8B3BF}" type="presOf" srcId="{F1C86441-F680-4140-9D0A-E884FC3F6BB7}" destId="{100D812A-0E34-4D64-9727-C0FE92D240A9}" srcOrd="1" destOrd="0" presId="urn:microsoft.com/office/officeart/2005/8/layout/cycle2#1"/>
    <dgm:cxn modelId="{5C472616-353D-4011-B985-052F675463AE}" type="presParOf" srcId="{EE149F32-7D51-468B-9D6F-9D9C97F5DB7B}" destId="{EB35021C-369D-48A5-B87A-BF324E49C3AE}" srcOrd="0" destOrd="0" presId="urn:microsoft.com/office/officeart/2005/8/layout/cycle2#1"/>
    <dgm:cxn modelId="{4D40C0EF-9A1A-43AA-A37D-B4F7646E5B04}" type="presParOf" srcId="{EE149F32-7D51-468B-9D6F-9D9C97F5DB7B}" destId="{464270D1-E852-486D-84E0-62DF6ADCB02B}" srcOrd="1" destOrd="0" presId="urn:microsoft.com/office/officeart/2005/8/layout/cycle2#1"/>
    <dgm:cxn modelId="{5CF80DD6-D213-4B65-BC16-447746BD1DC7}" type="presParOf" srcId="{464270D1-E852-486D-84E0-62DF6ADCB02B}" destId="{68065A07-1CBA-4541-8AEA-10FD8ED4368D}" srcOrd="0" destOrd="0" presId="urn:microsoft.com/office/officeart/2005/8/layout/cycle2#1"/>
    <dgm:cxn modelId="{2F5443CD-D261-4D32-AEF7-9A7A915C371D}" type="presParOf" srcId="{EE149F32-7D51-468B-9D6F-9D9C97F5DB7B}" destId="{54146A4C-2E3D-46E7-93C8-7A18C860C319}" srcOrd="2" destOrd="0" presId="urn:microsoft.com/office/officeart/2005/8/layout/cycle2#1"/>
    <dgm:cxn modelId="{213F0844-2DC2-4C71-9F17-1CD8AF6432A4}" type="presParOf" srcId="{EE149F32-7D51-468B-9D6F-9D9C97F5DB7B}" destId="{B6169AF8-DAEB-4703-A83F-F9B5D5F91028}" srcOrd="3" destOrd="0" presId="urn:microsoft.com/office/officeart/2005/8/layout/cycle2#1"/>
    <dgm:cxn modelId="{4E8E1328-3A73-444E-9021-F645A3BB734F}" type="presParOf" srcId="{B6169AF8-DAEB-4703-A83F-F9B5D5F91028}" destId="{D38A2808-7F2A-4A46-9437-CF78D99157B0}" srcOrd="0" destOrd="0" presId="urn:microsoft.com/office/officeart/2005/8/layout/cycle2#1"/>
    <dgm:cxn modelId="{F899F23B-82EE-45B1-9BE8-549435F29C59}" type="presParOf" srcId="{EE149F32-7D51-468B-9D6F-9D9C97F5DB7B}" destId="{C1BF4A05-4A8D-433C-A00D-70881D73B156}" srcOrd="4" destOrd="0" presId="urn:microsoft.com/office/officeart/2005/8/layout/cycle2#1"/>
    <dgm:cxn modelId="{C00B6F95-DCBF-4AE5-9F8E-BF1D351C43FC}" type="presParOf" srcId="{EE149F32-7D51-468B-9D6F-9D9C97F5DB7B}" destId="{D10D183E-D9DA-4B94-A3D5-487DE83F2F67}" srcOrd="5" destOrd="0" presId="urn:microsoft.com/office/officeart/2005/8/layout/cycle2#1"/>
    <dgm:cxn modelId="{2AF630F6-F422-48D6-AD4F-9F9DA847DB23}" type="presParOf" srcId="{D10D183E-D9DA-4B94-A3D5-487DE83F2F67}" destId="{88ABE737-8A69-483C-A2A4-B56160120AB6}" srcOrd="0" destOrd="0" presId="urn:microsoft.com/office/officeart/2005/8/layout/cycle2#1"/>
    <dgm:cxn modelId="{012861B0-4562-4575-A744-ED3B7D15FEDD}" type="presParOf" srcId="{EE149F32-7D51-468B-9D6F-9D9C97F5DB7B}" destId="{110C6733-635D-4BB5-B727-2199089D71E7}" srcOrd="6" destOrd="0" presId="urn:microsoft.com/office/officeart/2005/8/layout/cycle2#1"/>
    <dgm:cxn modelId="{E48B5E2D-64FC-4D0A-A5C2-E132B4C27375}" type="presParOf" srcId="{EE149F32-7D51-468B-9D6F-9D9C97F5DB7B}" destId="{605C0996-3E2F-407E-A023-383483E92682}" srcOrd="7" destOrd="0" presId="urn:microsoft.com/office/officeart/2005/8/layout/cycle2#1"/>
    <dgm:cxn modelId="{FABF8961-7B3E-43ED-A126-3C9194E0F2B6}" type="presParOf" srcId="{605C0996-3E2F-407E-A023-383483E92682}" destId="{100D812A-0E34-4D64-9727-C0FE92D240A9}" srcOrd="0" destOrd="0" presId="urn:microsoft.com/office/officeart/2005/8/layout/cycle2#1"/>
    <dgm:cxn modelId="{7285A618-DC50-4427-8B3B-8F477333EA3B}" type="presParOf" srcId="{EE149F32-7D51-468B-9D6F-9D9C97F5DB7B}" destId="{8C4E2AC0-2732-4999-9B96-74037BFE3B90}" srcOrd="8" destOrd="0" presId="urn:microsoft.com/office/officeart/2005/8/layout/cycle2#1"/>
    <dgm:cxn modelId="{0D93A1D0-BD27-49A9-BABD-5143B4AD85F4}" type="presParOf" srcId="{EE149F32-7D51-468B-9D6F-9D9C97F5DB7B}" destId="{A2B7CC6E-0BF3-4AEA-BE5F-5E99178BBF1B}" srcOrd="9" destOrd="0" presId="urn:microsoft.com/office/officeart/2005/8/layout/cycle2#1"/>
    <dgm:cxn modelId="{6287AF28-860D-474D-A5C3-3A4053BE1BE5}" type="presParOf" srcId="{A2B7CC6E-0BF3-4AEA-BE5F-5E99178BBF1B}" destId="{E89AF5FC-26F3-4CC3-963B-DE516537D77A}" srcOrd="0" destOrd="0" presId="urn:microsoft.com/office/officeart/2005/8/layout/cycle2#1"/>
    <dgm:cxn modelId="{3605A8AE-CEB6-473A-8628-4FF5CD82746E}" type="presParOf" srcId="{EE149F32-7D51-468B-9D6F-9D9C97F5DB7B}" destId="{CD4B29B8-F61F-434D-B94D-46951F736EC6}" srcOrd="10" destOrd="0" presId="urn:microsoft.com/office/officeart/2005/8/layout/cycle2#1"/>
    <dgm:cxn modelId="{FE65D3A1-405A-44AB-BC35-37B4EF74F70C}" type="presParOf" srcId="{EE149F32-7D51-468B-9D6F-9D9C97F5DB7B}" destId="{4B3F328D-15D1-4B08-8DCB-1989E22A98F5}" srcOrd="11" destOrd="0" presId="urn:microsoft.com/office/officeart/2005/8/layout/cycle2#1"/>
    <dgm:cxn modelId="{20A914B0-0B76-48DD-A0D5-0701E19C2937}" type="presParOf" srcId="{4B3F328D-15D1-4B08-8DCB-1989E22A98F5}" destId="{9075EF83-BBC8-426E-A320-5B2E9410C9C7}" srcOrd="0" destOrd="0" presId="urn:microsoft.com/office/officeart/2005/8/layout/cycle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021C-369D-48A5-B87A-BF324E49C3AE}">
      <dsp:nvSpPr>
        <dsp:cNvPr id="0" name=""/>
        <dsp:cNvSpPr/>
      </dsp:nvSpPr>
      <dsp:spPr bwMode="auto">
        <a:xfrm>
          <a:off x="2834957" y="12904"/>
          <a:ext cx="1142028" cy="114202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it" sz="1300" b="1" kern="1200" noProof="0" dirty="0">
              <a:solidFill>
                <a:sysClr val="windowText" lastClr="000000"/>
              </a:solidFill>
            </a:rPr>
            <a:t>Chi?</a:t>
          </a:r>
        </a:p>
      </dsp:txBody>
      <dsp:txXfrm>
        <a:off x="3002203" y="180150"/>
        <a:ext cx="807536" cy="807536"/>
      </dsp:txXfrm>
    </dsp:sp>
    <dsp:sp modelId="{464270D1-E852-486D-84E0-62DF6ADCB02B}">
      <dsp:nvSpPr>
        <dsp:cNvPr id="0" name=""/>
        <dsp:cNvSpPr/>
      </dsp:nvSpPr>
      <dsp:spPr bwMode="auto">
        <a:xfrm rot="1755374">
          <a:off x="3996973" y="958439"/>
          <a:ext cx="311106" cy="8735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3998644" y="969506"/>
        <a:ext cx="284901" cy="52411"/>
      </dsp:txXfrm>
    </dsp:sp>
    <dsp:sp modelId="{54146A4C-2E3D-46E7-93C8-7A18C860C319}">
      <dsp:nvSpPr>
        <dsp:cNvPr id="0" name=""/>
        <dsp:cNvSpPr/>
      </dsp:nvSpPr>
      <dsp:spPr bwMode="auto">
        <a:xfrm>
          <a:off x="4343429" y="857904"/>
          <a:ext cx="1142028" cy="114202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it" sz="1300" b="1" kern="1200" noProof="0" dirty="0">
              <a:solidFill>
                <a:sysClr val="windowText" lastClr="000000"/>
              </a:solidFill>
            </a:rPr>
            <a:t>Che cosa?</a:t>
          </a:r>
        </a:p>
      </dsp:txBody>
      <dsp:txXfrm>
        <a:off x="4510675" y="1025150"/>
        <a:ext cx="807536" cy="807536"/>
      </dsp:txXfrm>
    </dsp:sp>
    <dsp:sp modelId="{B6169AF8-DAEB-4703-A83F-F9B5D5F91028}">
      <dsp:nvSpPr>
        <dsp:cNvPr id="0" name=""/>
        <dsp:cNvSpPr/>
      </dsp:nvSpPr>
      <dsp:spPr bwMode="auto">
        <a:xfrm rot="16200000" flipV="1">
          <a:off x="4727324" y="2240400"/>
          <a:ext cx="374238" cy="74597"/>
        </a:xfrm>
        <a:prstGeom prst="leftRightArrow">
          <a:avLst>
            <a:gd name="adj1" fmla="val 50000"/>
            <a:gd name="adj2" fmla="val 50000"/>
          </a:avLst>
        </a:prstGeom>
        <a:solidFill>
          <a:schemeClr val="accent3">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745973" y="2259049"/>
        <a:ext cx="336940" cy="37299"/>
      </dsp:txXfrm>
    </dsp:sp>
    <dsp:sp modelId="{C1BF4A05-4A8D-433C-A00D-70881D73B156}">
      <dsp:nvSpPr>
        <dsp:cNvPr id="0" name=""/>
        <dsp:cNvSpPr/>
      </dsp:nvSpPr>
      <dsp:spPr bwMode="auto">
        <a:xfrm>
          <a:off x="4343429" y="2572646"/>
          <a:ext cx="1142028" cy="1142028"/>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it" sz="1300" b="1" kern="1200" noProof="0" dirty="0">
              <a:solidFill>
                <a:sysClr val="windowText" lastClr="000000"/>
              </a:solidFill>
            </a:rPr>
            <a:t>Come?</a:t>
          </a:r>
        </a:p>
      </dsp:txBody>
      <dsp:txXfrm>
        <a:off x="4510675" y="2739892"/>
        <a:ext cx="807536" cy="807536"/>
      </dsp:txXfrm>
    </dsp:sp>
    <dsp:sp modelId="{D10D183E-D9DA-4B94-A3D5-487DE83F2F67}">
      <dsp:nvSpPr>
        <dsp:cNvPr id="0" name=""/>
        <dsp:cNvSpPr/>
      </dsp:nvSpPr>
      <dsp:spPr bwMode="auto">
        <a:xfrm rot="8534191" flipV="1">
          <a:off x="4027609" y="3519898"/>
          <a:ext cx="303538" cy="96304"/>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053474" y="3530313"/>
        <a:ext cx="274647" cy="57782"/>
      </dsp:txXfrm>
    </dsp:sp>
    <dsp:sp modelId="{110C6733-635D-4BB5-B727-2199089D71E7}">
      <dsp:nvSpPr>
        <dsp:cNvPr id="0" name=""/>
        <dsp:cNvSpPr/>
      </dsp:nvSpPr>
      <dsp:spPr bwMode="auto">
        <a:xfrm>
          <a:off x="2858419" y="3430017"/>
          <a:ext cx="1142028" cy="114202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it" sz="1300" b="1" kern="1200" noProof="0" dirty="0">
              <a:solidFill>
                <a:sysClr val="windowText" lastClr="000000"/>
              </a:solidFill>
            </a:rPr>
            <a:t>Materiali?</a:t>
          </a:r>
        </a:p>
      </dsp:txBody>
      <dsp:txXfrm>
        <a:off x="3025665" y="3597263"/>
        <a:ext cx="807536" cy="807536"/>
      </dsp:txXfrm>
    </dsp:sp>
    <dsp:sp modelId="{605C0996-3E2F-407E-A023-383483E92682}">
      <dsp:nvSpPr>
        <dsp:cNvPr id="0" name=""/>
        <dsp:cNvSpPr/>
      </dsp:nvSpPr>
      <dsp:spPr bwMode="auto">
        <a:xfrm rot="2177361" flipV="1">
          <a:off x="2554132" y="3520213"/>
          <a:ext cx="297975" cy="103076"/>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2557131" y="3531677"/>
        <a:ext cx="267052" cy="61846"/>
      </dsp:txXfrm>
    </dsp:sp>
    <dsp:sp modelId="{8C4E2AC0-2732-4999-9B96-74037BFE3B90}">
      <dsp:nvSpPr>
        <dsp:cNvPr id="0" name=""/>
        <dsp:cNvSpPr/>
      </dsp:nvSpPr>
      <dsp:spPr bwMode="auto">
        <a:xfrm>
          <a:off x="1391271" y="2562876"/>
          <a:ext cx="1142028" cy="114202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it" sz="1300" b="1" kern="1200" noProof="0" dirty="0">
              <a:solidFill>
                <a:sysClr val="windowText" lastClr="000000"/>
              </a:solidFill>
            </a:rPr>
            <a:t>Dove?</a:t>
          </a:r>
        </a:p>
      </dsp:txBody>
      <dsp:txXfrm>
        <a:off x="1558517" y="2730122"/>
        <a:ext cx="807536" cy="807536"/>
      </dsp:txXfrm>
    </dsp:sp>
    <dsp:sp modelId="{A2B7CC6E-0BF3-4AEA-BE5F-5E99178BBF1B}">
      <dsp:nvSpPr>
        <dsp:cNvPr id="0" name=""/>
        <dsp:cNvSpPr/>
      </dsp:nvSpPr>
      <dsp:spPr bwMode="auto">
        <a:xfrm rot="16135188">
          <a:off x="1797114" y="2245711"/>
          <a:ext cx="298514" cy="8829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1810607" y="2276610"/>
        <a:ext cx="272027" cy="52975"/>
      </dsp:txXfrm>
    </dsp:sp>
    <dsp:sp modelId="{CD4B29B8-F61F-434D-B94D-46951F736EC6}">
      <dsp:nvSpPr>
        <dsp:cNvPr id="0" name=""/>
        <dsp:cNvSpPr/>
      </dsp:nvSpPr>
      <dsp:spPr bwMode="auto">
        <a:xfrm>
          <a:off x="1359124" y="857916"/>
          <a:ext cx="1142028" cy="11420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defRPr/>
          </a:pPr>
          <a:r>
            <a:rPr lang="it" sz="1300" b="1" kern="1200" noProof="0" dirty="0">
              <a:solidFill>
                <a:sysClr val="windowText" lastClr="000000"/>
              </a:solidFill>
            </a:rPr>
            <a:t>Perché?</a:t>
          </a:r>
        </a:p>
      </dsp:txBody>
      <dsp:txXfrm>
        <a:off x="1526370" y="1025162"/>
        <a:ext cx="807536" cy="807536"/>
      </dsp:txXfrm>
    </dsp:sp>
    <dsp:sp modelId="{4B3F328D-15D1-4B08-8DCB-1989E22A98F5}">
      <dsp:nvSpPr>
        <dsp:cNvPr id="0" name=""/>
        <dsp:cNvSpPr/>
      </dsp:nvSpPr>
      <dsp:spPr bwMode="auto">
        <a:xfrm rot="19151746">
          <a:off x="2512755" y="968621"/>
          <a:ext cx="296057" cy="83932"/>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2515815" y="993634"/>
        <a:ext cx="270877" cy="50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1">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forEach name="nodesForEach" axis="ch" ptType="node">
      <dgm:layoutNode name="node">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varLst>
          <dgm:bulletEnabled val="1"/>
        </dgm:varLst>
      </dgm:layoutNode>
      <dgm:choose name="Name9">
        <dgm:if name="Name10" axis="par ch" ptType="doc node" func="cnt" op="gt" val="1">
          <dgm:forEach name="sibTransForEach" axis="followSib" ptType="sibTrans" hideLastTrans="0" cnt="1">
            <dgm:layoutNode name="sibTrans">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94BCA15-B40F-474D-9877-1942883D7086}" type="datetimeFigureOut">
              <a:rPr lang="de-AT"/>
              <a:t>02.04.2026</a:t>
            </a:fld>
            <a:endParaRPr lang="de-AT"/>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F8A5A15-384E-44D0-853A-97462417CAF7}"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98629D-6778-DC36-611D-C6C23DEB440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A28-0BE7-AA02-2946-40B74CA33D42}"/>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DDA695C5-6A66-5869-CAC3-2FD85E9E51E3}"/>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AD83F174-E29F-7535-BA9A-2ACC9C7D2FB6}"/>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8F2F0916-6D6B-C27F-B198-B6D50D228866}"/>
              </a:ext>
            </a:extLst>
          </p:cNvPr>
          <p:cNvSpPr>
            <a:spLocks noGrp="1"/>
          </p:cNvSpPr>
          <p:nvPr>
            <p:ph type="sldNum" sz="quarter" idx="10"/>
          </p:nvPr>
        </p:nvSpPr>
        <p:spPr bwMode="auto"/>
        <p:txBody>
          <a:bodyPr/>
          <a:lstStyle/>
          <a:p>
            <a:pPr>
              <a:defRPr/>
            </a:pPr>
            <a:fld id="{DF8A5A15-384E-44D0-853A-97462417CAF7}" type="slidenum">
              <a:rPr lang="de-AT"/>
              <a:t>13</a:t>
            </a:fld>
            <a:endParaRPr lang="de-AT"/>
          </a:p>
        </p:txBody>
      </p:sp>
    </p:spTree>
    <p:extLst>
      <p:ext uri="{BB962C8B-B14F-4D97-AF65-F5344CB8AC3E}">
        <p14:creationId xmlns:p14="http://schemas.microsoft.com/office/powerpoint/2010/main" val="12940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14</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17</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18</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19</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20</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4DB-2F8D-E597-46D4-E3A01AACF173}"/>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A16F74BB-D36E-D8E3-839D-DA9E45BCEEAA}"/>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58E992F4-8386-D486-394C-DC2F33825DF7}"/>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A7961545-8596-2C75-B96F-2929CE7ACEBE}"/>
              </a:ext>
            </a:extLst>
          </p:cNvPr>
          <p:cNvSpPr>
            <a:spLocks noGrp="1"/>
          </p:cNvSpPr>
          <p:nvPr>
            <p:ph type="sldNum" sz="quarter" idx="10"/>
          </p:nvPr>
        </p:nvSpPr>
        <p:spPr bwMode="auto"/>
        <p:txBody>
          <a:bodyPr/>
          <a:lstStyle/>
          <a:p>
            <a:pPr>
              <a:defRPr/>
            </a:pPr>
            <a:fld id="{DF8A5A15-384E-44D0-853A-97462417CAF7}" type="slidenum">
              <a:rPr lang="de-AT"/>
              <a:t>21</a:t>
            </a:fld>
            <a:endParaRPr lang="de-AT"/>
          </a:p>
        </p:txBody>
      </p:sp>
    </p:spTree>
    <p:extLst>
      <p:ext uri="{BB962C8B-B14F-4D97-AF65-F5344CB8AC3E}">
        <p14:creationId xmlns:p14="http://schemas.microsoft.com/office/powerpoint/2010/main" val="30243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22</a:t>
            </a:fld>
            <a:endParaRPr lang="de-AT"/>
          </a:p>
        </p:txBody>
      </p:sp>
    </p:spTree>
    <p:extLst>
      <p:ext uri="{BB962C8B-B14F-4D97-AF65-F5344CB8AC3E}">
        <p14:creationId xmlns:p14="http://schemas.microsoft.com/office/powerpoint/2010/main" val="35455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23</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0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a:defRPr/>
            </a:pPr>
            <a:endParaRPr lang="en-US" dirty="0">
              <a:solidFill>
                <a:srgbClr val="00B0F0"/>
              </a:solidFill>
              <a:cs typeface="Calibri"/>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E040E7-1C14-51E9-A161-4028219D615C}" type="slidenum">
              <a:rPr/>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16C177-94C9-901A-04A8-30461682931F}" type="slidenum">
              <a:rPr/>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Notes Placeholder"/>
          <p:cNvSpPr>
            <a:spLocks noGrp="1"/>
          </p:cNvSpPr>
          <p:nvPr>
            <p:ph type="body" idx="1"/>
          </p:nvPr>
        </p:nvSpPr>
        <p:spPr bwMode="auto"/>
        <p:txBody>
          <a:bodyPr>
            <a:normAutofit/>
          </a:bodyPr>
          <a:lstStyle/>
          <a:p>
            <a:pPr>
              <a:defRPr/>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43</a:t>
            </a:fld>
            <a:endParaRPr lang="de-A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44</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37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004653-A135-3DE4-8F83-7B79C29E9987}" type="slidenum">
              <a:rPr/>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9AB4E3-F15F-88AF-1736-FA5F2F744641}" type="slidenum">
              <a:rPr/>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4FD307-8AF7-62F2-A2A8-EEBA257EC1A7}" type="slidenum">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9</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10</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iapositiva de título" type="title" userDrawn="1">
  <p:cSld name="Diapositiva de título">
    <p:bg>
      <p:bgPr>
        <a:solidFill>
          <a:schemeClr val="lt1"/>
        </a:solidFill>
        <a:effectLst/>
      </p:bgPr>
    </p:bg>
    <p:spTree>
      <p:nvGrpSpPr>
        <p:cNvPr id="1" name=""/>
        <p:cNvGrpSpPr/>
        <p:nvPr/>
      </p:nvGrpSpPr>
      <p:grpSpPr bwMode="auto">
        <a:xfrm>
          <a:off x="0" y="0"/>
          <a:ext cx="0" cy="0"/>
          <a:chOff x="0" y="0"/>
          <a:chExt cx="0" cy="0"/>
        </a:xfrm>
      </p:grpSpPr>
      <p:pic>
        <p:nvPicPr>
          <p:cNvPr id="13" name="Google Shape;13;p2"/>
          <p:cNvPicPr/>
          <p:nvPr userDrawn="1"/>
        </p:nvPicPr>
        <p:blipFill>
          <a:blip r:embed="rId2">
            <a:alphaModFix/>
          </a:blip>
          <a:stretch/>
        </p:blipFill>
        <p:spPr bwMode="auto">
          <a:xfrm>
            <a:off x="0" y="0"/>
            <a:ext cx="12192000" cy="6858000"/>
          </a:xfrm>
          <a:prstGeom prst="rect">
            <a:avLst/>
          </a:prstGeom>
          <a:noFill/>
          <a:ln>
            <a:noFill/>
          </a:ln>
        </p:spPr>
      </p:pic>
      <p:sp>
        <p:nvSpPr>
          <p:cNvPr id="14" name="Google Shape;14;p2"/>
          <p:cNvSpPr txBox="1">
            <a:spLocks noGrp="1"/>
          </p:cNvSpPr>
          <p:nvPr>
            <p:ph type="ctrTitle"/>
          </p:nvPr>
        </p:nvSpPr>
        <p:spPr bwMode="auto">
          <a:xfrm>
            <a:off x="1524000" y="246348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ebas Neue"/>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5" name="Google Shape;15;p2"/>
          <p:cNvSpPr txBox="1">
            <a:spLocks noGrp="1"/>
          </p:cNvSpPr>
          <p:nvPr>
            <p:ph type="subTitle" idx="1"/>
          </p:nvPr>
        </p:nvSpPr>
        <p:spPr bwMode="auto">
          <a:xfrm>
            <a:off x="1524000" y="494315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400"/>
              <a:buNone/>
              <a:defRPr sz="1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dirty="0"/>
          </a:p>
        </p:txBody>
      </p:sp>
      <p:sp>
        <p:nvSpPr>
          <p:cNvPr id="3" name="Rectangle 2">
            <a:extLst>
              <a:ext uri="{FF2B5EF4-FFF2-40B4-BE49-F238E27FC236}">
                <a16:creationId xmlns:a16="http://schemas.microsoft.com/office/drawing/2014/main" id="{8C0B6A15-072C-2A59-4F52-E69A69B71343}"/>
              </a:ext>
            </a:extLst>
          </p:cNvPr>
          <p:cNvSpPr/>
          <p:nvPr userDrawn="1"/>
        </p:nvSpPr>
        <p:spPr>
          <a:xfrm>
            <a:off x="5644444" y="5771039"/>
            <a:ext cx="936978" cy="674917"/>
          </a:xfrm>
          <a:prstGeom prst="rect">
            <a:avLst/>
          </a:prstGeom>
          <a:solidFill>
            <a:srgbClr val="2AB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DBDB75-81BF-8487-7D03-E8BB2194705F}"/>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5CA387A-64C2-A8B3-5F0C-DA041AD7E5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En blanco" type="blank" preserve="1" userDrawn="1">
  <p:cSld name="1_En blanco">
    <p:spTree>
      <p:nvGrpSpPr>
        <p:cNvPr id="1" name=""/>
        <p:cNvGrpSpPr/>
        <p:nvPr/>
      </p:nvGrpSpPr>
      <p:grpSpPr bwMode="auto">
        <a:xfrm>
          <a:off x="0" y="0"/>
          <a:ext cx="0" cy="0"/>
          <a:chOff x="0" y="0"/>
          <a:chExt cx="0" cy="0"/>
        </a:xfrm>
      </p:grpSpPr>
      <p:pic>
        <p:nvPicPr>
          <p:cNvPr id="6" name="Gráfico 4">
            <a:extLst>
              <a:ext uri="{FF2B5EF4-FFF2-40B4-BE49-F238E27FC236}">
                <a16:creationId xmlns:a16="http://schemas.microsoft.com/office/drawing/2014/main" id="{834805D4-2B38-8928-AC2B-B2F9D0D9CB1E}"/>
              </a:ext>
            </a:extLst>
          </p:cNvPr>
          <p:cNvPicPr>
            <a:picLocks noChangeAspect="1"/>
          </p:cNvPicPr>
          <p:nvPr userDrawn="1"/>
        </p:nvPicPr>
        <p:blipFill>
          <a:blip>
            <a:extLst>
              <a:ext uri="{96DAC541-7B7A-43D3-8B79-37D633B846F1}">
                <asvg:svgBlip xmlns:asvg="http://schemas.microsoft.com/office/drawing/2016/SVG/main" r:embed="rId2"/>
              </a:ext>
            </a:extLst>
          </a:blip>
          <a:stretch/>
        </p:blipFill>
        <p:spPr bwMode="auto">
          <a:xfrm>
            <a:off x="-3663" y="-1178158"/>
            <a:ext cx="12195662" cy="8130441"/>
          </a:xfrm>
          <a:prstGeom prst="rect">
            <a:avLst/>
          </a:prstGeom>
        </p:spPr>
      </p:pic>
      <p:sp>
        <p:nvSpPr>
          <p:cNvPr id="2" name="CuadroTexto 5">
            <a:extLst>
              <a:ext uri="{FF2B5EF4-FFF2-40B4-BE49-F238E27FC236}">
                <a16:creationId xmlns:a16="http://schemas.microsoft.com/office/drawing/2014/main" id="{410292F4-5FAD-FC90-1E6B-BA64D0CD6E8A}"/>
              </a:ext>
            </a:extLst>
          </p:cNvPr>
          <p:cNvSpPr txBox="1"/>
          <p:nvPr userDrawn="1"/>
        </p:nvSpPr>
        <p:spPr bwMode="auto">
          <a:xfrm>
            <a:off x="5227271" y="3866661"/>
            <a:ext cx="1737463" cy="646331"/>
          </a:xfrm>
          <a:prstGeom prst="rect">
            <a:avLst/>
          </a:prstGeom>
          <a:noFill/>
        </p:spPr>
        <p:txBody>
          <a:bodyPr wrap="none" rtlCol="0">
            <a:spAutoFit/>
          </a:bodyPr>
          <a:lstStyle/>
          <a:p>
            <a:pPr algn="ctr">
              <a:defRPr/>
            </a:pPr>
            <a:r>
              <a:rPr lang="it" sz="3600" noProof="0" dirty="0">
                <a:solidFill>
                  <a:schemeClr val="bg1"/>
                </a:solidFill>
                <a:latin typeface="Bebas Neue"/>
              </a:rPr>
              <a:t>GRAZIE</a:t>
            </a:r>
            <a:endParaRPr lang="it" noProof="0" dirty="0"/>
          </a:p>
        </p:txBody>
      </p:sp>
      <p:sp>
        <p:nvSpPr>
          <p:cNvPr id="3" name="CuadroTexto 1">
            <a:extLst>
              <a:ext uri="{FF2B5EF4-FFF2-40B4-BE49-F238E27FC236}">
                <a16:creationId xmlns:a16="http://schemas.microsoft.com/office/drawing/2014/main" id="{556B9377-C571-015A-72BD-E5F3C7A6D77F}"/>
              </a:ext>
            </a:extLst>
          </p:cNvPr>
          <p:cNvSpPr txBox="1"/>
          <p:nvPr userDrawn="1"/>
        </p:nvSpPr>
        <p:spPr bwMode="auto">
          <a:xfrm>
            <a:off x="5339973" y="4666304"/>
            <a:ext cx="1512053" cy="276999"/>
          </a:xfrm>
          <a:prstGeom prst="rect">
            <a:avLst/>
          </a:prstGeom>
          <a:noFill/>
        </p:spPr>
        <p:txBody>
          <a:bodyPr wrap="square">
            <a:spAutoFit/>
          </a:bodyPr>
          <a:lstStyle/>
          <a:p>
            <a:pPr algn="ctr">
              <a:defRPr/>
            </a:pPr>
            <a:r>
              <a:rPr lang="it" sz="1200" b="1" noProof="0" dirty="0">
                <a:solidFill>
                  <a:schemeClr val="bg1"/>
                </a:solidFill>
                <a:latin typeface="Poppins"/>
                <a:cs typeface="Poppins"/>
              </a:rPr>
              <a:t>loess-project.eu</a:t>
            </a:r>
            <a:endParaRPr lang="it" noProof="0" dirty="0"/>
          </a:p>
        </p:txBody>
      </p:sp>
      <p:sp>
        <p:nvSpPr>
          <p:cNvPr id="4" name="Rectangle 3">
            <a:extLst>
              <a:ext uri="{FF2B5EF4-FFF2-40B4-BE49-F238E27FC236}">
                <a16:creationId xmlns:a16="http://schemas.microsoft.com/office/drawing/2014/main" id="{4AB65BD2-D4ED-4669-C168-C949CF420FA0}"/>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
          </a:p>
        </p:txBody>
      </p:sp>
      <p:pic>
        <p:nvPicPr>
          <p:cNvPr id="5" name="Picture 4">
            <a:extLst>
              <a:ext uri="{FF2B5EF4-FFF2-40B4-BE49-F238E27FC236}">
                <a16:creationId xmlns:a16="http://schemas.microsoft.com/office/drawing/2014/main" id="{8D3042C8-EC5C-728F-69EF-36EBD6DF1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extLst>
      <p:ext uri="{BB962C8B-B14F-4D97-AF65-F5344CB8AC3E}">
        <p14:creationId xmlns:p14="http://schemas.microsoft.com/office/powerpoint/2010/main" val="396840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de título">
    <p:spTree>
      <p:nvGrpSpPr>
        <p:cNvPr id="1" name=""/>
        <p:cNvGrpSpPr/>
        <p:nvPr/>
      </p:nvGrpSpPr>
      <p:grpSpPr bwMode="auto">
        <a:xfrm>
          <a:off x="0" y="0"/>
          <a:ext cx="0" cy="0"/>
          <a:chOff x="0" y="0"/>
          <a:chExt cx="0" cy="0"/>
        </a:xfrm>
      </p:grpSpPr>
      <p:sp>
        <p:nvSpPr>
          <p:cNvPr id="2" name="Título 1"/>
          <p:cNvSpPr>
            <a:spLocks noGrp="1"/>
          </p:cNvSpPr>
          <p:nvPr>
            <p:ph type="ctrTitle"/>
          </p:nvPr>
        </p:nvSpPr>
        <p:spPr bwMode="auto">
          <a:xfrm>
            <a:off x="1524000" y="1122363"/>
            <a:ext cx="9144000" cy="2387600"/>
          </a:xfrm>
        </p:spPr>
        <p:txBody>
          <a:bodyPr anchor="b"/>
          <a:lstStyle>
            <a:lvl1pPr algn="ctr">
              <a:defRPr sz="6000"/>
            </a:lvl1pPr>
          </a:lstStyle>
          <a:p>
            <a:pPr>
              <a:defRPr/>
            </a:pPr>
            <a:r>
              <a:rPr lang="es-ES"/>
              <a:t>Haga clic para modificar el estilo de título del patrón</a:t>
            </a:r>
            <a:endParaRPr/>
          </a:p>
        </p:txBody>
      </p:sp>
      <p:sp>
        <p:nvSpPr>
          <p:cNvPr id="3" name="Subtítulo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s-ES"/>
              <a:t>Haga clic para modificar el estilo de subtítulo del patrón</a:t>
            </a:r>
            <a:endParaRPr/>
          </a:p>
        </p:txBody>
      </p:sp>
      <p:sp>
        <p:nvSpPr>
          <p:cNvPr id="4" name="Marcador de fecha 3"/>
          <p:cNvSpPr>
            <a:spLocks noGrp="1"/>
          </p:cNvSpPr>
          <p:nvPr>
            <p:ph type="dt" sz="half" idx="10"/>
          </p:nvPr>
        </p:nvSpPr>
        <p:spPr bwMode="auto"/>
        <p:txBody>
          <a:bodyPr/>
          <a:lstStyle/>
          <a:p>
            <a:pPr>
              <a:defRPr/>
            </a:pPr>
            <a:fld id="{E24CEC5F-A82A-4335-884D-B1F134156BC7}" type="datetimeFigureOut">
              <a:rPr lang="es-ES"/>
              <a:t>02/04/2026</a:t>
            </a:fld>
            <a:endParaRPr lang="es-ES"/>
          </a:p>
        </p:txBody>
      </p:sp>
      <p:sp>
        <p:nvSpPr>
          <p:cNvPr id="5" name="Marcador de pie de página 4"/>
          <p:cNvSpPr>
            <a:spLocks noGrp="1"/>
          </p:cNvSpPr>
          <p:nvPr>
            <p:ph type="ftr" sz="quarter" idx="11"/>
          </p:nvPr>
        </p:nvSpPr>
        <p:spPr bwMode="auto"/>
        <p:txBody>
          <a:bodyPr/>
          <a:lstStyle/>
          <a:p>
            <a:pPr>
              <a:defRPr/>
            </a:pPr>
            <a:endParaRPr lang="es-ES"/>
          </a:p>
        </p:txBody>
      </p:sp>
      <p:sp>
        <p:nvSpPr>
          <p:cNvPr id="6" name="Marcador de número de diapositiva 5"/>
          <p:cNvSpPr>
            <a:spLocks noGrp="1"/>
          </p:cNvSpPr>
          <p:nvPr>
            <p:ph type="sldNum" sz="quarter" idx="12"/>
          </p:nvPr>
        </p:nvSpPr>
        <p:spPr bwMode="auto"/>
        <p:txBody>
          <a:bodyPr/>
          <a:lstStyle/>
          <a:p>
            <a:pPr>
              <a:defRPr/>
            </a:pPr>
            <a:fld id="{3D3F48F0-2D35-4579-A881-537F9CFB04B1}" type="slidenum">
              <a:rPr lang="es-ES"/>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ítulo y objetos" userDrawn="1">
  <p:cSld name="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3289300" y="357115"/>
            <a:ext cx="8064500" cy="686435"/>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1388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Título y objetos" preserve="1" userDrawn="1">
  <p:cSld name="1_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extLst>
      <p:ext uri="{BB962C8B-B14F-4D97-AF65-F5344CB8AC3E}">
        <p14:creationId xmlns:p14="http://schemas.microsoft.com/office/powerpoint/2010/main" val="177827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Encabezado de sección" type="secHead" userDrawn="1">
  <p:cSld name="Encabezado de sección">
    <p:spTree>
      <p:nvGrpSpPr>
        <p:cNvPr id="1" name=""/>
        <p:cNvGrpSpPr/>
        <p:nvPr/>
      </p:nvGrpSpPr>
      <p:grpSpPr bwMode="auto">
        <a:xfrm>
          <a:off x="0" y="0"/>
          <a:ext cx="0" cy="0"/>
          <a:chOff x="0" y="0"/>
          <a:chExt cx="0" cy="0"/>
        </a:xfrm>
      </p:grpSpPr>
      <p:sp>
        <p:nvSpPr>
          <p:cNvPr id="26" name="Google Shape;26;p4"/>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6000"/>
              <a:buFont typeface="Bebas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4"/>
          <p:cNvSpPr txBox="1">
            <a:spLocks noGrp="1"/>
          </p:cNvSpPr>
          <p:nvPr>
            <p:ph type="body" idx="1"/>
          </p:nvPr>
        </p:nvSpPr>
        <p:spPr bwMode="auto">
          <a:xfrm>
            <a:off x="831850" y="4589463"/>
            <a:ext cx="10515600" cy="10324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Solo el título" userDrawn="1">
  <p:cSld name="Solo el título">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514489BA-FCC2-D597-CF08-D335D35DE345}"/>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En blanco" type="blank" userDrawn="1">
  <p:cSld name="En blanco">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Contenido con título" type="objTx" userDrawn="1">
  <p:cSld name="Contenido con título">
    <p:spTree>
      <p:nvGrpSpPr>
        <p:cNvPr id="1" name=""/>
        <p:cNvGrpSpPr/>
        <p:nvPr/>
      </p:nvGrpSpPr>
      <p:grpSpPr bwMode="auto">
        <a:xfrm>
          <a:off x="0" y="0"/>
          <a:ext cx="0" cy="0"/>
          <a:chOff x="0" y="0"/>
          <a:chExt cx="0" cy="0"/>
        </a:xfrm>
      </p:grpSpPr>
      <p:sp>
        <p:nvSpPr>
          <p:cNvPr id="57" name="Google Shape;57;p9"/>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8" name="Google Shape;58;p9"/>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59" name="Google Shape;59;p9"/>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Imagen con título" type="picTx" userDrawn="1">
  <p:cSld name="Imagen con título">
    <p:spTree>
      <p:nvGrpSpPr>
        <p:cNvPr id="1" name=""/>
        <p:cNvGrpSpPr/>
        <p:nvPr/>
      </p:nvGrpSpPr>
      <p:grpSpPr bwMode="auto">
        <a:xfrm>
          <a:off x="0" y="0"/>
          <a:ext cx="0" cy="0"/>
          <a:chOff x="0" y="0"/>
          <a:chExt cx="0" cy="0"/>
        </a:xfrm>
      </p:grpSpPr>
      <p:sp>
        <p:nvSpPr>
          <p:cNvPr id="64" name="Google Shape;64;p10"/>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5" name="Google Shape;65;p10"/>
          <p:cNvSpPr>
            <a:spLocks noGrp="1"/>
          </p:cNvSpPr>
          <p:nvPr>
            <p:ph type="pic" idx="2"/>
          </p:nvPr>
        </p:nvSpPr>
        <p:spPr bwMode="auto">
          <a:xfrm>
            <a:off x="5183188" y="987425"/>
            <a:ext cx="6172200" cy="4873625"/>
          </a:xfrm>
          <a:prstGeom prst="rect">
            <a:avLst/>
          </a:prstGeom>
          <a:noFill/>
          <a:ln>
            <a:noFill/>
          </a:ln>
        </p:spPr>
      </p:sp>
      <p:sp>
        <p:nvSpPr>
          <p:cNvPr id="66" name="Google Shape;66;p10"/>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Textfolie5 + 2 Spalte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620576" y="1797051"/>
            <a:ext cx="6080753" cy="3922517"/>
          </a:xfrm>
        </p:spPr>
        <p:txBody>
          <a:bodyPr/>
          <a:lstStyle>
            <a:lvl1pPr marL="228594" indent="-228594">
              <a:buFont typeface="Wingdings"/>
              <a:buChar char="§"/>
              <a:defRPr sz="1750">
                <a:solidFill>
                  <a:schemeClr val="accent6"/>
                </a:solidFill>
              </a:defRPr>
            </a:lvl1pPr>
            <a:lvl2pPr marL="685783" indent="-228594">
              <a:buFont typeface="Wingdings"/>
              <a:buChar char="§"/>
              <a:defRPr sz="1750">
                <a:solidFill>
                  <a:schemeClr val="accent6"/>
                </a:solidFill>
              </a:defRPr>
            </a:lvl2pPr>
            <a:lvl3pPr marL="1142971" indent="-228594">
              <a:buFont typeface="Wingdings"/>
              <a:buChar char="§"/>
              <a:defRPr sz="1750">
                <a:solidFill>
                  <a:schemeClr val="accent6"/>
                </a:solidFill>
              </a:defRPr>
            </a:lvl3pPr>
            <a:lvl4pPr marL="1600160" indent="-228594">
              <a:buFont typeface="Wingdings"/>
              <a:buChar char="§"/>
              <a:defRPr sz="1750">
                <a:solidFill>
                  <a:schemeClr val="accent6"/>
                </a:solidFill>
              </a:defRPr>
            </a:lvl4pPr>
            <a:lvl5pPr marL="2057349" indent="-228594">
              <a:buFont typeface="Wingdings"/>
              <a:buChar char="§"/>
              <a:defRPr sz="1750">
                <a:solidFill>
                  <a:schemeClr val="accent6"/>
                </a:solidFill>
              </a:defRPr>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14918" y="1799824"/>
            <a:ext cx="4538645" cy="3922517"/>
          </a:xfrm>
        </p:spPr>
        <p:txBody>
          <a:bodyPr>
            <a:normAutofit/>
          </a:bodyPr>
          <a:lstStyle>
            <a:lvl1pPr marL="0" indent="0">
              <a:buNone/>
              <a:defRPr sz="175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a:pPr>
            <a:r>
              <a:rPr lang="de-DE"/>
              <a:t>Mastertextformat bearbeiten</a:t>
            </a:r>
            <a:endParaRPr/>
          </a:p>
        </p:txBody>
      </p:sp>
      <p:sp>
        <p:nvSpPr>
          <p:cNvPr id="9" name="Title 1"/>
          <p:cNvSpPr>
            <a:spLocks noGrp="1"/>
          </p:cNvSpPr>
          <p:nvPr>
            <p:ph type="ctrTitle" hasCustomPrompt="1"/>
          </p:nvPr>
        </p:nvSpPr>
        <p:spPr bwMode="auto">
          <a:xfrm>
            <a:off x="822809" y="1135659"/>
            <a:ext cx="10878519" cy="477837"/>
          </a:xfrm>
          <a:prstGeom prst="rect">
            <a:avLst/>
          </a:prstGeom>
        </p:spPr>
        <p:txBody>
          <a:bodyPr anchor="b">
            <a:noAutofit/>
          </a:bodyPr>
          <a:lstStyle>
            <a:lvl1pPr algn="l">
              <a:defRPr sz="2650">
                <a:solidFill>
                  <a:schemeClr val="accent1"/>
                </a:solidFill>
              </a:defRPr>
            </a:lvl1pPr>
          </a:lstStyle>
          <a:p>
            <a:pPr>
              <a:defRPr/>
            </a:pPr>
            <a:br>
              <a:rPr lang="de-DE"/>
            </a:br>
            <a:r>
              <a:rPr lang="de-DE"/>
              <a:t>Mastertitelformat </a:t>
            </a:r>
            <a:br>
              <a:rPr lang="de-DE"/>
            </a:br>
            <a:r>
              <a:rPr lang="de-DE"/>
              <a:t>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1"/>
          <p:cNvSpPr txBox="1">
            <a:spLocks noGrp="1"/>
          </p:cNvSpPr>
          <p:nvPr>
            <p:ph type="body"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
        <p:nvSpPr>
          <p:cNvPr id="8" name="Google Shape;8;p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9" name="Google Shape;9;p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10" name="Google Shape;10;p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Poppins"/>
                <a:ea typeface="Poppins"/>
                <a:cs typeface="Poppins"/>
              </a:defRPr>
            </a:lvl1pPr>
            <a:lvl2pPr marL="0" marR="0" lvl="1" indent="0" algn="r">
              <a:spcBef>
                <a:spcPts val="0"/>
              </a:spcBef>
              <a:buNone/>
              <a:defRPr sz="1200" b="0" i="0" u="none" strike="noStrike" cap="none">
                <a:solidFill>
                  <a:srgbClr val="888888"/>
                </a:solidFill>
                <a:latin typeface="Poppins"/>
                <a:ea typeface="Poppins"/>
                <a:cs typeface="Poppins"/>
              </a:defRPr>
            </a:lvl2pPr>
            <a:lvl3pPr marL="0" marR="0" lvl="2" indent="0" algn="r">
              <a:spcBef>
                <a:spcPts val="0"/>
              </a:spcBef>
              <a:buNone/>
              <a:defRPr sz="1200" b="0" i="0" u="none" strike="noStrike" cap="none">
                <a:solidFill>
                  <a:srgbClr val="888888"/>
                </a:solidFill>
                <a:latin typeface="Poppins"/>
                <a:ea typeface="Poppins"/>
                <a:cs typeface="Poppins"/>
              </a:defRPr>
            </a:lvl3pPr>
            <a:lvl4pPr marL="0" marR="0" lvl="3" indent="0" algn="r">
              <a:spcBef>
                <a:spcPts val="0"/>
              </a:spcBef>
              <a:buNone/>
              <a:defRPr sz="1200" b="0" i="0" u="none" strike="noStrike" cap="none">
                <a:solidFill>
                  <a:srgbClr val="888888"/>
                </a:solidFill>
                <a:latin typeface="Poppins"/>
                <a:ea typeface="Poppins"/>
                <a:cs typeface="Poppins"/>
              </a:defRPr>
            </a:lvl4pPr>
            <a:lvl5pPr marL="0" marR="0" lvl="4" indent="0" algn="r">
              <a:spcBef>
                <a:spcPts val="0"/>
              </a:spcBef>
              <a:buNone/>
              <a:defRPr sz="1200" b="0" i="0" u="none" strike="noStrike" cap="none">
                <a:solidFill>
                  <a:srgbClr val="888888"/>
                </a:solidFill>
                <a:latin typeface="Poppins"/>
                <a:ea typeface="Poppins"/>
                <a:cs typeface="Poppins"/>
              </a:defRPr>
            </a:lvl5pPr>
            <a:lvl6pPr marL="0" marR="0" lvl="5" indent="0" algn="r">
              <a:spcBef>
                <a:spcPts val="0"/>
              </a:spcBef>
              <a:buNone/>
              <a:defRPr sz="1200" b="0" i="0" u="none" strike="noStrike" cap="none">
                <a:solidFill>
                  <a:srgbClr val="888888"/>
                </a:solidFill>
                <a:latin typeface="Poppins"/>
                <a:ea typeface="Poppins"/>
                <a:cs typeface="Poppins"/>
              </a:defRPr>
            </a:lvl6pPr>
            <a:lvl7pPr marL="0" marR="0" lvl="6" indent="0" algn="r">
              <a:spcBef>
                <a:spcPts val="0"/>
              </a:spcBef>
              <a:buNone/>
              <a:defRPr sz="1200" b="0" i="0" u="none" strike="noStrike" cap="none">
                <a:solidFill>
                  <a:srgbClr val="888888"/>
                </a:solidFill>
                <a:latin typeface="Poppins"/>
                <a:ea typeface="Poppins"/>
                <a:cs typeface="Poppins"/>
              </a:defRPr>
            </a:lvl7pPr>
            <a:lvl8pPr marL="0" marR="0" lvl="7" indent="0" algn="r">
              <a:spcBef>
                <a:spcPts val="0"/>
              </a:spcBef>
              <a:buNone/>
              <a:defRPr sz="1200" b="0" i="0" u="none" strike="noStrike" cap="none">
                <a:solidFill>
                  <a:srgbClr val="888888"/>
                </a:solidFill>
                <a:latin typeface="Poppins"/>
                <a:ea typeface="Poppins"/>
                <a:cs typeface="Poppins"/>
              </a:defRPr>
            </a:lvl8pPr>
            <a:lvl9pPr marL="0" marR="0" lvl="8" indent="0" algn="r">
              <a:spcBef>
                <a:spcPts val="0"/>
              </a:spcBef>
              <a:buNone/>
              <a:defRPr sz="1200" b="0" i="0" u="none" strike="noStrike" cap="none">
                <a:solidFill>
                  <a:srgbClr val="888888"/>
                </a:solidFill>
                <a:latin typeface="Poppins"/>
                <a:ea typeface="Poppins"/>
                <a:cs typeface="Poppins"/>
              </a:defRPr>
            </a:lvl9pPr>
          </a:lstStyle>
          <a:p>
            <a:pPr marL="0" lvl="0" indent="0" algn="r">
              <a:spcBef>
                <a:spcPts val="0"/>
              </a:spcBef>
              <a:spcAft>
                <a:spcPts val="0"/>
              </a:spcAft>
              <a:buNone/>
              <a:defRPr/>
            </a:pPr>
            <a:fld id="{00000000-1234-1234-1234-123412341234}" type="slidenum">
              <a:rPr lang="es-ES"/>
              <a:t>‹#›</a:t>
            </a:fld>
            <a:endParaRPr/>
          </a:p>
        </p:txBody>
      </p:sp>
      <p:pic>
        <p:nvPicPr>
          <p:cNvPr id="11" name="Google Shape;11;p1"/>
          <p:cNvPicPr/>
          <p:nvPr/>
        </p:nvPicPr>
        <p:blipFill>
          <a:blip r:embed="rId13">
            <a:alphaModFix/>
          </a:blip>
          <a:stretch/>
        </p:blipFill>
        <p:spPr bwMode="auto">
          <a:xfrm>
            <a:off x="0" y="5753100"/>
            <a:ext cx="12192000" cy="1104900"/>
          </a:xfrm>
          <a:prstGeom prst="rect">
            <a:avLst/>
          </a:prstGeom>
          <a:noFill/>
          <a:ln>
            <a:noFill/>
          </a:ln>
        </p:spPr>
      </p:pic>
      <p:pic>
        <p:nvPicPr>
          <p:cNvPr id="2" name="Gráfico 18">
            <a:extLst>
              <a:ext uri="{FF2B5EF4-FFF2-40B4-BE49-F238E27FC236}">
                <a16:creationId xmlns:a16="http://schemas.microsoft.com/office/drawing/2014/main" id="{E390AEB0-22F9-1D08-798D-16FA714B8E3E}"/>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445439" y="458362"/>
            <a:ext cx="1388441" cy="366816"/>
          </a:xfrm>
          <a:prstGeom prst="rect">
            <a:avLst/>
          </a:prstGeom>
        </p:spPr>
      </p:pic>
      <p:sp>
        <p:nvSpPr>
          <p:cNvPr id="3" name="CuadroTexto 7"/>
          <p:cNvSpPr txBox="1"/>
          <p:nvPr userDrawn="1"/>
        </p:nvSpPr>
        <p:spPr bwMode="auto">
          <a:xfrm>
            <a:off x="1595512" y="619695"/>
            <a:ext cx="1512053" cy="246221"/>
          </a:xfrm>
          <a:prstGeom prst="rect">
            <a:avLst/>
          </a:prstGeom>
          <a:noFill/>
        </p:spPr>
        <p:txBody>
          <a:bodyPr wrap="square">
            <a:spAutoFit/>
          </a:bodyPr>
          <a:lstStyle/>
          <a:p>
            <a:pPr algn="r">
              <a:defRPr/>
            </a:pPr>
            <a:r>
              <a:rPr lang="it" sz="1000" b="1" noProof="0" dirty="0">
                <a:solidFill>
                  <a:schemeClr val="bg1">
                    <a:lumMod val="50000"/>
                  </a:schemeClr>
                </a:solidFill>
                <a:latin typeface="Poppins"/>
                <a:cs typeface="Poppins"/>
              </a:rPr>
              <a:t>loess-project.eu</a:t>
            </a:r>
            <a:endParaRPr lang="it" noProof="0" dirty="0"/>
          </a:p>
        </p:txBody>
      </p:sp>
      <p:pic>
        <p:nvPicPr>
          <p:cNvPr id="5" name="Picture 4">
            <a:extLst>
              <a:ext uri="{FF2B5EF4-FFF2-40B4-BE49-F238E27FC236}">
                <a16:creationId xmlns:a16="http://schemas.microsoft.com/office/drawing/2014/main" id="{EA9064B7-1511-0AC7-DCDC-F01AECDF5B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8906" y="5903189"/>
            <a:ext cx="4323370" cy="40641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75" r:id="rId3"/>
    <p:sldLayoutId id="2147483663" r:id="rId4"/>
    <p:sldLayoutId id="2147483666" r:id="rId5"/>
    <p:sldLayoutId id="2147483667" r:id="rId6"/>
    <p:sldLayoutId id="2147483668" r:id="rId7"/>
    <p:sldLayoutId id="2147483669" r:id="rId8"/>
    <p:sldLayoutId id="2147483672" r:id="rId9"/>
    <p:sldLayoutId id="2147483673" r:id="rId10"/>
    <p:sldLayoutId id="214748364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undingsoil.ch/zuhoeren/"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hyperlink" Target="https://www.osttirol-heute.at/menschen/murenabgang-nach-starkem-unwetter-in-oberlienz/" TargetMode="External"/><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ediblephilly.ediblecommunities.com/food-thought/food-thought-how-healthy-soil-measur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uturefocusedlearning.net/blog/learner-agency/5-terrific-inquiry-based-learning-examp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l0oj3YJ28YY" TargetMode="External"/><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CAF8F"/>
        </a:solidFill>
        <a:effectLst/>
      </p:bgPr>
    </p:bg>
    <p:spTree>
      <p:nvGrpSpPr>
        <p:cNvPr id="1" name=""/>
        <p:cNvGrpSpPr/>
        <p:nvPr/>
      </p:nvGrpSpPr>
      <p:grpSpPr bwMode="auto">
        <a:xfrm>
          <a:off x="0" y="0"/>
          <a:ext cx="0" cy="0"/>
          <a:chOff x="0" y="0"/>
          <a:chExt cx="0" cy="0"/>
        </a:xfrm>
      </p:grpSpPr>
      <p:sp>
        <p:nvSpPr>
          <p:cNvPr id="8" name="CuadroTexto 7"/>
          <p:cNvSpPr txBox="1"/>
          <p:nvPr/>
        </p:nvSpPr>
        <p:spPr bwMode="auto">
          <a:xfrm>
            <a:off x="1027942" y="4023875"/>
            <a:ext cx="10136109" cy="892552"/>
          </a:xfrm>
          <a:prstGeom prst="rect">
            <a:avLst/>
          </a:prstGeom>
          <a:noFill/>
        </p:spPr>
        <p:txBody>
          <a:bodyPr wrap="none" rtlCol="0">
            <a:spAutoFit/>
          </a:bodyPr>
          <a:lstStyle/>
          <a:p>
            <a:pPr algn="ctr">
              <a:defRPr/>
            </a:pPr>
            <a:r>
              <a:rPr lang="it" sz="2600" noProof="0" dirty="0">
                <a:solidFill>
                  <a:schemeClr val="bg1"/>
                </a:solidFill>
                <a:latin typeface="Bebas Neue"/>
              </a:rPr>
              <a:t>Corso di formazione per studenti tirocinanti di biologia e scienze ambientali</a:t>
            </a:r>
            <a:endParaRPr lang="it" sz="2600" noProof="0" dirty="0"/>
          </a:p>
          <a:p>
            <a:pPr algn="ctr">
              <a:defRPr/>
            </a:pPr>
            <a:r>
              <a:rPr lang="it" sz="2600" noProof="0" dirty="0">
                <a:solidFill>
                  <a:schemeClr val="bg1"/>
                </a:solidFill>
                <a:latin typeface="Bebas Neue"/>
              </a:rPr>
              <a:t>“Insegnare la salute del suolo”</a:t>
            </a:r>
          </a:p>
        </p:txBody>
      </p:sp>
      <p:sp>
        <p:nvSpPr>
          <p:cNvPr id="9" name="CuadroTexto 8"/>
          <p:cNvSpPr txBox="1"/>
          <p:nvPr/>
        </p:nvSpPr>
        <p:spPr bwMode="auto">
          <a:xfrm>
            <a:off x="4802238" y="5161320"/>
            <a:ext cx="2587567" cy="584775"/>
          </a:xfrm>
          <a:prstGeom prst="rect">
            <a:avLst/>
          </a:prstGeom>
          <a:noFill/>
        </p:spPr>
        <p:txBody>
          <a:bodyPr wrap="none" rtlCol="0">
            <a:spAutoFit/>
          </a:bodyPr>
          <a:lstStyle/>
          <a:p>
            <a:pPr algn="ctr">
              <a:defRPr/>
            </a:pPr>
            <a:r>
              <a:rPr lang="it" sz="1600" noProof="0" dirty="0" err="1">
                <a:solidFill>
                  <a:schemeClr val="bg1"/>
                </a:solidFill>
                <a:latin typeface="Poppins"/>
                <a:cs typeface="Poppins"/>
              </a:rPr>
              <a:t>Kapelari, Weinberg &amp; Engl</a:t>
            </a:r>
          </a:p>
          <a:p>
            <a:pPr algn="ctr">
              <a:defRPr/>
            </a:pPr>
            <a:r>
              <a:rPr lang="it" sz="1600" noProof="0" dirty="0">
                <a:solidFill>
                  <a:schemeClr val="bg1"/>
                </a:solidFill>
                <a:latin typeface="Poppins"/>
                <a:cs typeface="Poppins"/>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10" name="Title 1">
            <a:extLst>
              <a:ext uri="{FF2B5EF4-FFF2-40B4-BE49-F238E27FC236}">
                <a16:creationId xmlns:a16="http://schemas.microsoft.com/office/drawing/2014/main" id="{D1C3594A-F0D5-8B5A-3EAE-428B6377FCF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it" dirty="0"/>
              <a:t>Il concetto di “salute del suolo” viene affrontato in modo esplicito o implicito nei nostri programmi di studio?</a:t>
            </a:r>
          </a:p>
        </p:txBody>
      </p:sp>
      <p:sp>
        <p:nvSpPr>
          <p:cNvPr id="16" name="Textfeld 33"/>
          <p:cNvSpPr txBox="1"/>
          <p:nvPr/>
        </p:nvSpPr>
        <p:spPr bwMode="auto">
          <a:xfrm>
            <a:off x="752029" y="1878960"/>
            <a:ext cx="8291390" cy="3100079"/>
          </a:xfrm>
          <a:prstGeom prst="rect">
            <a:avLst/>
          </a:prstGeom>
          <a:noFill/>
        </p:spPr>
        <p:txBody>
          <a:bodyPr wrap="square" lIns="91440" tIns="45720" rIns="91440" bIns="45720" rtlCol="0" anchor="t">
            <a:spAutoFit/>
          </a:bodyPr>
          <a:lstStyle/>
          <a:p>
            <a:pPr>
              <a:lnSpc>
                <a:spcPct val="150000"/>
              </a:lnSpc>
              <a:defRPr/>
            </a:pPr>
            <a:r>
              <a:rPr lang="it" sz="1600" b="1" u="sng" noProof="0" dirty="0">
                <a:latin typeface="Poppins"/>
                <a:cs typeface="Poppins"/>
              </a:rPr>
              <a:t>Compito 1.4.: </a:t>
            </a:r>
            <a:r>
              <a:rPr lang="it" sz="1600" b="1" noProof="0" dirty="0">
                <a:latin typeface="Poppins"/>
                <a:cs typeface="Poppins"/>
              </a:rPr>
              <a:t>Analizzate:</a:t>
            </a:r>
          </a:p>
          <a:p>
            <a:pPr>
              <a:lnSpc>
                <a:spcPct val="150000"/>
              </a:lnSpc>
              <a:defRPr/>
            </a:pPr>
            <a:r>
              <a:rPr lang="it" sz="1600" b="1" noProof="0" dirty="0">
                <a:latin typeface="Poppins"/>
                <a:cs typeface="Poppins"/>
              </a:rPr>
              <a:t>Gruppo 1: </a:t>
            </a:r>
            <a:r>
              <a:rPr lang="it" sz="1600" noProof="0" dirty="0">
                <a:latin typeface="Poppins"/>
                <a:cs typeface="Poppins"/>
              </a:rPr>
              <a:t>il programma di studio delle scuole primarie  </a:t>
            </a:r>
          </a:p>
          <a:p>
            <a:pPr>
              <a:lnSpc>
                <a:spcPct val="150000"/>
              </a:lnSpc>
              <a:defRPr/>
            </a:pPr>
            <a:r>
              <a:rPr lang="it" sz="1600" b="1" noProof="0" dirty="0">
                <a:latin typeface="Poppins"/>
                <a:cs typeface="Poppins"/>
              </a:rPr>
              <a:t>Gruppo 2: </a:t>
            </a:r>
            <a:r>
              <a:rPr lang="it" sz="1600" noProof="0" dirty="0">
                <a:latin typeface="Poppins"/>
                <a:cs typeface="Poppins"/>
              </a:rPr>
              <a:t>il programma di studio delle scuole secondarie di primo grado </a:t>
            </a:r>
          </a:p>
          <a:p>
            <a:pPr>
              <a:lnSpc>
                <a:spcPct val="150000"/>
              </a:lnSpc>
              <a:defRPr/>
            </a:pPr>
            <a:r>
              <a:rPr lang="it" sz="1600" b="1" noProof="0" dirty="0">
                <a:latin typeface="Poppins"/>
                <a:cs typeface="Poppins"/>
              </a:rPr>
              <a:t>Gruppo 3: </a:t>
            </a:r>
            <a:r>
              <a:rPr lang="it" sz="1600" noProof="0" dirty="0">
                <a:latin typeface="Poppins"/>
                <a:cs typeface="Poppins"/>
              </a:rPr>
              <a:t>il programma di studio delle scuole secondarie di secondo grado</a:t>
            </a:r>
          </a:p>
          <a:p>
            <a:pPr marL="342900" indent="-342900">
              <a:lnSpc>
                <a:spcPct val="150000"/>
              </a:lnSpc>
              <a:buFont typeface="Arial" panose="020B0604020202020204" pitchFamily="34" charset="0"/>
              <a:buChar char="•"/>
              <a:defRPr/>
            </a:pPr>
            <a:r>
              <a:rPr lang="it" sz="1600" i="1" noProof="0" dirty="0">
                <a:latin typeface="Poppins"/>
                <a:cs typeface="Poppins"/>
              </a:rPr>
              <a:t>Cercate obiettivi di apprendimento, conoscenze e competenze riguardanti argomenti relativi al suolo o al concetto di salute del suolo.</a:t>
            </a:r>
          </a:p>
          <a:p>
            <a:pPr marL="342900" indent="-342900">
              <a:lnSpc>
                <a:spcPct val="150000"/>
              </a:lnSpc>
              <a:buFont typeface="Arial" panose="020B0604020202020204" pitchFamily="34" charset="0"/>
              <a:buChar char="•"/>
              <a:defRPr/>
            </a:pPr>
            <a:r>
              <a:rPr lang="it" sz="1600" i="1" noProof="0" dirty="0">
                <a:latin typeface="Poppins"/>
                <a:cs typeface="Poppins"/>
              </a:rPr>
              <a:t>Ci sono idee, competenze e obiettivi generali che si potrebbero trattare quando si insegnano argomenti relativi al suolo?</a:t>
            </a:r>
          </a:p>
        </p:txBody>
      </p:sp>
      <p:pic>
        <p:nvPicPr>
          <p:cNvPr id="18" name="Grafik 14">
            <a:extLst>
              <a:ext uri="{FF2B5EF4-FFF2-40B4-BE49-F238E27FC236}">
                <a16:creationId xmlns:a16="http://schemas.microsoft.com/office/drawing/2014/main" id="{AD2C4807-3F5B-4835-A45F-7EA7044CA93B}"/>
              </a:ext>
            </a:extLst>
          </p:cNvPr>
          <p:cNvPicPr>
            <a:picLocks noChangeAspect="1"/>
          </p:cNvPicPr>
          <p:nvPr/>
        </p:nvPicPr>
        <p:blipFill>
          <a:blip r:embed="rId7"/>
          <a:stretch/>
        </p:blipFill>
        <p:spPr bwMode="auto">
          <a:xfrm>
            <a:off x="9656628" y="2743543"/>
            <a:ext cx="1783343" cy="1872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26" name="Picture 2" descr="Community-Netzwerk Menschen Silhouette Symbol. Piktogramm ...">
            <a:extLst>
              <a:ext uri="{FF2B5EF4-FFF2-40B4-BE49-F238E27FC236}">
                <a16:creationId xmlns:a16="http://schemas.microsoft.com/office/drawing/2014/main" id="{F267ECFC-22A7-4CC3-B1ED-92675866C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2166" y="1525131"/>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p:cNvPicPr>
            <a:picLocks noChangeAspect="1"/>
          </p:cNvPicPr>
          <p:nvPr/>
        </p:nvPicPr>
        <p:blipFill>
          <a:blip r:embed="rId4"/>
          <a:stretch/>
        </p:blipFill>
        <p:spPr bwMode="auto">
          <a:xfrm>
            <a:off x="10404811" y="-678275"/>
            <a:ext cx="293241" cy="293241"/>
          </a:xfrm>
          <a:prstGeom prst="rect">
            <a:avLst/>
          </a:prstGeom>
        </p:spPr>
      </p:pic>
      <p:pic>
        <p:nvPicPr>
          <p:cNvPr id="12" name="Gráfico 11"/>
          <p:cNvPicPr>
            <a:picLocks noChangeAspect="1"/>
          </p:cNvPicPr>
          <p:nvPr/>
        </p:nvPicPr>
        <p:blipFill>
          <a:blip r:embed="rId5"/>
          <a:stretch/>
        </p:blipFill>
        <p:spPr bwMode="auto">
          <a:xfrm>
            <a:off x="10792101" y="-675943"/>
            <a:ext cx="293241" cy="293241"/>
          </a:xfrm>
          <a:prstGeom prst="rect">
            <a:avLst/>
          </a:prstGeom>
        </p:spPr>
      </p:pic>
      <p:pic>
        <p:nvPicPr>
          <p:cNvPr id="13" name="Gráfico 12"/>
          <p:cNvPicPr>
            <a:picLocks noChangeAspect="1"/>
          </p:cNvPicPr>
          <p:nvPr/>
        </p:nvPicPr>
        <p:blipFill>
          <a:blip r:embed="rId6"/>
          <a:stretch/>
        </p:blipFill>
        <p:spPr bwMode="auto">
          <a:xfrm>
            <a:off x="11179391" y="-678275"/>
            <a:ext cx="293241" cy="293241"/>
          </a:xfrm>
          <a:prstGeom prst="rect">
            <a:avLst/>
          </a:prstGeom>
        </p:spPr>
      </p:pic>
      <p:pic>
        <p:nvPicPr>
          <p:cNvPr id="14" name="Gráfico 13"/>
          <p:cNvPicPr>
            <a:picLocks noChangeAspect="1"/>
          </p:cNvPicPr>
          <p:nvPr/>
        </p:nvPicPr>
        <p:blipFill>
          <a:blip r:embed="rId7"/>
          <a:stretch/>
        </p:blipFill>
        <p:spPr bwMode="auto">
          <a:xfrm>
            <a:off x="11566681" y="-680607"/>
            <a:ext cx="293241" cy="293241"/>
          </a:xfrm>
          <a:prstGeom prst="rect">
            <a:avLst/>
          </a:prstGeom>
        </p:spPr>
      </p:pic>
      <p:sp>
        <p:nvSpPr>
          <p:cNvPr id="4" name="Textfeld 3"/>
          <p:cNvSpPr txBox="1"/>
          <p:nvPr/>
        </p:nvSpPr>
        <p:spPr bwMode="auto">
          <a:xfrm>
            <a:off x="680053" y="1567487"/>
            <a:ext cx="9350553" cy="2308324"/>
          </a:xfrm>
          <a:prstGeom prst="rect">
            <a:avLst/>
          </a:prstGeom>
          <a:noFill/>
        </p:spPr>
        <p:txBody>
          <a:bodyPr wrap="square" lIns="91440" tIns="45720" rIns="91440" bIns="45720" rtlCol="0" anchor="t">
            <a:spAutoFit/>
          </a:bodyPr>
          <a:lstStyle/>
          <a:p>
            <a:pPr>
              <a:defRPr/>
            </a:pPr>
            <a:r>
              <a:rPr lang="it" sz="2000" b="1" noProof="0" dirty="0">
                <a:latin typeface="Poppins"/>
              </a:rPr>
              <a:t>Discussione in piccoli gruppi</a:t>
            </a:r>
          </a:p>
          <a:p>
            <a:pPr>
              <a:defRPr/>
            </a:pPr>
            <a:endParaRPr lang="it" sz="2000" noProof="0" dirty="0">
              <a:latin typeface="Poppins"/>
            </a:endParaRPr>
          </a:p>
          <a:p>
            <a:pPr marL="342900" indent="-342900">
              <a:buFont typeface="Arial"/>
              <a:buChar char="•"/>
              <a:defRPr/>
            </a:pPr>
            <a:r>
              <a:rPr lang="it" sz="2000" i="1" noProof="0" dirty="0">
                <a:latin typeface="Poppins"/>
              </a:rPr>
              <a:t>Quali argomenti relativi al suolo sono trattati nel programma di studio?</a:t>
            </a:r>
          </a:p>
          <a:p>
            <a:pPr marL="342900" indent="-342900">
              <a:buFont typeface="Arial"/>
              <a:buChar char="•"/>
              <a:defRPr/>
            </a:pPr>
            <a:r>
              <a:rPr lang="it" sz="2000" i="1" noProof="0" dirty="0">
                <a:latin typeface="Poppins"/>
              </a:rPr>
              <a:t>Pensate che l’educazione alla salute del suolo sia in certo modo assente nel programma di studio?</a:t>
            </a:r>
          </a:p>
          <a:p>
            <a:pPr marL="342900" indent="-342900">
              <a:buFont typeface="Arial"/>
              <a:buChar char="•"/>
              <a:defRPr/>
            </a:pPr>
            <a:r>
              <a:rPr lang="it" sz="2000" i="1" noProof="0" dirty="0">
                <a:latin typeface="Poppins"/>
              </a:rPr>
              <a:t>Potete individuare differenze tra i programmi di studio? </a:t>
            </a:r>
          </a:p>
          <a:p>
            <a:pPr marL="342900" indent="-342900">
              <a:buFontTx/>
              <a:buChar char="-"/>
              <a:defRPr/>
            </a:pPr>
            <a:endParaRPr lang="it" sz="2400" noProof="0" dirty="0">
              <a:latin typeface="Poppins"/>
            </a:endParaRPr>
          </a:p>
        </p:txBody>
      </p:sp>
      <p:sp>
        <p:nvSpPr>
          <p:cNvPr id="2" name="Rechteck 1">
            <a:extLst>
              <a:ext uri="{FF2B5EF4-FFF2-40B4-BE49-F238E27FC236}">
                <a16:creationId xmlns:a16="http://schemas.microsoft.com/office/drawing/2014/main" id="{57D13FD4-3F5B-4A79-8DDE-6872C513617B}"/>
              </a:ext>
            </a:extLst>
          </p:cNvPr>
          <p:cNvSpPr/>
          <p:nvPr/>
        </p:nvSpPr>
        <p:spPr>
          <a:xfrm>
            <a:off x="680053" y="3783478"/>
            <a:ext cx="8504979" cy="1477328"/>
          </a:xfrm>
          <a:prstGeom prst="rect">
            <a:avLst/>
          </a:prstGeom>
        </p:spPr>
        <p:txBody>
          <a:bodyPr wrap="square">
            <a:spAutoFit/>
          </a:bodyPr>
          <a:lstStyle/>
          <a:p>
            <a:pPr>
              <a:lnSpc>
                <a:spcPct val="150000"/>
              </a:lnSpc>
              <a:defRPr/>
            </a:pPr>
            <a:r>
              <a:rPr lang="it" sz="2000" b="1" noProof="0" dirty="0">
                <a:latin typeface="Poppins"/>
                <a:cs typeface="Poppins"/>
              </a:rPr>
              <a:t>Condividete i risultati in una discussione plenaria: </a:t>
            </a:r>
          </a:p>
          <a:p>
            <a:pPr marL="342900" indent="-342900">
              <a:buFont typeface="Arial" panose="020B0604020202020204" pitchFamily="34" charset="0"/>
              <a:buChar char="•"/>
              <a:defRPr/>
            </a:pPr>
            <a:r>
              <a:rPr lang="it" sz="2000" i="1" noProof="0" dirty="0">
                <a:latin typeface="Poppins"/>
                <a:cs typeface="Poppins"/>
              </a:rPr>
              <a:t>Dobbiamo cambiare questi programmi di studio per istituzionalizzare l’alfabetizzazione al suolo nella società? </a:t>
            </a:r>
          </a:p>
          <a:p>
            <a:pPr marL="342900" indent="-342900">
              <a:buFont typeface="Arial" panose="020B0604020202020204" pitchFamily="34" charset="0"/>
              <a:buChar char="•"/>
              <a:defRPr/>
            </a:pPr>
            <a:r>
              <a:rPr lang="it" sz="2000" i="1" noProof="0" dirty="0">
                <a:latin typeface="Poppins"/>
                <a:cs typeface="Poppins"/>
              </a:rPr>
              <a:t>Ci sono già opportunità per istituzionalizzare l’alfabetizzazione al suolo nella società?</a:t>
            </a:r>
          </a:p>
        </p:txBody>
      </p:sp>
      <p:pic>
        <p:nvPicPr>
          <p:cNvPr id="5" name="Grafik 4">
            <a:extLst>
              <a:ext uri="{FF2B5EF4-FFF2-40B4-BE49-F238E27FC236}">
                <a16:creationId xmlns:a16="http://schemas.microsoft.com/office/drawing/2014/main" id="{F52D9F97-45A2-4572-AA18-2F4F39BED1EC}"/>
              </a:ext>
            </a:extLst>
          </p:cNvPr>
          <p:cNvPicPr>
            <a:picLocks noChangeAspect="1"/>
          </p:cNvPicPr>
          <p:nvPr/>
        </p:nvPicPr>
        <p:blipFill>
          <a:blip r:embed="rId8"/>
          <a:stretch>
            <a:fillRect/>
          </a:stretch>
        </p:blipFill>
        <p:spPr>
          <a:xfrm>
            <a:off x="9929844" y="3657600"/>
            <a:ext cx="1783457" cy="1783457"/>
          </a:xfrm>
          <a:prstGeom prst="rect">
            <a:avLst/>
          </a:prstGeom>
        </p:spPr>
      </p:pic>
      <p:sp>
        <p:nvSpPr>
          <p:cNvPr id="7" name="Title 1">
            <a:extLst>
              <a:ext uri="{FF2B5EF4-FFF2-40B4-BE49-F238E27FC236}">
                <a16:creationId xmlns:a16="http://schemas.microsoft.com/office/drawing/2014/main" id="{C99B267D-180A-3BE2-D3C0-0AEB9CCFE5A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it" dirty="0"/>
              <a:t>Il concetto di “salute del suolo” viene affrontato in modo esplicito o implicito nei nostri programmi di studio?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it" noProof="0" dirty="0"/>
              <a:t>Modulo 2</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it" noProof="0" dirty="0"/>
              <a:t>Coinvolgere i discenti</a:t>
            </a:r>
          </a:p>
        </p:txBody>
      </p:sp>
    </p:spTree>
    <p:extLst>
      <p:ext uri="{BB962C8B-B14F-4D97-AF65-F5344CB8AC3E}">
        <p14:creationId xmlns:p14="http://schemas.microsoft.com/office/powerpoint/2010/main" val="400262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a:extLst>
            <a:ext uri="{FF2B5EF4-FFF2-40B4-BE49-F238E27FC236}">
              <a16:creationId xmlns:a16="http://schemas.microsoft.com/office/drawing/2014/main" id="{1EA31E5B-2D0B-18C7-81A3-444D09008943}"/>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7433D617-9DFF-419C-7E3E-38AD231EC57C}"/>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2769D964-B3F3-6327-4141-18FA42BDE67F}"/>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7EE356DE-7963-EA7D-DA33-9E2BBD90E72C}"/>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677B7027-B5B9-A2C0-1EA3-B681CA3B7DAA}"/>
              </a:ext>
            </a:extLst>
          </p:cNvPr>
          <p:cNvPicPr>
            <a:picLocks noChangeAspect="1"/>
          </p:cNvPicPr>
          <p:nvPr/>
        </p:nvPicPr>
        <p:blipFill>
          <a:blip r:embed="rId6"/>
          <a:stretch/>
        </p:blipFill>
        <p:spPr bwMode="auto">
          <a:xfrm>
            <a:off x="11566681" y="-680607"/>
            <a:ext cx="293241" cy="293241"/>
          </a:xfrm>
          <a:prstGeom prst="rect">
            <a:avLst/>
          </a:prstGeom>
        </p:spPr>
      </p:pic>
      <p:sp>
        <p:nvSpPr>
          <p:cNvPr id="2" name="Title 1">
            <a:extLst>
              <a:ext uri="{FF2B5EF4-FFF2-40B4-BE49-F238E27FC236}">
                <a16:creationId xmlns:a16="http://schemas.microsoft.com/office/drawing/2014/main" id="{680D6915-4E8E-8390-36F8-0567D08D4C3D}"/>
              </a:ext>
            </a:extLst>
          </p:cNvPr>
          <p:cNvSpPr>
            <a:spLocks noGrp="1"/>
          </p:cNvSpPr>
          <p:nvPr>
            <p:ph type="title"/>
          </p:nvPr>
        </p:nvSpPr>
        <p:spPr/>
        <p:txBody>
          <a:bodyPr>
            <a:normAutofit fontScale="90000"/>
          </a:bodyPr>
          <a:lstStyle/>
          <a:p>
            <a:r>
              <a:rPr lang="it" dirty="0"/>
              <a:t>Educazione alla salute del suolo - utilizzare il modello delle 5E</a:t>
            </a:r>
          </a:p>
        </p:txBody>
      </p:sp>
      <p:sp>
        <p:nvSpPr>
          <p:cNvPr id="5" name="CuadroTexto 5">
            <a:extLst>
              <a:ext uri="{FF2B5EF4-FFF2-40B4-BE49-F238E27FC236}">
                <a16:creationId xmlns:a16="http://schemas.microsoft.com/office/drawing/2014/main" id="{8B955F7D-2BB0-F41B-F77F-DF78E71F8E5F}"/>
              </a:ext>
            </a:extLst>
          </p:cNvPr>
          <p:cNvSpPr txBox="1"/>
          <p:nvPr/>
        </p:nvSpPr>
        <p:spPr bwMode="auto">
          <a:xfrm>
            <a:off x="8699888" y="1424692"/>
            <a:ext cx="3409846" cy="1246495"/>
          </a:xfrm>
          <a:prstGeom prst="rect">
            <a:avLst/>
          </a:prstGeom>
          <a:noFill/>
        </p:spPr>
        <p:txBody>
          <a:bodyPr wrap="square" lIns="91440" tIns="45720" rIns="91440" bIns="45720" rtlCol="0" anchor="t">
            <a:spAutoFit/>
          </a:bodyPr>
          <a:lstStyle/>
          <a:p>
            <a:pPr>
              <a:defRPr/>
            </a:pPr>
            <a:r>
              <a:rPr lang="it" sz="1100" i="1" dirty="0"/>
              <a:t>(seguendo queste fasi Bybee, R. W., Taylor, J. A., Gardner, A., Van Scotter, P., Powell, J. C., Westbrook, A., &amp; Landes, N. (2006). The BSCS 5E instructional model: Origins and effectiveness. Colorado Springs, Co: BSCS, 5(88-98</a:t>
            </a:r>
            <a:r>
              <a:rPr lang="it" sz="1400" dirty="0"/>
              <a:t>).</a:t>
            </a:r>
          </a:p>
          <a:p>
            <a:pPr>
              <a:defRPr/>
            </a:pPr>
            <a:endParaRPr lang="it" sz="1400" noProof="0" dirty="0">
              <a:solidFill>
                <a:srgbClr val="000000"/>
              </a:solidFill>
              <a:latin typeface="Arial"/>
              <a:cs typeface="Arial"/>
            </a:endParaRPr>
          </a:p>
        </p:txBody>
      </p:sp>
      <p:pic>
        <p:nvPicPr>
          <p:cNvPr id="4" name="Picture 3" descr="A diagram of a group of people&#10;&#10;AI-generated content may be incorrect.">
            <a:extLst>
              <a:ext uri="{FF2B5EF4-FFF2-40B4-BE49-F238E27FC236}">
                <a16:creationId xmlns:a16="http://schemas.microsoft.com/office/drawing/2014/main" id="{D0681143-3951-E53D-DC6B-E43170400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416" y="1228776"/>
            <a:ext cx="3867150" cy="4152900"/>
          </a:xfrm>
          <a:prstGeom prst="rect">
            <a:avLst/>
          </a:prstGeom>
        </p:spPr>
      </p:pic>
      <p:sp>
        <p:nvSpPr>
          <p:cNvPr id="6" name="TextBox 5">
            <a:extLst>
              <a:ext uri="{FF2B5EF4-FFF2-40B4-BE49-F238E27FC236}">
                <a16:creationId xmlns:a16="http://schemas.microsoft.com/office/drawing/2014/main" id="{40C81F76-3F5F-F99F-3196-03769BEDCA53}"/>
              </a:ext>
            </a:extLst>
          </p:cNvPr>
          <p:cNvSpPr txBox="1"/>
          <p:nvPr/>
        </p:nvSpPr>
        <p:spPr>
          <a:xfrm>
            <a:off x="696191" y="1278025"/>
            <a:ext cx="2223654" cy="369332"/>
          </a:xfrm>
          <a:prstGeom prst="rect">
            <a:avLst/>
          </a:prstGeom>
          <a:solidFill>
            <a:srgbClr val="7030A0"/>
          </a:solidFill>
        </p:spPr>
        <p:txBody>
          <a:bodyPr wrap="square" rtlCol="0">
            <a:spAutoFit/>
          </a:bodyPr>
          <a:lstStyle/>
          <a:p>
            <a:r>
              <a:rPr lang="it" dirty="0">
                <a:solidFill>
                  <a:schemeClr val="bg1"/>
                </a:solidFill>
              </a:rPr>
              <a:t>Evaluate (valutare):</a:t>
            </a:r>
          </a:p>
        </p:txBody>
      </p:sp>
      <p:sp>
        <p:nvSpPr>
          <p:cNvPr id="7" name="TextBox 6">
            <a:extLst>
              <a:ext uri="{FF2B5EF4-FFF2-40B4-BE49-F238E27FC236}">
                <a16:creationId xmlns:a16="http://schemas.microsoft.com/office/drawing/2014/main" id="{FF227DA4-9246-6A02-336B-A0FC6B21AE59}"/>
              </a:ext>
            </a:extLst>
          </p:cNvPr>
          <p:cNvSpPr txBox="1"/>
          <p:nvPr/>
        </p:nvSpPr>
        <p:spPr bwMode="auto">
          <a:xfrm>
            <a:off x="5982566" y="2169176"/>
            <a:ext cx="2298636" cy="646331"/>
          </a:xfrm>
          <a:prstGeom prst="rect">
            <a:avLst/>
          </a:prstGeom>
          <a:solidFill>
            <a:srgbClr val="C00000"/>
          </a:solidFill>
        </p:spPr>
        <p:txBody>
          <a:bodyPr wrap="square" rtlCol="0">
            <a:spAutoFit/>
          </a:bodyPr>
          <a:lstStyle/>
          <a:p>
            <a:r>
              <a:rPr lang="it" dirty="0"/>
              <a:t>Engage (coinvolgere):</a:t>
            </a:r>
          </a:p>
        </p:txBody>
      </p:sp>
      <p:sp>
        <p:nvSpPr>
          <p:cNvPr id="8" name="TextBox 7">
            <a:extLst>
              <a:ext uri="{FF2B5EF4-FFF2-40B4-BE49-F238E27FC236}">
                <a16:creationId xmlns:a16="http://schemas.microsoft.com/office/drawing/2014/main" id="{BFE70374-793C-368B-0234-E2F82370D607}"/>
              </a:ext>
            </a:extLst>
          </p:cNvPr>
          <p:cNvSpPr txBox="1"/>
          <p:nvPr/>
        </p:nvSpPr>
        <p:spPr bwMode="auto">
          <a:xfrm>
            <a:off x="112224" y="2731047"/>
            <a:ext cx="2254469" cy="369332"/>
          </a:xfrm>
          <a:prstGeom prst="rect">
            <a:avLst/>
          </a:prstGeom>
          <a:solidFill>
            <a:srgbClr val="92D050"/>
          </a:solidFill>
        </p:spPr>
        <p:txBody>
          <a:bodyPr wrap="square" rtlCol="0">
            <a:spAutoFit/>
          </a:bodyPr>
          <a:lstStyle/>
          <a:p>
            <a:r>
              <a:rPr lang="it" dirty="0"/>
              <a:t>Explain (spiegare):</a:t>
            </a:r>
          </a:p>
        </p:txBody>
      </p:sp>
      <p:sp>
        <p:nvSpPr>
          <p:cNvPr id="9" name="TextBox 8">
            <a:extLst>
              <a:ext uri="{FF2B5EF4-FFF2-40B4-BE49-F238E27FC236}">
                <a16:creationId xmlns:a16="http://schemas.microsoft.com/office/drawing/2014/main" id="{B729BDE8-D507-53F1-F90B-12AF82875FCF}"/>
              </a:ext>
            </a:extLst>
          </p:cNvPr>
          <p:cNvSpPr txBox="1"/>
          <p:nvPr/>
        </p:nvSpPr>
        <p:spPr bwMode="auto">
          <a:xfrm>
            <a:off x="112224" y="4267426"/>
            <a:ext cx="2571829" cy="369332"/>
          </a:xfrm>
          <a:prstGeom prst="rect">
            <a:avLst/>
          </a:prstGeom>
          <a:solidFill>
            <a:srgbClr val="00B0F0"/>
          </a:solidFill>
        </p:spPr>
        <p:txBody>
          <a:bodyPr wrap="square" rtlCol="0">
            <a:spAutoFit/>
          </a:bodyPr>
          <a:lstStyle/>
          <a:p>
            <a:r>
              <a:rPr lang="it" dirty="0"/>
              <a:t>Elaborate (elaborare):</a:t>
            </a:r>
          </a:p>
        </p:txBody>
      </p:sp>
      <p:sp>
        <p:nvSpPr>
          <p:cNvPr id="10" name="TextBox 9">
            <a:extLst>
              <a:ext uri="{FF2B5EF4-FFF2-40B4-BE49-F238E27FC236}">
                <a16:creationId xmlns:a16="http://schemas.microsoft.com/office/drawing/2014/main" id="{7A2CD18F-CF66-6D01-0653-89D60E47739B}"/>
              </a:ext>
            </a:extLst>
          </p:cNvPr>
          <p:cNvSpPr txBox="1"/>
          <p:nvPr/>
        </p:nvSpPr>
        <p:spPr bwMode="auto">
          <a:xfrm>
            <a:off x="5993308" y="3583889"/>
            <a:ext cx="2321519" cy="369332"/>
          </a:xfrm>
          <a:prstGeom prst="rect">
            <a:avLst/>
          </a:prstGeom>
          <a:solidFill>
            <a:srgbClr val="FF9933"/>
          </a:solidFill>
        </p:spPr>
        <p:txBody>
          <a:bodyPr wrap="square" rtlCol="0">
            <a:spAutoFit/>
          </a:bodyPr>
          <a:lstStyle/>
          <a:p>
            <a:r>
              <a:rPr lang="it" dirty="0"/>
              <a:t>Explore (esplorare):</a:t>
            </a:r>
          </a:p>
        </p:txBody>
      </p:sp>
      <p:sp>
        <p:nvSpPr>
          <p:cNvPr id="15" name="TextBox 14">
            <a:extLst>
              <a:ext uri="{FF2B5EF4-FFF2-40B4-BE49-F238E27FC236}">
                <a16:creationId xmlns:a16="http://schemas.microsoft.com/office/drawing/2014/main" id="{F875DA80-4A8A-ACF8-B9AD-B418006D50B7}"/>
              </a:ext>
            </a:extLst>
          </p:cNvPr>
          <p:cNvSpPr txBox="1"/>
          <p:nvPr/>
        </p:nvSpPr>
        <p:spPr bwMode="auto">
          <a:xfrm>
            <a:off x="651739" y="1837887"/>
            <a:ext cx="2032314" cy="646331"/>
          </a:xfrm>
          <a:prstGeom prst="rect">
            <a:avLst/>
          </a:prstGeom>
          <a:noFill/>
        </p:spPr>
        <p:txBody>
          <a:bodyPr wrap="square" rtlCol="0">
            <a:spAutoFit/>
          </a:bodyPr>
          <a:lstStyle/>
          <a:p>
            <a:r>
              <a:rPr lang="it" sz="1200" dirty="0">
                <a:latin typeface="Calibri" panose="020F0502020204030204" pitchFamily="34" charset="0"/>
                <a:ea typeface="Calibri" panose="020F0502020204030204" pitchFamily="34" charset="0"/>
                <a:cs typeface="Calibri" panose="020F0502020204030204" pitchFamily="34" charset="0"/>
              </a:rPr>
              <a:t>Comprendere ciò che è ancora aperto, riflettere sul proprio processo di apprendimento</a:t>
            </a:r>
          </a:p>
        </p:txBody>
      </p:sp>
      <p:sp>
        <p:nvSpPr>
          <p:cNvPr id="17" name="TextBox 16">
            <a:extLst>
              <a:ext uri="{FF2B5EF4-FFF2-40B4-BE49-F238E27FC236}">
                <a16:creationId xmlns:a16="http://schemas.microsoft.com/office/drawing/2014/main" id="{EACEAA02-26FA-EEC2-F655-36550ED1E602}"/>
              </a:ext>
            </a:extLst>
          </p:cNvPr>
          <p:cNvSpPr txBox="1"/>
          <p:nvPr/>
        </p:nvSpPr>
        <p:spPr bwMode="auto">
          <a:xfrm>
            <a:off x="597702" y="3254065"/>
            <a:ext cx="1506971" cy="461665"/>
          </a:xfrm>
          <a:prstGeom prst="rect">
            <a:avLst/>
          </a:prstGeom>
          <a:noFill/>
        </p:spPr>
        <p:txBody>
          <a:bodyPr wrap="square" rtlCol="0">
            <a:spAutoFit/>
          </a:bodyPr>
          <a:lstStyle/>
          <a:p>
            <a:r>
              <a:rPr lang="it" sz="1200" dirty="0">
                <a:latin typeface="Calibri" panose="020F0502020204030204" pitchFamily="34" charset="0"/>
                <a:ea typeface="Calibri" panose="020F0502020204030204" pitchFamily="34" charset="0"/>
                <a:cs typeface="Calibri" panose="020F0502020204030204" pitchFamily="34" charset="0"/>
              </a:rPr>
              <a:t>Presentare, spiegare e discutere i risultati</a:t>
            </a:r>
          </a:p>
        </p:txBody>
      </p:sp>
      <p:sp>
        <p:nvSpPr>
          <p:cNvPr id="18" name="TextBox 17">
            <a:extLst>
              <a:ext uri="{FF2B5EF4-FFF2-40B4-BE49-F238E27FC236}">
                <a16:creationId xmlns:a16="http://schemas.microsoft.com/office/drawing/2014/main" id="{D2B6869A-99E4-B3B5-F1A9-681A8B16E818}"/>
              </a:ext>
            </a:extLst>
          </p:cNvPr>
          <p:cNvSpPr txBox="1"/>
          <p:nvPr/>
        </p:nvSpPr>
        <p:spPr bwMode="auto">
          <a:xfrm>
            <a:off x="651739" y="4704770"/>
            <a:ext cx="2032314" cy="646331"/>
          </a:xfrm>
          <a:prstGeom prst="rect">
            <a:avLst/>
          </a:prstGeom>
          <a:noFill/>
        </p:spPr>
        <p:txBody>
          <a:bodyPr wrap="square" rtlCol="0">
            <a:spAutoFit/>
          </a:bodyPr>
          <a:lstStyle/>
          <a:p>
            <a:r>
              <a:rPr lang="it" sz="1200" dirty="0">
                <a:latin typeface="Calibri" panose="020F0502020204030204" pitchFamily="34" charset="0"/>
                <a:ea typeface="Calibri" panose="020F0502020204030204" pitchFamily="34" charset="0"/>
                <a:cs typeface="Calibri" panose="020F0502020204030204" pitchFamily="34" charset="0"/>
              </a:rPr>
              <a:t>Analizzare i dati, interpretare, stabilire relazioni; cercare documentazione</a:t>
            </a:r>
          </a:p>
        </p:txBody>
      </p:sp>
      <p:sp>
        <p:nvSpPr>
          <p:cNvPr id="19" name="TextBox 18">
            <a:extLst>
              <a:ext uri="{FF2B5EF4-FFF2-40B4-BE49-F238E27FC236}">
                <a16:creationId xmlns:a16="http://schemas.microsoft.com/office/drawing/2014/main" id="{9F1C685D-0229-2483-6D54-373F7C952F5B}"/>
              </a:ext>
            </a:extLst>
          </p:cNvPr>
          <p:cNvSpPr txBox="1"/>
          <p:nvPr/>
        </p:nvSpPr>
        <p:spPr bwMode="auto">
          <a:xfrm>
            <a:off x="5081560" y="1454834"/>
            <a:ext cx="3210385" cy="461665"/>
          </a:xfrm>
          <a:prstGeom prst="rect">
            <a:avLst/>
          </a:prstGeom>
          <a:noFill/>
        </p:spPr>
        <p:txBody>
          <a:bodyPr wrap="square" rtlCol="0">
            <a:spAutoFit/>
          </a:bodyPr>
          <a:lstStyle/>
          <a:p>
            <a:r>
              <a:rPr lang="it" sz="1200" dirty="0">
                <a:latin typeface="Calibri" panose="020F0502020204030204" pitchFamily="34" charset="0"/>
                <a:ea typeface="Calibri" panose="020F0502020204030204" pitchFamily="34" charset="0"/>
                <a:cs typeface="Calibri" panose="020F0502020204030204" pitchFamily="34" charset="0"/>
              </a:rPr>
              <a:t>Fare domande, fare ipotesi, usare teorie (soggettive)</a:t>
            </a:r>
          </a:p>
        </p:txBody>
      </p:sp>
      <p:sp>
        <p:nvSpPr>
          <p:cNvPr id="20" name="TextBox 19">
            <a:extLst>
              <a:ext uri="{FF2B5EF4-FFF2-40B4-BE49-F238E27FC236}">
                <a16:creationId xmlns:a16="http://schemas.microsoft.com/office/drawing/2014/main" id="{4E499E9A-617C-D2D6-5A33-08048B9F9448}"/>
              </a:ext>
            </a:extLst>
          </p:cNvPr>
          <p:cNvSpPr txBox="1"/>
          <p:nvPr/>
        </p:nvSpPr>
        <p:spPr bwMode="auto">
          <a:xfrm>
            <a:off x="5993308" y="2869547"/>
            <a:ext cx="2464891" cy="461665"/>
          </a:xfrm>
          <a:prstGeom prst="rect">
            <a:avLst/>
          </a:prstGeom>
          <a:noFill/>
        </p:spPr>
        <p:txBody>
          <a:bodyPr wrap="square" rtlCol="0">
            <a:spAutoFit/>
          </a:bodyPr>
          <a:lstStyle/>
          <a:p>
            <a:r>
              <a:rPr lang="it" sz="1200" dirty="0">
                <a:latin typeface="Calibri" panose="020F0502020204030204" pitchFamily="34" charset="0"/>
                <a:ea typeface="Calibri" panose="020F0502020204030204" pitchFamily="34" charset="0"/>
                <a:cs typeface="Calibri" panose="020F0502020204030204" pitchFamily="34" charset="0"/>
              </a:rPr>
              <a:t>Pianificare e condurre ricerche, cercare documentazione</a:t>
            </a:r>
          </a:p>
        </p:txBody>
      </p:sp>
      <p:sp>
        <p:nvSpPr>
          <p:cNvPr id="21" name="TextBox 20">
            <a:extLst>
              <a:ext uri="{FF2B5EF4-FFF2-40B4-BE49-F238E27FC236}">
                <a16:creationId xmlns:a16="http://schemas.microsoft.com/office/drawing/2014/main" id="{CD5DAFC9-358B-A1D3-0975-228DFCDD034B}"/>
              </a:ext>
            </a:extLst>
          </p:cNvPr>
          <p:cNvSpPr txBox="1"/>
          <p:nvPr/>
        </p:nvSpPr>
        <p:spPr bwMode="auto">
          <a:xfrm>
            <a:off x="5664239" y="4175093"/>
            <a:ext cx="2321519" cy="276999"/>
          </a:xfrm>
          <a:prstGeom prst="rect">
            <a:avLst/>
          </a:prstGeom>
          <a:noFill/>
        </p:spPr>
        <p:txBody>
          <a:bodyPr wrap="square" rtlCol="0">
            <a:spAutoFit/>
          </a:bodyPr>
          <a:lstStyle/>
          <a:p>
            <a:r>
              <a:rPr lang="it" sz="1200" dirty="0">
                <a:latin typeface="Calibri" panose="020F0502020204030204" pitchFamily="34" charset="0"/>
                <a:ea typeface="Calibri" panose="020F0502020204030204" pitchFamily="34" charset="0"/>
                <a:cs typeface="Calibri" panose="020F0502020204030204" pitchFamily="34" charset="0"/>
              </a:rPr>
              <a:t>Osservare, descrivere, raccogliere dati</a:t>
            </a:r>
          </a:p>
        </p:txBody>
      </p:sp>
      <p:sp>
        <p:nvSpPr>
          <p:cNvPr id="22" name="TextBox 21">
            <a:extLst>
              <a:ext uri="{FF2B5EF4-FFF2-40B4-BE49-F238E27FC236}">
                <a16:creationId xmlns:a16="http://schemas.microsoft.com/office/drawing/2014/main" id="{6B660401-3C7D-A4CC-AA2D-56978270CBC8}"/>
              </a:ext>
            </a:extLst>
          </p:cNvPr>
          <p:cNvSpPr txBox="1"/>
          <p:nvPr/>
        </p:nvSpPr>
        <p:spPr bwMode="auto">
          <a:xfrm>
            <a:off x="5331582" y="5027935"/>
            <a:ext cx="3126617" cy="338554"/>
          </a:xfrm>
          <a:prstGeom prst="rect">
            <a:avLst/>
          </a:prstGeom>
          <a:noFill/>
        </p:spPr>
        <p:txBody>
          <a:bodyPr wrap="square" rtlCol="0">
            <a:spAutoFit/>
          </a:bodyPr>
          <a:lstStyle/>
          <a:p>
            <a:r>
              <a:rPr lang="it" sz="800" dirty="0">
                <a:latin typeface="Aptos" panose="020B0004020202020204" pitchFamily="34" charset="0"/>
              </a:rPr>
              <a:t>Adattato da Abels, Lautner &amp; Lembens (2014) Mit “Mysteries” zu Forschendem Lernen im Chemieunterricht. </a:t>
            </a:r>
            <a:r>
              <a:rPr lang="it" sz="800" i="1" dirty="0">
                <a:latin typeface="Aptos" panose="020B0004020202020204" pitchFamily="34" charset="0"/>
              </a:rPr>
              <a:t>Chemie &amp; Schule, 3/14</a:t>
            </a:r>
          </a:p>
        </p:txBody>
      </p:sp>
    </p:spTree>
    <p:extLst>
      <p:ext uri="{BB962C8B-B14F-4D97-AF65-F5344CB8AC3E}">
        <p14:creationId xmlns:p14="http://schemas.microsoft.com/office/powerpoint/2010/main" val="6470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Rechteck 1"/>
          <p:cNvSpPr/>
          <p:nvPr/>
        </p:nvSpPr>
        <p:spPr bwMode="auto">
          <a:xfrm>
            <a:off x="1086959" y="1930117"/>
            <a:ext cx="6234591" cy="2660728"/>
          </a:xfrm>
          <a:prstGeom prst="rect">
            <a:avLst/>
          </a:prstGeom>
        </p:spPr>
        <p:txBody>
          <a:bodyPr wrap="square">
            <a:spAutoFit/>
          </a:bodyPr>
          <a:lstStyle/>
          <a:p>
            <a:pPr>
              <a:defRPr/>
            </a:pPr>
            <a:r>
              <a:rPr lang="it" sz="2000" b="1" noProof="0" dirty="0">
                <a:latin typeface="Poppins"/>
              </a:rPr>
              <a:t>Introduzione stimolante e coinvolgente all’argomento: </a:t>
            </a:r>
          </a:p>
          <a:p>
            <a:pPr>
              <a:lnSpc>
                <a:spcPct val="150000"/>
              </a:lnSpc>
              <a:defRPr/>
            </a:pPr>
            <a:r>
              <a:rPr lang="it" sz="2000" noProof="0" dirty="0">
                <a:latin typeface="Poppins"/>
              </a:rPr>
              <a:t>rendere visibili le conoscenze pregresse degli studenti, valutare le concezioni esistenti per la loro applicabilità, creare possibilmente conflitti cognitivi, catturare l'attenzione, ispirare entusiasmo, stabilire collegamenti con contenuti appresi in precedenza e rendere visibili gli obiettivi di apprendimento.</a:t>
            </a:r>
          </a:p>
        </p:txBody>
      </p:sp>
      <p:pic>
        <p:nvPicPr>
          <p:cNvPr id="9" name="Grafik 8"/>
          <p:cNvPicPr>
            <a:picLocks noChangeAspect="1"/>
          </p:cNvPicPr>
          <p:nvPr/>
        </p:nvPicPr>
        <p:blipFill>
          <a:blip r:embed="rId7"/>
          <a:stretch/>
        </p:blipFill>
        <p:spPr bwMode="auto">
          <a:xfrm>
            <a:off x="7794264" y="1930117"/>
            <a:ext cx="3144457" cy="3133975"/>
          </a:xfrm>
          <a:prstGeom prst="rect">
            <a:avLst/>
          </a:prstGeom>
        </p:spPr>
      </p:pic>
      <p:sp>
        <p:nvSpPr>
          <p:cNvPr id="4" name="Rechteck 3">
            <a:extLst>
              <a:ext uri="{FF2B5EF4-FFF2-40B4-BE49-F238E27FC236}">
                <a16:creationId xmlns:a16="http://schemas.microsoft.com/office/drawing/2014/main" id="{26B40806-5924-4E97-A703-867E89D1E34E}"/>
              </a:ext>
            </a:extLst>
          </p:cNvPr>
          <p:cNvSpPr/>
          <p:nvPr/>
        </p:nvSpPr>
        <p:spPr>
          <a:xfrm>
            <a:off x="770602" y="1236111"/>
            <a:ext cx="2518698"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2800" noProof="0" dirty="0">
                <a:solidFill>
                  <a:schemeClr val="tx1"/>
                </a:solidFill>
              </a:rPr>
              <a:t>Coinvolgere</a:t>
            </a:r>
          </a:p>
        </p:txBody>
      </p:sp>
      <p:sp>
        <p:nvSpPr>
          <p:cNvPr id="5" name="Title 4">
            <a:extLst>
              <a:ext uri="{FF2B5EF4-FFF2-40B4-BE49-F238E27FC236}">
                <a16:creationId xmlns:a16="http://schemas.microsoft.com/office/drawing/2014/main" id="{59B76635-F2D9-A671-393E-87E61AFC1FE0}"/>
              </a:ext>
            </a:extLst>
          </p:cNvPr>
          <p:cNvSpPr>
            <a:spLocks noGrp="1"/>
          </p:cNvSpPr>
          <p:nvPr>
            <p:ph type="title"/>
          </p:nvPr>
        </p:nvSpPr>
        <p:spPr/>
        <p:txBody>
          <a:bodyPr/>
          <a:lstStyle/>
          <a:p>
            <a:r>
              <a:rPr lang="it" dirty="0"/>
              <a:t>coinvolgere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a:hlinkClick r:id="rId8"/>
          </p:cNvPr>
          <p:cNvPicPr>
            <a:picLocks noChangeAspect="1"/>
          </p:cNvPicPr>
          <p:nvPr/>
        </p:nvPicPr>
        <p:blipFill>
          <a:blip r:embed="rId9"/>
          <a:stretch/>
        </p:blipFill>
        <p:spPr bwMode="auto">
          <a:xfrm>
            <a:off x="3881437" y="2105025"/>
            <a:ext cx="4429125" cy="2952750"/>
          </a:xfrm>
          <a:prstGeom prst="rect">
            <a:avLst/>
          </a:prstGeom>
        </p:spPr>
      </p:pic>
      <p:sp>
        <p:nvSpPr>
          <p:cNvPr id="6" name="Textfeld 5"/>
          <p:cNvSpPr txBox="1"/>
          <p:nvPr/>
        </p:nvSpPr>
        <p:spPr bwMode="auto">
          <a:xfrm>
            <a:off x="4330612" y="5228121"/>
            <a:ext cx="3270447" cy="307777"/>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1200" b="0" i="0" u="none" strike="noStrike" cap="none" spc="0" noProof="0" dirty="0">
                <a:ln>
                  <a:noFill/>
                </a:ln>
                <a:solidFill>
                  <a:srgbClr val="000000"/>
                </a:solidFill>
                <a:latin typeface="Calibri" panose="020F0502020204030204" pitchFamily="34" charset="0"/>
                <a:cs typeface="Calibri" panose="020F0502020204030204" pitchFamily="34" charset="0"/>
              </a:rPr>
              <a:t>Fonte: https://www.soundingsoil.ch/zuhoeren</a:t>
            </a:r>
            <a:r>
              <a:rPr lang="it" sz="1400" b="0" i="0" u="none" strike="noStrike" cap="none" spc="0" noProof="0" dirty="0">
                <a:ln>
                  <a:noFill/>
                </a:ln>
                <a:solidFill>
                  <a:srgbClr val="000000"/>
                </a:solidFill>
                <a:latin typeface="Calibri" panose="020F0502020204030204" pitchFamily="34" charset="0"/>
                <a:cs typeface="Calibri" panose="020F0502020204030204" pitchFamily="34" charset="0"/>
              </a:rPr>
              <a:t>/</a:t>
            </a:r>
          </a:p>
        </p:txBody>
      </p:sp>
      <p:sp>
        <p:nvSpPr>
          <p:cNvPr id="8" name="Textfeld 7"/>
          <p:cNvSpPr txBox="1"/>
          <p:nvPr/>
        </p:nvSpPr>
        <p:spPr bwMode="auto">
          <a:xfrm>
            <a:off x="4742905" y="1534569"/>
            <a:ext cx="2706190" cy="400110"/>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000" noProof="0" dirty="0">
                <a:latin typeface="Poppins"/>
              </a:rPr>
              <a:t>Psst… ascoltate attentamente </a:t>
            </a:r>
          </a:p>
        </p:txBody>
      </p:sp>
      <p:sp>
        <p:nvSpPr>
          <p:cNvPr id="2" name="Title 1">
            <a:extLst>
              <a:ext uri="{FF2B5EF4-FFF2-40B4-BE49-F238E27FC236}">
                <a16:creationId xmlns:a16="http://schemas.microsoft.com/office/drawing/2014/main" id="{3F34B462-BCC6-053E-2872-03BFDC32AA91}"/>
              </a:ext>
            </a:extLst>
          </p:cNvPr>
          <p:cNvSpPr>
            <a:spLocks noGrp="1"/>
          </p:cNvSpPr>
          <p:nvPr>
            <p:ph type="title"/>
          </p:nvPr>
        </p:nvSpPr>
        <p:spPr/>
        <p:txBody>
          <a:bodyPr>
            <a:normAutofit/>
          </a:bodyPr>
          <a:lstStyle/>
          <a:p>
            <a:r>
              <a:rPr lang="it" dirty="0"/>
              <a:t>Educazione alla salute del suolo</a:t>
            </a:r>
          </a:p>
        </p:txBody>
      </p:sp>
      <p:sp>
        <p:nvSpPr>
          <p:cNvPr id="4" name="Rechteck 3">
            <a:extLst>
              <a:ext uri="{FF2B5EF4-FFF2-40B4-BE49-F238E27FC236}">
                <a16:creationId xmlns:a16="http://schemas.microsoft.com/office/drawing/2014/main" id="{4E82D1ED-9A73-59D8-5E49-326417791D9E}"/>
              </a:ext>
            </a:extLst>
          </p:cNvPr>
          <p:cNvSpPr/>
          <p:nvPr/>
        </p:nvSpPr>
        <p:spPr bwMode="auto">
          <a:xfrm>
            <a:off x="770602" y="1236111"/>
            <a:ext cx="2518698"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2800" noProof="0" dirty="0">
                <a:solidFill>
                  <a:schemeClr val="tx1"/>
                </a:solidFill>
              </a:rPr>
              <a:t>Coinvolgere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1139659" y="3065295"/>
            <a:ext cx="6518441" cy="1785104"/>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a:buChar char="•"/>
              <a:defRPr/>
            </a:pPr>
            <a:r>
              <a:rPr lang="it" sz="2000" b="0" i="0" u="none" strike="noStrike" cap="none" spc="0" noProof="0" dirty="0">
                <a:ln>
                  <a:noFill/>
                </a:ln>
                <a:latin typeface="Poppins"/>
                <a:ea typeface="Arial"/>
                <a:cs typeface="Calibri"/>
              </a:rPr>
              <a:t>L'obiettivo è quello di saperne un po' di più </a:t>
            </a:r>
            <a:r>
              <a:rPr lang="it" sz="2000" noProof="0" dirty="0">
                <a:latin typeface="Poppins"/>
                <a:ea typeface="Arial"/>
                <a:cs typeface="Calibri"/>
              </a:rPr>
              <a:t>sulle idee/concetti preesistenti degli studenti sul suolo</a:t>
            </a:r>
            <a:endParaRPr lang="it" sz="2000" noProof="0" dirty="0">
              <a:latin typeface="Poppins"/>
              <a:cs typeface="Calibri"/>
            </a:endParaRPr>
          </a:p>
          <a:p>
            <a:pPr marL="285750" marR="0" lvl="0" indent="-285750" algn="l" defTabSz="914400">
              <a:lnSpc>
                <a:spcPct val="150000"/>
              </a:lnSpc>
              <a:spcBef>
                <a:spcPts val="0"/>
              </a:spcBef>
              <a:spcAft>
                <a:spcPts val="0"/>
              </a:spcAft>
              <a:buClr>
                <a:srgbClr val="000000"/>
              </a:buClr>
              <a:buSzTx/>
              <a:buFont typeface="Arial"/>
              <a:buChar char="•"/>
              <a:defRPr/>
            </a:pPr>
            <a:r>
              <a:rPr lang="it" sz="2000" b="0" i="0" u="none" strike="noStrike" cap="none" spc="0" noProof="0" dirty="0">
                <a:ln>
                  <a:noFill/>
                </a:ln>
                <a:latin typeface="Poppins"/>
                <a:ea typeface="Arial"/>
                <a:cs typeface="Calibri" panose="020F0502020204030204" pitchFamily="34" charset="0"/>
              </a:rPr>
              <a:t>Raccogliete queste idee su una lavagna, una lavagna a fogli mobili, …</a:t>
            </a:r>
          </a:p>
          <a:p>
            <a:pPr marR="0" lvl="0" algn="l" defTabSz="914400">
              <a:spcBef>
                <a:spcPts val="0"/>
              </a:spcBef>
              <a:spcAft>
                <a:spcPts val="0"/>
              </a:spcAft>
              <a:buClr>
                <a:srgbClr val="000000"/>
              </a:buClr>
              <a:buSzTx/>
              <a:defRPr/>
            </a:pPr>
            <a:endParaRPr lang="it" sz="2000" b="0" i="0"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943821" y="2038986"/>
            <a:ext cx="7966672" cy="830997"/>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
                <a:srgbClr val="000000"/>
              </a:buClr>
              <a:buSzTx/>
              <a:buFont typeface="Arial"/>
              <a:buNone/>
              <a:defRPr/>
            </a:pPr>
            <a:r>
              <a:rPr lang="it" sz="2400" b="1" i="0" u="none" strike="noStrike" cap="none" spc="0" noProof="0" dirty="0">
                <a:ln>
                  <a:noFill/>
                </a:ln>
                <a:latin typeface="Poppins"/>
                <a:ea typeface="Arial"/>
                <a:cs typeface="Calibri"/>
              </a:rPr>
              <a:t>Che cosa pensate? Chi pensate</a:t>
            </a:r>
            <a:r>
              <a:rPr lang="it" sz="2400" b="1" noProof="0" dirty="0">
                <a:latin typeface="Poppins"/>
                <a:ea typeface="Arial"/>
                <a:cs typeface="Calibri"/>
              </a:rPr>
              <a:t> </a:t>
            </a:r>
            <a:r>
              <a:rPr lang="it" sz="2400" b="1" i="0" u="none" strike="noStrike" cap="none" spc="0" noProof="0" dirty="0">
                <a:ln>
                  <a:noFill/>
                </a:ln>
                <a:latin typeface="Poppins"/>
                <a:ea typeface="Arial"/>
                <a:cs typeface="Calibri"/>
              </a:rPr>
              <a:t>stia facendo </a:t>
            </a:r>
            <a:r>
              <a:rPr lang="it" sz="2400" b="1" noProof="0" dirty="0">
                <a:latin typeface="Poppins"/>
                <a:ea typeface="Arial"/>
                <a:cs typeface="Calibri"/>
              </a:rPr>
              <a:t>questi</a:t>
            </a:r>
            <a:r>
              <a:rPr lang="it" sz="2400" b="1" i="0" u="none" strike="noStrike" cap="none" spc="0" noProof="0" dirty="0">
                <a:ln>
                  <a:noFill/>
                </a:ln>
                <a:latin typeface="Poppins"/>
                <a:ea typeface="Arial"/>
                <a:cs typeface="Calibri"/>
              </a:rPr>
              <a:t>rumori? </a:t>
            </a:r>
          </a:p>
        </p:txBody>
      </p:sp>
      <p:pic>
        <p:nvPicPr>
          <p:cNvPr id="1026" name="Picture 2" descr="Flipchart - Openclipart"/>
          <p:cNvPicPr>
            <a:picLocks noChangeAspect="1" noChangeArrowheads="1"/>
          </p:cNvPicPr>
          <p:nvPr/>
        </p:nvPicPr>
        <p:blipFill>
          <a:blip r:embed="rId8"/>
          <a:stretch/>
        </p:blipFill>
        <p:spPr bwMode="auto">
          <a:xfrm>
            <a:off x="8910493" y="2170644"/>
            <a:ext cx="2038742" cy="3160050"/>
          </a:xfrm>
          <a:prstGeom prst="rect">
            <a:avLst/>
          </a:prstGeom>
          <a:noFill/>
        </p:spPr>
      </p:pic>
      <p:sp>
        <p:nvSpPr>
          <p:cNvPr id="3" name="Title 2">
            <a:extLst>
              <a:ext uri="{FF2B5EF4-FFF2-40B4-BE49-F238E27FC236}">
                <a16:creationId xmlns:a16="http://schemas.microsoft.com/office/drawing/2014/main" id="{1A9BBB1E-A8F7-903A-359D-8E1EC9481DAD}"/>
              </a:ext>
            </a:extLst>
          </p:cNvPr>
          <p:cNvSpPr>
            <a:spLocks noGrp="1"/>
          </p:cNvSpPr>
          <p:nvPr>
            <p:ph type="title"/>
          </p:nvPr>
        </p:nvSpPr>
        <p:spPr/>
        <p:txBody>
          <a:bodyPr>
            <a:normAutofit fontScale="90000"/>
          </a:bodyPr>
          <a:lstStyle/>
          <a:p>
            <a:r>
              <a:rPr lang="it" dirty="0"/>
              <a:t>Suscitare interesse - Coinvolgere gli studenti nell’argomento</a:t>
            </a:r>
          </a:p>
        </p:txBody>
      </p:sp>
      <p:sp>
        <p:nvSpPr>
          <p:cNvPr id="6" name="Rechteck 3">
            <a:extLst>
              <a:ext uri="{FF2B5EF4-FFF2-40B4-BE49-F238E27FC236}">
                <a16:creationId xmlns:a16="http://schemas.microsoft.com/office/drawing/2014/main" id="{8C8F8983-9E85-9250-3F17-052E1F8A3EE5}"/>
              </a:ext>
            </a:extLst>
          </p:cNvPr>
          <p:cNvSpPr/>
          <p:nvPr/>
        </p:nvSpPr>
        <p:spPr bwMode="auto">
          <a:xfrm>
            <a:off x="770602" y="1236111"/>
            <a:ext cx="2518698"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2800" noProof="0" dirty="0">
                <a:solidFill>
                  <a:schemeClr val="tx1"/>
                </a:solidFill>
              </a:rPr>
              <a:t>Coinvolgere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p:cNvSpPr txBox="1"/>
          <p:nvPr/>
        </p:nvSpPr>
        <p:spPr bwMode="auto">
          <a:xfrm>
            <a:off x="558803" y="2389189"/>
            <a:ext cx="3499993" cy="2369880"/>
          </a:xfrm>
          <a:prstGeom prst="rect">
            <a:avLst/>
          </a:prstGeom>
          <a:noFill/>
        </p:spPr>
        <p:txBody>
          <a:bodyPr wrap="square" rtlCol="0">
            <a:spAutoFit/>
          </a:bodyPr>
          <a:lstStyle/>
          <a:p>
            <a:pPr>
              <a:defRPr/>
            </a:pPr>
            <a:r>
              <a:rPr lang="it" sz="2000" b="1" u="sng" noProof="0" dirty="0">
                <a:latin typeface="Poppins"/>
              </a:rPr>
              <a:t>Compito: 2.1.</a:t>
            </a:r>
            <a:endParaRPr lang="it" u="sng" noProof="0" dirty="0">
              <a:latin typeface="Poppins"/>
            </a:endParaRPr>
          </a:p>
          <a:p>
            <a:pPr>
              <a:defRPr/>
            </a:pPr>
            <a:r>
              <a:rPr lang="it" u="sng" noProof="0" dirty="0">
                <a:latin typeface="Poppins"/>
              </a:rPr>
              <a:t>Fase 1:</a:t>
            </a:r>
            <a:r>
              <a:rPr lang="it" noProof="0" dirty="0">
                <a:latin typeface="Poppins"/>
              </a:rPr>
              <a:t> Preparate un fumetto concettuale per coinvolgere gli studenti sul tema della salute del suolo. </a:t>
            </a:r>
          </a:p>
          <a:p>
            <a:pPr>
              <a:defRPr/>
            </a:pPr>
            <a:endParaRPr lang="it" noProof="0" dirty="0">
              <a:latin typeface="Poppins"/>
            </a:endParaRPr>
          </a:p>
          <a:p>
            <a:pPr>
              <a:defRPr/>
            </a:pPr>
            <a:r>
              <a:rPr lang="it" u="sng" noProof="0" dirty="0">
                <a:latin typeface="Poppins"/>
              </a:rPr>
              <a:t>Fase 2:</a:t>
            </a:r>
            <a:r>
              <a:rPr lang="it" noProof="0" dirty="0">
                <a:latin typeface="Poppins"/>
              </a:rPr>
              <a:t> Formate gruppi di quattro persone e presentate a turno i fumetti.</a:t>
            </a:r>
          </a:p>
        </p:txBody>
      </p:sp>
      <p:sp>
        <p:nvSpPr>
          <p:cNvPr id="34" name="Textfeld 33"/>
          <p:cNvSpPr txBox="1"/>
          <p:nvPr/>
        </p:nvSpPr>
        <p:spPr bwMode="auto">
          <a:xfrm>
            <a:off x="4653457" y="5330073"/>
            <a:ext cx="5579415" cy="261610"/>
          </a:xfrm>
          <a:prstGeom prst="rect">
            <a:avLst/>
          </a:prstGeom>
          <a:noFill/>
        </p:spPr>
        <p:txBody>
          <a:bodyPr wrap="square" rtlCol="0">
            <a:spAutoFit/>
          </a:bodyPr>
          <a:lstStyle/>
          <a:p>
            <a:pPr>
              <a:defRPr/>
            </a:pPr>
            <a:r>
              <a:rPr lang="it" sz="1100" noProof="0" dirty="0" err="1"/>
              <a:t>Kapelari, S. basato su un'idea di Naylor S. &amp; Keogh B.( 2007) http://www.conceptcartoons.com </a:t>
            </a:r>
            <a:endParaRPr lang="it" noProof="0" dirty="0"/>
          </a:p>
        </p:txBody>
      </p:sp>
      <p:pic>
        <p:nvPicPr>
          <p:cNvPr id="5" name="Grafik 4"/>
          <p:cNvPicPr>
            <a:picLocks noChangeAspect="1"/>
          </p:cNvPicPr>
          <p:nvPr/>
        </p:nvPicPr>
        <p:blipFill>
          <a:blip r:embed="rId7"/>
          <a:stretch/>
        </p:blipFill>
        <p:spPr bwMode="auto">
          <a:xfrm>
            <a:off x="4458023" y="1266317"/>
            <a:ext cx="4741357" cy="3999369"/>
          </a:xfrm>
          <a:prstGeom prst="rect">
            <a:avLst/>
          </a:prstGeom>
          <a:noFill/>
          <a:ln cmpd="dbl">
            <a:solidFill>
              <a:srgbClr val="000000"/>
            </a:solidFill>
          </a:ln>
        </p:spPr>
      </p:pic>
      <p:sp>
        <p:nvSpPr>
          <p:cNvPr id="35" name="Rechteckige Legende 34"/>
          <p:cNvSpPr/>
          <p:nvPr/>
        </p:nvSpPr>
        <p:spPr bwMode="auto">
          <a:xfrm>
            <a:off x="9596338" y="3574129"/>
            <a:ext cx="2093747" cy="1184940"/>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t>Pensate a problemi attuali per suscitare interesse!</a:t>
            </a:r>
          </a:p>
        </p:txBody>
      </p:sp>
      <p:pic>
        <p:nvPicPr>
          <p:cNvPr id="15" name="Grafik 14"/>
          <p:cNvPicPr>
            <a:picLocks noChangeAspect="1"/>
          </p:cNvPicPr>
          <p:nvPr/>
        </p:nvPicPr>
        <p:blipFill>
          <a:blip r:embed="rId8"/>
          <a:stretch/>
        </p:blipFill>
        <p:spPr bwMode="auto">
          <a:xfrm>
            <a:off x="9563609" y="1266317"/>
            <a:ext cx="2003072" cy="1996395"/>
          </a:xfrm>
          <a:prstGeom prst="rect">
            <a:avLst/>
          </a:prstGeom>
        </p:spPr>
      </p:pic>
      <p:sp>
        <p:nvSpPr>
          <p:cNvPr id="4" name="Title 3">
            <a:extLst>
              <a:ext uri="{FF2B5EF4-FFF2-40B4-BE49-F238E27FC236}">
                <a16:creationId xmlns:a16="http://schemas.microsoft.com/office/drawing/2014/main" id="{563EB40D-B06C-6B96-9202-662C98E8BD41}"/>
              </a:ext>
            </a:extLst>
          </p:cNvPr>
          <p:cNvSpPr>
            <a:spLocks noGrp="1"/>
          </p:cNvSpPr>
          <p:nvPr>
            <p:ph type="title"/>
          </p:nvPr>
        </p:nvSpPr>
        <p:spPr/>
        <p:txBody>
          <a:bodyPr>
            <a:normAutofit fontScale="90000"/>
          </a:bodyPr>
          <a:lstStyle/>
          <a:p>
            <a:r>
              <a:rPr lang="it" dirty="0"/>
              <a:t>Suscitare interesse - Coinvolgere gli studenti nell’argomento</a:t>
            </a:r>
          </a:p>
        </p:txBody>
      </p:sp>
      <p:sp>
        <p:nvSpPr>
          <p:cNvPr id="3" name="Rechteck 3">
            <a:extLst>
              <a:ext uri="{FF2B5EF4-FFF2-40B4-BE49-F238E27FC236}">
                <a16:creationId xmlns:a16="http://schemas.microsoft.com/office/drawing/2014/main" id="{BC6CBC0C-E5C7-5DFF-9FB9-FE015DA5C49A}"/>
              </a:ext>
            </a:extLst>
          </p:cNvPr>
          <p:cNvSpPr/>
          <p:nvPr/>
        </p:nvSpPr>
        <p:spPr bwMode="auto">
          <a:xfrm>
            <a:off x="770602" y="1236111"/>
            <a:ext cx="2518698"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2800" noProof="0" dirty="0">
                <a:solidFill>
                  <a:schemeClr val="tx1"/>
                </a:solidFill>
              </a:rPr>
              <a:t>Coinvolgere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7" name="Grafik 6"/>
          <p:cNvPicPr>
            <a:picLocks noChangeAspect="1"/>
          </p:cNvPicPr>
          <p:nvPr/>
        </p:nvPicPr>
        <p:blipFill>
          <a:blip r:embed="rId7"/>
          <a:stretch/>
        </p:blipFill>
        <p:spPr bwMode="auto">
          <a:xfrm>
            <a:off x="2692946" y="1864155"/>
            <a:ext cx="5960480" cy="3419947"/>
          </a:xfrm>
          <a:prstGeom prst="rect">
            <a:avLst/>
          </a:prstGeom>
        </p:spPr>
      </p:pic>
      <p:sp>
        <p:nvSpPr>
          <p:cNvPr id="16" name="Rechteck 15"/>
          <p:cNvSpPr/>
          <p:nvPr/>
        </p:nvSpPr>
        <p:spPr bwMode="auto">
          <a:xfrm>
            <a:off x="2547807" y="5521386"/>
            <a:ext cx="6096000" cy="261610"/>
          </a:xfrm>
          <a:prstGeom prst="rect">
            <a:avLst/>
          </a:prstGeom>
        </p:spPr>
        <p:txBody>
          <a:bodyPr>
            <a:spAutoFit/>
          </a:bodyPr>
          <a:lstStyle/>
          <a:p>
            <a:pPr>
              <a:defRPr/>
            </a:pPr>
            <a:r>
              <a:rPr lang="it" sz="1100" u="sng" noProof="0" dirty="0">
                <a:hlinkClick r:id="rId8" tooltip="https://www.osttirol-heute.at/menschen/murenabgang-nach-starkem-unwetter-in-oberlienz/"/>
              </a:rPr>
              <a:t>https://www.osttirol-heute.at/menschen/murenabgang-nach-starkem-unwetter-in-oberlienz/</a:t>
            </a:r>
            <a:r>
              <a:rPr lang="it" sz="1100" noProof="0" dirty="0"/>
              <a:t> </a:t>
            </a:r>
          </a:p>
        </p:txBody>
      </p:sp>
      <p:sp>
        <p:nvSpPr>
          <p:cNvPr id="2" name="Title 1">
            <a:extLst>
              <a:ext uri="{FF2B5EF4-FFF2-40B4-BE49-F238E27FC236}">
                <a16:creationId xmlns:a16="http://schemas.microsoft.com/office/drawing/2014/main" id="{03F66D77-5B3D-D697-AE48-4C98CE84F922}"/>
              </a:ext>
            </a:extLst>
          </p:cNvPr>
          <p:cNvSpPr>
            <a:spLocks noGrp="1"/>
          </p:cNvSpPr>
          <p:nvPr>
            <p:ph type="title"/>
          </p:nvPr>
        </p:nvSpPr>
        <p:spPr/>
        <p:txBody>
          <a:bodyPr>
            <a:normAutofit fontScale="90000"/>
          </a:bodyPr>
          <a:lstStyle/>
          <a:p>
            <a:r>
              <a:rPr lang="it" dirty="0"/>
              <a:t>Suscitare interesse - Coinvolgere gli studenti nell’argomento</a:t>
            </a:r>
          </a:p>
        </p:txBody>
      </p:sp>
      <p:sp>
        <p:nvSpPr>
          <p:cNvPr id="5" name="Rechteckige Legende 34">
            <a:extLst>
              <a:ext uri="{FF2B5EF4-FFF2-40B4-BE49-F238E27FC236}">
                <a16:creationId xmlns:a16="http://schemas.microsoft.com/office/drawing/2014/main" id="{AB4B8884-4474-C26A-E098-8A6B25535AFE}"/>
              </a:ext>
            </a:extLst>
          </p:cNvPr>
          <p:cNvSpPr/>
          <p:nvPr/>
        </p:nvSpPr>
        <p:spPr bwMode="auto">
          <a:xfrm>
            <a:off x="9596338" y="3574129"/>
            <a:ext cx="2093747" cy="1171292"/>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t>Pensate a problemi attuali per suscitare interesse!</a:t>
            </a:r>
          </a:p>
        </p:txBody>
      </p:sp>
      <p:pic>
        <p:nvPicPr>
          <p:cNvPr id="6" name="Grafik 14">
            <a:extLst>
              <a:ext uri="{FF2B5EF4-FFF2-40B4-BE49-F238E27FC236}">
                <a16:creationId xmlns:a16="http://schemas.microsoft.com/office/drawing/2014/main" id="{7A4A4EDC-9007-E995-D6F9-661F2F6C8442}"/>
              </a:ext>
            </a:extLst>
          </p:cNvPr>
          <p:cNvPicPr>
            <a:picLocks noChangeAspect="1"/>
          </p:cNvPicPr>
          <p:nvPr/>
        </p:nvPicPr>
        <p:blipFill>
          <a:blip r:embed="rId9"/>
          <a:stretch/>
        </p:blipFill>
        <p:spPr bwMode="auto">
          <a:xfrm>
            <a:off x="9563609" y="1266317"/>
            <a:ext cx="2003072" cy="1996395"/>
          </a:xfrm>
          <a:prstGeom prst="rect">
            <a:avLst/>
          </a:prstGeom>
        </p:spPr>
      </p:pic>
      <p:sp>
        <p:nvSpPr>
          <p:cNvPr id="3" name="Rechteck 3">
            <a:extLst>
              <a:ext uri="{FF2B5EF4-FFF2-40B4-BE49-F238E27FC236}">
                <a16:creationId xmlns:a16="http://schemas.microsoft.com/office/drawing/2014/main" id="{562DC2E1-9CBF-D47B-759B-BC41ADAB5624}"/>
              </a:ext>
            </a:extLst>
          </p:cNvPr>
          <p:cNvSpPr/>
          <p:nvPr/>
        </p:nvSpPr>
        <p:spPr bwMode="auto">
          <a:xfrm>
            <a:off x="770602" y="1236111"/>
            <a:ext cx="2518698"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 sz="2800" noProof="0" dirty="0">
                <a:solidFill>
                  <a:schemeClr val="tx1"/>
                </a:solidFill>
              </a:rPr>
              <a:t>Coinvolgere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441434" y="1230604"/>
            <a:ext cx="11125247" cy="4665380"/>
          </a:xfrm>
          <a:prstGeom prst="rect">
            <a:avLst/>
          </a:prstGeom>
        </p:spPr>
        <p:txBody>
          <a:bodyPr wrap="square" lIns="91440" tIns="45720" rIns="91440" bIns="45720" anchor="t">
            <a:spAutoFit/>
          </a:bodyPr>
          <a:lstStyle/>
          <a:p>
            <a:pPr marL="342900" indent="-342900">
              <a:lnSpc>
                <a:spcPct val="150000"/>
              </a:lnSpc>
              <a:buClr>
                <a:srgbClr val="000000"/>
              </a:buClr>
              <a:buFont typeface="Arial"/>
              <a:buChar char="•"/>
              <a:defRPr/>
            </a:pPr>
            <a:r>
              <a:rPr lang="it" sz="2000" b="1" noProof="0" dirty="0">
                <a:latin typeface="Poppins"/>
                <a:ea typeface="+mn-lt"/>
                <a:cs typeface="+mn-lt"/>
              </a:rPr>
              <a:t>Le convinzioni radicate nella nostra vita quotidiana</a:t>
            </a:r>
            <a:r>
              <a:rPr lang="it" sz="2000" noProof="0" dirty="0">
                <a:latin typeface="Poppins"/>
                <a:ea typeface="+mn-lt"/>
                <a:cs typeface="+mn-lt"/>
              </a:rPr>
              <a:t> sono idee, pensieri, concetti, considerazioni o certezze comunemente accettate dagli individui.</a:t>
            </a:r>
            <a:endParaRPr lang="it" sz="2000" noProof="0" dirty="0">
              <a:latin typeface="Poppins"/>
            </a:endParaRPr>
          </a:p>
          <a:p>
            <a:pPr marL="342900" indent="-342900">
              <a:lnSpc>
                <a:spcPct val="150000"/>
              </a:lnSpc>
              <a:buClr>
                <a:srgbClr val="000000"/>
              </a:buClr>
              <a:buFont typeface="Arial"/>
              <a:buChar char="•"/>
              <a:defRPr/>
            </a:pPr>
            <a:r>
              <a:rPr lang="it" sz="2000" noProof="0" dirty="0">
                <a:latin typeface="Poppins"/>
                <a:ea typeface="+mn-lt"/>
                <a:cs typeface="+mn-lt"/>
              </a:rPr>
              <a:t>Nel contesto dell'insegnamento e dell'apprendimento, tali convinzioni sono spesso considerate </a:t>
            </a:r>
            <a:r>
              <a:rPr lang="it" sz="2000" b="1" noProof="0" dirty="0">
                <a:latin typeface="Poppins"/>
                <a:ea typeface="+mn-lt"/>
                <a:cs typeface="+mn-lt"/>
              </a:rPr>
              <a:t>preconcetti, concezioni alternative, conoscenze pregresse</a:t>
            </a:r>
            <a:r>
              <a:rPr lang="it" sz="2000" noProof="0" dirty="0">
                <a:latin typeface="Poppins"/>
                <a:ea typeface="+mn-lt"/>
                <a:cs typeface="+mn-lt"/>
              </a:rPr>
              <a:t> o </a:t>
            </a:r>
            <a:r>
              <a:rPr lang="it" sz="2000" b="1" noProof="0" dirty="0">
                <a:latin typeface="Poppins"/>
                <a:ea typeface="+mn-lt"/>
                <a:cs typeface="+mn-lt"/>
              </a:rPr>
              <a:t>idee degli studenti</a:t>
            </a:r>
            <a:r>
              <a:rPr lang="it" sz="2000" noProof="0" dirty="0">
                <a:latin typeface="Poppins"/>
                <a:ea typeface="+mn-lt"/>
                <a:cs typeface="+mn-lt"/>
              </a:rPr>
              <a:t>.</a:t>
            </a:r>
          </a:p>
          <a:p>
            <a:pPr marL="342900" indent="-342900">
              <a:lnSpc>
                <a:spcPct val="150000"/>
              </a:lnSpc>
              <a:buClr>
                <a:srgbClr val="000000"/>
              </a:buClr>
              <a:buFont typeface="Arial"/>
              <a:buChar char="•"/>
              <a:defRPr/>
            </a:pPr>
            <a:r>
              <a:rPr lang="it" sz="2000" noProof="0" dirty="0">
                <a:latin typeface="Poppins"/>
                <a:ea typeface="+mn-lt"/>
                <a:cs typeface="+mn-lt"/>
              </a:rPr>
              <a:t>È importante sottolineare che queste convinzioni non vengono valutate intrinsecamente in termini di accuratezza scientifica, origine o cause sottostanti.</a:t>
            </a:r>
          </a:p>
          <a:p>
            <a:pPr marL="342900" indent="-342900">
              <a:lnSpc>
                <a:spcPct val="150000"/>
              </a:lnSpc>
              <a:buClr>
                <a:srgbClr val="000000"/>
              </a:buClr>
              <a:buFont typeface="Arial"/>
              <a:buChar char="•"/>
              <a:defRPr/>
            </a:pPr>
            <a:r>
              <a:rPr lang="it" sz="2000" noProof="0" dirty="0">
                <a:latin typeface="Poppins"/>
                <a:ea typeface="+mn-lt"/>
                <a:cs typeface="+mn-lt"/>
              </a:rPr>
              <a:t>Tuttavia,</a:t>
            </a:r>
            <a:r>
              <a:rPr lang="it" sz="2000" b="1" noProof="0" dirty="0">
                <a:latin typeface="Poppins"/>
                <a:ea typeface="+mn-lt"/>
                <a:cs typeface="+mn-lt"/>
              </a:rPr>
              <a:t>svolgono un ruolo significativo nell’elaborazione del processo di apprendimento</a:t>
            </a:r>
            <a:r>
              <a:rPr lang="it" sz="2000" noProof="0" dirty="0">
                <a:latin typeface="Poppins"/>
                <a:ea typeface="+mn-lt"/>
                <a:cs typeface="+mn-lt"/>
              </a:rPr>
              <a:t>, indipendentemente da come l'apprendimento venga definito specificamente.</a:t>
            </a:r>
            <a:endParaRPr lang="it" noProof="0" dirty="0">
              <a:latin typeface="Poppins"/>
            </a:endParaRPr>
          </a:p>
        </p:txBody>
      </p:sp>
      <p:sp>
        <p:nvSpPr>
          <p:cNvPr id="2" name="Title 1">
            <a:extLst>
              <a:ext uri="{FF2B5EF4-FFF2-40B4-BE49-F238E27FC236}">
                <a16:creationId xmlns:a16="http://schemas.microsoft.com/office/drawing/2014/main" id="{3544C43B-555B-AD23-C9CA-D56A36CABFE2}"/>
              </a:ext>
            </a:extLst>
          </p:cNvPr>
          <p:cNvSpPr>
            <a:spLocks noGrp="1"/>
          </p:cNvSpPr>
          <p:nvPr>
            <p:ph type="title"/>
          </p:nvPr>
        </p:nvSpPr>
        <p:spPr/>
        <p:txBody>
          <a:bodyPr>
            <a:normAutofit/>
          </a:bodyPr>
          <a:lstStyle/>
          <a:p>
            <a:r>
              <a:rPr lang="it" dirty="0"/>
              <a:t>Preconcetti degli studenti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9CE060-9248-1C4D-09BD-FF3C44604044}"/>
              </a:ext>
            </a:extLst>
          </p:cNvPr>
          <p:cNvSpPr>
            <a:spLocks noGrp="1"/>
          </p:cNvSpPr>
          <p:nvPr>
            <p:ph type="title"/>
          </p:nvPr>
        </p:nvSpPr>
        <p:spPr/>
        <p:txBody>
          <a:bodyPr>
            <a:normAutofit/>
          </a:bodyPr>
          <a:lstStyle/>
          <a:p>
            <a:pPr algn="r"/>
            <a:r>
              <a:rPr lang="it" dirty="0"/>
              <a:t>Panoramica</a:t>
            </a:r>
          </a:p>
        </p:txBody>
      </p:sp>
      <p:sp>
        <p:nvSpPr>
          <p:cNvPr id="4" name="Textplatzhalter 3">
            <a:extLst>
              <a:ext uri="{FF2B5EF4-FFF2-40B4-BE49-F238E27FC236}">
                <a16:creationId xmlns:a16="http://schemas.microsoft.com/office/drawing/2014/main" id="{DDAAF877-1EB4-4164-A7D7-66899F2652B8}"/>
              </a:ext>
            </a:extLst>
          </p:cNvPr>
          <p:cNvSpPr>
            <a:spLocks noGrp="1"/>
          </p:cNvSpPr>
          <p:nvPr>
            <p:ph type="body" idx="4294967295"/>
          </p:nvPr>
        </p:nvSpPr>
        <p:spPr>
          <a:xfrm>
            <a:off x="495300" y="1548606"/>
            <a:ext cx="5600700" cy="2566194"/>
          </a:xfrm>
        </p:spPr>
        <p:txBody>
          <a:bodyPr>
            <a:normAutofit lnSpcReduction="10000"/>
          </a:bodyPr>
          <a:lstStyle/>
          <a:p>
            <a:r>
              <a:rPr lang="it" sz="2000" noProof="0" dirty="0"/>
              <a:t>Modulo 1: Mettere alla prova le proprie idee</a:t>
            </a:r>
          </a:p>
          <a:p>
            <a:r>
              <a:rPr lang="it" sz="2000" noProof="0" dirty="0"/>
              <a:t>Modulo 2: Coinvolgere i discenti</a:t>
            </a:r>
          </a:p>
          <a:p>
            <a:r>
              <a:rPr lang="it" sz="2000" noProof="0" dirty="0"/>
              <a:t>Modulo 3: Esplorare e spiegare i problemi del suolo</a:t>
            </a:r>
          </a:p>
          <a:p>
            <a:r>
              <a:rPr lang="it" sz="2000" noProof="0" dirty="0"/>
              <a:t>Modulo 4: Elaborare le conoscenze del suolo e valutare il progresso di apprendimento degli studenti</a:t>
            </a:r>
          </a:p>
          <a:p>
            <a:endParaRPr lang="it" noProof="0" dirty="0"/>
          </a:p>
        </p:txBody>
      </p:sp>
      <p:pic>
        <p:nvPicPr>
          <p:cNvPr id="10" name="Grafik 9">
            <a:extLst>
              <a:ext uri="{FF2B5EF4-FFF2-40B4-BE49-F238E27FC236}">
                <a16:creationId xmlns:a16="http://schemas.microsoft.com/office/drawing/2014/main" id="{88BA0C58-FFC8-4898-B593-88F042856A01}"/>
              </a:ext>
            </a:extLst>
          </p:cNvPr>
          <p:cNvPicPr>
            <a:picLocks noChangeAspect="1"/>
          </p:cNvPicPr>
          <p:nvPr/>
        </p:nvPicPr>
        <p:blipFill rotWithShape="1">
          <a:blip r:embed="rId2">
            <a:extLst>
              <a:ext uri="{28A0092B-C50C-407E-A947-70E740481C1C}">
                <a14:useLocalDpi xmlns:a14="http://schemas.microsoft.com/office/drawing/2010/main" val="0"/>
              </a:ext>
            </a:extLst>
          </a:blip>
          <a:srcRect t="26953" b="9391"/>
          <a:stretch/>
        </p:blipFill>
        <p:spPr>
          <a:xfrm>
            <a:off x="6526160" y="1238704"/>
            <a:ext cx="4826052" cy="4096090"/>
          </a:xfrm>
          <a:prstGeom prst="rect">
            <a:avLst/>
          </a:prstGeom>
        </p:spPr>
      </p:pic>
      <p:sp>
        <p:nvSpPr>
          <p:cNvPr id="3" name="Textfeld 2"/>
          <p:cNvSpPr txBox="1"/>
          <p:nvPr/>
        </p:nvSpPr>
        <p:spPr>
          <a:xfrm>
            <a:off x="6543424" y="5443367"/>
            <a:ext cx="5169877" cy="230832"/>
          </a:xfrm>
          <a:prstGeom prst="rect">
            <a:avLst/>
          </a:prstGeom>
          <a:noFill/>
        </p:spPr>
        <p:txBody>
          <a:bodyPr wrap="square" rtlCol="0">
            <a:spAutoFit/>
          </a:bodyPr>
          <a:lstStyle/>
          <a:p>
            <a:r>
              <a:rPr lang="it" sz="900" noProof="0" dirty="0"/>
              <a:t>Fotografia fornita da Universität Innsbruck, Institut für Fachdidaktik</a:t>
            </a:r>
          </a:p>
        </p:txBody>
      </p:sp>
    </p:spTree>
    <p:extLst>
      <p:ext uri="{BB962C8B-B14F-4D97-AF65-F5344CB8AC3E}">
        <p14:creationId xmlns:p14="http://schemas.microsoft.com/office/powerpoint/2010/main" val="36148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49771" y="1612232"/>
            <a:ext cx="7951329" cy="3662541"/>
          </a:xfrm>
          <a:prstGeom prst="rect">
            <a:avLst/>
          </a:prstGeom>
          <a:noFill/>
        </p:spPr>
        <p:txBody>
          <a:bodyPr wrap="square" rtlCol="0">
            <a:spAutoFit/>
          </a:bodyPr>
          <a:lstStyle/>
          <a:p>
            <a:r>
              <a:rPr lang="it" sz="2000" b="1" u="sng" noProof="0" dirty="0">
                <a:latin typeface="Poppins"/>
              </a:rPr>
              <a:t>Compito 2.2: </a:t>
            </a:r>
            <a:r>
              <a:rPr lang="it" sz="2000" b="1" noProof="0" dirty="0">
                <a:latin typeface="Poppins"/>
              </a:rPr>
              <a:t>Lettura di articolo di giornale</a:t>
            </a:r>
          </a:p>
          <a:p>
            <a:endParaRPr lang="it" sz="2000" b="1" noProof="0" dirty="0">
              <a:latin typeface="Poppins"/>
            </a:endParaRPr>
          </a:p>
          <a:p>
            <a:r>
              <a:rPr lang="it" sz="2000" b="1" i="1" noProof="0" dirty="0">
                <a:latin typeface="Poppins"/>
              </a:rPr>
              <a:t>Leggete questo articolo</a:t>
            </a:r>
            <a:r>
              <a:rPr lang="it" sz="2000" b="1" noProof="0" dirty="0">
                <a:latin typeface="Poppins"/>
              </a:rPr>
              <a:t>:</a:t>
            </a:r>
          </a:p>
          <a:p>
            <a:endParaRPr lang="it" noProof="0" dirty="0"/>
          </a:p>
          <a:p>
            <a:r>
              <a:rPr lang="it" noProof="0" dirty="0"/>
              <a:t>Ero-Tolliver, I., Lucas, D. &amp; Schauble, L. Young Children’s Thinking About Decomposition: Early Modeling Entrees to Complex Ideas in Science. </a:t>
            </a:r>
            <a:r>
              <a:rPr lang="it" i="1" noProof="0" dirty="0"/>
              <a:t>Res Sci Educ</a:t>
            </a:r>
            <a:r>
              <a:rPr lang="it" noProof="0" dirty="0"/>
              <a:t> </a:t>
            </a:r>
            <a:r>
              <a:rPr lang="it" b="1" noProof="0" dirty="0"/>
              <a:t>43</a:t>
            </a:r>
            <a:r>
              <a:rPr lang="it" noProof="0" dirty="0"/>
              <a:t>, 2137–2152 (2013). </a:t>
            </a:r>
            <a:r>
              <a:rPr lang="it" noProof="0" dirty="0">
                <a:hlinkClick r:id="rId7"/>
              </a:rPr>
              <a:t>https://doi.org/10.1007/s11165-012-9348-4</a:t>
            </a:r>
            <a:endParaRPr lang="it" noProof="0" dirty="0"/>
          </a:p>
          <a:p>
            <a:endParaRPr lang="it" sz="2000" noProof="0" dirty="0">
              <a:latin typeface="Poppins"/>
            </a:endParaRPr>
          </a:p>
          <a:p>
            <a:endParaRPr lang="it" sz="2000" noProof="0" dirty="0">
              <a:latin typeface="Poppins"/>
            </a:endParaRPr>
          </a:p>
          <a:p>
            <a:r>
              <a:rPr lang="it" sz="2000" noProof="0" dirty="0">
                <a:latin typeface="Poppins"/>
              </a:rPr>
              <a:t>			  </a:t>
            </a:r>
          </a:p>
          <a:p>
            <a:endParaRPr lang="it" sz="2000" noProof="0" dirty="0">
              <a:latin typeface="Poppins"/>
            </a:endParaRPr>
          </a:p>
          <a:p>
            <a:endParaRPr lang="it" sz="2000" noProof="0" dirty="0">
              <a:latin typeface="Poppins"/>
            </a:endParaRPr>
          </a:p>
        </p:txBody>
      </p:sp>
      <p:sp>
        <p:nvSpPr>
          <p:cNvPr id="16" name="Rechteckige Legende 14">
            <a:extLst>
              <a:ext uri="{FF2B5EF4-FFF2-40B4-BE49-F238E27FC236}">
                <a16:creationId xmlns:a16="http://schemas.microsoft.com/office/drawing/2014/main" id="{E9D3EAA3-1D35-4036-AE13-4B0E0BCF71B9}"/>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it" noProof="0" dirty="0">
                <a:solidFill>
                  <a:prstClr val="white"/>
                </a:solidFill>
                <a:latin typeface="Calibri"/>
                <a:ea typeface="Arial"/>
                <a:cs typeface="Arial"/>
              </a:rPr>
              <a:t>Attività di classe capovolta</a:t>
            </a:r>
            <a:endParaRPr lang="it"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9A34CF2B-C98B-F424-D808-9C0FC113EEDF}"/>
              </a:ext>
            </a:extLst>
          </p:cNvPr>
          <p:cNvSpPr>
            <a:spLocks noGrp="1"/>
          </p:cNvSpPr>
          <p:nvPr>
            <p:ph type="title"/>
          </p:nvPr>
        </p:nvSpPr>
        <p:spPr bwMode="auto">
          <a:xfrm>
            <a:off x="3289300" y="357115"/>
            <a:ext cx="8064500" cy="686435"/>
          </a:xfrm>
        </p:spPr>
        <p:txBody>
          <a:bodyPr>
            <a:normAutofit/>
          </a:bodyPr>
          <a:lstStyle/>
          <a:p>
            <a:r>
              <a:rPr lang="it" dirty="0"/>
              <a:t>Idee degli studenti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EA0FDD-2901-9767-2C4E-8081E508739F}"/>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23F7D2C0-0D33-E4A1-9325-B4E42A35C7B4}"/>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463E8299-8C4D-7EC3-875F-AFCCD10C37A0}"/>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D72968BB-B829-C551-0A3A-8A6E25C324F1}"/>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7D43FE7D-1536-BA82-3975-147E1D4A3DCF}"/>
              </a:ext>
            </a:extLst>
          </p:cNvPr>
          <p:cNvPicPr>
            <a:picLocks noChangeAspect="1"/>
          </p:cNvPicPr>
          <p:nvPr/>
        </p:nvPicPr>
        <p:blipFill>
          <a:blip r:embed="rId6"/>
          <a:stretch/>
        </p:blipFill>
        <p:spPr bwMode="auto">
          <a:xfrm>
            <a:off x="11566681" y="-680607"/>
            <a:ext cx="293241" cy="293241"/>
          </a:xfrm>
          <a:prstGeom prst="rect">
            <a:avLst/>
          </a:prstGeom>
        </p:spPr>
      </p:pic>
      <p:sp>
        <p:nvSpPr>
          <p:cNvPr id="16" name="Rechteckige Legende 14">
            <a:extLst>
              <a:ext uri="{FF2B5EF4-FFF2-40B4-BE49-F238E27FC236}">
                <a16:creationId xmlns:a16="http://schemas.microsoft.com/office/drawing/2014/main" id="{F4776284-9659-96AE-9437-2F0E3AF9C0B2}"/>
              </a:ext>
            </a:extLst>
          </p:cNvPr>
          <p:cNvSpPr/>
          <p:nvPr/>
        </p:nvSpPr>
        <p:spPr bwMode="auto">
          <a:xfrm>
            <a:off x="9611164" y="1493439"/>
            <a:ext cx="1714847" cy="796155"/>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it" noProof="0" dirty="0">
                <a:solidFill>
                  <a:prstClr val="white"/>
                </a:solidFill>
                <a:latin typeface="Calibri"/>
                <a:ea typeface="Arial"/>
                <a:cs typeface="Arial"/>
              </a:rPr>
              <a:t>Attività di classe capovolta</a:t>
            </a:r>
            <a:endParaRPr lang="it" sz="1800" b="0" i="0" u="none" strike="noStrike" cap="none" spc="0" noProof="0" dirty="0">
              <a:ln>
                <a:noFill/>
              </a:ln>
              <a:solidFill>
                <a:prstClr val="white"/>
              </a:solidFill>
              <a:latin typeface="Calibri"/>
              <a:ea typeface="Arial"/>
              <a:cs typeface="Arial"/>
            </a:endParaRPr>
          </a:p>
        </p:txBody>
      </p:sp>
      <p:sp>
        <p:nvSpPr>
          <p:cNvPr id="10" name="Title 3">
            <a:extLst>
              <a:ext uri="{FF2B5EF4-FFF2-40B4-BE49-F238E27FC236}">
                <a16:creationId xmlns:a16="http://schemas.microsoft.com/office/drawing/2014/main" id="{0AFECE0D-45E2-FB73-3532-B76961332B33}"/>
              </a:ext>
            </a:extLst>
          </p:cNvPr>
          <p:cNvSpPr>
            <a:spLocks noGrp="1"/>
          </p:cNvSpPr>
          <p:nvPr>
            <p:ph type="title"/>
          </p:nvPr>
        </p:nvSpPr>
        <p:spPr bwMode="auto">
          <a:xfrm>
            <a:off x="3289300" y="357115"/>
            <a:ext cx="8064500" cy="686435"/>
          </a:xfrm>
        </p:spPr>
        <p:txBody>
          <a:bodyPr>
            <a:normAutofit/>
          </a:bodyPr>
          <a:lstStyle/>
          <a:p>
            <a:r>
              <a:rPr lang="it" dirty="0"/>
              <a:t>Idee degli studenti</a:t>
            </a:r>
          </a:p>
        </p:txBody>
      </p:sp>
      <p:sp>
        <p:nvSpPr>
          <p:cNvPr id="4" name="Rechteck 3"/>
          <p:cNvSpPr/>
          <p:nvPr/>
        </p:nvSpPr>
        <p:spPr bwMode="auto">
          <a:xfrm>
            <a:off x="1225550" y="1086561"/>
            <a:ext cx="7673494" cy="3416320"/>
          </a:xfrm>
          <a:prstGeom prst="rect">
            <a:avLst/>
          </a:prstGeom>
        </p:spPr>
        <p:txBody>
          <a:bodyPr wrap="square">
            <a:spAutoFit/>
          </a:bodyPr>
          <a:lstStyle/>
          <a:p>
            <a:r>
              <a:rPr lang="it" noProof="0" dirty="0">
                <a:latin typeface="Poppins"/>
              </a:rPr>
              <a:t>‘</a:t>
            </a:r>
            <a:r>
              <a:rPr lang="it" i="1" noProof="0" dirty="0">
                <a:latin typeface="Poppins"/>
              </a:rPr>
              <a:t>In questa valutazione iniziale, la maggioranza degli studenti (N = 11) ha suggerito che le </a:t>
            </a:r>
            <a:r>
              <a:rPr lang="it" b="1" i="1" noProof="0" dirty="0">
                <a:latin typeface="Poppins"/>
              </a:rPr>
              <a:t>foglie erano semplicemente scomparse</a:t>
            </a:r>
            <a:r>
              <a:rPr lang="it" i="1" noProof="0" dirty="0">
                <a:latin typeface="Poppins"/>
              </a:rPr>
              <a:t>, con pochi tentativi di spiegare dove (sebbene un bambino abbia suggerito che forse erano </a:t>
            </a:r>
            <a:r>
              <a:rPr lang="it" b="1" i="1" noProof="0" dirty="0">
                <a:latin typeface="Poppins"/>
              </a:rPr>
              <a:t>andate “su un altro pianeta”</a:t>
            </a:r>
            <a:r>
              <a:rPr lang="it" i="1" noProof="0" dirty="0">
                <a:latin typeface="Poppins"/>
              </a:rPr>
              <a:t>). Gli studenti hanno detto che le foglie </a:t>
            </a:r>
            <a:r>
              <a:rPr lang="it" b="1" i="1" noProof="0" dirty="0">
                <a:latin typeface="Poppins"/>
              </a:rPr>
              <a:t>“erano scomparse”, “erano morte” , erano “volate via” , </a:t>
            </a:r>
            <a:r>
              <a:rPr lang="it" i="1" noProof="0" dirty="0">
                <a:latin typeface="Poppins"/>
              </a:rPr>
              <a:t>o erano state portate via dai netturbini […]. La restante metà degli studenti ha detto che le foglie diminuiscono di volume nel tempo e sembrava capire che in qualche modo si dovesse tenere conto di questo fenomeno. Non sorprende tuttavia che questi studenti </a:t>
            </a:r>
            <a:r>
              <a:rPr lang="it" b="1" i="1" noProof="0" dirty="0">
                <a:latin typeface="Poppins"/>
              </a:rPr>
              <a:t>abbiano proposto processi di cambiamento meccanici </a:t>
            </a:r>
            <a:r>
              <a:rPr lang="it" i="1" noProof="0" dirty="0">
                <a:latin typeface="Poppins"/>
              </a:rPr>
              <a:t>(piuttosto che chimici). Hanno precisato che le persone e gli animali calpestano le foglie, che poi si rompono in pezzi più piccoli</a:t>
            </a:r>
            <a:r>
              <a:rPr lang="it" noProof="0" dirty="0">
                <a:latin typeface="Poppins"/>
              </a:rPr>
              <a:t>’ (ibit,p.2141). </a:t>
            </a:r>
          </a:p>
        </p:txBody>
      </p:sp>
      <p:sp>
        <p:nvSpPr>
          <p:cNvPr id="5" name="Rechteck 3">
            <a:extLst>
              <a:ext uri="{FF2B5EF4-FFF2-40B4-BE49-F238E27FC236}">
                <a16:creationId xmlns:a16="http://schemas.microsoft.com/office/drawing/2014/main" id="{81E21DDA-98DE-FBAA-B820-88C3145BE258}"/>
              </a:ext>
            </a:extLst>
          </p:cNvPr>
          <p:cNvSpPr/>
          <p:nvPr/>
        </p:nvSpPr>
        <p:spPr bwMode="auto">
          <a:xfrm>
            <a:off x="1225550" y="5159593"/>
            <a:ext cx="6096000" cy="400110"/>
          </a:xfrm>
          <a:prstGeom prst="rect">
            <a:avLst/>
          </a:prstGeom>
        </p:spPr>
        <p:txBody>
          <a:bodyPr>
            <a:spAutoFit/>
          </a:bodyPr>
          <a:lstStyle/>
          <a:p>
            <a:r>
              <a:rPr lang="it" sz="1000" noProof="0" dirty="0"/>
              <a:t>Ero-Tolliver, I., Lucas, D. &amp; Schauble, L. Young Children’s Thinking About Decomposition: Early Modeling Entrees to Complex Ideas in Science. </a:t>
            </a:r>
            <a:r>
              <a:rPr lang="it" sz="1000" i="1" noProof="0" dirty="0"/>
              <a:t>Res Sci Educ</a:t>
            </a:r>
            <a:r>
              <a:rPr lang="it" sz="1000" noProof="0" dirty="0"/>
              <a:t> </a:t>
            </a:r>
            <a:r>
              <a:rPr lang="it" sz="1000" b="1" noProof="0" dirty="0"/>
              <a:t>43</a:t>
            </a:r>
            <a:r>
              <a:rPr lang="it" sz="1000" noProof="0" dirty="0"/>
              <a:t>, 2137–2152 (2013). </a:t>
            </a:r>
            <a:r>
              <a:rPr lang="it" sz="1000" noProof="0" dirty="0">
                <a:hlinkClick r:id="rId7"/>
              </a:rPr>
              <a:t>https://doi.org/10.1007/s11165-012-9348-4</a:t>
            </a:r>
            <a:endParaRPr lang="it" sz="1000" noProof="0" dirty="0"/>
          </a:p>
        </p:txBody>
      </p:sp>
    </p:spTree>
    <p:extLst>
      <p:ext uri="{BB962C8B-B14F-4D97-AF65-F5344CB8AC3E}">
        <p14:creationId xmlns:p14="http://schemas.microsoft.com/office/powerpoint/2010/main" val="107333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38216" y="1261982"/>
            <a:ext cx="7194739" cy="3077766"/>
          </a:xfrm>
          <a:prstGeom prst="rect">
            <a:avLst/>
          </a:prstGeom>
          <a:noFill/>
        </p:spPr>
        <p:txBody>
          <a:bodyPr wrap="square" rtlCol="0">
            <a:spAutoFit/>
          </a:bodyPr>
          <a:lstStyle/>
          <a:p>
            <a:endParaRPr lang="it" noProof="0" dirty="0">
              <a:latin typeface="Poppins"/>
            </a:endParaRPr>
          </a:p>
          <a:p>
            <a:r>
              <a:rPr lang="it" sz="2000" b="1" noProof="0" dirty="0">
                <a:latin typeface="Poppins"/>
              </a:rPr>
              <a:t>Discutete in piccoli gruppi</a:t>
            </a:r>
            <a:r>
              <a:rPr lang="it" sz="2000" noProof="0" dirty="0">
                <a:latin typeface="Poppins"/>
              </a:rPr>
              <a:t>: </a:t>
            </a:r>
          </a:p>
          <a:p>
            <a:pPr marL="342900" indent="-342900">
              <a:buFont typeface="Arial" panose="020B0604020202020204" pitchFamily="34" charset="0"/>
              <a:buChar char="•"/>
            </a:pPr>
            <a:endParaRPr lang="it" sz="2000" noProof="0" dirty="0">
              <a:latin typeface="Poppins"/>
            </a:endParaRPr>
          </a:p>
          <a:p>
            <a:pPr marL="342900" indent="-342900">
              <a:buFont typeface="Arial" panose="020B0604020202020204" pitchFamily="34" charset="0"/>
              <a:buChar char="•"/>
            </a:pPr>
            <a:r>
              <a:rPr lang="it" sz="2000" i="1" noProof="0" dirty="0">
                <a:latin typeface="Poppins"/>
              </a:rPr>
              <a:t>Come potrebbero queste idee avere un impatto sul processo di apprendimento?</a:t>
            </a:r>
          </a:p>
          <a:p>
            <a:pPr marL="342900" indent="-342900">
              <a:buFont typeface="Arial" panose="020B0604020202020204" pitchFamily="34" charset="0"/>
              <a:buChar char="•"/>
            </a:pPr>
            <a:r>
              <a:rPr lang="it" sz="2000" i="1" noProof="0" dirty="0">
                <a:latin typeface="Poppins"/>
              </a:rPr>
              <a:t>Quale valutazione date dell’unità didattica presentata nell’articolo?</a:t>
            </a:r>
          </a:p>
          <a:p>
            <a:pPr marL="342900" indent="-342900">
              <a:buFont typeface="Arial" panose="020B0604020202020204" pitchFamily="34" charset="0"/>
              <a:buChar char="•"/>
            </a:pPr>
            <a:r>
              <a:rPr lang="it" sz="2000" i="1" noProof="0" dirty="0">
                <a:latin typeface="Poppins"/>
              </a:rPr>
              <a:t>Quali sono i punti di forza e le eventuali debolezze della lezione? 			  </a:t>
            </a:r>
          </a:p>
          <a:p>
            <a:endParaRPr lang="it" noProof="0" dirty="0">
              <a:latin typeface="Poppins"/>
            </a:endParaRPr>
          </a:p>
          <a:p>
            <a:endParaRPr lang="it" noProof="0" dirty="0">
              <a:latin typeface="Poppins"/>
            </a:endParaRPr>
          </a:p>
        </p:txBody>
      </p:sp>
      <p:pic>
        <p:nvPicPr>
          <p:cNvPr id="17" name="Picture 2" descr="Community-Netzwerk Menschen Silhouette Symbol. Piktogramm ...">
            <a:extLst>
              <a:ext uri="{FF2B5EF4-FFF2-40B4-BE49-F238E27FC236}">
                <a16:creationId xmlns:a16="http://schemas.microsoft.com/office/drawing/2014/main" id="{EDDCC024-6383-48C8-9FBE-EE9B5D1A2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87" y="1414485"/>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3667C4E3-0A90-47BF-9C55-8C9F06F511E1}"/>
              </a:ext>
            </a:extLst>
          </p:cNvPr>
          <p:cNvPicPr>
            <a:picLocks noChangeAspect="1"/>
          </p:cNvPicPr>
          <p:nvPr/>
        </p:nvPicPr>
        <p:blipFill>
          <a:blip r:embed="rId8"/>
          <a:stretch>
            <a:fillRect/>
          </a:stretch>
        </p:blipFill>
        <p:spPr bwMode="auto">
          <a:xfrm>
            <a:off x="9570327" y="3546955"/>
            <a:ext cx="1783457" cy="1783457"/>
          </a:xfrm>
          <a:prstGeom prst="rect">
            <a:avLst/>
          </a:prstGeom>
        </p:spPr>
      </p:pic>
      <p:sp>
        <p:nvSpPr>
          <p:cNvPr id="19" name="Rechteck 18">
            <a:extLst>
              <a:ext uri="{FF2B5EF4-FFF2-40B4-BE49-F238E27FC236}">
                <a16:creationId xmlns:a16="http://schemas.microsoft.com/office/drawing/2014/main" id="{ABC570AA-D73D-4661-975C-A5AC45A1E4BC}"/>
              </a:ext>
            </a:extLst>
          </p:cNvPr>
          <p:cNvSpPr/>
          <p:nvPr/>
        </p:nvSpPr>
        <p:spPr bwMode="auto">
          <a:xfrm>
            <a:off x="838216" y="4074201"/>
            <a:ext cx="8504979" cy="967957"/>
          </a:xfrm>
          <a:prstGeom prst="rect">
            <a:avLst/>
          </a:prstGeom>
        </p:spPr>
        <p:txBody>
          <a:bodyPr wrap="square">
            <a:spAutoFit/>
          </a:bodyPr>
          <a:lstStyle/>
          <a:p>
            <a:pPr>
              <a:lnSpc>
                <a:spcPct val="150000"/>
              </a:lnSpc>
              <a:defRPr/>
            </a:pPr>
            <a:r>
              <a:rPr lang="it" sz="2000" b="1" noProof="0" dirty="0">
                <a:latin typeface="Poppins"/>
                <a:cs typeface="Poppins"/>
              </a:rPr>
              <a:t>Condividete i risultati in una discussione plenaria:</a:t>
            </a:r>
          </a:p>
          <a:p>
            <a:pPr marL="342900" indent="-342900">
              <a:lnSpc>
                <a:spcPct val="150000"/>
              </a:lnSpc>
              <a:buFont typeface="Arial" panose="020B0604020202020204" pitchFamily="34" charset="0"/>
              <a:buChar char="•"/>
              <a:defRPr/>
            </a:pPr>
            <a:r>
              <a:rPr lang="it" sz="2000" i="1" noProof="0" dirty="0">
                <a:latin typeface="Poppins"/>
                <a:cs typeface="Poppins"/>
              </a:rPr>
              <a:t>Raccogliete queste idee su una lavagna, una lavagna a fogli mobili</a:t>
            </a:r>
            <a:endParaRPr lang="it" sz="2000" b="1" noProof="0" dirty="0">
              <a:latin typeface="Poppins"/>
              <a:cs typeface="Poppins"/>
            </a:endParaRPr>
          </a:p>
        </p:txBody>
      </p:sp>
      <p:sp>
        <p:nvSpPr>
          <p:cNvPr id="6" name="Title 3">
            <a:extLst>
              <a:ext uri="{FF2B5EF4-FFF2-40B4-BE49-F238E27FC236}">
                <a16:creationId xmlns:a16="http://schemas.microsoft.com/office/drawing/2014/main" id="{84FB7731-8784-BBCC-4DAF-13C777BAD939}"/>
              </a:ext>
            </a:extLst>
          </p:cNvPr>
          <p:cNvSpPr>
            <a:spLocks noGrp="1"/>
          </p:cNvSpPr>
          <p:nvPr>
            <p:ph type="title"/>
          </p:nvPr>
        </p:nvSpPr>
        <p:spPr bwMode="auto">
          <a:xfrm>
            <a:off x="3289300" y="357115"/>
            <a:ext cx="8064500" cy="686435"/>
          </a:xfrm>
        </p:spPr>
        <p:txBody>
          <a:bodyPr>
            <a:normAutofit/>
          </a:bodyPr>
          <a:lstStyle/>
          <a:p>
            <a:r>
              <a:rPr lang="it" dirty="0"/>
              <a:t>Idee degli studenti</a:t>
            </a:r>
          </a:p>
        </p:txBody>
      </p:sp>
    </p:spTree>
    <p:extLst>
      <p:ext uri="{BB962C8B-B14F-4D97-AF65-F5344CB8AC3E}">
        <p14:creationId xmlns:p14="http://schemas.microsoft.com/office/powerpoint/2010/main" val="164749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Rechteck 8"/>
          <p:cNvSpPr/>
          <p:nvPr/>
        </p:nvSpPr>
        <p:spPr bwMode="auto">
          <a:xfrm>
            <a:off x="557589" y="1599458"/>
            <a:ext cx="5755288" cy="1200329"/>
          </a:xfrm>
          <a:prstGeom prst="rect">
            <a:avLst/>
          </a:prstGeom>
        </p:spPr>
        <p:txBody>
          <a:bodyPr wrap="square" lIns="91440" tIns="45720" rIns="91440" bIns="45720" anchor="t">
            <a:spAutoFit/>
          </a:bodyPr>
          <a:lstStyle/>
          <a:p>
            <a:pPr>
              <a:lnSpc>
                <a:spcPct val="150000"/>
              </a:lnSpc>
              <a:buClr>
                <a:srgbClr val="000000"/>
              </a:buClr>
              <a:defRPr/>
            </a:pPr>
            <a:r>
              <a:rPr lang="it" sz="2400" i="1" noProof="0" dirty="0">
                <a:latin typeface="Poppins"/>
                <a:cs typeface="Poppins"/>
              </a:rPr>
              <a:t>Portate alla prossima sessione un barattolo di terra raccolto dal vostro ambiente locale.</a:t>
            </a:r>
            <a:endParaRPr lang="it" sz="2400" i="1" noProof="0" dirty="0">
              <a:latin typeface="Poppins"/>
            </a:endParaRPr>
          </a:p>
        </p:txBody>
      </p:sp>
      <p:sp>
        <p:nvSpPr>
          <p:cNvPr id="2" name="Title 1">
            <a:extLst>
              <a:ext uri="{FF2B5EF4-FFF2-40B4-BE49-F238E27FC236}">
                <a16:creationId xmlns:a16="http://schemas.microsoft.com/office/drawing/2014/main" id="{588AB69B-7EC3-E55E-5454-2E569341567A}"/>
              </a:ext>
            </a:extLst>
          </p:cNvPr>
          <p:cNvSpPr>
            <a:spLocks noGrp="1"/>
          </p:cNvSpPr>
          <p:nvPr>
            <p:ph type="title"/>
          </p:nvPr>
        </p:nvSpPr>
        <p:spPr/>
        <p:txBody>
          <a:bodyPr>
            <a:normAutofit/>
          </a:bodyPr>
          <a:lstStyle/>
          <a:p>
            <a:r>
              <a:rPr lang="it" dirty="0"/>
              <a:t>Compito per il Modulo 3:</a:t>
            </a:r>
          </a:p>
        </p:txBody>
      </p:sp>
      <p:pic>
        <p:nvPicPr>
          <p:cNvPr id="5" name="Picture 2" descr="Harvest time | Soil samples stored in these jars will be use… | Flickr">
            <a:extLst>
              <a:ext uri="{FF2B5EF4-FFF2-40B4-BE49-F238E27FC236}">
                <a16:creationId xmlns:a16="http://schemas.microsoft.com/office/drawing/2014/main" id="{1735549A-E3E2-8390-82B9-6E76BE946FEE}"/>
              </a:ext>
            </a:extLst>
          </p:cNvPr>
          <p:cNvPicPr>
            <a:picLocks noChangeAspect="1" noChangeArrowheads="1"/>
          </p:cNvPicPr>
          <p:nvPr/>
        </p:nvPicPr>
        <p:blipFill>
          <a:blip r:embed="rId7"/>
          <a:stretch/>
        </p:blipFill>
        <p:spPr bwMode="auto">
          <a:xfrm>
            <a:off x="6591943" y="1599458"/>
            <a:ext cx="4479040" cy="32018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it" noProof="0" dirty="0"/>
              <a:t>Modulo 3</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it" noProof="0" dirty="0"/>
              <a:t>Esplorare e spiegare i problemi del suolo</a:t>
            </a:r>
          </a:p>
        </p:txBody>
      </p:sp>
    </p:spTree>
    <p:extLst>
      <p:ext uri="{BB962C8B-B14F-4D97-AF65-F5344CB8AC3E}">
        <p14:creationId xmlns:p14="http://schemas.microsoft.com/office/powerpoint/2010/main" val="15200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93712" y="1267884"/>
            <a:ext cx="5782474" cy="4616648"/>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000" b="1" i="0" u="none" strike="noStrike" cap="none" spc="0" noProof="0" dirty="0">
                <a:ln>
                  <a:noFill/>
                </a:ln>
                <a:latin typeface="Poppins"/>
                <a:ea typeface="Arial"/>
                <a:cs typeface="Calibri" panose="020F0502020204030204" pitchFamily="34" charset="0"/>
              </a:rPr>
              <a:t>Riunitevi in gruppi di 3 e svolgete il compito:</a:t>
            </a:r>
          </a:p>
          <a:p>
            <a:pPr marL="0" marR="0" lvl="0" indent="0" algn="l" defTabSz="914400">
              <a:lnSpc>
                <a:spcPct val="100000"/>
              </a:lnSpc>
              <a:spcBef>
                <a:spcPts val="0"/>
              </a:spcBef>
              <a:spcAft>
                <a:spcPts val="0"/>
              </a:spcAft>
              <a:buClr>
                <a:srgbClr val="000000"/>
              </a:buClr>
              <a:buSzTx/>
              <a:buFont typeface="Arial"/>
              <a:buNone/>
              <a:defRPr/>
            </a:pPr>
            <a:endParaRPr lang="it" sz="2000"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it" b="1" i="0" u="sng" strike="noStrike" cap="none" spc="0" noProof="0" dirty="0">
                <a:ln>
                  <a:noFill/>
                </a:ln>
                <a:latin typeface="Poppins"/>
                <a:ea typeface="Arial"/>
                <a:cs typeface="Calibri" panose="020F0502020204030204" pitchFamily="34" charset="0"/>
              </a:rPr>
              <a:t>Compito 3.1.:</a:t>
            </a:r>
            <a:r>
              <a:rPr lang="it" b="0" i="0" u="sng" strike="noStrike" cap="none" spc="0" noProof="0" dirty="0">
                <a:ln>
                  <a:noFill/>
                </a:ln>
                <a:latin typeface="Poppins"/>
                <a:ea typeface="Arial"/>
                <a:cs typeface="Calibri" panose="020F0502020204030204" pitchFamily="34" charset="0"/>
              </a:rPr>
              <a:t> </a:t>
            </a:r>
          </a:p>
          <a:p>
            <a:pPr marL="285750" marR="0" lvl="0" indent="-285750" algn="l" defTabSz="914400">
              <a:lnSpc>
                <a:spcPct val="100000"/>
              </a:lnSpc>
              <a:spcBef>
                <a:spcPts val="0"/>
              </a:spcBef>
              <a:spcAft>
                <a:spcPts val="0"/>
              </a:spcAft>
              <a:buClr>
                <a:srgbClr val="000000"/>
              </a:buClr>
              <a:buSzTx/>
              <a:buFont typeface="Wingdings"/>
              <a:buChar char="§"/>
              <a:defRPr/>
            </a:pPr>
            <a:r>
              <a:rPr lang="it" b="0" i="0" u="none" strike="noStrike" cap="none" spc="0" noProof="0" dirty="0">
                <a:ln>
                  <a:noFill/>
                </a:ln>
                <a:latin typeface="Poppins"/>
                <a:ea typeface="Arial"/>
                <a:cs typeface="Calibri" panose="020F0502020204030204" pitchFamily="34" charset="0"/>
              </a:rPr>
              <a:t>Osservate attentamente il terreno e confrontate i tre campioni di terreno – </a:t>
            </a:r>
            <a:r>
              <a:rPr lang="it" b="0" i="1" u="none" strike="noStrike" cap="none" spc="0" noProof="0" dirty="0">
                <a:ln>
                  <a:noFill/>
                </a:ln>
                <a:latin typeface="Poppins"/>
                <a:ea typeface="Arial"/>
                <a:cs typeface="Calibri" panose="020F0502020204030204" pitchFamily="34" charset="0"/>
              </a:rPr>
              <a:t>hanno la stessa consistenza e lo stesso odore?</a:t>
            </a:r>
            <a:endParaRPr lang="it" i="1" noProof="0" dirty="0">
              <a:latin typeface="Poppins"/>
              <a:cs typeface="Calibri" panose="020F0502020204030204" pitchFamily="34" charset="0"/>
            </a:endParaRPr>
          </a:p>
          <a:p>
            <a:pPr marL="285750" lvl="0" indent="-285750">
              <a:buClr>
                <a:srgbClr val="000000"/>
              </a:buClr>
              <a:buFont typeface="Wingdings"/>
              <a:buChar char="§"/>
              <a:defRPr/>
            </a:pPr>
            <a:r>
              <a:rPr lang="it" b="0" i="1" u="none" strike="noStrike" cap="none" spc="0" noProof="0" dirty="0">
                <a:ln>
                  <a:noFill/>
                </a:ln>
                <a:latin typeface="Poppins"/>
                <a:ea typeface="Arial"/>
                <a:cs typeface="Calibri" panose="020F0502020204030204" pitchFamily="34" charset="0"/>
              </a:rPr>
              <a:t>Quali animali potete </a:t>
            </a:r>
            <a:r>
              <a:rPr lang="it" i="1" noProof="0" dirty="0">
                <a:latin typeface="Poppins"/>
                <a:ea typeface="Arial"/>
                <a:cs typeface="Calibri" panose="020F0502020204030204" pitchFamily="34" charset="0"/>
              </a:rPr>
              <a:t>trovare</a:t>
            </a:r>
            <a:r>
              <a:rPr lang="it" b="0" i="1" u="none" strike="noStrike" cap="none" spc="0" noProof="0" dirty="0">
                <a:ln>
                  <a:noFill/>
                </a:ln>
                <a:latin typeface="Poppins"/>
                <a:ea typeface="Arial"/>
                <a:cs typeface="Calibri" panose="020F0502020204030204" pitchFamily="34" charset="0"/>
              </a:rPr>
              <a:t>? </a:t>
            </a:r>
            <a:r>
              <a:rPr lang="it" b="0" i="0" u="none" strike="noStrike" cap="none" spc="0" noProof="0" dirty="0">
                <a:ln>
                  <a:noFill/>
                </a:ln>
                <a:latin typeface="Poppins"/>
                <a:ea typeface="Arial"/>
                <a:cs typeface="Calibri" panose="020F0502020204030204" pitchFamily="34" charset="0"/>
              </a:rPr>
              <a:t>Scoprite come si chiamano e </a:t>
            </a:r>
            <a:r>
              <a:rPr lang="it" noProof="0" dirty="0">
                <a:latin typeface="Poppins"/>
                <a:cs typeface="Calibri" panose="020F0502020204030204" pitchFamily="34" charset="0"/>
              </a:rPr>
              <a:t>se tutti gli animali vivono in tutti e tre i campioni di terreno</a:t>
            </a:r>
            <a:r>
              <a:rPr lang="it" b="0" i="0" u="none" strike="noStrike" cap="none" spc="0" noProof="0" dirty="0">
                <a:ln>
                  <a:noFill/>
                </a:ln>
                <a:latin typeface="Poppins"/>
                <a:ea typeface="Arial"/>
                <a:cs typeface="Calibri" panose="020F0502020204030204" pitchFamily="34" charset="0"/>
              </a:rPr>
              <a:t>?</a:t>
            </a:r>
          </a:p>
          <a:p>
            <a:pPr marL="285750" marR="0" lvl="0" indent="-285750" algn="l" defTabSz="914400">
              <a:lnSpc>
                <a:spcPct val="100000"/>
              </a:lnSpc>
              <a:spcBef>
                <a:spcPts val="0"/>
              </a:spcBef>
              <a:spcAft>
                <a:spcPts val="0"/>
              </a:spcAft>
              <a:buClr>
                <a:srgbClr val="000000"/>
              </a:buClr>
              <a:buSzTx/>
              <a:buFont typeface="Wingdings"/>
              <a:buChar char="§"/>
              <a:defRPr/>
            </a:pPr>
            <a:endParaRPr lang="it" b="0" i="0" u="none" strike="noStrike" cap="none" spc="0" noProof="0" dirty="0">
              <a:ln>
                <a:noFill/>
              </a:ln>
              <a:latin typeface="Poppins"/>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it" b="0" i="0" u="sng" strike="noStrike" cap="none" spc="0" noProof="0" dirty="0">
                <a:ln>
                  <a:noFill/>
                </a:ln>
                <a:latin typeface="Poppins"/>
                <a:ea typeface="Arial"/>
                <a:cs typeface="Calibri" panose="020F0502020204030204" pitchFamily="34" charset="0"/>
              </a:rPr>
              <a:t>Materiali necessari:</a:t>
            </a:r>
          </a:p>
          <a:p>
            <a:pPr marL="285750" marR="0" lvl="0" indent="-285750" algn="l" defTabSz="914400">
              <a:lnSpc>
                <a:spcPct val="100000"/>
              </a:lnSpc>
              <a:spcBef>
                <a:spcPts val="0"/>
              </a:spcBef>
              <a:spcAft>
                <a:spcPts val="0"/>
              </a:spcAft>
              <a:buClr>
                <a:srgbClr val="000000"/>
              </a:buClr>
              <a:buSzTx/>
              <a:buFont typeface="Wingdings"/>
              <a:buChar char="§"/>
              <a:defRPr/>
            </a:pPr>
            <a:r>
              <a:rPr lang="it" b="0" i="0" u="none" strike="noStrike" cap="none" spc="0" noProof="0" dirty="0">
                <a:ln>
                  <a:noFill/>
                </a:ln>
                <a:latin typeface="Poppins"/>
                <a:ea typeface="Arial"/>
                <a:cs typeface="Calibri" panose="020F0502020204030204" pitchFamily="34" charset="0"/>
              </a:rPr>
              <a:t>lente d'ingrandimento/lente d'ingrandimento stereoscopica</a:t>
            </a:r>
          </a:p>
          <a:p>
            <a:pPr marL="285750" indent="-285750">
              <a:buClr>
                <a:srgbClr val="000000"/>
              </a:buClr>
              <a:buFont typeface="Wingdings"/>
              <a:buChar char="§"/>
              <a:defRPr/>
            </a:pPr>
            <a:r>
              <a:rPr lang="it" b="0" i="0" u="none" strike="noStrike" cap="none" spc="0" noProof="0" dirty="0">
                <a:ln>
                  <a:noFill/>
                </a:ln>
                <a:latin typeface="Poppins"/>
                <a:ea typeface="Arial"/>
                <a:cs typeface="Calibri" panose="020F0502020204030204" pitchFamily="34" charset="0"/>
              </a:rPr>
              <a:t>chiave di determinazione</a:t>
            </a:r>
          </a:p>
          <a:p>
            <a:pPr marL="285750" marR="0" lvl="0" indent="-285750" algn="l" defTabSz="914400">
              <a:lnSpc>
                <a:spcPct val="100000"/>
              </a:lnSpc>
              <a:spcBef>
                <a:spcPts val="0"/>
              </a:spcBef>
              <a:spcAft>
                <a:spcPts val="0"/>
              </a:spcAft>
              <a:buClr>
                <a:srgbClr val="000000"/>
              </a:buClr>
              <a:buSzTx/>
              <a:buFont typeface="Wingdings"/>
              <a:buChar char="§"/>
              <a:defRPr/>
            </a:pPr>
            <a:r>
              <a:rPr lang="it" b="0" i="0" u="none" strike="noStrike" cap="none" spc="0" noProof="0" dirty="0">
                <a:ln>
                  <a:noFill/>
                </a:ln>
                <a:latin typeface="Poppins"/>
                <a:ea typeface="Arial"/>
                <a:cs typeface="Calibri" panose="020F0502020204030204" pitchFamily="34" charset="0"/>
              </a:rPr>
              <a:t>foglio di lavoro - protocollo</a:t>
            </a:r>
            <a:endParaRPr lang="it" sz="1200" b="0" i="0" u="none" strike="noStrike" cap="none" spc="0" noProof="0" dirty="0">
              <a:ln>
                <a:noFill/>
              </a:ln>
              <a:solidFill>
                <a:srgbClr val="000000"/>
              </a:solidFill>
              <a:latin typeface="Poppins"/>
              <a:cs typeface="Arial"/>
            </a:endParaRPr>
          </a:p>
        </p:txBody>
      </p:sp>
      <p:sp>
        <p:nvSpPr>
          <p:cNvPr id="2" name="Title 1">
            <a:extLst>
              <a:ext uri="{FF2B5EF4-FFF2-40B4-BE49-F238E27FC236}">
                <a16:creationId xmlns:a16="http://schemas.microsoft.com/office/drawing/2014/main" id="{E1014760-668D-FA5B-227A-031CE2DA49CE}"/>
              </a:ext>
            </a:extLst>
          </p:cNvPr>
          <p:cNvSpPr>
            <a:spLocks noGrp="1"/>
          </p:cNvSpPr>
          <p:nvPr>
            <p:ph type="title"/>
          </p:nvPr>
        </p:nvSpPr>
        <p:spPr/>
        <p:txBody>
          <a:bodyPr/>
          <a:lstStyle/>
          <a:p>
            <a:r>
              <a:rPr lang="it" dirty="0"/>
              <a:t>esplorare</a:t>
            </a:r>
          </a:p>
        </p:txBody>
      </p:sp>
      <p:pic>
        <p:nvPicPr>
          <p:cNvPr id="5" name="Picture 2" descr="Harvest time | Soil samples stored in these jars will be use… | Flickr">
            <a:extLst>
              <a:ext uri="{FF2B5EF4-FFF2-40B4-BE49-F238E27FC236}">
                <a16:creationId xmlns:a16="http://schemas.microsoft.com/office/drawing/2014/main" id="{45444053-A6EE-C962-EF71-0B8092095054}"/>
              </a:ext>
            </a:extLst>
          </p:cNvPr>
          <p:cNvPicPr>
            <a:picLocks noChangeAspect="1" noChangeArrowheads="1"/>
          </p:cNvPicPr>
          <p:nvPr/>
        </p:nvPicPr>
        <p:blipFill>
          <a:blip r:embed="rId8"/>
          <a:stretch/>
        </p:blipFill>
        <p:spPr bwMode="auto">
          <a:xfrm>
            <a:off x="6591943" y="1599458"/>
            <a:ext cx="4479040" cy="3201884"/>
          </a:xfrm>
          <a:prstGeom prst="rect">
            <a:avLst/>
          </a:prstGeom>
          <a:noFill/>
        </p:spPr>
      </p:pic>
      <p:sp>
        <p:nvSpPr>
          <p:cNvPr id="15" name="Rechteckige Legende 14"/>
          <p:cNvSpPr/>
          <p:nvPr/>
        </p:nvSpPr>
        <p:spPr bwMode="auto">
          <a:xfrm>
            <a:off x="7506521" y="5014032"/>
            <a:ext cx="2792675" cy="686435"/>
          </a:xfrm>
          <a:prstGeom prst="wedgeRectCallout">
            <a:avLst>
              <a:gd name="adj1" fmla="val -53647"/>
              <a:gd name="adj2" fmla="val -125732"/>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it" sz="1800" b="0" i="0" u="none" strike="noStrike" cap="none" spc="0" noProof="0" dirty="0">
                <a:ln>
                  <a:noFill/>
                </a:ln>
                <a:solidFill>
                  <a:prstClr val="white"/>
                </a:solidFill>
                <a:latin typeface="Calibri"/>
                <a:ea typeface="Arial"/>
                <a:cs typeface="Arial"/>
              </a:rPr>
              <a:t>Tutti hanno portato un barattolo di terreno?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2" name="Grafik 1"/>
          <p:cNvPicPr>
            <a:picLocks noChangeAspect="1"/>
          </p:cNvPicPr>
          <p:nvPr/>
        </p:nvPicPr>
        <p:blipFill>
          <a:blip r:embed="rId8"/>
          <a:stretch/>
        </p:blipFill>
        <p:spPr bwMode="auto">
          <a:xfrm>
            <a:off x="3524112" y="1436398"/>
            <a:ext cx="4909308" cy="3985203"/>
          </a:xfrm>
          <a:prstGeom prst="rect">
            <a:avLst/>
          </a:prstGeom>
        </p:spPr>
      </p:pic>
      <p:sp>
        <p:nvSpPr>
          <p:cNvPr id="4" name="Rechteck 3"/>
          <p:cNvSpPr/>
          <p:nvPr/>
        </p:nvSpPr>
        <p:spPr bwMode="auto">
          <a:xfrm>
            <a:off x="4420238" y="5421601"/>
            <a:ext cx="3260829" cy="307777"/>
          </a:xfrm>
          <a:prstGeom prst="rect">
            <a:avLst/>
          </a:prstGeom>
        </p:spPr>
        <p:txBody>
          <a:bodyPr wrap="none">
            <a:spAutoFit/>
          </a:bodyPr>
          <a:lstStyle/>
          <a:p>
            <a:pPr marL="0" marR="0" lvl="0" indent="0" algn="l" defTabSz="914400">
              <a:lnSpc>
                <a:spcPct val="100000"/>
              </a:lnSpc>
              <a:spcBef>
                <a:spcPts val="0"/>
              </a:spcBef>
              <a:spcAft>
                <a:spcPts val="0"/>
              </a:spcAft>
              <a:buClr>
                <a:srgbClr val="000000"/>
              </a:buClr>
              <a:buSzTx/>
              <a:buFont typeface="Arial"/>
              <a:buNone/>
              <a:defRPr/>
            </a:pPr>
            <a:r>
              <a:rPr lang="it" sz="1400" b="0" i="0" u="none" strike="noStrike" cap="none" spc="0" noProof="0" dirty="0">
                <a:ln>
                  <a:noFill/>
                </a:ln>
                <a:solidFill>
                  <a:srgbClr val="000000"/>
                </a:solidFill>
                <a:latin typeface="MuseoSans"/>
                <a:cs typeface="Arial"/>
              </a:rPr>
              <a:t>Crediti per i disegni: www</a:t>
            </a:r>
            <a:r>
              <a:rPr lang="it" sz="1400" b="0" i="0" u="none" strike="noStrike" cap="none" spc="0" noProof="0" dirty="0">
                <a:ln>
                  <a:noFill/>
                </a:ln>
                <a:solidFill>
                  <a:srgbClr val="59302C"/>
                </a:solidFill>
                <a:latin typeface="MuseoSans"/>
                <a:cs typeface="Arial"/>
              </a:rPr>
              <a:t>.lesb</a:t>
            </a:r>
            <a:r>
              <a:rPr lang="it" sz="1400" b="0" i="0" u="none" strike="noStrike" cap="none" spc="0" noProof="0" dirty="0">
                <a:ln>
                  <a:noFill/>
                </a:ln>
                <a:solidFill>
                  <a:srgbClr val="000000"/>
                </a:solidFill>
                <a:latin typeface="MuseoSans"/>
                <a:cs typeface="Arial"/>
              </a:rPr>
              <a:t>ullesdemo.fr</a:t>
            </a:r>
            <a:endParaRPr lang="it" sz="1400" b="0" i="0" u="none" strike="noStrike" cap="none" spc="0" noProof="0" dirty="0">
              <a:ln>
                <a:noFill/>
              </a:ln>
              <a:solidFill>
                <a:srgbClr val="000000"/>
              </a:solidFill>
              <a:latin typeface="Arial"/>
              <a:cs typeface="Arial"/>
            </a:endParaRPr>
          </a:p>
        </p:txBody>
      </p:sp>
      <p:sp>
        <p:nvSpPr>
          <p:cNvPr id="3" name="Textfeld 2">
            <a:extLst>
              <a:ext uri="{FF2B5EF4-FFF2-40B4-BE49-F238E27FC236}">
                <a16:creationId xmlns:a16="http://schemas.microsoft.com/office/drawing/2014/main" id="{19119FAA-F327-2E2A-C92F-5C00300AB7D0}"/>
              </a:ext>
            </a:extLst>
          </p:cNvPr>
          <p:cNvSpPr txBox="1"/>
          <p:nvPr/>
        </p:nvSpPr>
        <p:spPr bwMode="auto">
          <a:xfrm>
            <a:off x="951217" y="1236111"/>
            <a:ext cx="1760451"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Esplorare</a:t>
            </a:r>
          </a:p>
        </p:txBody>
      </p:sp>
      <p:sp>
        <p:nvSpPr>
          <p:cNvPr id="5" name="Title 4">
            <a:extLst>
              <a:ext uri="{FF2B5EF4-FFF2-40B4-BE49-F238E27FC236}">
                <a16:creationId xmlns:a16="http://schemas.microsoft.com/office/drawing/2014/main" id="{1691C50D-7354-4AD4-77A9-100DAAB7461E}"/>
              </a:ext>
            </a:extLst>
          </p:cNvPr>
          <p:cNvSpPr>
            <a:spLocks noGrp="1"/>
          </p:cNvSpPr>
          <p:nvPr>
            <p:ph type="title"/>
          </p:nvPr>
        </p:nvSpPr>
        <p:spPr/>
        <p:txBody>
          <a:bodyPr>
            <a:normAutofit/>
          </a:bodyPr>
          <a:lstStyle/>
          <a:p>
            <a:r>
              <a:rPr lang="it" dirty="0"/>
              <a:t>Gli studenti scoprono da soli qualcosa di nuovo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241419" y="2332746"/>
            <a:ext cx="9532258" cy="1891287"/>
          </a:xfrm>
          <a:prstGeom prst="rect">
            <a:avLst/>
          </a:prstGeom>
          <a:ln w="12700">
            <a:noFill/>
          </a:ln>
        </p:spPr>
        <p:txBody>
          <a:bodyPr wrap="square">
            <a:spAutoFit/>
          </a:bodyPr>
          <a:lstStyle/>
          <a:p>
            <a:pPr>
              <a:lnSpc>
                <a:spcPct val="150000"/>
              </a:lnSpc>
              <a:defRPr/>
            </a:pPr>
            <a:r>
              <a:rPr lang="it" sz="2000" noProof="0" dirty="0">
                <a:latin typeface="Poppins"/>
                <a:cs typeface="Calibri" panose="020F0502020204030204" pitchFamily="34" charset="0"/>
              </a:rPr>
              <a:t>Creare opportunità che consentano agli studenti di generare conoscenze in modo autonomo e attivo, di acquisire esperienza e di sviluppare una comprensione più approfondita dei concetti, di applicare le conoscenze esistenti e di sviluppare ulteriormente i concetti, di acquisire e applicare conoscenze e competenze procedurali.</a:t>
            </a:r>
          </a:p>
        </p:txBody>
      </p:sp>
      <p:sp>
        <p:nvSpPr>
          <p:cNvPr id="7" name="Title 4">
            <a:extLst>
              <a:ext uri="{FF2B5EF4-FFF2-40B4-BE49-F238E27FC236}">
                <a16:creationId xmlns:a16="http://schemas.microsoft.com/office/drawing/2014/main" id="{A9B70E49-A811-098A-EA9E-E96C7EBBC574}"/>
              </a:ext>
            </a:extLst>
          </p:cNvPr>
          <p:cNvSpPr>
            <a:spLocks noGrp="1"/>
          </p:cNvSpPr>
          <p:nvPr>
            <p:ph type="title"/>
          </p:nvPr>
        </p:nvSpPr>
        <p:spPr bwMode="auto">
          <a:xfrm>
            <a:off x="3289300" y="357115"/>
            <a:ext cx="8064500" cy="686435"/>
          </a:xfrm>
        </p:spPr>
        <p:txBody>
          <a:bodyPr>
            <a:normAutofit/>
          </a:bodyPr>
          <a:lstStyle/>
          <a:p>
            <a:r>
              <a:rPr lang="it" dirty="0"/>
              <a:t>Gli studenti scoprono da soli qualcosa di nuovo</a:t>
            </a:r>
          </a:p>
        </p:txBody>
      </p:sp>
      <p:sp>
        <p:nvSpPr>
          <p:cNvPr id="2" name="Textfeld 2">
            <a:extLst>
              <a:ext uri="{FF2B5EF4-FFF2-40B4-BE49-F238E27FC236}">
                <a16:creationId xmlns:a16="http://schemas.microsoft.com/office/drawing/2014/main" id="{D1EEE5D2-28FC-7399-F2EA-25BC0528AE84}"/>
              </a:ext>
            </a:extLst>
          </p:cNvPr>
          <p:cNvSpPr txBox="1"/>
          <p:nvPr/>
        </p:nvSpPr>
        <p:spPr bwMode="auto">
          <a:xfrm>
            <a:off x="951217" y="1236111"/>
            <a:ext cx="1760451"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Esplorare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itle 3">
            <a:extLst>
              <a:ext uri="{FF2B5EF4-FFF2-40B4-BE49-F238E27FC236}">
                <a16:creationId xmlns:a16="http://schemas.microsoft.com/office/drawing/2014/main" id="{F80B7E05-3920-FA12-651D-2CB58B46323B}"/>
              </a:ext>
            </a:extLst>
          </p:cNvPr>
          <p:cNvSpPr>
            <a:spLocks noGrp="1"/>
          </p:cNvSpPr>
          <p:nvPr>
            <p:ph type="title"/>
          </p:nvPr>
        </p:nvSpPr>
        <p:spPr/>
        <p:txBody>
          <a:bodyPr>
            <a:normAutofit/>
          </a:bodyPr>
          <a:lstStyle/>
          <a:p>
            <a:r>
              <a:rPr lang="it" dirty="0"/>
              <a:t>Come gli scienziati acquisiscono conoscenze</a:t>
            </a:r>
          </a:p>
        </p:txBody>
      </p:sp>
      <p:sp>
        <p:nvSpPr>
          <p:cNvPr id="8" name="Rechteck 2"/>
          <p:cNvSpPr/>
          <p:nvPr/>
        </p:nvSpPr>
        <p:spPr bwMode="auto">
          <a:xfrm>
            <a:off x="1241418" y="2339597"/>
            <a:ext cx="9532257" cy="2357056"/>
          </a:xfrm>
          <a:prstGeom prst="rect">
            <a:avLst/>
          </a:prstGeom>
          <a:ln w="12700">
            <a:noFill/>
          </a:ln>
        </p:spPr>
        <p:txBody>
          <a:bodyPr wrap="square">
            <a:spAutoFit/>
          </a:bodyPr>
          <a:lstStyle/>
          <a:p>
            <a:pPr>
              <a:lnSpc>
                <a:spcPct val="150000"/>
              </a:lnSpc>
              <a:defRPr/>
            </a:pPr>
            <a:r>
              <a:rPr lang="it" sz="2000" noProof="0" dirty="0">
                <a:latin typeface="Poppins"/>
                <a:cs typeface="Calibri" panose="020F0502020204030204" pitchFamily="34" charset="0"/>
              </a:rPr>
              <a:t>Le conoscenze in biologia si acquisiscono attraverso l'interazione tra empirismo e teoria, vale a dire da un lato l'esperienza si acquisisce attraverso l'osservazione e la raccolta dei dati misurabili corrispondenti, dall'altro le conoscenze/teorie esistenti vengono utilizzate per formulare ipotesi/presupposti e relazioni causali (relazione se-allora). </a:t>
            </a:r>
          </a:p>
        </p:txBody>
      </p:sp>
      <p:sp>
        <p:nvSpPr>
          <p:cNvPr id="2" name="Textfeld 2">
            <a:extLst>
              <a:ext uri="{FF2B5EF4-FFF2-40B4-BE49-F238E27FC236}">
                <a16:creationId xmlns:a16="http://schemas.microsoft.com/office/drawing/2014/main" id="{C657DC5F-DE36-0203-ACB7-F5876F752364}"/>
              </a:ext>
            </a:extLst>
          </p:cNvPr>
          <p:cNvSpPr txBox="1"/>
          <p:nvPr/>
        </p:nvSpPr>
        <p:spPr bwMode="auto">
          <a:xfrm>
            <a:off x="951217" y="1236111"/>
            <a:ext cx="1760451"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Esplorare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998532" y="2021691"/>
            <a:ext cx="9057777" cy="2814617"/>
          </a:xfrm>
          <a:prstGeom prst="rect">
            <a:avLst/>
          </a:prstGeom>
        </p:spPr>
        <p:txBody>
          <a:bodyPr wrap="square">
            <a:spAutoFit/>
          </a:bodyPr>
          <a:lstStyle/>
          <a:p>
            <a:pPr marL="285750" indent="-285750">
              <a:lnSpc>
                <a:spcPct val="150000"/>
              </a:lnSpc>
              <a:buFont typeface="Arial"/>
              <a:buChar char="•"/>
              <a:defRPr/>
            </a:pPr>
            <a:r>
              <a:rPr lang="it" sz="2000" noProof="0" dirty="0">
                <a:latin typeface="Poppins"/>
                <a:cs typeface="Calibri" panose="020F0502020204030204" pitchFamily="34" charset="0"/>
              </a:rPr>
              <a:t>Opportunità di apprendimento più o meno strutturate: materiale informativo selezionato, ricerca bibliografica, sondaggi/interviste</a:t>
            </a:r>
          </a:p>
          <a:p>
            <a:pPr marL="285750" indent="-285750">
              <a:lnSpc>
                <a:spcPct val="150000"/>
              </a:lnSpc>
              <a:buFont typeface="Arial"/>
              <a:buChar char="•"/>
              <a:defRPr/>
            </a:pPr>
            <a:r>
              <a:rPr lang="it" sz="2000" noProof="0" dirty="0">
                <a:latin typeface="Poppins"/>
                <a:cs typeface="Calibri" panose="020F0502020204030204" pitchFamily="34" charset="0"/>
              </a:rPr>
              <a:t>Esperimenti (creare fenomeni)</a:t>
            </a:r>
          </a:p>
          <a:p>
            <a:pPr marL="285750" indent="-285750">
              <a:lnSpc>
                <a:spcPct val="150000"/>
              </a:lnSpc>
              <a:buFont typeface="Arial"/>
              <a:buChar char="•"/>
              <a:defRPr/>
            </a:pPr>
            <a:r>
              <a:rPr lang="it" sz="2000" noProof="0" dirty="0">
                <a:latin typeface="Poppins"/>
                <a:cs typeface="Calibri" panose="020F0502020204030204" pitchFamily="34" charset="0"/>
              </a:rPr>
              <a:t>Esperimenti (testare variabili)</a:t>
            </a:r>
          </a:p>
          <a:p>
            <a:pPr marL="285750" indent="-285750">
              <a:lnSpc>
                <a:spcPct val="150000"/>
              </a:lnSpc>
              <a:buFont typeface="Arial"/>
              <a:buChar char="•"/>
              <a:defRPr/>
            </a:pPr>
            <a:r>
              <a:rPr lang="it" sz="2000" noProof="0" dirty="0">
                <a:latin typeface="Poppins"/>
                <a:cs typeface="Calibri" panose="020F0502020204030204" pitchFamily="34" charset="0"/>
              </a:rPr>
              <a:t>Giochi di simulazione/giochi di ruolo: per es. preparazione mirata alla discussione, ecc. </a:t>
            </a:r>
          </a:p>
          <a:p>
            <a:pPr marL="285750" indent="-285750">
              <a:lnSpc>
                <a:spcPct val="150000"/>
              </a:lnSpc>
              <a:buFont typeface="Arial"/>
              <a:buChar char="•"/>
              <a:defRPr/>
            </a:pPr>
            <a:r>
              <a:rPr lang="it" sz="2000" noProof="0" dirty="0">
                <a:latin typeface="Poppins"/>
                <a:cs typeface="Calibri" panose="020F0502020204030204" pitchFamily="34" charset="0"/>
              </a:rPr>
              <a:t>Apprendimento basato sull'indagine</a:t>
            </a:r>
          </a:p>
        </p:txBody>
      </p:sp>
      <p:sp>
        <p:nvSpPr>
          <p:cNvPr id="4" name="Title 3">
            <a:extLst>
              <a:ext uri="{FF2B5EF4-FFF2-40B4-BE49-F238E27FC236}">
                <a16:creationId xmlns:a16="http://schemas.microsoft.com/office/drawing/2014/main" id="{15B77464-DCC0-DDD3-DF05-099357A357CD}"/>
              </a:ext>
            </a:extLst>
          </p:cNvPr>
          <p:cNvSpPr>
            <a:spLocks noGrp="1"/>
          </p:cNvSpPr>
          <p:nvPr>
            <p:ph type="title"/>
          </p:nvPr>
        </p:nvSpPr>
        <p:spPr/>
        <p:txBody>
          <a:bodyPr>
            <a:normAutofit/>
          </a:bodyPr>
          <a:lstStyle/>
          <a:p>
            <a:r>
              <a:rPr lang="it" dirty="0"/>
              <a:t>Metodi per il coinvolgimento attivo nei contenuti</a:t>
            </a:r>
          </a:p>
        </p:txBody>
      </p:sp>
      <p:sp>
        <p:nvSpPr>
          <p:cNvPr id="2" name="Textfeld 2">
            <a:extLst>
              <a:ext uri="{FF2B5EF4-FFF2-40B4-BE49-F238E27FC236}">
                <a16:creationId xmlns:a16="http://schemas.microsoft.com/office/drawing/2014/main" id="{87BD2434-EB21-8B2D-752C-598F913AC474}"/>
              </a:ext>
            </a:extLst>
          </p:cNvPr>
          <p:cNvSpPr txBox="1"/>
          <p:nvPr/>
        </p:nvSpPr>
        <p:spPr bwMode="auto">
          <a:xfrm>
            <a:off x="951217" y="1236111"/>
            <a:ext cx="1760451"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Esplorare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it" noProof="0" dirty="0"/>
              <a:t>Modulo 1</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it" noProof="0" dirty="0"/>
              <a:t>Mettere alla prova le proprie idee </a:t>
            </a:r>
          </a:p>
        </p:txBody>
      </p:sp>
    </p:spTree>
    <p:extLst>
      <p:ext uri="{BB962C8B-B14F-4D97-AF65-F5344CB8AC3E}">
        <p14:creationId xmlns:p14="http://schemas.microsoft.com/office/powerpoint/2010/main" val="22722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A3A8DDA0-78A2-82CC-A8A1-5A024EEF2FC9}"/>
              </a:ext>
            </a:extLst>
          </p:cNvPr>
          <p:cNvSpPr>
            <a:spLocks noGrp="1"/>
          </p:cNvSpPr>
          <p:nvPr>
            <p:ph type="title"/>
          </p:nvPr>
        </p:nvSpPr>
        <p:spPr/>
        <p:txBody>
          <a:bodyPr>
            <a:normAutofit/>
          </a:bodyPr>
          <a:lstStyle/>
          <a:p>
            <a:r>
              <a:rPr lang="it" dirty="0"/>
              <a:t>Chi spiega impara di più</a:t>
            </a:r>
          </a:p>
        </p:txBody>
      </p:sp>
      <p:sp>
        <p:nvSpPr>
          <p:cNvPr id="4" name="Textfeld 13"/>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6" name="Textfeld 2"/>
          <p:cNvSpPr txBox="1"/>
          <p:nvPr/>
        </p:nvSpPr>
        <p:spPr bwMode="auto">
          <a:xfrm>
            <a:off x="1241418" y="2343701"/>
            <a:ext cx="9266785" cy="2352952"/>
          </a:xfrm>
          <a:prstGeom prst="rect">
            <a:avLst/>
          </a:prstGeom>
          <a:noFill/>
          <a:ln>
            <a:noFill/>
          </a:ln>
        </p:spPr>
        <p:txBody>
          <a:bodyPr wrap="square" lIns="91440" tIns="45720" rIns="91440" bIns="45720" rtlCol="0" anchor="t">
            <a:spAutoFit/>
          </a:bodyPr>
          <a:lstStyle/>
          <a:p>
            <a:pPr>
              <a:lnSpc>
                <a:spcPct val="150000"/>
              </a:lnSpc>
              <a:buClr>
                <a:srgbClr val="000000"/>
              </a:buClr>
              <a:defRPr/>
            </a:pPr>
            <a:r>
              <a:rPr lang="it" sz="2000" noProof="0" dirty="0">
                <a:latin typeface="Poppins"/>
                <a:cs typeface="Calibri"/>
              </a:rPr>
              <a:t>Create opportunità per gli studenti di spiegare le nuove conoscenze a sé stessi, agli altri e all'insegnante. Se necessario, offrite opportunità che l'insegnante possa utilizzare per porre ulteriori domande e, se necessario, per chiarire le idee e per sviluppare ulteriormente ‘idee alternative degli studenti’ o per correggere spiegazioni errate degli studenti, ecc.</a:t>
            </a:r>
            <a:endParaRPr lang="it" sz="2000" noProof="0" dirty="0">
              <a:latin typeface="Poppins"/>
            </a:endParaRPr>
          </a:p>
          <a:p>
            <a:pPr lvl="0">
              <a:lnSpc>
                <a:spcPct val="150000"/>
              </a:lnSpc>
              <a:buClr>
                <a:srgbClr val="000000"/>
              </a:buClr>
              <a:defRPr/>
            </a:pPr>
            <a:endParaRPr lang="it" sz="2000" b="0" i="0" u="none" strike="noStrike" cap="none" spc="0" noProof="0" dirty="0">
              <a:ln>
                <a:noFill/>
              </a:ln>
              <a:latin typeface="Poppins"/>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714243" y="2019640"/>
            <a:ext cx="6568041" cy="2818720"/>
          </a:xfrm>
          <a:prstGeom prst="rect">
            <a:avLst/>
          </a:prstGeom>
          <a:noFill/>
        </p:spPr>
        <p:txBody>
          <a:bodyPr wrap="square" rtlCol="0">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it" sz="2000" b="0" i="0" u="none" strike="noStrike" cap="none" spc="0" noProof="0" dirty="0">
                <a:ln>
                  <a:noFill/>
                </a:ln>
                <a:latin typeface="Poppins"/>
                <a:ea typeface="Arial"/>
                <a:cs typeface="Calibri" panose="020F0502020204030204" pitchFamily="34" charset="0"/>
              </a:rPr>
              <a:t>Di solito è l'insegnante a spiegare: durante questa fase proponiamo attività che chiedono agli studenti di spiegare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it" sz="2000" b="0" i="0" u="none" strike="noStrike" cap="none" spc="0" noProof="0" dirty="0">
                <a:ln>
                  <a:noFill/>
                </a:ln>
                <a:latin typeface="Poppins"/>
                <a:cs typeface="Calibri" panose="020F0502020204030204" pitchFamily="34" charset="0"/>
              </a:rPr>
              <a:t>L’obiettivo è aiutare gli studenti a comprendere in modo più approfondito</a:t>
            </a:r>
          </a:p>
          <a:p>
            <a:pPr marL="342900" indent="-342900">
              <a:lnSpc>
                <a:spcPct val="150000"/>
              </a:lnSpc>
              <a:buClr>
                <a:srgbClr val="000000"/>
              </a:buClr>
              <a:buFont typeface="Arial" panose="020B0604020202020204" pitchFamily="34" charset="0"/>
              <a:buChar char="•"/>
              <a:defRPr/>
            </a:pPr>
            <a:r>
              <a:rPr lang="it" sz="2000" noProof="0" dirty="0">
                <a:solidFill>
                  <a:srgbClr val="000000"/>
                </a:solidFill>
                <a:latin typeface="Poppins"/>
                <a:cs typeface="Calibri" panose="020F0502020204030204" pitchFamily="34" charset="0"/>
              </a:rPr>
              <a:t>Il compito dell'insegnante è quello di presentare il quadro generale</a:t>
            </a:r>
          </a:p>
        </p:txBody>
      </p:sp>
      <p:pic>
        <p:nvPicPr>
          <p:cNvPr id="6" name="Grafik 5"/>
          <p:cNvPicPr>
            <a:picLocks noChangeAspect="1"/>
          </p:cNvPicPr>
          <p:nvPr/>
        </p:nvPicPr>
        <p:blipFill>
          <a:blip r:embed="rId8"/>
          <a:stretch/>
        </p:blipFill>
        <p:spPr bwMode="auto">
          <a:xfrm>
            <a:off x="8193737" y="1236111"/>
            <a:ext cx="2803949" cy="4333375"/>
          </a:xfrm>
          <a:prstGeom prst="rect">
            <a:avLst/>
          </a:prstGeom>
        </p:spPr>
      </p:pic>
      <p:sp>
        <p:nvSpPr>
          <p:cNvPr id="3" name="Title 2">
            <a:extLst>
              <a:ext uri="{FF2B5EF4-FFF2-40B4-BE49-F238E27FC236}">
                <a16:creationId xmlns:a16="http://schemas.microsoft.com/office/drawing/2014/main" id="{A8AFFBD6-16A8-B9B9-DA84-C66887DEA6BA}"/>
              </a:ext>
            </a:extLst>
          </p:cNvPr>
          <p:cNvSpPr>
            <a:spLocks noGrp="1"/>
          </p:cNvSpPr>
          <p:nvPr>
            <p:ph type="title"/>
          </p:nvPr>
        </p:nvSpPr>
        <p:spPr/>
        <p:txBody>
          <a:bodyPr/>
          <a:lstStyle/>
          <a:p>
            <a:r>
              <a:rPr lang="it" dirty="0"/>
              <a:t>Chi spiega impara di più</a:t>
            </a:r>
          </a:p>
        </p:txBody>
      </p:sp>
      <p:sp>
        <p:nvSpPr>
          <p:cNvPr id="7" name="Textfeld 33">
            <a:extLst>
              <a:ext uri="{FF2B5EF4-FFF2-40B4-BE49-F238E27FC236}">
                <a16:creationId xmlns:a16="http://schemas.microsoft.com/office/drawing/2014/main" id="{00E65ACE-554B-9953-855E-32AF49C2DDD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it" sz="1100" dirty="0">
                <a:solidFill>
                  <a:srgbClr val="333333"/>
                </a:solidFill>
                <a:highlight>
                  <a:srgbClr val="FFFFFF"/>
                </a:highlight>
                <a:latin typeface="Segoe UI"/>
                <a:cs typeface="Segoe UI"/>
              </a:rPr>
              <a:t>Immagine recuperata da:</a:t>
            </a:r>
            <a:r>
              <a:rPr lang="it" sz="1100" dirty="0">
                <a:solidFill>
                  <a:srgbClr val="00B0F0"/>
                </a:solidFill>
                <a:highlight>
                  <a:srgbClr val="FFFFFF"/>
                </a:highlight>
                <a:latin typeface="Segoe UI"/>
                <a:cs typeface="Segoe UI"/>
              </a:rPr>
              <a:t> </a:t>
            </a:r>
            <a:r>
              <a:rPr lang="it"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it" sz="1100">
              <a:solidFill>
                <a:srgbClr val="00B0F0"/>
              </a:solidFill>
              <a:hlinkClick r:id="rId9">
                <a:extLst>
                  <a:ext uri="{A12FA001-AC4F-418D-AE19-62706E023703}">
                    <ahyp:hlinkClr xmlns:ahyp="http://schemas.microsoft.com/office/drawing/2018/hyperlinkcolor" val="tx"/>
                  </a:ext>
                </a:extLst>
              </a:hlinkClick>
            </a:endParaRPr>
          </a:p>
        </p:txBody>
      </p:sp>
      <p:sp>
        <p:nvSpPr>
          <p:cNvPr id="5" name="Textfeld 13">
            <a:extLst>
              <a:ext uri="{FF2B5EF4-FFF2-40B4-BE49-F238E27FC236}">
                <a16:creationId xmlns:a16="http://schemas.microsoft.com/office/drawing/2014/main" id="{89AE545D-ED5D-4959-E24B-1C32F9523CCE}"/>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EA1AF5AE-ED0C-FC92-9AF3-F945982684FF}"/>
              </a:ext>
            </a:extLst>
          </p:cNvPr>
          <p:cNvSpPr>
            <a:spLocks noGrp="1"/>
          </p:cNvSpPr>
          <p:nvPr>
            <p:ph type="title"/>
          </p:nvPr>
        </p:nvSpPr>
        <p:spPr/>
        <p:txBody>
          <a:bodyPr/>
          <a:lstStyle/>
          <a:p>
            <a:r>
              <a:rPr lang="it" dirty="0"/>
              <a:t>Chi spiega impara di più</a:t>
            </a:r>
          </a:p>
        </p:txBody>
      </p:sp>
      <p:pic>
        <p:nvPicPr>
          <p:cNvPr id="7" name="Grafik 5">
            <a:extLst>
              <a:ext uri="{FF2B5EF4-FFF2-40B4-BE49-F238E27FC236}">
                <a16:creationId xmlns:a16="http://schemas.microsoft.com/office/drawing/2014/main" id="{2B8B9555-9FFF-FF10-D444-07BAEEAF103C}"/>
              </a:ext>
            </a:extLst>
          </p:cNvPr>
          <p:cNvPicPr>
            <a:picLocks noChangeAspect="1"/>
          </p:cNvPicPr>
          <p:nvPr/>
        </p:nvPicPr>
        <p:blipFill>
          <a:blip r:embed="rId8"/>
          <a:stretch/>
        </p:blipFill>
        <p:spPr bwMode="auto">
          <a:xfrm>
            <a:off x="8193737" y="1236111"/>
            <a:ext cx="2803949" cy="4333375"/>
          </a:xfrm>
          <a:prstGeom prst="rect">
            <a:avLst/>
          </a:prstGeom>
        </p:spPr>
      </p:pic>
      <p:sp>
        <p:nvSpPr>
          <p:cNvPr id="8" name="Rechteck 3"/>
          <p:cNvSpPr/>
          <p:nvPr/>
        </p:nvSpPr>
        <p:spPr bwMode="auto">
          <a:xfrm>
            <a:off x="950264" y="2018009"/>
            <a:ext cx="6096000" cy="2357056"/>
          </a:xfrm>
          <a:prstGeom prst="rect">
            <a:avLst/>
          </a:prstGeom>
        </p:spPr>
        <p:txBody>
          <a:bodyPr>
            <a:spAutoFit/>
          </a:bodyPr>
          <a:lstStyle/>
          <a:p>
            <a:pPr>
              <a:lnSpc>
                <a:spcPct val="150000"/>
              </a:lnSpc>
              <a:buClr>
                <a:srgbClr val="000000"/>
              </a:buClr>
              <a:defRPr/>
            </a:pPr>
            <a:r>
              <a:rPr lang="it" sz="2000" b="1" noProof="0" dirty="0">
                <a:solidFill>
                  <a:srgbClr val="000000"/>
                </a:solidFill>
                <a:latin typeface="Poppins"/>
                <a:cs typeface="Calibri" panose="020F0502020204030204" pitchFamily="34" charset="0"/>
              </a:rPr>
              <a:t>Compito 3.2 : Leggete questo poster individualmente </a:t>
            </a:r>
          </a:p>
          <a:p>
            <a:pPr>
              <a:lnSpc>
                <a:spcPct val="150000"/>
              </a:lnSpc>
              <a:buClr>
                <a:srgbClr val="000000"/>
              </a:buClr>
              <a:defRPr/>
            </a:pPr>
            <a:r>
              <a:rPr lang="it" sz="2000" b="1" noProof="0" dirty="0">
                <a:solidFill>
                  <a:srgbClr val="000000"/>
                </a:solidFill>
                <a:latin typeface="Poppins"/>
                <a:cs typeface="Calibri" panose="020F0502020204030204" pitchFamily="34" charset="0"/>
              </a:rPr>
              <a:t>Spiegate con parole vostre (lavoro di gruppo)</a:t>
            </a:r>
          </a:p>
          <a:p>
            <a:pPr marL="342900" indent="-342900">
              <a:lnSpc>
                <a:spcPct val="150000"/>
              </a:lnSpc>
              <a:buClr>
                <a:srgbClr val="000000"/>
              </a:buClr>
              <a:buFont typeface="Arial" panose="020B0604020202020204" pitchFamily="34" charset="0"/>
              <a:buChar char="•"/>
              <a:defRPr/>
            </a:pPr>
            <a:r>
              <a:rPr lang="it" sz="2000" i="1" noProof="0" dirty="0">
                <a:solidFill>
                  <a:srgbClr val="000000"/>
                </a:solidFill>
                <a:latin typeface="Poppins"/>
                <a:cs typeface="Calibri" panose="020F0502020204030204" pitchFamily="34" charset="0"/>
              </a:rPr>
              <a:t>Che cos’è un suolo sano?  </a:t>
            </a:r>
          </a:p>
          <a:p>
            <a:pPr marL="342900" indent="-342900">
              <a:lnSpc>
                <a:spcPct val="150000"/>
              </a:lnSpc>
              <a:buClr>
                <a:srgbClr val="000000"/>
              </a:buClr>
              <a:buFont typeface="Arial" panose="020B0604020202020204" pitchFamily="34" charset="0"/>
              <a:buChar char="•"/>
              <a:defRPr/>
            </a:pPr>
            <a:r>
              <a:rPr lang="it" sz="2000" i="1" noProof="0" dirty="0">
                <a:solidFill>
                  <a:srgbClr val="000000"/>
                </a:solidFill>
                <a:latin typeface="Poppins"/>
                <a:cs typeface="Calibri" panose="020F0502020204030204" pitchFamily="34" charset="0"/>
              </a:rPr>
              <a:t>Che aspetto ha</a:t>
            </a:r>
            <a:r>
              <a:rPr lang="it" sz="2000" i="1" noProof="0" dirty="0">
                <a:latin typeface="Poppins"/>
                <a:cs typeface="Calibri" panose="020F0502020204030204" pitchFamily="34" charset="0"/>
              </a:rPr>
              <a:t>?</a:t>
            </a:r>
          </a:p>
          <a:p>
            <a:pPr marL="342900" indent="-342900">
              <a:lnSpc>
                <a:spcPct val="150000"/>
              </a:lnSpc>
              <a:buClr>
                <a:srgbClr val="000000"/>
              </a:buClr>
              <a:buFont typeface="Arial" panose="020B0604020202020204" pitchFamily="34" charset="0"/>
              <a:buChar char="•"/>
              <a:defRPr/>
            </a:pPr>
            <a:r>
              <a:rPr lang="it" sz="2000" i="1" noProof="0" dirty="0">
                <a:latin typeface="Poppins"/>
                <a:cs typeface="Calibri" panose="020F0502020204030204" pitchFamily="34" charset="0"/>
              </a:rPr>
              <a:t>…</a:t>
            </a:r>
            <a:endParaRPr lang="it" sz="2000" noProof="0" dirty="0">
              <a:latin typeface="Poppins"/>
              <a:cs typeface="Calibri" panose="020F0502020204030204" pitchFamily="34" charset="0"/>
            </a:endParaRPr>
          </a:p>
        </p:txBody>
      </p:sp>
      <p:sp>
        <p:nvSpPr>
          <p:cNvPr id="5" name="Textfeld 33">
            <a:extLst>
              <a:ext uri="{FF2B5EF4-FFF2-40B4-BE49-F238E27FC236}">
                <a16:creationId xmlns:a16="http://schemas.microsoft.com/office/drawing/2014/main" id="{064DB45F-506D-7B7C-C36F-671A8588904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it" sz="1100" dirty="0">
                <a:solidFill>
                  <a:srgbClr val="333333"/>
                </a:solidFill>
                <a:highlight>
                  <a:srgbClr val="FFFFFF"/>
                </a:highlight>
                <a:latin typeface="Segoe UI"/>
                <a:cs typeface="Segoe UI"/>
              </a:rPr>
              <a:t>Immagine recuperata da:</a:t>
            </a:r>
            <a:r>
              <a:rPr lang="it" sz="1100" dirty="0">
                <a:solidFill>
                  <a:srgbClr val="00B0F0"/>
                </a:solidFill>
                <a:highlight>
                  <a:srgbClr val="FFFFFF"/>
                </a:highlight>
                <a:latin typeface="Segoe UI"/>
                <a:cs typeface="Segoe UI"/>
              </a:rPr>
              <a:t> </a:t>
            </a:r>
            <a:r>
              <a:rPr lang="it"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it" sz="1100">
              <a:solidFill>
                <a:srgbClr val="00B0F0"/>
              </a:solidFill>
              <a:hlinkClick r:id="rId9">
                <a:extLst>
                  <a:ext uri="{A12FA001-AC4F-418D-AE19-62706E023703}">
                    <ahyp:hlinkClr xmlns:ahyp="http://schemas.microsoft.com/office/drawing/2018/hyperlinkcolor" val="tx"/>
                  </a:ext>
                </a:extLst>
              </a:hlinkClick>
            </a:endParaRPr>
          </a:p>
        </p:txBody>
      </p:sp>
      <p:sp>
        <p:nvSpPr>
          <p:cNvPr id="4" name="Textfeld 13">
            <a:extLst>
              <a:ext uri="{FF2B5EF4-FFF2-40B4-BE49-F238E27FC236}">
                <a16:creationId xmlns:a16="http://schemas.microsoft.com/office/drawing/2014/main" id="{3DBC75AF-E998-FC82-7F1E-3E655AA65391}"/>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96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46509" y="3213189"/>
            <a:ext cx="8607850" cy="1938992"/>
          </a:xfrm>
          <a:prstGeom prst="rect">
            <a:avLst/>
          </a:prstGeom>
          <a:noFill/>
          <a:ln w="12700">
            <a:solidFill>
              <a:schemeClr val="tx1"/>
            </a:solidFill>
          </a:ln>
        </p:spPr>
        <p:txBody>
          <a:bodyPr wrap="square" rtlCol="0">
            <a:spAutoFit/>
          </a:bodyPr>
          <a:lstStyle/>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it" sz="2000" noProof="0" dirty="0">
                <a:solidFill>
                  <a:srgbClr val="000000"/>
                </a:solidFill>
                <a:latin typeface="Poppins"/>
                <a:cs typeface="Calibri" panose="020F0502020204030204" pitchFamily="34" charset="0"/>
              </a:rPr>
              <a:t>Gli studenti ricevono schede informative su ogni animale che hanno trovato</a:t>
            </a:r>
          </a:p>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it" sz="2000" noProof="0" dirty="0">
                <a:solidFill>
                  <a:srgbClr val="000000"/>
                </a:solidFill>
                <a:latin typeface="Poppins"/>
                <a:cs typeface="Calibri" panose="020F0502020204030204" pitchFamily="34" charset="0"/>
              </a:rPr>
              <a:t>Gli studenti preparano una breve presentazione per spiegare come un particolare animale contribuisce al sistema del suolo  </a:t>
            </a:r>
          </a:p>
        </p:txBody>
      </p:sp>
      <p:pic>
        <p:nvPicPr>
          <p:cNvPr id="5" name="Grafik 4"/>
          <p:cNvPicPr>
            <a:picLocks noChangeAspect="1"/>
          </p:cNvPicPr>
          <p:nvPr/>
        </p:nvPicPr>
        <p:blipFill>
          <a:blip r:embed="rId8"/>
          <a:stretch/>
        </p:blipFill>
        <p:spPr bwMode="auto">
          <a:xfrm>
            <a:off x="9730559" y="2930681"/>
            <a:ext cx="1466434" cy="1466434"/>
          </a:xfrm>
          <a:prstGeom prst="rect">
            <a:avLst/>
          </a:prstGeom>
        </p:spPr>
      </p:pic>
      <p:sp>
        <p:nvSpPr>
          <p:cNvPr id="6" name="Textfeld 5">
            <a:extLst>
              <a:ext uri="{FF2B5EF4-FFF2-40B4-BE49-F238E27FC236}">
                <a16:creationId xmlns:a16="http://schemas.microsoft.com/office/drawing/2014/main" id="{185F0AE5-40CA-40FB-AEF3-3995A988E8DB}"/>
              </a:ext>
            </a:extLst>
          </p:cNvPr>
          <p:cNvSpPr txBox="1"/>
          <p:nvPr/>
        </p:nvSpPr>
        <p:spPr>
          <a:xfrm>
            <a:off x="955335" y="1967430"/>
            <a:ext cx="6945029" cy="707886"/>
          </a:xfrm>
          <a:prstGeom prst="rect">
            <a:avLst/>
          </a:prstGeom>
          <a:noFill/>
        </p:spPr>
        <p:txBody>
          <a:bodyPr wrap="square" rtlCol="0">
            <a:spAutoFit/>
          </a:bodyPr>
          <a:lstStyle/>
          <a:p>
            <a:r>
              <a:rPr lang="it" sz="2000" b="1" u="sng" noProof="0" dirty="0">
                <a:latin typeface="Poppins"/>
              </a:rPr>
              <a:t>Compito 3.3. </a:t>
            </a:r>
            <a:r>
              <a:rPr lang="it" sz="2000" noProof="0" dirty="0">
                <a:latin typeface="Poppins"/>
              </a:rPr>
              <a:t>Dopo lo studio degli animali del suolo, questi compiti impegneranno gli studenti a spiegare ciò che hanno già imparato</a:t>
            </a:r>
          </a:p>
        </p:txBody>
      </p:sp>
      <p:pic>
        <p:nvPicPr>
          <p:cNvPr id="8" name="Grafik 7" descr="Lehrer">
            <a:extLst>
              <a:ext uri="{FF2B5EF4-FFF2-40B4-BE49-F238E27FC236}">
                <a16:creationId xmlns:a16="http://schemas.microsoft.com/office/drawing/2014/main" id="{BE0F0975-E2D7-464D-A71B-1A2F65BAF8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9864" y="4397115"/>
            <a:ext cx="914400" cy="914400"/>
          </a:xfrm>
          <a:prstGeom prst="rect">
            <a:avLst/>
          </a:prstGeom>
        </p:spPr>
      </p:pic>
      <p:sp>
        <p:nvSpPr>
          <p:cNvPr id="4" name="Title 3">
            <a:extLst>
              <a:ext uri="{FF2B5EF4-FFF2-40B4-BE49-F238E27FC236}">
                <a16:creationId xmlns:a16="http://schemas.microsoft.com/office/drawing/2014/main" id="{B6012733-7EBF-DBE4-1D0D-82BAB1FDEBF1}"/>
              </a:ext>
            </a:extLst>
          </p:cNvPr>
          <p:cNvSpPr>
            <a:spLocks noGrp="1"/>
          </p:cNvSpPr>
          <p:nvPr>
            <p:ph type="title"/>
          </p:nvPr>
        </p:nvSpPr>
        <p:spPr/>
        <p:txBody>
          <a:bodyPr>
            <a:normAutofit/>
          </a:bodyPr>
          <a:lstStyle/>
          <a:p>
            <a:r>
              <a:rPr lang="it" dirty="0"/>
              <a:t>Chi spiega impara di più</a:t>
            </a:r>
          </a:p>
        </p:txBody>
      </p:sp>
      <p:sp>
        <p:nvSpPr>
          <p:cNvPr id="2" name="Textfeld 13">
            <a:extLst>
              <a:ext uri="{FF2B5EF4-FFF2-40B4-BE49-F238E27FC236}">
                <a16:creationId xmlns:a16="http://schemas.microsoft.com/office/drawing/2014/main" id="{4CDD41B0-92D4-48B3-BB17-F807A046246B}"/>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p:cNvPicPr>
            <a:picLocks noChangeAspect="1"/>
          </p:cNvPicPr>
          <p:nvPr/>
        </p:nvPicPr>
        <p:blipFill>
          <a:blip r:embed="rId8"/>
          <a:stretch/>
        </p:blipFill>
        <p:spPr bwMode="auto">
          <a:xfrm>
            <a:off x="9669667" y="2580324"/>
            <a:ext cx="1697351" cy="1697351"/>
          </a:xfrm>
          <a:prstGeom prst="rect">
            <a:avLst/>
          </a:prstGeom>
        </p:spPr>
      </p:pic>
      <p:sp>
        <p:nvSpPr>
          <p:cNvPr id="7" name="Rechteck 6"/>
          <p:cNvSpPr/>
          <p:nvPr/>
        </p:nvSpPr>
        <p:spPr bwMode="auto">
          <a:xfrm>
            <a:off x="2651250" y="6498067"/>
            <a:ext cx="6096000" cy="261610"/>
          </a:xfrm>
          <a:prstGeom prst="rect">
            <a:avLst/>
          </a:prstGeom>
        </p:spPr>
        <p:txBody>
          <a:bodyPr lIns="91440" tIns="45720" rIns="91440" bIns="45720" anchor="t">
            <a:spAutoFit/>
          </a:bodyPr>
          <a:lstStyle/>
          <a:p>
            <a:pPr>
              <a:defRPr/>
            </a:pPr>
            <a:endParaRPr lang="it" sz="1050" noProof="0" dirty="0"/>
          </a:p>
        </p:txBody>
      </p:sp>
      <p:sp>
        <p:nvSpPr>
          <p:cNvPr id="3" name="Rechteck 2"/>
          <p:cNvSpPr/>
          <p:nvPr/>
        </p:nvSpPr>
        <p:spPr bwMode="auto">
          <a:xfrm>
            <a:off x="1067813" y="1876673"/>
            <a:ext cx="8364106" cy="2961580"/>
          </a:xfrm>
          <a:prstGeom prst="rect">
            <a:avLst/>
          </a:prstGeom>
        </p:spPr>
        <p:txBody>
          <a:bodyPr wrap="square">
            <a:spAutoFit/>
          </a:bodyPr>
          <a:lstStyle/>
          <a:p>
            <a:pPr marL="342900" indent="-342900">
              <a:lnSpc>
                <a:spcPct val="150000"/>
              </a:lnSpc>
              <a:buFont typeface="Arial" panose="020B0604020202020204" pitchFamily="34" charset="0"/>
              <a:buChar char="•"/>
              <a:defRPr/>
            </a:pPr>
            <a:r>
              <a:rPr lang="it" noProof="0" dirty="0">
                <a:latin typeface="Poppins"/>
                <a:cs typeface="Calibri" panose="020F0502020204030204" pitchFamily="34" charset="0"/>
              </a:rPr>
              <a:t>Le spiegazioni sono ancora lo strumento didattico più frequentemente utilizzato</a:t>
            </a:r>
          </a:p>
          <a:p>
            <a:pPr marL="342900" indent="-342900">
              <a:lnSpc>
                <a:spcPct val="150000"/>
              </a:lnSpc>
              <a:buFont typeface="Arial" panose="020B0604020202020204" pitchFamily="34" charset="0"/>
              <a:buChar char="•"/>
              <a:defRPr/>
            </a:pPr>
            <a:r>
              <a:rPr lang="it" noProof="0" dirty="0">
                <a:latin typeface="Poppins"/>
                <a:cs typeface="Calibri" panose="020F0502020204030204" pitchFamily="34" charset="0"/>
              </a:rPr>
              <a:t>Soprattutto chi dà spiegazioni impara di più</a:t>
            </a:r>
          </a:p>
          <a:p>
            <a:pPr marL="342900" indent="-342900">
              <a:lnSpc>
                <a:spcPct val="150000"/>
              </a:lnSpc>
              <a:buFont typeface="Arial" panose="020B0604020202020204" pitchFamily="34" charset="0"/>
              <a:buChar char="•"/>
              <a:defRPr/>
            </a:pPr>
            <a:r>
              <a:rPr lang="it" noProof="0" dirty="0">
                <a:latin typeface="Poppins"/>
                <a:cs typeface="Calibri" panose="020F0502020204030204" pitchFamily="34" charset="0"/>
              </a:rPr>
              <a:t>Le spiegazioni dovrebbero essere fornite dall'insegnante solo se le auto-spiegazioni creano difficoltà all'allievo o si rivelano insufficienti</a:t>
            </a:r>
          </a:p>
          <a:p>
            <a:pPr marL="342900" indent="-342900">
              <a:lnSpc>
                <a:spcPct val="150000"/>
              </a:lnSpc>
              <a:buFont typeface="Arial" panose="020B0604020202020204" pitchFamily="34" charset="0"/>
              <a:buChar char="•"/>
              <a:defRPr/>
            </a:pPr>
            <a:r>
              <a:rPr lang="it" noProof="0" dirty="0">
                <a:latin typeface="Poppins"/>
                <a:cs typeface="Calibri" panose="020F0502020204030204" pitchFamily="34" charset="0"/>
              </a:rPr>
              <a:t>Il feedback che una spiegazione era parzialmente errata è dannoso per il successo dell'apprendimento</a:t>
            </a:r>
          </a:p>
        </p:txBody>
      </p:sp>
      <p:sp>
        <p:nvSpPr>
          <p:cNvPr id="4" name="Rechteck 3"/>
          <p:cNvSpPr/>
          <p:nvPr/>
        </p:nvSpPr>
        <p:spPr bwMode="auto">
          <a:xfrm>
            <a:off x="1588737" y="4960274"/>
            <a:ext cx="8504372" cy="707886"/>
          </a:xfrm>
          <a:prstGeom prst="rect">
            <a:avLst/>
          </a:prstGeom>
          <a:ln>
            <a:solidFill>
              <a:schemeClr val="tx1"/>
            </a:solidFill>
          </a:ln>
        </p:spPr>
        <p:txBody>
          <a:bodyPr wrap="square">
            <a:spAutoFit/>
          </a:bodyPr>
          <a:lstStyle/>
          <a:p>
            <a:pPr algn="ctr">
              <a:defRPr/>
            </a:pPr>
            <a:r>
              <a:rPr lang="it" sz="2000" b="1" i="1" noProof="0" dirty="0">
                <a:latin typeface="Poppins"/>
                <a:cs typeface="Calibri" panose="020F0502020204030204" pitchFamily="34" charset="0"/>
              </a:rPr>
              <a:t>-&gt; È molto più efficace insegnare agli alunni a spiegare i contenuti da soli utilizzando soluzioni che forniscono esempi</a:t>
            </a:r>
          </a:p>
        </p:txBody>
      </p:sp>
      <p:sp>
        <p:nvSpPr>
          <p:cNvPr id="6" name="Title 5">
            <a:extLst>
              <a:ext uri="{FF2B5EF4-FFF2-40B4-BE49-F238E27FC236}">
                <a16:creationId xmlns:a16="http://schemas.microsoft.com/office/drawing/2014/main" id="{E3606A0A-D25F-4F0E-0D3F-5DCF075F6021}"/>
              </a:ext>
            </a:extLst>
          </p:cNvPr>
          <p:cNvSpPr>
            <a:spLocks noGrp="1"/>
          </p:cNvSpPr>
          <p:nvPr>
            <p:ph type="title"/>
          </p:nvPr>
        </p:nvSpPr>
        <p:spPr/>
        <p:txBody>
          <a:bodyPr/>
          <a:lstStyle/>
          <a:p>
            <a:r>
              <a:rPr lang="it" dirty="0"/>
              <a:t>spiegazione</a:t>
            </a:r>
          </a:p>
        </p:txBody>
      </p:sp>
      <p:sp>
        <p:nvSpPr>
          <p:cNvPr id="2" name="Textfeld 13">
            <a:extLst>
              <a:ext uri="{FF2B5EF4-FFF2-40B4-BE49-F238E27FC236}">
                <a16:creationId xmlns:a16="http://schemas.microsoft.com/office/drawing/2014/main" id="{960BB96D-FB78-A64E-E15D-738B28FDFF58}"/>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Rechteck 1"/>
          <p:cNvSpPr/>
          <p:nvPr/>
        </p:nvSpPr>
        <p:spPr bwMode="auto">
          <a:xfrm>
            <a:off x="599090" y="1978253"/>
            <a:ext cx="9330773" cy="3785652"/>
          </a:xfrm>
          <a:prstGeom prst="rect">
            <a:avLst/>
          </a:prstGeom>
        </p:spPr>
        <p:txBody>
          <a:bodyPr wrap="square">
            <a:spAutoFit/>
          </a:bodyPr>
          <a:lstStyle/>
          <a:p>
            <a:pPr marL="457200" indent="-457200">
              <a:buFont typeface="+mj-lt"/>
              <a:buAutoNum type="arabicPeriod"/>
              <a:defRPr/>
            </a:pPr>
            <a:r>
              <a:rPr lang="it" sz="2000" noProof="0" dirty="0">
                <a:latin typeface="Poppins"/>
                <a:cs typeface="Calibri" panose="020F0502020204030204" pitchFamily="34" charset="0"/>
              </a:rPr>
              <a:t>Date un nome all'argomento, fornite gli obiettivi e il riepilogo</a:t>
            </a:r>
          </a:p>
          <a:p>
            <a:pPr marL="457200" indent="-457200">
              <a:buFont typeface="+mj-lt"/>
              <a:buAutoNum type="arabicPeriod"/>
              <a:defRPr/>
            </a:pPr>
            <a:r>
              <a:rPr lang="it" sz="2000" noProof="0" dirty="0">
                <a:latin typeface="Poppins"/>
                <a:cs typeface="Calibri" panose="020F0502020204030204" pitchFamily="34" charset="0"/>
              </a:rPr>
              <a:t>Procedete in modo strutturato e organizzato - Chiarite in modo esplicito le relazioni causali </a:t>
            </a:r>
          </a:p>
          <a:p>
            <a:pPr marL="457200" indent="-457200">
              <a:buFont typeface="+mj-lt"/>
              <a:buAutoNum type="arabicPeriod"/>
              <a:defRPr/>
            </a:pPr>
            <a:r>
              <a:rPr lang="it" sz="2000" noProof="0" dirty="0">
                <a:latin typeface="Poppins"/>
                <a:cs typeface="Calibri" panose="020F0502020204030204" pitchFamily="34" charset="0"/>
              </a:rPr>
              <a:t>Basatevi su ciò che è noto e usate analogie</a:t>
            </a:r>
          </a:p>
          <a:p>
            <a:pPr marL="457200" indent="-457200">
              <a:buFont typeface="+mj-lt"/>
              <a:buAutoNum type="arabicPeriod"/>
              <a:defRPr/>
            </a:pPr>
            <a:r>
              <a:rPr lang="it" sz="2000" noProof="0" dirty="0">
                <a:latin typeface="Poppins"/>
                <a:cs typeface="Calibri" panose="020F0502020204030204" pitchFamily="34" charset="0"/>
              </a:rPr>
              <a:t>Concretizzate con esempi</a:t>
            </a:r>
          </a:p>
          <a:p>
            <a:pPr marL="457200" indent="-457200">
              <a:buFont typeface="+mj-lt"/>
              <a:buAutoNum type="arabicPeriod"/>
              <a:defRPr/>
            </a:pPr>
            <a:r>
              <a:rPr lang="it" sz="2000" noProof="0" dirty="0">
                <a:latin typeface="Poppins"/>
                <a:cs typeface="Calibri" panose="020F0502020204030204" pitchFamily="34" charset="0"/>
              </a:rPr>
              <a:t>Illustrate con i media</a:t>
            </a:r>
          </a:p>
          <a:p>
            <a:pPr marL="457200" indent="-457200">
              <a:buFont typeface="+mj-lt"/>
              <a:buAutoNum type="arabicPeriod"/>
              <a:defRPr/>
            </a:pPr>
            <a:r>
              <a:rPr lang="it" sz="2000" noProof="0" dirty="0">
                <a:latin typeface="Poppins"/>
                <a:cs typeface="Calibri" panose="020F0502020204030204" pitchFamily="34" charset="0"/>
              </a:rPr>
              <a:t>Sottolineate i punti importanti a voce, con gesti, scriveteli, fate pause per riflettere e mantenete il contatto visivo</a:t>
            </a:r>
          </a:p>
          <a:p>
            <a:pPr marL="457200" indent="-457200">
              <a:buFont typeface="+mj-lt"/>
              <a:buAutoNum type="arabicPeriod"/>
              <a:defRPr/>
            </a:pPr>
            <a:r>
              <a:rPr lang="it" sz="2000" noProof="0" dirty="0">
                <a:latin typeface="Poppins"/>
                <a:cs typeface="Calibri" panose="020F0502020204030204" pitchFamily="34" charset="0"/>
              </a:rPr>
              <a:t>Comunicate in modo interattivo, ma non chiedete/interrogate</a:t>
            </a:r>
          </a:p>
          <a:p>
            <a:pPr marL="457200" indent="-457200">
              <a:buFont typeface="+mj-lt"/>
              <a:buAutoNum type="arabicPeriod"/>
              <a:defRPr/>
            </a:pPr>
            <a:r>
              <a:rPr lang="it" sz="2000" noProof="0" dirty="0">
                <a:latin typeface="Poppins"/>
                <a:cs typeface="Calibri" panose="020F0502020204030204" pitchFamily="34" charset="0"/>
              </a:rPr>
              <a:t>Limitate la complessità linguistica, parlate in modo semplice</a:t>
            </a:r>
          </a:p>
          <a:p>
            <a:pPr marL="457200" indent="-457200">
              <a:buFont typeface="+mj-lt"/>
              <a:buAutoNum type="arabicPeriod"/>
              <a:defRPr/>
            </a:pPr>
            <a:r>
              <a:rPr lang="it" sz="2000" noProof="0" dirty="0">
                <a:latin typeface="Poppins"/>
                <a:cs typeface="Calibri" panose="020F0502020204030204" pitchFamily="34" charset="0"/>
              </a:rPr>
              <a:t>Includete ripetizioni e punti intermedi</a:t>
            </a:r>
          </a:p>
          <a:p>
            <a:pPr marL="457200" indent="-457200">
              <a:buFont typeface="+mj-lt"/>
              <a:buAutoNum type="arabicPeriod"/>
              <a:defRPr/>
            </a:pPr>
            <a:r>
              <a:rPr lang="it" sz="2000" noProof="0" dirty="0">
                <a:latin typeface="Poppins"/>
                <a:cs typeface="Calibri" panose="020F0502020204030204" pitchFamily="34" charset="0"/>
              </a:rPr>
              <a:t>Trasmettete dinamismo e il vostro entusiasmo</a:t>
            </a:r>
          </a:p>
        </p:txBody>
      </p:sp>
      <p:sp>
        <p:nvSpPr>
          <p:cNvPr id="4" name="Title 3">
            <a:extLst>
              <a:ext uri="{FF2B5EF4-FFF2-40B4-BE49-F238E27FC236}">
                <a16:creationId xmlns:a16="http://schemas.microsoft.com/office/drawing/2014/main" id="{D5C4A65B-2E21-201B-2062-A380D51D50C6}"/>
              </a:ext>
            </a:extLst>
          </p:cNvPr>
          <p:cNvSpPr>
            <a:spLocks noGrp="1"/>
          </p:cNvSpPr>
          <p:nvPr>
            <p:ph type="title"/>
          </p:nvPr>
        </p:nvSpPr>
        <p:spPr/>
        <p:txBody>
          <a:bodyPr>
            <a:normAutofit fontScale="90000"/>
          </a:bodyPr>
          <a:lstStyle/>
          <a:p>
            <a:r>
              <a:rPr lang="it" dirty="0">
                <a:cs typeface="Arial"/>
              </a:rPr>
              <a:t>Dieci caratteristiche di una buona spiegazione in un contesto scolastico</a:t>
            </a:r>
            <a:endParaRPr lang="it" dirty="0"/>
          </a:p>
        </p:txBody>
      </p:sp>
      <p:pic>
        <p:nvPicPr>
          <p:cNvPr id="6" name="Grafik 4">
            <a:extLst>
              <a:ext uri="{FF2B5EF4-FFF2-40B4-BE49-F238E27FC236}">
                <a16:creationId xmlns:a16="http://schemas.microsoft.com/office/drawing/2014/main" id="{6A21B694-FEA7-BE4C-69DC-610CA9503288}"/>
              </a:ext>
            </a:extLst>
          </p:cNvPr>
          <p:cNvPicPr>
            <a:picLocks noChangeAspect="1"/>
          </p:cNvPicPr>
          <p:nvPr/>
        </p:nvPicPr>
        <p:blipFill>
          <a:blip r:embed="rId8"/>
          <a:stretch/>
        </p:blipFill>
        <p:spPr bwMode="auto">
          <a:xfrm>
            <a:off x="9669667" y="2580324"/>
            <a:ext cx="1697351" cy="1697351"/>
          </a:xfrm>
          <a:prstGeom prst="rect">
            <a:avLst/>
          </a:prstGeom>
        </p:spPr>
      </p:pic>
      <p:sp>
        <p:nvSpPr>
          <p:cNvPr id="3" name="Textfeld 13">
            <a:extLst>
              <a:ext uri="{FF2B5EF4-FFF2-40B4-BE49-F238E27FC236}">
                <a16:creationId xmlns:a16="http://schemas.microsoft.com/office/drawing/2014/main" id="{BCA4EF78-5742-36F0-02DE-4F54880A3CC4}"/>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7" name="Rechteck 6"/>
          <p:cNvSpPr/>
          <p:nvPr/>
        </p:nvSpPr>
        <p:spPr bwMode="auto">
          <a:xfrm>
            <a:off x="5943600" y="5456228"/>
            <a:ext cx="6096000" cy="415498"/>
          </a:xfrm>
          <a:prstGeom prst="rect">
            <a:avLst/>
          </a:prstGeom>
        </p:spPr>
        <p:txBody>
          <a:bodyPr>
            <a:spAutoFit/>
          </a:bodyPr>
          <a:lstStyle/>
          <a:p>
            <a:pPr>
              <a:defRPr/>
            </a:pPr>
            <a:r>
              <a:rPr lang="it" sz="1050" u="sng" noProof="0" dirty="0"/>
              <a:t>(https://www.natur-erforschen.net/wp-content/uploads/2017/08/Pedosph%C3%A4re-2.pdf, consultato il 19 maggio 2025)</a:t>
            </a:r>
            <a:r>
              <a:rPr lang="it" sz="1050" noProof="0" dirty="0"/>
              <a:t> </a:t>
            </a:r>
          </a:p>
        </p:txBody>
      </p:sp>
      <p:sp>
        <p:nvSpPr>
          <p:cNvPr id="8" name="Rechteck 7"/>
          <p:cNvSpPr/>
          <p:nvPr/>
        </p:nvSpPr>
        <p:spPr bwMode="auto">
          <a:xfrm>
            <a:off x="493535" y="2128597"/>
            <a:ext cx="4050980" cy="3323987"/>
          </a:xfrm>
          <a:prstGeom prst="rect">
            <a:avLst/>
          </a:prstGeom>
        </p:spPr>
        <p:txBody>
          <a:bodyPr wrap="square">
            <a:spAutoFit/>
          </a:bodyPr>
          <a:lstStyle/>
          <a:p>
            <a:pPr>
              <a:lnSpc>
                <a:spcPct val="150000"/>
              </a:lnSpc>
              <a:defRPr/>
            </a:pPr>
            <a:r>
              <a:rPr lang="it" sz="2000" i="1" noProof="0" dirty="0">
                <a:latin typeface="Poppins"/>
                <a:cs typeface="Calibri" panose="020F0502020204030204" pitchFamily="34" charset="0"/>
              </a:rPr>
              <a:t>Confrontate questi due grafici e descrivete:</a:t>
            </a:r>
          </a:p>
          <a:p>
            <a:pPr marL="342900" indent="-342900">
              <a:lnSpc>
                <a:spcPct val="150000"/>
              </a:lnSpc>
              <a:buFont typeface="Arial" panose="020B0604020202020204" pitchFamily="34" charset="0"/>
              <a:buChar char="•"/>
              <a:defRPr/>
            </a:pPr>
            <a:r>
              <a:rPr lang="it" sz="2000" i="1" noProof="0" dirty="0">
                <a:latin typeface="Poppins"/>
                <a:cs typeface="Calibri" panose="020F0502020204030204" pitchFamily="34" charset="0"/>
              </a:rPr>
              <a:t>Quante informazioni contengono?</a:t>
            </a:r>
          </a:p>
          <a:p>
            <a:pPr marL="342900" indent="-342900">
              <a:lnSpc>
                <a:spcPct val="150000"/>
              </a:lnSpc>
              <a:buFont typeface="Arial" panose="020B0604020202020204" pitchFamily="34" charset="0"/>
              <a:buChar char="•"/>
              <a:defRPr/>
            </a:pPr>
            <a:r>
              <a:rPr lang="it" sz="2000" i="1" noProof="0" dirty="0">
                <a:latin typeface="Poppins"/>
                <a:cs typeface="Calibri" panose="020F0502020204030204" pitchFamily="34" charset="0"/>
              </a:rPr>
              <a:t>Quale usereste in classe e perché?</a:t>
            </a:r>
          </a:p>
          <a:p>
            <a:pPr>
              <a:lnSpc>
                <a:spcPct val="150000"/>
              </a:lnSpc>
              <a:defRPr/>
            </a:pPr>
            <a:endParaRPr lang="it" sz="2000" i="1" noProof="0" dirty="0">
              <a:latin typeface="Poppins"/>
              <a:cs typeface="Calibri" panose="020F0502020204030204" pitchFamily="34" charset="0"/>
            </a:endParaRPr>
          </a:p>
        </p:txBody>
      </p:sp>
      <p:sp>
        <p:nvSpPr>
          <p:cNvPr id="4" name="AutoShape 2" descr="File:Soil profile.svg - Wikimedia Commons">
            <a:extLst>
              <a:ext uri="{FF2B5EF4-FFF2-40B4-BE49-F238E27FC236}">
                <a16:creationId xmlns:a16="http://schemas.microsoft.com/office/drawing/2014/main" id="{8AA99F7F-192B-4066-9ABF-E19A597964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 noProof="0" dirty="0"/>
          </a:p>
        </p:txBody>
      </p:sp>
      <p:sp>
        <p:nvSpPr>
          <p:cNvPr id="6" name="AutoShape 4" descr="File:Soil profile.svg - Wikimedia Commons">
            <a:extLst>
              <a:ext uri="{FF2B5EF4-FFF2-40B4-BE49-F238E27FC236}">
                <a16:creationId xmlns:a16="http://schemas.microsoft.com/office/drawing/2014/main" id="{82CD19AC-2D11-47F1-83E2-95A71399A9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 noProof="0" dirty="0"/>
          </a:p>
        </p:txBody>
      </p:sp>
      <p:pic>
        <p:nvPicPr>
          <p:cNvPr id="2054" name="Picture 6" descr="File:Podzol A soils.svg - Wikimedia Commons">
            <a:extLst>
              <a:ext uri="{FF2B5EF4-FFF2-40B4-BE49-F238E27FC236}">
                <a16:creationId xmlns:a16="http://schemas.microsoft.com/office/drawing/2014/main" id="{1FF38792-9CBF-4B4E-8EED-10FF1AB57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55" y="1834458"/>
            <a:ext cx="4380144" cy="340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490A95FC-511B-414C-8942-5C3A9C1BD37A}"/>
              </a:ext>
            </a:extLst>
          </p:cNvPr>
          <p:cNvPicPr>
            <a:picLocks noChangeAspect="1"/>
          </p:cNvPicPr>
          <p:nvPr/>
        </p:nvPicPr>
        <p:blipFill>
          <a:blip r:embed="rId9"/>
          <a:stretch>
            <a:fillRect/>
          </a:stretch>
        </p:blipFill>
        <p:spPr>
          <a:xfrm>
            <a:off x="4544515" y="1776856"/>
            <a:ext cx="2625520" cy="3675728"/>
          </a:xfrm>
          <a:prstGeom prst="rect">
            <a:avLst/>
          </a:prstGeom>
        </p:spPr>
      </p:pic>
      <p:sp>
        <p:nvSpPr>
          <p:cNvPr id="2" name="Title 1">
            <a:extLst>
              <a:ext uri="{FF2B5EF4-FFF2-40B4-BE49-F238E27FC236}">
                <a16:creationId xmlns:a16="http://schemas.microsoft.com/office/drawing/2014/main" id="{660259A8-29DF-1C80-D655-7CF46FE557DB}"/>
              </a:ext>
            </a:extLst>
          </p:cNvPr>
          <p:cNvSpPr>
            <a:spLocks noGrp="1"/>
          </p:cNvSpPr>
          <p:nvPr>
            <p:ph type="title"/>
          </p:nvPr>
        </p:nvSpPr>
        <p:spPr/>
        <p:txBody>
          <a:bodyPr/>
          <a:lstStyle/>
          <a:p>
            <a:r>
              <a:rPr lang="it" dirty="0"/>
              <a:t>Esempio: profilo del suolo</a:t>
            </a:r>
          </a:p>
        </p:txBody>
      </p:sp>
      <p:sp>
        <p:nvSpPr>
          <p:cNvPr id="3" name="Textfeld 13">
            <a:extLst>
              <a:ext uri="{FF2B5EF4-FFF2-40B4-BE49-F238E27FC236}">
                <a16:creationId xmlns:a16="http://schemas.microsoft.com/office/drawing/2014/main" id="{1F17EB5D-AA8E-EA34-3251-5E45B0ADF3D7}"/>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45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6B0184A-4520-0B81-0EA7-187621A3A216}"/>
              </a:ext>
            </a:extLst>
          </p:cNvPr>
          <p:cNvSpPr>
            <a:spLocks noGrp="1"/>
          </p:cNvSpPr>
          <p:nvPr>
            <p:ph type="title"/>
          </p:nvPr>
        </p:nvSpPr>
        <p:spPr/>
        <p:txBody>
          <a:bodyPr/>
          <a:lstStyle/>
          <a:p>
            <a:r>
              <a:rPr lang="it" dirty="0"/>
              <a:t>Densità di informazioni</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37</a:t>
            </a:fld>
            <a:endParaRPr lang="it" noProof="0" dirty="0"/>
          </a:p>
        </p:txBody>
      </p:sp>
      <p:pic>
        <p:nvPicPr>
          <p:cNvPr id="5122" name="Picture 2" descr="File:Soil fauna, climatic gradients and soil heterogeneity.jpg - Wikimedia  Commons">
            <a:extLst>
              <a:ext uri="{FF2B5EF4-FFF2-40B4-BE49-F238E27FC236}">
                <a16:creationId xmlns:a16="http://schemas.microsoft.com/office/drawing/2014/main" id="{B28BF8E5-4992-46D8-8223-147B4AC6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6928"/>
            <a:ext cx="4543060" cy="41041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5B79A6-1642-4469-A98C-130991CC6A90}"/>
              </a:ext>
            </a:extLst>
          </p:cNvPr>
          <p:cNvSpPr txBox="1"/>
          <p:nvPr/>
        </p:nvSpPr>
        <p:spPr>
          <a:xfrm>
            <a:off x="734015" y="2059363"/>
            <a:ext cx="4783916" cy="3785652"/>
          </a:xfrm>
          <a:prstGeom prst="rect">
            <a:avLst/>
          </a:prstGeom>
          <a:noFill/>
        </p:spPr>
        <p:txBody>
          <a:bodyPr wrap="square" rtlCol="0">
            <a:spAutoFit/>
          </a:bodyPr>
          <a:lstStyle/>
          <a:p>
            <a:r>
              <a:rPr lang="it" sz="2000" noProof="0" dirty="0">
                <a:latin typeface="Poppins"/>
              </a:rPr>
              <a:t>Quando si seleziona un elemento visivo, l'insegnante deve considerare le conoscenze che gli studenti già possiedono sui contenuti e la loro capacità di gestire la complessità di un elemento visivo.</a:t>
            </a:r>
          </a:p>
          <a:p>
            <a:endParaRPr lang="it" sz="2000" noProof="0" dirty="0">
              <a:latin typeface="Poppins"/>
            </a:endParaRPr>
          </a:p>
          <a:p>
            <a:r>
              <a:rPr lang="it" sz="2000" noProof="0" dirty="0">
                <a:latin typeface="Poppins"/>
              </a:rPr>
              <a:t>Ha senso offrire elementi visivi con diversi livelli di complessità per soddisfare le esigenze degli studenti</a:t>
            </a:r>
          </a:p>
        </p:txBody>
      </p:sp>
      <p:sp>
        <p:nvSpPr>
          <p:cNvPr id="6" name="Textfeld 5"/>
          <p:cNvSpPr txBox="1"/>
          <p:nvPr/>
        </p:nvSpPr>
        <p:spPr>
          <a:xfrm>
            <a:off x="6030912" y="5537238"/>
            <a:ext cx="4343400" cy="600164"/>
          </a:xfrm>
          <a:prstGeom prst="rect">
            <a:avLst/>
          </a:prstGeom>
          <a:noFill/>
        </p:spPr>
        <p:txBody>
          <a:bodyPr wrap="square" rtlCol="0">
            <a:spAutoFit/>
          </a:bodyPr>
          <a:lstStyle/>
          <a:p>
            <a:r>
              <a:rPr lang="it" sz="1100" noProof="0" dirty="0"/>
              <a:t>Fonte: Briones, M. (2018). The Serendipitous Value of Soil Fauna in Ecosystem Functioning: The Unexplained Explained, Frontiers. 19.05.2025</a:t>
            </a:r>
          </a:p>
        </p:txBody>
      </p:sp>
      <p:sp>
        <p:nvSpPr>
          <p:cNvPr id="7" name="Textfeld 13">
            <a:extLst>
              <a:ext uri="{FF2B5EF4-FFF2-40B4-BE49-F238E27FC236}">
                <a16:creationId xmlns:a16="http://schemas.microsoft.com/office/drawing/2014/main" id="{BD5E8992-4862-C615-EDF2-7DABC26D4313}"/>
              </a:ext>
            </a:extLst>
          </p:cNvPr>
          <p:cNvSpPr txBox="1"/>
          <p:nvPr/>
        </p:nvSpPr>
        <p:spPr bwMode="auto">
          <a:xfrm>
            <a:off x="955335" y="1236111"/>
            <a:ext cx="1787865"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Spiegare</a:t>
            </a:r>
            <a:endParaRPr lang="it"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a:extLst>
              <a:ext uri="{FF2B5EF4-FFF2-40B4-BE49-F238E27FC236}">
                <a16:creationId xmlns:a16="http://schemas.microsoft.com/office/drawing/2014/main" id="{CACAE935-C384-6F4F-E86C-5BA6D0E78758}"/>
              </a:ext>
            </a:extLst>
          </p:cNvPr>
          <p:cNvSpPr>
            <a:spLocks noGrp="1"/>
          </p:cNvSpPr>
          <p:nvPr>
            <p:ph type="title"/>
          </p:nvPr>
        </p:nvSpPr>
        <p:spPr/>
        <p:txBody>
          <a:bodyPr>
            <a:normAutofit fontScale="90000"/>
          </a:bodyPr>
          <a:lstStyle/>
          <a:p>
            <a:r>
              <a:rPr lang="it" dirty="0"/>
              <a:t>l'elaborazione delle immagini richiede il supporto dell'insegnante</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38</a:t>
            </a:fld>
            <a:endParaRPr lang="it" noProof="0" dirty="0"/>
          </a:p>
        </p:txBody>
      </p:sp>
      <p:sp>
        <p:nvSpPr>
          <p:cNvPr id="4" name="Textfeld 3"/>
          <p:cNvSpPr txBox="1"/>
          <p:nvPr/>
        </p:nvSpPr>
        <p:spPr bwMode="auto">
          <a:xfrm>
            <a:off x="204952" y="1355740"/>
            <a:ext cx="11682247" cy="4203715"/>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it" sz="2000" noProof="0" dirty="0">
                <a:latin typeface="Poppins"/>
                <a:cs typeface="Calibri" panose="020F0502020204030204" pitchFamily="34" charset="0"/>
              </a:rPr>
              <a:t>I discenti percepiscono le caratteristiche dell'immagine e selezionano gli aspetti familiari.</a:t>
            </a:r>
          </a:p>
          <a:p>
            <a:pPr marL="342900" indent="-342900">
              <a:lnSpc>
                <a:spcPct val="150000"/>
              </a:lnSpc>
              <a:buFont typeface="Arial" panose="020B0604020202020204" pitchFamily="34" charset="0"/>
              <a:buChar char="•"/>
              <a:defRPr/>
            </a:pPr>
            <a:r>
              <a:rPr lang="it" sz="2000" noProof="0" dirty="0">
                <a:latin typeface="Poppins"/>
                <a:cs typeface="Calibri" panose="020F0502020204030204" pitchFamily="34" charset="0"/>
              </a:rPr>
              <a:t>Le conoscenze rappresentazionali precedenti vengono rivisitate e integrate nel ‘modello mentale’.</a:t>
            </a:r>
          </a:p>
          <a:p>
            <a:pPr marL="342900" indent="-342900">
              <a:lnSpc>
                <a:spcPct val="150000"/>
              </a:lnSpc>
              <a:buFont typeface="Arial" panose="020B0604020202020204" pitchFamily="34" charset="0"/>
              <a:buChar char="•"/>
              <a:defRPr/>
            </a:pPr>
            <a:r>
              <a:rPr lang="it" sz="2000" noProof="0" dirty="0">
                <a:latin typeface="Poppins"/>
                <a:cs typeface="Calibri" panose="020F0502020204030204" pitchFamily="34" charset="0"/>
              </a:rPr>
              <a:t>Si crea un ‘modello mentale’ che astrae i dettagli concreti dell’impressione percettiva.</a:t>
            </a:r>
          </a:p>
          <a:p>
            <a:pPr marL="342900" indent="-342900">
              <a:lnSpc>
                <a:spcPct val="150000"/>
              </a:lnSpc>
              <a:buFont typeface="Arial" panose="020B0604020202020204" pitchFamily="34" charset="0"/>
              <a:buChar char="•"/>
              <a:defRPr/>
            </a:pPr>
            <a:r>
              <a:rPr lang="it" sz="2000" noProof="0" dirty="0">
                <a:latin typeface="Poppins"/>
                <a:cs typeface="Calibri" panose="020F0502020204030204" pitchFamily="34" charset="0"/>
              </a:rPr>
              <a:t>Quanto più complessi e vari sono i riferimenti relativi ai contenuti all'interno della forma di rappresentazione o tra le forme di rappresentazione (per es. il testo di accompagnamento e l'illustrazione), tanto maggiore è il carico sulla memoria di lavoro (carico cognitivo).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it" noProof="0" dirty="0"/>
              <a:t>Modulo 4</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normAutofit/>
          </a:bodyPr>
          <a:lstStyle/>
          <a:p>
            <a:r>
              <a:rPr lang="it" noProof="0" dirty="0"/>
              <a:t>Elaborare le conoscenze del suolo e valutare il progresso di apprendimento degli studenti </a:t>
            </a:r>
          </a:p>
        </p:txBody>
      </p:sp>
    </p:spTree>
    <p:extLst>
      <p:ext uri="{BB962C8B-B14F-4D97-AF65-F5344CB8AC3E}">
        <p14:creationId xmlns:p14="http://schemas.microsoft.com/office/powerpoint/2010/main" val="36490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a:extLst>
              <a:ext uri="{96DAC541-7B7A-43D3-8B79-37D633B846F1}">
                <asvg:svgBlip xmlns:asvg="http://schemas.microsoft.com/office/drawing/2016/SVG/main" r:embed="rId3"/>
              </a:ext>
            </a:extLst>
          </a:blip>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a:extLst>
              <a:ext uri="{96DAC541-7B7A-43D3-8B79-37D633B846F1}">
                <asvg:svgBlip xmlns:asvg="http://schemas.microsoft.com/office/drawing/2016/SVG/main" r:embed="rId5"/>
              </a:ext>
            </a:extLst>
          </a:blip>
          <a:stretch/>
        </p:blipFill>
        <p:spPr bwMode="auto">
          <a:xfrm>
            <a:off x="11179391" y="-678275"/>
            <a:ext cx="293241" cy="293241"/>
          </a:xfrm>
          <a:prstGeom prst="rect">
            <a:avLst/>
          </a:prstGeom>
        </p:spPr>
      </p:pic>
      <p:pic>
        <p:nvPicPr>
          <p:cNvPr id="14" name="Gráfico 13"/>
          <p:cNvPicPr>
            <a:picLocks noChangeAspect="1"/>
          </p:cNvPicPr>
          <p:nvPr/>
        </p:nvPicPr>
        <p:blipFill>
          <a:blip>
            <a:extLst>
              <a:ext uri="{96DAC541-7B7A-43D3-8B79-37D633B846F1}">
                <asvg:svgBlip xmlns:asvg="http://schemas.microsoft.com/office/drawing/2016/SVG/main" r:embed="rId6"/>
              </a:ext>
            </a:extLst>
          </a:blip>
          <a:stretch/>
        </p:blipFill>
        <p:spPr bwMode="auto">
          <a:xfrm>
            <a:off x="11566681" y="-680607"/>
            <a:ext cx="293241" cy="293241"/>
          </a:xfrm>
          <a:prstGeom prst="rect">
            <a:avLst/>
          </a:prstGeom>
        </p:spPr>
      </p:pic>
      <p:sp>
        <p:nvSpPr>
          <p:cNvPr id="18" name="Textfeld 17"/>
          <p:cNvSpPr txBox="1"/>
          <p:nvPr/>
        </p:nvSpPr>
        <p:spPr bwMode="auto">
          <a:xfrm>
            <a:off x="962559" y="1783367"/>
            <a:ext cx="7208590" cy="3365024"/>
          </a:xfrm>
          <a:prstGeom prst="rect">
            <a:avLst/>
          </a:prstGeom>
          <a:noFill/>
        </p:spPr>
        <p:txBody>
          <a:bodyPr wrap="square" lIns="91440" tIns="45720" rIns="91440" bIns="45720" rtlCol="0" anchor="t">
            <a:spAutoFit/>
          </a:bodyPr>
          <a:lstStyle/>
          <a:p>
            <a:pPr>
              <a:lnSpc>
                <a:spcPct val="150000"/>
              </a:lnSpc>
              <a:defRPr/>
            </a:pPr>
            <a:r>
              <a:rPr lang="it" b="1" noProof="0" dirty="0">
                <a:latin typeface="Poppins"/>
              </a:rPr>
              <a:t>Compito 1.1. Riflettete</a:t>
            </a:r>
            <a:r>
              <a:rPr lang="it" noProof="0" dirty="0">
                <a:latin typeface="Poppins"/>
              </a:rPr>
              <a:t>: </a:t>
            </a:r>
          </a:p>
          <a:p>
            <a:pPr>
              <a:lnSpc>
                <a:spcPct val="150000"/>
              </a:lnSpc>
              <a:defRPr/>
            </a:pPr>
            <a:r>
              <a:rPr lang="it" i="1" noProof="0" dirty="0">
                <a:latin typeface="Poppins"/>
              </a:rPr>
              <a:t>Che cosa significa una buona educazione ambientale per voi? </a:t>
            </a:r>
          </a:p>
          <a:p>
            <a:pPr>
              <a:lnSpc>
                <a:spcPct val="150000"/>
              </a:lnSpc>
              <a:defRPr/>
            </a:pPr>
            <a:r>
              <a:rPr lang="it" noProof="0" dirty="0">
                <a:latin typeface="Poppins"/>
              </a:rPr>
              <a:t>(3 minuti)</a:t>
            </a:r>
            <a:endParaRPr lang="it" b="1" noProof="0" dirty="0">
              <a:latin typeface="Poppins"/>
            </a:endParaRPr>
          </a:p>
          <a:p>
            <a:pPr>
              <a:lnSpc>
                <a:spcPct val="150000"/>
              </a:lnSpc>
              <a:defRPr/>
            </a:pPr>
            <a:r>
              <a:rPr lang="it" b="1" noProof="0" dirty="0">
                <a:latin typeface="Poppins"/>
              </a:rPr>
              <a:t>Discutete</a:t>
            </a:r>
            <a:r>
              <a:rPr lang="it" noProof="0" dirty="0">
                <a:latin typeface="Poppins"/>
              </a:rPr>
              <a:t> in gruppi di quattro: </a:t>
            </a:r>
          </a:p>
          <a:p>
            <a:pPr>
              <a:lnSpc>
                <a:spcPct val="150000"/>
              </a:lnSpc>
              <a:defRPr/>
            </a:pPr>
            <a:r>
              <a:rPr lang="it" i="1" noProof="0" dirty="0">
                <a:latin typeface="Poppins"/>
              </a:rPr>
              <a:t>Quale ordine di priorità dareste alle vostre idee? (Qual è l'aspetto più importante? Qual è quello meno importante?) </a:t>
            </a:r>
          </a:p>
          <a:p>
            <a:pPr>
              <a:lnSpc>
                <a:spcPct val="150000"/>
              </a:lnSpc>
              <a:defRPr/>
            </a:pPr>
            <a:r>
              <a:rPr lang="it" noProof="0" dirty="0">
                <a:latin typeface="Poppins"/>
              </a:rPr>
              <a:t>(5 minuti)</a:t>
            </a:r>
            <a:endParaRPr lang="it" b="1" noProof="0" dirty="0">
              <a:latin typeface="Poppins"/>
            </a:endParaRPr>
          </a:p>
          <a:p>
            <a:pPr>
              <a:lnSpc>
                <a:spcPct val="150000"/>
              </a:lnSpc>
              <a:defRPr/>
            </a:pPr>
            <a:r>
              <a:rPr lang="it" b="1" noProof="0" dirty="0">
                <a:latin typeface="Poppins"/>
              </a:rPr>
              <a:t>Presentate</a:t>
            </a:r>
            <a:r>
              <a:rPr lang="it" noProof="0" dirty="0">
                <a:latin typeface="Poppins"/>
              </a:rPr>
              <a:t> i risultati brevemente.</a:t>
            </a:r>
          </a:p>
        </p:txBody>
      </p:sp>
      <p:sp>
        <p:nvSpPr>
          <p:cNvPr id="5" name="Rechteckige Legende 4"/>
          <p:cNvSpPr/>
          <p:nvPr/>
        </p:nvSpPr>
        <p:spPr bwMode="auto">
          <a:xfrm>
            <a:off x="8273939" y="178336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it" b="1" noProof="0" dirty="0"/>
              <a:t>Principio educativo:
</a:t>
            </a:r>
            <a:r>
              <a:rPr lang="it" noProof="0" dirty="0"/>
              <a:t>Scoprire i preconcetti degli studenti</a:t>
            </a:r>
          </a:p>
        </p:txBody>
      </p:sp>
      <p:sp>
        <p:nvSpPr>
          <p:cNvPr id="15" name="Title 14">
            <a:extLst>
              <a:ext uri="{FF2B5EF4-FFF2-40B4-BE49-F238E27FC236}">
                <a16:creationId xmlns:a16="http://schemas.microsoft.com/office/drawing/2014/main" id="{3162FC13-18CB-58F1-25FC-DEFF1E9F19AC}"/>
              </a:ext>
            </a:extLst>
          </p:cNvPr>
          <p:cNvSpPr>
            <a:spLocks noGrp="1"/>
          </p:cNvSpPr>
          <p:nvPr>
            <p:ph type="title"/>
          </p:nvPr>
        </p:nvSpPr>
        <p:spPr/>
        <p:txBody>
          <a:bodyPr>
            <a:normAutofit fontScale="90000"/>
          </a:bodyPr>
          <a:lstStyle/>
          <a:p>
            <a:pPr algn="r"/>
            <a:r>
              <a:rPr lang="it" dirty="0"/>
              <a:t>Secondo voi, che cosa è una “buona educazione ambientale”?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69822" y="1927307"/>
            <a:ext cx="10861777" cy="3003386"/>
          </a:xfrm>
          <a:prstGeom prst="rect">
            <a:avLst/>
          </a:prstGeom>
          <a:noFill/>
        </p:spPr>
        <p:txBody>
          <a:bodyPr wrap="square" lIns="91440" tIns="45720" rIns="91440" bIns="45720" rtlCol="0" anchor="t">
            <a:spAutoFit/>
          </a:bodyPr>
          <a:lstStyle/>
          <a:p>
            <a:pPr>
              <a:lnSpc>
                <a:spcPct val="150000"/>
              </a:lnSpc>
              <a:defRPr/>
            </a:pPr>
            <a:r>
              <a:rPr lang="it" noProof="0" dirty="0">
                <a:latin typeface="Poppins"/>
                <a:cs typeface="Calibri" panose="020F0502020204030204" pitchFamily="34" charset="0"/>
              </a:rPr>
              <a:t>Creare opportunità per gli studenti di elaborare l'argomento in modo più dettagliato, di applicare le esperienze in un contesto diverso, di acquisire ulteriori conoscenze, di ampliare la propria comprensione concettuale, di acquisire conoscenze e competenze procedurali (approfondire e trasferire le conoscenze). </a:t>
            </a:r>
          </a:p>
          <a:p>
            <a:pPr>
              <a:lnSpc>
                <a:spcPct val="150000"/>
              </a:lnSpc>
              <a:defRPr/>
            </a:pPr>
            <a:r>
              <a:rPr lang="it" b="1" u="sng" noProof="0" dirty="0">
                <a:latin typeface="Poppins"/>
                <a:cs typeface="Calibri"/>
              </a:rPr>
              <a:t>Metodi: </a:t>
            </a:r>
          </a:p>
          <a:p>
            <a:pPr marL="342900" indent="-342900">
              <a:lnSpc>
                <a:spcPct val="150000"/>
              </a:lnSpc>
              <a:buFont typeface="Arial" pitchFamily="2" charset="2"/>
              <a:buChar char="•"/>
              <a:defRPr/>
            </a:pPr>
            <a:r>
              <a:rPr lang="it" noProof="0" dirty="0">
                <a:latin typeface="Poppins"/>
                <a:cs typeface="Calibri" panose="020F0502020204030204" pitchFamily="34" charset="0"/>
              </a:rPr>
              <a:t>Domande di approfondimento </a:t>
            </a:r>
          </a:p>
          <a:p>
            <a:pPr marL="342900" indent="-342900">
              <a:lnSpc>
                <a:spcPct val="150000"/>
              </a:lnSpc>
              <a:buFont typeface="Arial" pitchFamily="2" charset="2"/>
              <a:buChar char="•"/>
              <a:defRPr/>
            </a:pPr>
            <a:r>
              <a:rPr lang="it" noProof="0" dirty="0">
                <a:latin typeface="Poppins"/>
                <a:cs typeface="Calibri" panose="020F0502020204030204" pitchFamily="34" charset="0"/>
              </a:rPr>
              <a:t>Esempi di applicazione: per es. osservare più in dettaglio gli animali del terreno e scoprire come respirano o come appare l'apparato boccale, identificare diversi tipi di terreno nel cortile della scuola, </a:t>
            </a:r>
            <a:r>
              <a:rPr lang="it" sz="2000" noProof="0" dirty="0">
                <a:latin typeface="Poppins"/>
                <a:cs typeface="Calibri" panose="020F0502020204030204" pitchFamily="34" charset="0"/>
              </a:rPr>
              <a:t>…</a:t>
            </a:r>
          </a:p>
        </p:txBody>
      </p:sp>
      <p:sp>
        <p:nvSpPr>
          <p:cNvPr id="2" name="Title 1">
            <a:extLst>
              <a:ext uri="{FF2B5EF4-FFF2-40B4-BE49-F238E27FC236}">
                <a16:creationId xmlns:a16="http://schemas.microsoft.com/office/drawing/2014/main" id="{347DECB7-CCE5-759A-0909-DB0A73FC20CE}"/>
              </a:ext>
            </a:extLst>
          </p:cNvPr>
          <p:cNvSpPr>
            <a:spLocks noGrp="1"/>
          </p:cNvSpPr>
          <p:nvPr>
            <p:ph type="title"/>
          </p:nvPr>
        </p:nvSpPr>
        <p:spPr/>
        <p:txBody>
          <a:bodyPr>
            <a:normAutofit/>
          </a:bodyPr>
          <a:lstStyle/>
          <a:p>
            <a:r>
              <a:rPr lang="it" dirty="0"/>
              <a:t>Elaborare - Approfondire</a:t>
            </a:r>
          </a:p>
        </p:txBody>
      </p:sp>
      <p:sp>
        <p:nvSpPr>
          <p:cNvPr id="4" name="Textfeld 18"/>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Elaborare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45439" y="1975494"/>
            <a:ext cx="5650561" cy="3748655"/>
          </a:xfrm>
          <a:prstGeom prst="rect">
            <a:avLst/>
          </a:prstGeom>
          <a:noFill/>
        </p:spPr>
        <p:txBody>
          <a:bodyPr wrap="square" lIns="91440" tIns="45720" rIns="91440" bIns="45720" rtlCol="0" anchor="t">
            <a:spAutoFit/>
          </a:bodyPr>
          <a:lstStyle/>
          <a:p>
            <a:pPr marL="0" marR="0" lvl="0" indent="0" algn="just" defTabSz="914400">
              <a:lnSpc>
                <a:spcPct val="150000"/>
              </a:lnSpc>
              <a:spcBef>
                <a:spcPts val="0"/>
              </a:spcBef>
              <a:spcAft>
                <a:spcPts val="0"/>
              </a:spcAft>
              <a:buClr>
                <a:srgbClr val="000000"/>
              </a:buClr>
              <a:buSzTx/>
              <a:buFont typeface="Arial"/>
              <a:buNone/>
              <a:defRPr/>
            </a:pPr>
            <a:r>
              <a:rPr lang="it" sz="1400" b="1" i="0" u="sng" strike="noStrike" cap="none" spc="0" noProof="0" dirty="0">
                <a:ln>
                  <a:noFill/>
                </a:ln>
                <a:latin typeface="Poppins"/>
                <a:cs typeface="Calibri"/>
              </a:rPr>
              <a:t>Compito 4.1</a:t>
            </a:r>
            <a:r>
              <a:rPr lang="it" sz="1400" b="1" u="sng" noProof="0" dirty="0">
                <a:latin typeface="Poppins"/>
                <a:cs typeface="Calibri"/>
              </a:rPr>
              <a:t>.:</a:t>
            </a:r>
            <a:r>
              <a:rPr lang="it" sz="1400" b="1" i="0" u="sng" strike="noStrike" cap="none" spc="0" noProof="0" dirty="0">
                <a:ln>
                  <a:noFill/>
                </a:ln>
                <a:latin typeface="Poppins"/>
                <a:cs typeface="Calibri"/>
              </a:rPr>
              <a:t> </a:t>
            </a:r>
            <a:r>
              <a:rPr lang="it" sz="1400" b="1" i="0" u="none" strike="noStrike" cap="none" spc="0" noProof="0" dirty="0">
                <a:ln>
                  <a:noFill/>
                </a:ln>
                <a:latin typeface="Poppins"/>
                <a:cs typeface="Calibri"/>
              </a:rPr>
              <a:t>Agli studenti vengono fornite informazioni su 3 tipi di suolo: </a:t>
            </a:r>
            <a:endParaRPr lang="it" sz="1400" b="1" noProof="0" dirty="0">
              <a:latin typeface="Poppins"/>
              <a:cs typeface="Calibri"/>
            </a:endParaRP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it" sz="1400" b="0" i="0" u="none" strike="noStrike" cap="none" spc="0" noProof="0" dirty="0">
                <a:ln>
                  <a:noFill/>
                </a:ln>
                <a:latin typeface="Poppins"/>
                <a:cs typeface="Calibri"/>
              </a:rPr>
              <a:t>Gruppi di 4 selezionano un tipo di suolo e ricevono ulteriori informazioni sulle sue caratteristiche o svolgono la propria ricerca online</a:t>
            </a: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it" sz="1400" b="0" i="0" u="none" strike="noStrike" cap="none" spc="0" noProof="0" dirty="0">
                <a:ln>
                  <a:noFill/>
                </a:ln>
                <a:latin typeface="Poppins"/>
                <a:cs typeface="Calibri"/>
              </a:rPr>
              <a:t>Create un poster che risponda alle domande:</a:t>
            </a:r>
            <a:endParaRPr lang="it" sz="1400" noProof="0" dirty="0">
              <a:latin typeface="Poppins"/>
              <a:ea typeface="Calibri"/>
              <a:cs typeface="Arial"/>
            </a:endParaRPr>
          </a:p>
          <a:p>
            <a:pPr algn="just">
              <a:lnSpc>
                <a:spcPct val="150000"/>
              </a:lnSpc>
              <a:buClr>
                <a:srgbClr val="000000"/>
              </a:buClr>
              <a:defRPr/>
            </a:pPr>
            <a:r>
              <a:rPr lang="it" sz="1400" i="1" noProof="0" dirty="0">
                <a:latin typeface="Poppins"/>
                <a:cs typeface="Calibri"/>
              </a:rPr>
              <a:t>  - </a:t>
            </a:r>
            <a:r>
              <a:rPr lang="it" sz="1400" b="0" i="1" u="none" strike="noStrike" cap="none" spc="0" noProof="0" dirty="0">
                <a:ln>
                  <a:noFill/>
                </a:ln>
                <a:latin typeface="Poppins"/>
                <a:cs typeface="Calibri"/>
              </a:rPr>
              <a:t>Quali animali vivono in questo terreno</a:t>
            </a:r>
            <a:r>
              <a:rPr lang="it" sz="1400" i="1" noProof="0" dirty="0">
                <a:latin typeface="Poppins"/>
                <a:cs typeface="Calibri"/>
              </a:rPr>
              <a:t>?</a:t>
            </a:r>
            <a:endParaRPr lang="it" sz="1400" noProof="0" dirty="0">
              <a:latin typeface="Poppins"/>
              <a:cs typeface="Arial"/>
            </a:endParaRPr>
          </a:p>
          <a:p>
            <a:pPr algn="just">
              <a:lnSpc>
                <a:spcPct val="150000"/>
              </a:lnSpc>
              <a:defRPr/>
            </a:pPr>
            <a:r>
              <a:rPr lang="it" sz="1400" i="1" noProof="0" dirty="0">
                <a:latin typeface="Poppins"/>
                <a:ea typeface="Calibri"/>
                <a:cs typeface="Calibri"/>
              </a:rPr>
              <a:t>  - </a:t>
            </a:r>
            <a:r>
              <a:rPr lang="it" sz="1400" b="0" i="1" u="none" strike="noStrike" cap="none" spc="0" noProof="0" dirty="0">
                <a:ln>
                  <a:noFill/>
                </a:ln>
                <a:latin typeface="Poppins"/>
                <a:cs typeface="Calibri"/>
              </a:rPr>
              <a:t>Come contribuiscono alle caratteristiche di questo tipo di suolo</a:t>
            </a:r>
            <a:r>
              <a:rPr lang="it" sz="1400" i="1" noProof="0" dirty="0">
                <a:latin typeface="Poppins"/>
                <a:cs typeface="Calibri"/>
              </a:rPr>
              <a:t>?</a:t>
            </a:r>
            <a:endParaRPr lang="it" sz="1400" noProof="0" dirty="0">
              <a:latin typeface="Poppins"/>
              <a:cs typeface="Arial"/>
            </a:endParaRPr>
          </a:p>
          <a:p>
            <a:pPr algn="just">
              <a:lnSpc>
                <a:spcPct val="150000"/>
              </a:lnSpc>
              <a:defRPr/>
            </a:pPr>
            <a:r>
              <a:rPr lang="it" sz="1400" i="1" noProof="0" dirty="0">
                <a:latin typeface="Poppins"/>
                <a:cs typeface="Calibri"/>
              </a:rPr>
              <a:t>  - </a:t>
            </a:r>
            <a:r>
              <a:rPr lang="it" sz="1400" b="0" i="1" u="none" strike="noStrike" cap="none" spc="0" noProof="0" dirty="0">
                <a:ln>
                  <a:noFill/>
                </a:ln>
                <a:latin typeface="Poppins"/>
                <a:cs typeface="Calibri"/>
              </a:rPr>
              <a:t>Spiegare perché questo è un suolo sano/perché non lo è</a:t>
            </a:r>
            <a:endParaRPr lang="it" sz="1400" b="0" u="none" strike="noStrike" cap="none" spc="0" noProof="0" dirty="0">
              <a:ln>
                <a:noFill/>
              </a:ln>
              <a:latin typeface="Poppins"/>
              <a:cs typeface="Arial"/>
            </a:endParaRPr>
          </a:p>
        </p:txBody>
      </p:sp>
      <p:pic>
        <p:nvPicPr>
          <p:cNvPr id="5" name="Grafik 4"/>
          <p:cNvPicPr>
            <a:picLocks noChangeAspect="1"/>
          </p:cNvPicPr>
          <p:nvPr/>
        </p:nvPicPr>
        <p:blipFill>
          <a:blip r:embed="rId8"/>
          <a:stretch/>
        </p:blipFill>
        <p:spPr bwMode="auto">
          <a:xfrm>
            <a:off x="6577443" y="1759331"/>
            <a:ext cx="5169118" cy="3553769"/>
          </a:xfrm>
          <a:prstGeom prst="rect">
            <a:avLst/>
          </a:prstGeom>
        </p:spPr>
      </p:pic>
      <p:sp>
        <p:nvSpPr>
          <p:cNvPr id="8" name="Textfeld 7">
            <a:extLst>
              <a:ext uri="{FF2B5EF4-FFF2-40B4-BE49-F238E27FC236}">
                <a16:creationId xmlns:a16="http://schemas.microsoft.com/office/drawing/2014/main" id="{A483B7B2-2133-4151-55CD-FF7268069F20}"/>
              </a:ext>
            </a:extLst>
          </p:cNvPr>
          <p:cNvSpPr txBox="1"/>
          <p:nvPr/>
        </p:nvSpPr>
        <p:spPr>
          <a:xfrm>
            <a:off x="871538" y="1928813"/>
            <a:ext cx="184731" cy="369332"/>
          </a:xfrm>
          <a:prstGeom prst="rect">
            <a:avLst/>
          </a:prstGeom>
          <a:noFill/>
        </p:spPr>
        <p:txBody>
          <a:bodyPr wrap="none" rtlCol="0">
            <a:spAutoFit/>
          </a:bodyPr>
          <a:lstStyle/>
          <a:p>
            <a:endParaRPr lang="it" noProof="0" dirty="0"/>
          </a:p>
        </p:txBody>
      </p:sp>
      <p:sp>
        <p:nvSpPr>
          <p:cNvPr id="2" name="Title 1">
            <a:extLst>
              <a:ext uri="{FF2B5EF4-FFF2-40B4-BE49-F238E27FC236}">
                <a16:creationId xmlns:a16="http://schemas.microsoft.com/office/drawing/2014/main" id="{F2B79871-6E99-6869-067A-FF94B3DB99FA}"/>
              </a:ext>
            </a:extLst>
          </p:cNvPr>
          <p:cNvSpPr>
            <a:spLocks noGrp="1"/>
          </p:cNvSpPr>
          <p:nvPr>
            <p:ph type="title"/>
          </p:nvPr>
        </p:nvSpPr>
        <p:spPr/>
        <p:txBody>
          <a:bodyPr/>
          <a:lstStyle/>
          <a:p>
            <a:r>
              <a:rPr lang="it" dirty="0"/>
              <a:t>Elaborare - Approfondire</a:t>
            </a:r>
          </a:p>
        </p:txBody>
      </p:sp>
      <p:sp>
        <p:nvSpPr>
          <p:cNvPr id="4" name="Textfeld 18">
            <a:extLst>
              <a:ext uri="{FF2B5EF4-FFF2-40B4-BE49-F238E27FC236}">
                <a16:creationId xmlns:a16="http://schemas.microsoft.com/office/drawing/2014/main" id="{FB7D1528-B72F-9C3C-B861-C36CFA5D50A6}"/>
              </a:ext>
            </a:extLst>
          </p:cNvPr>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Elaborare</a:t>
            </a:r>
          </a:p>
        </p:txBody>
      </p:sp>
      <p:sp>
        <p:nvSpPr>
          <p:cNvPr id="6" name="TextBox 5">
            <a:extLst>
              <a:ext uri="{FF2B5EF4-FFF2-40B4-BE49-F238E27FC236}">
                <a16:creationId xmlns:a16="http://schemas.microsoft.com/office/drawing/2014/main" id="{BCB9CB07-924D-0E13-9FA4-AA5A436B3ED7}"/>
              </a:ext>
            </a:extLst>
          </p:cNvPr>
          <p:cNvSpPr txBox="1"/>
          <p:nvPr/>
        </p:nvSpPr>
        <p:spPr>
          <a:xfrm>
            <a:off x="6575323" y="5358580"/>
            <a:ext cx="5432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 sz="900" dirty="0">
                <a:solidFill>
                  <a:srgbClr val="333333"/>
                </a:solidFill>
                <a:highlight>
                  <a:srgbClr val="FFFFFF"/>
                </a:highlight>
                <a:latin typeface="Segoe UI"/>
                <a:cs typeface="Segoe UI"/>
              </a:rPr>
              <a:t>Immagine recuperata da:</a:t>
            </a:r>
            <a:r>
              <a:rPr lang="it" sz="900" dirty="0">
                <a:solidFill>
                  <a:srgbClr val="00B0F0"/>
                </a:solidFill>
                <a:highlight>
                  <a:srgbClr val="FFFFFF"/>
                </a:highlight>
                <a:latin typeface="Segoe UI"/>
                <a:cs typeface="Segoe UI"/>
              </a:rPr>
              <a:t> </a:t>
            </a:r>
            <a:r>
              <a:rPr lang="it" sz="9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https://ediblephilly.ediblecommunities.com/food-thought/food-thought-how-healthy-soil-measured/</a:t>
            </a:r>
            <a:r>
              <a:rPr lang="it" sz="900" dirty="0">
                <a:solidFill>
                  <a:srgbClr val="00B0F0"/>
                </a:solidFill>
                <a:highlight>
                  <a:srgbClr val="FFFFFF"/>
                </a:highlight>
                <a:latin typeface="Segoe UI"/>
                <a:cs typeface="Segoe UI"/>
              </a:rPr>
              <a:t> </a:t>
            </a:r>
            <a:endParaRPr lang="it" dirty="0">
              <a:solidFill>
                <a:srgbClr val="00B0F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prstGeom prst="rect">
            <a:avLst/>
          </a:prstGeom>
        </p:spPr>
        <p:txBody>
          <a:bodyPr vert="horz" wrap="square" lIns="0" tIns="0" rIns="0" bIns="0" rtlCol="0" anchor="ctr">
            <a:spAutoFit/>
          </a:bodyPr>
          <a:lstStyle/>
          <a:p>
            <a:pPr>
              <a:lnSpc>
                <a:spcPct val="100000"/>
              </a:lnSpc>
              <a:buClr>
                <a:srgbClr val="000000"/>
              </a:buClr>
              <a:buSzTx/>
              <a:defRPr/>
            </a:pPr>
            <a:r>
              <a:rPr lang="it" sz="3600" noProof="0" dirty="0"/>
              <a:t>Apprendere con problematiche socio-scientifiche (SSI)</a:t>
            </a:r>
          </a:p>
        </p:txBody>
      </p:sp>
      <p:sp>
        <p:nvSpPr>
          <p:cNvPr id="5" name="Foliennummernplatzhalter 4"/>
          <p:cNvSpPr>
            <a:spLocks noGrp="1"/>
          </p:cNvSpPr>
          <p:nvPr>
            <p:ph type="sldNum" sz="quarter" idx="4294967295"/>
          </p:nvPr>
        </p:nvSpPr>
        <p:spPr bwMode="auto">
          <a:xfrm>
            <a:off x="9448800" y="6388100"/>
            <a:ext cx="2743200" cy="365125"/>
          </a:xfrm>
        </p:spPr>
        <p:txBody>
          <a:bodyPr/>
          <a:lstStyle/>
          <a:p>
            <a:pPr>
              <a:defRPr/>
            </a:pPr>
            <a:fld id="{C78E65DB-0693-4285-868B-A910EFECD7CD}" type="slidenum">
              <a:rPr lang="en-GB" noProof="0" smtClean="0"/>
              <a:t>42</a:t>
            </a:fld>
            <a:endParaRPr lang="it" noProof="0" dirty="0"/>
          </a:p>
        </p:txBody>
      </p:sp>
      <p:sp>
        <p:nvSpPr>
          <p:cNvPr id="3" name="object 3"/>
          <p:cNvSpPr/>
          <p:nvPr/>
        </p:nvSpPr>
        <p:spPr bwMode="auto">
          <a:xfrm>
            <a:off x="7022638" y="1972518"/>
            <a:ext cx="381044" cy="675879"/>
          </a:xfrm>
          <a:custGeom>
            <a:avLst/>
            <a:gdLst/>
            <a:ahLst/>
            <a:cxnLst/>
            <a:rect l="l" t="t" r="r" b="b"/>
            <a:pathLst>
              <a:path w="421004" h="746760" extrusionOk="0">
                <a:moveTo>
                  <a:pt x="210311" y="516635"/>
                </a:moveTo>
                <a:lnTo>
                  <a:pt x="0" y="348995"/>
                </a:lnTo>
                <a:lnTo>
                  <a:pt x="167639" y="683061"/>
                </a:lnTo>
                <a:lnTo>
                  <a:pt x="167639" y="516635"/>
                </a:lnTo>
                <a:lnTo>
                  <a:pt x="210311" y="516635"/>
                </a:lnTo>
                <a:close/>
              </a:path>
              <a:path w="421004" h="746760" extrusionOk="0">
                <a:moveTo>
                  <a:pt x="251459" y="483836"/>
                </a:moveTo>
                <a:lnTo>
                  <a:pt x="251459" y="0"/>
                </a:lnTo>
                <a:lnTo>
                  <a:pt x="167639" y="0"/>
                </a:lnTo>
                <a:lnTo>
                  <a:pt x="167639" y="482622"/>
                </a:lnTo>
                <a:lnTo>
                  <a:pt x="210311" y="516635"/>
                </a:lnTo>
                <a:lnTo>
                  <a:pt x="251459" y="483836"/>
                </a:lnTo>
                <a:close/>
              </a:path>
              <a:path w="421004" h="746760" extrusionOk="0">
                <a:moveTo>
                  <a:pt x="251459" y="686098"/>
                </a:moveTo>
                <a:lnTo>
                  <a:pt x="251459" y="516635"/>
                </a:lnTo>
                <a:lnTo>
                  <a:pt x="167639" y="516635"/>
                </a:lnTo>
                <a:lnTo>
                  <a:pt x="167639" y="683061"/>
                </a:lnTo>
                <a:lnTo>
                  <a:pt x="199605" y="746759"/>
                </a:lnTo>
                <a:lnTo>
                  <a:pt x="221018" y="746759"/>
                </a:lnTo>
                <a:lnTo>
                  <a:pt x="251459" y="686098"/>
                </a:lnTo>
                <a:close/>
              </a:path>
              <a:path w="421004" h="746760" extrusionOk="0">
                <a:moveTo>
                  <a:pt x="420623" y="348995"/>
                </a:moveTo>
                <a:lnTo>
                  <a:pt x="210311" y="516635"/>
                </a:lnTo>
                <a:lnTo>
                  <a:pt x="251459" y="516635"/>
                </a:lnTo>
                <a:lnTo>
                  <a:pt x="251459" y="686098"/>
                </a:lnTo>
                <a:lnTo>
                  <a:pt x="420623" y="348995"/>
                </a:lnTo>
                <a:close/>
              </a:path>
            </a:pathLst>
          </a:custGeom>
          <a:solidFill>
            <a:schemeClr val="accent2"/>
          </a:solidFill>
        </p:spPr>
        <p:txBody>
          <a:bodyPr wrap="square" lIns="0" tIns="0" rIns="0" bIns="0" rtlCol="0"/>
          <a:lstStyle/>
          <a:p>
            <a:pPr>
              <a:defRPr/>
            </a:pPr>
            <a:endParaRPr lang="it" sz="1650" noProof="0" dirty="0">
              <a:latin typeface="Poppins"/>
            </a:endParaRPr>
          </a:p>
        </p:txBody>
      </p:sp>
      <p:sp>
        <p:nvSpPr>
          <p:cNvPr id="4" name="object 4"/>
          <p:cNvSpPr txBox="1"/>
          <p:nvPr/>
        </p:nvSpPr>
        <p:spPr bwMode="auto">
          <a:xfrm>
            <a:off x="5422503" y="1208565"/>
            <a:ext cx="3480484" cy="614126"/>
          </a:xfrm>
          <a:prstGeom prst="rect">
            <a:avLst/>
          </a:prstGeom>
          <a:noFill/>
        </p:spPr>
        <p:txBody>
          <a:bodyPr vert="horz" wrap="square" lIns="0" tIns="0" rIns="0" bIns="0" rtlCol="0">
            <a:spAutoFit/>
          </a:bodyPr>
          <a:lstStyle/>
          <a:p>
            <a:pPr marL="344067" marR="118147" indent="-306029" algn="ctr">
              <a:lnSpc>
                <a:spcPct val="101099"/>
              </a:lnSpc>
              <a:defRPr/>
            </a:pPr>
            <a:r>
              <a:rPr lang="it" sz="2000" noProof="0" dirty="0">
                <a:latin typeface="Poppins"/>
                <a:cs typeface="Calibri" panose="020F0502020204030204" pitchFamily="34" charset="0"/>
              </a:rPr>
              <a:t>Pensiero morale, etica,</a:t>
            </a:r>
          </a:p>
          <a:p>
            <a:pPr marL="344067" marR="118147" indent="-306029" algn="ctr">
              <a:lnSpc>
                <a:spcPct val="101099"/>
              </a:lnSpc>
              <a:defRPr/>
            </a:pPr>
            <a:r>
              <a:rPr lang="it" sz="2000" noProof="0" dirty="0">
                <a:latin typeface="Poppins"/>
                <a:cs typeface="Calibri" panose="020F0502020204030204" pitchFamily="34" charset="0"/>
              </a:rPr>
              <a:t>valori e standard</a:t>
            </a:r>
          </a:p>
        </p:txBody>
      </p:sp>
      <p:sp>
        <p:nvSpPr>
          <p:cNvPr id="8" name="object 8"/>
          <p:cNvSpPr/>
          <p:nvPr/>
        </p:nvSpPr>
        <p:spPr bwMode="auto">
          <a:xfrm>
            <a:off x="5408547" y="3428959"/>
            <a:ext cx="717259" cy="381044"/>
          </a:xfrm>
          <a:custGeom>
            <a:avLst/>
            <a:gdLst/>
            <a:ahLst/>
            <a:cxnLst/>
            <a:rect l="l" t="t" r="r" b="b"/>
            <a:pathLst>
              <a:path w="792479" h="421004" extrusionOk="0">
                <a:moveTo>
                  <a:pt x="541019" y="210311"/>
                </a:moveTo>
                <a:lnTo>
                  <a:pt x="508220" y="169163"/>
                </a:lnTo>
                <a:lnTo>
                  <a:pt x="0" y="169163"/>
                </a:lnTo>
                <a:lnTo>
                  <a:pt x="0" y="252983"/>
                </a:lnTo>
                <a:lnTo>
                  <a:pt x="507006" y="252983"/>
                </a:lnTo>
                <a:lnTo>
                  <a:pt x="541019" y="210311"/>
                </a:lnTo>
                <a:close/>
              </a:path>
              <a:path w="792479" h="421004" extrusionOk="0">
                <a:moveTo>
                  <a:pt x="792479" y="210311"/>
                </a:moveTo>
                <a:lnTo>
                  <a:pt x="373379" y="0"/>
                </a:lnTo>
                <a:lnTo>
                  <a:pt x="508220" y="169163"/>
                </a:lnTo>
                <a:lnTo>
                  <a:pt x="541019" y="169163"/>
                </a:lnTo>
                <a:lnTo>
                  <a:pt x="541019" y="336499"/>
                </a:lnTo>
                <a:lnTo>
                  <a:pt x="792479" y="210311"/>
                </a:lnTo>
                <a:close/>
              </a:path>
              <a:path w="792479" h="421004" extrusionOk="0">
                <a:moveTo>
                  <a:pt x="541019" y="336499"/>
                </a:moveTo>
                <a:lnTo>
                  <a:pt x="541019" y="252983"/>
                </a:lnTo>
                <a:lnTo>
                  <a:pt x="507006" y="252983"/>
                </a:lnTo>
                <a:lnTo>
                  <a:pt x="373379" y="420623"/>
                </a:lnTo>
                <a:lnTo>
                  <a:pt x="541019" y="336499"/>
                </a:lnTo>
                <a:close/>
              </a:path>
              <a:path w="792479" h="421004" extrusionOk="0">
                <a:moveTo>
                  <a:pt x="541019" y="252983"/>
                </a:moveTo>
                <a:lnTo>
                  <a:pt x="541019" y="210311"/>
                </a:lnTo>
                <a:lnTo>
                  <a:pt x="507006" y="252983"/>
                </a:lnTo>
                <a:lnTo>
                  <a:pt x="541019" y="252983"/>
                </a:lnTo>
                <a:close/>
              </a:path>
              <a:path w="792479" h="421004" extrusionOk="0">
                <a:moveTo>
                  <a:pt x="541019" y="210311"/>
                </a:moveTo>
                <a:lnTo>
                  <a:pt x="541019" y="169163"/>
                </a:lnTo>
                <a:lnTo>
                  <a:pt x="508220" y="169163"/>
                </a:lnTo>
                <a:lnTo>
                  <a:pt x="541019" y="210311"/>
                </a:lnTo>
                <a:close/>
              </a:path>
            </a:pathLst>
          </a:custGeom>
          <a:solidFill>
            <a:schemeClr val="accent2"/>
          </a:solidFill>
        </p:spPr>
        <p:txBody>
          <a:bodyPr wrap="square" lIns="0" tIns="0" rIns="0" bIns="0" rtlCol="0"/>
          <a:lstStyle/>
          <a:p>
            <a:pPr>
              <a:defRPr/>
            </a:pPr>
            <a:endParaRPr lang="it" sz="1650" noProof="0" dirty="0">
              <a:latin typeface="Poppins"/>
            </a:endParaRPr>
          </a:p>
        </p:txBody>
      </p:sp>
      <p:sp>
        <p:nvSpPr>
          <p:cNvPr id="9" name="object 9"/>
          <p:cNvSpPr txBox="1"/>
          <p:nvPr/>
        </p:nvSpPr>
        <p:spPr bwMode="auto">
          <a:xfrm>
            <a:off x="2456402" y="3273686"/>
            <a:ext cx="2952145" cy="614126"/>
          </a:xfrm>
          <a:prstGeom prst="rect">
            <a:avLst/>
          </a:prstGeom>
          <a:noFill/>
        </p:spPr>
        <p:txBody>
          <a:bodyPr vert="horz" wrap="square" lIns="0" tIns="0" rIns="0" bIns="0" rtlCol="0">
            <a:spAutoFit/>
          </a:bodyPr>
          <a:lstStyle/>
          <a:p>
            <a:pPr marL="344067" marR="118147" indent="-306029" algn="ctr">
              <a:lnSpc>
                <a:spcPct val="101099"/>
              </a:lnSpc>
              <a:defRPr/>
            </a:pPr>
            <a:r>
              <a:rPr lang="it" sz="2000" noProof="0" dirty="0">
                <a:latin typeface="Poppins"/>
                <a:cs typeface="Calibri" panose="020F0502020204030204" pitchFamily="34" charset="0"/>
              </a:rPr>
              <a:t>Scienza e conoscenze</a:t>
            </a:r>
          </a:p>
          <a:p>
            <a:pPr marL="344067" marR="118147" indent="-306029" algn="ctr">
              <a:lnSpc>
                <a:spcPct val="101099"/>
              </a:lnSpc>
              <a:defRPr/>
            </a:pPr>
            <a:r>
              <a:rPr lang="it" sz="2000" noProof="0" dirty="0">
                <a:latin typeface="Poppins"/>
                <a:cs typeface="Calibri" panose="020F0502020204030204" pitchFamily="34" charset="0"/>
              </a:rPr>
              <a:t>scientifiche</a:t>
            </a:r>
          </a:p>
        </p:txBody>
      </p:sp>
      <p:sp>
        <p:nvSpPr>
          <p:cNvPr id="10" name="object 10"/>
          <p:cNvSpPr/>
          <p:nvPr/>
        </p:nvSpPr>
        <p:spPr bwMode="auto">
          <a:xfrm>
            <a:off x="7408471" y="2286990"/>
            <a:ext cx="19540" cy="19540"/>
          </a:xfrm>
          <a:custGeom>
            <a:avLst/>
            <a:gdLst/>
            <a:ahLst/>
            <a:cxnLst/>
            <a:rect l="l" t="t" r="r" b="b"/>
            <a:pathLst>
              <a:path w="21589" h="21589" extrusionOk="0">
                <a:moveTo>
                  <a:pt x="21413" y="0"/>
                </a:moveTo>
                <a:lnTo>
                  <a:pt x="0" y="0"/>
                </a:lnTo>
                <a:lnTo>
                  <a:pt x="10706" y="21336"/>
                </a:lnTo>
                <a:lnTo>
                  <a:pt x="21413" y="0"/>
                </a:lnTo>
                <a:close/>
              </a:path>
            </a:pathLst>
          </a:custGeom>
          <a:solidFill>
            <a:srgbClr val="D9D9D9"/>
          </a:solidFill>
        </p:spPr>
        <p:txBody>
          <a:bodyPr wrap="square" lIns="0" tIns="0" rIns="0" bIns="0" rtlCol="0"/>
          <a:lstStyle/>
          <a:p>
            <a:pPr>
              <a:defRPr/>
            </a:pPr>
            <a:endParaRPr lang="it" sz="1650" noProof="0" dirty="0">
              <a:latin typeface="Poppins"/>
            </a:endParaRPr>
          </a:p>
        </p:txBody>
      </p:sp>
      <p:sp>
        <p:nvSpPr>
          <p:cNvPr id="11" name="object 11"/>
          <p:cNvSpPr/>
          <p:nvPr/>
        </p:nvSpPr>
        <p:spPr bwMode="auto">
          <a:xfrm>
            <a:off x="8357690" y="3428959"/>
            <a:ext cx="717259" cy="381044"/>
          </a:xfrm>
          <a:custGeom>
            <a:avLst/>
            <a:gdLst/>
            <a:ahLst/>
            <a:cxnLst/>
            <a:rect l="l" t="t" r="r" b="b"/>
            <a:pathLst>
              <a:path w="792479" h="421004" extrusionOk="0">
                <a:moveTo>
                  <a:pt x="420623" y="0"/>
                </a:moveTo>
                <a:lnTo>
                  <a:pt x="0" y="210311"/>
                </a:lnTo>
                <a:lnTo>
                  <a:pt x="252983" y="336803"/>
                </a:lnTo>
                <a:lnTo>
                  <a:pt x="252983" y="169163"/>
                </a:lnTo>
                <a:lnTo>
                  <a:pt x="285783" y="169163"/>
                </a:lnTo>
                <a:lnTo>
                  <a:pt x="420623" y="0"/>
                </a:lnTo>
                <a:close/>
              </a:path>
              <a:path w="792479" h="421004" extrusionOk="0">
                <a:moveTo>
                  <a:pt x="285783" y="169163"/>
                </a:moveTo>
                <a:lnTo>
                  <a:pt x="252983" y="169163"/>
                </a:lnTo>
                <a:lnTo>
                  <a:pt x="252983" y="210311"/>
                </a:lnTo>
                <a:lnTo>
                  <a:pt x="285783" y="169163"/>
                </a:lnTo>
                <a:close/>
              </a:path>
              <a:path w="792479" h="421004" extrusionOk="0">
                <a:moveTo>
                  <a:pt x="792479" y="252983"/>
                </a:moveTo>
                <a:lnTo>
                  <a:pt x="792479" y="169163"/>
                </a:lnTo>
                <a:lnTo>
                  <a:pt x="285783" y="169163"/>
                </a:lnTo>
                <a:lnTo>
                  <a:pt x="252983" y="210311"/>
                </a:lnTo>
                <a:lnTo>
                  <a:pt x="286997" y="252983"/>
                </a:lnTo>
                <a:lnTo>
                  <a:pt x="792479" y="252983"/>
                </a:lnTo>
                <a:close/>
              </a:path>
              <a:path w="792479" h="421004" extrusionOk="0">
                <a:moveTo>
                  <a:pt x="286997" y="252983"/>
                </a:moveTo>
                <a:lnTo>
                  <a:pt x="252983" y="210311"/>
                </a:lnTo>
                <a:lnTo>
                  <a:pt x="252983" y="252983"/>
                </a:lnTo>
                <a:lnTo>
                  <a:pt x="286997" y="252983"/>
                </a:lnTo>
                <a:close/>
              </a:path>
              <a:path w="792479" h="421004" extrusionOk="0">
                <a:moveTo>
                  <a:pt x="420623" y="420623"/>
                </a:moveTo>
                <a:lnTo>
                  <a:pt x="286997" y="252983"/>
                </a:lnTo>
                <a:lnTo>
                  <a:pt x="252983" y="252983"/>
                </a:lnTo>
                <a:lnTo>
                  <a:pt x="252983" y="336803"/>
                </a:lnTo>
                <a:lnTo>
                  <a:pt x="420623" y="420623"/>
                </a:lnTo>
                <a:close/>
              </a:path>
            </a:pathLst>
          </a:custGeom>
          <a:solidFill>
            <a:schemeClr val="accent2"/>
          </a:solidFill>
        </p:spPr>
        <p:txBody>
          <a:bodyPr wrap="square" lIns="0" tIns="0" rIns="0" bIns="0" rtlCol="0"/>
          <a:lstStyle/>
          <a:p>
            <a:pPr>
              <a:defRPr/>
            </a:pPr>
            <a:endParaRPr lang="it" sz="1650" noProof="0" dirty="0">
              <a:latin typeface="Poppins"/>
            </a:endParaRPr>
          </a:p>
        </p:txBody>
      </p:sp>
      <p:sp>
        <p:nvSpPr>
          <p:cNvPr id="12" name="object 12"/>
          <p:cNvSpPr txBox="1"/>
          <p:nvPr/>
        </p:nvSpPr>
        <p:spPr bwMode="auto">
          <a:xfrm>
            <a:off x="9255393" y="3467419"/>
            <a:ext cx="1794329" cy="304121"/>
          </a:xfrm>
          <a:prstGeom prst="rect">
            <a:avLst/>
          </a:prstGeom>
          <a:noFill/>
        </p:spPr>
        <p:txBody>
          <a:bodyPr vert="horz" wrap="square" lIns="0" tIns="0" rIns="0" bIns="0" rtlCol="0">
            <a:spAutoFit/>
          </a:bodyPr>
          <a:lstStyle/>
          <a:p>
            <a:pPr marL="344067" marR="118147" indent="-306029">
              <a:lnSpc>
                <a:spcPct val="101099"/>
              </a:lnSpc>
              <a:defRPr/>
            </a:pPr>
            <a:r>
              <a:rPr lang="it" sz="2000" noProof="0" dirty="0">
                <a:latin typeface="Poppins"/>
                <a:cs typeface="Calibri" panose="020F0502020204030204" pitchFamily="34" charset="0"/>
              </a:rPr>
              <a:t>Emozioni</a:t>
            </a:r>
            <a:endParaRPr lang="it" sz="2400" noProof="0" dirty="0">
              <a:latin typeface="Poppins"/>
              <a:cs typeface="Calibri" panose="020F0502020204030204" pitchFamily="34" charset="0"/>
            </a:endParaRPr>
          </a:p>
        </p:txBody>
      </p:sp>
      <p:sp>
        <p:nvSpPr>
          <p:cNvPr id="15" name="object 15"/>
          <p:cNvSpPr/>
          <p:nvPr/>
        </p:nvSpPr>
        <p:spPr bwMode="auto">
          <a:xfrm>
            <a:off x="7024362" y="4754445"/>
            <a:ext cx="379320" cy="717259"/>
          </a:xfrm>
          <a:custGeom>
            <a:avLst/>
            <a:gdLst/>
            <a:ahLst/>
            <a:cxnLst/>
            <a:rect l="l" t="t" r="r" b="b"/>
            <a:pathLst>
              <a:path w="419100" h="792479" extrusionOk="0">
                <a:moveTo>
                  <a:pt x="419099" y="420623"/>
                </a:moveTo>
                <a:lnTo>
                  <a:pt x="211835" y="0"/>
                </a:lnTo>
                <a:lnTo>
                  <a:pt x="0" y="419099"/>
                </a:lnTo>
                <a:lnTo>
                  <a:pt x="168978" y="284407"/>
                </a:lnTo>
                <a:lnTo>
                  <a:pt x="169163" y="251459"/>
                </a:lnTo>
                <a:lnTo>
                  <a:pt x="252983" y="251459"/>
                </a:lnTo>
                <a:lnTo>
                  <a:pt x="252983" y="286033"/>
                </a:lnTo>
                <a:lnTo>
                  <a:pt x="419099" y="420623"/>
                </a:lnTo>
                <a:close/>
              </a:path>
              <a:path w="419100" h="792479" extrusionOk="0">
                <a:moveTo>
                  <a:pt x="252790" y="285876"/>
                </a:moveTo>
                <a:lnTo>
                  <a:pt x="210311" y="251459"/>
                </a:lnTo>
                <a:lnTo>
                  <a:pt x="168978" y="284407"/>
                </a:lnTo>
                <a:lnTo>
                  <a:pt x="166115" y="792479"/>
                </a:lnTo>
                <a:lnTo>
                  <a:pt x="249935" y="792479"/>
                </a:lnTo>
                <a:lnTo>
                  <a:pt x="252790" y="285876"/>
                </a:lnTo>
                <a:close/>
              </a:path>
              <a:path w="419100" h="792479" extrusionOk="0">
                <a:moveTo>
                  <a:pt x="210311" y="251459"/>
                </a:moveTo>
                <a:lnTo>
                  <a:pt x="169163" y="251459"/>
                </a:lnTo>
                <a:lnTo>
                  <a:pt x="168978" y="284407"/>
                </a:lnTo>
                <a:lnTo>
                  <a:pt x="210311" y="251459"/>
                </a:lnTo>
                <a:close/>
              </a:path>
              <a:path w="419100" h="792479" extrusionOk="0">
                <a:moveTo>
                  <a:pt x="252983" y="251459"/>
                </a:moveTo>
                <a:lnTo>
                  <a:pt x="210311" y="251459"/>
                </a:lnTo>
                <a:lnTo>
                  <a:pt x="252790" y="285876"/>
                </a:lnTo>
                <a:lnTo>
                  <a:pt x="252983" y="251459"/>
                </a:lnTo>
                <a:close/>
              </a:path>
              <a:path w="419100" h="792479" extrusionOk="0">
                <a:moveTo>
                  <a:pt x="252983" y="286033"/>
                </a:moveTo>
                <a:lnTo>
                  <a:pt x="252983" y="251459"/>
                </a:lnTo>
                <a:lnTo>
                  <a:pt x="252790" y="285876"/>
                </a:lnTo>
                <a:lnTo>
                  <a:pt x="252983" y="286033"/>
                </a:lnTo>
                <a:close/>
              </a:path>
            </a:pathLst>
          </a:custGeom>
          <a:solidFill>
            <a:schemeClr val="accent2"/>
          </a:solidFill>
        </p:spPr>
        <p:txBody>
          <a:bodyPr wrap="square" lIns="0" tIns="0" rIns="0" bIns="0" rtlCol="0"/>
          <a:lstStyle/>
          <a:p>
            <a:pPr>
              <a:defRPr/>
            </a:pPr>
            <a:endParaRPr lang="it" sz="1650" noProof="0" dirty="0">
              <a:latin typeface="Poppins"/>
            </a:endParaRPr>
          </a:p>
        </p:txBody>
      </p:sp>
      <p:sp>
        <p:nvSpPr>
          <p:cNvPr id="16" name="object 16"/>
          <p:cNvSpPr txBox="1"/>
          <p:nvPr/>
        </p:nvSpPr>
        <p:spPr bwMode="auto">
          <a:xfrm>
            <a:off x="5310824" y="5609116"/>
            <a:ext cx="3405495" cy="613870"/>
          </a:xfrm>
          <a:prstGeom prst="rect">
            <a:avLst/>
          </a:prstGeom>
          <a:noFill/>
        </p:spPr>
        <p:txBody>
          <a:bodyPr vert="horz" wrap="square" lIns="0" tIns="0" rIns="0" bIns="0" rtlCol="0">
            <a:spAutoFit/>
          </a:bodyPr>
          <a:lstStyle/>
          <a:p>
            <a:pPr marL="405157" algn="ctr">
              <a:defRPr/>
            </a:pPr>
            <a:r>
              <a:rPr lang="it" sz="2000" noProof="0" dirty="0">
                <a:latin typeface="Poppins"/>
                <a:cs typeface="Calibri" panose="020F0502020204030204" pitchFamily="34" charset="0"/>
              </a:rPr>
              <a:t>Convinzioni culturali, sociali e politiche</a:t>
            </a:r>
          </a:p>
        </p:txBody>
      </p:sp>
      <p:sp>
        <p:nvSpPr>
          <p:cNvPr id="17" name="Ellipse 16"/>
          <p:cNvSpPr/>
          <p:nvPr/>
        </p:nvSpPr>
        <p:spPr bwMode="auto">
          <a:xfrm>
            <a:off x="6107274" y="2634699"/>
            <a:ext cx="2250415" cy="2123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067" marR="118147" indent="-306029" algn="ctr">
              <a:lnSpc>
                <a:spcPct val="101099"/>
              </a:lnSpc>
              <a:defRPr/>
            </a:pPr>
            <a:r>
              <a:rPr lang="it" sz="2400" b="1" noProof="0" dirty="0">
                <a:solidFill>
                  <a:schemeClr val="bg1"/>
                </a:solidFill>
                <a:latin typeface="Poppins"/>
                <a:cs typeface="Calibri" panose="020F0502020204030204" pitchFamily="34" charset="0"/>
              </a:rPr>
              <a:t>Formarsi </a:t>
            </a:r>
          </a:p>
          <a:p>
            <a:pPr marL="344067" marR="118147" indent="-306029" algn="ctr">
              <a:lnSpc>
                <a:spcPct val="101099"/>
              </a:lnSpc>
              <a:defRPr/>
            </a:pPr>
            <a:r>
              <a:rPr lang="it" sz="2400" b="1" dirty="0">
                <a:solidFill>
                  <a:schemeClr val="bg1"/>
                </a:solidFill>
                <a:latin typeface="Poppins"/>
                <a:cs typeface="Calibri" panose="020F0502020204030204" pitchFamily="34" charset="0"/>
              </a:rPr>
              <a:t>una</a:t>
            </a:r>
          </a:p>
          <a:p>
            <a:pPr marL="344067" marR="118147" indent="-306029" algn="ctr">
              <a:lnSpc>
                <a:spcPct val="101099"/>
              </a:lnSpc>
              <a:defRPr/>
            </a:pPr>
            <a:r>
              <a:rPr lang="it" sz="2400" b="1" noProof="0" dirty="0">
                <a:solidFill>
                  <a:schemeClr val="bg1"/>
                </a:solidFill>
                <a:latin typeface="Poppins"/>
                <a:cs typeface="Calibri" panose="020F0502020204030204" pitchFamily="34" charset="0"/>
              </a:rPr>
              <a:t>opinione </a:t>
            </a:r>
          </a:p>
        </p:txBody>
      </p:sp>
      <p:grpSp>
        <p:nvGrpSpPr>
          <p:cNvPr id="14" name="Gruppierung 13"/>
          <p:cNvGrpSpPr/>
          <p:nvPr/>
        </p:nvGrpSpPr>
        <p:grpSpPr bwMode="auto">
          <a:xfrm>
            <a:off x="805755" y="1460917"/>
            <a:ext cx="2905355" cy="1395401"/>
            <a:chOff x="893135" y="2003192"/>
            <a:chExt cx="2913321" cy="1399227"/>
          </a:xfrm>
        </p:grpSpPr>
        <p:sp>
          <p:nvSpPr>
            <p:cNvPr id="6" name="Wolke 5"/>
            <p:cNvSpPr/>
            <p:nvPr/>
          </p:nvSpPr>
          <p:spPr bwMode="auto">
            <a:xfrm>
              <a:off x="893135" y="2003192"/>
              <a:ext cx="2913321" cy="1399227"/>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 noProof="0" dirty="0">
                <a:solidFill>
                  <a:schemeClr val="accent6">
                    <a:lumMod val="75000"/>
                  </a:schemeClr>
                </a:solidFill>
                <a:latin typeface="Poppins"/>
              </a:endParaRPr>
            </a:p>
          </p:txBody>
        </p:sp>
        <p:sp>
          <p:nvSpPr>
            <p:cNvPr id="13" name="Textfeld 12"/>
            <p:cNvSpPr txBox="1"/>
            <p:nvPr/>
          </p:nvSpPr>
          <p:spPr bwMode="auto">
            <a:xfrm>
              <a:off x="1399891" y="2241140"/>
              <a:ext cx="2164125" cy="923330"/>
            </a:xfrm>
            <a:prstGeom prst="rect">
              <a:avLst/>
            </a:prstGeom>
            <a:noFill/>
          </p:spPr>
          <p:txBody>
            <a:bodyPr wrap="square" rtlCol="0">
              <a:spAutoFit/>
            </a:bodyPr>
            <a:lstStyle/>
            <a:p>
              <a:pPr>
                <a:defRPr/>
              </a:pPr>
              <a:r>
                <a:rPr lang="it" noProof="0" dirty="0">
                  <a:solidFill>
                    <a:schemeClr val="accent6">
                      <a:lumMod val="75000"/>
                    </a:schemeClr>
                  </a:solidFill>
                  <a:latin typeface="Poppins"/>
                  <a:cs typeface="Calibri" panose="020F0502020204030204" pitchFamily="34" charset="0"/>
                </a:rPr>
                <a:t>Competenza e comprensione del processo</a:t>
              </a:r>
            </a:p>
          </p:txBody>
        </p:sp>
      </p:grpSp>
      <p:sp>
        <p:nvSpPr>
          <p:cNvPr id="18" name="Rechteck 17"/>
          <p:cNvSpPr/>
          <p:nvPr/>
        </p:nvSpPr>
        <p:spPr bwMode="auto">
          <a:xfrm>
            <a:off x="682812" y="5012362"/>
            <a:ext cx="3414833" cy="769441"/>
          </a:xfrm>
          <a:prstGeom prst="rect">
            <a:avLst/>
          </a:prstGeom>
        </p:spPr>
        <p:txBody>
          <a:bodyPr wrap="square">
            <a:spAutoFit/>
          </a:bodyPr>
          <a:lstStyle/>
          <a:p>
            <a:pPr>
              <a:defRPr/>
            </a:pPr>
            <a:r>
              <a:rPr lang="it" sz="1100" noProof="0" dirty="0">
                <a:latin typeface="Calibri" panose="020F0502020204030204" pitchFamily="34" charset="0"/>
                <a:cs typeface="Calibri" panose="020F0502020204030204" pitchFamily="34" charset="0"/>
              </a:rPr>
              <a:t>Sadler, T.D, Romine, W.L. &amp; Sami, M. (2016) . Learning science content through socio-scientific issues-based instruction: a multi-level assessment study. International Journal of Science Education, 38(10), 1622-1635</a:t>
            </a:r>
            <a:endParaRPr lang="it" sz="1600" noProof="0" dirty="0">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it" sz="3600" noProof="0" dirty="0"/>
              <a:t>SSI - problematiche socio-scientifiche</a:t>
            </a:r>
          </a:p>
        </p:txBody>
      </p:sp>
      <p:sp>
        <p:nvSpPr>
          <p:cNvPr id="12" name="Textplatzhalter 11"/>
          <p:cNvSpPr>
            <a:spLocks noGrp="1"/>
          </p:cNvSpPr>
          <p:nvPr>
            <p:ph type="body" sz="half" idx="4294967295"/>
          </p:nvPr>
        </p:nvSpPr>
        <p:spPr bwMode="auto">
          <a:xfrm>
            <a:off x="1311275" y="2084388"/>
            <a:ext cx="10880725" cy="381000"/>
          </a:xfrm>
        </p:spPr>
        <p:txBody>
          <a:bodyPr>
            <a:normAutofit fontScale="85000" lnSpcReduction="20000"/>
          </a:bodyPr>
          <a:lstStyle/>
          <a:p>
            <a:pPr>
              <a:defRPr/>
            </a:pPr>
            <a:r>
              <a:rPr lang="it" u="sng" noProof="0" dirty="0">
                <a:hlinkClick r:id="rId3" tooltip="https://futurefocusedlearning.net/blog/learner-agency/5-terrific-inquiry-based-learning-examples"/>
              </a:rPr>
              <a:t>https://futurefocusedlearning.net/blog/learner-agency/5-terrific-inquiry-based-learning-examples</a:t>
            </a:r>
            <a:r>
              <a:rPr lang="it" noProof="0" dirty="0"/>
              <a:t> </a:t>
            </a:r>
          </a:p>
          <a:p>
            <a:pPr>
              <a:defRPr/>
            </a:pPr>
            <a:endParaRPr lang="it" noProof="0" dirty="0"/>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it" noProof="0" dirty="0" err="1"/>
              <a:t> </a:t>
            </a:r>
            <a:endParaRPr lang="it" noProof="0" dirty="0"/>
          </a:p>
        </p:txBody>
      </p:sp>
      <p:sp>
        <p:nvSpPr>
          <p:cNvPr id="3" name="Rechteck 2"/>
          <p:cNvSpPr/>
          <p:nvPr/>
        </p:nvSpPr>
        <p:spPr bwMode="auto">
          <a:xfrm>
            <a:off x="6708077" y="5268214"/>
            <a:ext cx="4987109" cy="761747"/>
          </a:xfrm>
          <a:prstGeom prst="rect">
            <a:avLst/>
          </a:prstGeom>
        </p:spPr>
        <p:txBody>
          <a:bodyPr wrap="square">
            <a:spAutoFit/>
          </a:bodyPr>
          <a:lstStyle/>
          <a:p>
            <a:pPr>
              <a:defRPr/>
            </a:pPr>
            <a:r>
              <a:rPr lang="it" sz="1100" u="sng" noProof="0" dirty="0">
                <a:latin typeface="Calibri" panose="020F0502020204030204" pitchFamily="34" charset="0"/>
                <a:cs typeface="Calibri" panose="020F0502020204030204" pitchFamily="34" charset="0"/>
              </a:rPr>
              <a:t>https://www.epa.gov/shttps://link.springer.com/chapter/10.1007/978-981-19-3326-4_8ites/default/files/styles/medium/public/2014-10/benmappyramid.png?itok=fyGUU7da</a:t>
            </a:r>
            <a:endParaRPr lang="it" sz="1100" noProof="0" dirty="0">
              <a:latin typeface="Calibri" panose="020F0502020204030204" pitchFamily="34" charset="0"/>
              <a:cs typeface="Calibri" panose="020F0502020204030204" pitchFamily="34" charset="0"/>
            </a:endParaRPr>
          </a:p>
          <a:p>
            <a:pPr>
              <a:defRPr/>
            </a:pPr>
            <a:endParaRPr lang="it" sz="1050" noProof="0" dirty="0"/>
          </a:p>
        </p:txBody>
      </p:sp>
      <p:pic>
        <p:nvPicPr>
          <p:cNvPr id="7" name="Grafik 6"/>
          <p:cNvPicPr>
            <a:picLocks noChangeAspect="1"/>
          </p:cNvPicPr>
          <p:nvPr/>
        </p:nvPicPr>
        <p:blipFill>
          <a:blip r:embed="rId4"/>
          <a:stretch/>
        </p:blipFill>
        <p:spPr bwMode="auto">
          <a:xfrm>
            <a:off x="656740" y="1991895"/>
            <a:ext cx="5828746" cy="3264098"/>
          </a:xfrm>
          <a:prstGeom prst="rect">
            <a:avLst/>
          </a:prstGeom>
        </p:spPr>
      </p:pic>
      <p:pic>
        <p:nvPicPr>
          <p:cNvPr id="8" name="Grafik 7"/>
          <p:cNvPicPr>
            <a:picLocks noChangeAspect="1"/>
          </p:cNvPicPr>
          <p:nvPr/>
        </p:nvPicPr>
        <p:blipFill>
          <a:blip r:embed="rId5"/>
          <a:stretch/>
        </p:blipFill>
        <p:spPr bwMode="auto">
          <a:xfrm>
            <a:off x="6713285" y="1991895"/>
            <a:ext cx="4759311" cy="3264099"/>
          </a:xfrm>
          <a:prstGeom prst="rect">
            <a:avLst/>
          </a:prstGeom>
        </p:spPr>
      </p:pic>
      <p:sp>
        <p:nvSpPr>
          <p:cNvPr id="11" name="Rechteck 10"/>
          <p:cNvSpPr/>
          <p:nvPr/>
        </p:nvSpPr>
        <p:spPr bwMode="auto">
          <a:xfrm>
            <a:off x="656740" y="5277473"/>
            <a:ext cx="4729648" cy="261610"/>
          </a:xfrm>
          <a:prstGeom prst="rect">
            <a:avLst/>
          </a:prstGeom>
        </p:spPr>
        <p:txBody>
          <a:bodyPr wrap="square">
            <a:spAutoFit/>
          </a:bodyPr>
          <a:lstStyle/>
          <a:p>
            <a:pPr>
              <a:defRPr/>
            </a:pPr>
            <a:r>
              <a:rPr lang="it" sz="1100" u="sng" noProof="0" dirty="0">
                <a:latin typeface="Calibri" panose="020F0502020204030204" pitchFamily="34" charset="0"/>
                <a:cs typeface="Calibri" panose="020F0502020204030204" pitchFamily="34" charset="0"/>
              </a:rPr>
              <a:t>https://prepp.in/news/e-492-causes-of-soil-pollution-environment-notes </a:t>
            </a:r>
          </a:p>
        </p:txBody>
      </p:sp>
      <p:sp>
        <p:nvSpPr>
          <p:cNvPr id="4" name="Textfeld 18">
            <a:extLst>
              <a:ext uri="{FF2B5EF4-FFF2-40B4-BE49-F238E27FC236}">
                <a16:creationId xmlns:a16="http://schemas.microsoft.com/office/drawing/2014/main" id="{4BE74D3A-6316-699B-5C42-ABA07B16A6E3}"/>
              </a:ext>
            </a:extLst>
          </p:cNvPr>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Elaborare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it" sz="3600" noProof="0" dirty="0"/>
              <a:t>SSI - problematiche socio-scientifiche - Compito</a:t>
            </a:r>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it" noProof="0" dirty="0" err="1"/>
              <a:t> </a:t>
            </a:r>
            <a:endParaRPr lang="it" noProof="0" dirty="0"/>
          </a:p>
        </p:txBody>
      </p:sp>
      <p:sp>
        <p:nvSpPr>
          <p:cNvPr id="14" name="Textfeld 13"/>
          <p:cNvSpPr txBox="1"/>
          <p:nvPr/>
        </p:nvSpPr>
        <p:spPr bwMode="auto">
          <a:xfrm>
            <a:off x="822809" y="1922630"/>
            <a:ext cx="10657183" cy="3792577"/>
          </a:xfrm>
          <a:prstGeom prst="rect">
            <a:avLst/>
          </a:prstGeom>
          <a:noFill/>
        </p:spPr>
        <p:txBody>
          <a:bodyPr wrap="square" lIns="91440" tIns="45720" rIns="91440" bIns="45720" anchor="t">
            <a:spAutoFit/>
          </a:bodyPr>
          <a:lstStyle/>
          <a:p>
            <a:pPr>
              <a:lnSpc>
                <a:spcPct val="150000"/>
              </a:lnSpc>
              <a:defRPr/>
            </a:pPr>
            <a:r>
              <a:rPr lang="it" b="1" u="sng" noProof="0" dirty="0">
                <a:latin typeface="Poppins"/>
                <a:cs typeface="Calibri" panose="020F0502020204030204" pitchFamily="34" charset="0"/>
              </a:rPr>
              <a:t>Compito 4.2.: </a:t>
            </a:r>
            <a:r>
              <a:rPr lang="it" b="1" noProof="0" dirty="0">
                <a:latin typeface="Poppins"/>
                <a:cs typeface="Calibri" panose="020F0502020204030204" pitchFamily="34" charset="0"/>
              </a:rPr>
              <a:t>Che cosa possiamo fare contro l’inquinamento del suolo? </a:t>
            </a:r>
          </a:p>
          <a:p>
            <a:pPr>
              <a:lnSpc>
                <a:spcPct val="150000"/>
              </a:lnSpc>
              <a:defRPr/>
            </a:pPr>
            <a:r>
              <a:rPr lang="it" noProof="0" dirty="0">
                <a:latin typeface="Poppins"/>
                <a:cs typeface="Calibri" panose="020F0502020204030204" pitchFamily="34" charset="0"/>
              </a:rPr>
              <a:t>Utilizzate le conoscenze già acquisite su questo argomento (classe XXX/materia xxx) e fate ricerche nelle seguenti pagine online </a:t>
            </a:r>
          </a:p>
          <a:p>
            <a:pPr>
              <a:lnSpc>
                <a:spcPct val="150000"/>
              </a:lnSpc>
              <a:defRPr/>
            </a:pPr>
            <a:r>
              <a:rPr lang="it" noProof="0" dirty="0">
                <a:latin typeface="Poppins"/>
                <a:cs typeface="Calibri" panose="020F0502020204030204" pitchFamily="34" charset="0"/>
              </a:rPr>
              <a:t>(</a:t>
            </a:r>
            <a:r>
              <a:rPr lang="it" noProof="0" dirty="0">
                <a:solidFill>
                  <a:schemeClr val="bg2">
                    <a:lumMod val="60000"/>
                    <a:lumOff val="40000"/>
                  </a:schemeClr>
                </a:solidFill>
                <a:latin typeface="Poppins"/>
                <a:cs typeface="Calibri" panose="020F0502020204030204" pitchFamily="34" charset="0"/>
              </a:rPr>
              <a:t>si dovrebbe fornire una selezione che sia adatta alla fascia d’età</a:t>
            </a:r>
            <a:r>
              <a:rPr lang="it" noProof="0" dirty="0">
                <a:latin typeface="Poppins"/>
                <a:cs typeface="Calibri" panose="020F0502020204030204" pitchFamily="34" charset="0"/>
              </a:rPr>
              <a:t>) </a:t>
            </a:r>
          </a:p>
          <a:p>
            <a:pPr>
              <a:lnSpc>
                <a:spcPct val="150000"/>
              </a:lnSpc>
              <a:defRPr/>
            </a:pPr>
            <a:r>
              <a:rPr lang="it" b="1" u="sng" noProof="0" dirty="0">
                <a:latin typeface="Poppins"/>
                <a:cs typeface="Calibri"/>
              </a:rPr>
              <a:t>Gruppo 1 - 2: </a:t>
            </a:r>
            <a:r>
              <a:rPr lang="it" noProof="0" dirty="0">
                <a:latin typeface="Poppins"/>
                <a:cs typeface="Calibri"/>
              </a:rPr>
              <a:t>Sviluppate una proposta plausibile su come possiamo ridurre l'inquinamento del suolo in futuro: preparate una presentazione innovativa che convincerà i decisori e i politici locali ad accettare l’iniziativa.</a:t>
            </a:r>
          </a:p>
          <a:p>
            <a:pPr>
              <a:lnSpc>
                <a:spcPct val="150000"/>
              </a:lnSpc>
              <a:defRPr/>
            </a:pPr>
            <a:r>
              <a:rPr lang="it" b="1" u="sng" noProof="0" dirty="0">
                <a:latin typeface="Poppins"/>
                <a:cs typeface="Calibri"/>
              </a:rPr>
              <a:t>Gruppo 3 - 4: </a:t>
            </a:r>
            <a:r>
              <a:rPr lang="it" noProof="0" dirty="0">
                <a:latin typeface="Poppins"/>
                <a:cs typeface="Calibri"/>
              </a:rPr>
              <a:t>Sviluppate un programma educativo creativo per informare le persone sugli impatti dell'inquinamento del suolo sulla salute e su come prevenirli. </a:t>
            </a:r>
          </a:p>
        </p:txBody>
      </p:sp>
      <p:sp>
        <p:nvSpPr>
          <p:cNvPr id="2" name="Textfeld 18">
            <a:extLst>
              <a:ext uri="{FF2B5EF4-FFF2-40B4-BE49-F238E27FC236}">
                <a16:creationId xmlns:a16="http://schemas.microsoft.com/office/drawing/2014/main" id="{9AC8A2D1-EBFC-1166-8B66-BD624CE28EC2}"/>
              </a:ext>
            </a:extLst>
          </p:cNvPr>
          <p:cNvSpPr txBox="1"/>
          <p:nvPr/>
        </p:nvSpPr>
        <p:spPr bwMode="auto">
          <a:xfrm>
            <a:off x="795892" y="1236111"/>
            <a:ext cx="1585690" cy="523220"/>
          </a:xfrm>
          <a:prstGeom prst="rect">
            <a:avLst/>
          </a:prstGeom>
          <a:solidFill>
            <a:srgbClr val="00B0F0"/>
          </a:solid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rgbClr val="000000"/>
                </a:solidFill>
                <a:latin typeface="Calibri" panose="020F0502020204030204" pitchFamily="34" charset="0"/>
                <a:cs typeface="Calibri" panose="020F0502020204030204" pitchFamily="34" charset="0"/>
              </a:rPr>
              <a:t>Elaborare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930638" y="4468712"/>
            <a:ext cx="9533138" cy="1207254"/>
          </a:xfrm>
          <a:prstGeom prst="rect">
            <a:avLst/>
          </a:prstGeom>
          <a:noFill/>
        </p:spPr>
        <p:txBody>
          <a:bodyPr wrap="square" lIns="91440" tIns="45720" rIns="91440" bIns="45720" rtlCol="0" anchor="t">
            <a:spAutoFit/>
          </a:bodyPr>
          <a:lstStyle/>
          <a:p>
            <a:pPr marL="285750" marR="0" lvl="0" indent="-285750">
              <a:lnSpc>
                <a:spcPct val="150000"/>
              </a:lnSpc>
              <a:spcBef>
                <a:spcPts val="0"/>
              </a:spcBef>
              <a:spcAft>
                <a:spcPts val="0"/>
              </a:spcAft>
              <a:buClr>
                <a:srgbClr val="000000"/>
              </a:buClr>
              <a:buSzTx/>
              <a:buFont typeface="Wingdings"/>
              <a:buChar char="Ø"/>
              <a:defRPr/>
            </a:pPr>
            <a:r>
              <a:rPr lang="it" sz="1600" u="sng" noProof="0" dirty="0">
                <a:latin typeface="Poppins"/>
                <a:cs typeface="Calibri"/>
              </a:rPr>
              <a:t>Formativa:</a:t>
            </a:r>
            <a:r>
              <a:rPr lang="it" sz="1600" noProof="0" dirty="0">
                <a:latin typeface="Poppins"/>
                <a:cs typeface="Calibri"/>
              </a:rPr>
              <a:t> Osservate attentamente i vostri studenti mentre lavorano in gruppo, raccogliete i prodotti di apprendimento e analizzateli: fornite feedback</a:t>
            </a:r>
          </a:p>
          <a:p>
            <a:pPr marL="285750" marR="0" lvl="0" indent="-285750">
              <a:lnSpc>
                <a:spcPct val="150000"/>
              </a:lnSpc>
              <a:spcBef>
                <a:spcPts val="0"/>
              </a:spcBef>
              <a:spcAft>
                <a:spcPts val="0"/>
              </a:spcAft>
              <a:buClr>
                <a:srgbClr val="000000"/>
              </a:buClr>
              <a:buSzTx/>
              <a:buFont typeface="Wingdings"/>
              <a:buChar char="Ø"/>
              <a:defRPr/>
            </a:pPr>
            <a:r>
              <a:rPr lang="it" sz="1600" u="sng" noProof="0" dirty="0">
                <a:latin typeface="Poppins"/>
                <a:cs typeface="Calibri"/>
              </a:rPr>
              <a:t>Sommativa:</a:t>
            </a:r>
            <a:r>
              <a:rPr lang="it" sz="1600" noProof="0" dirty="0">
                <a:latin typeface="Poppins"/>
                <a:cs typeface="Calibri"/>
              </a:rPr>
              <a:t> Stabilite gli obiettivi di apprendimento fin dall'inizio</a:t>
            </a:r>
          </a:p>
        </p:txBody>
      </p:sp>
      <p:sp>
        <p:nvSpPr>
          <p:cNvPr id="13" name="Textfeld 12"/>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
        <p:nvSpPr>
          <p:cNvPr id="2" name="Title 1">
            <a:extLst>
              <a:ext uri="{FF2B5EF4-FFF2-40B4-BE49-F238E27FC236}">
                <a16:creationId xmlns:a16="http://schemas.microsoft.com/office/drawing/2014/main" id="{AA1F0046-187E-F19F-7218-8156D5D2A549}"/>
              </a:ext>
            </a:extLst>
          </p:cNvPr>
          <p:cNvSpPr>
            <a:spLocks noGrp="1"/>
          </p:cNvSpPr>
          <p:nvPr>
            <p:ph type="title"/>
          </p:nvPr>
        </p:nvSpPr>
        <p:spPr/>
        <p:txBody>
          <a:bodyPr/>
          <a:lstStyle/>
          <a:p>
            <a:r>
              <a:rPr lang="it" dirty="0"/>
              <a:t>Ricevere feedback</a:t>
            </a:r>
          </a:p>
        </p:txBody>
      </p:sp>
      <p:sp>
        <p:nvSpPr>
          <p:cNvPr id="5" name="Rechteck 16"/>
          <p:cNvSpPr/>
          <p:nvPr/>
        </p:nvSpPr>
        <p:spPr bwMode="auto">
          <a:xfrm>
            <a:off x="826583" y="1922630"/>
            <a:ext cx="11033338" cy="2546082"/>
          </a:xfrm>
          <a:prstGeom prst="rect">
            <a:avLst/>
          </a:prstGeom>
        </p:spPr>
        <p:txBody>
          <a:bodyPr wrap="square">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it" noProof="0" dirty="0">
                <a:latin typeface="Poppins"/>
                <a:cs typeface="Calibri" panose="020F0502020204030204" pitchFamily="34" charset="0"/>
              </a:rPr>
              <a:t>Osservate gli studenti mentre lavorano in gruppo o presentano il lavoro in classe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it" noProof="0" dirty="0">
                <a:latin typeface="Poppins"/>
                <a:cs typeface="Calibri" panose="020F0502020204030204" pitchFamily="34" charset="0"/>
              </a:rPr>
              <a:t>Monitorate se e come sviluppano le loro competenze</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it" noProof="0" dirty="0">
                <a:latin typeface="Poppins"/>
                <a:cs typeface="Calibri" panose="020F0502020204030204" pitchFamily="34" charset="0"/>
              </a:rPr>
              <a:t>Testate conoscenze e competenze alla fine </a:t>
            </a:r>
          </a:p>
          <a:p>
            <a:pPr marR="0" lvl="0" algn="l" defTabSz="914400">
              <a:lnSpc>
                <a:spcPct val="150000"/>
              </a:lnSpc>
              <a:spcBef>
                <a:spcPts val="0"/>
              </a:spcBef>
              <a:spcAft>
                <a:spcPts val="0"/>
              </a:spcAft>
              <a:buClr>
                <a:srgbClr val="000000"/>
              </a:buClr>
              <a:buSzTx/>
              <a:defRPr/>
            </a:pPr>
            <a:r>
              <a:rPr lang="it" b="1" noProof="0" dirty="0">
                <a:latin typeface="Poppins"/>
                <a:cs typeface="Calibri" panose="020F0502020204030204" pitchFamily="34" charset="0"/>
              </a:rPr>
              <a:t>La valutazione non deve essere intesa in modo tradizionale, ma serve piuttosto a riconoscere e diagnosticare i prerequisiti di apprendimento e i progressi nell’apprendimento in ogni fase, guidando così i passi successivi dell'insegnante.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711357" y="1955479"/>
            <a:ext cx="11189574" cy="3377078"/>
          </a:xfrm>
          <a:prstGeom prst="rect">
            <a:avLst/>
          </a:prstGeom>
        </p:spPr>
        <p:txBody>
          <a:bodyPr wrap="square" lIns="91440" tIns="45720" rIns="91440" bIns="45720" anchor="t">
            <a:spAutoFit/>
          </a:bodyPr>
          <a:lstStyle/>
          <a:p>
            <a:pPr lvl="0">
              <a:lnSpc>
                <a:spcPct val="150000"/>
              </a:lnSpc>
              <a:buClr>
                <a:srgbClr val="000000"/>
              </a:buClr>
              <a:defRPr/>
            </a:pPr>
            <a:r>
              <a:rPr lang="it" noProof="0" dirty="0">
                <a:latin typeface="Poppins"/>
                <a:cs typeface="Calibri"/>
              </a:rPr>
              <a:t>La diagnostica non costituisce solo la base per la valutazione, ma è anche necessaria come parte integrante delle lezioni di biologia per adattare in modo ottimale l'insegnamento alle esigenze degli studenti.</a:t>
            </a:r>
          </a:p>
          <a:p>
            <a:pPr marL="285750" lvl="0" indent="-285750">
              <a:lnSpc>
                <a:spcPct val="150000"/>
              </a:lnSpc>
              <a:buClr>
                <a:srgbClr val="000000"/>
              </a:buClr>
              <a:buFont typeface="Wingdings"/>
              <a:buChar char="Ø"/>
              <a:defRPr/>
            </a:pPr>
            <a:r>
              <a:rPr lang="it" u="sng" noProof="0" dirty="0">
                <a:latin typeface="Poppins"/>
                <a:cs typeface="Calibri"/>
              </a:rPr>
              <a:t>Diagnostica sommativa - esame:</a:t>
            </a:r>
            <a:r>
              <a:rPr lang="it" noProof="0" dirty="0">
                <a:latin typeface="Poppins"/>
                <a:cs typeface="Calibri"/>
              </a:rPr>
              <a:t> la prestazione dopo fasi di apprendimento più lunghe viene infine diagnosticata e valutata (solitamente tramite test o compiti scolastici)</a:t>
            </a:r>
          </a:p>
          <a:p>
            <a:pPr marL="285750" lvl="0" indent="-285750">
              <a:lnSpc>
                <a:spcPct val="150000"/>
              </a:lnSpc>
              <a:buClr>
                <a:srgbClr val="000000"/>
              </a:buClr>
              <a:buFont typeface="Wingdings"/>
              <a:buChar char="Ø"/>
              <a:defRPr/>
            </a:pPr>
            <a:r>
              <a:rPr lang="it" u="sng" noProof="0" dirty="0">
                <a:latin typeface="Poppins"/>
                <a:cs typeface="Calibri" panose="020F0502020204030204" pitchFamily="34" charset="0"/>
              </a:rPr>
              <a:t>Diagnostica formativa </a:t>
            </a:r>
            <a:r>
              <a:rPr lang="it" noProof="0" dirty="0">
                <a:latin typeface="Poppins"/>
                <a:cs typeface="Calibri" panose="020F0502020204030204" pitchFamily="34" charset="0"/>
              </a:rPr>
              <a:t>- valutazione, viene effettuata su base continuativa per valutare i progressi di apprendimento degli alunni (schede di lavoro, osservazioni delle lezioni, discussioni in classe, compiti a casa, ecc.). </a:t>
            </a:r>
          </a:p>
        </p:txBody>
      </p:sp>
      <p:sp>
        <p:nvSpPr>
          <p:cNvPr id="2" name="Title 1">
            <a:extLst>
              <a:ext uri="{FF2B5EF4-FFF2-40B4-BE49-F238E27FC236}">
                <a16:creationId xmlns:a16="http://schemas.microsoft.com/office/drawing/2014/main" id="{8E158618-8A83-DD4E-CDF4-3F243118EB47}"/>
              </a:ext>
            </a:extLst>
          </p:cNvPr>
          <p:cNvSpPr>
            <a:spLocks noGrp="1"/>
          </p:cNvSpPr>
          <p:nvPr>
            <p:ph type="title"/>
          </p:nvPr>
        </p:nvSpPr>
        <p:spPr/>
        <p:txBody>
          <a:bodyPr/>
          <a:lstStyle/>
          <a:p>
            <a:r>
              <a:rPr lang="it" dirty="0"/>
              <a:t>Ricevere feedback</a:t>
            </a:r>
          </a:p>
        </p:txBody>
      </p:sp>
      <p:sp>
        <p:nvSpPr>
          <p:cNvPr id="3" name="Textfeld 12">
            <a:extLst>
              <a:ext uri="{FF2B5EF4-FFF2-40B4-BE49-F238E27FC236}">
                <a16:creationId xmlns:a16="http://schemas.microsoft.com/office/drawing/2014/main" id="{90566E61-636D-8B1D-E63D-35F95D857D2D}"/>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69421" y="2236348"/>
            <a:ext cx="10517692" cy="2862322"/>
          </a:xfrm>
          <a:prstGeom prst="rect">
            <a:avLst/>
          </a:prstGeom>
        </p:spPr>
        <p:txBody>
          <a:bodyPr wrap="square" lIns="91440" tIns="45720" rIns="91440" bIns="45720" anchor="t">
            <a:spAutoFit/>
          </a:bodyPr>
          <a:lstStyle/>
          <a:p>
            <a:pPr>
              <a:lnSpc>
                <a:spcPct val="150000"/>
              </a:lnSpc>
              <a:buClr>
                <a:srgbClr val="000000"/>
              </a:buClr>
              <a:defRPr/>
            </a:pPr>
            <a:r>
              <a:rPr lang="it" sz="2000" b="1" u="sng" noProof="0" dirty="0">
                <a:latin typeface="Poppins"/>
                <a:cs typeface="Calibri"/>
              </a:rPr>
              <a:t>Diagnosi formativa:</a:t>
            </a:r>
            <a:r>
              <a:rPr lang="it" sz="2000" noProof="0" dirty="0">
                <a:latin typeface="Poppins"/>
                <a:cs typeface="Calibri"/>
              </a:rPr>
              <a:t> Creare opportunità affinché gli studenti mettano in discussione le proprie conoscenze e riflettano sulle proprie esperienze. Creare opportunità che permettano all'insegnante di valutare e sviluppare l'efficacia dell'offerta didattica e di riconoscere il livello attuale dei discenti.  </a:t>
            </a:r>
            <a:endParaRPr lang="it" sz="2000" b="1" u="sng" noProof="0" dirty="0">
              <a:latin typeface="Poppins"/>
              <a:cs typeface="Calibri"/>
            </a:endParaRPr>
          </a:p>
          <a:p>
            <a:pPr lvl="0">
              <a:lnSpc>
                <a:spcPct val="150000"/>
              </a:lnSpc>
              <a:defRPr/>
            </a:pPr>
            <a:r>
              <a:rPr lang="it" sz="2000" b="1" u="sng" noProof="0" dirty="0">
                <a:latin typeface="Poppins"/>
                <a:cs typeface="Calibri"/>
              </a:rPr>
              <a:t>Diagnosi sommativa:</a:t>
            </a:r>
            <a:r>
              <a:rPr lang="it" sz="2000" noProof="0" dirty="0">
                <a:latin typeface="Poppins"/>
                <a:cs typeface="Calibri"/>
              </a:rPr>
              <a:t> Fornire ai discenti feedback sul raggiungimento degli obiettivi di apprendimento previsti o sull'acquisizione delle competenze desiderate. </a:t>
            </a:r>
            <a:endParaRPr lang="it" sz="2000" b="0" i="0" u="none" strike="noStrike" cap="none" spc="0" noProof="0" dirty="0">
              <a:ln>
                <a:noFill/>
              </a:ln>
              <a:latin typeface="Poppins"/>
              <a:cs typeface="Calibri"/>
            </a:endParaRPr>
          </a:p>
        </p:txBody>
      </p:sp>
      <p:sp>
        <p:nvSpPr>
          <p:cNvPr id="3" name="Title 2">
            <a:extLst>
              <a:ext uri="{FF2B5EF4-FFF2-40B4-BE49-F238E27FC236}">
                <a16:creationId xmlns:a16="http://schemas.microsoft.com/office/drawing/2014/main" id="{B5288EF4-0432-AE41-0704-F498CE6D3439}"/>
              </a:ext>
            </a:extLst>
          </p:cNvPr>
          <p:cNvSpPr>
            <a:spLocks noGrp="1"/>
          </p:cNvSpPr>
          <p:nvPr>
            <p:ph type="title"/>
          </p:nvPr>
        </p:nvSpPr>
        <p:spPr/>
        <p:txBody>
          <a:bodyPr/>
          <a:lstStyle/>
          <a:p>
            <a:r>
              <a:rPr lang="it" dirty="0"/>
              <a:t>Ricevere feedback</a:t>
            </a:r>
          </a:p>
        </p:txBody>
      </p:sp>
      <p:sp>
        <p:nvSpPr>
          <p:cNvPr id="4" name="Textfeld 12">
            <a:extLst>
              <a:ext uri="{FF2B5EF4-FFF2-40B4-BE49-F238E27FC236}">
                <a16:creationId xmlns:a16="http://schemas.microsoft.com/office/drawing/2014/main" id="{FE02D4FC-33CF-2266-E2A5-AB97F3C91258}"/>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18038" y="1969646"/>
            <a:ext cx="9054580" cy="3276282"/>
          </a:xfrm>
          <a:prstGeom prst="rect">
            <a:avLst/>
          </a:prstGeom>
        </p:spPr>
        <p:txBody>
          <a:bodyPr wrap="square" lIns="91440" tIns="45720" rIns="91440" bIns="45720" anchor="t">
            <a:spAutoFit/>
          </a:bodyPr>
          <a:lstStyle/>
          <a:p>
            <a:pPr>
              <a:lnSpc>
                <a:spcPct val="150000"/>
              </a:lnSpc>
              <a:defRPr/>
            </a:pPr>
            <a:r>
              <a:rPr lang="it" sz="2000" b="1" u="sng" noProof="0" dirty="0">
                <a:latin typeface="Poppins"/>
                <a:cs typeface="Calibri"/>
              </a:rPr>
              <a:t>Metodi: </a:t>
            </a:r>
          </a:p>
          <a:p>
            <a:pPr marL="342900" indent="-342900">
              <a:lnSpc>
                <a:spcPct val="150000"/>
              </a:lnSpc>
              <a:buFont typeface="Arial"/>
              <a:buChar char="•"/>
              <a:defRPr/>
            </a:pPr>
            <a:r>
              <a:rPr lang="it" sz="2000" noProof="0" dirty="0">
                <a:latin typeface="Poppins"/>
                <a:cs typeface="Calibri" panose="020F0502020204030204" pitchFamily="34" charset="0"/>
              </a:rPr>
              <a:t>Fumetti concettuali, mappe concettuali</a:t>
            </a:r>
          </a:p>
          <a:p>
            <a:pPr marL="342900" indent="-342900">
              <a:lnSpc>
                <a:spcPct val="150000"/>
              </a:lnSpc>
              <a:buFont typeface="Arial"/>
              <a:buChar char="•"/>
              <a:defRPr/>
            </a:pPr>
            <a:r>
              <a:rPr lang="it" sz="2000" noProof="0" dirty="0">
                <a:latin typeface="Poppins"/>
                <a:cs typeface="Calibri" panose="020F0502020204030204" pitchFamily="34" charset="0"/>
              </a:rPr>
              <a:t>Osservazioni in classe</a:t>
            </a:r>
          </a:p>
          <a:p>
            <a:pPr marL="342900" indent="-342900">
              <a:lnSpc>
                <a:spcPct val="150000"/>
              </a:lnSpc>
              <a:buFont typeface="Arial"/>
              <a:buChar char="•"/>
              <a:defRPr/>
            </a:pPr>
            <a:r>
              <a:rPr lang="it" sz="2000" noProof="0" dirty="0">
                <a:latin typeface="Poppins"/>
                <a:cs typeface="Calibri" panose="020F0502020204030204" pitchFamily="34" charset="0"/>
              </a:rPr>
              <a:t>Spiegazioni di fenomeni simili</a:t>
            </a:r>
          </a:p>
          <a:p>
            <a:pPr marL="342900" indent="-342900">
              <a:lnSpc>
                <a:spcPct val="150000"/>
              </a:lnSpc>
              <a:buFont typeface="Arial"/>
              <a:buChar char="•"/>
              <a:defRPr/>
            </a:pPr>
            <a:r>
              <a:rPr lang="it" sz="2000" noProof="0" dirty="0">
                <a:latin typeface="Poppins"/>
                <a:cs typeface="Calibri" panose="020F0502020204030204" pitchFamily="34" charset="0"/>
              </a:rPr>
              <a:t>Analisi di artefatti (valutazione degli argomenti nelle discussioni, contenuti di presentazioni o altri prodotti di apprendimento, ecc.) </a:t>
            </a:r>
          </a:p>
          <a:p>
            <a:pPr marL="342900" indent="-342900">
              <a:lnSpc>
                <a:spcPct val="150000"/>
              </a:lnSpc>
              <a:buFont typeface="Arial"/>
              <a:buChar char="•"/>
              <a:defRPr/>
            </a:pPr>
            <a:r>
              <a:rPr lang="it" sz="2000" noProof="0" dirty="0">
                <a:latin typeface="Poppins"/>
                <a:cs typeface="Calibri" panose="020F0502020204030204" pitchFamily="34" charset="0"/>
              </a:rPr>
              <a:t>Test, esami </a:t>
            </a:r>
          </a:p>
        </p:txBody>
      </p:sp>
      <p:sp>
        <p:nvSpPr>
          <p:cNvPr id="3" name="Title 2">
            <a:extLst>
              <a:ext uri="{FF2B5EF4-FFF2-40B4-BE49-F238E27FC236}">
                <a16:creationId xmlns:a16="http://schemas.microsoft.com/office/drawing/2014/main" id="{C6FA91DE-84AD-26F5-7C2C-3A9EA7CD151F}"/>
              </a:ext>
            </a:extLst>
          </p:cNvPr>
          <p:cNvSpPr>
            <a:spLocks noGrp="1"/>
          </p:cNvSpPr>
          <p:nvPr>
            <p:ph type="title"/>
          </p:nvPr>
        </p:nvSpPr>
        <p:spPr/>
        <p:txBody>
          <a:bodyPr/>
          <a:lstStyle/>
          <a:p>
            <a:r>
              <a:rPr lang="it" dirty="0"/>
              <a:t>Ricevere feedback</a:t>
            </a:r>
          </a:p>
        </p:txBody>
      </p:sp>
      <p:sp>
        <p:nvSpPr>
          <p:cNvPr id="4" name="Textfeld 12">
            <a:extLst>
              <a:ext uri="{FF2B5EF4-FFF2-40B4-BE49-F238E27FC236}">
                <a16:creationId xmlns:a16="http://schemas.microsoft.com/office/drawing/2014/main" id="{8AFAFEFD-3E65-1714-EA6E-CF79A954784E}"/>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2049094" y="3759505"/>
            <a:ext cx="1780721" cy="4572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solidFill>
                  <a:schemeClr val="tx1"/>
                </a:solidFill>
                <a:latin typeface="Poppins"/>
              </a:rPr>
              <a:t>Resti vegetali</a:t>
            </a:r>
          </a:p>
        </p:txBody>
      </p:sp>
      <p:sp>
        <p:nvSpPr>
          <p:cNvPr id="15" name="Abgerundetes Rechteck 14"/>
          <p:cNvSpPr/>
          <p:nvPr/>
        </p:nvSpPr>
        <p:spPr bwMode="auto">
          <a:xfrm>
            <a:off x="3916133" y="2408905"/>
            <a:ext cx="1701994" cy="504056"/>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solidFill>
                  <a:schemeClr val="tx1"/>
                </a:solidFill>
                <a:latin typeface="Poppins"/>
              </a:rPr>
              <a:t>Lombrichi</a:t>
            </a:r>
          </a:p>
        </p:txBody>
      </p:sp>
      <p:sp>
        <p:nvSpPr>
          <p:cNvPr id="16" name="Abgerundetes Rechteck 15"/>
          <p:cNvSpPr/>
          <p:nvPr/>
        </p:nvSpPr>
        <p:spPr bwMode="auto">
          <a:xfrm>
            <a:off x="4477887" y="4882646"/>
            <a:ext cx="1296144" cy="432048"/>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solidFill>
                  <a:schemeClr val="tx1"/>
                </a:solidFill>
                <a:latin typeface="Poppins"/>
              </a:rPr>
              <a:t>Humus</a:t>
            </a:r>
          </a:p>
        </p:txBody>
      </p:sp>
      <p:cxnSp>
        <p:nvCxnSpPr>
          <p:cNvPr id="18" name="Gerade Verbindung mit Pfeil 17"/>
          <p:cNvCxnSpPr/>
          <p:nvPr/>
        </p:nvCxnSpPr>
        <p:spPr bwMode="auto">
          <a:xfrm flipH="1">
            <a:off x="2533671" y="3299713"/>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bwMode="auto">
          <a:xfrm>
            <a:off x="4837927" y="3875777"/>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3973831" y="4739873"/>
            <a:ext cx="43204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2965719" y="2939673"/>
            <a:ext cx="505267" cy="369332"/>
          </a:xfrm>
          <a:prstGeom prst="rect">
            <a:avLst/>
          </a:prstGeom>
          <a:noFill/>
        </p:spPr>
        <p:txBody>
          <a:bodyPr wrap="none" rtlCol="0">
            <a:spAutoFit/>
          </a:bodyPr>
          <a:lstStyle/>
          <a:p>
            <a:pPr>
              <a:defRPr/>
            </a:pPr>
            <a:r>
              <a:rPr lang="it" noProof="0" dirty="0">
                <a:latin typeface="Poppins"/>
              </a:rPr>
              <a:t>mangiano</a:t>
            </a:r>
          </a:p>
        </p:txBody>
      </p:sp>
      <p:sp>
        <p:nvSpPr>
          <p:cNvPr id="22" name="Textfeld 21"/>
          <p:cNvSpPr txBox="1"/>
          <p:nvPr/>
        </p:nvSpPr>
        <p:spPr bwMode="auto">
          <a:xfrm>
            <a:off x="4405879" y="3515737"/>
            <a:ext cx="697627" cy="369332"/>
          </a:xfrm>
          <a:prstGeom prst="rect">
            <a:avLst/>
          </a:prstGeom>
          <a:noFill/>
        </p:spPr>
        <p:txBody>
          <a:bodyPr wrap="none" rtlCol="0">
            <a:spAutoFit/>
          </a:bodyPr>
          <a:lstStyle/>
          <a:p>
            <a:pPr>
              <a:defRPr/>
            </a:pPr>
            <a:r>
              <a:rPr lang="it" noProof="0" dirty="0">
                <a:latin typeface="Poppins"/>
              </a:rPr>
              <a:t>escrementi</a:t>
            </a:r>
          </a:p>
        </p:txBody>
      </p:sp>
      <p:sp>
        <p:nvSpPr>
          <p:cNvPr id="23" name="Textfeld 22"/>
          <p:cNvSpPr txBox="1"/>
          <p:nvPr/>
        </p:nvSpPr>
        <p:spPr bwMode="auto">
          <a:xfrm>
            <a:off x="3181743" y="4379833"/>
            <a:ext cx="1029449" cy="369332"/>
          </a:xfrm>
          <a:prstGeom prst="rect">
            <a:avLst/>
          </a:prstGeom>
          <a:noFill/>
        </p:spPr>
        <p:txBody>
          <a:bodyPr wrap="none" rtlCol="0">
            <a:spAutoFit/>
          </a:bodyPr>
          <a:lstStyle/>
          <a:p>
            <a:pPr>
              <a:defRPr/>
            </a:pPr>
            <a:r>
              <a:rPr lang="it" noProof="0" dirty="0">
                <a:latin typeface="Poppins"/>
              </a:rPr>
              <a:t>generano</a:t>
            </a:r>
          </a:p>
        </p:txBody>
      </p:sp>
      <p:cxnSp>
        <p:nvCxnSpPr>
          <p:cNvPr id="24" name="Gerade Verbindung 15"/>
          <p:cNvCxnSpPr/>
          <p:nvPr/>
        </p:nvCxnSpPr>
        <p:spPr bwMode="auto">
          <a:xfrm flipH="1">
            <a:off x="3469775" y="2867665"/>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p:nvPr/>
        </p:nvCxnSpPr>
        <p:spPr bwMode="auto">
          <a:xfrm flipH="1" flipV="1">
            <a:off x="4477887" y="3011681"/>
            <a:ext cx="144016"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p:nvPr/>
        </p:nvCxnSpPr>
        <p:spPr bwMode="auto">
          <a:xfrm>
            <a:off x="2821702" y="4271821"/>
            <a:ext cx="50405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673721" y="4655176"/>
            <a:ext cx="1719900" cy="886989"/>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sz="1400" noProof="0" dirty="0">
                <a:solidFill>
                  <a:schemeClr val="tx1"/>
                </a:solidFill>
                <a:latin typeface="Poppins"/>
              </a:rPr>
              <a:t>proposizione</a:t>
            </a:r>
          </a:p>
        </p:txBody>
      </p:sp>
      <p:sp>
        <p:nvSpPr>
          <p:cNvPr id="28" name="Pfeil nach rechts 27"/>
          <p:cNvSpPr/>
          <p:nvPr/>
        </p:nvSpPr>
        <p:spPr bwMode="auto">
          <a:xfrm rot="1807152">
            <a:off x="1805098" y="2113625"/>
            <a:ext cx="1368152" cy="893658"/>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sz="1400" noProof="0" dirty="0">
                <a:solidFill>
                  <a:schemeClr val="tx1"/>
                </a:solidFill>
                <a:latin typeface="Poppins"/>
              </a:rPr>
              <a:t>collegamento</a:t>
            </a:r>
          </a:p>
        </p:txBody>
      </p:sp>
      <p:sp>
        <p:nvSpPr>
          <p:cNvPr id="29" name="Pfeil nach rechts 28"/>
          <p:cNvSpPr/>
          <p:nvPr/>
        </p:nvSpPr>
        <p:spPr bwMode="auto">
          <a:xfrm rot="1077663">
            <a:off x="625460" y="3556356"/>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sz="1400" noProof="0" dirty="0">
                <a:solidFill>
                  <a:schemeClr val="tx1"/>
                </a:solidFill>
                <a:latin typeface="Poppins"/>
              </a:rPr>
              <a:t>concetto</a:t>
            </a:r>
          </a:p>
        </p:txBody>
      </p:sp>
      <p:sp>
        <p:nvSpPr>
          <p:cNvPr id="2" name="Rechteck 1"/>
          <p:cNvSpPr/>
          <p:nvPr/>
        </p:nvSpPr>
        <p:spPr bwMode="auto">
          <a:xfrm>
            <a:off x="6350095" y="1933300"/>
            <a:ext cx="5271929" cy="2862322"/>
          </a:xfrm>
          <a:prstGeom prst="rect">
            <a:avLst/>
          </a:prstGeom>
        </p:spPr>
        <p:txBody>
          <a:bodyPr wrap="square">
            <a:spAutoFit/>
          </a:bodyPr>
          <a:lstStyle/>
          <a:p>
            <a:pPr marL="342900" indent="-342900">
              <a:buFont typeface="Arial" panose="020B0604020202020204" pitchFamily="34" charset="0"/>
              <a:buChar char="•"/>
              <a:defRPr/>
            </a:pPr>
            <a:r>
              <a:rPr lang="it" sz="2000" noProof="0" dirty="0">
                <a:latin typeface="Poppins"/>
                <a:cs typeface="Calibri" panose="020F0502020204030204" pitchFamily="34" charset="0"/>
              </a:rPr>
              <a:t>Visualizzate i concetti all'interno di forme geometriche</a:t>
            </a:r>
          </a:p>
          <a:p>
            <a:pPr marL="342900" indent="-342900">
              <a:buFont typeface="Arial" panose="020B0604020202020204" pitchFamily="34" charset="0"/>
              <a:buChar char="•"/>
              <a:defRPr/>
            </a:pPr>
            <a:r>
              <a:rPr lang="it" sz="2000" noProof="0" dirty="0">
                <a:latin typeface="Poppins"/>
                <a:cs typeface="Calibri" panose="020F0502020204030204" pitchFamily="34" charset="0"/>
              </a:rPr>
              <a:t>Usate linee di collegamento per indicare le relazioni tra concetti correlati</a:t>
            </a:r>
          </a:p>
          <a:p>
            <a:pPr marL="342900" indent="-342900">
              <a:buFont typeface="Arial" panose="020B0604020202020204" pitchFamily="34" charset="0"/>
              <a:buChar char="•"/>
              <a:defRPr/>
            </a:pPr>
            <a:r>
              <a:rPr lang="it" sz="2000" noProof="0" dirty="0">
                <a:latin typeface="Poppins"/>
                <a:cs typeface="Calibri" panose="020F0502020204030204" pitchFamily="34" charset="0"/>
              </a:rPr>
              <a:t>Disponete i concetti in ordine gerarchico</a:t>
            </a:r>
          </a:p>
          <a:p>
            <a:pPr marL="342900" indent="-342900">
              <a:buFont typeface="Arial" panose="020B0604020202020204" pitchFamily="34" charset="0"/>
              <a:buChar char="•"/>
              <a:defRPr/>
            </a:pPr>
            <a:r>
              <a:rPr lang="it" sz="2000" noProof="0" dirty="0">
                <a:latin typeface="Poppins"/>
                <a:cs typeface="Calibri" panose="020F0502020204030204" pitchFamily="34" charset="0"/>
              </a:rPr>
              <a:t>Potete includere collegamenti incrociati tra due o più concetti</a:t>
            </a:r>
          </a:p>
          <a:p>
            <a:pPr marL="342900" indent="-342900">
              <a:buFont typeface="Arial" panose="020B0604020202020204" pitchFamily="34" charset="0"/>
              <a:buChar char="•"/>
              <a:defRPr/>
            </a:pPr>
            <a:r>
              <a:rPr lang="it" sz="2000" noProof="0" dirty="0">
                <a:latin typeface="Poppins"/>
                <a:cs typeface="Calibri" panose="020F0502020204030204" pitchFamily="34" charset="0"/>
              </a:rPr>
              <a:t>Collegare le parole in una mappa concettuale costituisce una proposizione</a:t>
            </a:r>
          </a:p>
        </p:txBody>
      </p:sp>
      <p:sp>
        <p:nvSpPr>
          <p:cNvPr id="3" name="Title 2">
            <a:extLst>
              <a:ext uri="{FF2B5EF4-FFF2-40B4-BE49-F238E27FC236}">
                <a16:creationId xmlns:a16="http://schemas.microsoft.com/office/drawing/2014/main" id="{F564481D-A24C-2528-6F53-D9BE8B28253E}"/>
              </a:ext>
            </a:extLst>
          </p:cNvPr>
          <p:cNvSpPr>
            <a:spLocks noGrp="1"/>
          </p:cNvSpPr>
          <p:nvPr>
            <p:ph type="title"/>
          </p:nvPr>
        </p:nvSpPr>
        <p:spPr/>
        <p:txBody>
          <a:bodyPr>
            <a:normAutofit fontScale="90000"/>
          </a:bodyPr>
          <a:lstStyle/>
          <a:p>
            <a:r>
              <a:rPr lang="it" dirty="0"/>
              <a:t>Le mappe concettuali visualizzano i ‘modelli mentali’ dei discenti </a:t>
            </a:r>
          </a:p>
        </p:txBody>
      </p:sp>
      <p:sp>
        <p:nvSpPr>
          <p:cNvPr id="5" name="Textfeld 12">
            <a:extLst>
              <a:ext uri="{FF2B5EF4-FFF2-40B4-BE49-F238E27FC236}">
                <a16:creationId xmlns:a16="http://schemas.microsoft.com/office/drawing/2014/main" id="{1B4F82D1-9A31-156C-D956-52BB89C046C2}"/>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279475" y="5056902"/>
            <a:ext cx="10431390" cy="738664"/>
          </a:xfrm>
          <a:prstGeom prst="rect">
            <a:avLst/>
          </a:prstGeom>
        </p:spPr>
        <p:txBody>
          <a:bodyPr wrap="square" lIns="91440" tIns="45720" rIns="91440" bIns="45720" anchor="t">
            <a:spAutoFit/>
          </a:bodyPr>
          <a:lstStyle/>
          <a:p>
            <a:pPr>
              <a:defRPr/>
            </a:pPr>
            <a:r>
              <a:rPr lang="it" sz="1400" i="1" dirty="0">
                <a:solidFill>
                  <a:srgbClr val="000000"/>
                </a:solidFill>
                <a:latin typeface="Poppins"/>
                <a:cs typeface="Arial"/>
              </a:rPr>
              <a:t>(Krüger, D., Kloss, L., &amp; Cuadros, I. (2009). Was macht „gute“ Biologielehrkräfte aus? Befragungen von Lehrenden in der Didaktik der Biologie und Biologie-Lehramtsstudierenden an deutschen Hochschulen. I D B – Berichte aus dem Institut für Didaktik der Biologie, 17, 63–88.)</a:t>
            </a:r>
          </a:p>
        </p:txBody>
      </p:sp>
      <p:sp>
        <p:nvSpPr>
          <p:cNvPr id="7" name="Title 6">
            <a:extLst>
              <a:ext uri="{FF2B5EF4-FFF2-40B4-BE49-F238E27FC236}">
                <a16:creationId xmlns:a16="http://schemas.microsoft.com/office/drawing/2014/main" id="{E864B5E6-F82F-2CEE-7388-0498051CAC2B}"/>
              </a:ext>
            </a:extLst>
          </p:cNvPr>
          <p:cNvSpPr>
            <a:spLocks noGrp="1"/>
          </p:cNvSpPr>
          <p:nvPr>
            <p:ph type="title"/>
          </p:nvPr>
        </p:nvSpPr>
        <p:spPr/>
        <p:txBody>
          <a:bodyPr>
            <a:normAutofit/>
          </a:bodyPr>
          <a:lstStyle/>
          <a:p>
            <a:pPr algn="r"/>
            <a:r>
              <a:rPr lang="it" dirty="0"/>
              <a:t>Che cosa è una “buona educazione ambientale”?</a:t>
            </a:r>
          </a:p>
        </p:txBody>
      </p:sp>
      <p:sp>
        <p:nvSpPr>
          <p:cNvPr id="16" name="Textfeld 17"/>
          <p:cNvSpPr txBox="1"/>
          <p:nvPr/>
        </p:nvSpPr>
        <p:spPr bwMode="auto">
          <a:xfrm>
            <a:off x="953853" y="1433102"/>
            <a:ext cx="6923582" cy="3280385"/>
          </a:xfrm>
          <a:prstGeom prst="rect">
            <a:avLst/>
          </a:prstGeom>
          <a:noFill/>
        </p:spPr>
        <p:txBody>
          <a:bodyPr wrap="square" rtlCol="0">
            <a:spAutoFit/>
          </a:bodyPr>
          <a:lstStyle/>
          <a:p>
            <a:pPr>
              <a:lnSpc>
                <a:spcPct val="150000"/>
              </a:lnSpc>
              <a:defRPr/>
            </a:pPr>
            <a:r>
              <a:rPr lang="it" sz="2000" noProof="0" dirty="0">
                <a:latin typeface="Poppins"/>
              </a:rPr>
              <a:t>“L'insegnamento avviene in un'ampia varietà di condizioni, il che rende impossibile una definizione universalmente valida di ‘buon’ insegnamento.</a:t>
            </a:r>
          </a:p>
          <a:p>
            <a:pPr>
              <a:lnSpc>
                <a:spcPct val="150000"/>
              </a:lnSpc>
              <a:defRPr/>
            </a:pPr>
            <a:r>
              <a:rPr lang="it" sz="2000" noProof="0" dirty="0">
                <a:latin typeface="Poppins"/>
              </a:rPr>
              <a:t>La stessa lezione può avere grande successo in termini di apprendimento in una classe, ma fallire in un'altra. Per valutare l’efficacia dell’insegnamento è fondamentale stabilire gli obiettivi.”</a:t>
            </a:r>
          </a:p>
        </p:txBody>
      </p:sp>
      <p:sp>
        <p:nvSpPr>
          <p:cNvPr id="17" name="Rechteckige Legende 4">
            <a:extLst>
              <a:ext uri="{FF2B5EF4-FFF2-40B4-BE49-F238E27FC236}">
                <a16:creationId xmlns:a16="http://schemas.microsoft.com/office/drawing/2014/main" id="{A450F489-B529-84E9-6171-9DC96F0FF93B}"/>
              </a:ext>
            </a:extLst>
          </p:cNvPr>
          <p:cNvSpPr/>
          <p:nvPr/>
        </p:nvSpPr>
        <p:spPr bwMode="auto">
          <a:xfrm>
            <a:off x="8273939" y="1788807"/>
            <a:ext cx="3198693" cy="1963386"/>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it" b="1" dirty="0">
                <a:latin typeface="Poppins"/>
              </a:rPr>
              <a:t>Principio educativo:
</a:t>
            </a:r>
            <a:r>
              <a:rPr lang="it" dirty="0">
                <a:latin typeface="Poppins"/>
              </a:rPr>
              <a:t>Rendere trasparenti gli obiettivi di apprendimento che i discenti devono raggiungere.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1870390" y="3930906"/>
            <a:ext cx="1249799" cy="5504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solidFill>
                  <a:schemeClr val="tx1"/>
                </a:solidFill>
              </a:rPr>
              <a:t>la brughiera</a:t>
            </a:r>
          </a:p>
        </p:txBody>
      </p:sp>
      <p:sp>
        <p:nvSpPr>
          <p:cNvPr id="15" name="Abgerundetes Rechteck 14"/>
          <p:cNvSpPr/>
          <p:nvPr/>
        </p:nvSpPr>
        <p:spPr bwMode="auto">
          <a:xfrm>
            <a:off x="3839899" y="2311984"/>
            <a:ext cx="1447365" cy="6730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 noProof="0" dirty="0">
              <a:solidFill>
                <a:schemeClr val="tx1"/>
              </a:solidFill>
            </a:endParaRPr>
          </a:p>
        </p:txBody>
      </p:sp>
      <p:sp>
        <p:nvSpPr>
          <p:cNvPr id="16" name="Abgerundetes Rechteck 15"/>
          <p:cNvSpPr/>
          <p:nvPr/>
        </p:nvSpPr>
        <p:spPr bwMode="auto">
          <a:xfrm>
            <a:off x="4754045" y="4939328"/>
            <a:ext cx="1341955" cy="6103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noProof="0" dirty="0">
                <a:solidFill>
                  <a:schemeClr val="tx1"/>
                </a:solidFill>
              </a:rPr>
              <a:t>specie varie</a:t>
            </a:r>
          </a:p>
        </p:txBody>
      </p:sp>
      <p:cxnSp>
        <p:nvCxnSpPr>
          <p:cNvPr id="18" name="Gerade Verbindung mit Pfeil 17"/>
          <p:cNvCxnSpPr>
            <a:cxnSpLocks/>
          </p:cNvCxnSpPr>
          <p:nvPr/>
        </p:nvCxnSpPr>
        <p:spPr bwMode="auto">
          <a:xfrm flipH="1">
            <a:off x="2478360" y="3599507"/>
            <a:ext cx="378595" cy="237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flipV="1">
            <a:off x="4925998" y="3111609"/>
            <a:ext cx="327195" cy="81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bwMode="auto">
          <a:xfrm>
            <a:off x="4149263" y="5078540"/>
            <a:ext cx="512836" cy="165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4716474" y="3930906"/>
            <a:ext cx="1133644" cy="369332"/>
          </a:xfrm>
          <a:prstGeom prst="rect">
            <a:avLst/>
          </a:prstGeom>
          <a:noFill/>
        </p:spPr>
        <p:txBody>
          <a:bodyPr wrap="none" rtlCol="0">
            <a:spAutoFit/>
          </a:bodyPr>
          <a:lstStyle/>
          <a:p>
            <a:pPr>
              <a:defRPr/>
            </a:pPr>
            <a:r>
              <a:rPr lang="it" noProof="0" dirty="0"/>
              <a:t>regola</a:t>
            </a:r>
          </a:p>
        </p:txBody>
      </p:sp>
      <p:sp>
        <p:nvSpPr>
          <p:cNvPr id="23" name="Textfeld 22"/>
          <p:cNvSpPr txBox="1"/>
          <p:nvPr/>
        </p:nvSpPr>
        <p:spPr bwMode="auto">
          <a:xfrm>
            <a:off x="3298894" y="4436049"/>
            <a:ext cx="1082013" cy="923330"/>
          </a:xfrm>
          <a:prstGeom prst="rect">
            <a:avLst/>
          </a:prstGeom>
          <a:noFill/>
        </p:spPr>
        <p:txBody>
          <a:bodyPr wrap="square" rtlCol="0">
            <a:spAutoFit/>
          </a:bodyPr>
          <a:lstStyle/>
          <a:p>
            <a:pPr>
              <a:defRPr/>
            </a:pPr>
            <a:r>
              <a:rPr lang="it" noProof="0" dirty="0"/>
              <a:t>fornisce l’habitat a</a:t>
            </a:r>
          </a:p>
        </p:txBody>
      </p:sp>
      <p:cxnSp>
        <p:nvCxnSpPr>
          <p:cNvPr id="24" name="Gerade Verbindung 15"/>
          <p:cNvCxnSpPr/>
          <p:nvPr/>
        </p:nvCxnSpPr>
        <p:spPr bwMode="auto">
          <a:xfrm flipH="1">
            <a:off x="3543076" y="2964703"/>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a:cxnSpLocks/>
          </p:cNvCxnSpPr>
          <p:nvPr/>
        </p:nvCxnSpPr>
        <p:spPr bwMode="auto">
          <a:xfrm flipH="1" flipV="1">
            <a:off x="5438679" y="4367414"/>
            <a:ext cx="166364" cy="41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a:cxnSpLocks/>
          </p:cNvCxnSpPr>
          <p:nvPr/>
        </p:nvCxnSpPr>
        <p:spPr bwMode="auto">
          <a:xfrm>
            <a:off x="2889847" y="4554187"/>
            <a:ext cx="384273" cy="157489"/>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873119" y="5071347"/>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sz="1400" noProof="0" dirty="0">
                <a:solidFill>
                  <a:schemeClr val="tx1"/>
                </a:solidFill>
              </a:rPr>
              <a:t>proposizione</a:t>
            </a:r>
          </a:p>
        </p:txBody>
      </p:sp>
      <p:sp>
        <p:nvSpPr>
          <p:cNvPr id="28" name="Pfeil nach rechts 27"/>
          <p:cNvSpPr/>
          <p:nvPr/>
        </p:nvSpPr>
        <p:spPr bwMode="auto">
          <a:xfrm rot="2722069">
            <a:off x="2309037" y="2101096"/>
            <a:ext cx="1323603" cy="868681"/>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sz="1400" noProof="0" dirty="0">
                <a:solidFill>
                  <a:schemeClr val="tx1"/>
                </a:solidFill>
              </a:rPr>
              <a:t>collegamento</a:t>
            </a:r>
          </a:p>
        </p:txBody>
      </p:sp>
      <p:sp>
        <p:nvSpPr>
          <p:cNvPr id="29" name="Pfeil nach rechts 28"/>
          <p:cNvSpPr/>
          <p:nvPr/>
        </p:nvSpPr>
        <p:spPr bwMode="auto">
          <a:xfrm rot="1077663">
            <a:off x="497077" y="3580401"/>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 sz="1400" noProof="0" dirty="0">
                <a:solidFill>
                  <a:schemeClr val="tx1"/>
                </a:solidFill>
              </a:rPr>
              <a:t>concetto</a:t>
            </a:r>
          </a:p>
        </p:txBody>
      </p:sp>
      <p:sp>
        <p:nvSpPr>
          <p:cNvPr id="3" name="Rechteck 2"/>
          <p:cNvSpPr/>
          <p:nvPr/>
        </p:nvSpPr>
        <p:spPr bwMode="auto">
          <a:xfrm>
            <a:off x="6660192" y="3550881"/>
            <a:ext cx="4812440" cy="2862322"/>
          </a:xfrm>
          <a:prstGeom prst="rect">
            <a:avLst/>
          </a:prstGeom>
        </p:spPr>
        <p:txBody>
          <a:bodyPr wrap="square">
            <a:spAutoFit/>
          </a:bodyPr>
          <a:lstStyle/>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endParaRPr lang="it" noProof="0" dirty="0">
              <a:highlight>
                <a:srgbClr val="FFFF00"/>
              </a:highlight>
            </a:endParaRPr>
          </a:p>
          <a:p>
            <a:pPr lvl="0">
              <a:defRPr/>
            </a:pPr>
            <a:r>
              <a:rPr lang="it" noProof="0" dirty="0">
                <a:highlight>
                  <a:srgbClr val="FFFF00"/>
                </a:highlight>
              </a:rPr>
              <a:t> </a:t>
            </a:r>
          </a:p>
        </p:txBody>
      </p:sp>
      <p:sp>
        <p:nvSpPr>
          <p:cNvPr id="6" name="Textfeld 5">
            <a:extLst>
              <a:ext uri="{FF2B5EF4-FFF2-40B4-BE49-F238E27FC236}">
                <a16:creationId xmlns:a16="http://schemas.microsoft.com/office/drawing/2014/main" id="{EE3CB783-9987-356E-6FA7-8D11C9D9D6FF}"/>
              </a:ext>
            </a:extLst>
          </p:cNvPr>
          <p:cNvSpPr txBox="1"/>
          <p:nvPr/>
        </p:nvSpPr>
        <p:spPr>
          <a:xfrm>
            <a:off x="3875296" y="2317888"/>
            <a:ext cx="1387598" cy="646331"/>
          </a:xfrm>
          <a:prstGeom prst="rect">
            <a:avLst/>
          </a:prstGeom>
          <a:noFill/>
        </p:spPr>
        <p:txBody>
          <a:bodyPr wrap="square" rtlCol="0">
            <a:spAutoFit/>
          </a:bodyPr>
          <a:lstStyle/>
          <a:p>
            <a:r>
              <a:rPr lang="it" noProof="0" dirty="0"/>
              <a:t>cicli </a:t>
            </a:r>
          </a:p>
          <a:p>
            <a:r>
              <a:rPr lang="it" noProof="0" dirty="0"/>
              <a:t>di materiali</a:t>
            </a:r>
          </a:p>
        </p:txBody>
      </p:sp>
      <p:sp>
        <p:nvSpPr>
          <p:cNvPr id="10" name="Textfeld 9">
            <a:extLst>
              <a:ext uri="{FF2B5EF4-FFF2-40B4-BE49-F238E27FC236}">
                <a16:creationId xmlns:a16="http://schemas.microsoft.com/office/drawing/2014/main" id="{D07176AD-50EF-4557-0F0D-8A2BDABA7F6F}"/>
              </a:ext>
            </a:extLst>
          </p:cNvPr>
          <p:cNvSpPr txBox="1"/>
          <p:nvPr/>
        </p:nvSpPr>
        <p:spPr bwMode="auto">
          <a:xfrm>
            <a:off x="2856955" y="3077567"/>
            <a:ext cx="1505540" cy="646331"/>
          </a:xfrm>
          <a:prstGeom prst="rect">
            <a:avLst/>
          </a:prstGeom>
          <a:noFill/>
        </p:spPr>
        <p:txBody>
          <a:bodyPr wrap="none" rtlCol="0">
            <a:spAutoFit/>
          </a:bodyPr>
          <a:lstStyle/>
          <a:p>
            <a:pPr>
              <a:defRPr/>
            </a:pPr>
            <a:r>
              <a:rPr lang="it" noProof="0" dirty="0"/>
              <a:t>mantengono </a:t>
            </a:r>
          </a:p>
          <a:p>
            <a:pPr>
              <a:defRPr/>
            </a:pPr>
            <a:r>
              <a:rPr lang="it" noProof="0" dirty="0"/>
              <a:t>l’equilibrio di </a:t>
            </a:r>
          </a:p>
        </p:txBody>
      </p:sp>
      <p:sp>
        <p:nvSpPr>
          <p:cNvPr id="7" name="Title 6">
            <a:extLst>
              <a:ext uri="{FF2B5EF4-FFF2-40B4-BE49-F238E27FC236}">
                <a16:creationId xmlns:a16="http://schemas.microsoft.com/office/drawing/2014/main" id="{C0C4D26D-5224-6BDF-DCB6-3403F4815DFA}"/>
              </a:ext>
            </a:extLst>
          </p:cNvPr>
          <p:cNvSpPr>
            <a:spLocks noGrp="1"/>
          </p:cNvSpPr>
          <p:nvPr>
            <p:ph type="title"/>
          </p:nvPr>
        </p:nvSpPr>
        <p:spPr/>
        <p:txBody>
          <a:bodyPr>
            <a:normAutofit fontScale="90000"/>
          </a:bodyPr>
          <a:lstStyle/>
          <a:p>
            <a:r>
              <a:rPr lang="it" dirty="0"/>
              <a:t>La mappe concettuali sono schede concettuali di modelli mentali</a:t>
            </a:r>
          </a:p>
        </p:txBody>
      </p:sp>
      <p:sp>
        <p:nvSpPr>
          <p:cNvPr id="8" name="Textfeld 12">
            <a:extLst>
              <a:ext uri="{FF2B5EF4-FFF2-40B4-BE49-F238E27FC236}">
                <a16:creationId xmlns:a16="http://schemas.microsoft.com/office/drawing/2014/main" id="{48930D09-35E1-3623-21FA-87F0F33054BD}"/>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
        <p:nvSpPr>
          <p:cNvPr id="38" name="Rechteck 1"/>
          <p:cNvSpPr/>
          <p:nvPr/>
        </p:nvSpPr>
        <p:spPr bwMode="auto">
          <a:xfrm>
            <a:off x="6660192" y="1921165"/>
            <a:ext cx="4871407" cy="707886"/>
          </a:xfrm>
          <a:prstGeom prst="rect">
            <a:avLst/>
          </a:prstGeom>
        </p:spPr>
        <p:txBody>
          <a:bodyPr wrap="square">
            <a:spAutoFit/>
          </a:bodyPr>
          <a:lstStyle/>
          <a:p>
            <a:pPr>
              <a:defRPr/>
            </a:pPr>
            <a:r>
              <a:rPr lang="it" sz="2000" b="1" noProof="0" dirty="0">
                <a:latin typeface="Poppins" panose="00000500000000000000" pitchFamily="2" charset="0"/>
                <a:cs typeface="Poppins" panose="00000500000000000000" pitchFamily="2" charset="0"/>
              </a:rPr>
              <a:t>Sono sempre create per una domanda sovraordinata. </a:t>
            </a:r>
          </a:p>
        </p:txBody>
      </p:sp>
      <p:sp>
        <p:nvSpPr>
          <p:cNvPr id="39" name="Textfeld 4">
            <a:extLst>
              <a:ext uri="{FF2B5EF4-FFF2-40B4-BE49-F238E27FC236}">
                <a16:creationId xmlns:a16="http://schemas.microsoft.com/office/drawing/2014/main" id="{86E8B26A-0D0A-C3A4-BBE6-344F04B7442E}"/>
              </a:ext>
            </a:extLst>
          </p:cNvPr>
          <p:cNvSpPr txBox="1"/>
          <p:nvPr/>
        </p:nvSpPr>
        <p:spPr bwMode="auto">
          <a:xfrm>
            <a:off x="6709740" y="2785630"/>
            <a:ext cx="4762892" cy="1631216"/>
          </a:xfrm>
          <a:prstGeom prst="rect">
            <a:avLst/>
          </a:prstGeom>
          <a:noFill/>
        </p:spPr>
        <p:txBody>
          <a:bodyPr wrap="square" rtlCol="0">
            <a:spAutoFit/>
          </a:bodyPr>
          <a:lstStyle/>
          <a:p>
            <a:r>
              <a:rPr lang="it" sz="2000" noProof="0" dirty="0">
                <a:latin typeface="Poppins" panose="00000500000000000000" pitchFamily="2" charset="0"/>
                <a:cs typeface="Poppins" panose="00000500000000000000" pitchFamily="2" charset="0"/>
              </a:rPr>
              <a:t>Per esempio, si potrebbe creare una mappa concettuale per uno specifico tipo di suolo: </a:t>
            </a:r>
          </a:p>
          <a:p>
            <a:endParaRPr lang="it" sz="2000" noProof="0" dirty="0">
              <a:latin typeface="Poppins" panose="00000500000000000000" pitchFamily="2" charset="0"/>
              <a:cs typeface="Poppins" panose="00000500000000000000" pitchFamily="2" charset="0"/>
            </a:endParaRPr>
          </a:p>
          <a:p>
            <a:r>
              <a:rPr lang="it" sz="2000" i="1" noProof="0" dirty="0">
                <a:latin typeface="Poppins" panose="00000500000000000000" pitchFamily="2" charset="0"/>
                <a:cs typeface="Poppins" panose="00000500000000000000" pitchFamily="2" charset="0"/>
              </a:rPr>
              <a:t>per es. “Che cosa rende la brughiera importante per gli ecosistemi?”</a:t>
            </a:r>
          </a:p>
        </p:txBody>
      </p:sp>
    </p:spTree>
    <p:extLst>
      <p:ext uri="{BB962C8B-B14F-4D97-AF65-F5344CB8AC3E}">
        <p14:creationId xmlns:p14="http://schemas.microsoft.com/office/powerpoint/2010/main" val="37285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 name="Group 11">
            <a:extLst>
              <a:ext uri="{FF2B5EF4-FFF2-40B4-BE49-F238E27FC236}">
                <a16:creationId xmlns:a16="http://schemas.microsoft.com/office/drawing/2014/main" id="{2AFCBD48-ABCC-EA04-E920-2B9F8AC551F9}"/>
              </a:ext>
            </a:extLst>
          </p:cNvPr>
          <p:cNvGrpSpPr/>
          <p:nvPr/>
        </p:nvGrpSpPr>
        <p:grpSpPr>
          <a:xfrm>
            <a:off x="557737" y="1909596"/>
            <a:ext cx="5836379" cy="3672055"/>
            <a:chOff x="589856" y="1657404"/>
            <a:chExt cx="6568404" cy="4132621"/>
          </a:xfrm>
        </p:grpSpPr>
        <p:pic>
          <p:nvPicPr>
            <p:cNvPr id="6" name="Grafik 5">
              <a:extLst>
                <a:ext uri="{FF2B5EF4-FFF2-40B4-BE49-F238E27FC236}">
                  <a16:creationId xmlns:a16="http://schemas.microsoft.com/office/drawing/2014/main" id="{9525968C-4936-4FF1-8B3E-9429E17BABF1}"/>
                </a:ext>
              </a:extLst>
            </p:cNvPr>
            <p:cNvPicPr>
              <a:picLocks noChangeAspect="1"/>
            </p:cNvPicPr>
            <p:nvPr/>
          </p:nvPicPr>
          <p:blipFill>
            <a:blip r:embed="rId3"/>
            <a:stretch>
              <a:fillRect/>
            </a:stretch>
          </p:blipFill>
          <p:spPr>
            <a:xfrm>
              <a:off x="589856" y="1657404"/>
              <a:ext cx="6568404" cy="4132621"/>
            </a:xfrm>
            <a:prstGeom prst="rect">
              <a:avLst/>
            </a:prstGeom>
          </p:spPr>
        </p:pic>
        <p:sp>
          <p:nvSpPr>
            <p:cNvPr id="8" name="Ellipse 7">
              <a:extLst>
                <a:ext uri="{FF2B5EF4-FFF2-40B4-BE49-F238E27FC236}">
                  <a16:creationId xmlns:a16="http://schemas.microsoft.com/office/drawing/2014/main" id="{4F08DCFD-D670-46E3-9408-1D9DF4B3DC8C}"/>
                </a:ext>
              </a:extLst>
            </p:cNvPr>
            <p:cNvSpPr/>
            <p:nvPr/>
          </p:nvSpPr>
          <p:spPr>
            <a:xfrm>
              <a:off x="3038167" y="2139385"/>
              <a:ext cx="2458065"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 noProof="0" dirty="0"/>
            </a:p>
          </p:txBody>
        </p:sp>
        <p:sp>
          <p:nvSpPr>
            <p:cNvPr id="20" name="Ellipse 19">
              <a:extLst>
                <a:ext uri="{FF2B5EF4-FFF2-40B4-BE49-F238E27FC236}">
                  <a16:creationId xmlns:a16="http://schemas.microsoft.com/office/drawing/2014/main" id="{55FEB349-3C40-40D5-A36C-E2BA53928338}"/>
                </a:ext>
              </a:extLst>
            </p:cNvPr>
            <p:cNvSpPr/>
            <p:nvPr/>
          </p:nvSpPr>
          <p:spPr bwMode="auto">
            <a:xfrm rot="2989503">
              <a:off x="3860436" y="3648514"/>
              <a:ext cx="29101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 noProof="0" dirty="0"/>
            </a:p>
          </p:txBody>
        </p:sp>
        <p:sp>
          <p:nvSpPr>
            <p:cNvPr id="21" name="Ellipse 20">
              <a:extLst>
                <a:ext uri="{FF2B5EF4-FFF2-40B4-BE49-F238E27FC236}">
                  <a16:creationId xmlns:a16="http://schemas.microsoft.com/office/drawing/2014/main" id="{E6427372-0FED-46CC-9278-D8565758045C}"/>
                </a:ext>
              </a:extLst>
            </p:cNvPr>
            <p:cNvSpPr/>
            <p:nvPr/>
          </p:nvSpPr>
          <p:spPr bwMode="auto">
            <a:xfrm>
              <a:off x="1930887" y="2719522"/>
              <a:ext cx="2336312"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 noProof="0" dirty="0">
                <a:solidFill>
                  <a:srgbClr val="00B0F0"/>
                </a:solidFill>
              </a:endParaRPr>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2" name="Rechteck 1"/>
          <p:cNvSpPr/>
          <p:nvPr/>
        </p:nvSpPr>
        <p:spPr bwMode="auto">
          <a:xfrm>
            <a:off x="6768489" y="1396256"/>
            <a:ext cx="4476003" cy="1200329"/>
          </a:xfrm>
          <a:prstGeom prst="rect">
            <a:avLst/>
          </a:prstGeom>
        </p:spPr>
        <p:txBody>
          <a:bodyPr wrap="square" lIns="91440" tIns="45720" rIns="91440" bIns="45720" anchor="t">
            <a:spAutoFit/>
          </a:bodyPr>
          <a:lstStyle/>
          <a:p>
            <a:pPr>
              <a:defRPr/>
            </a:pPr>
            <a:r>
              <a:rPr lang="it" b="1" noProof="0" dirty="0">
                <a:latin typeface="Poppins"/>
              </a:rPr>
              <a:t>Quantitativa: </a:t>
            </a:r>
            <a:r>
              <a:rPr lang="it" noProof="0" dirty="0">
                <a:latin typeface="Poppins"/>
              </a:rPr>
              <a:t>= numero di</a:t>
            </a:r>
          </a:p>
          <a:p>
            <a:pPr marL="285750" indent="-285750">
              <a:buFont typeface="Arial"/>
              <a:buChar char="•"/>
              <a:defRPr/>
            </a:pPr>
            <a:r>
              <a:rPr lang="it" noProof="0" dirty="0">
                <a:latin typeface="Poppins"/>
              </a:rPr>
              <a:t>concetti (corretti)</a:t>
            </a:r>
          </a:p>
          <a:p>
            <a:pPr marL="285750" indent="-285750">
              <a:buFont typeface="Arial"/>
              <a:buChar char="•"/>
              <a:defRPr/>
            </a:pPr>
            <a:r>
              <a:rPr lang="it" noProof="0" dirty="0">
                <a:latin typeface="Poppins"/>
              </a:rPr>
              <a:t>proposizioni (corrette) </a:t>
            </a:r>
          </a:p>
          <a:p>
            <a:pPr marL="285750" indent="-285750">
              <a:buFont typeface="Arial"/>
              <a:buChar char="•"/>
              <a:defRPr/>
            </a:pPr>
            <a:r>
              <a:rPr lang="it" noProof="0" dirty="0">
                <a:latin typeface="Poppins"/>
              </a:rPr>
              <a:t>collegamenti (corretti)</a:t>
            </a:r>
          </a:p>
        </p:txBody>
      </p:sp>
      <p:sp>
        <p:nvSpPr>
          <p:cNvPr id="3" name="Rechteck 2"/>
          <p:cNvSpPr/>
          <p:nvPr/>
        </p:nvSpPr>
        <p:spPr bwMode="auto">
          <a:xfrm>
            <a:off x="6768489" y="4381322"/>
            <a:ext cx="5132442" cy="1200329"/>
          </a:xfrm>
          <a:prstGeom prst="rect">
            <a:avLst/>
          </a:prstGeom>
        </p:spPr>
        <p:txBody>
          <a:bodyPr wrap="square" lIns="91440" tIns="45720" rIns="91440" bIns="45720" anchor="t">
            <a:spAutoFit/>
          </a:bodyPr>
          <a:lstStyle/>
          <a:p>
            <a:pPr>
              <a:defRPr/>
            </a:pPr>
            <a:r>
              <a:rPr lang="it" b="1" noProof="0" dirty="0">
                <a:latin typeface="Poppins"/>
              </a:rPr>
              <a:t>Qualitativa: </a:t>
            </a:r>
            <a:r>
              <a:rPr lang="it" noProof="0" dirty="0">
                <a:latin typeface="Poppins"/>
              </a:rPr>
              <a:t>= ponderare secondo</a:t>
            </a:r>
          </a:p>
          <a:p>
            <a:pPr marL="285750" indent="-285750">
              <a:buFont typeface="Arial"/>
              <a:buChar char="•"/>
              <a:defRPr/>
            </a:pPr>
            <a:r>
              <a:rPr lang="it" noProof="0" dirty="0">
                <a:latin typeface="Poppins"/>
              </a:rPr>
              <a:t>concetti (corretti)</a:t>
            </a:r>
          </a:p>
          <a:p>
            <a:pPr marL="285750" indent="-285750">
              <a:buFont typeface="Arial"/>
              <a:buChar char="•"/>
              <a:defRPr/>
            </a:pPr>
            <a:r>
              <a:rPr lang="it" noProof="0" dirty="0">
                <a:latin typeface="Poppins"/>
              </a:rPr>
              <a:t>proposizioni (corrette)</a:t>
            </a:r>
          </a:p>
          <a:p>
            <a:pPr marL="285750" indent="-285750">
              <a:buFont typeface="Arial"/>
              <a:buChar char="•"/>
              <a:defRPr/>
            </a:pPr>
            <a:r>
              <a:rPr lang="it" noProof="0" dirty="0">
                <a:latin typeface="Poppins"/>
              </a:rPr>
              <a:t>collegamenti (corretti)</a:t>
            </a:r>
          </a:p>
        </p:txBody>
      </p:sp>
      <p:sp>
        <p:nvSpPr>
          <p:cNvPr id="4" name="Rechteck 3"/>
          <p:cNvSpPr/>
          <p:nvPr/>
        </p:nvSpPr>
        <p:spPr bwMode="auto">
          <a:xfrm>
            <a:off x="6768489" y="2719522"/>
            <a:ext cx="4759636" cy="1477328"/>
          </a:xfrm>
          <a:prstGeom prst="rect">
            <a:avLst/>
          </a:prstGeom>
        </p:spPr>
        <p:txBody>
          <a:bodyPr wrap="none" lIns="91440" tIns="45720" rIns="91440" bIns="45720" anchor="t">
            <a:spAutoFit/>
          </a:bodyPr>
          <a:lstStyle/>
          <a:p>
            <a:pPr>
              <a:defRPr/>
            </a:pPr>
            <a:r>
              <a:rPr lang="it" b="1" noProof="0" dirty="0">
                <a:latin typeface="Poppins"/>
              </a:rPr>
              <a:t>Quantitativa: </a:t>
            </a:r>
            <a:r>
              <a:rPr lang="it" noProof="0" dirty="0">
                <a:latin typeface="Poppins"/>
              </a:rPr>
              <a:t>= numero di</a:t>
            </a:r>
          </a:p>
          <a:p>
            <a:pPr marL="285750" indent="-285750">
              <a:buFont typeface="Arial"/>
              <a:buChar char="•"/>
              <a:defRPr/>
            </a:pPr>
            <a:r>
              <a:rPr lang="it" noProof="0" dirty="0">
                <a:solidFill>
                  <a:srgbClr val="FF0000"/>
                </a:solidFill>
                <a:latin typeface="Poppins"/>
              </a:rPr>
              <a:t>strutture verticali (1)</a:t>
            </a:r>
          </a:p>
          <a:p>
            <a:pPr marL="285750" indent="-285750">
              <a:buFont typeface="Arial"/>
              <a:buChar char="•"/>
              <a:defRPr/>
            </a:pPr>
            <a:r>
              <a:rPr lang="it" noProof="0" dirty="0">
                <a:solidFill>
                  <a:schemeClr val="accent6">
                    <a:lumMod val="75000"/>
                  </a:schemeClr>
                </a:solidFill>
                <a:latin typeface="Poppins"/>
              </a:rPr>
              <a:t>strutture a raggiera (a stella) (2)</a:t>
            </a:r>
          </a:p>
          <a:p>
            <a:pPr marL="285750" indent="-285750">
              <a:buFont typeface="Arial"/>
              <a:buChar char="•"/>
              <a:defRPr/>
            </a:pPr>
            <a:r>
              <a:rPr lang="it" noProof="0" dirty="0">
                <a:solidFill>
                  <a:srgbClr val="0070C0"/>
                </a:solidFill>
                <a:latin typeface="Poppins"/>
              </a:rPr>
              <a:t>strutture reticolari (3)</a:t>
            </a:r>
          </a:p>
          <a:p>
            <a:pPr>
              <a:defRPr/>
            </a:pPr>
            <a:r>
              <a:rPr lang="it" noProof="0" dirty="0">
                <a:latin typeface="Poppins"/>
              </a:rPr>
              <a:t>Queste strutture hanno pesi diversi </a:t>
            </a:r>
          </a:p>
        </p:txBody>
      </p:sp>
      <p:sp>
        <p:nvSpPr>
          <p:cNvPr id="18" name="Rechteck 17"/>
          <p:cNvSpPr/>
          <p:nvPr/>
        </p:nvSpPr>
        <p:spPr bwMode="auto">
          <a:xfrm>
            <a:off x="8453306" y="6442502"/>
            <a:ext cx="3738694" cy="415498"/>
          </a:xfrm>
          <a:prstGeom prst="rect">
            <a:avLst/>
          </a:prstGeom>
        </p:spPr>
        <p:txBody>
          <a:bodyPr wrap="square">
            <a:spAutoFit/>
          </a:bodyPr>
          <a:lstStyle/>
          <a:p>
            <a:pPr>
              <a:defRPr/>
            </a:pPr>
            <a:r>
              <a:rPr lang="it" sz="1050" u="sng" noProof="0" dirty="0">
                <a:hlinkClick r:id="rId9" tooltip="https://www.christianhmeyer.de/mit-concept-mapping-den-lernerfolg-steigern-und-wissen-strukturieren/"/>
              </a:rPr>
              <a:t>https://www.christianhmeyer.de/mit-concept-mapping-den-lernerfolg-steigern-und-wissen-strukturieren/</a:t>
            </a:r>
            <a:r>
              <a:rPr lang="it" sz="1050" noProof="0" dirty="0"/>
              <a:t> </a:t>
            </a:r>
          </a:p>
        </p:txBody>
      </p:sp>
      <p:sp>
        <p:nvSpPr>
          <p:cNvPr id="7" name="Rechteck 6">
            <a:extLst>
              <a:ext uri="{FF2B5EF4-FFF2-40B4-BE49-F238E27FC236}">
                <a16:creationId xmlns:a16="http://schemas.microsoft.com/office/drawing/2014/main" id="{91CD1BDA-F8B6-48E1-8441-71634330BBCD}"/>
              </a:ext>
            </a:extLst>
          </p:cNvPr>
          <p:cNvSpPr/>
          <p:nvPr/>
        </p:nvSpPr>
        <p:spPr>
          <a:xfrm>
            <a:off x="1026623" y="5581651"/>
            <a:ext cx="6096000" cy="230832"/>
          </a:xfrm>
          <a:prstGeom prst="rect">
            <a:avLst/>
          </a:prstGeom>
        </p:spPr>
        <p:txBody>
          <a:bodyPr>
            <a:spAutoFit/>
          </a:bodyPr>
          <a:lstStyle/>
          <a:p>
            <a:r>
              <a:rPr lang="it" sz="900" noProof="0" dirty="0"/>
              <a:t>https://upload.wikimedia.org/wikipedia/commons/8/88/Concept_Map_About_Concept_Maps.jpg</a:t>
            </a:r>
          </a:p>
        </p:txBody>
      </p:sp>
      <p:sp>
        <p:nvSpPr>
          <p:cNvPr id="10" name="Title 9">
            <a:extLst>
              <a:ext uri="{FF2B5EF4-FFF2-40B4-BE49-F238E27FC236}">
                <a16:creationId xmlns:a16="http://schemas.microsoft.com/office/drawing/2014/main" id="{DA80798F-9B2C-E9AB-6BCF-B7C1CD6B85BC}"/>
              </a:ext>
            </a:extLst>
          </p:cNvPr>
          <p:cNvSpPr>
            <a:spLocks noGrp="1"/>
          </p:cNvSpPr>
          <p:nvPr>
            <p:ph type="title"/>
          </p:nvPr>
        </p:nvSpPr>
        <p:spPr/>
        <p:txBody>
          <a:bodyPr/>
          <a:lstStyle/>
          <a:p>
            <a:r>
              <a:rPr lang="it" dirty="0"/>
              <a:t>Analisi di mappe concettuali</a:t>
            </a:r>
          </a:p>
        </p:txBody>
      </p:sp>
      <p:sp>
        <p:nvSpPr>
          <p:cNvPr id="11" name="Textfeld 12">
            <a:extLst>
              <a:ext uri="{FF2B5EF4-FFF2-40B4-BE49-F238E27FC236}">
                <a16:creationId xmlns:a16="http://schemas.microsoft.com/office/drawing/2014/main" id="{466693E6-33D5-59BE-8CEB-2F94EB999339}"/>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a:extLst>
              <a:ext uri="{FF2B5EF4-FFF2-40B4-BE49-F238E27FC236}">
                <a16:creationId xmlns:a16="http://schemas.microsoft.com/office/drawing/2014/main" id="{CD3B64F9-08F8-6225-8D28-642A21389179}"/>
              </a:ext>
            </a:extLst>
          </p:cNvPr>
          <p:cNvGrpSpPr/>
          <p:nvPr/>
        </p:nvGrpSpPr>
        <p:grpSpPr>
          <a:xfrm>
            <a:off x="1006099" y="1653144"/>
            <a:ext cx="5420101" cy="4014975"/>
            <a:chOff x="332999" y="1653144"/>
            <a:chExt cx="6465496" cy="4789358"/>
          </a:xfrm>
        </p:grpSpPr>
        <p:pic>
          <p:nvPicPr>
            <p:cNvPr id="7" name="Grafik 6" descr="Ein Bild, das Text, Diagramm, Reihe, parallel enthält.&#10;&#10;KI-generierte Inhalte können fehlerhaft sein.">
              <a:extLst>
                <a:ext uri="{FF2B5EF4-FFF2-40B4-BE49-F238E27FC236}">
                  <a16:creationId xmlns:a16="http://schemas.microsoft.com/office/drawing/2014/main" id="{CC5C162D-D536-E69D-F72E-77BC75B3A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99" y="1653144"/>
              <a:ext cx="6465496" cy="4779288"/>
            </a:xfrm>
            <a:prstGeom prst="rect">
              <a:avLst/>
            </a:prstGeom>
          </p:spPr>
        </p:pic>
        <p:sp>
          <p:nvSpPr>
            <p:cNvPr id="9" name="Oval 8">
              <a:extLst>
                <a:ext uri="{FF2B5EF4-FFF2-40B4-BE49-F238E27FC236}">
                  <a16:creationId xmlns:a16="http://schemas.microsoft.com/office/drawing/2014/main" id="{1F0412C6-ED01-8E69-7E34-BF342C017BF4}"/>
                </a:ext>
              </a:extLst>
            </p:cNvPr>
            <p:cNvSpPr/>
            <p:nvPr/>
          </p:nvSpPr>
          <p:spPr>
            <a:xfrm>
              <a:off x="332999" y="1776127"/>
              <a:ext cx="3868298" cy="22666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 noProof="0" dirty="0"/>
            </a:p>
          </p:txBody>
        </p:sp>
        <p:sp>
          <p:nvSpPr>
            <p:cNvPr id="10" name="Oval 9">
              <a:extLst>
                <a:ext uri="{FF2B5EF4-FFF2-40B4-BE49-F238E27FC236}">
                  <a16:creationId xmlns:a16="http://schemas.microsoft.com/office/drawing/2014/main" id="{4E2D8930-9756-41CC-4A82-B7F541AD1D67}"/>
                </a:ext>
              </a:extLst>
            </p:cNvPr>
            <p:cNvSpPr/>
            <p:nvPr/>
          </p:nvSpPr>
          <p:spPr>
            <a:xfrm>
              <a:off x="1416514" y="4787576"/>
              <a:ext cx="3257085" cy="15092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 noProof="0" dirty="0"/>
            </a:p>
          </p:txBody>
        </p:sp>
        <p:sp>
          <p:nvSpPr>
            <p:cNvPr id="11" name="Oval 10">
              <a:extLst>
                <a:ext uri="{FF2B5EF4-FFF2-40B4-BE49-F238E27FC236}">
                  <a16:creationId xmlns:a16="http://schemas.microsoft.com/office/drawing/2014/main" id="{AE5FB9CE-D5E0-F8E7-BE7E-004D6447E22B}"/>
                </a:ext>
              </a:extLst>
            </p:cNvPr>
            <p:cNvSpPr/>
            <p:nvPr/>
          </p:nvSpPr>
          <p:spPr>
            <a:xfrm>
              <a:off x="4569238" y="3042138"/>
              <a:ext cx="2229257" cy="34003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 noProof="0" dirty="0"/>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18" name="Rechteck 17"/>
          <p:cNvSpPr/>
          <p:nvPr/>
        </p:nvSpPr>
        <p:spPr bwMode="auto">
          <a:xfrm>
            <a:off x="6725082" y="5444713"/>
            <a:ext cx="3738694" cy="415498"/>
          </a:xfrm>
          <a:prstGeom prst="rect">
            <a:avLst/>
          </a:prstGeom>
        </p:spPr>
        <p:txBody>
          <a:bodyPr wrap="square">
            <a:spAutoFit/>
          </a:bodyPr>
          <a:lstStyle/>
          <a:p>
            <a:pPr>
              <a:defRPr/>
            </a:pPr>
            <a:r>
              <a:rPr lang="it" sz="1050" u="sng" noProof="0" dirty="0">
                <a:hlinkClick r:id="rId9" tooltip="https://www.christianhmeyer.de/mit-concept-mapping-den-lernerfolg-steigern-und-wissen-strukturieren/">
                  <a:extLst>
                    <a:ext uri="{A12FA001-AC4F-418D-AE19-62706E023703}">
                      <ahyp:hlinkClr xmlns:ahyp="http://schemas.microsoft.com/office/drawing/2018/hyperlinkcolor" val="tx"/>
                    </a:ext>
                  </a:extLst>
                </a:hlinkClick>
              </a:rPr>
              <a:t>https://www.christianhmeyer.de/mit-concept-mapping-den-lernerfolg-steigern-und-wissen-strukturieren/</a:t>
            </a:r>
            <a:r>
              <a:rPr lang="it" sz="1050" noProof="0" dirty="0"/>
              <a:t> </a:t>
            </a:r>
          </a:p>
        </p:txBody>
      </p:sp>
      <p:sp>
        <p:nvSpPr>
          <p:cNvPr id="5" name="Title 4">
            <a:extLst>
              <a:ext uri="{FF2B5EF4-FFF2-40B4-BE49-F238E27FC236}">
                <a16:creationId xmlns:a16="http://schemas.microsoft.com/office/drawing/2014/main" id="{4279F1C8-B993-22D3-50AD-9737AEA39814}"/>
              </a:ext>
            </a:extLst>
          </p:cNvPr>
          <p:cNvSpPr>
            <a:spLocks noGrp="1"/>
          </p:cNvSpPr>
          <p:nvPr>
            <p:ph type="title"/>
          </p:nvPr>
        </p:nvSpPr>
        <p:spPr/>
        <p:txBody>
          <a:bodyPr>
            <a:normAutofit/>
          </a:bodyPr>
          <a:lstStyle/>
          <a:p>
            <a:r>
              <a:rPr lang="it" dirty="0"/>
              <a:t>Ricevere feedback - Mappa concettuale </a:t>
            </a:r>
          </a:p>
        </p:txBody>
      </p:sp>
      <p:sp>
        <p:nvSpPr>
          <p:cNvPr id="6" name="Textfeld 12">
            <a:extLst>
              <a:ext uri="{FF2B5EF4-FFF2-40B4-BE49-F238E27FC236}">
                <a16:creationId xmlns:a16="http://schemas.microsoft.com/office/drawing/2014/main" id="{CADF2AED-87BF-116F-10C5-3040DB9ED7EF}"/>
              </a:ext>
            </a:extLst>
          </p:cNvPr>
          <p:cNvSpPr txBox="1"/>
          <p:nvPr/>
        </p:nvSpPr>
        <p:spPr bwMode="auto">
          <a:xfrm>
            <a:off x="865054" y="1236111"/>
            <a:ext cx="1447366"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it" sz="2800" b="0" i="0" u="none" strike="noStrike" cap="none" spc="0" noProof="0" dirty="0">
                <a:ln>
                  <a:noFill/>
                </a:ln>
                <a:solidFill>
                  <a:schemeClr val="bg1"/>
                </a:solidFill>
                <a:latin typeface="Calibri" panose="020F0502020204030204" pitchFamily="34" charset="0"/>
                <a:cs typeface="Calibri" panose="020F0502020204030204" pitchFamily="34" charset="0"/>
              </a:rPr>
              <a:t>Valutare</a:t>
            </a:r>
            <a:endParaRPr lang="it" noProof="0" dirty="0">
              <a:solidFill>
                <a:schemeClr val="bg1"/>
              </a:solidFill>
            </a:endParaRPr>
          </a:p>
        </p:txBody>
      </p:sp>
      <p:sp>
        <p:nvSpPr>
          <p:cNvPr id="13" name="Rechteck 1"/>
          <p:cNvSpPr/>
          <p:nvPr/>
        </p:nvSpPr>
        <p:spPr bwMode="auto">
          <a:xfrm>
            <a:off x="6768489" y="1413287"/>
            <a:ext cx="4476003" cy="1200329"/>
          </a:xfrm>
          <a:prstGeom prst="rect">
            <a:avLst/>
          </a:prstGeom>
        </p:spPr>
        <p:txBody>
          <a:bodyPr wrap="square" lIns="91440" tIns="45720" rIns="91440" bIns="45720" anchor="t">
            <a:spAutoFit/>
          </a:bodyPr>
          <a:lstStyle/>
          <a:p>
            <a:pPr>
              <a:defRPr/>
            </a:pPr>
            <a:r>
              <a:rPr lang="it" b="1" noProof="0" dirty="0"/>
              <a:t>Quantitativa: </a:t>
            </a:r>
            <a:r>
              <a:rPr lang="it" noProof="0" dirty="0"/>
              <a:t>= numero di</a:t>
            </a:r>
          </a:p>
          <a:p>
            <a:pPr marL="285750" indent="-285750">
              <a:buFont typeface="Arial"/>
              <a:buChar char="•"/>
              <a:defRPr/>
            </a:pPr>
            <a:r>
              <a:rPr lang="it" noProof="0" dirty="0"/>
              <a:t>concetti (corretti)</a:t>
            </a:r>
          </a:p>
          <a:p>
            <a:pPr marL="285750" indent="-285750">
              <a:buFont typeface="Arial"/>
              <a:buChar char="•"/>
              <a:defRPr/>
            </a:pPr>
            <a:r>
              <a:rPr lang="it" noProof="0" dirty="0"/>
              <a:t>proposizioni (corrette) </a:t>
            </a:r>
          </a:p>
          <a:p>
            <a:pPr marL="285750" indent="-285750">
              <a:buFont typeface="Arial"/>
              <a:buChar char="•"/>
              <a:defRPr/>
            </a:pPr>
            <a:r>
              <a:rPr lang="it" noProof="0" dirty="0"/>
              <a:t>collegamenti (corretti)</a:t>
            </a:r>
          </a:p>
        </p:txBody>
      </p:sp>
      <p:sp>
        <p:nvSpPr>
          <p:cNvPr id="16" name="Rechteck 3"/>
          <p:cNvSpPr/>
          <p:nvPr/>
        </p:nvSpPr>
        <p:spPr bwMode="auto">
          <a:xfrm>
            <a:off x="6768489" y="2692764"/>
            <a:ext cx="3012363" cy="1200329"/>
          </a:xfrm>
          <a:prstGeom prst="rect">
            <a:avLst/>
          </a:prstGeom>
          <a:ln w="0">
            <a:noFill/>
          </a:ln>
        </p:spPr>
        <p:txBody>
          <a:bodyPr wrap="none" lIns="91440" tIns="45720" rIns="91440" bIns="45720" anchor="t">
            <a:spAutoFit/>
          </a:bodyPr>
          <a:lstStyle/>
          <a:p>
            <a:pPr>
              <a:defRPr/>
            </a:pPr>
            <a:r>
              <a:rPr lang="it" b="1" noProof="0" dirty="0"/>
              <a:t>Quantitativa: </a:t>
            </a:r>
            <a:r>
              <a:rPr lang="it" noProof="0" dirty="0"/>
              <a:t>= struttura di</a:t>
            </a:r>
          </a:p>
          <a:p>
            <a:pPr marL="285750" indent="-285750">
              <a:buFont typeface="Arial"/>
              <a:buChar char="•"/>
              <a:defRPr/>
            </a:pPr>
            <a:r>
              <a:rPr lang="it" noProof="0" dirty="0">
                <a:solidFill>
                  <a:srgbClr val="FFC000"/>
                </a:solidFill>
              </a:rPr>
              <a:t>catene</a:t>
            </a:r>
          </a:p>
          <a:p>
            <a:pPr marL="285750" indent="-285750">
              <a:buFont typeface="Arial"/>
              <a:buChar char="•"/>
              <a:defRPr/>
            </a:pPr>
            <a:r>
              <a:rPr lang="it" noProof="0" dirty="0">
                <a:solidFill>
                  <a:srgbClr val="FF0000"/>
                </a:solidFill>
              </a:rPr>
              <a:t>raggi</a:t>
            </a:r>
          </a:p>
          <a:p>
            <a:pPr marL="285750" indent="-285750">
              <a:buFont typeface="Arial"/>
              <a:buChar char="•"/>
              <a:defRPr/>
            </a:pPr>
            <a:r>
              <a:rPr lang="it" noProof="0" dirty="0">
                <a:solidFill>
                  <a:schemeClr val="tx2"/>
                </a:solidFill>
              </a:rPr>
              <a:t>reti</a:t>
            </a:r>
          </a:p>
        </p:txBody>
      </p:sp>
      <p:sp>
        <p:nvSpPr>
          <p:cNvPr id="17" name="Rechteck 2"/>
          <p:cNvSpPr/>
          <p:nvPr/>
        </p:nvSpPr>
        <p:spPr bwMode="auto">
          <a:xfrm>
            <a:off x="6752840" y="3972241"/>
            <a:ext cx="4634166" cy="1200329"/>
          </a:xfrm>
          <a:prstGeom prst="rect">
            <a:avLst/>
          </a:prstGeom>
        </p:spPr>
        <p:txBody>
          <a:bodyPr wrap="square" lIns="91440" tIns="45720" rIns="91440" bIns="45720" anchor="t">
            <a:spAutoFit/>
          </a:bodyPr>
          <a:lstStyle/>
          <a:p>
            <a:pPr>
              <a:defRPr/>
            </a:pPr>
            <a:r>
              <a:rPr lang="it" b="1" noProof="0" dirty="0"/>
              <a:t>Qualitativa: </a:t>
            </a:r>
            <a:r>
              <a:rPr lang="it" noProof="0" dirty="0"/>
              <a:t>= ponderare secondo</a:t>
            </a:r>
          </a:p>
          <a:p>
            <a:pPr marL="285750" indent="-285750">
              <a:buFont typeface="Arial"/>
              <a:buChar char="•"/>
              <a:defRPr/>
            </a:pPr>
            <a:r>
              <a:rPr lang="it" noProof="0" dirty="0"/>
              <a:t>concetti (corretti)</a:t>
            </a:r>
          </a:p>
          <a:p>
            <a:pPr marL="285750" indent="-285750">
              <a:buFont typeface="Arial"/>
              <a:buChar char="•"/>
              <a:defRPr/>
            </a:pPr>
            <a:r>
              <a:rPr lang="it" noProof="0" dirty="0"/>
              <a:t>proposizioni (corrette)</a:t>
            </a:r>
          </a:p>
          <a:p>
            <a:pPr marL="285750" indent="-285750">
              <a:buFont typeface="Arial"/>
              <a:buChar char="•"/>
              <a:defRPr/>
            </a:pPr>
            <a:r>
              <a:rPr lang="it" noProof="0" dirty="0"/>
              <a:t>collegamenti (corretti)</a:t>
            </a:r>
          </a:p>
        </p:txBody>
      </p:sp>
    </p:spTree>
    <p:extLst>
      <p:ext uri="{BB962C8B-B14F-4D97-AF65-F5344CB8AC3E}">
        <p14:creationId xmlns:p14="http://schemas.microsoft.com/office/powerpoint/2010/main" val="1018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FB03-31B1-A906-D918-BBEEFA08695E}"/>
              </a:ext>
            </a:extLst>
          </p:cNvPr>
          <p:cNvSpPr>
            <a:spLocks noGrp="1"/>
          </p:cNvSpPr>
          <p:nvPr>
            <p:ph type="title"/>
          </p:nvPr>
        </p:nvSpPr>
        <p:spPr/>
        <p:txBody>
          <a:bodyPr>
            <a:normAutofit/>
          </a:bodyPr>
          <a:lstStyle/>
          <a:p>
            <a:r>
              <a:rPr lang="it" noProof="0" dirty="0"/>
              <a:t>Mappa concettuale - Compito </a:t>
            </a:r>
          </a:p>
        </p:txBody>
      </p:sp>
      <p:sp>
        <p:nvSpPr>
          <p:cNvPr id="3" name="Textplatzhalter 2">
            <a:extLst>
              <a:ext uri="{FF2B5EF4-FFF2-40B4-BE49-F238E27FC236}">
                <a16:creationId xmlns:a16="http://schemas.microsoft.com/office/drawing/2014/main" id="{EF3FDB59-A2B7-8E63-9AB1-6C60C4E59BEB}"/>
              </a:ext>
            </a:extLst>
          </p:cNvPr>
          <p:cNvSpPr>
            <a:spLocks noGrp="1"/>
          </p:cNvSpPr>
          <p:nvPr>
            <p:ph type="body" idx="4294967295"/>
          </p:nvPr>
        </p:nvSpPr>
        <p:spPr>
          <a:xfrm>
            <a:off x="505532" y="1477963"/>
            <a:ext cx="9064625" cy="3902075"/>
          </a:xfrm>
        </p:spPr>
        <p:txBody>
          <a:bodyPr>
            <a:normAutofit fontScale="92500"/>
          </a:bodyPr>
          <a:lstStyle/>
          <a:p>
            <a:pPr marL="114300" indent="0">
              <a:spcAft>
                <a:spcPts val="1000"/>
              </a:spcAft>
              <a:buNone/>
            </a:pPr>
            <a:r>
              <a:rPr lang="it" sz="2000" u="sng" noProof="0" dirty="0">
                <a:latin typeface="Poppins" panose="00000500000000000000" pitchFamily="2" charset="0"/>
                <a:cs typeface="Poppins" panose="00000500000000000000" pitchFamily="2" charset="0"/>
              </a:rPr>
              <a:t>Create una mappa concettuale per uno specifico tipo di suolo! </a:t>
            </a:r>
          </a:p>
          <a:p>
            <a:pPr marL="114300" indent="0">
              <a:spcAft>
                <a:spcPts val="1000"/>
              </a:spcAft>
              <a:buNone/>
            </a:pPr>
            <a:r>
              <a:rPr lang="it" sz="2000" b="0" noProof="0" dirty="0">
                <a:latin typeface="Poppins" panose="00000500000000000000" pitchFamily="2" charset="0"/>
                <a:cs typeface="Poppins" panose="00000500000000000000" pitchFamily="2" charset="0"/>
              </a:rPr>
              <a:t>1. Scegliete un tipo di terreno specifico (per es. terra nera, podzol, gley, rendzina, brughiera) e create una mappa concettuale che visualizzi le vostre conoscenze e connessioni.</a:t>
            </a:r>
          </a:p>
          <a:p>
            <a:pPr marL="114300" indent="0">
              <a:spcAft>
                <a:spcPts val="1000"/>
              </a:spcAft>
              <a:buNone/>
            </a:pPr>
            <a:r>
              <a:rPr lang="it" sz="2000" b="0" noProof="0" dirty="0">
                <a:latin typeface="Poppins" panose="00000500000000000000" pitchFamily="2" charset="0"/>
                <a:cs typeface="Poppins" panose="00000500000000000000" pitchFamily="2" charset="0"/>
              </a:rPr>
              <a:t>Domanda chiave:</a:t>
            </a:r>
            <a:r>
              <a:rPr lang="it" sz="2000" i="1" noProof="0" dirty="0">
                <a:latin typeface="Poppins" panose="00000500000000000000" pitchFamily="2" charset="0"/>
                <a:cs typeface="Poppins" panose="00000500000000000000" pitchFamily="2" charset="0"/>
              </a:rPr>
              <a:t> „Come influisce questo tipo di suolo sugli ecosistemi?"</a:t>
            </a:r>
            <a:endParaRPr lang="it" sz="2000" i="1" u="sng" noProof="0" dirty="0">
              <a:latin typeface="Poppins" panose="00000500000000000000" pitchFamily="2" charset="0"/>
              <a:cs typeface="Poppins" panose="00000500000000000000" pitchFamily="2" charset="0"/>
            </a:endParaRPr>
          </a:p>
          <a:p>
            <a:pPr marL="114300" indent="0">
              <a:buNone/>
            </a:pPr>
            <a:r>
              <a:rPr lang="it" sz="2000" b="0" noProof="0" dirty="0">
                <a:latin typeface="Poppins" panose="00000500000000000000" pitchFamily="2" charset="0"/>
                <a:cs typeface="Poppins" panose="00000500000000000000" pitchFamily="2" charset="0"/>
              </a:rPr>
              <a:t>2. Confrontate le vostre mappe concettuali con altri studenti e scambiatevi feedback:</a:t>
            </a:r>
          </a:p>
          <a:p>
            <a:r>
              <a:rPr lang="it" sz="2000" b="0" noProof="0" dirty="0">
                <a:latin typeface="Poppins" panose="00000500000000000000" pitchFamily="2" charset="0"/>
                <a:cs typeface="Poppins" panose="00000500000000000000" pitchFamily="2" charset="0"/>
              </a:rPr>
              <a:t>I concetti, le proposizioni e i collegamenti sono usati correttamente?</a:t>
            </a:r>
          </a:p>
          <a:p>
            <a:r>
              <a:rPr lang="it" sz="2000" b="0" noProof="0" dirty="0">
                <a:latin typeface="Poppins" panose="00000500000000000000" pitchFamily="2" charset="0"/>
                <a:cs typeface="Poppins" panose="00000500000000000000" pitchFamily="2" charset="0"/>
              </a:rPr>
              <a:t>La mappa concettuale risponde alla domanda chiave?</a:t>
            </a:r>
          </a:p>
        </p:txBody>
      </p:sp>
      <p:pic>
        <p:nvPicPr>
          <p:cNvPr id="4" name="Grafik 3">
            <a:extLst>
              <a:ext uri="{FF2B5EF4-FFF2-40B4-BE49-F238E27FC236}">
                <a16:creationId xmlns:a16="http://schemas.microsoft.com/office/drawing/2014/main" id="{C2D08D1D-75F8-63AB-3DE4-41A1E628ECC7}"/>
              </a:ext>
            </a:extLst>
          </p:cNvPr>
          <p:cNvPicPr>
            <a:picLocks noChangeAspect="1"/>
          </p:cNvPicPr>
          <p:nvPr/>
        </p:nvPicPr>
        <p:blipFill>
          <a:blip r:embed="rId2"/>
          <a:stretch/>
        </p:blipFill>
        <p:spPr bwMode="auto">
          <a:xfrm>
            <a:off x="9570157" y="3372448"/>
            <a:ext cx="1783343" cy="1872917"/>
          </a:xfrm>
          <a:prstGeom prst="rect">
            <a:avLst/>
          </a:prstGeom>
        </p:spPr>
      </p:pic>
      <p:pic>
        <p:nvPicPr>
          <p:cNvPr id="6" name="Grafik 5" descr="Stift Silhouette">
            <a:extLst>
              <a:ext uri="{FF2B5EF4-FFF2-40B4-BE49-F238E27FC236}">
                <a16:creationId xmlns:a16="http://schemas.microsoft.com/office/drawing/2014/main" id="{65B0F287-924D-AA4E-07C2-F7C81566C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2796" y="1728344"/>
            <a:ext cx="914400" cy="914400"/>
          </a:xfrm>
          <a:prstGeom prst="rect">
            <a:avLst/>
          </a:prstGeom>
        </p:spPr>
      </p:pic>
    </p:spTree>
    <p:extLst>
      <p:ext uri="{BB962C8B-B14F-4D97-AF65-F5344CB8AC3E}">
        <p14:creationId xmlns:p14="http://schemas.microsoft.com/office/powerpoint/2010/main" val="299174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688588" y="2940660"/>
            <a:ext cx="9136092" cy="2546082"/>
          </a:xfrm>
          <a:prstGeom prst="rect">
            <a:avLst/>
          </a:prstGeom>
          <a:noFill/>
        </p:spPr>
        <p:txBody>
          <a:bodyPr wrap="square" rtlCol="0">
            <a:spAutoFit/>
          </a:bodyPr>
          <a:lstStyle/>
          <a:p>
            <a:pPr marL="285750" marR="0" lvl="0" indent="-285750" algn="l" defTabSz="914400">
              <a:lnSpc>
                <a:spcPct val="150000"/>
              </a:lnSpc>
              <a:spcBef>
                <a:spcPts val="0"/>
              </a:spcBef>
              <a:spcAft>
                <a:spcPts val="0"/>
              </a:spcAft>
              <a:buClr>
                <a:srgbClr val="000000"/>
              </a:buClr>
              <a:buSzTx/>
              <a:buFont typeface="Arial"/>
              <a:buChar char="•"/>
              <a:defRPr/>
            </a:pPr>
            <a:r>
              <a:rPr lang="it" b="0" i="1" u="none" strike="noStrike" cap="none" spc="0" noProof="0" dirty="0">
                <a:ln>
                  <a:noFill/>
                </a:ln>
                <a:latin typeface="Poppins"/>
                <a:ea typeface="Arial"/>
                <a:cs typeface="Calibri" panose="020F0502020204030204" pitchFamily="34" charset="0"/>
              </a:rPr>
              <a:t>Assicuratevi di suscitare l’interesse degli studenti</a:t>
            </a:r>
          </a:p>
          <a:p>
            <a:pPr marL="285750" marR="0" lvl="0" indent="-285750" algn="l" defTabSz="914400">
              <a:lnSpc>
                <a:spcPct val="150000"/>
              </a:lnSpc>
              <a:spcBef>
                <a:spcPts val="0"/>
              </a:spcBef>
              <a:spcAft>
                <a:spcPts val="0"/>
              </a:spcAft>
              <a:buClr>
                <a:srgbClr val="000000"/>
              </a:buClr>
              <a:buSzTx/>
              <a:buFont typeface="Arial"/>
              <a:buChar char="•"/>
              <a:defRPr/>
            </a:pPr>
            <a:r>
              <a:rPr lang="it" b="0" i="1" u="none" strike="noStrike" cap="none" spc="0" noProof="0" dirty="0">
                <a:ln>
                  <a:noFill/>
                </a:ln>
                <a:latin typeface="Poppins"/>
                <a:ea typeface="Arial"/>
                <a:cs typeface="Calibri" panose="020F0502020204030204" pitchFamily="34" charset="0"/>
              </a:rPr>
              <a:t>Integrate una riflessione educativa </a:t>
            </a:r>
            <a:endParaRPr lang="it" i="1" noProof="0" dirty="0">
              <a:latin typeface="Poppins"/>
              <a:cs typeface="Calibri" panose="020F0502020204030204" pitchFamily="34" charset="0"/>
            </a:endParaRPr>
          </a:p>
          <a:p>
            <a:pPr marL="285750" marR="0" lvl="0" indent="-285750" algn="l" defTabSz="914400">
              <a:lnSpc>
                <a:spcPct val="150000"/>
              </a:lnSpc>
              <a:spcBef>
                <a:spcPts val="0"/>
              </a:spcBef>
              <a:spcAft>
                <a:spcPts val="0"/>
              </a:spcAft>
              <a:buClr>
                <a:srgbClr val="000000"/>
              </a:buClr>
              <a:buSzTx/>
              <a:buFont typeface="Arial"/>
              <a:buChar char="•"/>
              <a:defRPr/>
            </a:pPr>
            <a:r>
              <a:rPr lang="it" b="0" i="1" u="none" strike="noStrike" cap="none" spc="0" noProof="0" dirty="0">
                <a:ln>
                  <a:noFill/>
                </a:ln>
                <a:latin typeface="Poppins"/>
                <a:ea typeface="Arial"/>
                <a:cs typeface="Calibri" panose="020F0502020204030204" pitchFamily="34" charset="0"/>
              </a:rPr>
              <a:t>Fornite un esempio di come sarà valutato il progresso dell'apprendimento degli studenti in modo formativo e sommativo </a:t>
            </a:r>
          </a:p>
          <a:p>
            <a:pPr marL="285750" marR="0" lvl="0" indent="-285750" algn="l" defTabSz="914400">
              <a:lnSpc>
                <a:spcPct val="150000"/>
              </a:lnSpc>
              <a:spcBef>
                <a:spcPts val="0"/>
              </a:spcBef>
              <a:spcAft>
                <a:spcPts val="0"/>
              </a:spcAft>
              <a:buClr>
                <a:srgbClr val="000000"/>
              </a:buClr>
              <a:buSzTx/>
              <a:buFont typeface="Arial"/>
              <a:buChar char="•"/>
              <a:defRPr/>
            </a:pPr>
            <a:r>
              <a:rPr lang="it" i="1" noProof="0" dirty="0">
                <a:latin typeface="Poppins"/>
                <a:ea typeface="Arial"/>
                <a:cs typeface="Calibri" panose="020F0502020204030204" pitchFamily="34" charset="0"/>
              </a:rPr>
              <a:t>Pensate a un formato coinvolgente per presentare la prossima volta il vostro programma in </a:t>
            </a:r>
            <a:r>
              <a:rPr lang="it" b="1" i="1" noProof="0" dirty="0">
                <a:latin typeface="Poppins"/>
                <a:ea typeface="Arial"/>
                <a:cs typeface="Calibri" panose="020F0502020204030204" pitchFamily="34" charset="0"/>
              </a:rPr>
              <a:t>10-15 minuti</a:t>
            </a:r>
            <a:endParaRPr lang="it" b="0" i="1" u="none" strike="noStrike" cap="none" spc="0" noProof="0" dirty="0">
              <a:ln>
                <a:noFill/>
              </a:ln>
              <a:latin typeface="Poppins"/>
              <a:ea typeface="Arial"/>
              <a:cs typeface="Calibri" panose="020F0502020204030204" pitchFamily="34" charset="0"/>
            </a:endParaRPr>
          </a:p>
        </p:txBody>
      </p:sp>
      <p:sp>
        <p:nvSpPr>
          <p:cNvPr id="2" name="Textfeld 1"/>
          <p:cNvSpPr txBox="1"/>
          <p:nvPr/>
        </p:nvSpPr>
        <p:spPr bwMode="auto">
          <a:xfrm>
            <a:off x="688588" y="1337158"/>
            <a:ext cx="11051128" cy="1576585"/>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it" b="1" u="sng" noProof="0" dirty="0">
                <a:latin typeface="Poppins"/>
                <a:ea typeface="Arial"/>
                <a:cs typeface="Calibri" panose="020F0502020204030204" pitchFamily="34" charset="0"/>
              </a:rPr>
              <a:t>Compito 4.3.: </a:t>
            </a:r>
            <a:r>
              <a:rPr lang="it" b="1" noProof="0" dirty="0">
                <a:latin typeface="Poppins"/>
                <a:ea typeface="Arial"/>
                <a:cs typeface="Calibri" panose="020F0502020204030204" pitchFamily="34" charset="0"/>
              </a:rPr>
              <a:t>Sviluppare un </a:t>
            </a:r>
            <a:r>
              <a:rPr lang="it" b="1" i="0" u="none" strike="noStrike" cap="none" spc="0" noProof="0" dirty="0">
                <a:ln>
                  <a:noFill/>
                </a:ln>
                <a:latin typeface="Poppins"/>
                <a:ea typeface="Arial"/>
                <a:cs typeface="Calibri" panose="020F0502020204030204" pitchFamily="34" charset="0"/>
              </a:rPr>
              <a:t>programma educativo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it" noProof="0" dirty="0">
                <a:latin typeface="Poppins"/>
                <a:ea typeface="Arial"/>
                <a:cs typeface="Calibri" panose="020F0502020204030204" pitchFamily="34" charset="0"/>
              </a:rPr>
              <a:t>Scegliete</a:t>
            </a:r>
            <a:r>
              <a:rPr lang="it" i="0" u="none" strike="noStrike" cap="none" spc="0" noProof="0" dirty="0">
                <a:ln>
                  <a:noFill/>
                </a:ln>
                <a:latin typeface="Poppins"/>
                <a:ea typeface="Arial"/>
                <a:cs typeface="Calibri" panose="020F0502020204030204" pitchFamily="34" charset="0"/>
              </a:rPr>
              <a:t> un argomento relativo al suolo (salute).</a:t>
            </a:r>
            <a:r>
              <a:rPr lang="it" noProof="0" dirty="0">
                <a:latin typeface="Poppins"/>
                <a:ea typeface="Arial"/>
                <a:cs typeface="Calibri" panose="020F0502020204030204" pitchFamily="34" charset="0"/>
              </a:rPr>
              <a:t> </a:t>
            </a:r>
          </a:p>
          <a:p>
            <a:pPr marL="342900" lvl="0" indent="-342900">
              <a:lnSpc>
                <a:spcPct val="150000"/>
              </a:lnSpc>
              <a:buClr>
                <a:srgbClr val="000000"/>
              </a:buClr>
              <a:buFont typeface="Arial" panose="020B0604020202020204" pitchFamily="34" charset="0"/>
              <a:buChar char="•"/>
              <a:defRPr/>
            </a:pPr>
            <a:r>
              <a:rPr lang="it" noProof="0" dirty="0">
                <a:latin typeface="Poppins"/>
                <a:ea typeface="Arial"/>
                <a:cs typeface="Calibri" panose="020F0502020204030204" pitchFamily="34" charset="0"/>
              </a:rPr>
              <a:t>Create attività didattiche </a:t>
            </a:r>
            <a:r>
              <a:rPr lang="it" noProof="0" dirty="0">
                <a:latin typeface="Poppins"/>
                <a:cs typeface="Calibri" panose="020F0502020204030204" pitchFamily="34" charset="0"/>
              </a:rPr>
              <a:t>che aiutino gli studenti a raggiungere gli obiettivi didattici definiti in ognuna delle 5 </a:t>
            </a:r>
            <a:r>
              <a:rPr lang="it" i="0" u="none" strike="noStrike" cap="none" spc="0" noProof="0" dirty="0">
                <a:ln>
                  <a:noFill/>
                </a:ln>
                <a:latin typeface="Poppins"/>
                <a:ea typeface="Arial"/>
                <a:cs typeface="Calibri" panose="020F0502020204030204" pitchFamily="34" charset="0"/>
              </a:rPr>
              <a:t>fasi: Engage, Explore, Explain, Elaborate, Evaluate</a:t>
            </a:r>
          </a:p>
        </p:txBody>
      </p:sp>
      <p:pic>
        <p:nvPicPr>
          <p:cNvPr id="1026" name="Picture 2" descr="Flipchart - Openclipart"/>
          <p:cNvPicPr>
            <a:picLocks noChangeAspect="1" noChangeArrowheads="1"/>
          </p:cNvPicPr>
          <p:nvPr/>
        </p:nvPicPr>
        <p:blipFill>
          <a:blip r:embed="rId8"/>
          <a:stretch/>
        </p:blipFill>
        <p:spPr bwMode="auto">
          <a:xfrm>
            <a:off x="10066867" y="2860244"/>
            <a:ext cx="1286933" cy="1994746"/>
          </a:xfrm>
          <a:prstGeom prst="rect">
            <a:avLst/>
          </a:prstGeom>
          <a:noFill/>
        </p:spPr>
      </p:pic>
      <p:sp>
        <p:nvSpPr>
          <p:cNvPr id="3" name="Title 2">
            <a:extLst>
              <a:ext uri="{FF2B5EF4-FFF2-40B4-BE49-F238E27FC236}">
                <a16:creationId xmlns:a16="http://schemas.microsoft.com/office/drawing/2014/main" id="{F6CD9C89-1BC2-5461-772B-05B7142E0E0C}"/>
              </a:ext>
            </a:extLst>
          </p:cNvPr>
          <p:cNvSpPr>
            <a:spLocks noGrp="1"/>
          </p:cNvSpPr>
          <p:nvPr>
            <p:ph type="title"/>
          </p:nvPr>
        </p:nvSpPr>
        <p:spPr/>
        <p:txBody>
          <a:bodyPr>
            <a:normAutofit/>
          </a:bodyPr>
          <a:lstStyle/>
          <a:p>
            <a:r>
              <a:rPr lang="it" dirty="0"/>
              <a:t>Ora tocca a voi: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67433" y="2150024"/>
            <a:ext cx="6411793" cy="2308324"/>
          </a:xfrm>
          <a:prstGeom prst="rect">
            <a:avLst/>
          </a:prstGeom>
          <a:noFill/>
        </p:spPr>
        <p:txBody>
          <a:bodyPr wrap="square" rtlCol="0">
            <a:spAutoFit/>
          </a:bodyPr>
          <a:lstStyle/>
          <a:p>
            <a:pPr marL="342900" lvl="0" indent="-342900">
              <a:buClr>
                <a:srgbClr val="000000"/>
              </a:buClr>
              <a:buFont typeface="Arial" panose="020B0604020202020204" pitchFamily="34" charset="0"/>
              <a:buChar char="•"/>
              <a:defRPr/>
            </a:pPr>
            <a:r>
              <a:rPr lang="it" noProof="0" dirty="0">
                <a:latin typeface="Poppins"/>
                <a:cs typeface="Calibri" panose="020F0502020204030204" pitchFamily="34" charset="0"/>
              </a:rPr>
              <a:t>Presentate il vostro programma didattico sulla salute del suolo in un formato coinvolgente. </a:t>
            </a:r>
          </a:p>
          <a:p>
            <a:pPr lvl="0">
              <a:buClr>
                <a:srgbClr val="000000"/>
              </a:buClr>
              <a:defRPr/>
            </a:pPr>
            <a:endParaRPr lang="it"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it" noProof="0" dirty="0">
                <a:latin typeface="Poppins"/>
                <a:cs typeface="Calibri" panose="020F0502020204030204" pitchFamily="34" charset="0"/>
              </a:rPr>
              <a:t>Ognuno ha 10-15 minuti per farlo. </a:t>
            </a:r>
          </a:p>
          <a:p>
            <a:pPr marL="342900" lvl="0" indent="-342900">
              <a:buClr>
                <a:srgbClr val="000000"/>
              </a:buClr>
              <a:buFont typeface="Arial" panose="020B0604020202020204" pitchFamily="34" charset="0"/>
              <a:buChar char="•"/>
              <a:defRPr/>
            </a:pPr>
            <a:endParaRPr lang="it" noProof="0" dirty="0">
              <a:latin typeface="Poppins"/>
              <a:cs typeface="Calibri" panose="020F0502020204030204" pitchFamily="34" charset="0"/>
            </a:endParaRPr>
          </a:p>
          <a:p>
            <a:pPr marL="342900" lvl="0" indent="-342900">
              <a:buClr>
                <a:srgbClr val="000000"/>
              </a:buClr>
              <a:buFont typeface="Arial" panose="020B0604020202020204" pitchFamily="34" charset="0"/>
              <a:buChar char="•"/>
              <a:defRPr/>
            </a:pPr>
            <a:r>
              <a:rPr lang="it" noProof="0" dirty="0">
                <a:latin typeface="Poppins"/>
                <a:cs typeface="Calibri" panose="020F0502020204030204" pitchFamily="34" charset="0"/>
              </a:rPr>
              <a:t>Il pubblico dovrebbe prendere appunti e porre domande in seguito per aiutare i relatori a riflettere e migliorare le proprie idee.</a:t>
            </a:r>
            <a:endParaRPr lang="it" noProof="0" dirty="0">
              <a:latin typeface="Poppins"/>
              <a:ea typeface="Arial"/>
              <a:cs typeface="Calibri" panose="020F0502020204030204" pitchFamily="34" charset="0"/>
            </a:endParaRPr>
          </a:p>
        </p:txBody>
      </p:sp>
      <p:pic>
        <p:nvPicPr>
          <p:cNvPr id="5" name="Grafik 4" descr="Lehrer">
            <a:extLst>
              <a:ext uri="{FF2B5EF4-FFF2-40B4-BE49-F238E27FC236}">
                <a16:creationId xmlns:a16="http://schemas.microsoft.com/office/drawing/2014/main" id="{D0530558-25C6-4BF5-BA78-BF97B5BB07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9072" y="2028208"/>
            <a:ext cx="1400792" cy="1400792"/>
          </a:xfrm>
          <a:prstGeom prst="rect">
            <a:avLst/>
          </a:prstGeom>
        </p:spPr>
      </p:pic>
      <p:pic>
        <p:nvPicPr>
          <p:cNvPr id="7" name="Grafik 6" descr="Benutzer">
            <a:extLst>
              <a:ext uri="{FF2B5EF4-FFF2-40B4-BE49-F238E27FC236}">
                <a16:creationId xmlns:a16="http://schemas.microsoft.com/office/drawing/2014/main" id="{3EA8B42E-2361-4FAD-BAD5-2BB48D4A1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218" y="3057556"/>
            <a:ext cx="1400792" cy="1400792"/>
          </a:xfrm>
          <a:prstGeom prst="rect">
            <a:avLst/>
          </a:prstGeom>
        </p:spPr>
      </p:pic>
      <p:pic>
        <p:nvPicPr>
          <p:cNvPr id="18" name="Grafik 17" descr="Benutzer">
            <a:extLst>
              <a:ext uri="{FF2B5EF4-FFF2-40B4-BE49-F238E27FC236}">
                <a16:creationId xmlns:a16="http://schemas.microsoft.com/office/drawing/2014/main" id="{CE53C9B2-FE07-4E2F-8505-356852BE77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9199706" y="3057556"/>
            <a:ext cx="1400792" cy="1400792"/>
          </a:xfrm>
          <a:prstGeom prst="rect">
            <a:avLst/>
          </a:prstGeom>
        </p:spPr>
      </p:pic>
      <p:sp>
        <p:nvSpPr>
          <p:cNvPr id="3" name="Title 2">
            <a:extLst>
              <a:ext uri="{FF2B5EF4-FFF2-40B4-BE49-F238E27FC236}">
                <a16:creationId xmlns:a16="http://schemas.microsoft.com/office/drawing/2014/main" id="{8C23DC3C-6D53-D4F7-EDDA-1312FE9E7CD9}"/>
              </a:ext>
            </a:extLst>
          </p:cNvPr>
          <p:cNvSpPr>
            <a:spLocks noGrp="1"/>
          </p:cNvSpPr>
          <p:nvPr>
            <p:ph type="title"/>
          </p:nvPr>
        </p:nvSpPr>
        <p:spPr/>
        <p:txBody>
          <a:bodyPr>
            <a:normAutofit/>
          </a:bodyPr>
          <a:lstStyle/>
          <a:p>
            <a:r>
              <a:rPr lang="it" dirty="0"/>
              <a:t>Ora tocca a voi</a:t>
            </a:r>
          </a:p>
        </p:txBody>
      </p:sp>
    </p:spTree>
    <p:extLst>
      <p:ext uri="{BB962C8B-B14F-4D97-AF65-F5344CB8AC3E}">
        <p14:creationId xmlns:p14="http://schemas.microsoft.com/office/powerpoint/2010/main" val="420191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oliennummernplatzhalter 1"/>
          <p:cNvSpPr>
            <a:spLocks noGrp="1"/>
          </p:cNvSpPr>
          <p:nvPr>
            <p:ph type="sldNum" sz="quarter" idx="4294967295"/>
          </p:nvPr>
        </p:nvSpPr>
        <p:spPr bwMode="auto">
          <a:xfrm>
            <a:off x="9448800" y="6492875"/>
            <a:ext cx="2743200" cy="365125"/>
          </a:xfrm>
        </p:spPr>
        <p:txBody>
          <a:bodyPr/>
          <a:lstStyle/>
          <a:p>
            <a:pPr>
              <a:defRPr/>
            </a:pPr>
            <a:fld id="{C78E65DB-0693-4285-868B-A910EFECD7CD}" type="slidenum">
              <a:rPr lang="en-GB" noProof="0" smtClean="0"/>
              <a:t>56</a:t>
            </a:fld>
            <a:endParaRPr lang="en-GB" noProof="0" dirty="0"/>
          </a:p>
        </p:txBody>
      </p:sp>
      <p:grpSp>
        <p:nvGrpSpPr>
          <p:cNvPr id="6" name="Group 5">
            <a:extLst>
              <a:ext uri="{FF2B5EF4-FFF2-40B4-BE49-F238E27FC236}">
                <a16:creationId xmlns:a16="http://schemas.microsoft.com/office/drawing/2014/main" id="{7C6D195A-1C4C-3B20-5066-D4AC59EF20C2}"/>
              </a:ext>
            </a:extLst>
          </p:cNvPr>
          <p:cNvGrpSpPr/>
          <p:nvPr/>
        </p:nvGrpSpPr>
        <p:grpSpPr>
          <a:xfrm>
            <a:off x="2212429" y="684060"/>
            <a:ext cx="7325271" cy="4972287"/>
            <a:chOff x="1532686" y="876792"/>
            <a:chExt cx="8637974" cy="5863331"/>
          </a:xfrm>
        </p:grpSpPr>
        <p:pic>
          <p:nvPicPr>
            <p:cNvPr id="3" name="Grafik 2"/>
            <p:cNvPicPr>
              <a:picLocks noChangeAspect="1"/>
            </p:cNvPicPr>
            <p:nvPr/>
          </p:nvPicPr>
          <p:blipFill>
            <a:blip r:embed="rId3"/>
            <a:stretch/>
          </p:blipFill>
          <p:spPr bwMode="auto">
            <a:xfrm>
              <a:off x="1532686" y="1687398"/>
              <a:ext cx="8637973" cy="5052725"/>
            </a:xfrm>
            <a:prstGeom prst="rect">
              <a:avLst/>
            </a:prstGeom>
          </p:spPr>
        </p:pic>
        <p:pic>
          <p:nvPicPr>
            <p:cNvPr id="4" name="Grafik 3"/>
            <p:cNvPicPr>
              <a:picLocks noChangeAspect="1"/>
            </p:cNvPicPr>
            <p:nvPr/>
          </p:nvPicPr>
          <p:blipFill>
            <a:blip r:embed="rId4"/>
            <a:srcRect b="7587"/>
            <a:stretch>
              <a:fillRect/>
            </a:stretch>
          </p:blipFill>
          <p:spPr bwMode="auto">
            <a:xfrm>
              <a:off x="1532686" y="876792"/>
              <a:ext cx="8637974" cy="1003953"/>
            </a:xfrm>
            <a:prstGeom prst="rect">
              <a:avLst/>
            </a:prstGeom>
          </p:spPr>
        </p:pic>
      </p:grpSp>
      <p:pic>
        <p:nvPicPr>
          <p:cNvPr id="5" name="Grafik 4"/>
          <p:cNvPicPr>
            <a:picLocks noChangeAspect="1"/>
          </p:cNvPicPr>
          <p:nvPr/>
        </p:nvPicPr>
        <p:blipFill>
          <a:blip r:embed="rId5"/>
          <a:stretch/>
        </p:blipFill>
        <p:spPr bwMode="auto">
          <a:xfrm>
            <a:off x="10068471" y="203236"/>
            <a:ext cx="1949691" cy="961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áfico 4"/>
          <p:cNvPicPr>
            <a:picLocks noChangeAspect="1"/>
          </p:cNvPicPr>
          <p:nvPr/>
        </p:nvPicPr>
        <p:blipFill>
          <a:blip>
            <a:extLst>
              <a:ext uri="{96DAC541-7B7A-43D3-8B79-37D633B846F1}">
                <asvg:svgBlip xmlns:asvg="http://schemas.microsoft.com/office/drawing/2016/SVG/main" r:embed="rId3"/>
              </a:ext>
            </a:extLst>
          </a:blip>
          <a:stretch/>
        </p:blipFill>
        <p:spPr bwMode="auto">
          <a:xfrm>
            <a:off x="1" y="-1178158"/>
            <a:ext cx="12195662" cy="8130441"/>
          </a:xfrm>
          <a:prstGeom prst="rect">
            <a:avLst/>
          </a:prstGeom>
        </p:spPr>
      </p:pic>
      <p:sp>
        <p:nvSpPr>
          <p:cNvPr id="6" name="CuadroTexto 5"/>
          <p:cNvSpPr txBox="1"/>
          <p:nvPr/>
        </p:nvSpPr>
        <p:spPr bwMode="auto">
          <a:xfrm>
            <a:off x="5227271" y="3866661"/>
            <a:ext cx="1737463" cy="646331"/>
          </a:xfrm>
          <a:prstGeom prst="rect">
            <a:avLst/>
          </a:prstGeom>
          <a:noFill/>
        </p:spPr>
        <p:txBody>
          <a:bodyPr wrap="none" rtlCol="0">
            <a:spAutoFit/>
          </a:bodyPr>
          <a:lstStyle/>
          <a:p>
            <a:pPr algn="ctr">
              <a:defRPr/>
            </a:pPr>
            <a:r>
              <a:rPr lang="it" sz="3600" noProof="0" dirty="0">
                <a:solidFill>
                  <a:schemeClr val="bg1"/>
                </a:solidFill>
                <a:latin typeface="Bebas Neue"/>
              </a:rPr>
              <a:t>GRAZIE</a:t>
            </a:r>
            <a:endParaRPr lang="it" noProof="0" dirty="0"/>
          </a:p>
        </p:txBody>
      </p:sp>
      <p:sp>
        <p:nvSpPr>
          <p:cNvPr id="2" name="CuadroTexto 1"/>
          <p:cNvSpPr txBox="1"/>
          <p:nvPr/>
        </p:nvSpPr>
        <p:spPr bwMode="auto">
          <a:xfrm>
            <a:off x="5339973" y="4666304"/>
            <a:ext cx="1512053" cy="276999"/>
          </a:xfrm>
          <a:prstGeom prst="rect">
            <a:avLst/>
          </a:prstGeom>
          <a:noFill/>
        </p:spPr>
        <p:txBody>
          <a:bodyPr wrap="square">
            <a:spAutoFit/>
          </a:bodyPr>
          <a:lstStyle/>
          <a:p>
            <a:pPr algn="ctr">
              <a:defRPr/>
            </a:pPr>
            <a:r>
              <a:rPr lang="it" sz="1200" b="1" noProof="0" dirty="0">
                <a:solidFill>
                  <a:schemeClr val="bg1"/>
                </a:solidFill>
                <a:latin typeface="Poppins"/>
                <a:cs typeface="Poppins"/>
              </a:rPr>
              <a:t>loess-project.eu</a:t>
            </a:r>
            <a:endParaRPr lang="it" noProof="0" dirty="0"/>
          </a:p>
        </p:txBody>
      </p:sp>
      <p:sp>
        <p:nvSpPr>
          <p:cNvPr id="7" name="Rectangle 6">
            <a:extLst>
              <a:ext uri="{FF2B5EF4-FFF2-40B4-BE49-F238E27FC236}">
                <a16:creationId xmlns:a16="http://schemas.microsoft.com/office/drawing/2014/main" id="{676F10ED-0123-40DE-ACF2-07B2EE172507}"/>
              </a:ext>
            </a:extLst>
          </p:cNvPr>
          <p:cNvSpPr/>
          <p:nvPr/>
        </p:nvSpPr>
        <p:spPr>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
          </a:p>
        </p:txBody>
      </p:sp>
      <p:pic>
        <p:nvPicPr>
          <p:cNvPr id="3" name="Picture 2">
            <a:extLst>
              <a:ext uri="{FF2B5EF4-FFF2-40B4-BE49-F238E27FC236}">
                <a16:creationId xmlns:a16="http://schemas.microsoft.com/office/drawing/2014/main" id="{DFCD38EF-B67B-6B97-DFF4-0B1C7AAC5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CuadroTexto 5"/>
          <p:cNvSpPr txBox="1"/>
          <p:nvPr/>
        </p:nvSpPr>
        <p:spPr bwMode="auto">
          <a:xfrm>
            <a:off x="4911822" y="168984"/>
            <a:ext cx="6948100" cy="261610"/>
          </a:xfrm>
          <a:prstGeom prst="rect">
            <a:avLst/>
          </a:prstGeom>
          <a:noFill/>
        </p:spPr>
        <p:txBody>
          <a:bodyPr wrap="square" lIns="91440" tIns="45720" rIns="91440" bIns="45720" rtlCol="0" anchor="t">
            <a:spAutoFit/>
          </a:bodyPr>
          <a:lstStyle/>
          <a:p>
            <a:pPr>
              <a:defRPr/>
            </a:pPr>
            <a:r>
              <a:rPr lang="it" sz="1100" i="1" dirty="0">
                <a:latin typeface="Poppins"/>
              </a:rPr>
              <a:t>(Meyer, H. (2004). Was ist guter Unterricht? Berlin: Cornelsen Scriptor. ISBN 978-3-589-22047-2 )</a:t>
            </a:r>
          </a:p>
        </p:txBody>
      </p:sp>
      <p:sp>
        <p:nvSpPr>
          <p:cNvPr id="7" name="Rectangle 2"/>
          <p:cNvSpPr>
            <a:spLocks noChangeArrowheads="1"/>
          </p:cNvSpPr>
          <p:nvPr/>
        </p:nvSpPr>
        <p:spPr bwMode="auto">
          <a:xfrm>
            <a:off x="393700" y="1811089"/>
            <a:ext cx="11466222" cy="397031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Struttura chiara dei processi di apprendimento e insegnamento</a:t>
            </a:r>
            <a:r>
              <a:rPr lang="it" sz="1400" b="0" i="0" u="none" strike="noStrike" cap="none" noProof="0" dirty="0">
                <a:ln>
                  <a:noFill/>
                </a:ln>
                <a:solidFill>
                  <a:schemeClr val="tx1"/>
                </a:solidFill>
                <a:latin typeface="Poppins"/>
              </a:rPr>
              <a:t> (chiarezza rispetto a procedimento, obiettivi e contenuti, rituali e flessibilità)</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Alta percentuale/quantità di tempo dedicato ai compiti richiesti</a:t>
            </a:r>
            <a:endParaRPr lang="it" sz="1400" b="0" i="0" u="none" strike="noStrike" cap="none" noProof="0" dirty="0">
              <a:ln>
                <a:noFill/>
              </a:ln>
              <a:solidFill>
                <a:schemeClr val="tx1"/>
              </a:solidFill>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Allineamento costruttivo di obiettivi, valutazione, contenuti e metodi</a:t>
            </a: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Chiarezza dei contenuti</a:t>
            </a:r>
            <a:r>
              <a:rPr lang="it" sz="1400" b="0" i="0" u="none" strike="noStrike" cap="none" noProof="0" dirty="0">
                <a:ln>
                  <a:noFill/>
                </a:ln>
                <a:solidFill>
                  <a:schemeClr val="tx1"/>
                </a:solidFill>
                <a:latin typeface="Poppins"/>
              </a:rPr>
              <a:t> (istruzioni comprensibili riguardo alle attività, progressione tematica logica, documentazione dei risultati chiara e affidabile)</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Comunicazione significativa alla classe</a:t>
            </a:r>
            <a:r>
              <a:rPr lang="it" sz="1400" b="0" i="0" u="none" strike="noStrike" cap="none" noProof="0" dirty="0">
                <a:ln>
                  <a:noFill/>
                </a:ln>
                <a:solidFill>
                  <a:schemeClr val="tx1"/>
                </a:solidFill>
                <a:latin typeface="Poppins"/>
              </a:rPr>
              <a:t> (attraverso partecipazione alla pianificazione, cultura della discussione, incontri di riflessione, diari di apprendimento e feedback degli studenti)</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Varietà di metodi</a:t>
            </a:r>
            <a:r>
              <a:rPr lang="it" sz="1400" b="0" i="0" u="none" strike="noStrike" cap="none" noProof="0" dirty="0">
                <a:ln>
                  <a:noFill/>
                </a:ln>
                <a:solidFill>
                  <a:schemeClr val="tx1"/>
                </a:solidFill>
                <a:latin typeface="Poppins"/>
              </a:rPr>
              <a:t> (tecniche diverse di presentazione</a:t>
            </a:r>
            <a:r>
              <a:rPr lang="it" sz="1400" noProof="0" dirty="0">
                <a:latin typeface="Poppins"/>
              </a:rPr>
              <a:t> e </a:t>
            </a:r>
            <a:r>
              <a:rPr lang="it" sz="1400" b="0" i="0" u="none" strike="noStrike" cap="none" noProof="0" dirty="0">
                <a:ln>
                  <a:noFill/>
                </a:ln>
                <a:solidFill>
                  <a:schemeClr val="tx1"/>
                </a:solidFill>
                <a:latin typeface="Poppins"/>
              </a:rPr>
              <a:t>modelli di azione, flessibilità nella struttura delle lezioni e vari approcci didattici)</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Supporto individuale</a:t>
            </a:r>
            <a:r>
              <a:rPr lang="it" sz="1400" b="0" i="0" u="none" strike="noStrike" cap="none" noProof="0" dirty="0">
                <a:ln>
                  <a:noFill/>
                </a:ln>
                <a:solidFill>
                  <a:schemeClr val="tx1"/>
                </a:solidFill>
                <a:latin typeface="Poppins"/>
              </a:rPr>
              <a:t> (attraverso flessibilità, pazienza e tempo; differenziazione interna e integrazione; valutazioni individuali dell'apprendimento e piani di supporto personalizzati; supporto speciale per studenti a rischio)</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noProof="0" dirty="0">
                <a:latin typeface="Poppins"/>
              </a:rPr>
              <a:t>Pratica</a:t>
            </a:r>
            <a:r>
              <a:rPr lang="it" sz="1400" b="1" i="0" u="none" strike="noStrike" cap="none" noProof="0" dirty="0">
                <a:ln>
                  <a:noFill/>
                </a:ln>
                <a:solidFill>
                  <a:schemeClr val="tx1"/>
                </a:solidFill>
                <a:latin typeface="Poppins"/>
              </a:rPr>
              <a:t>intelligente</a:t>
            </a:r>
            <a:r>
              <a:rPr lang="it" sz="1400" b="0" i="0" u="none" strike="noStrike" cap="none" noProof="0" dirty="0">
                <a:ln>
                  <a:noFill/>
                </a:ln>
                <a:solidFill>
                  <a:schemeClr val="tx1"/>
                </a:solidFill>
                <a:latin typeface="Poppins"/>
              </a:rPr>
              <a:t> (aumentare la consapevolezza delle strategie di apprendimento, compiti pratici mirati, orientamento ad hoc e un ambiente di apprendimento positivo)</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Aspettative chiare, valutazione professionale dei risultati degli studenti, feedback continuo</a:t>
            </a:r>
            <a:r>
              <a:rPr lang="it" sz="1400" b="0" i="0" u="none" strike="noStrike" cap="none" noProof="0" dirty="0">
                <a:ln>
                  <a:noFill/>
                </a:ln>
                <a:solidFill>
                  <a:schemeClr val="tx1"/>
                </a:solidFill>
                <a:latin typeface="Poppins"/>
              </a:rPr>
              <a:t>(offrendo opportunità di apprendimento in linea con le linee guida o gli standard educativi, adatte alle capacità degli studenti e fornendo un feedback rapido e orientato allo sviluppo)</a:t>
            </a:r>
            <a:endParaRPr lang="it" sz="1400" noProof="0" dirty="0">
              <a:latin typeface="Poppins"/>
            </a:endParaRPr>
          </a:p>
          <a:p>
            <a:pPr marL="285750" marR="0" lvl="0" indent="-285750" algn="l" defTabSz="914400">
              <a:spcBef>
                <a:spcPts val="0"/>
              </a:spcBef>
              <a:spcAft>
                <a:spcPts val="0"/>
              </a:spcAft>
              <a:buClrTx/>
              <a:buSzTx/>
              <a:buFont typeface="Arial" panose="020B0604020202020204" pitchFamily="34" charset="0"/>
              <a:buChar char="•"/>
              <a:defRPr/>
            </a:pPr>
            <a:r>
              <a:rPr lang="it" sz="1400" b="1" i="0" u="none" strike="noStrike" cap="none" noProof="0" dirty="0">
                <a:ln>
                  <a:noFill/>
                </a:ln>
                <a:solidFill>
                  <a:schemeClr val="tx1"/>
                </a:solidFill>
                <a:latin typeface="Poppins"/>
              </a:rPr>
              <a:t>Atmosfera in classe favorevole all'apprendimento</a:t>
            </a:r>
            <a:r>
              <a:rPr lang="it" sz="1400" b="0" i="0" u="none" strike="noStrike" cap="none" noProof="0" dirty="0">
                <a:ln>
                  <a:noFill/>
                </a:ln>
                <a:solidFill>
                  <a:schemeClr val="tx1"/>
                </a:solidFill>
                <a:latin typeface="Poppins"/>
              </a:rPr>
              <a:t>(buona organizzazione, strutture funzionali, strumenti didattici utili)</a:t>
            </a:r>
          </a:p>
        </p:txBody>
      </p:sp>
      <p:sp>
        <p:nvSpPr>
          <p:cNvPr id="2" name="Textfeld 1">
            <a:extLst>
              <a:ext uri="{FF2B5EF4-FFF2-40B4-BE49-F238E27FC236}">
                <a16:creationId xmlns:a16="http://schemas.microsoft.com/office/drawing/2014/main" id="{31813824-F635-4823-83F8-A0B670C207E8}"/>
              </a:ext>
            </a:extLst>
          </p:cNvPr>
          <p:cNvSpPr txBox="1"/>
          <p:nvPr/>
        </p:nvSpPr>
        <p:spPr>
          <a:xfrm>
            <a:off x="643761" y="1111662"/>
            <a:ext cx="8982839" cy="584775"/>
          </a:xfrm>
          <a:prstGeom prst="rect">
            <a:avLst/>
          </a:prstGeom>
          <a:noFill/>
        </p:spPr>
        <p:txBody>
          <a:bodyPr wrap="square" lIns="91440" tIns="45720" rIns="91440" bIns="45720" rtlCol="0" anchor="t">
            <a:spAutoFit/>
          </a:bodyPr>
          <a:lstStyle/>
          <a:p>
            <a:r>
              <a:rPr lang="it" sz="1600" b="1" u="sng" noProof="0" dirty="0">
                <a:latin typeface="Poppins"/>
              </a:rPr>
              <a:t>Compito 1.2. : </a:t>
            </a:r>
            <a:r>
              <a:rPr lang="it" sz="1600" b="1" noProof="0" dirty="0">
                <a:latin typeface="Poppins"/>
              </a:rPr>
              <a:t>Leggete questi criteri e lavorate in piccoli gruppi per raccogliere esempi su come metterli in pratica. Condividete le idee con tutti i compagni. </a:t>
            </a:r>
          </a:p>
        </p:txBody>
      </p:sp>
      <p:sp>
        <p:nvSpPr>
          <p:cNvPr id="15" name="Title 14">
            <a:extLst>
              <a:ext uri="{FF2B5EF4-FFF2-40B4-BE49-F238E27FC236}">
                <a16:creationId xmlns:a16="http://schemas.microsoft.com/office/drawing/2014/main" id="{D2B82ADD-C640-DB01-5EFE-C0747DB94385}"/>
              </a:ext>
            </a:extLst>
          </p:cNvPr>
          <p:cNvSpPr>
            <a:spLocks noGrp="1"/>
          </p:cNvSpPr>
          <p:nvPr>
            <p:ph type="title"/>
          </p:nvPr>
        </p:nvSpPr>
        <p:spPr/>
        <p:txBody>
          <a:bodyPr/>
          <a:lstStyle/>
          <a:p>
            <a:pPr algn="r"/>
            <a:r>
              <a:rPr lang="it" dirty="0"/>
              <a:t>10 caratteristiche di un “buon insegnamento”?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10" name="Grafik 9"/>
          <p:cNvPicPr>
            <a:picLocks noChangeAspect="1"/>
          </p:cNvPicPr>
          <p:nvPr/>
        </p:nvPicPr>
        <p:blipFill>
          <a:blip r:embed="rId7"/>
          <a:stretch/>
        </p:blipFill>
        <p:spPr bwMode="auto">
          <a:xfrm rot="5400000">
            <a:off x="6953950" y="1591858"/>
            <a:ext cx="4386458" cy="3289843"/>
          </a:xfrm>
          <a:prstGeom prst="rect">
            <a:avLst/>
          </a:prstGeom>
        </p:spPr>
      </p:pic>
      <p:sp>
        <p:nvSpPr>
          <p:cNvPr id="17" name="Textfeld 16"/>
          <p:cNvSpPr txBox="1"/>
          <p:nvPr/>
        </p:nvSpPr>
        <p:spPr bwMode="auto">
          <a:xfrm>
            <a:off x="848027" y="3746567"/>
            <a:ext cx="5641673" cy="707886"/>
          </a:xfrm>
          <a:prstGeom prst="rect">
            <a:avLst/>
          </a:prstGeom>
          <a:noFill/>
        </p:spPr>
        <p:txBody>
          <a:bodyPr wrap="square" rtlCol="0">
            <a:spAutoFit/>
          </a:bodyPr>
          <a:lstStyle/>
          <a:p>
            <a:pPr>
              <a:defRPr/>
            </a:pPr>
            <a:r>
              <a:rPr lang="it" sz="2000" b="1" u="sng" noProof="0" dirty="0">
                <a:latin typeface="Poppins"/>
                <a:cs typeface="Poppins"/>
              </a:rPr>
              <a:t>Compito 1.3.: </a:t>
            </a:r>
            <a:r>
              <a:rPr lang="it" sz="2000" b="1" i="1" noProof="0" dirty="0">
                <a:latin typeface="Poppins"/>
                <a:cs typeface="Poppins"/>
              </a:rPr>
              <a:t>Qual è la vostra opinione: Come dovrebbe essere l'educazione alla salute del suolo?</a:t>
            </a:r>
            <a:endParaRPr lang="it" sz="2000" i="1" noProof="0" dirty="0">
              <a:latin typeface="Poppins"/>
              <a:cs typeface="Poppins"/>
            </a:endParaRPr>
          </a:p>
        </p:txBody>
      </p:sp>
      <p:sp>
        <p:nvSpPr>
          <p:cNvPr id="5" name="CuadroTexto 5">
            <a:extLst>
              <a:ext uri="{FF2B5EF4-FFF2-40B4-BE49-F238E27FC236}">
                <a16:creationId xmlns:a16="http://schemas.microsoft.com/office/drawing/2014/main" id="{0E3AFDF7-08E0-8762-2BCD-DE1D0A8D90F4}"/>
              </a:ext>
            </a:extLst>
          </p:cNvPr>
          <p:cNvSpPr txBox="1"/>
          <p:nvPr/>
        </p:nvSpPr>
        <p:spPr bwMode="auto">
          <a:xfrm>
            <a:off x="7502257" y="5514740"/>
            <a:ext cx="4102564" cy="523220"/>
          </a:xfrm>
          <a:prstGeom prst="rect">
            <a:avLst/>
          </a:prstGeom>
          <a:noFill/>
        </p:spPr>
        <p:txBody>
          <a:bodyPr wrap="square" rtlCol="0">
            <a:spAutoFit/>
          </a:bodyPr>
          <a:lstStyle/>
          <a:p>
            <a:pPr>
              <a:defRPr/>
            </a:pPr>
            <a:r>
              <a:rPr lang="it" sz="1400" noProof="0" dirty="0">
                <a:latin typeface="Bebas Neue"/>
              </a:rPr>
              <a:t>© Institut für Fachdidaktik, Bereich Mathematik &amp; Naturwissenschaftsdidaktik</a:t>
            </a:r>
            <a:endParaRPr lang="it" sz="1400" b="1" noProof="0" dirty="0">
              <a:latin typeface="Poppins"/>
              <a:cs typeface="Poppins"/>
            </a:endParaRPr>
          </a:p>
        </p:txBody>
      </p:sp>
      <p:pic>
        <p:nvPicPr>
          <p:cNvPr id="2" name="Grafik 1">
            <a:hlinkClick r:id="rId8"/>
          </p:cNvPr>
          <p:cNvPicPr>
            <a:picLocks noChangeAspect="1"/>
          </p:cNvPicPr>
          <p:nvPr/>
        </p:nvPicPr>
        <p:blipFill>
          <a:blip r:embed="rId9"/>
          <a:stretch>
            <a:fillRect/>
          </a:stretch>
        </p:blipFill>
        <p:spPr>
          <a:xfrm>
            <a:off x="2464511" y="1783367"/>
            <a:ext cx="2225233" cy="1822862"/>
          </a:xfrm>
          <a:prstGeom prst="rect">
            <a:avLst/>
          </a:prstGeom>
        </p:spPr>
      </p:pic>
      <p:sp>
        <p:nvSpPr>
          <p:cNvPr id="4" name="Title 3">
            <a:extLst>
              <a:ext uri="{FF2B5EF4-FFF2-40B4-BE49-F238E27FC236}">
                <a16:creationId xmlns:a16="http://schemas.microsoft.com/office/drawing/2014/main" id="{E15E9607-33CD-5409-01C1-5D7383265D07}"/>
              </a:ext>
            </a:extLst>
          </p:cNvPr>
          <p:cNvSpPr>
            <a:spLocks noGrp="1"/>
          </p:cNvSpPr>
          <p:nvPr>
            <p:ph type="title"/>
          </p:nvPr>
        </p:nvSpPr>
        <p:spPr/>
        <p:txBody>
          <a:bodyPr>
            <a:normAutofit/>
          </a:bodyPr>
          <a:lstStyle/>
          <a:p>
            <a:r>
              <a:rPr lang="it" dirty="0"/>
              <a:t>Salute del suolo (Educazione)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grpSp>
        <p:nvGrpSpPr>
          <p:cNvPr id="36" name="Group 35">
            <a:extLst>
              <a:ext uri="{FF2B5EF4-FFF2-40B4-BE49-F238E27FC236}">
                <a16:creationId xmlns:a16="http://schemas.microsoft.com/office/drawing/2014/main" id="{C7DEB73F-9C69-B4A2-D0AD-E4DFC1BF01EA}"/>
              </a:ext>
            </a:extLst>
          </p:cNvPr>
          <p:cNvGrpSpPr/>
          <p:nvPr/>
        </p:nvGrpSpPr>
        <p:grpSpPr>
          <a:xfrm>
            <a:off x="2463800" y="1316062"/>
            <a:ext cx="6858868" cy="4572579"/>
            <a:chOff x="2020168" y="791235"/>
            <a:chExt cx="8128000" cy="5418667"/>
          </a:xfrm>
        </p:grpSpPr>
        <p:graphicFrame>
          <p:nvGraphicFramePr>
            <p:cNvPr id="10" name="Diagramm 9"/>
            <p:cNvGraphicFramePr>
              <a:graphicFrameLocks/>
            </p:cNvGraphicFramePr>
            <p:nvPr>
              <p:extLst>
                <p:ext uri="{D42A27DB-BD31-4B8C-83A1-F6EECF244321}">
                  <p14:modId xmlns:p14="http://schemas.microsoft.com/office/powerpoint/2010/main" val="2192303401"/>
                </p:ext>
              </p:extLst>
            </p:nvPr>
          </p:nvGraphicFramePr>
          <p:xfrm>
            <a:off x="2020168" y="79123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Gerade Verbindung mit Pfeil 14"/>
            <p:cNvCxnSpPr>
              <a:cxnSpLocks/>
            </p:cNvCxnSpPr>
            <p:nvPr/>
          </p:nvCxnSpPr>
          <p:spPr bwMode="auto">
            <a:xfrm flipH="1" flipV="1">
              <a:off x="4991809" y="2890867"/>
              <a:ext cx="983500" cy="177768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6" name="Gerade Verbindung mit Pfeil 15"/>
            <p:cNvCxnSpPr>
              <a:cxnSpLocks/>
            </p:cNvCxnSpPr>
            <p:nvPr/>
          </p:nvCxnSpPr>
          <p:spPr bwMode="auto">
            <a:xfrm flipH="1" flipV="1">
              <a:off x="5034052" y="2779773"/>
              <a:ext cx="2150522" cy="122463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7" name="Gerade Verbindung mit Pfeil 16"/>
            <p:cNvCxnSpPr>
              <a:cxnSpLocks/>
            </p:cNvCxnSpPr>
            <p:nvPr/>
          </p:nvCxnSpPr>
          <p:spPr bwMode="auto">
            <a:xfrm flipH="1" flipV="1">
              <a:off x="6237040" y="2172996"/>
              <a:ext cx="1015686" cy="172702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Gerade Verbindung mit Pfeil 17"/>
            <p:cNvCxnSpPr>
              <a:cxnSpLocks/>
            </p:cNvCxnSpPr>
            <p:nvPr/>
          </p:nvCxnSpPr>
          <p:spPr bwMode="auto">
            <a:xfrm flipH="1" flipV="1">
              <a:off x="4972999" y="4004409"/>
              <a:ext cx="2162704" cy="9454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9" name="Gerade Verbindung mit Pfeil 18"/>
            <p:cNvCxnSpPr>
              <a:cxnSpLocks/>
            </p:cNvCxnSpPr>
            <p:nvPr/>
          </p:nvCxnSpPr>
          <p:spPr bwMode="auto">
            <a:xfrm flipH="1" flipV="1">
              <a:off x="6068192" y="2172997"/>
              <a:ext cx="53840" cy="249555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p:cNvCxnSpPr>
              <a:cxnSpLocks/>
            </p:cNvCxnSpPr>
            <p:nvPr/>
          </p:nvCxnSpPr>
          <p:spPr bwMode="auto">
            <a:xfrm flipH="1">
              <a:off x="4915610" y="2840395"/>
              <a:ext cx="2164362" cy="110227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p:cNvCxnSpPr>
              <a:cxnSpLocks/>
            </p:cNvCxnSpPr>
            <p:nvPr/>
          </p:nvCxnSpPr>
          <p:spPr bwMode="auto">
            <a:xfrm flipV="1">
              <a:off x="4855977" y="2172996"/>
              <a:ext cx="1056386" cy="165365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p:cNvCxnSpPr>
              <a:cxnSpLocks/>
            </p:cNvCxnSpPr>
            <p:nvPr/>
          </p:nvCxnSpPr>
          <p:spPr bwMode="auto">
            <a:xfrm flipV="1">
              <a:off x="6237040" y="2930625"/>
              <a:ext cx="921975" cy="17379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Gerade Verbindung mit Pfeil 22"/>
            <p:cNvCxnSpPr>
              <a:cxnSpLocks/>
            </p:cNvCxnSpPr>
            <p:nvPr/>
          </p:nvCxnSpPr>
          <p:spPr bwMode="auto">
            <a:xfrm flipH="1" flipV="1">
              <a:off x="5074874" y="2634637"/>
              <a:ext cx="1950672" cy="858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grpSp>
      <p:sp>
        <p:nvSpPr>
          <p:cNvPr id="24" name="Textfeld 23"/>
          <p:cNvSpPr txBox="1"/>
          <p:nvPr/>
        </p:nvSpPr>
        <p:spPr bwMode="auto">
          <a:xfrm>
            <a:off x="3473922" y="-38751"/>
            <a:ext cx="7746031" cy="307777"/>
          </a:xfrm>
          <a:prstGeom prst="rect">
            <a:avLst/>
          </a:prstGeom>
          <a:noFill/>
        </p:spPr>
        <p:txBody>
          <a:bodyPr wrap="none" lIns="91440" tIns="45720" rIns="91440" bIns="45720" rtlCol="0" anchor="t">
            <a:spAutoFit/>
          </a:bodyPr>
          <a:lstStyle/>
          <a:p>
            <a:pPr>
              <a:defRPr/>
            </a:pPr>
            <a:r>
              <a:rPr lang="it" sz="1100" i="1" noProof="0" dirty="0">
                <a:latin typeface="Poppins"/>
              </a:rPr>
              <a:t>(basato su: Gropengießer, H., Kattmann, U., &amp; Krüger, D. (2010). Biologiedidaktik in Übersichten. Aulis-Verlag.</a:t>
            </a:r>
            <a:r>
              <a:rPr lang="it" sz="1400" i="1" dirty="0">
                <a:latin typeface="Poppins"/>
              </a:rPr>
              <a:t>)</a:t>
            </a:r>
          </a:p>
        </p:txBody>
      </p:sp>
      <p:sp>
        <p:nvSpPr>
          <p:cNvPr id="2" name="Textfeld 1"/>
          <p:cNvSpPr txBox="1"/>
          <p:nvPr/>
        </p:nvSpPr>
        <p:spPr bwMode="auto">
          <a:xfrm>
            <a:off x="412332" y="2150022"/>
            <a:ext cx="3456012" cy="1384995"/>
          </a:xfrm>
          <a:prstGeom prst="rect">
            <a:avLst/>
          </a:prstGeom>
          <a:noFill/>
          <a:ln>
            <a:noFill/>
          </a:ln>
        </p:spPr>
        <p:txBody>
          <a:bodyPr wrap="square" rtlCol="0">
            <a:spAutoFit/>
          </a:bodyPr>
          <a:lstStyle/>
          <a:p>
            <a:pPr>
              <a:defRPr/>
            </a:pPr>
            <a:r>
              <a:rPr lang="it" sz="1400" b="1" noProof="0" dirty="0">
                <a:latin typeface="Poppins"/>
              </a:rPr>
              <a:t>Quali obiettivi educativi si dovrebbero raggiungere?</a:t>
            </a:r>
            <a:r>
              <a:rPr lang="it" sz="1400" noProof="0" dirty="0">
                <a:latin typeface="Poppins"/>
              </a:rPr>
              <a:t> Come si presenta l'alfabetizzazione al suolo, quali argomenti sono più importanti di altri, obiettivi didattici dell'educazione al suolo, programmi di studio, esigenze individuali e sociali relative al suolo, ...</a:t>
            </a:r>
          </a:p>
        </p:txBody>
      </p:sp>
      <p:sp>
        <p:nvSpPr>
          <p:cNvPr id="25" name="Textfeld 24"/>
          <p:cNvSpPr txBox="1"/>
          <p:nvPr/>
        </p:nvSpPr>
        <p:spPr bwMode="auto">
          <a:xfrm>
            <a:off x="437732" y="3996192"/>
            <a:ext cx="3249901" cy="954107"/>
          </a:xfrm>
          <a:prstGeom prst="rect">
            <a:avLst/>
          </a:prstGeom>
          <a:noFill/>
          <a:ln>
            <a:noFill/>
          </a:ln>
        </p:spPr>
        <p:txBody>
          <a:bodyPr wrap="square" rtlCol="0">
            <a:spAutoFit/>
          </a:bodyPr>
          <a:lstStyle/>
          <a:p>
            <a:pPr>
              <a:defRPr/>
            </a:pPr>
            <a:r>
              <a:rPr lang="it" sz="1400" b="1" noProof="0" dirty="0">
                <a:latin typeface="Poppins"/>
              </a:rPr>
              <a:t>Dove insegneremo argomenti relativi alla salute del suolo? </a:t>
            </a:r>
            <a:r>
              <a:rPr lang="it" sz="1400" noProof="0" dirty="0">
                <a:latin typeface="Poppins"/>
              </a:rPr>
              <a:t>Aula, laboratorio, orto scolastico, uscite sul campo, visite a mostre, …</a:t>
            </a:r>
          </a:p>
        </p:txBody>
      </p:sp>
      <p:sp>
        <p:nvSpPr>
          <p:cNvPr id="26" name="Textfeld 25"/>
          <p:cNvSpPr txBox="1"/>
          <p:nvPr/>
        </p:nvSpPr>
        <p:spPr bwMode="auto">
          <a:xfrm>
            <a:off x="467837" y="5050138"/>
            <a:ext cx="4503602" cy="738664"/>
          </a:xfrm>
          <a:prstGeom prst="rect">
            <a:avLst/>
          </a:prstGeom>
          <a:noFill/>
          <a:ln>
            <a:noFill/>
          </a:ln>
        </p:spPr>
        <p:txBody>
          <a:bodyPr wrap="square" rtlCol="0">
            <a:spAutoFit/>
          </a:bodyPr>
          <a:lstStyle/>
          <a:p>
            <a:pPr>
              <a:defRPr/>
            </a:pPr>
            <a:r>
              <a:rPr lang="it" sz="1400" b="1" noProof="0" dirty="0">
                <a:latin typeface="Poppins"/>
              </a:rPr>
              <a:t>Quali materiali didattici si dovrebbero usare?</a:t>
            </a:r>
            <a:endParaRPr lang="it" noProof="0" dirty="0">
              <a:latin typeface="Poppins"/>
            </a:endParaRPr>
          </a:p>
          <a:p>
            <a:pPr>
              <a:defRPr/>
            </a:pPr>
            <a:r>
              <a:rPr lang="it" sz="1400" noProof="0" dirty="0">
                <a:latin typeface="Poppins"/>
              </a:rPr>
              <a:t>Organismi viventi, materiali per l’insegnamento e l’apprendimento, libri di testo, modelli, …</a:t>
            </a:r>
          </a:p>
        </p:txBody>
      </p:sp>
      <p:sp>
        <p:nvSpPr>
          <p:cNvPr id="27" name="Textfeld 26"/>
          <p:cNvSpPr txBox="1"/>
          <p:nvPr/>
        </p:nvSpPr>
        <p:spPr bwMode="auto">
          <a:xfrm>
            <a:off x="8100063" y="3705989"/>
            <a:ext cx="3882507" cy="1600438"/>
          </a:xfrm>
          <a:prstGeom prst="rect">
            <a:avLst/>
          </a:prstGeom>
          <a:noFill/>
          <a:ln>
            <a:noFill/>
          </a:ln>
        </p:spPr>
        <p:txBody>
          <a:bodyPr wrap="square" rtlCol="0">
            <a:spAutoFit/>
          </a:bodyPr>
          <a:lstStyle/>
          <a:p>
            <a:pPr>
              <a:defRPr/>
            </a:pPr>
            <a:r>
              <a:rPr lang="it" sz="1400" b="1" noProof="0" dirty="0">
                <a:latin typeface="Poppins"/>
              </a:rPr>
              <a:t>Come insegneremo argomenti relativi al suolo?</a:t>
            </a:r>
          </a:p>
          <a:p>
            <a:pPr>
              <a:defRPr/>
            </a:pPr>
            <a:r>
              <a:rPr lang="it" sz="1400" b="1" noProof="0" dirty="0">
                <a:latin typeface="Poppins"/>
              </a:rPr>
              <a:t>Forme sociali:</a:t>
            </a:r>
            <a:r>
              <a:rPr lang="it" sz="1400" noProof="0" dirty="0">
                <a:latin typeface="Poppins"/>
              </a:rPr>
              <a:t>incentrate sugli insegnanti, incentrate sugli studenti</a:t>
            </a:r>
            <a:endParaRPr lang="it" noProof="0" dirty="0">
              <a:latin typeface="Poppins"/>
            </a:endParaRPr>
          </a:p>
          <a:p>
            <a:pPr>
              <a:defRPr/>
            </a:pPr>
            <a:r>
              <a:rPr lang="it" sz="1400" b="1" noProof="0" dirty="0">
                <a:latin typeface="Poppins"/>
              </a:rPr>
              <a:t>Modelli d’insegnamento:</a:t>
            </a:r>
            <a:r>
              <a:rPr lang="it" sz="1400" noProof="0" dirty="0">
                <a:latin typeface="Poppins"/>
              </a:rPr>
              <a:t> orientati ai problemi, orientati alla ricerca, problematiche socio-scientifiche (SSI), fenomeni, ecc.</a:t>
            </a:r>
            <a:endParaRPr lang="it" noProof="0" dirty="0">
              <a:latin typeface="Poppins"/>
            </a:endParaRPr>
          </a:p>
          <a:p>
            <a:pPr>
              <a:defRPr/>
            </a:pPr>
            <a:r>
              <a:rPr lang="it" sz="1400" b="1" noProof="0" dirty="0">
                <a:latin typeface="Poppins"/>
              </a:rPr>
              <a:t>Metodi d’insegnamento:</a:t>
            </a:r>
            <a:r>
              <a:rPr lang="it" sz="1400" noProof="0" dirty="0">
                <a:latin typeface="Poppins"/>
              </a:rPr>
              <a:t> attività pratiche, lavoro su testi, scrittura, indagine, ecc.</a:t>
            </a:r>
          </a:p>
        </p:txBody>
      </p:sp>
      <p:sp>
        <p:nvSpPr>
          <p:cNvPr id="28" name="Textfeld 27"/>
          <p:cNvSpPr txBox="1"/>
          <p:nvPr/>
        </p:nvSpPr>
        <p:spPr bwMode="auto">
          <a:xfrm>
            <a:off x="437732" y="1143663"/>
            <a:ext cx="5012462" cy="738664"/>
          </a:xfrm>
          <a:prstGeom prst="rect">
            <a:avLst/>
          </a:prstGeom>
          <a:noFill/>
          <a:ln>
            <a:noFill/>
          </a:ln>
        </p:spPr>
        <p:txBody>
          <a:bodyPr wrap="square" rtlCol="0">
            <a:spAutoFit/>
          </a:bodyPr>
          <a:lstStyle/>
          <a:p>
            <a:pPr>
              <a:defRPr/>
            </a:pPr>
            <a:r>
              <a:rPr lang="it" sz="1400" b="1" noProof="0" dirty="0">
                <a:latin typeface="Poppins"/>
              </a:rPr>
              <a:t>Chi insegna/si occupa dell'educazione alla alfabetizzazione al suolo? </a:t>
            </a:r>
            <a:r>
              <a:rPr lang="it" sz="1400" noProof="0" dirty="0">
                <a:latin typeface="Poppins"/>
              </a:rPr>
              <a:t>Ricercatori, insegnanti, educatori, agricoltori, programmi di studio, esigenze individuali e sociali, ecc.</a:t>
            </a:r>
          </a:p>
        </p:txBody>
      </p:sp>
      <p:sp>
        <p:nvSpPr>
          <p:cNvPr id="29" name="Textfeld 28"/>
          <p:cNvSpPr txBox="1"/>
          <p:nvPr/>
        </p:nvSpPr>
        <p:spPr bwMode="auto">
          <a:xfrm>
            <a:off x="8141273" y="1143663"/>
            <a:ext cx="3841297" cy="2462213"/>
          </a:xfrm>
          <a:prstGeom prst="rect">
            <a:avLst/>
          </a:prstGeom>
          <a:noFill/>
          <a:ln>
            <a:noFill/>
          </a:ln>
        </p:spPr>
        <p:txBody>
          <a:bodyPr wrap="square" rtlCol="0">
            <a:spAutoFit/>
          </a:bodyPr>
          <a:lstStyle/>
          <a:p>
            <a:pPr>
              <a:defRPr/>
            </a:pPr>
            <a:r>
              <a:rPr lang="it" sz="1400" b="1" noProof="0" dirty="0">
                <a:latin typeface="Poppins"/>
              </a:rPr>
              <a:t>Quali contenuti specifici del suolo e interdisciplinari devono essere affrontati?
</a:t>
            </a:r>
            <a:r>
              <a:rPr lang="it" sz="1400" noProof="0" dirty="0">
                <a:latin typeface="Poppins"/>
              </a:rPr>
              <a:t>Contenuti (competenze) orientati all'applicazione e non orientati all'applicazione: per es. conoscenza del suolo, pratiche correlate al suolo, conoscenze procedurali, comunicazione relativa alla conoscenza del suolo (per es. diagrammi), linguaggio accademico specifico della materia, modellazione del cambiamento, ecc.</a:t>
            </a:r>
          </a:p>
        </p:txBody>
      </p:sp>
      <p:sp>
        <p:nvSpPr>
          <p:cNvPr id="4" name="Title 3">
            <a:extLst>
              <a:ext uri="{FF2B5EF4-FFF2-40B4-BE49-F238E27FC236}">
                <a16:creationId xmlns:a16="http://schemas.microsoft.com/office/drawing/2014/main" id="{37E32AE9-B075-8293-260E-2D3272D67011}"/>
              </a:ext>
            </a:extLst>
          </p:cNvPr>
          <p:cNvSpPr>
            <a:spLocks noGrp="1"/>
          </p:cNvSpPr>
          <p:nvPr>
            <p:ph type="title"/>
          </p:nvPr>
        </p:nvSpPr>
        <p:spPr/>
        <p:txBody>
          <a:bodyPr>
            <a:normAutofit fontScale="90000"/>
          </a:bodyPr>
          <a:lstStyle/>
          <a:p>
            <a:r>
              <a:rPr lang="it" dirty="0"/>
              <a:t>Domande da affrontare per migliorare l’alfabetizzazione al suolo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6" name="Rechteck 5"/>
          <p:cNvSpPr/>
          <p:nvPr/>
        </p:nvSpPr>
        <p:spPr bwMode="auto">
          <a:xfrm>
            <a:off x="1501506" y="1541464"/>
            <a:ext cx="8903305" cy="4093428"/>
          </a:xfrm>
          <a:prstGeom prst="rect">
            <a:avLst/>
          </a:prstGeom>
        </p:spPr>
        <p:txBody>
          <a:bodyPr wrap="square">
            <a:spAutoFit/>
          </a:bodyPr>
          <a:lstStyle/>
          <a:p>
            <a:pPr>
              <a:lnSpc>
                <a:spcPct val="150000"/>
              </a:lnSpc>
              <a:defRPr/>
            </a:pPr>
            <a:r>
              <a:rPr lang="it" sz="2000" b="1" noProof="0" dirty="0">
                <a:latin typeface="Poppins"/>
              </a:rPr>
              <a:t>“La vita sulla Terra dipende da suoli sani.</a:t>
            </a:r>
            <a:r>
              <a:rPr lang="it" sz="2000" noProof="0" dirty="0">
                <a:latin typeface="Poppins"/>
              </a:rPr>
              <a:t> Il suolo è alla base dei nostri sistemi alimentari. Fornisce acqua pulita e habitat per la biodiversità e contribuisce alla resilienza climatica. Supporta il nostro patrimonio culturale e i paesaggi ed è la base della nostra economia e prosperità. Si stima tuttavia che</a:t>
            </a:r>
            <a:r>
              <a:rPr lang="it" sz="2000" b="1" noProof="0" dirty="0">
                <a:latin typeface="Poppins"/>
              </a:rPr>
              <a:t> i terreni dell’UE siano malsani tra il 60 e 70%.</a:t>
            </a:r>
            <a:r>
              <a:rPr lang="it" sz="2000" noProof="0" dirty="0">
                <a:latin typeface="Poppins"/>
              </a:rPr>
              <a:t> Il suolo è una risorsa fragile che </a:t>
            </a:r>
            <a:r>
              <a:rPr lang="it" sz="2000" b="1" noProof="0" dirty="0">
                <a:latin typeface="Poppins"/>
              </a:rPr>
              <a:t>deve essere gestita e salvaguardata con cura per le generazioni future” </a:t>
            </a:r>
          </a:p>
          <a:p>
            <a:pPr algn="r">
              <a:lnSpc>
                <a:spcPct val="150000"/>
              </a:lnSpc>
              <a:defRPr/>
            </a:pPr>
            <a:r>
              <a:rPr lang="it" sz="2000" b="1" noProof="0" dirty="0">
                <a:latin typeface="Poppins"/>
              </a:rPr>
              <a:t>(Missione suoli dell’UE). </a:t>
            </a:r>
          </a:p>
          <a:p>
            <a:pPr>
              <a:defRPr/>
            </a:pPr>
            <a:endParaRPr lang="it" sz="2000" noProof="0" dirty="0">
              <a:latin typeface="Poppins"/>
            </a:endParaRPr>
          </a:p>
        </p:txBody>
      </p:sp>
      <p:sp>
        <p:nvSpPr>
          <p:cNvPr id="2" name="Title 1">
            <a:extLst>
              <a:ext uri="{FF2B5EF4-FFF2-40B4-BE49-F238E27FC236}">
                <a16:creationId xmlns:a16="http://schemas.microsoft.com/office/drawing/2014/main" id="{163600E8-8713-B33D-56D7-67E58379A82D}"/>
              </a:ext>
            </a:extLst>
          </p:cNvPr>
          <p:cNvSpPr>
            <a:spLocks noGrp="1"/>
          </p:cNvSpPr>
          <p:nvPr>
            <p:ph type="title"/>
          </p:nvPr>
        </p:nvSpPr>
        <p:spPr/>
        <p:txBody>
          <a:bodyPr>
            <a:normAutofit/>
          </a:bodyPr>
          <a:lstStyle/>
          <a:p>
            <a:r>
              <a:rPr lang="it" dirty="0"/>
              <a:t>Perché insegnare la salute del suolo?</a:t>
            </a:r>
          </a:p>
        </p:txBody>
      </p:sp>
    </p:spTree>
  </p:cSld>
  <p:clrMapOvr>
    <a:masterClrMapping/>
  </p:clrMapOvr>
</p:sld>
</file>

<file path=ppt/theme/theme1.xml><?xml version="1.0" encoding="utf-8"?>
<a:theme xmlns:a="http://schemas.openxmlformats.org/drawingml/2006/main" name="1_Tema de Office">
  <a:themeElements>
    <a:clrScheme name="LOESS">
      <a:dk1>
        <a:srgbClr val="000000"/>
      </a:dk1>
      <a:lt1>
        <a:srgbClr val="FFFFFF"/>
      </a:lt1>
      <a:dk2>
        <a:srgbClr val="59302C"/>
      </a:dk2>
      <a:lt2>
        <a:srgbClr val="0CB08E"/>
      </a:lt2>
      <a:accent1>
        <a:srgbClr val="0CB08E"/>
      </a:accent1>
      <a:accent2>
        <a:srgbClr val="00797A"/>
      </a:accent2>
      <a:accent3>
        <a:srgbClr val="FFFFFF"/>
      </a:accent3>
      <a:accent4>
        <a:srgbClr val="0CB08E"/>
      </a:accent4>
      <a:accent5>
        <a:srgbClr val="42B75F"/>
      </a:accent5>
      <a:accent6>
        <a:srgbClr val="70AD47"/>
      </a:accent6>
      <a:hlink>
        <a:srgbClr val="FFFFFF"/>
      </a:hlink>
      <a:folHlink>
        <a:srgbClr val="00797A"/>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22D6B4-C74D-4854-A23F-B08CCBE1D86E}"/>
</file>

<file path=customXml/itemProps2.xml><?xml version="1.0" encoding="utf-8"?>
<ds:datastoreItem xmlns:ds="http://schemas.openxmlformats.org/officeDocument/2006/customXml" ds:itemID="{69B76055-C66F-4A7B-B21B-6CB7211F0642}">
  <ds:schemaRefs>
    <ds:schemaRef ds:uri="http://schemas.microsoft.com/sharepoint/v3/contenttype/forms"/>
  </ds:schemaRefs>
</ds:datastoreItem>
</file>

<file path=customXml/itemProps3.xml><?xml version="1.0" encoding="utf-8"?>
<ds:datastoreItem xmlns:ds="http://schemas.openxmlformats.org/officeDocument/2006/customXml" ds:itemID="{A31E25E9-B9F0-412D-AB20-BD9F488523C9}">
  <ds:schemaRefs>
    <ds:schemaRef ds:uri="http://purl.org/dc/elements/1.1/"/>
    <ds:schemaRef ds:uri="49b9c972-6c78-424e-8500-a22f256d764b"/>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64392dc-dad9-45cc-9b02-6ff2a8be1f79"/>
  </ds:schemaRefs>
</ds:datastoreItem>
</file>

<file path=docProps/app.xml><?xml version="1.0" encoding="utf-8"?>
<Properties xmlns="http://schemas.openxmlformats.org/officeDocument/2006/extended-properties" xmlns:vt="http://schemas.openxmlformats.org/officeDocument/2006/docPropsVTypes">
  <Template/>
  <TotalTime>206</TotalTime>
  <Words>4279</Words>
  <Application>Microsoft Office PowerPoint</Application>
  <PresentationFormat>Widescreen</PresentationFormat>
  <Paragraphs>432</Paragraphs>
  <Slides>57</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Aptos</vt:lpstr>
      <vt:lpstr>Arial</vt:lpstr>
      <vt:lpstr>Bebas Neue</vt:lpstr>
      <vt:lpstr>Calibri</vt:lpstr>
      <vt:lpstr>MuseoSans</vt:lpstr>
      <vt:lpstr>Poppins</vt:lpstr>
      <vt:lpstr>Segoe UI</vt:lpstr>
      <vt:lpstr>Wingdings</vt:lpstr>
      <vt:lpstr>1_Tema de Office</vt:lpstr>
      <vt:lpstr>PowerPoint Presentation</vt:lpstr>
      <vt:lpstr>Panoramica</vt:lpstr>
      <vt:lpstr>Modulo 1</vt:lpstr>
      <vt:lpstr>Secondo voi, che cosa è una “buona educazione ambientale”?</vt:lpstr>
      <vt:lpstr>Che cosa è una “buona educazione ambientale”?</vt:lpstr>
      <vt:lpstr>10 caratteristiche di un “buon insegnamento”?</vt:lpstr>
      <vt:lpstr>Salute del suolo (Educazione)</vt:lpstr>
      <vt:lpstr>Domande da affrontare per migliorare l’alfabetizzazione al suolo</vt:lpstr>
      <vt:lpstr>Perché insegnare la salute del suolo?</vt:lpstr>
      <vt:lpstr>PowerPoint Presentation</vt:lpstr>
      <vt:lpstr>PowerPoint Presentation</vt:lpstr>
      <vt:lpstr>Modulo 2</vt:lpstr>
      <vt:lpstr>Educazione alla salute del suolo - utilizzare il modello delle 5E</vt:lpstr>
      <vt:lpstr>coinvolgere</vt:lpstr>
      <vt:lpstr>Educazione alla salute del suolo</vt:lpstr>
      <vt:lpstr>Suscitare interesse - Coinvolgere gli studenti nell’argomento</vt:lpstr>
      <vt:lpstr>Suscitare interesse - Coinvolgere gli studenti nell’argomento</vt:lpstr>
      <vt:lpstr>Suscitare interesse - Coinvolgere gli studenti nell’argomento</vt:lpstr>
      <vt:lpstr>Preconcetti degli studenti</vt:lpstr>
      <vt:lpstr>Idee degli studenti</vt:lpstr>
      <vt:lpstr>Idee degli studenti</vt:lpstr>
      <vt:lpstr>Idee degli studenti</vt:lpstr>
      <vt:lpstr>Compito per il Modulo 3:</vt:lpstr>
      <vt:lpstr>Modulo 3</vt:lpstr>
      <vt:lpstr>esplorare</vt:lpstr>
      <vt:lpstr>Gli studenti scoprono da soli qualcosa di nuovo</vt:lpstr>
      <vt:lpstr>Gli studenti scoprono da soli qualcosa di nuovo</vt:lpstr>
      <vt:lpstr>Come gli scienziati acquisiscono conoscenze</vt:lpstr>
      <vt:lpstr>Metodi per il coinvolgimento attivo nei contenuti</vt:lpstr>
      <vt:lpstr>Chi spiega impara di più</vt:lpstr>
      <vt:lpstr>Chi spiega impara di più</vt:lpstr>
      <vt:lpstr>Chi spiega impara di più</vt:lpstr>
      <vt:lpstr>Chi spiega impara di più</vt:lpstr>
      <vt:lpstr>spiegazione</vt:lpstr>
      <vt:lpstr>Dieci caratteristiche di una buona spiegazione in un contesto scolastico</vt:lpstr>
      <vt:lpstr>Esempio: profilo del suolo</vt:lpstr>
      <vt:lpstr>Densità di informazioni</vt:lpstr>
      <vt:lpstr>l'elaborazione delle immagini richiede il supporto dell'insegnante</vt:lpstr>
      <vt:lpstr>Modulo 4</vt:lpstr>
      <vt:lpstr>Elaborare - Approfondire</vt:lpstr>
      <vt:lpstr>Elaborare - Approfondire</vt:lpstr>
      <vt:lpstr>Apprendere con problematiche socio-scientifiche (SSI)</vt:lpstr>
      <vt:lpstr>SSI - problematiche socio-scientifiche</vt:lpstr>
      <vt:lpstr>SSI - problematiche socio-scientifiche - Compito</vt:lpstr>
      <vt:lpstr>Ricevere feedback</vt:lpstr>
      <vt:lpstr>Ricevere feedback</vt:lpstr>
      <vt:lpstr>Ricevere feedback</vt:lpstr>
      <vt:lpstr>Ricevere feedback</vt:lpstr>
      <vt:lpstr>Le mappe concettuali visualizzano i ‘modelli mentali’ dei discenti </vt:lpstr>
      <vt:lpstr>La mappe concettuali sono schede concettuali di modelli mentali</vt:lpstr>
      <vt:lpstr>Analisi di mappe concettuali</vt:lpstr>
      <vt:lpstr>Ricevere feedback - Mappa concettuale </vt:lpstr>
      <vt:lpstr>Mappa concettuale - Compito </vt:lpstr>
      <vt:lpstr>Ora tocca a voi:</vt:lpstr>
      <vt:lpstr>Ora tocca a voi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Christina Makarona</cp:lastModifiedBy>
  <cp:revision>174</cp:revision>
  <dcterms:created xsi:type="dcterms:W3CDTF">2023-07-31T09:53:39Z</dcterms:created>
  <dcterms:modified xsi:type="dcterms:W3CDTF">2026-04-02T11:15:12Z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