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2"/>
  </p:notesMasterIdLst>
  <p:sldIdLst>
    <p:sldId id="256" r:id="rId5"/>
    <p:sldId id="304" r:id="rId6"/>
    <p:sldId id="303" r:id="rId7"/>
    <p:sldId id="257" r:id="rId8"/>
    <p:sldId id="258" r:id="rId9"/>
    <p:sldId id="259" r:id="rId10"/>
    <p:sldId id="261" r:id="rId11"/>
    <p:sldId id="262" r:id="rId12"/>
    <p:sldId id="265" r:id="rId13"/>
    <p:sldId id="263" r:id="rId14"/>
    <p:sldId id="266" r:id="rId15"/>
    <p:sldId id="307" r:id="rId16"/>
    <p:sldId id="319" r:id="rId17"/>
    <p:sldId id="267" r:id="rId18"/>
    <p:sldId id="268" r:id="rId19"/>
    <p:sldId id="269" r:id="rId20"/>
    <p:sldId id="270" r:id="rId21"/>
    <p:sldId id="271" r:id="rId22"/>
    <p:sldId id="272" r:id="rId23"/>
    <p:sldId id="273" r:id="rId24"/>
    <p:sldId id="318" r:id="rId25"/>
    <p:sldId id="308" r:id="rId26"/>
    <p:sldId id="274" r:id="rId27"/>
    <p:sldId id="309" r:id="rId28"/>
    <p:sldId id="275" r:id="rId29"/>
    <p:sldId id="276" r:id="rId30"/>
    <p:sldId id="277" r:id="rId31"/>
    <p:sldId id="278" r:id="rId32"/>
    <p:sldId id="279" r:id="rId33"/>
    <p:sldId id="280" r:id="rId34"/>
    <p:sldId id="281" r:id="rId35"/>
    <p:sldId id="314" r:id="rId36"/>
    <p:sldId id="282" r:id="rId37"/>
    <p:sldId id="286" r:id="rId38"/>
    <p:sldId id="287" r:id="rId39"/>
    <p:sldId id="310" r:id="rId40"/>
    <p:sldId id="284" r:id="rId41"/>
    <p:sldId id="285" r:id="rId42"/>
    <p:sldId id="311" r:id="rId43"/>
    <p:sldId id="288" r:id="rId44"/>
    <p:sldId id="289" r:id="rId45"/>
    <p:sldId id="290" r:id="rId46"/>
    <p:sldId id="291" r:id="rId47"/>
    <p:sldId id="292" r:id="rId48"/>
    <p:sldId id="293" r:id="rId49"/>
    <p:sldId id="294" r:id="rId50"/>
    <p:sldId id="295" r:id="rId51"/>
    <p:sldId id="296" r:id="rId52"/>
    <p:sldId id="297" r:id="rId53"/>
    <p:sldId id="315" r:id="rId54"/>
    <p:sldId id="298" r:id="rId55"/>
    <p:sldId id="316" r:id="rId56"/>
    <p:sldId id="317" r:id="rId57"/>
    <p:sldId id="300" r:id="rId58"/>
    <p:sldId id="312" r:id="rId59"/>
    <p:sldId id="301" r:id="rId60"/>
    <p:sldId id="302" r:id="rId61"/>
  </p:sldIdLst>
  <p:sldSz cx="12192000" cy="6858000"/>
  <p:notesSz cx="6858000" cy="9144000"/>
  <p:defaultTextStyle>
    <a:defPPr>
      <a:defRPr lang="es-E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99DF2B-F3AE-C70E-3B29-DE486ADAD40C}" name="Lucas Weinberg" initials="LW" userId="S::lucas.weinberg_uibk.ac.at#ext#@wilabonn.onmicrosoft.com::03f511b6-2c31-47d9-87ce-ccb32745f318" providerId="AD"/>
  <p188:author id="{EE9D1B38-79CD-856F-9D4E-FCA1C09388E1}" name="Christina Makarona" initials="CM" userId="S::christina.makarona@eun.org::ed67c8ba-9bc6-4c9b-aae6-af36f9de055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uzanne Kapelari" initials="SK" lastIdx="4" clrIdx="0">
    <p:extLst>
      <p:ext uri="{19B8F6BF-5375-455C-9EA6-DF929625EA0E}">
        <p15:presenceInfo xmlns:p15="http://schemas.microsoft.com/office/powerpoint/2012/main" userId="S-1-5-21-2037284933-2388869433-1188439103-25346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2AB9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360" autoAdjust="0"/>
  </p:normalViewPr>
  <p:slideViewPr>
    <p:cSldViewPr snapToGrid="0">
      <p:cViewPr varScale="1">
        <p:scale>
          <a:sx n="61" d="100"/>
          <a:sy n="61" d="100"/>
        </p:scale>
        <p:origin x="1098" y="78"/>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as Weinberg" userId="S::lucas.weinberg_uibk.ac.at#ext#@wilabonn.onmicrosoft.com::03f511b6-2c31-47d9-87ce-ccb32745f318" providerId="AD" clId="Web-{AB9D85DC-213C-071E-5905-6B997DD4FF85}"/>
    <pc:docChg chg="modSld">
      <pc:chgData name="Lucas Weinberg" userId="S::lucas.weinberg_uibk.ac.at#ext#@wilabonn.onmicrosoft.com::03f511b6-2c31-47d9-87ce-ccb32745f318" providerId="AD" clId="Web-{AB9D85DC-213C-071E-5905-6B997DD4FF85}" dt="2026-01-29T10:56:36.639" v="16" actId="1076"/>
      <pc:docMkLst>
        <pc:docMk/>
      </pc:docMkLst>
      <pc:sldChg chg="addSp delSp modSp modCm">
        <pc:chgData name="Lucas Weinberg" userId="S::lucas.weinberg_uibk.ac.at#ext#@wilabonn.onmicrosoft.com::03f511b6-2c31-47d9-87ce-ccb32745f318" providerId="AD" clId="Web-{AB9D85DC-213C-071E-5905-6B997DD4FF85}" dt="2026-01-29T10:56:36.639" v="16" actId="1076"/>
        <pc:sldMkLst>
          <pc:docMk/>
          <pc:sldMk cId="0" sldId="264"/>
        </pc:sldMkLst>
        <pc:spChg chg="mod">
          <ac:chgData name="Lucas Weinberg" userId="S::lucas.weinberg_uibk.ac.at#ext#@wilabonn.onmicrosoft.com::03f511b6-2c31-47d9-87ce-ccb32745f318" providerId="AD" clId="Web-{AB9D85DC-213C-071E-5905-6B997DD4FF85}" dt="2026-01-29T10:56:36.639" v="16" actId="1076"/>
          <ac:spMkLst>
            <pc:docMk/>
            <pc:sldMk cId="0" sldId="264"/>
            <ac:spMk id="5" creationId="{E02DF13C-6566-BD87-FF16-C2322A58D8F0}"/>
          </ac:spMkLst>
        </pc:spChg>
        <pc:picChg chg="add mod">
          <ac:chgData name="Lucas Weinberg" userId="S::lucas.weinberg_uibk.ac.at#ext#@wilabonn.onmicrosoft.com::03f511b6-2c31-47d9-87ce-ccb32745f318" providerId="AD" clId="Web-{AB9D85DC-213C-071E-5905-6B997DD4FF85}" dt="2026-01-29T10:56:26.420" v="5" actId="1076"/>
          <ac:picMkLst>
            <pc:docMk/>
            <pc:sldMk cId="0" sldId="264"/>
            <ac:picMk id="3" creationId="{AF03DB96-3249-935A-97AA-5385C4C4C4A9}"/>
          </ac:picMkLst>
        </pc:picChg>
        <pc:extLst>
          <p:ext xmlns:p="http://schemas.openxmlformats.org/presentationml/2006/main" uri="{D6D511B9-2390-475A-947B-AFAB55BFBCF1}">
            <pc226:cmChg xmlns:pc226="http://schemas.microsoft.com/office/powerpoint/2022/06/main/command" chg="mod">
              <pc226:chgData name="Lucas Weinberg" userId="S::lucas.weinberg_uibk.ac.at#ext#@wilabonn.onmicrosoft.com::03f511b6-2c31-47d9-87ce-ccb32745f318" providerId="AD" clId="Web-{AB9D85DC-213C-071E-5905-6B997DD4FF85}" dt="2026-01-29T10:56:36.576" v="15" actId="20577"/>
              <pc2:cmMkLst xmlns:pc2="http://schemas.microsoft.com/office/powerpoint/2019/9/main/command">
                <pc:docMk/>
                <pc:sldMk cId="0" sldId="264"/>
                <pc2:cmMk id="{AF07351A-C3D4-4D7C-80EB-2442C99B0AB4}"/>
              </pc2:cmMkLst>
            </pc226:cmChg>
          </p:ext>
        </pc:extLst>
      </pc:sldChg>
      <pc:sldChg chg="modSp">
        <pc:chgData name="Lucas Weinberg" userId="S::lucas.weinberg_uibk.ac.at#ext#@wilabonn.onmicrosoft.com::03f511b6-2c31-47d9-87ce-ccb32745f318" providerId="AD" clId="Web-{AB9D85DC-213C-071E-5905-6B997DD4FF85}" dt="2026-01-29T10:29:36.154" v="1" actId="1076"/>
        <pc:sldMkLst>
          <pc:docMk/>
          <pc:sldMk cId="0" sldId="281"/>
        </pc:sldMkLst>
        <pc:picChg chg="mod">
          <ac:chgData name="Lucas Weinberg" userId="S::lucas.weinberg_uibk.ac.at#ext#@wilabonn.onmicrosoft.com::03f511b6-2c31-47d9-87ce-ccb32745f318" providerId="AD" clId="Web-{AB9D85DC-213C-071E-5905-6B997DD4FF85}" dt="2026-01-29T10:29:36.154" v="1" actId="1076"/>
          <ac:picMkLst>
            <pc:docMk/>
            <pc:sldMk cId="0" sldId="281"/>
            <ac:picMk id="6" creationId="{00000000-0000-0000-0000-000000000000}"/>
          </ac:picMkLst>
        </pc:picChg>
      </pc:sldChg>
    </pc:docChg>
  </pc:docChgLst>
  <pc:docChgLst>
    <pc:chgData name="Giuseppe Mossuti" userId="2ab3c031-613a-4eed-8135-da26cfd5c33f" providerId="ADAL" clId="{8DEDAA6F-FC64-40D9-B503-604E8D1F8C47}"/>
    <pc:docChg chg="modSld">
      <pc:chgData name="Giuseppe Mossuti" userId="2ab3c031-613a-4eed-8135-da26cfd5c33f" providerId="ADAL" clId="{8DEDAA6F-FC64-40D9-B503-604E8D1F8C47}" dt="2026-01-30T09:28:27.584" v="2" actId="6549"/>
      <pc:docMkLst>
        <pc:docMk/>
      </pc:docMkLst>
      <pc:sldChg chg="modSp mod">
        <pc:chgData name="Giuseppe Mossuti" userId="2ab3c031-613a-4eed-8135-da26cfd5c33f" providerId="ADAL" clId="{8DEDAA6F-FC64-40D9-B503-604E8D1F8C47}" dt="2026-01-30T09:28:14.393" v="1" actId="14100"/>
        <pc:sldMkLst>
          <pc:docMk/>
          <pc:sldMk cId="0" sldId="264"/>
        </pc:sldMkLst>
        <pc:spChg chg="mod">
          <ac:chgData name="Giuseppe Mossuti" userId="2ab3c031-613a-4eed-8135-da26cfd5c33f" providerId="ADAL" clId="{8DEDAA6F-FC64-40D9-B503-604E8D1F8C47}" dt="2026-01-30T09:28:14.393" v="1" actId="14100"/>
          <ac:spMkLst>
            <pc:docMk/>
            <pc:sldMk cId="0" sldId="264"/>
            <ac:spMk id="5" creationId="{E02DF13C-6566-BD87-FF16-C2322A58D8F0}"/>
          </ac:spMkLst>
        </pc:spChg>
        <pc:picChg chg="mod">
          <ac:chgData name="Giuseppe Mossuti" userId="2ab3c031-613a-4eed-8135-da26cfd5c33f" providerId="ADAL" clId="{8DEDAA6F-FC64-40D9-B503-604E8D1F8C47}" dt="2026-01-30T09:26:13.855" v="0" actId="1076"/>
          <ac:picMkLst>
            <pc:docMk/>
            <pc:sldMk cId="0" sldId="264"/>
            <ac:picMk id="3" creationId="{AF03DB96-3249-935A-97AA-5385C4C4C4A9}"/>
          </ac:picMkLst>
        </pc:picChg>
      </pc:sldChg>
      <pc:sldChg chg="modSp mod">
        <pc:chgData name="Giuseppe Mossuti" userId="2ab3c031-613a-4eed-8135-da26cfd5c33f" providerId="ADAL" clId="{8DEDAA6F-FC64-40D9-B503-604E8D1F8C47}" dt="2026-01-30T09:28:27.584" v="2" actId="6549"/>
        <pc:sldMkLst>
          <pc:docMk/>
          <pc:sldMk cId="0" sldId="266"/>
        </pc:sldMkLst>
        <pc:spChg chg="mod">
          <ac:chgData name="Giuseppe Mossuti" userId="2ab3c031-613a-4eed-8135-da26cfd5c33f" providerId="ADAL" clId="{8DEDAA6F-FC64-40D9-B503-604E8D1F8C47}" dt="2026-01-30T09:28:27.584" v="2" actId="6549"/>
          <ac:spMkLst>
            <pc:docMk/>
            <pc:sldMk cId="0" sldId="266"/>
            <ac:spMk id="4" creationId="{00000000-0000-0000-0000-000000000000}"/>
          </ac:spMkLst>
        </pc:spChg>
      </pc:sldChg>
    </pc:docChg>
  </pc:docChgLst>
  <pc:docChgLst>
    <pc:chgData name="Lucas Weinberg" userId="S::lucas.weinberg_uibk.ac.at#ext#@wilabonn.onmicrosoft.com::03f511b6-2c31-47d9-87ce-ccb32745f318" providerId="AD" clId="Web-{D0217734-4909-4B71-0DAA-31C7A26CF818}"/>
    <pc:docChg chg="mod">
      <pc:chgData name="Lucas Weinberg" userId="S::lucas.weinberg_uibk.ac.at#ext#@wilabonn.onmicrosoft.com::03f511b6-2c31-47d9-87ce-ccb32745f318" providerId="AD" clId="Web-{D0217734-4909-4B71-0DAA-31C7A26CF818}" dt="2026-01-28T12:49:39.080" v="0"/>
      <pc:docMkLst>
        <pc:docMk/>
      </pc:docMkLst>
    </pc:docChg>
  </pc:docChgLst>
  <pc:docChgLst>
    <pc:chgData name="Giuseppe Mossuti" userId="S::giuseppe.mossuti_eun.org#ext#@wilabonn.onmicrosoft.com::7a503b0d-332c-4ce3-bdf7-cf79346f1006" providerId="AD" clId="Web-{BCAC2DE3-C92B-2752-F01F-8DF3BB3AA93F}"/>
    <pc:docChg chg="modSld">
      <pc:chgData name="Giuseppe Mossuti" userId="S::giuseppe.mossuti_eun.org#ext#@wilabonn.onmicrosoft.com::7a503b0d-332c-4ce3-bdf7-cf79346f1006" providerId="AD" clId="Web-{BCAC2DE3-C92B-2752-F01F-8DF3BB3AA93F}" dt="2026-01-29T11:27:19.753" v="139" actId="1076"/>
      <pc:docMkLst>
        <pc:docMk/>
      </pc:docMkLst>
      <pc:sldChg chg="modSp modCm">
        <pc:chgData name="Giuseppe Mossuti" userId="S::giuseppe.mossuti_eun.org#ext#@wilabonn.onmicrosoft.com::7a503b0d-332c-4ce3-bdf7-cf79346f1006" providerId="AD" clId="Web-{BCAC2DE3-C92B-2752-F01F-8DF3BB3AA93F}" dt="2026-01-29T11:09:35.001" v="21" actId="20577"/>
        <pc:sldMkLst>
          <pc:docMk/>
          <pc:sldMk cId="0" sldId="258"/>
        </pc:sldMkLst>
        <pc:spChg chg="mod">
          <ac:chgData name="Giuseppe Mossuti" userId="S::giuseppe.mossuti_eun.org#ext#@wilabonn.onmicrosoft.com::7a503b0d-332c-4ce3-bdf7-cf79346f1006" providerId="AD" clId="Web-{BCAC2DE3-C92B-2752-F01F-8DF3BB3AA93F}" dt="2026-01-29T11:09:35.001" v="21" actId="20577"/>
          <ac:spMkLst>
            <pc:docMk/>
            <pc:sldMk cId="0" sldId="258"/>
            <ac:spMk id="4" creationId="{00000000-0000-0000-0000-000000000000}"/>
          </ac:spMkLst>
        </pc:spChg>
        <pc:extLst>
          <p:ext xmlns:p="http://schemas.openxmlformats.org/presentationml/2006/main" uri="{D6D511B9-2390-475A-947B-AFAB55BFBCF1}">
            <pc226:cmChg xmlns:pc226="http://schemas.microsoft.com/office/powerpoint/2022/06/main/command" chg="mod">
              <pc226:chgData name="Giuseppe Mossuti" userId="S::giuseppe.mossuti_eun.org#ext#@wilabonn.onmicrosoft.com::7a503b0d-332c-4ce3-bdf7-cf79346f1006" providerId="AD" clId="Web-{BCAC2DE3-C92B-2752-F01F-8DF3BB3AA93F}" dt="2026-01-29T11:09:35.001" v="21" actId="20577"/>
              <pc2:cmMkLst xmlns:pc2="http://schemas.microsoft.com/office/powerpoint/2019/9/main/command">
                <pc:docMk/>
                <pc:sldMk cId="0" sldId="258"/>
                <pc2:cmMk id="{D6A5D1FA-1C39-4B35-BCA5-A1985658A0F6}"/>
              </pc2:cmMkLst>
            </pc226:cmChg>
          </p:ext>
        </pc:extLst>
      </pc:sldChg>
      <pc:sldChg chg="modSp modCm">
        <pc:chgData name="Giuseppe Mossuti" userId="S::giuseppe.mossuti_eun.org#ext#@wilabonn.onmicrosoft.com::7a503b0d-332c-4ce3-bdf7-cf79346f1006" providerId="AD" clId="Web-{BCAC2DE3-C92B-2752-F01F-8DF3BB3AA93F}" dt="2026-01-29T11:12:37.789" v="55" actId="1076"/>
        <pc:sldMkLst>
          <pc:docMk/>
          <pc:sldMk cId="0" sldId="259"/>
        </pc:sldMkLst>
        <pc:spChg chg="mod">
          <ac:chgData name="Giuseppe Mossuti" userId="S::giuseppe.mossuti_eun.org#ext#@wilabonn.onmicrosoft.com::7a503b0d-332c-4ce3-bdf7-cf79346f1006" providerId="AD" clId="Web-{BCAC2DE3-C92B-2752-F01F-8DF3BB3AA93F}" dt="2026-01-29T11:12:13.507" v="45" actId="20577"/>
          <ac:spMkLst>
            <pc:docMk/>
            <pc:sldMk cId="0" sldId="259"/>
            <ac:spMk id="2" creationId="{31813824-F635-4823-83F8-A0B670C207E8}"/>
          </ac:spMkLst>
        </pc:spChg>
        <pc:spChg chg="mod">
          <ac:chgData name="Giuseppe Mossuti" userId="S::giuseppe.mossuti_eun.org#ext#@wilabonn.onmicrosoft.com::7a503b0d-332c-4ce3-bdf7-cf79346f1006" providerId="AD" clId="Web-{BCAC2DE3-C92B-2752-F01F-8DF3BB3AA93F}" dt="2026-01-29T11:12:37.789" v="55" actId="1076"/>
          <ac:spMkLst>
            <pc:docMk/>
            <pc:sldMk cId="0" sldId="259"/>
            <ac:spMk id="9" creationId="{00000000-0000-0000-0000-000000000000}"/>
          </ac:spMkLst>
        </pc:spChg>
        <pc:extLst>
          <p:ext xmlns:p="http://schemas.openxmlformats.org/presentationml/2006/main" uri="{D6D511B9-2390-475A-947B-AFAB55BFBCF1}">
            <pc226:cmChg xmlns:pc226="http://schemas.microsoft.com/office/powerpoint/2022/06/main/command" chg="mod">
              <pc226:chgData name="Giuseppe Mossuti" userId="S::giuseppe.mossuti_eun.org#ext#@wilabonn.onmicrosoft.com::7a503b0d-332c-4ce3-bdf7-cf79346f1006" providerId="AD" clId="Web-{BCAC2DE3-C92B-2752-F01F-8DF3BB3AA93F}" dt="2026-01-29T11:12:23.945" v="51" actId="20577"/>
              <pc2:cmMkLst xmlns:pc2="http://schemas.microsoft.com/office/powerpoint/2019/9/main/command">
                <pc:docMk/>
                <pc:sldMk cId="0" sldId="259"/>
                <pc2:cmMk id="{C94C67FB-BBC0-4843-A5C1-685A04BFDDF1}"/>
              </pc2:cmMkLst>
            </pc226:cmChg>
          </p:ext>
        </pc:extLst>
      </pc:sldChg>
      <pc:sldChg chg="modSp modCm">
        <pc:chgData name="Giuseppe Mossuti" userId="S::giuseppe.mossuti_eun.org#ext#@wilabonn.onmicrosoft.com::7a503b0d-332c-4ce3-bdf7-cf79346f1006" providerId="AD" clId="Web-{BCAC2DE3-C92B-2752-F01F-8DF3BB3AA93F}" dt="2026-01-29T11:14:26.478" v="71" actId="1076"/>
        <pc:sldMkLst>
          <pc:docMk/>
          <pc:sldMk cId="0" sldId="262"/>
        </pc:sldMkLst>
        <pc:spChg chg="mod">
          <ac:chgData name="Giuseppe Mossuti" userId="S::giuseppe.mossuti_eun.org#ext#@wilabonn.onmicrosoft.com::7a503b0d-332c-4ce3-bdf7-cf79346f1006" providerId="AD" clId="Web-{BCAC2DE3-C92B-2752-F01F-8DF3BB3AA93F}" dt="2026-01-29T11:14:26.478" v="71" actId="1076"/>
          <ac:spMkLst>
            <pc:docMk/>
            <pc:sldMk cId="0" sldId="262"/>
            <ac:spMk id="24" creationId="{00000000-0000-0000-0000-000000000000}"/>
          </ac:spMkLst>
        </pc:spChg>
        <pc:extLst>
          <p:ext xmlns:p="http://schemas.openxmlformats.org/presentationml/2006/main" uri="{D6D511B9-2390-475A-947B-AFAB55BFBCF1}">
            <pc226:cmChg xmlns:pc226="http://schemas.microsoft.com/office/powerpoint/2022/06/main/command" chg="mod">
              <pc226:chgData name="Giuseppe Mossuti" userId="S::giuseppe.mossuti_eun.org#ext#@wilabonn.onmicrosoft.com::7a503b0d-332c-4ce3-bdf7-cf79346f1006" providerId="AD" clId="Web-{BCAC2DE3-C92B-2752-F01F-8DF3BB3AA93F}" dt="2026-01-29T11:13:54.634" v="64" actId="20577"/>
              <pc2:cmMkLst xmlns:pc2="http://schemas.microsoft.com/office/powerpoint/2019/9/main/command">
                <pc:docMk/>
                <pc:sldMk cId="0" sldId="262"/>
                <pc2:cmMk id="{535C42A7-7B31-4B42-A795-15E3C2043C39}"/>
              </pc2:cmMkLst>
            </pc226:cmChg>
          </p:ext>
        </pc:extLst>
      </pc:sldChg>
      <pc:sldChg chg="modSp modCm">
        <pc:chgData name="Giuseppe Mossuti" userId="S::giuseppe.mossuti_eun.org#ext#@wilabonn.onmicrosoft.com::7a503b0d-332c-4ce3-bdf7-cf79346f1006" providerId="AD" clId="Web-{BCAC2DE3-C92B-2752-F01F-8DF3BB3AA93F}" dt="2026-01-29T11:17:21.198" v="93" actId="20577"/>
        <pc:sldMkLst>
          <pc:docMk/>
          <pc:sldMk cId="0" sldId="264"/>
        </pc:sldMkLst>
        <pc:spChg chg="mod">
          <ac:chgData name="Giuseppe Mossuti" userId="S::giuseppe.mossuti_eun.org#ext#@wilabonn.onmicrosoft.com::7a503b0d-332c-4ce3-bdf7-cf79346f1006" providerId="AD" clId="Web-{BCAC2DE3-C92B-2752-F01F-8DF3BB3AA93F}" dt="2026-01-29T11:17:21.198" v="93" actId="20577"/>
          <ac:spMkLst>
            <pc:docMk/>
            <pc:sldMk cId="0" sldId="264"/>
            <ac:spMk id="5" creationId="{E02DF13C-6566-BD87-FF16-C2322A58D8F0}"/>
          </ac:spMkLst>
        </pc:spChg>
        <pc:picChg chg="mod">
          <ac:chgData name="Giuseppe Mossuti" userId="S::giuseppe.mossuti_eun.org#ext#@wilabonn.onmicrosoft.com::7a503b0d-332c-4ce3-bdf7-cf79346f1006" providerId="AD" clId="Web-{BCAC2DE3-C92B-2752-F01F-8DF3BB3AA93F}" dt="2026-01-29T11:15:55.166" v="74"/>
          <ac:picMkLst>
            <pc:docMk/>
            <pc:sldMk cId="0" sldId="264"/>
            <ac:picMk id="3" creationId="{AF03DB96-3249-935A-97AA-5385C4C4C4A9}"/>
          </ac:picMkLst>
        </pc:picChg>
        <pc:extLst>
          <p:ext xmlns:p="http://schemas.openxmlformats.org/presentationml/2006/main" uri="{D6D511B9-2390-475A-947B-AFAB55BFBCF1}">
            <pc226:cmChg xmlns:pc226="http://schemas.microsoft.com/office/powerpoint/2022/06/main/command" chg="mod">
              <pc226:chgData name="Giuseppe Mossuti" userId="S::giuseppe.mossuti_eun.org#ext#@wilabonn.onmicrosoft.com::7a503b0d-332c-4ce3-bdf7-cf79346f1006" providerId="AD" clId="Web-{BCAC2DE3-C92B-2752-F01F-8DF3BB3AA93F}" dt="2026-01-29T11:16:41.494" v="80" actId="20577"/>
              <pc2:cmMkLst xmlns:pc2="http://schemas.microsoft.com/office/powerpoint/2019/9/main/command">
                <pc:docMk/>
                <pc:sldMk cId="0" sldId="264"/>
                <pc2:cmMk id="{AF07351A-C3D4-4D7C-80EB-2442C99B0AB4}"/>
              </pc2:cmMkLst>
            </pc226:cmChg>
          </p:ext>
        </pc:extLst>
      </pc:sldChg>
      <pc:sldChg chg="addSp modSp">
        <pc:chgData name="Giuseppe Mossuti" userId="S::giuseppe.mossuti_eun.org#ext#@wilabonn.onmicrosoft.com::7a503b0d-332c-4ce3-bdf7-cf79346f1006" providerId="AD" clId="Web-{BCAC2DE3-C92B-2752-F01F-8DF3BB3AA93F}" dt="2026-01-29T11:20:57.029" v="118" actId="1076"/>
        <pc:sldMkLst>
          <pc:docMk/>
          <pc:sldMk cId="0" sldId="281"/>
        </pc:sldMkLst>
        <pc:spChg chg="add mod">
          <ac:chgData name="Giuseppe Mossuti" userId="S::giuseppe.mossuti_eun.org#ext#@wilabonn.onmicrosoft.com::7a503b0d-332c-4ce3-bdf7-cf79346f1006" providerId="AD" clId="Web-{BCAC2DE3-C92B-2752-F01F-8DF3BB3AA93F}" dt="2026-01-29T11:20:57.029" v="118" actId="1076"/>
          <ac:spMkLst>
            <pc:docMk/>
            <pc:sldMk cId="0" sldId="281"/>
            <ac:spMk id="7" creationId="{00E65ACE-554B-9953-855E-32AF49C2DDDA}"/>
          </ac:spMkLst>
        </pc:spChg>
      </pc:sldChg>
      <pc:sldChg chg="modSp modNotes">
        <pc:chgData name="Giuseppe Mossuti" userId="S::giuseppe.mossuti_eun.org#ext#@wilabonn.onmicrosoft.com::7a503b0d-332c-4ce3-bdf7-cf79346f1006" providerId="AD" clId="Web-{BCAC2DE3-C92B-2752-F01F-8DF3BB3AA93F}" dt="2026-01-29T11:22:33.046" v="123"/>
        <pc:sldMkLst>
          <pc:docMk/>
          <pc:sldMk cId="0" sldId="286"/>
        </pc:sldMkLst>
        <pc:spChg chg="mod">
          <ac:chgData name="Giuseppe Mossuti" userId="S::giuseppe.mossuti_eun.org#ext#@wilabonn.onmicrosoft.com::7a503b0d-332c-4ce3-bdf7-cf79346f1006" providerId="AD" clId="Web-{BCAC2DE3-C92B-2752-F01F-8DF3BB3AA93F}" dt="2026-01-29T11:22:25.030" v="121" actId="20577"/>
          <ac:spMkLst>
            <pc:docMk/>
            <pc:sldMk cId="0" sldId="286"/>
            <ac:spMk id="7" creationId="{00000000-0000-0000-0000-000000000000}"/>
          </ac:spMkLst>
        </pc:spChg>
      </pc:sldChg>
      <pc:sldChg chg="addSp modSp">
        <pc:chgData name="Giuseppe Mossuti" userId="S::giuseppe.mossuti_eun.org#ext#@wilabonn.onmicrosoft.com::7a503b0d-332c-4ce3-bdf7-cf79346f1006" providerId="AD" clId="Web-{BCAC2DE3-C92B-2752-F01F-8DF3BB3AA93F}" dt="2026-01-29T11:27:19.753" v="139" actId="1076"/>
        <pc:sldMkLst>
          <pc:docMk/>
          <pc:sldMk cId="0" sldId="289"/>
        </pc:sldMkLst>
        <pc:spChg chg="add mod">
          <ac:chgData name="Giuseppe Mossuti" userId="S::giuseppe.mossuti_eun.org#ext#@wilabonn.onmicrosoft.com::7a503b0d-332c-4ce3-bdf7-cf79346f1006" providerId="AD" clId="Web-{BCAC2DE3-C92B-2752-F01F-8DF3BB3AA93F}" dt="2026-01-29T11:27:19.753" v="139" actId="1076"/>
          <ac:spMkLst>
            <pc:docMk/>
            <pc:sldMk cId="0" sldId="289"/>
            <ac:spMk id="6" creationId="{BCB9CB07-924D-0E13-9FA4-AA5A436B3ED7}"/>
          </ac:spMkLst>
        </pc:spChg>
      </pc:sldChg>
      <pc:sldChg chg="modSp">
        <pc:chgData name="Giuseppe Mossuti" userId="S::giuseppe.mossuti_eun.org#ext#@wilabonn.onmicrosoft.com::7a503b0d-332c-4ce3-bdf7-cf79346f1006" providerId="AD" clId="Web-{BCAC2DE3-C92B-2752-F01F-8DF3BB3AA93F}" dt="2026-01-29T11:22:48.343" v="124" actId="1076"/>
        <pc:sldMkLst>
          <pc:docMk/>
          <pc:sldMk cId="2104516606" sldId="310"/>
        </pc:sldMkLst>
        <pc:spChg chg="mod">
          <ac:chgData name="Giuseppe Mossuti" userId="S::giuseppe.mossuti_eun.org#ext#@wilabonn.onmicrosoft.com::7a503b0d-332c-4ce3-bdf7-cf79346f1006" providerId="AD" clId="Web-{BCAC2DE3-C92B-2752-F01F-8DF3BB3AA93F}" dt="2026-01-29T11:22:48.343" v="124" actId="1076"/>
          <ac:spMkLst>
            <pc:docMk/>
            <pc:sldMk cId="2104516606" sldId="310"/>
            <ac:spMk id="7" creationId="{00000000-0000-0000-0000-000000000000}"/>
          </ac:spMkLst>
        </pc:spChg>
      </pc:sldChg>
      <pc:sldChg chg="addSp">
        <pc:chgData name="Giuseppe Mossuti" userId="S::giuseppe.mossuti_eun.org#ext#@wilabonn.onmicrosoft.com::7a503b0d-332c-4ce3-bdf7-cf79346f1006" providerId="AD" clId="Web-{BCAC2DE3-C92B-2752-F01F-8DF3BB3AA93F}" dt="2026-01-29T11:21:04.045" v="119"/>
        <pc:sldMkLst>
          <pc:docMk/>
          <pc:sldMk cId="1766962655" sldId="314"/>
        </pc:sldMkLst>
        <pc:spChg chg="add">
          <ac:chgData name="Giuseppe Mossuti" userId="S::giuseppe.mossuti_eun.org#ext#@wilabonn.onmicrosoft.com::7a503b0d-332c-4ce3-bdf7-cf79346f1006" providerId="AD" clId="Web-{BCAC2DE3-C92B-2752-F01F-8DF3BB3AA93F}" dt="2026-01-29T11:21:04.045" v="119"/>
          <ac:spMkLst>
            <pc:docMk/>
            <pc:sldMk cId="1766962655" sldId="314"/>
            <ac:spMk id="5" creationId="{064DB45F-506D-7B7C-C36F-671A8588904A}"/>
          </ac:spMkLst>
        </pc:spChg>
      </pc:sldChg>
    </pc:docChg>
  </pc:docChgLst>
  <pc:docChgLst>
    <pc:chgData name="Giuseppe Mossuti" userId="S::giuseppe.mossuti_eun.org#ext#@wilabonn.onmicrosoft.com::7a503b0d-332c-4ce3-bdf7-cf79346f1006" providerId="AD" clId="Web-{51F44F19-C452-E94E-77B0-AE574C31163F}"/>
    <pc:docChg chg="modSld">
      <pc:chgData name="Giuseppe Mossuti" userId="S::giuseppe.mossuti_eun.org#ext#@wilabonn.onmicrosoft.com::7a503b0d-332c-4ce3-bdf7-cf79346f1006" providerId="AD" clId="Web-{51F44F19-C452-E94E-77B0-AE574C31163F}" dt="2026-01-16T13:41:55.142" v="0" actId="14100"/>
      <pc:docMkLst>
        <pc:docMk/>
      </pc:docMkLst>
      <pc:sldChg chg="modSp">
        <pc:chgData name="Giuseppe Mossuti" userId="S::giuseppe.mossuti_eun.org#ext#@wilabonn.onmicrosoft.com::7a503b0d-332c-4ce3-bdf7-cf79346f1006" providerId="AD" clId="Web-{51F44F19-C452-E94E-77B0-AE574C31163F}" dt="2026-01-16T13:41:55.142" v="0" actId="14100"/>
        <pc:sldMkLst>
          <pc:docMk/>
          <pc:sldMk cId="0" sldId="27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D40977-7E98-45B4-A5E8-281AB6C0631B}" type="doc">
      <dgm:prSet loTypeId="urn:microsoft.com/office/officeart/2005/8/layout/cycle2#1" loCatId="cycle" qsTypeId="urn:microsoft.com/office/officeart/2005/8/quickstyle/simple1#1" qsCatId="simple" csTypeId="urn:microsoft.com/office/officeart/2005/8/colors/colorful1" csCatId="colorful" phldr="1"/>
      <dgm:spPr bwMode="auto"/>
      <dgm:t>
        <a:bodyPr/>
        <a:lstStyle/>
        <a:p>
          <a:pPr>
            <a:defRPr/>
          </a:pPr>
          <a:endParaRPr lang="de-DE"/>
        </a:p>
      </dgm:t>
    </dgm:pt>
    <dgm:pt modelId="{A870EB9C-6F9F-4766-A11B-9DFA977C0EA5}">
      <dgm:prSet phldrT="[Text]"/>
      <dgm:spPr bwMode="auto">
        <a:solidFill>
          <a:schemeClr val="accent6">
            <a:lumMod val="60000"/>
            <a:lumOff val="40000"/>
          </a:schemeClr>
        </a:solidFill>
      </dgm:spPr>
      <dgm:t>
        <a:bodyPr/>
        <a:lstStyle/>
        <a:p>
          <a:pPr>
            <a:defRPr/>
          </a:pPr>
          <a:r>
            <a:rPr lang="lt" b="1" noProof="0" dirty="0">
              <a:solidFill>
                <a:sysClr val="windowText" lastClr="000000"/>
              </a:solidFill>
            </a:rPr>
            <a:t>Kas?</a:t>
          </a:r>
        </a:p>
      </dgm:t>
    </dgm:pt>
    <dgm:pt modelId="{56DBC300-DCB6-46AF-8C92-556C6A5C2A67}" type="parTrans" cxnId="{7CFBFADC-981B-45BD-8E40-48323BF4B6D4}">
      <dgm:prSet/>
      <dgm:spPr bwMode="auto"/>
      <dgm:t>
        <a:bodyPr/>
        <a:lstStyle/>
        <a:p>
          <a:pPr>
            <a:defRPr/>
          </a:pPr>
          <a:endParaRPr lang="de-DE"/>
        </a:p>
      </dgm:t>
    </dgm:pt>
    <dgm:pt modelId="{0DDCBF19-5920-4ABB-A152-D9B8D53FA369}" type="sibTrans" cxnId="{7CFBFADC-981B-45BD-8E40-48323BF4B6D4}">
      <dgm:prSet/>
      <dgm:spPr bwMode="auto">
        <a:solidFill>
          <a:schemeClr val="bg1">
            <a:lumMod val="65000"/>
          </a:schemeClr>
        </a:solidFill>
      </dgm:spPr>
      <dgm:t>
        <a:bodyPr/>
        <a:lstStyle/>
        <a:p>
          <a:pPr>
            <a:defRPr/>
          </a:pPr>
          <a:endParaRPr lang="de-DE"/>
        </a:p>
      </dgm:t>
    </dgm:pt>
    <dgm:pt modelId="{4AA4411A-C87E-4111-BC7E-098BCF012748}">
      <dgm:prSet phldrT="[Text]"/>
      <dgm:spPr bwMode="auto">
        <a:solidFill>
          <a:schemeClr val="accent2"/>
        </a:solidFill>
      </dgm:spPr>
      <dgm:t>
        <a:bodyPr/>
        <a:lstStyle/>
        <a:p>
          <a:pPr>
            <a:defRPr/>
          </a:pPr>
          <a:r>
            <a:rPr lang="lt" b="1" noProof="0" dirty="0">
              <a:solidFill>
                <a:sysClr val="windowText" lastClr="000000"/>
              </a:solidFill>
            </a:rPr>
            <a:t>Ką?</a:t>
          </a:r>
        </a:p>
      </dgm:t>
    </dgm:pt>
    <dgm:pt modelId="{49508413-CB85-4B22-8141-BB13E4CA67B9}" type="parTrans" cxnId="{C1342D25-DD68-47E4-981E-BA22B81D408A}">
      <dgm:prSet/>
      <dgm:spPr bwMode="auto"/>
      <dgm:t>
        <a:bodyPr/>
        <a:lstStyle/>
        <a:p>
          <a:pPr>
            <a:defRPr/>
          </a:pPr>
          <a:endParaRPr lang="de-DE"/>
        </a:p>
      </dgm:t>
    </dgm:pt>
    <dgm:pt modelId="{57223551-C62E-40F3-8503-F71A9DCFBC07}" type="sibTrans" cxnId="{C1342D25-DD68-47E4-981E-BA22B81D408A}">
      <dgm:prSet/>
      <dgm:spPr bwMode="auto"/>
      <dgm:t>
        <a:bodyPr/>
        <a:lstStyle/>
        <a:p>
          <a:pPr>
            <a:defRPr/>
          </a:pPr>
          <a:endParaRPr lang="de-DE"/>
        </a:p>
      </dgm:t>
    </dgm:pt>
    <dgm:pt modelId="{D4414C03-5C56-4BC6-A27B-BC6269FEDA14}">
      <dgm:prSet phldrT="[Text]"/>
      <dgm:spPr bwMode="auto">
        <a:solidFill>
          <a:schemeClr val="accent4">
            <a:lumMod val="75000"/>
          </a:schemeClr>
        </a:solidFill>
      </dgm:spPr>
      <dgm:t>
        <a:bodyPr/>
        <a:lstStyle/>
        <a:p>
          <a:pPr>
            <a:defRPr/>
          </a:pPr>
          <a:r>
            <a:rPr lang="lt" b="1" noProof="0" dirty="0">
              <a:solidFill>
                <a:sysClr val="windowText" lastClr="000000"/>
              </a:solidFill>
            </a:rPr>
            <a:t>Kaip?</a:t>
          </a:r>
        </a:p>
      </dgm:t>
    </dgm:pt>
    <dgm:pt modelId="{A20EBA7D-F9EE-4195-9C81-75BF6992B8AB}" type="parTrans" cxnId="{45D681E5-BD2A-4524-A8E6-196A49F67B89}">
      <dgm:prSet/>
      <dgm:spPr bwMode="auto"/>
      <dgm:t>
        <a:bodyPr/>
        <a:lstStyle/>
        <a:p>
          <a:pPr>
            <a:defRPr/>
          </a:pPr>
          <a:endParaRPr lang="de-DE"/>
        </a:p>
      </dgm:t>
    </dgm:pt>
    <dgm:pt modelId="{998493CF-1049-4C97-9417-0B606AAFEC74}" type="sibTrans" cxnId="{45D681E5-BD2A-4524-A8E6-196A49F67B89}">
      <dgm:prSet/>
      <dgm:spPr bwMode="auto">
        <a:solidFill>
          <a:schemeClr val="bg1">
            <a:lumMod val="65000"/>
          </a:schemeClr>
        </a:solidFill>
      </dgm:spPr>
      <dgm:t>
        <a:bodyPr/>
        <a:lstStyle/>
        <a:p>
          <a:pPr>
            <a:defRPr/>
          </a:pPr>
          <a:endParaRPr lang="de-DE"/>
        </a:p>
      </dgm:t>
    </dgm:pt>
    <dgm:pt modelId="{27FD10D0-C165-4893-A3D1-B8CE2A11B6CF}">
      <dgm:prSet phldrT="[Text]"/>
      <dgm:spPr bwMode="auto">
        <a:solidFill>
          <a:schemeClr val="accent6">
            <a:lumMod val="75000"/>
          </a:schemeClr>
        </a:solidFill>
      </dgm:spPr>
      <dgm:t>
        <a:bodyPr/>
        <a:lstStyle/>
        <a:p>
          <a:pPr>
            <a:defRPr/>
          </a:pPr>
          <a:r>
            <a:rPr lang="lt" b="1" noProof="0" dirty="0">
              <a:solidFill>
                <a:sysClr val="windowText" lastClr="000000"/>
              </a:solidFill>
            </a:rPr>
            <a:t>Priemonės?</a:t>
          </a:r>
        </a:p>
      </dgm:t>
    </dgm:pt>
    <dgm:pt modelId="{A297AFEE-A911-419D-A108-F4EDC354C901}" type="parTrans" cxnId="{FA975B11-6DEA-4E0C-BDD2-7B661F73B66F}">
      <dgm:prSet/>
      <dgm:spPr bwMode="auto"/>
      <dgm:t>
        <a:bodyPr/>
        <a:lstStyle/>
        <a:p>
          <a:pPr>
            <a:defRPr/>
          </a:pPr>
          <a:endParaRPr lang="de-DE"/>
        </a:p>
      </dgm:t>
    </dgm:pt>
    <dgm:pt modelId="{F1C86441-F680-4140-9D0A-E884FC3F6BB7}" type="sibTrans" cxnId="{FA975B11-6DEA-4E0C-BDD2-7B661F73B66F}">
      <dgm:prSet/>
      <dgm:spPr bwMode="auto">
        <a:solidFill>
          <a:schemeClr val="bg1">
            <a:lumMod val="65000"/>
          </a:schemeClr>
        </a:solidFill>
      </dgm:spPr>
      <dgm:t>
        <a:bodyPr/>
        <a:lstStyle/>
        <a:p>
          <a:pPr>
            <a:defRPr/>
          </a:pPr>
          <a:endParaRPr lang="de-DE"/>
        </a:p>
      </dgm:t>
    </dgm:pt>
    <dgm:pt modelId="{89773333-C0A7-4EAE-B18C-CC1AE2260801}">
      <dgm:prSet phldrT="[Text]"/>
      <dgm:spPr bwMode="auto">
        <a:solidFill>
          <a:schemeClr val="accent2">
            <a:lumMod val="40000"/>
            <a:lumOff val="60000"/>
          </a:schemeClr>
        </a:solidFill>
      </dgm:spPr>
      <dgm:t>
        <a:bodyPr/>
        <a:lstStyle/>
        <a:p>
          <a:pPr>
            <a:defRPr/>
          </a:pPr>
          <a:r>
            <a:rPr lang="lt" b="1" noProof="0" dirty="0">
              <a:solidFill>
                <a:sysClr val="windowText" lastClr="000000"/>
              </a:solidFill>
            </a:rPr>
            <a:t>Kur?</a:t>
          </a:r>
        </a:p>
      </dgm:t>
    </dgm:pt>
    <dgm:pt modelId="{105077BA-AD89-4EDB-8BE2-A36E3A068DFA}" type="parTrans" cxnId="{3A44B45C-CCD7-41FD-9FC3-7AF94B035BF6}">
      <dgm:prSet/>
      <dgm:spPr bwMode="auto"/>
      <dgm:t>
        <a:bodyPr/>
        <a:lstStyle/>
        <a:p>
          <a:pPr>
            <a:defRPr/>
          </a:pPr>
          <a:endParaRPr lang="de-DE"/>
        </a:p>
      </dgm:t>
    </dgm:pt>
    <dgm:pt modelId="{FF6D4B45-AFAC-466F-B6F9-78C1B0957CA4}" type="sibTrans" cxnId="{3A44B45C-CCD7-41FD-9FC3-7AF94B035BF6}">
      <dgm:prSet/>
      <dgm:spPr bwMode="auto">
        <a:solidFill>
          <a:schemeClr val="bg1">
            <a:lumMod val="65000"/>
          </a:schemeClr>
        </a:solidFill>
      </dgm:spPr>
      <dgm:t>
        <a:bodyPr/>
        <a:lstStyle/>
        <a:p>
          <a:pPr>
            <a:defRPr/>
          </a:pPr>
          <a:endParaRPr lang="de-DE"/>
        </a:p>
      </dgm:t>
    </dgm:pt>
    <dgm:pt modelId="{40B6DAA1-5A4C-4E67-8BBF-90A39BFA41F1}">
      <dgm:prSet phldrT="[Text]"/>
      <dgm:spPr bwMode="auto">
        <a:solidFill>
          <a:schemeClr val="accent4">
            <a:lumMod val="40000"/>
            <a:lumOff val="60000"/>
          </a:schemeClr>
        </a:solidFill>
      </dgm:spPr>
      <dgm:t>
        <a:bodyPr/>
        <a:lstStyle/>
        <a:p>
          <a:pPr>
            <a:defRPr/>
          </a:pPr>
          <a:r>
            <a:rPr lang="lt" b="1" noProof="0" dirty="0">
              <a:solidFill>
                <a:sysClr val="windowText" lastClr="000000"/>
              </a:solidFill>
            </a:rPr>
            <a:t>Kam?</a:t>
          </a:r>
        </a:p>
      </dgm:t>
    </dgm:pt>
    <dgm:pt modelId="{30C4D46F-DCEA-4C9F-9F49-937D726FAC66}" type="parTrans" cxnId="{896B4352-8AC0-4167-BF64-AA1D1232C06F}">
      <dgm:prSet/>
      <dgm:spPr bwMode="auto"/>
      <dgm:t>
        <a:bodyPr/>
        <a:lstStyle/>
        <a:p>
          <a:pPr>
            <a:defRPr/>
          </a:pPr>
          <a:endParaRPr lang="de-DE"/>
        </a:p>
      </dgm:t>
    </dgm:pt>
    <dgm:pt modelId="{72719A51-82BB-4EA0-A2F7-06B5BC086FA6}" type="sibTrans" cxnId="{896B4352-8AC0-4167-BF64-AA1D1232C06F}">
      <dgm:prSet/>
      <dgm:spPr bwMode="auto">
        <a:solidFill>
          <a:schemeClr val="bg1">
            <a:lumMod val="65000"/>
          </a:schemeClr>
        </a:solidFill>
      </dgm:spPr>
      <dgm:t>
        <a:bodyPr/>
        <a:lstStyle/>
        <a:p>
          <a:pPr>
            <a:defRPr/>
          </a:pPr>
          <a:endParaRPr lang="de-DE"/>
        </a:p>
      </dgm:t>
    </dgm:pt>
    <dgm:pt modelId="{EE149F32-7D51-468B-9D6F-9D9C97F5DB7B}" type="pres">
      <dgm:prSet presAssocID="{62D40977-7E98-45B4-A5E8-281AB6C0631B}" presName="cycle" presStyleCnt="0">
        <dgm:presLayoutVars>
          <dgm:dir/>
          <dgm:resizeHandles val="exact"/>
        </dgm:presLayoutVars>
      </dgm:prSet>
      <dgm:spPr bwMode="auto"/>
    </dgm:pt>
    <dgm:pt modelId="{EB35021C-369D-48A5-B87A-BF324E49C3AE}" type="pres">
      <dgm:prSet presAssocID="{A870EB9C-6F9F-4766-A11B-9DFA977C0EA5}" presName="node" presStyleLbl="node1" presStyleIdx="0" presStyleCnt="6" custRadScaleRad="99288" custRadScaleInc="-2632">
        <dgm:presLayoutVars>
          <dgm:bulletEnabled val="1"/>
        </dgm:presLayoutVars>
      </dgm:prSet>
      <dgm:spPr bwMode="auto"/>
    </dgm:pt>
    <dgm:pt modelId="{464270D1-E852-486D-84E0-62DF6ADCB02B}" type="pres">
      <dgm:prSet presAssocID="{0DDCBF19-5920-4ABB-A152-D9B8D53FA369}" presName="sibTrans" presStyleLbl="sibTrans2D1" presStyleIdx="0" presStyleCnt="6" custScaleY="22663"/>
      <dgm:spPr bwMode="auto">
        <a:prstGeom prst="leftRightArrow">
          <a:avLst>
            <a:gd name="adj1" fmla="val 50000"/>
            <a:gd name="adj2" fmla="val 50000"/>
          </a:avLst>
        </a:prstGeom>
      </dgm:spPr>
    </dgm:pt>
    <dgm:pt modelId="{68065A07-1CBA-4541-8AEA-10FD8ED4368D}" type="pres">
      <dgm:prSet presAssocID="{0DDCBF19-5920-4ABB-A152-D9B8D53FA369}" presName="connectorText" presStyleLbl="sibTrans2D1" presStyleIdx="0" presStyleCnt="6"/>
      <dgm:spPr bwMode="auto"/>
    </dgm:pt>
    <dgm:pt modelId="{54146A4C-2E3D-46E7-93C8-7A18C860C319}" type="pres">
      <dgm:prSet presAssocID="{4AA4411A-C87E-4111-BC7E-098BCF012748}" presName="node" presStyleLbl="node1" presStyleIdx="1" presStyleCnt="6">
        <dgm:presLayoutVars>
          <dgm:bulletEnabled val="1"/>
        </dgm:presLayoutVars>
      </dgm:prSet>
      <dgm:spPr bwMode="auto"/>
    </dgm:pt>
    <dgm:pt modelId="{B6169AF8-DAEB-4703-A83F-F9B5D5F91028}" type="pres">
      <dgm:prSet presAssocID="{57223551-C62E-40F3-8503-F71A9DCFBC07}" presName="sibTrans" presStyleLbl="sibTrans2D1" presStyleIdx="1" presStyleCnt="6" custFlipVert="1" custScaleX="123292" custScaleY="19354"/>
      <dgm:spPr bwMode="auto">
        <a:prstGeom prst="leftRightArrow">
          <a:avLst>
            <a:gd name="adj1" fmla="val 50000"/>
            <a:gd name="adj2" fmla="val 50000"/>
          </a:avLst>
        </a:prstGeom>
      </dgm:spPr>
    </dgm:pt>
    <dgm:pt modelId="{D38A2808-7F2A-4A46-9437-CF78D99157B0}" type="pres">
      <dgm:prSet presAssocID="{57223551-C62E-40F3-8503-F71A9DCFBC07}" presName="connectorText" presStyleLbl="sibTrans2D1" presStyleIdx="1" presStyleCnt="6"/>
      <dgm:spPr bwMode="auto">
        <a:prstGeom prst="leftRightArrow">
          <a:avLst>
            <a:gd name="adj1" fmla="val 50000"/>
            <a:gd name="adj2" fmla="val 50000"/>
          </a:avLst>
        </a:prstGeom>
      </dgm:spPr>
    </dgm:pt>
    <dgm:pt modelId="{C1BF4A05-4A8D-433C-A00D-70881D73B156}" type="pres">
      <dgm:prSet presAssocID="{D4414C03-5C56-4BC6-A27B-BC6269FEDA14}" presName="node" presStyleLbl="node1" presStyleIdx="2" presStyleCnt="6">
        <dgm:presLayoutVars>
          <dgm:bulletEnabled val="1"/>
        </dgm:presLayoutVars>
      </dgm:prSet>
      <dgm:spPr bwMode="auto"/>
    </dgm:pt>
    <dgm:pt modelId="{D10D183E-D9DA-4B94-A3D5-487DE83F2F67}" type="pres">
      <dgm:prSet presAssocID="{998493CF-1049-4C97-9417-0B606AAFEC74}" presName="sibTrans" presStyleLbl="sibTrans2D1" presStyleIdx="2" presStyleCnt="6" custAng="4065809" custFlipVert="1" custScaleY="24986"/>
      <dgm:spPr bwMode="auto">
        <a:prstGeom prst="leftRightArrow">
          <a:avLst>
            <a:gd name="adj1" fmla="val 50000"/>
            <a:gd name="adj2" fmla="val 50000"/>
          </a:avLst>
        </a:prstGeom>
      </dgm:spPr>
    </dgm:pt>
    <dgm:pt modelId="{88ABE737-8A69-483C-A2A4-B56160120AB6}" type="pres">
      <dgm:prSet presAssocID="{998493CF-1049-4C97-9417-0B606AAFEC74}" presName="connectorText" presStyleLbl="sibTrans2D1" presStyleIdx="2" presStyleCnt="6"/>
      <dgm:spPr bwMode="auto"/>
    </dgm:pt>
    <dgm:pt modelId="{110C6733-635D-4BB5-B727-2199089D71E7}" type="pres">
      <dgm:prSet presAssocID="{27FD10D0-C165-4893-A3D1-B8CE2A11B6CF}" presName="node" presStyleLbl="node1" presStyleIdx="3" presStyleCnt="6">
        <dgm:presLayoutVars>
          <dgm:bulletEnabled val="1"/>
        </dgm:presLayoutVars>
      </dgm:prSet>
      <dgm:spPr bwMode="auto"/>
    </dgm:pt>
    <dgm:pt modelId="{605C0996-3E2F-407E-A023-383483E92682}" type="pres">
      <dgm:prSet presAssocID="{F1C86441-F680-4140-9D0A-E884FC3F6BB7}" presName="sibTrans" presStyleLbl="sibTrans2D1" presStyleIdx="3" presStyleCnt="6" custAng="6787556" custFlipVert="1" custScaleY="26743"/>
      <dgm:spPr bwMode="auto">
        <a:prstGeom prst="leftRightArrow">
          <a:avLst>
            <a:gd name="adj1" fmla="val 50000"/>
            <a:gd name="adj2" fmla="val 50000"/>
          </a:avLst>
        </a:prstGeom>
      </dgm:spPr>
    </dgm:pt>
    <dgm:pt modelId="{100D812A-0E34-4D64-9727-C0FE92D240A9}" type="pres">
      <dgm:prSet presAssocID="{F1C86441-F680-4140-9D0A-E884FC3F6BB7}" presName="connectorText" presStyleLbl="sibTrans2D1" presStyleIdx="3" presStyleCnt="6"/>
      <dgm:spPr bwMode="auto"/>
    </dgm:pt>
    <dgm:pt modelId="{8C4E2AC0-2732-4999-9B96-74037BFE3B90}" type="pres">
      <dgm:prSet presAssocID="{89773333-C0A7-4EAE-B18C-CC1AE2260801}" presName="node" presStyleLbl="node1" presStyleIdx="4" presStyleCnt="6" custRadScaleRad="98813" custRadScaleInc="-53">
        <dgm:presLayoutVars>
          <dgm:bulletEnabled val="1"/>
        </dgm:presLayoutVars>
      </dgm:prSet>
      <dgm:spPr bwMode="auto"/>
    </dgm:pt>
    <dgm:pt modelId="{A2B7CC6E-0BF3-4AEA-BE5F-5E99178BBF1B}" type="pres">
      <dgm:prSet presAssocID="{FF6D4B45-AFAC-466F-B6F9-78C1B0957CA4}" presName="sibTrans" presStyleLbl="sibTrans2D1" presStyleIdx="4" presStyleCnt="6" custScaleY="22907"/>
      <dgm:spPr bwMode="auto">
        <a:prstGeom prst="leftRightArrow">
          <a:avLst>
            <a:gd name="adj1" fmla="val 50000"/>
            <a:gd name="adj2" fmla="val 50000"/>
          </a:avLst>
        </a:prstGeom>
      </dgm:spPr>
    </dgm:pt>
    <dgm:pt modelId="{E89AF5FC-26F3-4CC3-963B-DE516537D77A}" type="pres">
      <dgm:prSet presAssocID="{FF6D4B45-AFAC-466F-B6F9-78C1B0957CA4}" presName="connectorText" presStyleLbl="sibTrans2D1" presStyleIdx="4" presStyleCnt="6"/>
      <dgm:spPr bwMode="auto"/>
    </dgm:pt>
    <dgm:pt modelId="{CD4B29B8-F61F-434D-B94D-46951F736EC6}" type="pres">
      <dgm:prSet presAssocID="{40B6DAA1-5A4C-4E67-8BBF-90A39BFA41F1}" presName="node" presStyleLbl="node1" presStyleIdx="5" presStyleCnt="6" custRadScaleRad="100722" custRadScaleInc="-791">
        <dgm:presLayoutVars>
          <dgm:bulletEnabled val="1"/>
        </dgm:presLayoutVars>
      </dgm:prSet>
      <dgm:spPr bwMode="auto"/>
    </dgm:pt>
    <dgm:pt modelId="{4B3F328D-15D1-4B08-8DCB-1989E22A98F5}" type="pres">
      <dgm:prSet presAssocID="{72719A51-82BB-4EA0-A2F7-06B5BC086FA6}" presName="sibTrans" presStyleLbl="sibTrans2D1" presStyleIdx="5" presStyleCnt="6" custAng="20939386" custFlipVert="0" custScaleY="21776"/>
      <dgm:spPr bwMode="auto">
        <a:prstGeom prst="leftRightArrow">
          <a:avLst>
            <a:gd name="adj1" fmla="val 50000"/>
            <a:gd name="adj2" fmla="val 50000"/>
          </a:avLst>
        </a:prstGeom>
      </dgm:spPr>
    </dgm:pt>
    <dgm:pt modelId="{9075EF83-BBC8-426E-A320-5B2E9410C9C7}" type="pres">
      <dgm:prSet presAssocID="{72719A51-82BB-4EA0-A2F7-06B5BC086FA6}" presName="connectorText" presStyleLbl="sibTrans2D1" presStyleIdx="5" presStyleCnt="6"/>
      <dgm:spPr bwMode="auto"/>
    </dgm:pt>
  </dgm:ptLst>
  <dgm:cxnLst>
    <dgm:cxn modelId="{DDCB8E00-2ADA-4948-9F6D-59D281FC0451}" type="presOf" srcId="{F1C86441-F680-4140-9D0A-E884FC3F6BB7}" destId="{605C0996-3E2F-407E-A023-383483E92682}" srcOrd="0" destOrd="0" presId="urn:microsoft.com/office/officeart/2005/8/layout/cycle2#1"/>
    <dgm:cxn modelId="{FA975B11-6DEA-4E0C-BDD2-7B661F73B66F}" srcId="{62D40977-7E98-45B4-A5E8-281AB6C0631B}" destId="{27FD10D0-C165-4893-A3D1-B8CE2A11B6CF}" srcOrd="3" destOrd="0" parTransId="{A297AFEE-A911-419D-A108-F4EDC354C901}" sibTransId="{F1C86441-F680-4140-9D0A-E884FC3F6BB7}"/>
    <dgm:cxn modelId="{0B499C1C-D3A4-4E6D-B669-C349CD4F0369}" type="presOf" srcId="{62D40977-7E98-45B4-A5E8-281AB6C0631B}" destId="{EE149F32-7D51-468B-9D6F-9D9C97F5DB7B}" srcOrd="0" destOrd="0" presId="urn:microsoft.com/office/officeart/2005/8/layout/cycle2#1"/>
    <dgm:cxn modelId="{C1342D25-DD68-47E4-981E-BA22B81D408A}" srcId="{62D40977-7E98-45B4-A5E8-281AB6C0631B}" destId="{4AA4411A-C87E-4111-BC7E-098BCF012748}" srcOrd="1" destOrd="0" parTransId="{49508413-CB85-4B22-8141-BB13E4CA67B9}" sibTransId="{57223551-C62E-40F3-8503-F71A9DCFBC07}"/>
    <dgm:cxn modelId="{58CE7433-2462-4343-8000-BE85A898395D}" type="presOf" srcId="{57223551-C62E-40F3-8503-F71A9DCFBC07}" destId="{D38A2808-7F2A-4A46-9437-CF78D99157B0}" srcOrd="1" destOrd="0" presId="urn:microsoft.com/office/officeart/2005/8/layout/cycle2#1"/>
    <dgm:cxn modelId="{86C20340-CEFC-4B8D-8F62-78554B282759}" type="presOf" srcId="{4AA4411A-C87E-4111-BC7E-098BCF012748}" destId="{54146A4C-2E3D-46E7-93C8-7A18C860C319}" srcOrd="0" destOrd="0" presId="urn:microsoft.com/office/officeart/2005/8/layout/cycle2#1"/>
    <dgm:cxn modelId="{3A44B45C-CCD7-41FD-9FC3-7AF94B035BF6}" srcId="{62D40977-7E98-45B4-A5E8-281AB6C0631B}" destId="{89773333-C0A7-4EAE-B18C-CC1AE2260801}" srcOrd="4" destOrd="0" parTransId="{105077BA-AD89-4EDB-8BE2-A36E3A068DFA}" sibTransId="{FF6D4B45-AFAC-466F-B6F9-78C1B0957CA4}"/>
    <dgm:cxn modelId="{896B4352-8AC0-4167-BF64-AA1D1232C06F}" srcId="{62D40977-7E98-45B4-A5E8-281AB6C0631B}" destId="{40B6DAA1-5A4C-4E67-8BBF-90A39BFA41F1}" srcOrd="5" destOrd="0" parTransId="{30C4D46F-DCEA-4C9F-9F49-937D726FAC66}" sibTransId="{72719A51-82BB-4EA0-A2F7-06B5BC086FA6}"/>
    <dgm:cxn modelId="{EA6ABF74-5D59-412A-8919-01FF452857B0}" type="presOf" srcId="{27FD10D0-C165-4893-A3D1-B8CE2A11B6CF}" destId="{110C6733-635D-4BB5-B727-2199089D71E7}" srcOrd="0" destOrd="0" presId="urn:microsoft.com/office/officeart/2005/8/layout/cycle2#1"/>
    <dgm:cxn modelId="{52027C78-AB2C-4DD8-BC2C-0B3171898F25}" type="presOf" srcId="{89773333-C0A7-4EAE-B18C-CC1AE2260801}" destId="{8C4E2AC0-2732-4999-9B96-74037BFE3B90}" srcOrd="0" destOrd="0" presId="urn:microsoft.com/office/officeart/2005/8/layout/cycle2#1"/>
    <dgm:cxn modelId="{29B8DB82-9A47-4B04-93DC-43F34AA1B269}" type="presOf" srcId="{D4414C03-5C56-4BC6-A27B-BC6269FEDA14}" destId="{C1BF4A05-4A8D-433C-A00D-70881D73B156}" srcOrd="0" destOrd="0" presId="urn:microsoft.com/office/officeart/2005/8/layout/cycle2#1"/>
    <dgm:cxn modelId="{AF00D786-4056-407D-9BF3-26664E41A4DA}" type="presOf" srcId="{40B6DAA1-5A4C-4E67-8BBF-90A39BFA41F1}" destId="{CD4B29B8-F61F-434D-B94D-46951F736EC6}" srcOrd="0" destOrd="0" presId="urn:microsoft.com/office/officeart/2005/8/layout/cycle2#1"/>
    <dgm:cxn modelId="{3B200297-A0E4-420C-8F71-E6F9A02C235B}" type="presOf" srcId="{FF6D4B45-AFAC-466F-B6F9-78C1B0957CA4}" destId="{E89AF5FC-26F3-4CC3-963B-DE516537D77A}" srcOrd="1" destOrd="0" presId="urn:microsoft.com/office/officeart/2005/8/layout/cycle2#1"/>
    <dgm:cxn modelId="{9FCD369C-6C3C-46F0-A65A-7CB78CE23808}" type="presOf" srcId="{998493CF-1049-4C97-9417-0B606AAFEC74}" destId="{D10D183E-D9DA-4B94-A3D5-487DE83F2F67}" srcOrd="0" destOrd="0" presId="urn:microsoft.com/office/officeart/2005/8/layout/cycle2#1"/>
    <dgm:cxn modelId="{660EF3AA-2724-4945-B54D-A14F023FBF42}" type="presOf" srcId="{0DDCBF19-5920-4ABB-A152-D9B8D53FA369}" destId="{464270D1-E852-486D-84E0-62DF6ADCB02B}" srcOrd="0" destOrd="0" presId="urn:microsoft.com/office/officeart/2005/8/layout/cycle2#1"/>
    <dgm:cxn modelId="{B3C4AAAB-375E-4448-BAB8-BA77A8E4E3D6}" type="presOf" srcId="{FF6D4B45-AFAC-466F-B6F9-78C1B0957CA4}" destId="{A2B7CC6E-0BF3-4AEA-BE5F-5E99178BBF1B}" srcOrd="0" destOrd="0" presId="urn:microsoft.com/office/officeart/2005/8/layout/cycle2#1"/>
    <dgm:cxn modelId="{4B577EB0-D81B-41FA-A3ED-8D5889FB8330}" type="presOf" srcId="{72719A51-82BB-4EA0-A2F7-06B5BC086FA6}" destId="{4B3F328D-15D1-4B08-8DCB-1989E22A98F5}" srcOrd="0" destOrd="0" presId="urn:microsoft.com/office/officeart/2005/8/layout/cycle2#1"/>
    <dgm:cxn modelId="{6F4945BE-3ED0-4840-89A8-FC852E7A12DB}" type="presOf" srcId="{0DDCBF19-5920-4ABB-A152-D9B8D53FA369}" destId="{68065A07-1CBA-4541-8AEA-10FD8ED4368D}" srcOrd="1" destOrd="0" presId="urn:microsoft.com/office/officeart/2005/8/layout/cycle2#1"/>
    <dgm:cxn modelId="{4CC688CA-72E2-4DDA-BDA6-05AF3B7BA1A7}" type="presOf" srcId="{72719A51-82BB-4EA0-A2F7-06B5BC086FA6}" destId="{9075EF83-BBC8-426E-A320-5B2E9410C9C7}" srcOrd="1" destOrd="0" presId="urn:microsoft.com/office/officeart/2005/8/layout/cycle2#1"/>
    <dgm:cxn modelId="{E77F24CF-36C1-40AC-B4DD-47F9DCD6A56D}" type="presOf" srcId="{57223551-C62E-40F3-8503-F71A9DCFBC07}" destId="{B6169AF8-DAEB-4703-A83F-F9B5D5F91028}" srcOrd="0" destOrd="0" presId="urn:microsoft.com/office/officeart/2005/8/layout/cycle2#1"/>
    <dgm:cxn modelId="{19BECFD6-0DE9-44D4-9FAF-69DBAF296A2F}" type="presOf" srcId="{998493CF-1049-4C97-9417-0B606AAFEC74}" destId="{88ABE737-8A69-483C-A2A4-B56160120AB6}" srcOrd="1" destOrd="0" presId="urn:microsoft.com/office/officeart/2005/8/layout/cycle2#1"/>
    <dgm:cxn modelId="{7CFBFADC-981B-45BD-8E40-48323BF4B6D4}" srcId="{62D40977-7E98-45B4-A5E8-281AB6C0631B}" destId="{A870EB9C-6F9F-4766-A11B-9DFA977C0EA5}" srcOrd="0" destOrd="0" parTransId="{56DBC300-DCB6-46AF-8C92-556C6A5C2A67}" sibTransId="{0DDCBF19-5920-4ABB-A152-D9B8D53FA369}"/>
    <dgm:cxn modelId="{45D681E5-BD2A-4524-A8E6-196A49F67B89}" srcId="{62D40977-7E98-45B4-A5E8-281AB6C0631B}" destId="{D4414C03-5C56-4BC6-A27B-BC6269FEDA14}" srcOrd="2" destOrd="0" parTransId="{A20EBA7D-F9EE-4195-9C81-75BF6992B8AB}" sibTransId="{998493CF-1049-4C97-9417-0B606AAFEC74}"/>
    <dgm:cxn modelId="{ED6FA3F2-B2CF-4692-8493-B65098F2E2EF}" type="presOf" srcId="{A870EB9C-6F9F-4766-A11B-9DFA977C0EA5}" destId="{EB35021C-369D-48A5-B87A-BF324E49C3AE}" srcOrd="0" destOrd="0" presId="urn:microsoft.com/office/officeart/2005/8/layout/cycle2#1"/>
    <dgm:cxn modelId="{74094CF4-7B69-421F-B0AA-CE12E6D8B3BF}" type="presOf" srcId="{F1C86441-F680-4140-9D0A-E884FC3F6BB7}" destId="{100D812A-0E34-4D64-9727-C0FE92D240A9}" srcOrd="1" destOrd="0" presId="urn:microsoft.com/office/officeart/2005/8/layout/cycle2#1"/>
    <dgm:cxn modelId="{5C472616-353D-4011-B985-052F675463AE}" type="presParOf" srcId="{EE149F32-7D51-468B-9D6F-9D9C97F5DB7B}" destId="{EB35021C-369D-48A5-B87A-BF324E49C3AE}" srcOrd="0" destOrd="0" presId="urn:microsoft.com/office/officeart/2005/8/layout/cycle2#1"/>
    <dgm:cxn modelId="{4D40C0EF-9A1A-43AA-A37D-B4F7646E5B04}" type="presParOf" srcId="{EE149F32-7D51-468B-9D6F-9D9C97F5DB7B}" destId="{464270D1-E852-486D-84E0-62DF6ADCB02B}" srcOrd="1" destOrd="0" presId="urn:microsoft.com/office/officeart/2005/8/layout/cycle2#1"/>
    <dgm:cxn modelId="{5CF80DD6-D213-4B65-BC16-447746BD1DC7}" type="presParOf" srcId="{464270D1-E852-486D-84E0-62DF6ADCB02B}" destId="{68065A07-1CBA-4541-8AEA-10FD8ED4368D}" srcOrd="0" destOrd="0" presId="urn:microsoft.com/office/officeart/2005/8/layout/cycle2#1"/>
    <dgm:cxn modelId="{2F5443CD-D261-4D32-AEF7-9A7A915C371D}" type="presParOf" srcId="{EE149F32-7D51-468B-9D6F-9D9C97F5DB7B}" destId="{54146A4C-2E3D-46E7-93C8-7A18C860C319}" srcOrd="2" destOrd="0" presId="urn:microsoft.com/office/officeart/2005/8/layout/cycle2#1"/>
    <dgm:cxn modelId="{213F0844-2DC2-4C71-9F17-1CD8AF6432A4}" type="presParOf" srcId="{EE149F32-7D51-468B-9D6F-9D9C97F5DB7B}" destId="{B6169AF8-DAEB-4703-A83F-F9B5D5F91028}" srcOrd="3" destOrd="0" presId="urn:microsoft.com/office/officeart/2005/8/layout/cycle2#1"/>
    <dgm:cxn modelId="{4E8E1328-3A73-444E-9021-F645A3BB734F}" type="presParOf" srcId="{B6169AF8-DAEB-4703-A83F-F9B5D5F91028}" destId="{D38A2808-7F2A-4A46-9437-CF78D99157B0}" srcOrd="0" destOrd="0" presId="urn:microsoft.com/office/officeart/2005/8/layout/cycle2#1"/>
    <dgm:cxn modelId="{F899F23B-82EE-45B1-9BE8-549435F29C59}" type="presParOf" srcId="{EE149F32-7D51-468B-9D6F-9D9C97F5DB7B}" destId="{C1BF4A05-4A8D-433C-A00D-70881D73B156}" srcOrd="4" destOrd="0" presId="urn:microsoft.com/office/officeart/2005/8/layout/cycle2#1"/>
    <dgm:cxn modelId="{C00B6F95-DCBF-4AE5-9F8E-BF1D351C43FC}" type="presParOf" srcId="{EE149F32-7D51-468B-9D6F-9D9C97F5DB7B}" destId="{D10D183E-D9DA-4B94-A3D5-487DE83F2F67}" srcOrd="5" destOrd="0" presId="urn:microsoft.com/office/officeart/2005/8/layout/cycle2#1"/>
    <dgm:cxn modelId="{2AF630F6-F422-48D6-AD4F-9F9DA847DB23}" type="presParOf" srcId="{D10D183E-D9DA-4B94-A3D5-487DE83F2F67}" destId="{88ABE737-8A69-483C-A2A4-B56160120AB6}" srcOrd="0" destOrd="0" presId="urn:microsoft.com/office/officeart/2005/8/layout/cycle2#1"/>
    <dgm:cxn modelId="{012861B0-4562-4575-A744-ED3B7D15FEDD}" type="presParOf" srcId="{EE149F32-7D51-468B-9D6F-9D9C97F5DB7B}" destId="{110C6733-635D-4BB5-B727-2199089D71E7}" srcOrd="6" destOrd="0" presId="urn:microsoft.com/office/officeart/2005/8/layout/cycle2#1"/>
    <dgm:cxn modelId="{E48B5E2D-64FC-4D0A-A5C2-E132B4C27375}" type="presParOf" srcId="{EE149F32-7D51-468B-9D6F-9D9C97F5DB7B}" destId="{605C0996-3E2F-407E-A023-383483E92682}" srcOrd="7" destOrd="0" presId="urn:microsoft.com/office/officeart/2005/8/layout/cycle2#1"/>
    <dgm:cxn modelId="{FABF8961-7B3E-43ED-A126-3C9194E0F2B6}" type="presParOf" srcId="{605C0996-3E2F-407E-A023-383483E92682}" destId="{100D812A-0E34-4D64-9727-C0FE92D240A9}" srcOrd="0" destOrd="0" presId="urn:microsoft.com/office/officeart/2005/8/layout/cycle2#1"/>
    <dgm:cxn modelId="{7285A618-DC50-4427-8B3B-8F477333EA3B}" type="presParOf" srcId="{EE149F32-7D51-468B-9D6F-9D9C97F5DB7B}" destId="{8C4E2AC0-2732-4999-9B96-74037BFE3B90}" srcOrd="8" destOrd="0" presId="urn:microsoft.com/office/officeart/2005/8/layout/cycle2#1"/>
    <dgm:cxn modelId="{0D93A1D0-BD27-49A9-BABD-5143B4AD85F4}" type="presParOf" srcId="{EE149F32-7D51-468B-9D6F-9D9C97F5DB7B}" destId="{A2B7CC6E-0BF3-4AEA-BE5F-5E99178BBF1B}" srcOrd="9" destOrd="0" presId="urn:microsoft.com/office/officeart/2005/8/layout/cycle2#1"/>
    <dgm:cxn modelId="{6287AF28-860D-474D-A5C3-3A4053BE1BE5}" type="presParOf" srcId="{A2B7CC6E-0BF3-4AEA-BE5F-5E99178BBF1B}" destId="{E89AF5FC-26F3-4CC3-963B-DE516537D77A}" srcOrd="0" destOrd="0" presId="urn:microsoft.com/office/officeart/2005/8/layout/cycle2#1"/>
    <dgm:cxn modelId="{3605A8AE-CEB6-473A-8628-4FF5CD82746E}" type="presParOf" srcId="{EE149F32-7D51-468B-9D6F-9D9C97F5DB7B}" destId="{CD4B29B8-F61F-434D-B94D-46951F736EC6}" srcOrd="10" destOrd="0" presId="urn:microsoft.com/office/officeart/2005/8/layout/cycle2#1"/>
    <dgm:cxn modelId="{FE65D3A1-405A-44AB-BC35-37B4EF74F70C}" type="presParOf" srcId="{EE149F32-7D51-468B-9D6F-9D9C97F5DB7B}" destId="{4B3F328D-15D1-4B08-8DCB-1989E22A98F5}" srcOrd="11" destOrd="0" presId="urn:microsoft.com/office/officeart/2005/8/layout/cycle2#1"/>
    <dgm:cxn modelId="{20A914B0-0B76-48DD-A0D5-0701E19C2937}" type="presParOf" srcId="{4B3F328D-15D1-4B08-8DCB-1989E22A98F5}" destId="{9075EF83-BBC8-426E-A320-5B2E9410C9C7}" srcOrd="0" destOrd="0" presId="urn:microsoft.com/office/officeart/2005/8/layout/cycle2#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5021C-369D-48A5-B87A-BF324E49C3AE}">
      <dsp:nvSpPr>
        <dsp:cNvPr id="0" name=""/>
        <dsp:cNvSpPr/>
      </dsp:nvSpPr>
      <dsp:spPr bwMode="auto">
        <a:xfrm>
          <a:off x="2834957" y="12904"/>
          <a:ext cx="1142028" cy="1142028"/>
        </a:xfrm>
        <a:prstGeom prst="ellipse">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defRPr/>
          </a:pPr>
          <a:r>
            <a:rPr lang="lt" sz="1000" b="1" kern="1200" noProof="0" dirty="0">
              <a:solidFill>
                <a:sysClr val="windowText" lastClr="000000"/>
              </a:solidFill>
            </a:rPr>
            <a:t>Kas?</a:t>
          </a:r>
        </a:p>
      </dsp:txBody>
      <dsp:txXfrm>
        <a:off x="3002203" y="180150"/>
        <a:ext cx="807536" cy="807536"/>
      </dsp:txXfrm>
    </dsp:sp>
    <dsp:sp modelId="{464270D1-E852-486D-84E0-62DF6ADCB02B}">
      <dsp:nvSpPr>
        <dsp:cNvPr id="0" name=""/>
        <dsp:cNvSpPr/>
      </dsp:nvSpPr>
      <dsp:spPr bwMode="auto">
        <a:xfrm rot="1755374">
          <a:off x="3996973" y="958439"/>
          <a:ext cx="311106" cy="87351"/>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a:off x="3998644" y="969506"/>
        <a:ext cx="284901" cy="52411"/>
      </dsp:txXfrm>
    </dsp:sp>
    <dsp:sp modelId="{54146A4C-2E3D-46E7-93C8-7A18C860C319}">
      <dsp:nvSpPr>
        <dsp:cNvPr id="0" name=""/>
        <dsp:cNvSpPr/>
      </dsp:nvSpPr>
      <dsp:spPr bwMode="auto">
        <a:xfrm>
          <a:off x="4343429" y="857904"/>
          <a:ext cx="1142028" cy="1142028"/>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defRPr/>
          </a:pPr>
          <a:r>
            <a:rPr lang="lt" sz="1000" b="1" kern="1200" noProof="0" dirty="0">
              <a:solidFill>
                <a:sysClr val="windowText" lastClr="000000"/>
              </a:solidFill>
            </a:rPr>
            <a:t>Ką?</a:t>
          </a:r>
        </a:p>
      </dsp:txBody>
      <dsp:txXfrm>
        <a:off x="4510675" y="1025150"/>
        <a:ext cx="807536" cy="807536"/>
      </dsp:txXfrm>
    </dsp:sp>
    <dsp:sp modelId="{B6169AF8-DAEB-4703-A83F-F9B5D5F91028}">
      <dsp:nvSpPr>
        <dsp:cNvPr id="0" name=""/>
        <dsp:cNvSpPr/>
      </dsp:nvSpPr>
      <dsp:spPr bwMode="auto">
        <a:xfrm rot="16200000" flipV="1">
          <a:off x="4727324" y="2240400"/>
          <a:ext cx="374238" cy="74597"/>
        </a:xfrm>
        <a:prstGeom prst="leftRightArrow">
          <a:avLst>
            <a:gd name="adj1" fmla="val 50000"/>
            <a:gd name="adj2" fmla="val 50000"/>
          </a:avLst>
        </a:prstGeom>
        <a:solidFill>
          <a:schemeClr val="accent3">
            <a:hueOff val="0"/>
            <a:satOff val="0"/>
            <a:lumOff val="0"/>
            <a:alphaOff val="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rot="-10800000">
        <a:off x="4745973" y="2259049"/>
        <a:ext cx="336940" cy="37299"/>
      </dsp:txXfrm>
    </dsp:sp>
    <dsp:sp modelId="{C1BF4A05-4A8D-433C-A00D-70881D73B156}">
      <dsp:nvSpPr>
        <dsp:cNvPr id="0" name=""/>
        <dsp:cNvSpPr/>
      </dsp:nvSpPr>
      <dsp:spPr bwMode="auto">
        <a:xfrm>
          <a:off x="4343429" y="2572646"/>
          <a:ext cx="1142028" cy="1142028"/>
        </a:xfrm>
        <a:prstGeom prst="ellipse">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defRPr/>
          </a:pPr>
          <a:r>
            <a:rPr lang="lt" sz="1000" b="1" kern="1200" noProof="0" dirty="0">
              <a:solidFill>
                <a:sysClr val="windowText" lastClr="000000"/>
              </a:solidFill>
            </a:rPr>
            <a:t>Kaip?</a:t>
          </a:r>
        </a:p>
      </dsp:txBody>
      <dsp:txXfrm>
        <a:off x="4510675" y="2739892"/>
        <a:ext cx="807536" cy="807536"/>
      </dsp:txXfrm>
    </dsp:sp>
    <dsp:sp modelId="{D10D183E-D9DA-4B94-A3D5-487DE83F2F67}">
      <dsp:nvSpPr>
        <dsp:cNvPr id="0" name=""/>
        <dsp:cNvSpPr/>
      </dsp:nvSpPr>
      <dsp:spPr bwMode="auto">
        <a:xfrm rot="8534191" flipV="1">
          <a:off x="4027609" y="3519898"/>
          <a:ext cx="303538" cy="96304"/>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rot="10800000">
        <a:off x="4053474" y="3530313"/>
        <a:ext cx="274647" cy="57782"/>
      </dsp:txXfrm>
    </dsp:sp>
    <dsp:sp modelId="{110C6733-635D-4BB5-B727-2199089D71E7}">
      <dsp:nvSpPr>
        <dsp:cNvPr id="0" name=""/>
        <dsp:cNvSpPr/>
      </dsp:nvSpPr>
      <dsp:spPr bwMode="auto">
        <a:xfrm>
          <a:off x="2858419" y="3430017"/>
          <a:ext cx="1142028" cy="1142028"/>
        </a:xfrm>
        <a:prstGeom prst="ellips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defRPr/>
          </a:pPr>
          <a:r>
            <a:rPr lang="lt" sz="1000" b="1" kern="1200" noProof="0" dirty="0">
              <a:solidFill>
                <a:sysClr val="windowText" lastClr="000000"/>
              </a:solidFill>
            </a:rPr>
            <a:t>Priemonės?</a:t>
          </a:r>
        </a:p>
      </dsp:txBody>
      <dsp:txXfrm>
        <a:off x="3025665" y="3597263"/>
        <a:ext cx="807536" cy="807536"/>
      </dsp:txXfrm>
    </dsp:sp>
    <dsp:sp modelId="{605C0996-3E2F-407E-A023-383483E92682}">
      <dsp:nvSpPr>
        <dsp:cNvPr id="0" name=""/>
        <dsp:cNvSpPr/>
      </dsp:nvSpPr>
      <dsp:spPr bwMode="auto">
        <a:xfrm rot="2177361" flipV="1">
          <a:off x="2554132" y="3520213"/>
          <a:ext cx="297975" cy="103076"/>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rot="10800000">
        <a:off x="2557131" y="3531677"/>
        <a:ext cx="267052" cy="61846"/>
      </dsp:txXfrm>
    </dsp:sp>
    <dsp:sp modelId="{8C4E2AC0-2732-4999-9B96-74037BFE3B90}">
      <dsp:nvSpPr>
        <dsp:cNvPr id="0" name=""/>
        <dsp:cNvSpPr/>
      </dsp:nvSpPr>
      <dsp:spPr bwMode="auto">
        <a:xfrm>
          <a:off x="1391271" y="2562876"/>
          <a:ext cx="1142028" cy="1142028"/>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defRPr/>
          </a:pPr>
          <a:r>
            <a:rPr lang="lt" sz="1000" b="1" kern="1200" noProof="0" dirty="0">
              <a:solidFill>
                <a:sysClr val="windowText" lastClr="000000"/>
              </a:solidFill>
            </a:rPr>
            <a:t>Kur?</a:t>
          </a:r>
        </a:p>
      </dsp:txBody>
      <dsp:txXfrm>
        <a:off x="1558517" y="2730122"/>
        <a:ext cx="807536" cy="807536"/>
      </dsp:txXfrm>
    </dsp:sp>
    <dsp:sp modelId="{A2B7CC6E-0BF3-4AEA-BE5F-5E99178BBF1B}">
      <dsp:nvSpPr>
        <dsp:cNvPr id="0" name=""/>
        <dsp:cNvSpPr/>
      </dsp:nvSpPr>
      <dsp:spPr bwMode="auto">
        <a:xfrm rot="16135188">
          <a:off x="1797114" y="2245711"/>
          <a:ext cx="298514" cy="88291"/>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rot="10800000">
        <a:off x="1810607" y="2276610"/>
        <a:ext cx="272027" cy="52975"/>
      </dsp:txXfrm>
    </dsp:sp>
    <dsp:sp modelId="{CD4B29B8-F61F-434D-B94D-46951F736EC6}">
      <dsp:nvSpPr>
        <dsp:cNvPr id="0" name=""/>
        <dsp:cNvSpPr/>
      </dsp:nvSpPr>
      <dsp:spPr bwMode="auto">
        <a:xfrm>
          <a:off x="1359124" y="857916"/>
          <a:ext cx="1142028" cy="1142028"/>
        </a:xfrm>
        <a:prstGeom prst="ellipse">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defRPr/>
          </a:pPr>
          <a:r>
            <a:rPr lang="lt" sz="1000" b="1" kern="1200" noProof="0" dirty="0">
              <a:solidFill>
                <a:sysClr val="windowText" lastClr="000000"/>
              </a:solidFill>
            </a:rPr>
            <a:t>Kam?</a:t>
          </a:r>
        </a:p>
      </dsp:txBody>
      <dsp:txXfrm>
        <a:off x="1526370" y="1025162"/>
        <a:ext cx="807536" cy="807536"/>
      </dsp:txXfrm>
    </dsp:sp>
    <dsp:sp modelId="{4B3F328D-15D1-4B08-8DCB-1989E22A98F5}">
      <dsp:nvSpPr>
        <dsp:cNvPr id="0" name=""/>
        <dsp:cNvSpPr/>
      </dsp:nvSpPr>
      <dsp:spPr bwMode="auto">
        <a:xfrm rot="19151746">
          <a:off x="2512755" y="968621"/>
          <a:ext cx="296057" cy="83932"/>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a:off x="2515815" y="993634"/>
        <a:ext cx="270877" cy="50360"/>
      </dsp:txXfrm>
    </dsp:sp>
  </dsp:spTree>
</dsp:drawing>
</file>

<file path=ppt/diagrams/layout1.xml><?xml version="1.0" encoding="utf-8"?>
<dgm:layoutDef xmlns:dgm="http://schemas.openxmlformats.org/drawingml/2006/diagram" xmlns:a="http://schemas.openxmlformats.org/drawingml/2006/main" uniqueId="urn:microsoft.com/office/officeart/2005/8/layout/cycle2#1">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forEach name="nodesForEach" axis="ch" ptType="node">
      <dgm:layoutNode name="node">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varLst>
          <dgm:bulletEnabled val="1"/>
        </dgm:varLst>
      </dgm:layoutNode>
      <dgm:choose name="Name9">
        <dgm:if name="Name10" axis="par ch" ptType="doc node" func="cnt" op="gt" val="1">
          <dgm:forEach name="sibTransForEach" axis="followSib" ptType="sibTrans" hideLastTrans="0" cnt="1">
            <dgm:layoutNode name="sibTrans">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AT"/>
          </a:p>
        </p:txBody>
      </p:sp>
      <p:sp>
        <p:nvSpPr>
          <p:cNvPr id="3"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794BCA15-B40F-474D-9877-1942883D7086}" type="datetimeFigureOut">
              <a:rPr lang="de-AT"/>
              <a:t>02.04.2026</a:t>
            </a:fld>
            <a:endParaRPr lang="de-AT"/>
          </a:p>
        </p:txBody>
      </p:sp>
      <p:sp>
        <p:nvSpPr>
          <p:cNvPr id="4"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AT"/>
          </a:p>
        </p:txBody>
      </p:sp>
      <p:sp>
        <p:nvSpPr>
          <p:cNvPr id="5"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AT"/>
          </a:p>
        </p:txBody>
      </p:sp>
      <p:sp>
        <p:nvSpPr>
          <p:cNvPr id="6"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AT"/>
          </a:p>
        </p:txBody>
      </p:sp>
      <p:sp>
        <p:nvSpPr>
          <p:cNvPr id="7"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DF8A5A15-384E-44D0-853A-97462417CAF7}" type="slidenum">
              <a:rPr lang="de-AT"/>
              <a:t>‹#›</a:t>
            </a:fld>
            <a:endParaRPr lang="de-AT"/>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198629D-6778-DC36-611D-C6C23DEB440D}"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AFA28-0BE7-AA02-2946-40B74CA33D42}"/>
            </a:ext>
          </a:extLst>
        </p:cNvPr>
        <p:cNvGrpSpPr/>
        <p:nvPr/>
      </p:nvGrpSpPr>
      <p:grpSpPr bwMode="auto">
        <a:xfrm>
          <a:off x="0" y="0"/>
          <a:ext cx="0" cy="0"/>
          <a:chOff x="0" y="0"/>
          <a:chExt cx="0" cy="0"/>
        </a:xfrm>
      </p:grpSpPr>
      <p:sp>
        <p:nvSpPr>
          <p:cNvPr id="2" name="Folienbildplatzhalter 1">
            <a:extLst>
              <a:ext uri="{FF2B5EF4-FFF2-40B4-BE49-F238E27FC236}">
                <a16:creationId xmlns:a16="http://schemas.microsoft.com/office/drawing/2014/main" id="{DDA695C5-6A66-5869-CAC3-2FD85E9E51E3}"/>
              </a:ext>
            </a:extLst>
          </p:cNvPr>
          <p:cNvSpPr>
            <a:spLocks noGrp="1" noRot="1" noChangeAspect="1"/>
          </p:cNvSpPr>
          <p:nvPr>
            <p:ph type="sldImg"/>
          </p:nvPr>
        </p:nvSpPr>
        <p:spPr bwMode="auto"/>
      </p:sp>
      <p:sp>
        <p:nvSpPr>
          <p:cNvPr id="3" name="Notizenplatzhalter 2">
            <a:extLst>
              <a:ext uri="{FF2B5EF4-FFF2-40B4-BE49-F238E27FC236}">
                <a16:creationId xmlns:a16="http://schemas.microsoft.com/office/drawing/2014/main" id="{AD83F174-E29F-7535-BA9A-2ACC9C7D2FB6}"/>
              </a:ext>
            </a:extLst>
          </p:cNvPr>
          <p:cNvSpPr>
            <a:spLocks noGrp="1"/>
          </p:cNvSpPr>
          <p:nvPr>
            <p:ph type="body" idx="1"/>
          </p:nvPr>
        </p:nvSpPr>
        <p:spPr bwMode="auto"/>
        <p:txBody>
          <a:bodyPr/>
          <a:lstStyle/>
          <a:p>
            <a:pPr>
              <a:defRPr/>
            </a:pPr>
            <a:endParaRPr lang="de-AT" dirty="0"/>
          </a:p>
        </p:txBody>
      </p:sp>
      <p:sp>
        <p:nvSpPr>
          <p:cNvPr id="4" name="Foliennummernplatzhalter 3">
            <a:extLst>
              <a:ext uri="{FF2B5EF4-FFF2-40B4-BE49-F238E27FC236}">
                <a16:creationId xmlns:a16="http://schemas.microsoft.com/office/drawing/2014/main" id="{8F2F0916-6D6B-C27F-B198-B6D50D228866}"/>
              </a:ext>
            </a:extLst>
          </p:cNvPr>
          <p:cNvSpPr>
            <a:spLocks noGrp="1"/>
          </p:cNvSpPr>
          <p:nvPr>
            <p:ph type="sldNum" sz="quarter" idx="10"/>
          </p:nvPr>
        </p:nvSpPr>
        <p:spPr bwMode="auto"/>
        <p:txBody>
          <a:bodyPr/>
          <a:lstStyle/>
          <a:p>
            <a:pPr>
              <a:defRPr/>
            </a:pPr>
            <a:fld id="{DF8A5A15-384E-44D0-853A-97462417CAF7}" type="slidenum">
              <a:rPr lang="de-AT"/>
              <a:t>13</a:t>
            </a:fld>
            <a:endParaRPr lang="de-AT"/>
          </a:p>
        </p:txBody>
      </p:sp>
    </p:spTree>
    <p:extLst>
      <p:ext uri="{BB962C8B-B14F-4D97-AF65-F5344CB8AC3E}">
        <p14:creationId xmlns:p14="http://schemas.microsoft.com/office/powerpoint/2010/main" val="129405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14</a:t>
            </a:fld>
            <a:endParaRPr lang="de-A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17</a:t>
            </a:fld>
            <a:endParaRPr lang="de-A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18</a:t>
            </a:fld>
            <a:endParaRPr lang="de-A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19</a:t>
            </a:fld>
            <a:endParaRPr lang="de-A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20</a:t>
            </a:fld>
            <a:endParaRPr lang="de-A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084DB-2F8D-E597-46D4-E3A01AACF173}"/>
            </a:ext>
          </a:extLst>
        </p:cNvPr>
        <p:cNvGrpSpPr/>
        <p:nvPr/>
      </p:nvGrpSpPr>
      <p:grpSpPr bwMode="auto">
        <a:xfrm>
          <a:off x="0" y="0"/>
          <a:ext cx="0" cy="0"/>
          <a:chOff x="0" y="0"/>
          <a:chExt cx="0" cy="0"/>
        </a:xfrm>
      </p:grpSpPr>
      <p:sp>
        <p:nvSpPr>
          <p:cNvPr id="2" name="Folienbildplatzhalter 1">
            <a:extLst>
              <a:ext uri="{FF2B5EF4-FFF2-40B4-BE49-F238E27FC236}">
                <a16:creationId xmlns:a16="http://schemas.microsoft.com/office/drawing/2014/main" id="{A16F74BB-D36E-D8E3-839D-DA9E45BCEEAA}"/>
              </a:ext>
            </a:extLst>
          </p:cNvPr>
          <p:cNvSpPr>
            <a:spLocks noGrp="1" noRot="1" noChangeAspect="1"/>
          </p:cNvSpPr>
          <p:nvPr>
            <p:ph type="sldImg"/>
          </p:nvPr>
        </p:nvSpPr>
        <p:spPr bwMode="auto"/>
      </p:sp>
      <p:sp>
        <p:nvSpPr>
          <p:cNvPr id="3" name="Notizenplatzhalter 2">
            <a:extLst>
              <a:ext uri="{FF2B5EF4-FFF2-40B4-BE49-F238E27FC236}">
                <a16:creationId xmlns:a16="http://schemas.microsoft.com/office/drawing/2014/main" id="{58E992F4-8386-D486-394C-DC2F33825DF7}"/>
              </a:ext>
            </a:extLst>
          </p:cNvPr>
          <p:cNvSpPr>
            <a:spLocks noGrp="1"/>
          </p:cNvSpPr>
          <p:nvPr>
            <p:ph type="body" idx="1"/>
          </p:nvPr>
        </p:nvSpPr>
        <p:spPr bwMode="auto"/>
        <p:txBody>
          <a:bodyPr/>
          <a:lstStyle/>
          <a:p>
            <a:pPr>
              <a:defRPr/>
            </a:pPr>
            <a:endParaRPr lang="de-AT" dirty="0"/>
          </a:p>
        </p:txBody>
      </p:sp>
      <p:sp>
        <p:nvSpPr>
          <p:cNvPr id="4" name="Foliennummernplatzhalter 3">
            <a:extLst>
              <a:ext uri="{FF2B5EF4-FFF2-40B4-BE49-F238E27FC236}">
                <a16:creationId xmlns:a16="http://schemas.microsoft.com/office/drawing/2014/main" id="{A7961545-8596-2C75-B96F-2929CE7ACEBE}"/>
              </a:ext>
            </a:extLst>
          </p:cNvPr>
          <p:cNvSpPr>
            <a:spLocks noGrp="1"/>
          </p:cNvSpPr>
          <p:nvPr>
            <p:ph type="sldNum" sz="quarter" idx="10"/>
          </p:nvPr>
        </p:nvSpPr>
        <p:spPr bwMode="auto"/>
        <p:txBody>
          <a:bodyPr/>
          <a:lstStyle/>
          <a:p>
            <a:pPr>
              <a:defRPr/>
            </a:pPr>
            <a:fld id="{DF8A5A15-384E-44D0-853A-97462417CAF7}" type="slidenum">
              <a:rPr lang="de-AT"/>
              <a:t>21</a:t>
            </a:fld>
            <a:endParaRPr lang="de-AT"/>
          </a:p>
        </p:txBody>
      </p:sp>
    </p:spTree>
    <p:extLst>
      <p:ext uri="{BB962C8B-B14F-4D97-AF65-F5344CB8AC3E}">
        <p14:creationId xmlns:p14="http://schemas.microsoft.com/office/powerpoint/2010/main" val="3024331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22</a:t>
            </a:fld>
            <a:endParaRPr lang="de-AT"/>
          </a:p>
        </p:txBody>
      </p:sp>
    </p:spTree>
    <p:extLst>
      <p:ext uri="{BB962C8B-B14F-4D97-AF65-F5344CB8AC3E}">
        <p14:creationId xmlns:p14="http://schemas.microsoft.com/office/powerpoint/2010/main" val="3545528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4</a:t>
            </a:fld>
            <a:endParaRPr lang="de-A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23</a:t>
            </a:fld>
            <a:endParaRPr lang="de-A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6708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5</a:t>
            </a:fld>
            <a:endParaRPr lang="de-A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a:defRPr/>
            </a:pPr>
            <a:endParaRPr lang="en-US" dirty="0">
              <a:solidFill>
                <a:srgbClr val="00B0F0"/>
              </a:solidFill>
              <a:cs typeface="Calibri"/>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8067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FE040E7-1C14-51E9-A161-4028219D615C}" type="slidenum">
              <a:rPr/>
              <a:t>37</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F16C177-94C9-901A-04A8-30461682931F}" type="slidenum">
              <a:rPr/>
              <a:t>38</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Notes Placeholder"/>
          <p:cNvSpPr>
            <a:spLocks noGrp="1"/>
          </p:cNvSpPr>
          <p:nvPr>
            <p:ph type="body" idx="1"/>
          </p:nvPr>
        </p:nvSpPr>
        <p:spPr bwMode="auto"/>
        <p:txBody>
          <a:bodyPr>
            <a:normAutofit/>
          </a:bodyPr>
          <a:lstStyle/>
          <a:p>
            <a:pPr>
              <a:defRPr/>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43</a:t>
            </a:fld>
            <a:endParaRPr lang="de-A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44</a:t>
            </a:fld>
            <a:endParaRPr lang="de-A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6</a:t>
            </a:fld>
            <a:endParaRPr lang="de-A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409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63735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76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7</a:t>
            </a:fld>
            <a:endParaRPr lang="de-A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3004653-A135-3DE4-8F83-7B79C29E9987}" type="slidenum">
              <a:rPr/>
              <a:t>56</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89AB4E3-F15F-88AF-1736-FA5F2F744641}" type="slidenum">
              <a:rPr/>
              <a:t>57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4FD307-8AF7-62F2-A2A8-EEBA257EC1A7}" type="slidenum">
              <a:rPr/>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9</a:t>
            </a:fld>
            <a:endParaRPr lang="de-A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10</a:t>
            </a:fld>
            <a:endParaRPr lang="de-A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11</a:t>
            </a:fld>
            <a:endParaRPr lang="de-AT"/>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matchingName="Diapositiva de título" type="title" userDrawn="1">
  <p:cSld name="Diapositiva de título">
    <p:bg>
      <p:bgPr>
        <a:solidFill>
          <a:schemeClr val="lt1"/>
        </a:solidFill>
        <a:effectLst/>
      </p:bgPr>
    </p:bg>
    <p:spTree>
      <p:nvGrpSpPr>
        <p:cNvPr id="1" name=""/>
        <p:cNvGrpSpPr/>
        <p:nvPr/>
      </p:nvGrpSpPr>
      <p:grpSpPr bwMode="auto">
        <a:xfrm>
          <a:off x="0" y="0"/>
          <a:ext cx="0" cy="0"/>
          <a:chOff x="0" y="0"/>
          <a:chExt cx="0" cy="0"/>
        </a:xfrm>
      </p:grpSpPr>
      <p:pic>
        <p:nvPicPr>
          <p:cNvPr id="13" name="Google Shape;13;p2"/>
          <p:cNvPicPr/>
          <p:nvPr userDrawn="1"/>
        </p:nvPicPr>
        <p:blipFill>
          <a:blip r:embed="rId2">
            <a:alphaModFix/>
          </a:blip>
          <a:stretch/>
        </p:blipFill>
        <p:spPr bwMode="auto">
          <a:xfrm>
            <a:off x="0" y="0"/>
            <a:ext cx="12192000" cy="6858000"/>
          </a:xfrm>
          <a:prstGeom prst="rect">
            <a:avLst/>
          </a:prstGeom>
          <a:noFill/>
          <a:ln>
            <a:noFill/>
          </a:ln>
        </p:spPr>
      </p:pic>
      <p:sp>
        <p:nvSpPr>
          <p:cNvPr id="14" name="Google Shape;14;p2"/>
          <p:cNvSpPr txBox="1">
            <a:spLocks noGrp="1"/>
          </p:cNvSpPr>
          <p:nvPr>
            <p:ph type="ctrTitle"/>
          </p:nvPr>
        </p:nvSpPr>
        <p:spPr bwMode="auto">
          <a:xfrm>
            <a:off x="1524000" y="246348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Bebas Neue"/>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15" name="Google Shape;15;p2"/>
          <p:cNvSpPr txBox="1">
            <a:spLocks noGrp="1"/>
          </p:cNvSpPr>
          <p:nvPr>
            <p:ph type="subTitle" idx="1"/>
          </p:nvPr>
        </p:nvSpPr>
        <p:spPr bwMode="auto">
          <a:xfrm>
            <a:off x="1524000" y="494315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1400"/>
              <a:buNone/>
              <a:defRPr sz="1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pPr>
              <a:defRPr/>
            </a:pPr>
            <a:endParaRPr dirty="0"/>
          </a:p>
        </p:txBody>
      </p:sp>
      <p:sp>
        <p:nvSpPr>
          <p:cNvPr id="3" name="Rectangle 2">
            <a:extLst>
              <a:ext uri="{FF2B5EF4-FFF2-40B4-BE49-F238E27FC236}">
                <a16:creationId xmlns:a16="http://schemas.microsoft.com/office/drawing/2014/main" id="{8C0B6A15-072C-2A59-4F52-E69A69B71343}"/>
              </a:ext>
            </a:extLst>
          </p:cNvPr>
          <p:cNvSpPr/>
          <p:nvPr userDrawn="1"/>
        </p:nvSpPr>
        <p:spPr>
          <a:xfrm>
            <a:off x="5644444" y="5771039"/>
            <a:ext cx="936978" cy="674917"/>
          </a:xfrm>
          <a:prstGeom prst="rect">
            <a:avLst/>
          </a:prstGeom>
          <a:solidFill>
            <a:srgbClr val="2AB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EDBDB75-81BF-8487-7D03-E8BB2194705F}"/>
              </a:ext>
            </a:extLst>
          </p:cNvPr>
          <p:cNvSpPr/>
          <p:nvPr userDrawn="1"/>
        </p:nvSpPr>
        <p:spPr bwMode="auto">
          <a:xfrm>
            <a:off x="-1" y="6160168"/>
            <a:ext cx="12192000" cy="697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5CA387A-64C2-A8B3-5F0C-DA041AD7E5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252484" y="6319936"/>
            <a:ext cx="4024212" cy="37829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matchingName="En blanco" type="blank" preserve="1" userDrawn="1">
  <p:cSld name="1_En blanco">
    <p:spTree>
      <p:nvGrpSpPr>
        <p:cNvPr id="1" name=""/>
        <p:cNvGrpSpPr/>
        <p:nvPr/>
      </p:nvGrpSpPr>
      <p:grpSpPr bwMode="auto">
        <a:xfrm>
          <a:off x="0" y="0"/>
          <a:ext cx="0" cy="0"/>
          <a:chOff x="0" y="0"/>
          <a:chExt cx="0" cy="0"/>
        </a:xfrm>
      </p:grpSpPr>
      <p:pic>
        <p:nvPicPr>
          <p:cNvPr id="6" name="Gráfico 4">
            <a:extLst>
              <a:ext uri="{FF2B5EF4-FFF2-40B4-BE49-F238E27FC236}">
                <a16:creationId xmlns:a16="http://schemas.microsoft.com/office/drawing/2014/main" id="{834805D4-2B38-8928-AC2B-B2F9D0D9CB1E}"/>
              </a:ext>
            </a:extLst>
          </p:cNvPr>
          <p:cNvPicPr>
            <a:picLocks noChangeAspect="1"/>
          </p:cNvPicPr>
          <p:nvPr userDrawn="1"/>
        </p:nvPicPr>
        <p:blipFill>
          <a:blip>
            <a:extLst>
              <a:ext uri="{96DAC541-7B7A-43D3-8B79-37D633B846F1}">
                <asvg:svgBlip xmlns:asvg="http://schemas.microsoft.com/office/drawing/2016/SVG/main" r:embed="rId2"/>
              </a:ext>
            </a:extLst>
          </a:blip>
          <a:stretch/>
        </p:blipFill>
        <p:spPr bwMode="auto">
          <a:xfrm>
            <a:off x="-3663" y="-1178158"/>
            <a:ext cx="12195662" cy="8130441"/>
          </a:xfrm>
          <a:prstGeom prst="rect">
            <a:avLst/>
          </a:prstGeom>
        </p:spPr>
      </p:pic>
      <p:sp>
        <p:nvSpPr>
          <p:cNvPr id="2" name="CuadroTexto 5">
            <a:extLst>
              <a:ext uri="{FF2B5EF4-FFF2-40B4-BE49-F238E27FC236}">
                <a16:creationId xmlns:a16="http://schemas.microsoft.com/office/drawing/2014/main" id="{410292F4-5FAD-FC90-1E6B-BA64D0CD6E8A}"/>
              </a:ext>
            </a:extLst>
          </p:cNvPr>
          <p:cNvSpPr txBox="1"/>
          <p:nvPr userDrawn="1"/>
        </p:nvSpPr>
        <p:spPr bwMode="auto">
          <a:xfrm>
            <a:off x="5227271" y="3866661"/>
            <a:ext cx="1737463" cy="646331"/>
          </a:xfrm>
          <a:prstGeom prst="rect">
            <a:avLst/>
          </a:prstGeom>
          <a:noFill/>
        </p:spPr>
        <p:txBody>
          <a:bodyPr wrap="none" rtlCol="0">
            <a:spAutoFit/>
          </a:bodyPr>
          <a:lstStyle/>
          <a:p>
            <a:pPr algn="ctr">
              <a:defRPr/>
            </a:pPr>
            <a:r>
              <a:rPr lang="lt" sz="3600" noProof="0" dirty="0">
                <a:solidFill>
                  <a:schemeClr val="bg1"/>
                </a:solidFill>
                <a:latin typeface="Bebas Neue"/>
              </a:rPr>
              <a:t>AČIŪ</a:t>
            </a:r>
            <a:endParaRPr lang="lt" noProof="0" dirty="0"/>
          </a:p>
        </p:txBody>
      </p:sp>
      <p:sp>
        <p:nvSpPr>
          <p:cNvPr id="3" name="CuadroTexto 1">
            <a:extLst>
              <a:ext uri="{FF2B5EF4-FFF2-40B4-BE49-F238E27FC236}">
                <a16:creationId xmlns:a16="http://schemas.microsoft.com/office/drawing/2014/main" id="{556B9377-C571-015A-72BD-E5F3C7A6D77F}"/>
              </a:ext>
            </a:extLst>
          </p:cNvPr>
          <p:cNvSpPr txBox="1"/>
          <p:nvPr userDrawn="1"/>
        </p:nvSpPr>
        <p:spPr bwMode="auto">
          <a:xfrm>
            <a:off x="5339973" y="4666304"/>
            <a:ext cx="1512053" cy="276999"/>
          </a:xfrm>
          <a:prstGeom prst="rect">
            <a:avLst/>
          </a:prstGeom>
          <a:noFill/>
        </p:spPr>
        <p:txBody>
          <a:bodyPr wrap="square">
            <a:spAutoFit/>
          </a:bodyPr>
          <a:lstStyle/>
          <a:p>
            <a:pPr algn="ctr">
              <a:defRPr/>
            </a:pPr>
            <a:r>
              <a:rPr lang="lt" sz="1200" b="1" noProof="0" dirty="0">
                <a:solidFill>
                  <a:schemeClr val="bg1"/>
                </a:solidFill>
                <a:latin typeface="Poppins"/>
                <a:cs typeface="Poppins"/>
              </a:rPr>
              <a:t>loess-project.eu</a:t>
            </a:r>
            <a:endParaRPr lang="lt" noProof="0" dirty="0"/>
          </a:p>
        </p:txBody>
      </p:sp>
      <p:sp>
        <p:nvSpPr>
          <p:cNvPr id="4" name="Rectangle 3">
            <a:extLst>
              <a:ext uri="{FF2B5EF4-FFF2-40B4-BE49-F238E27FC236}">
                <a16:creationId xmlns:a16="http://schemas.microsoft.com/office/drawing/2014/main" id="{4AB65BD2-D4ED-4669-C168-C949CF420FA0}"/>
              </a:ext>
            </a:extLst>
          </p:cNvPr>
          <p:cNvSpPr/>
          <p:nvPr userDrawn="1"/>
        </p:nvSpPr>
        <p:spPr bwMode="auto">
          <a:xfrm>
            <a:off x="-1" y="6160168"/>
            <a:ext cx="12192000" cy="697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
          </a:p>
        </p:txBody>
      </p:sp>
      <p:pic>
        <p:nvPicPr>
          <p:cNvPr id="5" name="Picture 4">
            <a:extLst>
              <a:ext uri="{FF2B5EF4-FFF2-40B4-BE49-F238E27FC236}">
                <a16:creationId xmlns:a16="http://schemas.microsoft.com/office/drawing/2014/main" id="{8D3042C8-EC5C-728F-69EF-36EBD6DF1D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252484" y="6319936"/>
            <a:ext cx="4024212" cy="378295"/>
          </a:xfrm>
          <a:prstGeom prst="rect">
            <a:avLst/>
          </a:prstGeom>
        </p:spPr>
      </p:pic>
    </p:spTree>
    <p:extLst>
      <p:ext uri="{BB962C8B-B14F-4D97-AF65-F5344CB8AC3E}">
        <p14:creationId xmlns:p14="http://schemas.microsoft.com/office/powerpoint/2010/main" val="3968403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title" preserve="1" userDrawn="1">
  <p:cSld name="1_Diapositiva de título">
    <p:spTree>
      <p:nvGrpSpPr>
        <p:cNvPr id="1" name=""/>
        <p:cNvGrpSpPr/>
        <p:nvPr/>
      </p:nvGrpSpPr>
      <p:grpSpPr bwMode="auto">
        <a:xfrm>
          <a:off x="0" y="0"/>
          <a:ext cx="0" cy="0"/>
          <a:chOff x="0" y="0"/>
          <a:chExt cx="0" cy="0"/>
        </a:xfrm>
      </p:grpSpPr>
      <p:sp>
        <p:nvSpPr>
          <p:cNvPr id="2" name="Título 1"/>
          <p:cNvSpPr>
            <a:spLocks noGrp="1"/>
          </p:cNvSpPr>
          <p:nvPr>
            <p:ph type="ctrTitle"/>
          </p:nvPr>
        </p:nvSpPr>
        <p:spPr bwMode="auto">
          <a:xfrm>
            <a:off x="1524000" y="1122363"/>
            <a:ext cx="9144000" cy="2387600"/>
          </a:xfrm>
        </p:spPr>
        <p:txBody>
          <a:bodyPr anchor="b"/>
          <a:lstStyle>
            <a:lvl1pPr algn="ctr">
              <a:defRPr sz="6000"/>
            </a:lvl1pPr>
          </a:lstStyle>
          <a:p>
            <a:pPr>
              <a:defRPr/>
            </a:pPr>
            <a:r>
              <a:rPr lang="es-ES"/>
              <a:t>Haga clic para modificar el estilo de título del patrón</a:t>
            </a:r>
            <a:endParaRPr/>
          </a:p>
        </p:txBody>
      </p:sp>
      <p:sp>
        <p:nvSpPr>
          <p:cNvPr id="3" name="Subtítulo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s-ES"/>
              <a:t>Haga clic para modificar el estilo de subtítulo del patrón</a:t>
            </a:r>
            <a:endParaRPr/>
          </a:p>
        </p:txBody>
      </p:sp>
      <p:sp>
        <p:nvSpPr>
          <p:cNvPr id="4" name="Marcador de fecha 3"/>
          <p:cNvSpPr>
            <a:spLocks noGrp="1"/>
          </p:cNvSpPr>
          <p:nvPr>
            <p:ph type="dt" sz="half" idx="10"/>
          </p:nvPr>
        </p:nvSpPr>
        <p:spPr bwMode="auto"/>
        <p:txBody>
          <a:bodyPr/>
          <a:lstStyle/>
          <a:p>
            <a:pPr>
              <a:defRPr/>
            </a:pPr>
            <a:fld id="{E24CEC5F-A82A-4335-884D-B1F134156BC7}" type="datetimeFigureOut">
              <a:rPr lang="es-ES"/>
              <a:t>02/04/2026</a:t>
            </a:fld>
            <a:endParaRPr lang="es-ES"/>
          </a:p>
        </p:txBody>
      </p:sp>
      <p:sp>
        <p:nvSpPr>
          <p:cNvPr id="5" name="Marcador de pie de página 4"/>
          <p:cNvSpPr>
            <a:spLocks noGrp="1"/>
          </p:cNvSpPr>
          <p:nvPr>
            <p:ph type="ftr" sz="quarter" idx="11"/>
          </p:nvPr>
        </p:nvSpPr>
        <p:spPr bwMode="auto"/>
        <p:txBody>
          <a:bodyPr/>
          <a:lstStyle/>
          <a:p>
            <a:pPr>
              <a:defRPr/>
            </a:pPr>
            <a:endParaRPr lang="es-ES"/>
          </a:p>
        </p:txBody>
      </p:sp>
      <p:sp>
        <p:nvSpPr>
          <p:cNvPr id="6" name="Marcador de número de diapositiva 5"/>
          <p:cNvSpPr>
            <a:spLocks noGrp="1"/>
          </p:cNvSpPr>
          <p:nvPr>
            <p:ph type="sldNum" sz="quarter" idx="12"/>
          </p:nvPr>
        </p:nvSpPr>
        <p:spPr bwMode="auto"/>
        <p:txBody>
          <a:bodyPr/>
          <a:lstStyle/>
          <a:p>
            <a:pPr>
              <a:defRPr/>
            </a:pPr>
            <a:fld id="{3D3F48F0-2D35-4579-A881-537F9CFB04B1}" type="slidenum">
              <a:rPr lang="es-ES"/>
              <a:t>‹#›</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matchingName="Título y objetos" userDrawn="1">
  <p:cSld name="Título y objetos">
    <p:spTree>
      <p:nvGrpSpPr>
        <p:cNvPr id="1" name=""/>
        <p:cNvGrpSpPr/>
        <p:nvPr/>
      </p:nvGrpSpPr>
      <p:grpSpPr bwMode="auto">
        <a:xfrm>
          <a:off x="0" y="0"/>
          <a:ext cx="0" cy="0"/>
          <a:chOff x="0" y="0"/>
          <a:chExt cx="0" cy="0"/>
        </a:xfrm>
      </p:grpSpPr>
      <p:sp>
        <p:nvSpPr>
          <p:cNvPr id="2" name="Google Shape;6;p1">
            <a:extLst>
              <a:ext uri="{FF2B5EF4-FFF2-40B4-BE49-F238E27FC236}">
                <a16:creationId xmlns:a16="http://schemas.microsoft.com/office/drawing/2014/main" id="{BC4DDA9A-2ADC-F90F-60DC-F88C16660B0C}"/>
              </a:ext>
            </a:extLst>
          </p:cNvPr>
          <p:cNvSpPr txBox="1">
            <a:spLocks noGrp="1"/>
          </p:cNvSpPr>
          <p:nvPr>
            <p:ph type="title"/>
          </p:nvPr>
        </p:nvSpPr>
        <p:spPr bwMode="auto">
          <a:xfrm>
            <a:off x="3289300" y="357115"/>
            <a:ext cx="8064500" cy="686435"/>
          </a:xfrm>
          <a:prstGeom prst="rect">
            <a:avLst/>
          </a:prstGeom>
          <a:noFill/>
          <a:ln>
            <a:noFill/>
          </a:ln>
        </p:spPr>
        <p:txBody>
          <a:bodyPr spcFirstLastPara="1" wrap="square" lIns="91425" tIns="45700" rIns="91425" bIns="45700" anchor="ctr" anchorCtr="0">
            <a:normAutofit/>
          </a:bodyPr>
          <a:lstStyle>
            <a:lvl1pPr marR="0" lvl="0" algn="r">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dirty="0"/>
          </a:p>
        </p:txBody>
      </p:sp>
      <p:sp>
        <p:nvSpPr>
          <p:cNvPr id="3" name="Google Shape;7;p1">
            <a:extLst>
              <a:ext uri="{FF2B5EF4-FFF2-40B4-BE49-F238E27FC236}">
                <a16:creationId xmlns:a16="http://schemas.microsoft.com/office/drawing/2014/main" id="{429B3657-32C3-988F-DDCC-5BFAF4FFF96C}"/>
              </a:ext>
            </a:extLst>
          </p:cNvPr>
          <p:cNvSpPr txBox="1">
            <a:spLocks noGrp="1"/>
          </p:cNvSpPr>
          <p:nvPr>
            <p:ph idx="1"/>
          </p:nvPr>
        </p:nvSpPr>
        <p:spPr bwMode="auto">
          <a:xfrm>
            <a:off x="838200" y="1388287"/>
            <a:ext cx="10515600" cy="3726638"/>
          </a:xfrm>
          <a:prstGeom prst="rect">
            <a:avLst/>
          </a:prstGeom>
          <a:noFill/>
          <a:ln>
            <a:noFill/>
          </a:ln>
        </p:spPr>
        <p:txBody>
          <a:bodyPr spcFirstLastPara="1" wrap="square" lIns="91425" tIns="45700" rIns="91425" bIns="45700" anchor="t" anchorCtr="0">
            <a:normAutofit/>
          </a:bodyPr>
          <a:lstStyle>
            <a:lvl1pPr marL="457200" marR="0" lvl="0" indent="-342900" algn="l">
              <a:lnSpc>
                <a:spcPct val="90000"/>
              </a:lnSpc>
              <a:spcBef>
                <a:spcPts val="1000"/>
              </a:spcBef>
              <a:spcAft>
                <a:spcPts val="0"/>
              </a:spcAft>
              <a:buClr>
                <a:schemeClr val="dk1"/>
              </a:buClr>
              <a:buSzPts val="1800"/>
              <a:buFont typeface="Arial"/>
              <a:buChar char="•"/>
              <a:defRPr sz="1800" b="1" i="0" u="none" strike="noStrike" cap="none">
                <a:solidFill>
                  <a:schemeClr val="dk1"/>
                </a:solidFill>
                <a:latin typeface="Poppins"/>
                <a:ea typeface="Poppins"/>
                <a:cs typeface="Poppins"/>
              </a:defRPr>
            </a:lvl1pPr>
            <a:lvl2pPr marL="914400" marR="0" lvl="1"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Poppins"/>
                <a:ea typeface="Poppins"/>
                <a:cs typeface="Poppins"/>
              </a:defRPr>
            </a:lvl2pPr>
            <a:lvl3pPr marL="1371600" marR="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Poppins"/>
                <a:ea typeface="Poppins"/>
                <a:cs typeface="Poppins"/>
              </a:defRPr>
            </a:lvl3pPr>
            <a:lvl4pPr marL="1828800" marR="0" lvl="3"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9pPr>
          </a:lstStyle>
          <a:p>
            <a:pPr>
              <a:defRPr/>
            </a:pP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matchingName="Título y objetos" preserve="1" userDrawn="1">
  <p:cSld name="1_Título y objetos">
    <p:spTree>
      <p:nvGrpSpPr>
        <p:cNvPr id="1" name=""/>
        <p:cNvGrpSpPr/>
        <p:nvPr/>
      </p:nvGrpSpPr>
      <p:grpSpPr bwMode="auto">
        <a:xfrm>
          <a:off x="0" y="0"/>
          <a:ext cx="0" cy="0"/>
          <a:chOff x="0" y="0"/>
          <a:chExt cx="0" cy="0"/>
        </a:xfrm>
      </p:grpSpPr>
      <p:sp>
        <p:nvSpPr>
          <p:cNvPr id="2" name="Google Shape;6;p1">
            <a:extLst>
              <a:ext uri="{FF2B5EF4-FFF2-40B4-BE49-F238E27FC236}">
                <a16:creationId xmlns:a16="http://schemas.microsoft.com/office/drawing/2014/main" id="{BC4DDA9A-2ADC-F90F-60DC-F88C16660B0C}"/>
              </a:ext>
            </a:extLst>
          </p:cNvPr>
          <p:cNvSpPr txBox="1">
            <a:spLocks noGrp="1"/>
          </p:cNvSpPr>
          <p:nvPr>
            <p:ph type="title"/>
          </p:nvPr>
        </p:nvSpPr>
        <p:spPr bwMode="auto">
          <a:xfrm>
            <a:off x="838200" y="1081015"/>
            <a:ext cx="10515600" cy="686435"/>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a:p>
        </p:txBody>
      </p:sp>
      <p:sp>
        <p:nvSpPr>
          <p:cNvPr id="3" name="Google Shape;7;p1">
            <a:extLst>
              <a:ext uri="{FF2B5EF4-FFF2-40B4-BE49-F238E27FC236}">
                <a16:creationId xmlns:a16="http://schemas.microsoft.com/office/drawing/2014/main" id="{429B3657-32C3-988F-DDCC-5BFAF4FFF96C}"/>
              </a:ext>
            </a:extLst>
          </p:cNvPr>
          <p:cNvSpPr txBox="1">
            <a:spLocks noGrp="1"/>
          </p:cNvSpPr>
          <p:nvPr>
            <p:ph idx="1"/>
          </p:nvPr>
        </p:nvSpPr>
        <p:spPr bwMode="auto">
          <a:xfrm>
            <a:off x="838200" y="2023287"/>
            <a:ext cx="10515600" cy="3726638"/>
          </a:xfrm>
          <a:prstGeom prst="rect">
            <a:avLst/>
          </a:prstGeom>
          <a:noFill/>
          <a:ln>
            <a:noFill/>
          </a:ln>
        </p:spPr>
        <p:txBody>
          <a:bodyPr spcFirstLastPara="1" wrap="square" lIns="91425" tIns="45700" rIns="91425" bIns="45700" anchor="t" anchorCtr="0">
            <a:normAutofit/>
          </a:bodyPr>
          <a:lstStyle>
            <a:lvl1pPr marL="457200" marR="0" lvl="0" indent="-342900" algn="l">
              <a:lnSpc>
                <a:spcPct val="90000"/>
              </a:lnSpc>
              <a:spcBef>
                <a:spcPts val="1000"/>
              </a:spcBef>
              <a:spcAft>
                <a:spcPts val="0"/>
              </a:spcAft>
              <a:buClr>
                <a:schemeClr val="dk1"/>
              </a:buClr>
              <a:buSzPts val="1800"/>
              <a:buFont typeface="Arial"/>
              <a:buChar char="•"/>
              <a:defRPr sz="1800" b="1" i="0" u="none" strike="noStrike" cap="none">
                <a:solidFill>
                  <a:schemeClr val="dk1"/>
                </a:solidFill>
                <a:latin typeface="Poppins"/>
                <a:ea typeface="Poppins"/>
                <a:cs typeface="Poppins"/>
              </a:defRPr>
            </a:lvl1pPr>
            <a:lvl2pPr marL="914400" marR="0" lvl="1"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Poppins"/>
                <a:ea typeface="Poppins"/>
                <a:cs typeface="Poppins"/>
              </a:defRPr>
            </a:lvl2pPr>
            <a:lvl3pPr marL="1371600" marR="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Poppins"/>
                <a:ea typeface="Poppins"/>
                <a:cs typeface="Poppins"/>
              </a:defRPr>
            </a:lvl3pPr>
            <a:lvl4pPr marL="1828800" marR="0" lvl="3"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9pPr>
          </a:lstStyle>
          <a:p>
            <a:pPr>
              <a:defRPr/>
            </a:pPr>
            <a:endParaRPr dirty="0"/>
          </a:p>
        </p:txBody>
      </p:sp>
    </p:spTree>
    <p:extLst>
      <p:ext uri="{BB962C8B-B14F-4D97-AF65-F5344CB8AC3E}">
        <p14:creationId xmlns:p14="http://schemas.microsoft.com/office/powerpoint/2010/main" val="1778273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matchingName="Encabezado de sección" type="secHead" userDrawn="1">
  <p:cSld name="Encabezado de sección">
    <p:spTree>
      <p:nvGrpSpPr>
        <p:cNvPr id="1" name=""/>
        <p:cNvGrpSpPr/>
        <p:nvPr/>
      </p:nvGrpSpPr>
      <p:grpSpPr bwMode="auto">
        <a:xfrm>
          <a:off x="0" y="0"/>
          <a:ext cx="0" cy="0"/>
          <a:chOff x="0" y="0"/>
          <a:chExt cx="0" cy="0"/>
        </a:xfrm>
      </p:grpSpPr>
      <p:sp>
        <p:nvSpPr>
          <p:cNvPr id="26" name="Google Shape;26;p4"/>
          <p:cNvSpPr txBox="1">
            <a:spLocks noGrp="1"/>
          </p:cNvSpPr>
          <p:nvPr>
            <p:ph type="title"/>
          </p:nvPr>
        </p:nvSpPr>
        <p:spPr bwMode="auto">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CB08E"/>
              </a:buClr>
              <a:buSzPts val="6000"/>
              <a:buFont typeface="Bebas Neu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27" name="Google Shape;27;p4"/>
          <p:cNvSpPr txBox="1">
            <a:spLocks noGrp="1"/>
          </p:cNvSpPr>
          <p:nvPr>
            <p:ph type="body" idx="1"/>
          </p:nvPr>
        </p:nvSpPr>
        <p:spPr bwMode="auto">
          <a:xfrm>
            <a:off x="831850" y="4589463"/>
            <a:ext cx="10515600" cy="103240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a:defRPr/>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matchingName="Solo el título" userDrawn="1">
  <p:cSld name="Solo el título">
    <p:spTree>
      <p:nvGrpSpPr>
        <p:cNvPr id="1" name=""/>
        <p:cNvGrpSpPr/>
        <p:nvPr/>
      </p:nvGrpSpPr>
      <p:grpSpPr bwMode="auto">
        <a:xfrm>
          <a:off x="0" y="0"/>
          <a:ext cx="0" cy="0"/>
          <a:chOff x="0" y="0"/>
          <a:chExt cx="0" cy="0"/>
        </a:xfrm>
      </p:grpSpPr>
      <p:sp>
        <p:nvSpPr>
          <p:cNvPr id="2" name="Google Shape;6;p1">
            <a:extLst>
              <a:ext uri="{FF2B5EF4-FFF2-40B4-BE49-F238E27FC236}">
                <a16:creationId xmlns:a16="http://schemas.microsoft.com/office/drawing/2014/main" id="{514489BA-FCC2-D597-CF08-D335D35DE345}"/>
              </a:ext>
            </a:extLst>
          </p:cNvPr>
          <p:cNvSpPr txBox="1">
            <a:spLocks noGrp="1"/>
          </p:cNvSpPr>
          <p:nvPr>
            <p:ph type="title"/>
          </p:nvPr>
        </p:nvSpPr>
        <p:spPr bwMode="auto">
          <a:xfrm>
            <a:off x="838200" y="1081015"/>
            <a:ext cx="10515600" cy="686435"/>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matchingName="En blanco" type="blank" userDrawn="1">
  <p:cSld name="En blanco">
    <p:spTree>
      <p:nvGrpSpPr>
        <p:cNvPr id="1" name=""/>
        <p:cNvGrpSpPr/>
        <p:nvPr/>
      </p:nvGrpSpPr>
      <p:grpSpPr bwMode="auto">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matchingName="Contenido con título" type="objTx" userDrawn="1">
  <p:cSld name="Contenido con título">
    <p:spTree>
      <p:nvGrpSpPr>
        <p:cNvPr id="1" name=""/>
        <p:cNvGrpSpPr/>
        <p:nvPr/>
      </p:nvGrpSpPr>
      <p:grpSpPr bwMode="auto">
        <a:xfrm>
          <a:off x="0" y="0"/>
          <a:ext cx="0" cy="0"/>
          <a:chOff x="0" y="0"/>
          <a:chExt cx="0" cy="0"/>
        </a:xfrm>
      </p:grpSpPr>
      <p:sp>
        <p:nvSpPr>
          <p:cNvPr id="57" name="Google Shape;57;p9"/>
          <p:cNvSpPr txBox="1">
            <a:spLocks noGrp="1"/>
          </p:cNvSpPr>
          <p:nvPr>
            <p:ph type="title"/>
          </p:nvPr>
        </p:nvSpPr>
        <p:spPr bwMode="auto">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CB08E"/>
              </a:buClr>
              <a:buSzPts val="3200"/>
              <a:buFont typeface="Bebas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58" name="Google Shape;58;p9"/>
          <p:cNvSpPr txBox="1">
            <a:spLocks noGrp="1"/>
          </p:cNvSpPr>
          <p:nvPr>
            <p:ph type="body" idx="1"/>
          </p:nvPr>
        </p:nvSpPr>
        <p:spPr bwMode="auto">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a:defRPr/>
            </a:pPr>
            <a:endParaRPr/>
          </a:p>
        </p:txBody>
      </p:sp>
      <p:sp>
        <p:nvSpPr>
          <p:cNvPr id="59" name="Google Shape;59;p9"/>
          <p:cNvSpPr txBox="1">
            <a:spLocks noGrp="1"/>
          </p:cNvSpPr>
          <p:nvPr>
            <p:ph type="body" idx="2"/>
          </p:nvPr>
        </p:nvSpPr>
        <p:spPr bwMode="auto">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a:defRPr/>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matchingName="Imagen con título" type="picTx" userDrawn="1">
  <p:cSld name="Imagen con título">
    <p:spTree>
      <p:nvGrpSpPr>
        <p:cNvPr id="1" name=""/>
        <p:cNvGrpSpPr/>
        <p:nvPr/>
      </p:nvGrpSpPr>
      <p:grpSpPr bwMode="auto">
        <a:xfrm>
          <a:off x="0" y="0"/>
          <a:ext cx="0" cy="0"/>
          <a:chOff x="0" y="0"/>
          <a:chExt cx="0" cy="0"/>
        </a:xfrm>
      </p:grpSpPr>
      <p:sp>
        <p:nvSpPr>
          <p:cNvPr id="64" name="Google Shape;64;p10"/>
          <p:cNvSpPr txBox="1">
            <a:spLocks noGrp="1"/>
          </p:cNvSpPr>
          <p:nvPr>
            <p:ph type="title"/>
          </p:nvPr>
        </p:nvSpPr>
        <p:spPr bwMode="auto">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CB08E"/>
              </a:buClr>
              <a:buSzPts val="3200"/>
              <a:buFont typeface="Bebas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65" name="Google Shape;65;p10"/>
          <p:cNvSpPr>
            <a:spLocks noGrp="1"/>
          </p:cNvSpPr>
          <p:nvPr>
            <p:ph type="pic" idx="2"/>
          </p:nvPr>
        </p:nvSpPr>
        <p:spPr bwMode="auto">
          <a:xfrm>
            <a:off x="5183188" y="987425"/>
            <a:ext cx="6172200" cy="4873625"/>
          </a:xfrm>
          <a:prstGeom prst="rect">
            <a:avLst/>
          </a:prstGeom>
          <a:noFill/>
          <a:ln>
            <a:noFill/>
          </a:ln>
        </p:spPr>
      </p:sp>
      <p:sp>
        <p:nvSpPr>
          <p:cNvPr id="66" name="Google Shape;66;p10"/>
          <p:cNvSpPr txBox="1">
            <a:spLocks noGrp="1"/>
          </p:cNvSpPr>
          <p:nvPr>
            <p:ph type="body" idx="1"/>
          </p:nvPr>
        </p:nvSpPr>
        <p:spPr bwMode="auto">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a:defRPr/>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userDrawn="1">
  <p:cSld name="Textfolie5 + 2 Spalten">
    <p:spTree>
      <p:nvGrpSpPr>
        <p:cNvPr id="1" name=""/>
        <p:cNvGrpSpPr/>
        <p:nvPr/>
      </p:nvGrpSpPr>
      <p:grpSpPr bwMode="auto">
        <a:xfrm>
          <a:off x="0" y="0"/>
          <a:ext cx="0" cy="0"/>
          <a:chOff x="0" y="0"/>
          <a:chExt cx="0" cy="0"/>
        </a:xfrm>
      </p:grpSpPr>
      <p:sp>
        <p:nvSpPr>
          <p:cNvPr id="3" name="Content Placeholder 2"/>
          <p:cNvSpPr>
            <a:spLocks noGrp="1"/>
          </p:cNvSpPr>
          <p:nvPr>
            <p:ph idx="1"/>
          </p:nvPr>
        </p:nvSpPr>
        <p:spPr bwMode="auto">
          <a:xfrm>
            <a:off x="5620576" y="1797051"/>
            <a:ext cx="6080753" cy="3922517"/>
          </a:xfrm>
        </p:spPr>
        <p:txBody>
          <a:bodyPr/>
          <a:lstStyle>
            <a:lvl1pPr marL="228594" indent="-228594">
              <a:buFont typeface="Wingdings"/>
              <a:buChar char="§"/>
              <a:defRPr sz="1750">
                <a:solidFill>
                  <a:schemeClr val="accent6"/>
                </a:solidFill>
              </a:defRPr>
            </a:lvl1pPr>
            <a:lvl2pPr marL="685783" indent="-228594">
              <a:buFont typeface="Wingdings"/>
              <a:buChar char="§"/>
              <a:defRPr sz="1750">
                <a:solidFill>
                  <a:schemeClr val="accent6"/>
                </a:solidFill>
              </a:defRPr>
            </a:lvl2pPr>
            <a:lvl3pPr marL="1142971" indent="-228594">
              <a:buFont typeface="Wingdings"/>
              <a:buChar char="§"/>
              <a:defRPr sz="1750">
                <a:solidFill>
                  <a:schemeClr val="accent6"/>
                </a:solidFill>
              </a:defRPr>
            </a:lvl3pPr>
            <a:lvl4pPr marL="1600160" indent="-228594">
              <a:buFont typeface="Wingdings"/>
              <a:buChar char="§"/>
              <a:defRPr sz="1750">
                <a:solidFill>
                  <a:schemeClr val="accent6"/>
                </a:solidFill>
              </a:defRPr>
            </a:lvl4pPr>
            <a:lvl5pPr marL="2057349" indent="-228594">
              <a:buFont typeface="Wingdings"/>
              <a:buChar char="§"/>
              <a:defRPr sz="1750">
                <a:solidFill>
                  <a:schemeClr val="accent6"/>
                </a:solidFill>
              </a:defRPr>
            </a:lvl5pPr>
            <a:lvl6pPr>
              <a:defRPr sz="2000"/>
            </a:lvl6pPr>
            <a:lvl7pPr>
              <a:defRPr sz="2000"/>
            </a:lvl7pPr>
            <a:lvl8pPr>
              <a:defRPr sz="2000"/>
            </a:lvl8pPr>
            <a:lvl9pPr>
              <a:defRPr sz="2000"/>
            </a:lvl9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Text Placeholder 3"/>
          <p:cNvSpPr>
            <a:spLocks noGrp="1"/>
          </p:cNvSpPr>
          <p:nvPr>
            <p:ph type="body" sz="half" idx="2"/>
          </p:nvPr>
        </p:nvSpPr>
        <p:spPr bwMode="auto">
          <a:xfrm>
            <a:off x="814918" y="1799824"/>
            <a:ext cx="4538645" cy="3922517"/>
          </a:xfrm>
        </p:spPr>
        <p:txBody>
          <a:bodyPr>
            <a:normAutofit/>
          </a:bodyPr>
          <a:lstStyle>
            <a:lvl1pPr marL="0" indent="0">
              <a:buNone/>
              <a:defRPr sz="1750">
                <a:solidFill>
                  <a:schemeClr val="accent6"/>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defRPr/>
            </a:pPr>
            <a:r>
              <a:rPr lang="de-DE"/>
              <a:t>Mastertextformat bearbeiten</a:t>
            </a:r>
            <a:endParaRPr/>
          </a:p>
        </p:txBody>
      </p:sp>
      <p:sp>
        <p:nvSpPr>
          <p:cNvPr id="9" name="Title 1"/>
          <p:cNvSpPr>
            <a:spLocks noGrp="1"/>
          </p:cNvSpPr>
          <p:nvPr>
            <p:ph type="ctrTitle" hasCustomPrompt="1"/>
          </p:nvPr>
        </p:nvSpPr>
        <p:spPr bwMode="auto">
          <a:xfrm>
            <a:off x="822809" y="1135659"/>
            <a:ext cx="10878519" cy="477837"/>
          </a:xfrm>
          <a:prstGeom prst="rect">
            <a:avLst/>
          </a:prstGeom>
        </p:spPr>
        <p:txBody>
          <a:bodyPr anchor="b">
            <a:noAutofit/>
          </a:bodyPr>
          <a:lstStyle>
            <a:lvl1pPr algn="l">
              <a:defRPr sz="2650">
                <a:solidFill>
                  <a:schemeClr val="accent1"/>
                </a:solidFill>
              </a:defRPr>
            </a:lvl1pPr>
          </a:lstStyle>
          <a:p>
            <a:pPr>
              <a:defRPr/>
            </a:pPr>
            <a:br>
              <a:rPr lang="de-DE"/>
            </a:br>
            <a:r>
              <a:rPr lang="de-DE"/>
              <a:t>Mastertitelformat </a:t>
            </a:r>
            <a:br>
              <a:rPr lang="de-DE"/>
            </a:br>
            <a:r>
              <a:rPr lang="de-DE"/>
              <a:t>bearbeiten</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bwMode="auto">
        <a:xfrm>
          <a:off x="0" y="0"/>
          <a:ext cx="0" cy="0"/>
          <a:chOff x="0" y="0"/>
          <a:chExt cx="0" cy="0"/>
        </a:xfrm>
      </p:grpSpPr>
      <p:sp>
        <p:nvSpPr>
          <p:cNvPr id="6" name="Google Shape;6;p1"/>
          <p:cNvSpPr txBox="1">
            <a:spLocks noGrp="1"/>
          </p:cNvSpPr>
          <p:nvPr>
            <p:ph type="title"/>
          </p:nvPr>
        </p:nvSpPr>
        <p:spPr bwMode="auto">
          <a:xfrm>
            <a:off x="838200" y="1081015"/>
            <a:ext cx="10515600" cy="686435"/>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dirty="0"/>
          </a:p>
        </p:txBody>
      </p:sp>
      <p:sp>
        <p:nvSpPr>
          <p:cNvPr id="7" name="Google Shape;7;p1"/>
          <p:cNvSpPr txBox="1">
            <a:spLocks noGrp="1"/>
          </p:cNvSpPr>
          <p:nvPr>
            <p:ph type="body" idx="1"/>
          </p:nvPr>
        </p:nvSpPr>
        <p:spPr bwMode="auto">
          <a:xfrm>
            <a:off x="838200" y="2023287"/>
            <a:ext cx="10515600" cy="3726638"/>
          </a:xfrm>
          <a:prstGeom prst="rect">
            <a:avLst/>
          </a:prstGeom>
          <a:noFill/>
          <a:ln>
            <a:noFill/>
          </a:ln>
        </p:spPr>
        <p:txBody>
          <a:bodyPr spcFirstLastPara="1" wrap="square" lIns="91425" tIns="45700" rIns="91425" bIns="45700" anchor="t" anchorCtr="0">
            <a:normAutofit/>
          </a:bodyPr>
          <a:lstStyle>
            <a:lvl1pPr marL="457200" marR="0" lvl="0" indent="-342900" algn="l">
              <a:lnSpc>
                <a:spcPct val="90000"/>
              </a:lnSpc>
              <a:spcBef>
                <a:spcPts val="1000"/>
              </a:spcBef>
              <a:spcAft>
                <a:spcPts val="0"/>
              </a:spcAft>
              <a:buClr>
                <a:schemeClr val="dk1"/>
              </a:buClr>
              <a:buSzPts val="1800"/>
              <a:buFont typeface="Arial"/>
              <a:buChar char="•"/>
              <a:defRPr sz="1800" b="1" i="0" u="none" strike="noStrike" cap="none">
                <a:solidFill>
                  <a:schemeClr val="dk1"/>
                </a:solidFill>
                <a:latin typeface="Poppins"/>
                <a:ea typeface="Poppins"/>
                <a:cs typeface="Poppins"/>
              </a:defRPr>
            </a:lvl1pPr>
            <a:lvl2pPr marL="914400" marR="0" lvl="1"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Poppins"/>
                <a:ea typeface="Poppins"/>
                <a:cs typeface="Poppins"/>
              </a:defRPr>
            </a:lvl2pPr>
            <a:lvl3pPr marL="1371600" marR="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Poppins"/>
                <a:ea typeface="Poppins"/>
                <a:cs typeface="Poppins"/>
              </a:defRPr>
            </a:lvl3pPr>
            <a:lvl4pPr marL="1828800" marR="0" lvl="3"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9pPr>
          </a:lstStyle>
          <a:p>
            <a:pPr>
              <a:defRPr/>
            </a:pPr>
            <a:endParaRPr dirty="0"/>
          </a:p>
        </p:txBody>
      </p:sp>
      <p:sp>
        <p:nvSpPr>
          <p:cNvPr id="8" name="Google Shape;8;p1"/>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888888"/>
                </a:solidFill>
                <a:latin typeface="Poppins"/>
                <a:ea typeface="Poppins"/>
                <a:cs typeface="Poppins"/>
              </a:defRPr>
            </a:lvl1pPr>
            <a:lvl2pPr marR="0" lvl="1" algn="l">
              <a:spcBef>
                <a:spcPts val="0"/>
              </a:spcBef>
              <a:spcAft>
                <a:spcPts val="0"/>
              </a:spcAft>
              <a:buSzPts val="1400"/>
              <a:buNone/>
              <a:defRPr sz="1800" b="0" i="0" u="none" strike="noStrike" cap="none">
                <a:solidFill>
                  <a:schemeClr val="dk1"/>
                </a:solidFill>
                <a:latin typeface="Poppins"/>
                <a:ea typeface="Poppins"/>
                <a:cs typeface="Poppins"/>
              </a:defRPr>
            </a:lvl2pPr>
            <a:lvl3pPr marR="0" lvl="2" algn="l">
              <a:spcBef>
                <a:spcPts val="0"/>
              </a:spcBef>
              <a:spcAft>
                <a:spcPts val="0"/>
              </a:spcAft>
              <a:buSzPts val="1400"/>
              <a:buNone/>
              <a:defRPr sz="1800" b="0" i="0" u="none" strike="noStrike" cap="none">
                <a:solidFill>
                  <a:schemeClr val="dk1"/>
                </a:solidFill>
                <a:latin typeface="Poppins"/>
                <a:ea typeface="Poppins"/>
                <a:cs typeface="Poppins"/>
              </a:defRPr>
            </a:lvl3pPr>
            <a:lvl4pPr marR="0" lvl="3" algn="l">
              <a:spcBef>
                <a:spcPts val="0"/>
              </a:spcBef>
              <a:spcAft>
                <a:spcPts val="0"/>
              </a:spcAft>
              <a:buSzPts val="1400"/>
              <a:buNone/>
              <a:defRPr sz="1800" b="0" i="0" u="none" strike="noStrike" cap="none">
                <a:solidFill>
                  <a:schemeClr val="dk1"/>
                </a:solidFill>
                <a:latin typeface="Poppins"/>
                <a:ea typeface="Poppins"/>
                <a:cs typeface="Poppins"/>
              </a:defRPr>
            </a:lvl4pPr>
            <a:lvl5pPr marR="0" lvl="4" algn="l">
              <a:spcBef>
                <a:spcPts val="0"/>
              </a:spcBef>
              <a:spcAft>
                <a:spcPts val="0"/>
              </a:spcAft>
              <a:buSzPts val="1400"/>
              <a:buNone/>
              <a:defRPr sz="1800" b="0" i="0" u="none" strike="noStrike" cap="none">
                <a:solidFill>
                  <a:schemeClr val="dk1"/>
                </a:solidFill>
                <a:latin typeface="Poppins"/>
                <a:ea typeface="Poppins"/>
                <a:cs typeface="Poppins"/>
              </a:defRPr>
            </a:lvl5pPr>
            <a:lvl6pPr marR="0" lvl="5" algn="l">
              <a:spcBef>
                <a:spcPts val="0"/>
              </a:spcBef>
              <a:spcAft>
                <a:spcPts val="0"/>
              </a:spcAft>
              <a:buSzPts val="1400"/>
              <a:buNone/>
              <a:defRPr sz="1800" b="0" i="0" u="none" strike="noStrike" cap="none">
                <a:solidFill>
                  <a:schemeClr val="dk1"/>
                </a:solidFill>
                <a:latin typeface="Poppins"/>
                <a:ea typeface="Poppins"/>
                <a:cs typeface="Poppins"/>
              </a:defRPr>
            </a:lvl6pPr>
            <a:lvl7pPr marR="0" lvl="6" algn="l">
              <a:spcBef>
                <a:spcPts val="0"/>
              </a:spcBef>
              <a:spcAft>
                <a:spcPts val="0"/>
              </a:spcAft>
              <a:buSzPts val="1400"/>
              <a:buNone/>
              <a:defRPr sz="1800" b="0" i="0" u="none" strike="noStrike" cap="none">
                <a:solidFill>
                  <a:schemeClr val="dk1"/>
                </a:solidFill>
                <a:latin typeface="Poppins"/>
                <a:ea typeface="Poppins"/>
                <a:cs typeface="Poppins"/>
              </a:defRPr>
            </a:lvl7pPr>
            <a:lvl8pPr marR="0" lvl="7" algn="l">
              <a:spcBef>
                <a:spcPts val="0"/>
              </a:spcBef>
              <a:spcAft>
                <a:spcPts val="0"/>
              </a:spcAft>
              <a:buSzPts val="1400"/>
              <a:buNone/>
              <a:defRPr sz="1800" b="0" i="0" u="none" strike="noStrike" cap="none">
                <a:solidFill>
                  <a:schemeClr val="dk1"/>
                </a:solidFill>
                <a:latin typeface="Poppins"/>
                <a:ea typeface="Poppins"/>
                <a:cs typeface="Poppins"/>
              </a:defRPr>
            </a:lvl8pPr>
            <a:lvl9pPr marR="0" lvl="8" algn="l">
              <a:spcBef>
                <a:spcPts val="0"/>
              </a:spcBef>
              <a:spcAft>
                <a:spcPts val="0"/>
              </a:spcAft>
              <a:buSzPts val="1400"/>
              <a:buNone/>
              <a:defRPr sz="1800" b="0" i="0" u="none" strike="noStrike" cap="none">
                <a:solidFill>
                  <a:schemeClr val="dk1"/>
                </a:solidFill>
                <a:latin typeface="Poppins"/>
                <a:ea typeface="Poppins"/>
                <a:cs typeface="Poppins"/>
              </a:defRPr>
            </a:lvl9pPr>
          </a:lstStyle>
          <a:p>
            <a:pPr>
              <a:defRPr/>
            </a:pPr>
            <a:endParaRPr/>
          </a:p>
        </p:txBody>
      </p:sp>
      <p:sp>
        <p:nvSpPr>
          <p:cNvPr id="9" name="Google Shape;9;p1"/>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888888"/>
                </a:solidFill>
                <a:latin typeface="Poppins"/>
                <a:ea typeface="Poppins"/>
                <a:cs typeface="Poppins"/>
              </a:defRPr>
            </a:lvl1pPr>
            <a:lvl2pPr marR="0" lvl="1" algn="l">
              <a:spcBef>
                <a:spcPts val="0"/>
              </a:spcBef>
              <a:spcAft>
                <a:spcPts val="0"/>
              </a:spcAft>
              <a:buSzPts val="1400"/>
              <a:buNone/>
              <a:defRPr sz="1800" b="0" i="0" u="none" strike="noStrike" cap="none">
                <a:solidFill>
                  <a:schemeClr val="dk1"/>
                </a:solidFill>
                <a:latin typeface="Poppins"/>
                <a:ea typeface="Poppins"/>
                <a:cs typeface="Poppins"/>
              </a:defRPr>
            </a:lvl2pPr>
            <a:lvl3pPr marR="0" lvl="2" algn="l">
              <a:spcBef>
                <a:spcPts val="0"/>
              </a:spcBef>
              <a:spcAft>
                <a:spcPts val="0"/>
              </a:spcAft>
              <a:buSzPts val="1400"/>
              <a:buNone/>
              <a:defRPr sz="1800" b="0" i="0" u="none" strike="noStrike" cap="none">
                <a:solidFill>
                  <a:schemeClr val="dk1"/>
                </a:solidFill>
                <a:latin typeface="Poppins"/>
                <a:ea typeface="Poppins"/>
                <a:cs typeface="Poppins"/>
              </a:defRPr>
            </a:lvl3pPr>
            <a:lvl4pPr marR="0" lvl="3" algn="l">
              <a:spcBef>
                <a:spcPts val="0"/>
              </a:spcBef>
              <a:spcAft>
                <a:spcPts val="0"/>
              </a:spcAft>
              <a:buSzPts val="1400"/>
              <a:buNone/>
              <a:defRPr sz="1800" b="0" i="0" u="none" strike="noStrike" cap="none">
                <a:solidFill>
                  <a:schemeClr val="dk1"/>
                </a:solidFill>
                <a:latin typeface="Poppins"/>
                <a:ea typeface="Poppins"/>
                <a:cs typeface="Poppins"/>
              </a:defRPr>
            </a:lvl4pPr>
            <a:lvl5pPr marR="0" lvl="4" algn="l">
              <a:spcBef>
                <a:spcPts val="0"/>
              </a:spcBef>
              <a:spcAft>
                <a:spcPts val="0"/>
              </a:spcAft>
              <a:buSzPts val="1400"/>
              <a:buNone/>
              <a:defRPr sz="1800" b="0" i="0" u="none" strike="noStrike" cap="none">
                <a:solidFill>
                  <a:schemeClr val="dk1"/>
                </a:solidFill>
                <a:latin typeface="Poppins"/>
                <a:ea typeface="Poppins"/>
                <a:cs typeface="Poppins"/>
              </a:defRPr>
            </a:lvl5pPr>
            <a:lvl6pPr marR="0" lvl="5" algn="l">
              <a:spcBef>
                <a:spcPts val="0"/>
              </a:spcBef>
              <a:spcAft>
                <a:spcPts val="0"/>
              </a:spcAft>
              <a:buSzPts val="1400"/>
              <a:buNone/>
              <a:defRPr sz="1800" b="0" i="0" u="none" strike="noStrike" cap="none">
                <a:solidFill>
                  <a:schemeClr val="dk1"/>
                </a:solidFill>
                <a:latin typeface="Poppins"/>
                <a:ea typeface="Poppins"/>
                <a:cs typeface="Poppins"/>
              </a:defRPr>
            </a:lvl6pPr>
            <a:lvl7pPr marR="0" lvl="6" algn="l">
              <a:spcBef>
                <a:spcPts val="0"/>
              </a:spcBef>
              <a:spcAft>
                <a:spcPts val="0"/>
              </a:spcAft>
              <a:buSzPts val="1400"/>
              <a:buNone/>
              <a:defRPr sz="1800" b="0" i="0" u="none" strike="noStrike" cap="none">
                <a:solidFill>
                  <a:schemeClr val="dk1"/>
                </a:solidFill>
                <a:latin typeface="Poppins"/>
                <a:ea typeface="Poppins"/>
                <a:cs typeface="Poppins"/>
              </a:defRPr>
            </a:lvl7pPr>
            <a:lvl8pPr marR="0" lvl="7" algn="l">
              <a:spcBef>
                <a:spcPts val="0"/>
              </a:spcBef>
              <a:spcAft>
                <a:spcPts val="0"/>
              </a:spcAft>
              <a:buSzPts val="1400"/>
              <a:buNone/>
              <a:defRPr sz="1800" b="0" i="0" u="none" strike="noStrike" cap="none">
                <a:solidFill>
                  <a:schemeClr val="dk1"/>
                </a:solidFill>
                <a:latin typeface="Poppins"/>
                <a:ea typeface="Poppins"/>
                <a:cs typeface="Poppins"/>
              </a:defRPr>
            </a:lvl8pPr>
            <a:lvl9pPr marR="0" lvl="8" algn="l">
              <a:spcBef>
                <a:spcPts val="0"/>
              </a:spcBef>
              <a:spcAft>
                <a:spcPts val="0"/>
              </a:spcAft>
              <a:buSzPts val="1400"/>
              <a:buNone/>
              <a:defRPr sz="1800" b="0" i="0" u="none" strike="noStrike" cap="none">
                <a:solidFill>
                  <a:schemeClr val="dk1"/>
                </a:solidFill>
                <a:latin typeface="Poppins"/>
                <a:ea typeface="Poppins"/>
                <a:cs typeface="Poppins"/>
              </a:defRPr>
            </a:lvl9pPr>
          </a:lstStyle>
          <a:p>
            <a:pPr>
              <a:defRPr/>
            </a:pPr>
            <a:endParaRPr/>
          </a:p>
        </p:txBody>
      </p:sp>
      <p:sp>
        <p:nvSpPr>
          <p:cNvPr id="10" name="Google Shape;10;p1"/>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888888"/>
                </a:solidFill>
                <a:latin typeface="Poppins"/>
                <a:ea typeface="Poppins"/>
                <a:cs typeface="Poppins"/>
              </a:defRPr>
            </a:lvl1pPr>
            <a:lvl2pPr marL="0" marR="0" lvl="1" indent="0" algn="r">
              <a:spcBef>
                <a:spcPts val="0"/>
              </a:spcBef>
              <a:buNone/>
              <a:defRPr sz="1200" b="0" i="0" u="none" strike="noStrike" cap="none">
                <a:solidFill>
                  <a:srgbClr val="888888"/>
                </a:solidFill>
                <a:latin typeface="Poppins"/>
                <a:ea typeface="Poppins"/>
                <a:cs typeface="Poppins"/>
              </a:defRPr>
            </a:lvl2pPr>
            <a:lvl3pPr marL="0" marR="0" lvl="2" indent="0" algn="r">
              <a:spcBef>
                <a:spcPts val="0"/>
              </a:spcBef>
              <a:buNone/>
              <a:defRPr sz="1200" b="0" i="0" u="none" strike="noStrike" cap="none">
                <a:solidFill>
                  <a:srgbClr val="888888"/>
                </a:solidFill>
                <a:latin typeface="Poppins"/>
                <a:ea typeface="Poppins"/>
                <a:cs typeface="Poppins"/>
              </a:defRPr>
            </a:lvl3pPr>
            <a:lvl4pPr marL="0" marR="0" lvl="3" indent="0" algn="r">
              <a:spcBef>
                <a:spcPts val="0"/>
              </a:spcBef>
              <a:buNone/>
              <a:defRPr sz="1200" b="0" i="0" u="none" strike="noStrike" cap="none">
                <a:solidFill>
                  <a:srgbClr val="888888"/>
                </a:solidFill>
                <a:latin typeface="Poppins"/>
                <a:ea typeface="Poppins"/>
                <a:cs typeface="Poppins"/>
              </a:defRPr>
            </a:lvl4pPr>
            <a:lvl5pPr marL="0" marR="0" lvl="4" indent="0" algn="r">
              <a:spcBef>
                <a:spcPts val="0"/>
              </a:spcBef>
              <a:buNone/>
              <a:defRPr sz="1200" b="0" i="0" u="none" strike="noStrike" cap="none">
                <a:solidFill>
                  <a:srgbClr val="888888"/>
                </a:solidFill>
                <a:latin typeface="Poppins"/>
                <a:ea typeface="Poppins"/>
                <a:cs typeface="Poppins"/>
              </a:defRPr>
            </a:lvl5pPr>
            <a:lvl6pPr marL="0" marR="0" lvl="5" indent="0" algn="r">
              <a:spcBef>
                <a:spcPts val="0"/>
              </a:spcBef>
              <a:buNone/>
              <a:defRPr sz="1200" b="0" i="0" u="none" strike="noStrike" cap="none">
                <a:solidFill>
                  <a:srgbClr val="888888"/>
                </a:solidFill>
                <a:latin typeface="Poppins"/>
                <a:ea typeface="Poppins"/>
                <a:cs typeface="Poppins"/>
              </a:defRPr>
            </a:lvl6pPr>
            <a:lvl7pPr marL="0" marR="0" lvl="6" indent="0" algn="r">
              <a:spcBef>
                <a:spcPts val="0"/>
              </a:spcBef>
              <a:buNone/>
              <a:defRPr sz="1200" b="0" i="0" u="none" strike="noStrike" cap="none">
                <a:solidFill>
                  <a:srgbClr val="888888"/>
                </a:solidFill>
                <a:latin typeface="Poppins"/>
                <a:ea typeface="Poppins"/>
                <a:cs typeface="Poppins"/>
              </a:defRPr>
            </a:lvl7pPr>
            <a:lvl8pPr marL="0" marR="0" lvl="7" indent="0" algn="r">
              <a:spcBef>
                <a:spcPts val="0"/>
              </a:spcBef>
              <a:buNone/>
              <a:defRPr sz="1200" b="0" i="0" u="none" strike="noStrike" cap="none">
                <a:solidFill>
                  <a:srgbClr val="888888"/>
                </a:solidFill>
                <a:latin typeface="Poppins"/>
                <a:ea typeface="Poppins"/>
                <a:cs typeface="Poppins"/>
              </a:defRPr>
            </a:lvl8pPr>
            <a:lvl9pPr marL="0" marR="0" lvl="8" indent="0" algn="r">
              <a:spcBef>
                <a:spcPts val="0"/>
              </a:spcBef>
              <a:buNone/>
              <a:defRPr sz="1200" b="0" i="0" u="none" strike="noStrike" cap="none">
                <a:solidFill>
                  <a:srgbClr val="888888"/>
                </a:solidFill>
                <a:latin typeface="Poppins"/>
                <a:ea typeface="Poppins"/>
                <a:cs typeface="Poppins"/>
              </a:defRPr>
            </a:lvl9pPr>
          </a:lstStyle>
          <a:p>
            <a:pPr marL="0" lvl="0" indent="0" algn="r">
              <a:spcBef>
                <a:spcPts val="0"/>
              </a:spcBef>
              <a:spcAft>
                <a:spcPts val="0"/>
              </a:spcAft>
              <a:buNone/>
              <a:defRPr/>
            </a:pPr>
            <a:fld id="{00000000-1234-1234-1234-123412341234}" type="slidenum">
              <a:rPr lang="es-ES"/>
              <a:t>‹#›</a:t>
            </a:fld>
            <a:endParaRPr/>
          </a:p>
        </p:txBody>
      </p:sp>
      <p:pic>
        <p:nvPicPr>
          <p:cNvPr id="11" name="Google Shape;11;p1"/>
          <p:cNvPicPr/>
          <p:nvPr/>
        </p:nvPicPr>
        <p:blipFill>
          <a:blip r:embed="rId13">
            <a:alphaModFix/>
          </a:blip>
          <a:stretch/>
        </p:blipFill>
        <p:spPr bwMode="auto">
          <a:xfrm>
            <a:off x="0" y="5753100"/>
            <a:ext cx="12192000" cy="1104900"/>
          </a:xfrm>
          <a:prstGeom prst="rect">
            <a:avLst/>
          </a:prstGeom>
          <a:noFill/>
          <a:ln>
            <a:noFill/>
          </a:ln>
        </p:spPr>
      </p:pic>
      <p:pic>
        <p:nvPicPr>
          <p:cNvPr id="2" name="Gráfico 18">
            <a:extLst>
              <a:ext uri="{FF2B5EF4-FFF2-40B4-BE49-F238E27FC236}">
                <a16:creationId xmlns:a16="http://schemas.microsoft.com/office/drawing/2014/main" id="{E390AEB0-22F9-1D08-798D-16FA714B8E3E}"/>
              </a:ext>
            </a:extLst>
          </p:cNvPr>
          <p:cNvPicPr>
            <a:picLocks noChangeAspect="1"/>
          </p:cNvPicPr>
          <p:nvPr userDrawn="1"/>
        </p:nvPicPr>
        <p:blipFill>
          <a:blip>
            <a:extLst>
              <a:ext uri="{96DAC541-7B7A-43D3-8B79-37D633B846F1}">
                <asvg:svgBlip xmlns:asvg="http://schemas.microsoft.com/office/drawing/2016/SVG/main" r:embed="rId14"/>
              </a:ext>
            </a:extLst>
          </a:blip>
          <a:stretch>
            <a:fillRect/>
          </a:stretch>
        </p:blipFill>
        <p:spPr>
          <a:xfrm>
            <a:off x="445439" y="458362"/>
            <a:ext cx="1388441" cy="366816"/>
          </a:xfrm>
          <a:prstGeom prst="rect">
            <a:avLst/>
          </a:prstGeom>
        </p:spPr>
      </p:pic>
      <p:sp>
        <p:nvSpPr>
          <p:cNvPr id="3" name="CuadroTexto 7"/>
          <p:cNvSpPr txBox="1"/>
          <p:nvPr userDrawn="1"/>
        </p:nvSpPr>
        <p:spPr bwMode="auto">
          <a:xfrm>
            <a:off x="1595512" y="619695"/>
            <a:ext cx="1512053" cy="246221"/>
          </a:xfrm>
          <a:prstGeom prst="rect">
            <a:avLst/>
          </a:prstGeom>
          <a:noFill/>
        </p:spPr>
        <p:txBody>
          <a:bodyPr wrap="square">
            <a:spAutoFit/>
          </a:bodyPr>
          <a:lstStyle/>
          <a:p>
            <a:pPr algn="r">
              <a:defRPr/>
            </a:pPr>
            <a:r>
              <a:rPr lang="lt" sz="1000" b="1" noProof="0" dirty="0">
                <a:solidFill>
                  <a:schemeClr val="bg1">
                    <a:lumMod val="50000"/>
                  </a:schemeClr>
                </a:solidFill>
                <a:latin typeface="Poppins"/>
                <a:cs typeface="Poppins"/>
              </a:rPr>
              <a:t>loess-project.eu</a:t>
            </a:r>
            <a:endParaRPr lang="lt" noProof="0" dirty="0"/>
          </a:p>
        </p:txBody>
      </p:sp>
      <p:pic>
        <p:nvPicPr>
          <p:cNvPr id="5" name="Picture 4">
            <a:extLst>
              <a:ext uri="{FF2B5EF4-FFF2-40B4-BE49-F238E27FC236}">
                <a16:creationId xmlns:a16="http://schemas.microsoft.com/office/drawing/2014/main" id="{EA9064B7-1511-0AC7-DCDC-F01AECDF5BC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358906" y="5903189"/>
            <a:ext cx="4323370" cy="406417"/>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75" r:id="rId3"/>
    <p:sldLayoutId id="2147483663" r:id="rId4"/>
    <p:sldLayoutId id="2147483666" r:id="rId5"/>
    <p:sldLayoutId id="2147483667" r:id="rId6"/>
    <p:sldLayoutId id="2147483668" r:id="rId7"/>
    <p:sldLayoutId id="2147483669" r:id="rId8"/>
    <p:sldLayoutId id="2147483672" r:id="rId9"/>
    <p:sldLayoutId id="2147483673" r:id="rId10"/>
    <p:sldLayoutId id="2147483649" r:id="rId11"/>
  </p:sldLayoutIdLst>
  <p:hf sldNum="0" hdr="0" ftr="0" dt="0"/>
  <p:txStyles>
    <p:title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titleStyle>
    <p:body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bodyStyle>
    <p:other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jpe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hyperlink" Target="https://www.soundingsoil.ch/zuhoeren/" TargetMode="External"/><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hyperlink" Target="https://www.osttirol-heute.at/menschen/murenabgang-nach-starkem-unwetter-in-oberlienz/" TargetMode="External"/><Relationship Id="rId3" Type="http://schemas.openxmlformats.org/officeDocument/2006/relationships/image" Target="../media/image12.png"/><Relationship Id="rId7"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doi.org/10.1007/s11165-012-9348-4"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doi.org/10.1007/s11165-012-9348-4"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talborne.co.za/soil-health/"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talborne.co.za/soil-health/"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5.svg"/></Relationships>
</file>

<file path=ppt/slides/_rels/slide3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sv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ediblephilly.ediblecommunities.com/food-thought/food-thought-how-healthy-soil-measured/"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futurefocusedlearning.net/blog/learner-agency/5-terrific-inquiry-based-learning-example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2.png"/><Relationship Id="rId7"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hyperlink" Target="https://www.christianhmeyer.de/mit-concept-mapping-den-lernerfolg-steigern-und-wissen-strukturieren/"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3.png"/><Relationship Id="rId7"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hyperlink" Target="https://www.christianhmeyer.de/mit-concept-mapping-den-lernerfolg-steigern-und-wissen-strukturieren/"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5.sv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l0oj3YJ28YY" TargetMode="External"/><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2.png"/><Relationship Id="rId7" Type="http://schemas.openxmlformats.org/officeDocument/2006/relationships/diagramData" Target="../diagrams/data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diagramDrawing" Target="../diagrams/drawing1.xml"/><Relationship Id="rId5" Type="http://schemas.openxmlformats.org/officeDocument/2006/relationships/image" Target="../media/image13.png"/><Relationship Id="rId10" Type="http://schemas.openxmlformats.org/officeDocument/2006/relationships/diagramColors" Target="../diagrams/colors1.xml"/><Relationship Id="rId4" Type="http://schemas.openxmlformats.org/officeDocument/2006/relationships/image" Target="../media/image9.png"/><Relationship Id="rId9"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CAF8F"/>
        </a:solidFill>
        <a:effectLst/>
      </p:bgPr>
    </p:bg>
    <p:spTree>
      <p:nvGrpSpPr>
        <p:cNvPr id="1" name=""/>
        <p:cNvGrpSpPr/>
        <p:nvPr/>
      </p:nvGrpSpPr>
      <p:grpSpPr bwMode="auto">
        <a:xfrm>
          <a:off x="0" y="0"/>
          <a:ext cx="0" cy="0"/>
          <a:chOff x="0" y="0"/>
          <a:chExt cx="0" cy="0"/>
        </a:xfrm>
      </p:grpSpPr>
      <p:sp>
        <p:nvSpPr>
          <p:cNvPr id="8" name="CuadroTexto 7"/>
          <p:cNvSpPr txBox="1"/>
          <p:nvPr/>
        </p:nvSpPr>
        <p:spPr bwMode="auto">
          <a:xfrm>
            <a:off x="1027942" y="4023875"/>
            <a:ext cx="10136109" cy="892552"/>
          </a:xfrm>
          <a:prstGeom prst="rect">
            <a:avLst/>
          </a:prstGeom>
          <a:noFill/>
        </p:spPr>
        <p:txBody>
          <a:bodyPr wrap="none" rtlCol="0">
            <a:spAutoFit/>
          </a:bodyPr>
          <a:lstStyle/>
          <a:p>
            <a:pPr algn="ctr">
              <a:defRPr/>
            </a:pPr>
            <a:r>
              <a:rPr lang="lt" sz="2600" noProof="0" dirty="0">
                <a:solidFill>
                  <a:schemeClr val="bg1"/>
                </a:solidFill>
                <a:latin typeface="Bebas Neue"/>
              </a:rPr>
              <a:t>Kursai biologijos ir gamtos mokslų pedagogikos studentams</a:t>
            </a:r>
            <a:endParaRPr lang="lt" sz="2600" noProof="0" dirty="0"/>
          </a:p>
          <a:p>
            <a:pPr algn="ctr">
              <a:defRPr/>
            </a:pPr>
            <a:r>
              <a:rPr lang="lt" sz="2600" noProof="0" dirty="0">
                <a:solidFill>
                  <a:schemeClr val="bg1"/>
                </a:solidFill>
                <a:latin typeface="Bebas Neue"/>
              </a:rPr>
              <a:t>„Kaip mokyti apie sveiką dirvožemį“</a:t>
            </a:r>
          </a:p>
        </p:txBody>
      </p:sp>
      <p:sp>
        <p:nvSpPr>
          <p:cNvPr id="9" name="CuadroTexto 8"/>
          <p:cNvSpPr txBox="1"/>
          <p:nvPr/>
        </p:nvSpPr>
        <p:spPr bwMode="auto">
          <a:xfrm>
            <a:off x="4802238" y="5161320"/>
            <a:ext cx="2587567" cy="584775"/>
          </a:xfrm>
          <a:prstGeom prst="rect">
            <a:avLst/>
          </a:prstGeom>
          <a:noFill/>
        </p:spPr>
        <p:txBody>
          <a:bodyPr wrap="none" rtlCol="0">
            <a:spAutoFit/>
          </a:bodyPr>
          <a:lstStyle/>
          <a:p>
            <a:pPr algn="ctr">
              <a:defRPr/>
            </a:pPr>
            <a:r>
              <a:rPr lang="lt" sz="1600" noProof="0" dirty="0" err="1">
                <a:solidFill>
                  <a:schemeClr val="bg1"/>
                </a:solidFill>
                <a:latin typeface="Poppins"/>
                <a:cs typeface="Poppins"/>
              </a:rPr>
              <a:t>Kapelari, Weinberg ir Engl</a:t>
            </a:r>
          </a:p>
          <a:p>
            <a:pPr algn="ctr">
              <a:defRPr/>
            </a:pPr>
            <a:r>
              <a:rPr lang="lt" sz="1600" noProof="0" dirty="0">
                <a:solidFill>
                  <a:schemeClr val="bg1"/>
                </a:solidFill>
                <a:latin typeface="Poppins"/>
                <a:cs typeface="Poppins"/>
              </a:rPr>
              <a:t>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10" name="Title 1">
            <a:extLst>
              <a:ext uri="{FF2B5EF4-FFF2-40B4-BE49-F238E27FC236}">
                <a16:creationId xmlns:a16="http://schemas.microsoft.com/office/drawing/2014/main" id="{D1C3594A-F0D5-8B5A-3EAE-428B6377FCFA}"/>
              </a:ext>
            </a:extLst>
          </p:cNvPr>
          <p:cNvSpPr txBox="1">
            <a:spLocks/>
          </p:cNvSpPr>
          <p:nvPr/>
        </p:nvSpPr>
        <p:spPr bwMode="auto">
          <a:xfrm>
            <a:off x="3289300" y="606707"/>
            <a:ext cx="8064500" cy="685800"/>
          </a:xfrm>
          <a:prstGeom prst="rect">
            <a:avLst/>
          </a:prstGeom>
          <a:noFill/>
          <a:ln>
            <a:noFill/>
          </a:ln>
        </p:spPr>
        <p:txBody>
          <a:bodyPr spcFirstLastPara="1" wrap="square" lIns="91425" tIns="45700" rIns="91425" bIns="45700" anchor="ctr" anchorCtr="0">
            <a:noAutofit/>
          </a:bodyPr>
          <a:lstStyle>
            <a:defPPr marR="0" lvl="0" algn="l">
              <a:lnSpc>
                <a:spcPct val="100000"/>
              </a:lnSpc>
              <a:spcBef>
                <a:spcPts val="0"/>
              </a:spcBef>
              <a:spcAft>
                <a:spcPts val="0"/>
              </a:spcAft>
            </a:defPPr>
            <a:lvl1pPr marR="0" lvl="0" algn="r">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9pPr>
          </a:lstStyle>
          <a:p>
            <a:r>
              <a:rPr lang="lt" dirty="0"/>
              <a:t>Ar „sveiko dirvožemio“ sąvoka tiesiogiai arba netiesiogiai įtraukta į mokyklų ugdymo programas?</a:t>
            </a:r>
          </a:p>
        </p:txBody>
      </p:sp>
      <p:sp>
        <p:nvSpPr>
          <p:cNvPr id="16" name="Textfeld 33"/>
          <p:cNvSpPr txBox="1"/>
          <p:nvPr/>
        </p:nvSpPr>
        <p:spPr bwMode="auto">
          <a:xfrm>
            <a:off x="693290" y="1698617"/>
            <a:ext cx="8291390" cy="3742050"/>
          </a:xfrm>
          <a:prstGeom prst="rect">
            <a:avLst/>
          </a:prstGeom>
          <a:noFill/>
        </p:spPr>
        <p:txBody>
          <a:bodyPr wrap="square" lIns="91440" tIns="45720" rIns="91440" bIns="45720" rtlCol="0" anchor="t">
            <a:spAutoFit/>
          </a:bodyPr>
          <a:lstStyle/>
          <a:p>
            <a:pPr>
              <a:lnSpc>
                <a:spcPct val="150000"/>
              </a:lnSpc>
              <a:defRPr/>
            </a:pPr>
            <a:r>
              <a:rPr lang="lt" sz="2000" b="1" u="sng" noProof="0" dirty="0">
                <a:latin typeface="Poppins"/>
                <a:cs typeface="Poppins"/>
              </a:rPr>
              <a:t>1.4. užduotis</a:t>
            </a:r>
            <a:r>
              <a:rPr lang="en-GB" sz="2000" b="1" u="sng" noProof="0" dirty="0">
                <a:latin typeface="Poppins"/>
                <a:cs typeface="Poppins"/>
              </a:rPr>
              <a:t>.</a:t>
            </a:r>
            <a:r>
              <a:rPr lang="lt" sz="2000" b="1" noProof="0" dirty="0">
                <a:latin typeface="Poppins"/>
                <a:cs typeface="Poppins"/>
              </a:rPr>
              <a:t> Išnagrinėkite:</a:t>
            </a:r>
          </a:p>
          <a:p>
            <a:pPr>
              <a:lnSpc>
                <a:spcPct val="150000"/>
              </a:lnSpc>
              <a:defRPr/>
            </a:pPr>
            <a:r>
              <a:rPr lang="lt" sz="2000" b="1" noProof="0" dirty="0">
                <a:latin typeface="Poppins"/>
                <a:cs typeface="Poppins"/>
              </a:rPr>
              <a:t>1 grupė: </a:t>
            </a:r>
            <a:r>
              <a:rPr lang="lt" sz="2000" noProof="0" dirty="0">
                <a:latin typeface="Poppins"/>
                <a:cs typeface="Poppins"/>
              </a:rPr>
              <a:t>pradinio ugdymo programą </a:t>
            </a:r>
          </a:p>
          <a:p>
            <a:pPr>
              <a:lnSpc>
                <a:spcPct val="150000"/>
              </a:lnSpc>
              <a:defRPr/>
            </a:pPr>
            <a:r>
              <a:rPr lang="lt" sz="2000" b="1" noProof="0" dirty="0">
                <a:latin typeface="Poppins"/>
                <a:cs typeface="Poppins"/>
              </a:rPr>
              <a:t>2 grupė:</a:t>
            </a:r>
            <a:r>
              <a:rPr lang="lt" sz="2000" noProof="0" dirty="0">
                <a:latin typeface="Poppins"/>
                <a:cs typeface="Poppins"/>
              </a:rPr>
              <a:t> pagrindinio ugdymo programą </a:t>
            </a:r>
          </a:p>
          <a:p>
            <a:pPr>
              <a:lnSpc>
                <a:spcPct val="150000"/>
              </a:lnSpc>
              <a:defRPr/>
            </a:pPr>
            <a:r>
              <a:rPr lang="lt" sz="2000" b="1" noProof="0" dirty="0">
                <a:latin typeface="Poppins"/>
                <a:cs typeface="Poppins"/>
              </a:rPr>
              <a:t>3 grupė</a:t>
            </a:r>
            <a:r>
              <a:rPr lang="lt" sz="2000" noProof="0" dirty="0">
                <a:latin typeface="Poppins"/>
                <a:cs typeface="Poppins"/>
              </a:rPr>
              <a:t>: vidurinio ugdymo programą</a:t>
            </a:r>
          </a:p>
          <a:p>
            <a:pPr marL="342900" indent="-342900">
              <a:lnSpc>
                <a:spcPct val="150000"/>
              </a:lnSpc>
              <a:buFont typeface="Arial" panose="020B0604020202020204" pitchFamily="34" charset="0"/>
              <a:buChar char="•"/>
              <a:defRPr/>
            </a:pPr>
            <a:r>
              <a:rPr lang="lt" sz="2000" i="1" noProof="0" dirty="0">
                <a:latin typeface="Poppins"/>
                <a:cs typeface="Poppins"/>
              </a:rPr>
              <a:t>Paieškokite su dirvožemio tema arba sveiko dirvožemio sąvoka susijusių mokymosi tikslų, žinių ir įgūdžių.</a:t>
            </a:r>
          </a:p>
          <a:p>
            <a:pPr marL="342900" indent="-342900">
              <a:lnSpc>
                <a:spcPct val="150000"/>
              </a:lnSpc>
              <a:buFont typeface="Arial" panose="020B0604020202020204" pitchFamily="34" charset="0"/>
              <a:buChar char="•"/>
              <a:defRPr/>
            </a:pPr>
            <a:r>
              <a:rPr lang="lt" sz="2000" i="1" noProof="0" dirty="0">
                <a:latin typeface="Poppins"/>
                <a:cs typeface="Poppins"/>
              </a:rPr>
              <a:t>Ar matyti visa apimančių idėjų, įgūdžių, tikslų, kurių būtų galima imtis, einant su dirvožemiu susijusias temas?</a:t>
            </a:r>
          </a:p>
        </p:txBody>
      </p:sp>
      <p:pic>
        <p:nvPicPr>
          <p:cNvPr id="18" name="Grafik 14">
            <a:extLst>
              <a:ext uri="{FF2B5EF4-FFF2-40B4-BE49-F238E27FC236}">
                <a16:creationId xmlns:a16="http://schemas.microsoft.com/office/drawing/2014/main" id="{AD2C4807-3F5B-4835-A45F-7EA7044CA93B}"/>
              </a:ext>
            </a:extLst>
          </p:cNvPr>
          <p:cNvPicPr>
            <a:picLocks noChangeAspect="1"/>
          </p:cNvPicPr>
          <p:nvPr/>
        </p:nvPicPr>
        <p:blipFill>
          <a:blip r:embed="rId7"/>
          <a:stretch/>
        </p:blipFill>
        <p:spPr bwMode="auto">
          <a:xfrm>
            <a:off x="9656628" y="2743543"/>
            <a:ext cx="1783343" cy="187291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026" name="Picture 2" descr="Community-Netzwerk Menschen Silhouette Symbol. Piktogramm ...">
            <a:extLst>
              <a:ext uri="{FF2B5EF4-FFF2-40B4-BE49-F238E27FC236}">
                <a16:creationId xmlns:a16="http://schemas.microsoft.com/office/drawing/2014/main" id="{F267ECFC-22A7-4CC3-B1ED-92675866C7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2166" y="1525131"/>
            <a:ext cx="2014515" cy="2014515"/>
          </a:xfrm>
          <a:prstGeom prst="rect">
            <a:avLst/>
          </a:prstGeom>
          <a:noFill/>
          <a:extLst>
            <a:ext uri="{909E8E84-426E-40DD-AFC4-6F175D3DCCD1}">
              <a14:hiddenFill xmlns:a14="http://schemas.microsoft.com/office/drawing/2010/main">
                <a:solidFill>
                  <a:srgbClr val="FFFFFF"/>
                </a:solidFill>
              </a14:hiddenFill>
            </a:ext>
          </a:extLst>
        </p:spPr>
      </p:pic>
      <p:pic>
        <p:nvPicPr>
          <p:cNvPr id="11" name="Gráfico 10"/>
          <p:cNvPicPr>
            <a:picLocks noChangeAspect="1"/>
          </p:cNvPicPr>
          <p:nvPr/>
        </p:nvPicPr>
        <p:blipFill>
          <a:blip r:embed="rId4"/>
          <a:stretch/>
        </p:blipFill>
        <p:spPr bwMode="auto">
          <a:xfrm>
            <a:off x="10404811" y="-678275"/>
            <a:ext cx="293241" cy="293241"/>
          </a:xfrm>
          <a:prstGeom prst="rect">
            <a:avLst/>
          </a:prstGeom>
        </p:spPr>
      </p:pic>
      <p:pic>
        <p:nvPicPr>
          <p:cNvPr id="12" name="Gráfico 11"/>
          <p:cNvPicPr>
            <a:picLocks noChangeAspect="1"/>
          </p:cNvPicPr>
          <p:nvPr/>
        </p:nvPicPr>
        <p:blipFill>
          <a:blip r:embed="rId5"/>
          <a:stretch/>
        </p:blipFill>
        <p:spPr bwMode="auto">
          <a:xfrm>
            <a:off x="10792101" y="-675943"/>
            <a:ext cx="293241" cy="293241"/>
          </a:xfrm>
          <a:prstGeom prst="rect">
            <a:avLst/>
          </a:prstGeom>
        </p:spPr>
      </p:pic>
      <p:pic>
        <p:nvPicPr>
          <p:cNvPr id="13" name="Gráfico 12"/>
          <p:cNvPicPr>
            <a:picLocks noChangeAspect="1"/>
          </p:cNvPicPr>
          <p:nvPr/>
        </p:nvPicPr>
        <p:blipFill>
          <a:blip r:embed="rId6"/>
          <a:stretch/>
        </p:blipFill>
        <p:spPr bwMode="auto">
          <a:xfrm>
            <a:off x="11179391" y="-678275"/>
            <a:ext cx="293241" cy="293241"/>
          </a:xfrm>
          <a:prstGeom prst="rect">
            <a:avLst/>
          </a:prstGeom>
        </p:spPr>
      </p:pic>
      <p:pic>
        <p:nvPicPr>
          <p:cNvPr id="14" name="Gráfico 13"/>
          <p:cNvPicPr>
            <a:picLocks noChangeAspect="1"/>
          </p:cNvPicPr>
          <p:nvPr/>
        </p:nvPicPr>
        <p:blipFill>
          <a:blip r:embed="rId7"/>
          <a:stretch/>
        </p:blipFill>
        <p:spPr bwMode="auto">
          <a:xfrm>
            <a:off x="11566681" y="-680607"/>
            <a:ext cx="293241" cy="293241"/>
          </a:xfrm>
          <a:prstGeom prst="rect">
            <a:avLst/>
          </a:prstGeom>
        </p:spPr>
      </p:pic>
      <p:sp>
        <p:nvSpPr>
          <p:cNvPr id="4" name="Textfeld 3"/>
          <p:cNvSpPr txBox="1"/>
          <p:nvPr/>
        </p:nvSpPr>
        <p:spPr bwMode="auto">
          <a:xfrm>
            <a:off x="680053" y="1567487"/>
            <a:ext cx="8872113" cy="2616101"/>
          </a:xfrm>
          <a:prstGeom prst="rect">
            <a:avLst/>
          </a:prstGeom>
          <a:noFill/>
        </p:spPr>
        <p:txBody>
          <a:bodyPr wrap="square" lIns="91440" tIns="45720" rIns="91440" bIns="45720" rtlCol="0" anchor="t">
            <a:spAutoFit/>
          </a:bodyPr>
          <a:lstStyle/>
          <a:p>
            <a:pPr>
              <a:defRPr/>
            </a:pPr>
            <a:r>
              <a:rPr lang="lt" sz="2000" b="1" noProof="0" dirty="0">
                <a:latin typeface="Poppins"/>
              </a:rPr>
              <a:t>Diskusija grupelėmis</a:t>
            </a:r>
          </a:p>
          <a:p>
            <a:pPr>
              <a:defRPr/>
            </a:pPr>
            <a:endParaRPr lang="lt" sz="2000" noProof="0" dirty="0">
              <a:latin typeface="Poppins"/>
            </a:endParaRPr>
          </a:p>
          <a:p>
            <a:pPr marL="342900" indent="-342900">
              <a:buFont typeface="Arial"/>
              <a:buChar char="•"/>
              <a:defRPr/>
            </a:pPr>
            <a:r>
              <a:rPr lang="lt" sz="2000" i="1" noProof="0" dirty="0">
                <a:latin typeface="Poppins"/>
              </a:rPr>
              <a:t>Kokios su dirvožemiu susijusios temos įtrauktos į ugdymo programą?</a:t>
            </a:r>
          </a:p>
          <a:p>
            <a:pPr marL="342900" indent="-342900">
              <a:buFont typeface="Arial"/>
              <a:buChar char="•"/>
              <a:defRPr/>
            </a:pPr>
            <a:r>
              <a:rPr lang="lt" sz="2000" i="1" noProof="0" dirty="0">
                <a:latin typeface="Poppins"/>
              </a:rPr>
              <a:t>Kaip manote, ar programoje trūksta švietimo apie sveiką dirvožemį?</a:t>
            </a:r>
          </a:p>
          <a:p>
            <a:pPr marL="342900" indent="-342900">
              <a:buFont typeface="Arial"/>
              <a:buChar char="•"/>
              <a:defRPr/>
            </a:pPr>
            <a:r>
              <a:rPr lang="lt" sz="2000" i="1" noProof="0" dirty="0">
                <a:latin typeface="Poppins"/>
              </a:rPr>
              <a:t>Ar pastebite skirtumų tarp ugdymo programų? </a:t>
            </a:r>
          </a:p>
          <a:p>
            <a:pPr marL="342900" indent="-342900">
              <a:buFontTx/>
              <a:buChar char="-"/>
              <a:defRPr/>
            </a:pPr>
            <a:endParaRPr lang="lt" sz="2400" noProof="0" dirty="0">
              <a:latin typeface="Poppins"/>
            </a:endParaRPr>
          </a:p>
        </p:txBody>
      </p:sp>
      <p:sp>
        <p:nvSpPr>
          <p:cNvPr id="2" name="Rechteck 1">
            <a:extLst>
              <a:ext uri="{FF2B5EF4-FFF2-40B4-BE49-F238E27FC236}">
                <a16:creationId xmlns:a16="http://schemas.microsoft.com/office/drawing/2014/main" id="{57D13FD4-3F5B-4A79-8DDE-6872C513617B}"/>
              </a:ext>
            </a:extLst>
          </p:cNvPr>
          <p:cNvSpPr/>
          <p:nvPr/>
        </p:nvSpPr>
        <p:spPr>
          <a:xfrm>
            <a:off x="680053" y="3783478"/>
            <a:ext cx="8504979" cy="1477328"/>
          </a:xfrm>
          <a:prstGeom prst="rect">
            <a:avLst/>
          </a:prstGeom>
        </p:spPr>
        <p:txBody>
          <a:bodyPr wrap="square">
            <a:spAutoFit/>
          </a:bodyPr>
          <a:lstStyle/>
          <a:p>
            <a:pPr>
              <a:lnSpc>
                <a:spcPct val="150000"/>
              </a:lnSpc>
              <a:defRPr/>
            </a:pPr>
            <a:r>
              <a:rPr lang="lt" sz="2000" b="1" noProof="0" dirty="0">
                <a:latin typeface="Poppins"/>
                <a:cs typeface="Poppins"/>
              </a:rPr>
              <a:t>Pasidalykite rezultatais bendroje diskusijoje: </a:t>
            </a:r>
          </a:p>
          <a:p>
            <a:pPr marL="342900" indent="-342900">
              <a:buFont typeface="Arial" panose="020B0604020202020204" pitchFamily="34" charset="0"/>
              <a:buChar char="•"/>
              <a:defRPr/>
            </a:pPr>
            <a:r>
              <a:rPr lang="lt" sz="2000" i="1" noProof="0" dirty="0">
                <a:latin typeface="Poppins"/>
                <a:cs typeface="Poppins"/>
              </a:rPr>
              <a:t>Ar turime pakeisti ugdymo programas, kad visuomenė būtų raštinga dirvožemio tema? </a:t>
            </a:r>
          </a:p>
          <a:p>
            <a:pPr marL="342900" indent="-342900">
              <a:buFont typeface="Arial" panose="020B0604020202020204" pitchFamily="34" charset="0"/>
              <a:buChar char="•"/>
              <a:defRPr/>
            </a:pPr>
            <a:r>
              <a:rPr lang="lt" sz="2000" i="1" noProof="0" dirty="0">
                <a:latin typeface="Poppins"/>
                <a:cs typeface="Poppins"/>
              </a:rPr>
              <a:t>O gal jau yra galimybių pagerinti visuomenės raštingumą šioje srityje?</a:t>
            </a:r>
          </a:p>
        </p:txBody>
      </p:sp>
      <p:pic>
        <p:nvPicPr>
          <p:cNvPr id="5" name="Grafik 4">
            <a:extLst>
              <a:ext uri="{FF2B5EF4-FFF2-40B4-BE49-F238E27FC236}">
                <a16:creationId xmlns:a16="http://schemas.microsoft.com/office/drawing/2014/main" id="{F52D9F97-45A2-4572-AA18-2F4F39BED1EC}"/>
              </a:ext>
            </a:extLst>
          </p:cNvPr>
          <p:cNvPicPr>
            <a:picLocks noChangeAspect="1"/>
          </p:cNvPicPr>
          <p:nvPr/>
        </p:nvPicPr>
        <p:blipFill>
          <a:blip r:embed="rId8"/>
          <a:stretch>
            <a:fillRect/>
          </a:stretch>
        </p:blipFill>
        <p:spPr>
          <a:xfrm>
            <a:off x="9929844" y="3657600"/>
            <a:ext cx="1783457" cy="1783457"/>
          </a:xfrm>
          <a:prstGeom prst="rect">
            <a:avLst/>
          </a:prstGeom>
        </p:spPr>
      </p:pic>
      <p:sp>
        <p:nvSpPr>
          <p:cNvPr id="7" name="Title 1">
            <a:extLst>
              <a:ext uri="{FF2B5EF4-FFF2-40B4-BE49-F238E27FC236}">
                <a16:creationId xmlns:a16="http://schemas.microsoft.com/office/drawing/2014/main" id="{C99B267D-180A-3BE2-D3C0-0AEB9CCFE5AA}"/>
              </a:ext>
            </a:extLst>
          </p:cNvPr>
          <p:cNvSpPr txBox="1">
            <a:spLocks/>
          </p:cNvSpPr>
          <p:nvPr/>
        </p:nvSpPr>
        <p:spPr bwMode="auto">
          <a:xfrm>
            <a:off x="3289300" y="606707"/>
            <a:ext cx="8064500" cy="685800"/>
          </a:xfrm>
          <a:prstGeom prst="rect">
            <a:avLst/>
          </a:prstGeom>
          <a:noFill/>
          <a:ln>
            <a:noFill/>
          </a:ln>
        </p:spPr>
        <p:txBody>
          <a:bodyPr spcFirstLastPara="1" wrap="square" lIns="91425" tIns="45700" rIns="91425" bIns="45700" anchor="ctr" anchorCtr="0">
            <a:noAutofit/>
          </a:bodyPr>
          <a:lstStyle>
            <a:defPPr marR="0" lvl="0" algn="l">
              <a:lnSpc>
                <a:spcPct val="100000"/>
              </a:lnSpc>
              <a:spcBef>
                <a:spcPts val="0"/>
              </a:spcBef>
              <a:spcAft>
                <a:spcPts val="0"/>
              </a:spcAft>
            </a:defPPr>
            <a:lvl1pPr marR="0" lvl="0" algn="r">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9pPr>
          </a:lstStyle>
          <a:p>
            <a:r>
              <a:rPr lang="lt" dirty="0"/>
              <a:t>Ar „sveiko dirvožemio“ sąvoka tiesiogiai arba netiesiogiai įtraukta į mokyklų ugdymo programas?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127A-3726-43F6-B787-0AD25945D0E5}"/>
              </a:ext>
            </a:extLst>
          </p:cNvPr>
          <p:cNvSpPr>
            <a:spLocks noGrp="1"/>
          </p:cNvSpPr>
          <p:nvPr>
            <p:ph type="title"/>
          </p:nvPr>
        </p:nvSpPr>
        <p:spPr/>
        <p:txBody>
          <a:bodyPr/>
          <a:lstStyle/>
          <a:p>
            <a:r>
              <a:rPr lang="lt" noProof="0" dirty="0"/>
              <a:t>2 modulis</a:t>
            </a:r>
          </a:p>
        </p:txBody>
      </p:sp>
      <p:sp>
        <p:nvSpPr>
          <p:cNvPr id="3" name="Textplatzhalter 2">
            <a:extLst>
              <a:ext uri="{FF2B5EF4-FFF2-40B4-BE49-F238E27FC236}">
                <a16:creationId xmlns:a16="http://schemas.microsoft.com/office/drawing/2014/main" id="{DB7C72AE-3E17-4557-B09D-CC4AE96D8088}"/>
              </a:ext>
            </a:extLst>
          </p:cNvPr>
          <p:cNvSpPr>
            <a:spLocks noGrp="1"/>
          </p:cNvSpPr>
          <p:nvPr>
            <p:ph type="body" idx="1"/>
          </p:nvPr>
        </p:nvSpPr>
        <p:spPr/>
        <p:txBody>
          <a:bodyPr/>
          <a:lstStyle/>
          <a:p>
            <a:r>
              <a:rPr lang="lt" noProof="0" dirty="0"/>
              <a:t>Sudominkite mokinius</a:t>
            </a:r>
          </a:p>
        </p:txBody>
      </p:sp>
    </p:spTree>
    <p:extLst>
      <p:ext uri="{BB962C8B-B14F-4D97-AF65-F5344CB8AC3E}">
        <p14:creationId xmlns:p14="http://schemas.microsoft.com/office/powerpoint/2010/main" val="4002628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a:extLst>
            <a:ext uri="{FF2B5EF4-FFF2-40B4-BE49-F238E27FC236}">
              <a16:creationId xmlns:a16="http://schemas.microsoft.com/office/drawing/2014/main" id="{1EA31E5B-2D0B-18C7-81A3-444D09008943}"/>
            </a:ext>
          </a:extLst>
        </p:cNvPr>
        <p:cNvGrpSpPr/>
        <p:nvPr/>
      </p:nvGrpSpPr>
      <p:grpSpPr bwMode="auto">
        <a:xfrm>
          <a:off x="0" y="0"/>
          <a:ext cx="0" cy="0"/>
          <a:chOff x="0" y="0"/>
          <a:chExt cx="0" cy="0"/>
        </a:xfrm>
      </p:grpSpPr>
      <p:pic>
        <p:nvPicPr>
          <p:cNvPr id="11" name="Gráfico 10">
            <a:extLst>
              <a:ext uri="{FF2B5EF4-FFF2-40B4-BE49-F238E27FC236}">
                <a16:creationId xmlns:a16="http://schemas.microsoft.com/office/drawing/2014/main" id="{7433D617-9DFF-419C-7E3E-38AD231EC57C}"/>
              </a:ext>
            </a:extLst>
          </p:cNvPr>
          <p:cNvPicPr>
            <a:picLocks noChangeAspect="1"/>
          </p:cNvPicPr>
          <p:nvPr/>
        </p:nvPicPr>
        <p:blipFill>
          <a:blip r:embed="rId3"/>
          <a:stretch/>
        </p:blipFill>
        <p:spPr bwMode="auto">
          <a:xfrm>
            <a:off x="10404811" y="-678275"/>
            <a:ext cx="293241" cy="293241"/>
          </a:xfrm>
          <a:prstGeom prst="rect">
            <a:avLst/>
          </a:prstGeom>
        </p:spPr>
      </p:pic>
      <p:pic>
        <p:nvPicPr>
          <p:cNvPr id="12" name="Gráfico 11">
            <a:extLst>
              <a:ext uri="{FF2B5EF4-FFF2-40B4-BE49-F238E27FC236}">
                <a16:creationId xmlns:a16="http://schemas.microsoft.com/office/drawing/2014/main" id="{2769D964-B3F3-6327-4141-18FA42BDE67F}"/>
              </a:ext>
            </a:extLst>
          </p:cNvPr>
          <p:cNvPicPr>
            <a:picLocks noChangeAspect="1"/>
          </p:cNvPicPr>
          <p:nvPr/>
        </p:nvPicPr>
        <p:blipFill>
          <a:blip r:embed="rId4"/>
          <a:stretch/>
        </p:blipFill>
        <p:spPr bwMode="auto">
          <a:xfrm>
            <a:off x="10792101" y="-675943"/>
            <a:ext cx="293241" cy="293241"/>
          </a:xfrm>
          <a:prstGeom prst="rect">
            <a:avLst/>
          </a:prstGeom>
        </p:spPr>
      </p:pic>
      <p:pic>
        <p:nvPicPr>
          <p:cNvPr id="13" name="Gráfico 12">
            <a:extLst>
              <a:ext uri="{FF2B5EF4-FFF2-40B4-BE49-F238E27FC236}">
                <a16:creationId xmlns:a16="http://schemas.microsoft.com/office/drawing/2014/main" id="{7EE356DE-7963-EA7D-DA33-9E2BBD90E72C}"/>
              </a:ext>
            </a:extLst>
          </p:cNvPr>
          <p:cNvPicPr>
            <a:picLocks noChangeAspect="1"/>
          </p:cNvPicPr>
          <p:nvPr/>
        </p:nvPicPr>
        <p:blipFill>
          <a:blip r:embed="rId5"/>
          <a:stretch/>
        </p:blipFill>
        <p:spPr bwMode="auto">
          <a:xfrm>
            <a:off x="11179391" y="-678275"/>
            <a:ext cx="293241" cy="293241"/>
          </a:xfrm>
          <a:prstGeom prst="rect">
            <a:avLst/>
          </a:prstGeom>
        </p:spPr>
      </p:pic>
      <p:pic>
        <p:nvPicPr>
          <p:cNvPr id="14" name="Gráfico 13">
            <a:extLst>
              <a:ext uri="{FF2B5EF4-FFF2-40B4-BE49-F238E27FC236}">
                <a16:creationId xmlns:a16="http://schemas.microsoft.com/office/drawing/2014/main" id="{677B7027-B5B9-A2C0-1EA3-B681CA3B7DAA}"/>
              </a:ext>
            </a:extLst>
          </p:cNvPr>
          <p:cNvPicPr>
            <a:picLocks noChangeAspect="1"/>
          </p:cNvPicPr>
          <p:nvPr/>
        </p:nvPicPr>
        <p:blipFill>
          <a:blip r:embed="rId6"/>
          <a:stretch/>
        </p:blipFill>
        <p:spPr bwMode="auto">
          <a:xfrm>
            <a:off x="11566681" y="-680607"/>
            <a:ext cx="293241" cy="293241"/>
          </a:xfrm>
          <a:prstGeom prst="rect">
            <a:avLst/>
          </a:prstGeom>
        </p:spPr>
      </p:pic>
      <p:sp>
        <p:nvSpPr>
          <p:cNvPr id="2" name="Title 1">
            <a:extLst>
              <a:ext uri="{FF2B5EF4-FFF2-40B4-BE49-F238E27FC236}">
                <a16:creationId xmlns:a16="http://schemas.microsoft.com/office/drawing/2014/main" id="{680D6915-4E8E-8390-36F8-0567D08D4C3D}"/>
              </a:ext>
            </a:extLst>
          </p:cNvPr>
          <p:cNvSpPr>
            <a:spLocks noGrp="1"/>
          </p:cNvSpPr>
          <p:nvPr>
            <p:ph type="title"/>
          </p:nvPr>
        </p:nvSpPr>
        <p:spPr/>
        <p:txBody>
          <a:bodyPr/>
          <a:lstStyle/>
          <a:p>
            <a:r>
              <a:rPr lang="lt" dirty="0"/>
              <a:t>Mokytis apie sveiką dirvožemį 5E metodu</a:t>
            </a:r>
          </a:p>
        </p:txBody>
      </p:sp>
      <p:sp>
        <p:nvSpPr>
          <p:cNvPr id="5" name="CuadroTexto 5">
            <a:extLst>
              <a:ext uri="{FF2B5EF4-FFF2-40B4-BE49-F238E27FC236}">
                <a16:creationId xmlns:a16="http://schemas.microsoft.com/office/drawing/2014/main" id="{8B955F7D-2BB0-F41B-F77F-DF78E71F8E5F}"/>
              </a:ext>
            </a:extLst>
          </p:cNvPr>
          <p:cNvSpPr txBox="1"/>
          <p:nvPr/>
        </p:nvSpPr>
        <p:spPr bwMode="auto">
          <a:xfrm>
            <a:off x="8673297" y="1201545"/>
            <a:ext cx="3409846" cy="1246495"/>
          </a:xfrm>
          <a:prstGeom prst="rect">
            <a:avLst/>
          </a:prstGeom>
          <a:noFill/>
        </p:spPr>
        <p:txBody>
          <a:bodyPr wrap="square" lIns="91440" tIns="45720" rIns="91440" bIns="45720" rtlCol="0" anchor="t">
            <a:spAutoFit/>
          </a:bodyPr>
          <a:lstStyle/>
          <a:p>
            <a:pPr>
              <a:defRPr/>
            </a:pPr>
            <a:r>
              <a:rPr lang="lt" sz="1100" i="1" dirty="0"/>
              <a:t>(pagal Bybee, R. W., Taylor, J. A., Gardner, A., Van Scotter, P., Powell, J. C., Westbrook, A., &amp; Landes, N. (2006). The BSCS 5E instructional model: Origins and effectiveness. Colorado Springs, Co: BSCS, 5(88-98</a:t>
            </a:r>
            <a:r>
              <a:rPr lang="lt" sz="1400" dirty="0"/>
              <a:t>).</a:t>
            </a:r>
          </a:p>
          <a:p>
            <a:pPr>
              <a:defRPr/>
            </a:pPr>
            <a:endParaRPr lang="lt" sz="1400" noProof="0" dirty="0">
              <a:solidFill>
                <a:srgbClr val="000000"/>
              </a:solidFill>
              <a:latin typeface="Arial"/>
              <a:cs typeface="Arial"/>
            </a:endParaRPr>
          </a:p>
        </p:txBody>
      </p:sp>
      <p:pic>
        <p:nvPicPr>
          <p:cNvPr id="4" name="Picture 3" descr="A diagram of a group of people&#10;&#10;AI-generated content may be incorrect.">
            <a:extLst>
              <a:ext uri="{FF2B5EF4-FFF2-40B4-BE49-F238E27FC236}">
                <a16:creationId xmlns:a16="http://schemas.microsoft.com/office/drawing/2014/main" id="{D0681143-3951-E53D-DC6B-E43170400B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5416" y="1228776"/>
            <a:ext cx="3867150" cy="4152900"/>
          </a:xfrm>
          <a:prstGeom prst="rect">
            <a:avLst/>
          </a:prstGeom>
        </p:spPr>
      </p:pic>
      <p:sp>
        <p:nvSpPr>
          <p:cNvPr id="6" name="TextBox 5">
            <a:extLst>
              <a:ext uri="{FF2B5EF4-FFF2-40B4-BE49-F238E27FC236}">
                <a16:creationId xmlns:a16="http://schemas.microsoft.com/office/drawing/2014/main" id="{40C81F76-3F5F-F99F-3196-03769BEDCA53}"/>
              </a:ext>
            </a:extLst>
          </p:cNvPr>
          <p:cNvSpPr txBox="1"/>
          <p:nvPr/>
        </p:nvSpPr>
        <p:spPr>
          <a:xfrm>
            <a:off x="696191" y="1370358"/>
            <a:ext cx="2223654" cy="369332"/>
          </a:xfrm>
          <a:prstGeom prst="rect">
            <a:avLst/>
          </a:prstGeom>
          <a:solidFill>
            <a:srgbClr val="7030A0"/>
          </a:solidFill>
        </p:spPr>
        <p:txBody>
          <a:bodyPr wrap="square" rtlCol="0">
            <a:spAutoFit/>
          </a:bodyPr>
          <a:lstStyle/>
          <a:p>
            <a:r>
              <a:rPr lang="lt" dirty="0">
                <a:solidFill>
                  <a:schemeClr val="bg1"/>
                </a:solidFill>
              </a:rPr>
              <a:t>Vertinti (evaluate)</a:t>
            </a:r>
          </a:p>
        </p:txBody>
      </p:sp>
      <p:sp>
        <p:nvSpPr>
          <p:cNvPr id="7" name="TextBox 6">
            <a:extLst>
              <a:ext uri="{FF2B5EF4-FFF2-40B4-BE49-F238E27FC236}">
                <a16:creationId xmlns:a16="http://schemas.microsoft.com/office/drawing/2014/main" id="{FF227DA4-9246-6A02-336B-A0FC6B21AE59}"/>
              </a:ext>
            </a:extLst>
          </p:cNvPr>
          <p:cNvSpPr txBox="1"/>
          <p:nvPr/>
        </p:nvSpPr>
        <p:spPr bwMode="auto">
          <a:xfrm>
            <a:off x="5993309" y="2263373"/>
            <a:ext cx="2679988" cy="369332"/>
          </a:xfrm>
          <a:prstGeom prst="rect">
            <a:avLst/>
          </a:prstGeom>
          <a:solidFill>
            <a:srgbClr val="C00000"/>
          </a:solidFill>
        </p:spPr>
        <p:txBody>
          <a:bodyPr wrap="square" rtlCol="0">
            <a:spAutoFit/>
          </a:bodyPr>
          <a:lstStyle/>
          <a:p>
            <a:r>
              <a:rPr lang="lt" dirty="0"/>
              <a:t>Susidominti (engage)</a:t>
            </a:r>
          </a:p>
        </p:txBody>
      </p:sp>
      <p:sp>
        <p:nvSpPr>
          <p:cNvPr id="8" name="TextBox 7">
            <a:extLst>
              <a:ext uri="{FF2B5EF4-FFF2-40B4-BE49-F238E27FC236}">
                <a16:creationId xmlns:a16="http://schemas.microsoft.com/office/drawing/2014/main" id="{BFE70374-793C-368B-0234-E2F82370D607}"/>
              </a:ext>
            </a:extLst>
          </p:cNvPr>
          <p:cNvSpPr txBox="1"/>
          <p:nvPr/>
        </p:nvSpPr>
        <p:spPr bwMode="auto">
          <a:xfrm>
            <a:off x="112224" y="2751228"/>
            <a:ext cx="2189542" cy="369332"/>
          </a:xfrm>
          <a:prstGeom prst="rect">
            <a:avLst/>
          </a:prstGeom>
          <a:solidFill>
            <a:srgbClr val="92D050"/>
          </a:solidFill>
        </p:spPr>
        <p:txBody>
          <a:bodyPr wrap="square" rtlCol="0">
            <a:spAutoFit/>
          </a:bodyPr>
          <a:lstStyle/>
          <a:p>
            <a:r>
              <a:rPr lang="lt" dirty="0"/>
              <a:t>Aiškinti (explain)</a:t>
            </a:r>
          </a:p>
        </p:txBody>
      </p:sp>
      <p:sp>
        <p:nvSpPr>
          <p:cNvPr id="9" name="TextBox 8">
            <a:extLst>
              <a:ext uri="{FF2B5EF4-FFF2-40B4-BE49-F238E27FC236}">
                <a16:creationId xmlns:a16="http://schemas.microsoft.com/office/drawing/2014/main" id="{B729BDE8-D507-53F1-F90B-12AF82875FCF}"/>
              </a:ext>
            </a:extLst>
          </p:cNvPr>
          <p:cNvSpPr txBox="1"/>
          <p:nvPr/>
        </p:nvSpPr>
        <p:spPr bwMode="auto">
          <a:xfrm>
            <a:off x="112224" y="4300911"/>
            <a:ext cx="2008965" cy="369332"/>
          </a:xfrm>
          <a:prstGeom prst="rect">
            <a:avLst/>
          </a:prstGeom>
          <a:solidFill>
            <a:srgbClr val="00B0F0"/>
          </a:solidFill>
        </p:spPr>
        <p:txBody>
          <a:bodyPr wrap="square" rtlCol="0">
            <a:spAutoFit/>
          </a:bodyPr>
          <a:lstStyle/>
          <a:p>
            <a:r>
              <a:rPr lang="lt" dirty="0"/>
              <a:t>Plėtoti (elaborate)</a:t>
            </a:r>
          </a:p>
        </p:txBody>
      </p:sp>
      <p:sp>
        <p:nvSpPr>
          <p:cNvPr id="10" name="TextBox 9">
            <a:extLst>
              <a:ext uri="{FF2B5EF4-FFF2-40B4-BE49-F238E27FC236}">
                <a16:creationId xmlns:a16="http://schemas.microsoft.com/office/drawing/2014/main" id="{7A2CD18F-CF66-6D01-0653-89D60E47739B}"/>
              </a:ext>
            </a:extLst>
          </p:cNvPr>
          <p:cNvSpPr txBox="1"/>
          <p:nvPr/>
        </p:nvSpPr>
        <p:spPr bwMode="auto">
          <a:xfrm>
            <a:off x="6314369" y="3665287"/>
            <a:ext cx="2464890" cy="369332"/>
          </a:xfrm>
          <a:prstGeom prst="rect">
            <a:avLst/>
          </a:prstGeom>
          <a:solidFill>
            <a:srgbClr val="FF9933"/>
          </a:solidFill>
        </p:spPr>
        <p:txBody>
          <a:bodyPr wrap="square" rtlCol="0">
            <a:spAutoFit/>
          </a:bodyPr>
          <a:lstStyle/>
          <a:p>
            <a:r>
              <a:rPr lang="lt" dirty="0"/>
              <a:t>Tyrinėti (explore)</a:t>
            </a:r>
          </a:p>
        </p:txBody>
      </p:sp>
      <p:sp>
        <p:nvSpPr>
          <p:cNvPr id="15" name="TextBox 14">
            <a:extLst>
              <a:ext uri="{FF2B5EF4-FFF2-40B4-BE49-F238E27FC236}">
                <a16:creationId xmlns:a16="http://schemas.microsoft.com/office/drawing/2014/main" id="{F875DA80-4A8A-ACF8-B9AD-B418006D50B7}"/>
              </a:ext>
            </a:extLst>
          </p:cNvPr>
          <p:cNvSpPr txBox="1"/>
          <p:nvPr/>
        </p:nvSpPr>
        <p:spPr bwMode="auto">
          <a:xfrm>
            <a:off x="651739" y="1837887"/>
            <a:ext cx="2032314" cy="646331"/>
          </a:xfrm>
          <a:prstGeom prst="rect">
            <a:avLst/>
          </a:prstGeom>
          <a:noFill/>
        </p:spPr>
        <p:txBody>
          <a:bodyPr wrap="square" rtlCol="0">
            <a:spAutoFit/>
          </a:bodyPr>
          <a:lstStyle/>
          <a:p>
            <a:r>
              <a:rPr lang="lt" sz="1200" dirty="0">
                <a:latin typeface="Calibri" panose="020F0502020204030204" pitchFamily="34" charset="0"/>
                <a:ea typeface="Calibri" panose="020F0502020204030204" pitchFamily="34" charset="0"/>
                <a:cs typeface="Calibri" panose="020F0502020204030204" pitchFamily="34" charset="0"/>
              </a:rPr>
              <a:t>Pastebėti, kas dar neaišku, ir apmąstyti savo mokymosi procesą</a:t>
            </a:r>
          </a:p>
        </p:txBody>
      </p:sp>
      <p:sp>
        <p:nvSpPr>
          <p:cNvPr id="17" name="TextBox 16">
            <a:extLst>
              <a:ext uri="{FF2B5EF4-FFF2-40B4-BE49-F238E27FC236}">
                <a16:creationId xmlns:a16="http://schemas.microsoft.com/office/drawing/2014/main" id="{EACEAA02-26FA-EEC2-F655-36550ED1E602}"/>
              </a:ext>
            </a:extLst>
          </p:cNvPr>
          <p:cNvSpPr txBox="1"/>
          <p:nvPr/>
        </p:nvSpPr>
        <p:spPr bwMode="auto">
          <a:xfrm>
            <a:off x="597702" y="3254065"/>
            <a:ext cx="1506971" cy="461665"/>
          </a:xfrm>
          <a:prstGeom prst="rect">
            <a:avLst/>
          </a:prstGeom>
          <a:noFill/>
        </p:spPr>
        <p:txBody>
          <a:bodyPr wrap="square" rtlCol="0">
            <a:spAutoFit/>
          </a:bodyPr>
          <a:lstStyle/>
          <a:p>
            <a:r>
              <a:rPr lang="lt" sz="1200" dirty="0">
                <a:latin typeface="Calibri" panose="020F0502020204030204" pitchFamily="34" charset="0"/>
                <a:ea typeface="Calibri" panose="020F0502020204030204" pitchFamily="34" charset="0"/>
                <a:cs typeface="Calibri" panose="020F0502020204030204" pitchFamily="34" charset="0"/>
              </a:rPr>
              <a:t>Pristatyti, paaiškinti ir aptarti rezultatus</a:t>
            </a:r>
          </a:p>
        </p:txBody>
      </p:sp>
      <p:sp>
        <p:nvSpPr>
          <p:cNvPr id="18" name="TextBox 17">
            <a:extLst>
              <a:ext uri="{FF2B5EF4-FFF2-40B4-BE49-F238E27FC236}">
                <a16:creationId xmlns:a16="http://schemas.microsoft.com/office/drawing/2014/main" id="{D2B6869A-99E4-B3B5-F1A9-681A8B16E818}"/>
              </a:ext>
            </a:extLst>
          </p:cNvPr>
          <p:cNvSpPr txBox="1"/>
          <p:nvPr/>
        </p:nvSpPr>
        <p:spPr bwMode="auto">
          <a:xfrm>
            <a:off x="651739" y="4704770"/>
            <a:ext cx="2032314" cy="646331"/>
          </a:xfrm>
          <a:prstGeom prst="rect">
            <a:avLst/>
          </a:prstGeom>
          <a:noFill/>
        </p:spPr>
        <p:txBody>
          <a:bodyPr wrap="square" rtlCol="0">
            <a:spAutoFit/>
          </a:bodyPr>
          <a:lstStyle/>
          <a:p>
            <a:r>
              <a:rPr lang="lt" sz="1200" dirty="0">
                <a:latin typeface="Calibri" panose="020F0502020204030204" pitchFamily="34" charset="0"/>
                <a:ea typeface="Calibri" panose="020F0502020204030204" pitchFamily="34" charset="0"/>
                <a:cs typeface="Calibri" panose="020F0502020204030204" pitchFamily="34" charset="0"/>
              </a:rPr>
              <a:t>Analizuoti duomenis, interpretuoti, pastebėti ryšius; ieškoti literatūros</a:t>
            </a:r>
          </a:p>
        </p:txBody>
      </p:sp>
      <p:sp>
        <p:nvSpPr>
          <p:cNvPr id="19" name="TextBox 18">
            <a:extLst>
              <a:ext uri="{FF2B5EF4-FFF2-40B4-BE49-F238E27FC236}">
                <a16:creationId xmlns:a16="http://schemas.microsoft.com/office/drawing/2014/main" id="{9F1C685D-0229-2483-6D54-373F7C952F5B}"/>
              </a:ext>
            </a:extLst>
          </p:cNvPr>
          <p:cNvSpPr txBox="1"/>
          <p:nvPr/>
        </p:nvSpPr>
        <p:spPr bwMode="auto">
          <a:xfrm>
            <a:off x="5081560" y="1454834"/>
            <a:ext cx="3210385" cy="461665"/>
          </a:xfrm>
          <a:prstGeom prst="rect">
            <a:avLst/>
          </a:prstGeom>
          <a:noFill/>
        </p:spPr>
        <p:txBody>
          <a:bodyPr wrap="square" rtlCol="0">
            <a:spAutoFit/>
          </a:bodyPr>
          <a:lstStyle/>
          <a:p>
            <a:r>
              <a:rPr lang="lt" sz="1200" dirty="0">
                <a:latin typeface="Calibri" panose="020F0502020204030204" pitchFamily="34" charset="0"/>
                <a:ea typeface="Calibri" panose="020F0502020204030204" pitchFamily="34" charset="0"/>
                <a:cs typeface="Calibri" panose="020F0502020204030204" pitchFamily="34" charset="0"/>
              </a:rPr>
              <a:t>Kelti klausimus, hipotezes, taikyti (subjektyvias) teorijas</a:t>
            </a:r>
          </a:p>
        </p:txBody>
      </p:sp>
      <p:sp>
        <p:nvSpPr>
          <p:cNvPr id="20" name="TextBox 19">
            <a:extLst>
              <a:ext uri="{FF2B5EF4-FFF2-40B4-BE49-F238E27FC236}">
                <a16:creationId xmlns:a16="http://schemas.microsoft.com/office/drawing/2014/main" id="{4E499E9A-617C-D2D6-5A33-08048B9F9448}"/>
              </a:ext>
            </a:extLst>
          </p:cNvPr>
          <p:cNvSpPr txBox="1"/>
          <p:nvPr/>
        </p:nvSpPr>
        <p:spPr bwMode="auto">
          <a:xfrm>
            <a:off x="5993308" y="2869547"/>
            <a:ext cx="2464891" cy="461665"/>
          </a:xfrm>
          <a:prstGeom prst="rect">
            <a:avLst/>
          </a:prstGeom>
          <a:noFill/>
        </p:spPr>
        <p:txBody>
          <a:bodyPr wrap="square" rtlCol="0">
            <a:spAutoFit/>
          </a:bodyPr>
          <a:lstStyle/>
          <a:p>
            <a:r>
              <a:rPr lang="lt" sz="1200" dirty="0">
                <a:latin typeface="Calibri" panose="020F0502020204030204" pitchFamily="34" charset="0"/>
                <a:ea typeface="Calibri" panose="020F0502020204030204" pitchFamily="34" charset="0"/>
                <a:cs typeface="Calibri" panose="020F0502020204030204" pitchFamily="34" charset="0"/>
              </a:rPr>
              <a:t>Planuoti ir atlikti tyrimus, ieškoti literatūros</a:t>
            </a:r>
          </a:p>
        </p:txBody>
      </p:sp>
      <p:sp>
        <p:nvSpPr>
          <p:cNvPr id="21" name="TextBox 20">
            <a:extLst>
              <a:ext uri="{FF2B5EF4-FFF2-40B4-BE49-F238E27FC236}">
                <a16:creationId xmlns:a16="http://schemas.microsoft.com/office/drawing/2014/main" id="{CD5DAFC9-358B-A1D3-0975-228DFCDD034B}"/>
              </a:ext>
            </a:extLst>
          </p:cNvPr>
          <p:cNvSpPr txBox="1"/>
          <p:nvPr/>
        </p:nvSpPr>
        <p:spPr bwMode="auto">
          <a:xfrm>
            <a:off x="5664239" y="4175093"/>
            <a:ext cx="2321519" cy="276999"/>
          </a:xfrm>
          <a:prstGeom prst="rect">
            <a:avLst/>
          </a:prstGeom>
          <a:noFill/>
        </p:spPr>
        <p:txBody>
          <a:bodyPr wrap="square" rtlCol="0">
            <a:spAutoFit/>
          </a:bodyPr>
          <a:lstStyle/>
          <a:p>
            <a:r>
              <a:rPr lang="lt" sz="1200" dirty="0">
                <a:latin typeface="Calibri" panose="020F0502020204030204" pitchFamily="34" charset="0"/>
                <a:ea typeface="Calibri" panose="020F0502020204030204" pitchFamily="34" charset="0"/>
                <a:cs typeface="Calibri" panose="020F0502020204030204" pitchFamily="34" charset="0"/>
              </a:rPr>
              <a:t>Stebėti, aprašyti, rinkti duomenis</a:t>
            </a:r>
          </a:p>
        </p:txBody>
      </p:sp>
      <p:sp>
        <p:nvSpPr>
          <p:cNvPr id="22" name="TextBox 21">
            <a:extLst>
              <a:ext uri="{FF2B5EF4-FFF2-40B4-BE49-F238E27FC236}">
                <a16:creationId xmlns:a16="http://schemas.microsoft.com/office/drawing/2014/main" id="{6B660401-3C7D-A4CC-AA2D-56978270CBC8}"/>
              </a:ext>
            </a:extLst>
          </p:cNvPr>
          <p:cNvSpPr txBox="1"/>
          <p:nvPr/>
        </p:nvSpPr>
        <p:spPr bwMode="auto">
          <a:xfrm>
            <a:off x="5331582" y="5027935"/>
            <a:ext cx="3126617" cy="338554"/>
          </a:xfrm>
          <a:prstGeom prst="rect">
            <a:avLst/>
          </a:prstGeom>
          <a:noFill/>
        </p:spPr>
        <p:txBody>
          <a:bodyPr wrap="square" rtlCol="0">
            <a:spAutoFit/>
          </a:bodyPr>
          <a:lstStyle/>
          <a:p>
            <a:r>
              <a:rPr lang="lt" sz="800" dirty="0">
                <a:latin typeface="Aptos" panose="020B0004020202020204" pitchFamily="34" charset="0"/>
              </a:rPr>
              <a:t>Pagal Abels, Lautner &amp; Lembens (2014) Mit “Mysteries” zu Forschendem Lernen im Chemieunterricht. </a:t>
            </a:r>
            <a:r>
              <a:rPr lang="lt" sz="800" i="1" dirty="0">
                <a:latin typeface="Aptos" panose="020B0004020202020204" pitchFamily="34" charset="0"/>
              </a:rPr>
              <a:t>Chemie &amp; Schule, 3/14</a:t>
            </a:r>
          </a:p>
        </p:txBody>
      </p:sp>
    </p:spTree>
    <p:extLst>
      <p:ext uri="{BB962C8B-B14F-4D97-AF65-F5344CB8AC3E}">
        <p14:creationId xmlns:p14="http://schemas.microsoft.com/office/powerpoint/2010/main" val="647062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2" name="Rechteck 1"/>
          <p:cNvSpPr/>
          <p:nvPr/>
        </p:nvSpPr>
        <p:spPr bwMode="auto">
          <a:xfrm>
            <a:off x="1086959" y="1930117"/>
            <a:ext cx="6234591" cy="2660728"/>
          </a:xfrm>
          <a:prstGeom prst="rect">
            <a:avLst/>
          </a:prstGeom>
        </p:spPr>
        <p:txBody>
          <a:bodyPr wrap="square">
            <a:spAutoFit/>
          </a:bodyPr>
          <a:lstStyle/>
          <a:p>
            <a:pPr>
              <a:defRPr/>
            </a:pPr>
            <a:r>
              <a:rPr lang="lt" sz="2000" b="1" noProof="0" dirty="0">
                <a:latin typeface="Poppins"/>
              </a:rPr>
              <a:t>Įdomus, įtraukiantis įvadas į temą: </a:t>
            </a:r>
          </a:p>
          <a:p>
            <a:pPr>
              <a:lnSpc>
                <a:spcPct val="150000"/>
              </a:lnSpc>
              <a:defRPr/>
            </a:pPr>
            <a:r>
              <a:rPr lang="lt" sz="2000" noProof="0" dirty="0">
                <a:latin typeface="Poppins"/>
              </a:rPr>
              <a:t>išsiaiškinamos mokinių turimos žinios ir įsivaizdavimas, kur jos galėtų būti pritaikomos, galbūt įžiebiama kognityvinių konfliktų, patraukiamas mokinių dėmesys, sukeliamas entuziazmas, parodomi ryšiai su anksčiau išmoktais dalykais, aiškiai nurodomi mokymosi tikslai.</a:t>
            </a:r>
          </a:p>
        </p:txBody>
      </p:sp>
      <p:pic>
        <p:nvPicPr>
          <p:cNvPr id="9" name="Grafik 8"/>
          <p:cNvPicPr>
            <a:picLocks noChangeAspect="1"/>
          </p:cNvPicPr>
          <p:nvPr/>
        </p:nvPicPr>
        <p:blipFill>
          <a:blip r:embed="rId7"/>
          <a:stretch/>
        </p:blipFill>
        <p:spPr bwMode="auto">
          <a:xfrm>
            <a:off x="7794264" y="1930117"/>
            <a:ext cx="3144457" cy="3133975"/>
          </a:xfrm>
          <a:prstGeom prst="rect">
            <a:avLst/>
          </a:prstGeom>
        </p:spPr>
      </p:pic>
      <p:sp>
        <p:nvSpPr>
          <p:cNvPr id="4" name="Rechteck 3">
            <a:extLst>
              <a:ext uri="{FF2B5EF4-FFF2-40B4-BE49-F238E27FC236}">
                <a16:creationId xmlns:a16="http://schemas.microsoft.com/office/drawing/2014/main" id="{26B40806-5924-4E97-A703-867E89D1E34E}"/>
              </a:ext>
            </a:extLst>
          </p:cNvPr>
          <p:cNvSpPr/>
          <p:nvPr/>
        </p:nvSpPr>
        <p:spPr>
          <a:xfrm>
            <a:off x="770602" y="1236111"/>
            <a:ext cx="4368957" cy="5014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 sz="2800" noProof="0" dirty="0">
                <a:solidFill>
                  <a:schemeClr val="tx1"/>
                </a:solidFill>
              </a:rPr>
              <a:t>Susidominti (engage)</a:t>
            </a:r>
          </a:p>
        </p:txBody>
      </p:sp>
      <p:sp>
        <p:nvSpPr>
          <p:cNvPr id="5" name="Title 4">
            <a:extLst>
              <a:ext uri="{FF2B5EF4-FFF2-40B4-BE49-F238E27FC236}">
                <a16:creationId xmlns:a16="http://schemas.microsoft.com/office/drawing/2014/main" id="{59B76635-F2D9-A671-393E-87E61AFC1FE0}"/>
              </a:ext>
            </a:extLst>
          </p:cNvPr>
          <p:cNvSpPr>
            <a:spLocks noGrp="1"/>
          </p:cNvSpPr>
          <p:nvPr>
            <p:ph type="title"/>
          </p:nvPr>
        </p:nvSpPr>
        <p:spPr/>
        <p:txBody>
          <a:bodyPr/>
          <a:lstStyle/>
          <a:p>
            <a:r>
              <a:rPr lang="lt" dirty="0"/>
              <a:t>Susidominti (engage)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pic>
        <p:nvPicPr>
          <p:cNvPr id="5" name="Grafik 4">
            <a:hlinkClick r:id="rId8"/>
          </p:cNvPr>
          <p:cNvPicPr>
            <a:picLocks noChangeAspect="1"/>
          </p:cNvPicPr>
          <p:nvPr/>
        </p:nvPicPr>
        <p:blipFill>
          <a:blip r:embed="rId9"/>
          <a:stretch/>
        </p:blipFill>
        <p:spPr bwMode="auto">
          <a:xfrm>
            <a:off x="3881437" y="2105025"/>
            <a:ext cx="4429125" cy="2952750"/>
          </a:xfrm>
          <a:prstGeom prst="rect">
            <a:avLst/>
          </a:prstGeom>
        </p:spPr>
      </p:pic>
      <p:sp>
        <p:nvSpPr>
          <p:cNvPr id="6" name="Textfeld 5"/>
          <p:cNvSpPr txBox="1"/>
          <p:nvPr/>
        </p:nvSpPr>
        <p:spPr bwMode="auto">
          <a:xfrm>
            <a:off x="4330612" y="5228121"/>
            <a:ext cx="3270447" cy="307777"/>
          </a:xfrm>
          <a:prstGeom prst="rect">
            <a:avLst/>
          </a:prstGeom>
          <a:noFill/>
        </p:spPr>
        <p:txBody>
          <a:bodyPr wrap="none" rtlCol="0">
            <a:spAutoFit/>
          </a:bodyPr>
          <a:lstStyle/>
          <a:p>
            <a:pPr marL="0" marR="0" lvl="0" indent="0" algn="l" defTabSz="914400">
              <a:lnSpc>
                <a:spcPct val="100000"/>
              </a:lnSpc>
              <a:spcBef>
                <a:spcPts val="0"/>
              </a:spcBef>
              <a:spcAft>
                <a:spcPts val="0"/>
              </a:spcAft>
              <a:buClr>
                <a:srgbClr val="000000"/>
              </a:buClr>
              <a:buSzTx/>
              <a:buFont typeface="Arial"/>
              <a:buNone/>
              <a:defRPr/>
            </a:pPr>
            <a:r>
              <a:rPr lang="lt" sz="1200" b="0" i="0" u="none" strike="noStrike" cap="none" spc="0" noProof="0" dirty="0">
                <a:ln>
                  <a:noFill/>
                </a:ln>
                <a:solidFill>
                  <a:srgbClr val="000000"/>
                </a:solidFill>
                <a:latin typeface="Calibri" panose="020F0502020204030204" pitchFamily="34" charset="0"/>
                <a:cs typeface="Calibri" panose="020F0502020204030204" pitchFamily="34" charset="0"/>
              </a:rPr>
              <a:t>Šaltinis: https://www.soundingsoil.ch/zuhoeren</a:t>
            </a:r>
            <a:r>
              <a:rPr lang="lt" sz="1400" b="0" i="0" u="none" strike="noStrike" cap="none" spc="0" noProof="0" dirty="0">
                <a:ln>
                  <a:noFill/>
                </a:ln>
                <a:solidFill>
                  <a:srgbClr val="000000"/>
                </a:solidFill>
                <a:latin typeface="Calibri" panose="020F0502020204030204" pitchFamily="34" charset="0"/>
                <a:cs typeface="Calibri" panose="020F0502020204030204" pitchFamily="34" charset="0"/>
              </a:rPr>
              <a:t>/</a:t>
            </a:r>
          </a:p>
        </p:txBody>
      </p:sp>
      <p:sp>
        <p:nvSpPr>
          <p:cNvPr id="8" name="Textfeld 7"/>
          <p:cNvSpPr txBox="1"/>
          <p:nvPr/>
        </p:nvSpPr>
        <p:spPr bwMode="auto">
          <a:xfrm>
            <a:off x="4742905" y="1534569"/>
            <a:ext cx="2706190" cy="400110"/>
          </a:xfrm>
          <a:prstGeom prst="rect">
            <a:avLst/>
          </a:prstGeom>
          <a:noFill/>
        </p:spPr>
        <p:txBody>
          <a:bodyPr wrap="none" rtlCol="0">
            <a:spAutoFit/>
          </a:bodyPr>
          <a:lstStyle/>
          <a:p>
            <a:pPr marL="0" marR="0" lvl="0" indent="0" algn="l" defTabSz="914400">
              <a:lnSpc>
                <a:spcPct val="100000"/>
              </a:lnSpc>
              <a:spcBef>
                <a:spcPts val="0"/>
              </a:spcBef>
              <a:spcAft>
                <a:spcPts val="0"/>
              </a:spcAft>
              <a:buClr>
                <a:srgbClr val="000000"/>
              </a:buClr>
              <a:buSzTx/>
              <a:buFont typeface="Arial"/>
              <a:buNone/>
              <a:defRPr/>
            </a:pPr>
            <a:r>
              <a:rPr lang="lt" sz="2000" noProof="0" dirty="0">
                <a:latin typeface="Poppins"/>
              </a:rPr>
              <a:t>Ššš... įsiklausyk </a:t>
            </a:r>
          </a:p>
        </p:txBody>
      </p:sp>
      <p:sp>
        <p:nvSpPr>
          <p:cNvPr id="2" name="Title 1">
            <a:extLst>
              <a:ext uri="{FF2B5EF4-FFF2-40B4-BE49-F238E27FC236}">
                <a16:creationId xmlns:a16="http://schemas.microsoft.com/office/drawing/2014/main" id="{3F34B462-BCC6-053E-2872-03BFDC32AA91}"/>
              </a:ext>
            </a:extLst>
          </p:cNvPr>
          <p:cNvSpPr>
            <a:spLocks noGrp="1"/>
          </p:cNvSpPr>
          <p:nvPr>
            <p:ph type="title"/>
          </p:nvPr>
        </p:nvSpPr>
        <p:spPr/>
        <p:txBody>
          <a:bodyPr>
            <a:normAutofit/>
          </a:bodyPr>
          <a:lstStyle/>
          <a:p>
            <a:r>
              <a:rPr lang="lt" dirty="0"/>
              <a:t>Mokyti apie sveiką dirvožemį</a:t>
            </a:r>
          </a:p>
        </p:txBody>
      </p:sp>
      <p:sp>
        <p:nvSpPr>
          <p:cNvPr id="4" name="Rechteck 3">
            <a:extLst>
              <a:ext uri="{FF2B5EF4-FFF2-40B4-BE49-F238E27FC236}">
                <a16:creationId xmlns:a16="http://schemas.microsoft.com/office/drawing/2014/main" id="{BB0ECA8E-B34A-28FF-F3E4-955846D07D21}"/>
              </a:ext>
            </a:extLst>
          </p:cNvPr>
          <p:cNvSpPr/>
          <p:nvPr/>
        </p:nvSpPr>
        <p:spPr bwMode="auto">
          <a:xfrm>
            <a:off x="770602" y="1236111"/>
            <a:ext cx="4368957" cy="5014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 sz="2800" noProof="0" dirty="0">
                <a:solidFill>
                  <a:schemeClr val="tx1"/>
                </a:solidFill>
              </a:rPr>
              <a:t>Susidominti (engage)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4" name="Textfeld 3"/>
          <p:cNvSpPr txBox="1"/>
          <p:nvPr/>
        </p:nvSpPr>
        <p:spPr bwMode="auto">
          <a:xfrm>
            <a:off x="1139659" y="3065295"/>
            <a:ext cx="6518441" cy="1785104"/>
          </a:xfrm>
          <a:prstGeom prst="rect">
            <a:avLst/>
          </a:prstGeom>
          <a:noFill/>
        </p:spPr>
        <p:txBody>
          <a:bodyPr wrap="square" lIns="91440" tIns="45720" rIns="91440" bIns="45720" rtlCol="0" anchor="t">
            <a:spAutoFit/>
          </a:bodyPr>
          <a:lstStyle/>
          <a:p>
            <a:pPr marL="285750" indent="-285750">
              <a:lnSpc>
                <a:spcPct val="150000"/>
              </a:lnSpc>
              <a:buClr>
                <a:srgbClr val="000000"/>
              </a:buClr>
              <a:buFont typeface="Arial"/>
              <a:buChar char="•"/>
              <a:defRPr/>
            </a:pPr>
            <a:r>
              <a:rPr lang="lt" sz="2000" noProof="0" dirty="0">
                <a:latin typeface="Poppins"/>
                <a:ea typeface="Arial"/>
                <a:cs typeface="Calibri"/>
              </a:rPr>
              <a:t>Tik</a:t>
            </a:r>
            <a:r>
              <a:rPr lang="lt" sz="2000" b="0" i="0" u="none" strike="noStrike" cap="none" spc="0" noProof="0" dirty="0">
                <a:ln>
                  <a:noFill/>
                </a:ln>
                <a:latin typeface="Poppins"/>
                <a:ea typeface="Arial"/>
                <a:cs typeface="Calibri"/>
              </a:rPr>
              <a:t>slas – pasigilinti</a:t>
            </a:r>
            <a:r>
              <a:rPr lang="lt" sz="2000" noProof="0" dirty="0">
                <a:latin typeface="Poppins"/>
                <a:ea typeface="Arial"/>
                <a:cs typeface="Calibri"/>
              </a:rPr>
              <a:t>, ką mokiniai žino, mano apie dirvožemį.</a:t>
            </a:r>
            <a:endParaRPr lang="lt" sz="2000" noProof="0" dirty="0">
              <a:latin typeface="Poppins"/>
              <a:cs typeface="Calibri"/>
            </a:endParaRPr>
          </a:p>
          <a:p>
            <a:pPr marL="285750" marR="0" lvl="0" indent="-285750" algn="l" defTabSz="914400">
              <a:lnSpc>
                <a:spcPct val="150000"/>
              </a:lnSpc>
              <a:spcBef>
                <a:spcPts val="0"/>
              </a:spcBef>
              <a:spcAft>
                <a:spcPts val="0"/>
              </a:spcAft>
              <a:buClr>
                <a:srgbClr val="000000"/>
              </a:buClr>
              <a:buSzTx/>
              <a:buFont typeface="Arial"/>
              <a:buChar char="•"/>
              <a:defRPr/>
            </a:pPr>
            <a:r>
              <a:rPr lang="lt" sz="2000" b="0" i="0" u="none" strike="noStrike" cap="none" spc="0" noProof="0" dirty="0">
                <a:ln>
                  <a:noFill/>
                </a:ln>
                <a:latin typeface="Poppins"/>
                <a:ea typeface="Arial"/>
                <a:cs typeface="Calibri" panose="020F0502020204030204" pitchFamily="34" charset="0"/>
              </a:rPr>
              <a:t>Surašykite idėjas lentoje, stende ar kt.</a:t>
            </a:r>
          </a:p>
          <a:p>
            <a:pPr marR="0" lvl="0" algn="l" defTabSz="914400">
              <a:spcBef>
                <a:spcPts val="0"/>
              </a:spcBef>
              <a:spcAft>
                <a:spcPts val="0"/>
              </a:spcAft>
              <a:buClr>
                <a:srgbClr val="000000"/>
              </a:buClr>
              <a:buSzTx/>
              <a:defRPr/>
            </a:pPr>
            <a:endParaRPr lang="lt" sz="2000" b="0" i="0" u="none" strike="noStrike" cap="none" spc="0" noProof="0" dirty="0">
              <a:ln>
                <a:noFill/>
              </a:ln>
              <a:latin typeface="Poppins"/>
              <a:ea typeface="Arial"/>
              <a:cs typeface="Calibri" panose="020F0502020204030204" pitchFamily="34" charset="0"/>
            </a:endParaRPr>
          </a:p>
        </p:txBody>
      </p:sp>
      <p:sp>
        <p:nvSpPr>
          <p:cNvPr id="2" name="Textfeld 1"/>
          <p:cNvSpPr txBox="1"/>
          <p:nvPr/>
        </p:nvSpPr>
        <p:spPr bwMode="auto">
          <a:xfrm>
            <a:off x="943821" y="2038986"/>
            <a:ext cx="7966672" cy="461665"/>
          </a:xfrm>
          <a:prstGeom prst="rect">
            <a:avLst/>
          </a:prstGeom>
          <a:noFill/>
        </p:spPr>
        <p:txBody>
          <a:bodyPr wrap="square" lIns="91440" tIns="45720" rIns="91440" bIns="45720" rtlCol="0" anchor="t">
            <a:spAutoFit/>
          </a:bodyPr>
          <a:lstStyle/>
          <a:p>
            <a:pPr marL="0" marR="0" lvl="0" indent="0" algn="l" defTabSz="914400">
              <a:lnSpc>
                <a:spcPct val="100000"/>
              </a:lnSpc>
              <a:spcBef>
                <a:spcPts val="0"/>
              </a:spcBef>
              <a:spcAft>
                <a:spcPts val="0"/>
              </a:spcAft>
              <a:buClr>
                <a:srgbClr val="000000"/>
              </a:buClr>
              <a:buSzTx/>
              <a:buFont typeface="Arial"/>
              <a:buNone/>
              <a:defRPr/>
            </a:pPr>
            <a:r>
              <a:rPr lang="lt" sz="2400" b="1" i="0" u="none" strike="noStrike" cap="none" spc="0" noProof="0" dirty="0">
                <a:ln>
                  <a:noFill/>
                </a:ln>
                <a:latin typeface="Poppins"/>
                <a:ea typeface="Arial"/>
                <a:cs typeface="Calibri"/>
              </a:rPr>
              <a:t>Ką manote? Kaip</a:t>
            </a:r>
            <a:r>
              <a:rPr lang="lt" sz="2400" b="1" noProof="0" dirty="0">
                <a:latin typeface="Poppins"/>
                <a:ea typeface="Arial"/>
                <a:cs typeface="Calibri"/>
              </a:rPr>
              <a:t> </a:t>
            </a:r>
            <a:r>
              <a:rPr lang="lt" sz="2400" b="1" i="0" u="none" strike="noStrike" cap="none" spc="0" noProof="0" dirty="0">
                <a:ln>
                  <a:noFill/>
                </a:ln>
                <a:latin typeface="Poppins"/>
                <a:ea typeface="Arial"/>
                <a:cs typeface="Calibri"/>
              </a:rPr>
              <a:t>jums atrodo, </a:t>
            </a:r>
            <a:r>
              <a:rPr lang="lt" sz="2400" b="1" noProof="0" dirty="0">
                <a:latin typeface="Poppins"/>
                <a:ea typeface="Arial"/>
                <a:cs typeface="Calibri"/>
              </a:rPr>
              <a:t>kas ten</a:t>
            </a:r>
            <a:r>
              <a:rPr lang="lt" sz="2400" b="1" i="0" u="none" strike="noStrike" cap="none" spc="0" noProof="0" dirty="0">
                <a:ln>
                  <a:noFill/>
                </a:ln>
                <a:latin typeface="Poppins"/>
                <a:ea typeface="Arial"/>
                <a:cs typeface="Calibri"/>
              </a:rPr>
              <a:t> krebžda? </a:t>
            </a:r>
          </a:p>
        </p:txBody>
      </p:sp>
      <p:pic>
        <p:nvPicPr>
          <p:cNvPr id="1026" name="Picture 2" descr="Flipchart - Openclipart"/>
          <p:cNvPicPr>
            <a:picLocks noChangeAspect="1" noChangeArrowheads="1"/>
          </p:cNvPicPr>
          <p:nvPr/>
        </p:nvPicPr>
        <p:blipFill>
          <a:blip r:embed="rId8"/>
          <a:stretch/>
        </p:blipFill>
        <p:spPr bwMode="auto">
          <a:xfrm>
            <a:off x="8910493" y="2170644"/>
            <a:ext cx="2038742" cy="3160050"/>
          </a:xfrm>
          <a:prstGeom prst="rect">
            <a:avLst/>
          </a:prstGeom>
          <a:noFill/>
        </p:spPr>
      </p:pic>
      <p:sp>
        <p:nvSpPr>
          <p:cNvPr id="3" name="Title 2">
            <a:extLst>
              <a:ext uri="{FF2B5EF4-FFF2-40B4-BE49-F238E27FC236}">
                <a16:creationId xmlns:a16="http://schemas.microsoft.com/office/drawing/2014/main" id="{1A9BBB1E-A8F7-903A-359D-8E1EC9481DAD}"/>
              </a:ext>
            </a:extLst>
          </p:cNvPr>
          <p:cNvSpPr>
            <a:spLocks noGrp="1"/>
          </p:cNvSpPr>
          <p:nvPr>
            <p:ph type="title"/>
          </p:nvPr>
        </p:nvSpPr>
        <p:spPr/>
        <p:txBody>
          <a:bodyPr>
            <a:normAutofit/>
          </a:bodyPr>
          <a:lstStyle/>
          <a:p>
            <a:r>
              <a:rPr lang="lt" dirty="0"/>
              <a:t>Suintriguoti – sudominti mokinius tema</a:t>
            </a:r>
          </a:p>
        </p:txBody>
      </p:sp>
      <p:sp>
        <p:nvSpPr>
          <p:cNvPr id="6" name="Rechteck 3">
            <a:extLst>
              <a:ext uri="{FF2B5EF4-FFF2-40B4-BE49-F238E27FC236}">
                <a16:creationId xmlns:a16="http://schemas.microsoft.com/office/drawing/2014/main" id="{D03B97BE-11D0-80E1-9780-BAD5BDF3BD67}"/>
              </a:ext>
            </a:extLst>
          </p:cNvPr>
          <p:cNvSpPr/>
          <p:nvPr/>
        </p:nvSpPr>
        <p:spPr bwMode="auto">
          <a:xfrm>
            <a:off x="770602" y="1236111"/>
            <a:ext cx="4368957" cy="5014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 sz="2800" noProof="0" dirty="0">
                <a:solidFill>
                  <a:schemeClr val="tx1"/>
                </a:solidFill>
              </a:rPr>
              <a:t>Susidominti (engage)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2" name="Textfeld 1"/>
          <p:cNvSpPr txBox="1"/>
          <p:nvPr/>
        </p:nvSpPr>
        <p:spPr bwMode="auto">
          <a:xfrm>
            <a:off x="558803" y="2389189"/>
            <a:ext cx="3499993" cy="2369880"/>
          </a:xfrm>
          <a:prstGeom prst="rect">
            <a:avLst/>
          </a:prstGeom>
          <a:noFill/>
        </p:spPr>
        <p:txBody>
          <a:bodyPr wrap="square" rtlCol="0">
            <a:spAutoFit/>
          </a:bodyPr>
          <a:lstStyle/>
          <a:p>
            <a:pPr>
              <a:defRPr/>
            </a:pPr>
            <a:r>
              <a:rPr lang="lt" sz="2000" b="1" u="sng" noProof="0" dirty="0">
                <a:latin typeface="Poppins"/>
              </a:rPr>
              <a:t>2.1. užduotis</a:t>
            </a:r>
            <a:endParaRPr lang="lt" u="sng" noProof="0" dirty="0">
              <a:latin typeface="Poppins"/>
            </a:endParaRPr>
          </a:p>
          <a:p>
            <a:pPr>
              <a:defRPr/>
            </a:pPr>
            <a:r>
              <a:rPr lang="lt" u="sng" noProof="0" dirty="0">
                <a:latin typeface="Poppins"/>
              </a:rPr>
              <a:t>1 žingsnis.</a:t>
            </a:r>
            <a:r>
              <a:rPr lang="lt" noProof="0" dirty="0">
                <a:latin typeface="Poppins"/>
              </a:rPr>
              <a:t> Parenkite mokslinės idėjos iliustraciją, kuri sudomintų mokinius dirvožemių būkle. </a:t>
            </a:r>
          </a:p>
          <a:p>
            <a:pPr>
              <a:defRPr/>
            </a:pPr>
            <a:endParaRPr lang="lt" noProof="0" dirty="0">
              <a:latin typeface="Poppins"/>
            </a:endParaRPr>
          </a:p>
          <a:p>
            <a:pPr>
              <a:defRPr/>
            </a:pPr>
            <a:r>
              <a:rPr lang="lt" u="sng" noProof="0" dirty="0">
                <a:latin typeface="Poppins"/>
              </a:rPr>
              <a:t>2 žingsnis.</a:t>
            </a:r>
            <a:r>
              <a:rPr lang="lt" noProof="0" dirty="0">
                <a:latin typeface="Poppins"/>
              </a:rPr>
              <a:t> Susiburkite po keturis ir pristatykite iliustracijas vieni kitiems.</a:t>
            </a:r>
          </a:p>
        </p:txBody>
      </p:sp>
      <p:sp>
        <p:nvSpPr>
          <p:cNvPr id="34" name="Textfeld 33"/>
          <p:cNvSpPr txBox="1"/>
          <p:nvPr/>
        </p:nvSpPr>
        <p:spPr bwMode="auto">
          <a:xfrm>
            <a:off x="4653457" y="5330073"/>
            <a:ext cx="5579415" cy="261610"/>
          </a:xfrm>
          <a:prstGeom prst="rect">
            <a:avLst/>
          </a:prstGeom>
          <a:noFill/>
        </p:spPr>
        <p:txBody>
          <a:bodyPr wrap="square" rtlCol="0">
            <a:spAutoFit/>
          </a:bodyPr>
          <a:lstStyle/>
          <a:p>
            <a:pPr>
              <a:defRPr/>
            </a:pPr>
            <a:r>
              <a:rPr lang="lt" sz="1100" noProof="0" dirty="0" err="1"/>
              <a:t>Kapelari, S. remiantis idėja iš Naylor S. &amp; Keogh B.( 2007) http://www.conceptcartoons.com </a:t>
            </a:r>
            <a:endParaRPr lang="lt" noProof="0" dirty="0"/>
          </a:p>
        </p:txBody>
      </p:sp>
      <p:pic>
        <p:nvPicPr>
          <p:cNvPr id="5" name="Grafik 4"/>
          <p:cNvPicPr>
            <a:picLocks noChangeAspect="1"/>
          </p:cNvPicPr>
          <p:nvPr/>
        </p:nvPicPr>
        <p:blipFill>
          <a:blip r:embed="rId7"/>
          <a:stretch/>
        </p:blipFill>
        <p:spPr bwMode="auto">
          <a:xfrm>
            <a:off x="4458023" y="1266317"/>
            <a:ext cx="4741357" cy="3999369"/>
          </a:xfrm>
          <a:prstGeom prst="rect">
            <a:avLst/>
          </a:prstGeom>
          <a:noFill/>
          <a:ln cmpd="dbl">
            <a:solidFill>
              <a:srgbClr val="000000"/>
            </a:solidFill>
          </a:ln>
        </p:spPr>
      </p:pic>
      <p:sp>
        <p:nvSpPr>
          <p:cNvPr id="35" name="Rechteckige Legende 34"/>
          <p:cNvSpPr/>
          <p:nvPr/>
        </p:nvSpPr>
        <p:spPr bwMode="auto">
          <a:xfrm>
            <a:off x="9596338" y="3574129"/>
            <a:ext cx="2093747" cy="1565430"/>
          </a:xfrm>
          <a:prstGeom prst="wedgeRectCallout">
            <a:avLst>
              <a:gd name="adj1" fmla="val -51819"/>
              <a:gd name="adj2" fmla="val 99136"/>
            </a:avLst>
          </a:prstGeom>
          <a:solidFill>
            <a:srgbClr val="0CAF8F"/>
          </a:solidFill>
          <a:ln>
            <a:solidFill>
              <a:srgbClr val="5A3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lt" noProof="0" dirty="0"/>
              <a:t>Paieškokite dabartinių problemų susidomėjimui sukelti!</a:t>
            </a:r>
          </a:p>
        </p:txBody>
      </p:sp>
      <p:pic>
        <p:nvPicPr>
          <p:cNvPr id="15" name="Grafik 14"/>
          <p:cNvPicPr>
            <a:picLocks noChangeAspect="1"/>
          </p:cNvPicPr>
          <p:nvPr/>
        </p:nvPicPr>
        <p:blipFill>
          <a:blip r:embed="rId8"/>
          <a:stretch/>
        </p:blipFill>
        <p:spPr bwMode="auto">
          <a:xfrm>
            <a:off x="9563609" y="1266317"/>
            <a:ext cx="2003072" cy="1996395"/>
          </a:xfrm>
          <a:prstGeom prst="rect">
            <a:avLst/>
          </a:prstGeom>
        </p:spPr>
      </p:pic>
      <p:sp>
        <p:nvSpPr>
          <p:cNvPr id="4" name="Title 3">
            <a:extLst>
              <a:ext uri="{FF2B5EF4-FFF2-40B4-BE49-F238E27FC236}">
                <a16:creationId xmlns:a16="http://schemas.microsoft.com/office/drawing/2014/main" id="{563EB40D-B06C-6B96-9202-662C98E8BD41}"/>
              </a:ext>
            </a:extLst>
          </p:cNvPr>
          <p:cNvSpPr>
            <a:spLocks noGrp="1"/>
          </p:cNvSpPr>
          <p:nvPr>
            <p:ph type="title"/>
          </p:nvPr>
        </p:nvSpPr>
        <p:spPr/>
        <p:txBody>
          <a:bodyPr/>
          <a:lstStyle/>
          <a:p>
            <a:r>
              <a:rPr lang="lt" dirty="0"/>
              <a:t>Suintriguoti – sudominti mokinius tema</a:t>
            </a:r>
          </a:p>
        </p:txBody>
      </p:sp>
      <p:sp>
        <p:nvSpPr>
          <p:cNvPr id="3" name="Rechteck 3">
            <a:extLst>
              <a:ext uri="{FF2B5EF4-FFF2-40B4-BE49-F238E27FC236}">
                <a16:creationId xmlns:a16="http://schemas.microsoft.com/office/drawing/2014/main" id="{AE6FEEBC-0758-15B2-0DE8-B8B87F742FA3}"/>
              </a:ext>
            </a:extLst>
          </p:cNvPr>
          <p:cNvSpPr/>
          <p:nvPr/>
        </p:nvSpPr>
        <p:spPr bwMode="auto">
          <a:xfrm>
            <a:off x="747058" y="1111688"/>
            <a:ext cx="3123481" cy="986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 sz="2800" noProof="0" dirty="0">
                <a:solidFill>
                  <a:schemeClr val="tx1"/>
                </a:solidFill>
              </a:rPr>
              <a:t>Susidominti (engage)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pic>
        <p:nvPicPr>
          <p:cNvPr id="7" name="Grafik 6"/>
          <p:cNvPicPr>
            <a:picLocks noChangeAspect="1"/>
          </p:cNvPicPr>
          <p:nvPr/>
        </p:nvPicPr>
        <p:blipFill>
          <a:blip r:embed="rId7"/>
          <a:stretch/>
        </p:blipFill>
        <p:spPr bwMode="auto">
          <a:xfrm>
            <a:off x="2692946" y="1864155"/>
            <a:ext cx="5960480" cy="3419947"/>
          </a:xfrm>
          <a:prstGeom prst="rect">
            <a:avLst/>
          </a:prstGeom>
        </p:spPr>
      </p:pic>
      <p:sp>
        <p:nvSpPr>
          <p:cNvPr id="16" name="Rechteck 15"/>
          <p:cNvSpPr/>
          <p:nvPr/>
        </p:nvSpPr>
        <p:spPr bwMode="auto">
          <a:xfrm>
            <a:off x="2547807" y="5521386"/>
            <a:ext cx="6096000" cy="261610"/>
          </a:xfrm>
          <a:prstGeom prst="rect">
            <a:avLst/>
          </a:prstGeom>
        </p:spPr>
        <p:txBody>
          <a:bodyPr>
            <a:spAutoFit/>
          </a:bodyPr>
          <a:lstStyle/>
          <a:p>
            <a:pPr>
              <a:defRPr/>
            </a:pPr>
            <a:r>
              <a:rPr lang="lt" sz="1100" u="sng" noProof="0" dirty="0">
                <a:hlinkClick r:id="rId8" tooltip="https://www.osttirol-heute.at/menschen/murenabgang-nach-starkem-unwetter-in-oberlienz/"/>
              </a:rPr>
              <a:t>https://www.osttirol-heute.at/menschen/murenabgang-nach-starkem-unwetter-in-oberlienz/</a:t>
            </a:r>
            <a:r>
              <a:rPr lang="lt" sz="1100" noProof="0" dirty="0"/>
              <a:t> </a:t>
            </a:r>
          </a:p>
        </p:txBody>
      </p:sp>
      <p:sp>
        <p:nvSpPr>
          <p:cNvPr id="2" name="Title 1">
            <a:extLst>
              <a:ext uri="{FF2B5EF4-FFF2-40B4-BE49-F238E27FC236}">
                <a16:creationId xmlns:a16="http://schemas.microsoft.com/office/drawing/2014/main" id="{03F66D77-5B3D-D697-AE48-4C98CE84F922}"/>
              </a:ext>
            </a:extLst>
          </p:cNvPr>
          <p:cNvSpPr>
            <a:spLocks noGrp="1"/>
          </p:cNvSpPr>
          <p:nvPr>
            <p:ph type="title"/>
          </p:nvPr>
        </p:nvSpPr>
        <p:spPr/>
        <p:txBody>
          <a:bodyPr/>
          <a:lstStyle/>
          <a:p>
            <a:r>
              <a:rPr lang="lt" dirty="0"/>
              <a:t>Suintriguoti – sudominti mokinius tema</a:t>
            </a:r>
          </a:p>
        </p:txBody>
      </p:sp>
      <p:pic>
        <p:nvPicPr>
          <p:cNvPr id="6" name="Grafik 14">
            <a:extLst>
              <a:ext uri="{FF2B5EF4-FFF2-40B4-BE49-F238E27FC236}">
                <a16:creationId xmlns:a16="http://schemas.microsoft.com/office/drawing/2014/main" id="{7A4A4EDC-9007-E995-D6F9-661F2F6C8442}"/>
              </a:ext>
            </a:extLst>
          </p:cNvPr>
          <p:cNvPicPr>
            <a:picLocks noChangeAspect="1"/>
          </p:cNvPicPr>
          <p:nvPr/>
        </p:nvPicPr>
        <p:blipFill>
          <a:blip r:embed="rId9"/>
          <a:stretch/>
        </p:blipFill>
        <p:spPr bwMode="auto">
          <a:xfrm>
            <a:off x="9563609" y="1266317"/>
            <a:ext cx="2003072" cy="1996395"/>
          </a:xfrm>
          <a:prstGeom prst="rect">
            <a:avLst/>
          </a:prstGeom>
        </p:spPr>
      </p:pic>
      <p:sp>
        <p:nvSpPr>
          <p:cNvPr id="3" name="Rechteckige Legende 34">
            <a:extLst>
              <a:ext uri="{FF2B5EF4-FFF2-40B4-BE49-F238E27FC236}">
                <a16:creationId xmlns:a16="http://schemas.microsoft.com/office/drawing/2014/main" id="{E128815B-5380-1D56-1804-C39ED813DA0F}"/>
              </a:ext>
            </a:extLst>
          </p:cNvPr>
          <p:cNvSpPr/>
          <p:nvPr/>
        </p:nvSpPr>
        <p:spPr bwMode="auto">
          <a:xfrm>
            <a:off x="9596338" y="3574129"/>
            <a:ext cx="2093747" cy="1565430"/>
          </a:xfrm>
          <a:prstGeom prst="wedgeRectCallout">
            <a:avLst>
              <a:gd name="adj1" fmla="val -51819"/>
              <a:gd name="adj2" fmla="val 99136"/>
            </a:avLst>
          </a:prstGeom>
          <a:solidFill>
            <a:srgbClr val="0CAF8F"/>
          </a:solidFill>
          <a:ln>
            <a:solidFill>
              <a:srgbClr val="5A3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lt" noProof="0" dirty="0"/>
              <a:t>Paieškokite dabartinių problemų susidomėjimui sukelti!</a:t>
            </a:r>
          </a:p>
        </p:txBody>
      </p:sp>
      <p:sp>
        <p:nvSpPr>
          <p:cNvPr id="10" name="Rechteck 3">
            <a:extLst>
              <a:ext uri="{FF2B5EF4-FFF2-40B4-BE49-F238E27FC236}">
                <a16:creationId xmlns:a16="http://schemas.microsoft.com/office/drawing/2014/main" id="{D6E3872D-A778-C9BE-222E-98E06B66E5AC}"/>
              </a:ext>
            </a:extLst>
          </p:cNvPr>
          <p:cNvSpPr/>
          <p:nvPr/>
        </p:nvSpPr>
        <p:spPr bwMode="auto">
          <a:xfrm>
            <a:off x="770602" y="1236111"/>
            <a:ext cx="4368957" cy="5014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 sz="2800" noProof="0" dirty="0">
                <a:solidFill>
                  <a:schemeClr val="tx1"/>
                </a:solidFill>
              </a:rPr>
              <a:t>Susidominti (engage)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4" name="Rechteck 3"/>
          <p:cNvSpPr/>
          <p:nvPr/>
        </p:nvSpPr>
        <p:spPr bwMode="auto">
          <a:xfrm>
            <a:off x="1090440" y="1230604"/>
            <a:ext cx="9607611" cy="3737946"/>
          </a:xfrm>
          <a:prstGeom prst="rect">
            <a:avLst/>
          </a:prstGeom>
        </p:spPr>
        <p:txBody>
          <a:bodyPr wrap="square" lIns="91440" tIns="45720" rIns="91440" bIns="45720" anchor="t">
            <a:spAutoFit/>
          </a:bodyPr>
          <a:lstStyle/>
          <a:p>
            <a:pPr marL="342900" indent="-342900">
              <a:lnSpc>
                <a:spcPct val="150000"/>
              </a:lnSpc>
              <a:buClr>
                <a:srgbClr val="000000"/>
              </a:buClr>
              <a:buFont typeface="Arial"/>
              <a:buChar char="•"/>
              <a:defRPr/>
            </a:pPr>
            <a:r>
              <a:rPr lang="lt" sz="2000" b="1" noProof="0" dirty="0">
                <a:latin typeface="Poppins"/>
                <a:ea typeface="+mn-lt"/>
                <a:cs typeface="+mn-lt"/>
              </a:rPr>
              <a:t>Paplitę įsitikinimai</a:t>
            </a:r>
            <a:r>
              <a:rPr lang="lt" sz="2000" noProof="0" dirty="0">
                <a:latin typeface="Poppins"/>
                <a:ea typeface="+mn-lt"/>
                <a:cs typeface="+mn-lt"/>
              </a:rPr>
              <a:t> yra visuotinai priimtos idėjos, mintys, sąvokos, svarstymai arba asmeniniai įsitikinimai.</a:t>
            </a:r>
            <a:endParaRPr lang="lt" sz="2000" noProof="0" dirty="0">
              <a:latin typeface="Poppins"/>
            </a:endParaRPr>
          </a:p>
          <a:p>
            <a:pPr marL="342900" indent="-342900">
              <a:lnSpc>
                <a:spcPct val="150000"/>
              </a:lnSpc>
              <a:buClr>
                <a:srgbClr val="000000"/>
              </a:buClr>
              <a:buFont typeface="Arial"/>
              <a:buChar char="•"/>
              <a:defRPr/>
            </a:pPr>
            <a:r>
              <a:rPr lang="lt" sz="2000" noProof="0" dirty="0">
                <a:latin typeface="Poppins"/>
                <a:ea typeface="+mn-lt"/>
                <a:cs typeface="+mn-lt"/>
              </a:rPr>
              <a:t>Mokymo(si) kontekste šie įsitikinimai dažnai vadinami </a:t>
            </a:r>
            <a:r>
              <a:rPr lang="lt" sz="2000" b="1" noProof="0" dirty="0">
                <a:latin typeface="Poppins"/>
                <a:ea typeface="+mn-lt"/>
                <a:cs typeface="+mn-lt"/>
              </a:rPr>
              <a:t>išankstinėmis nuostatomis, alternatyviomis nuomonėmis, ankstesnėmis žiniomis</a:t>
            </a:r>
            <a:r>
              <a:rPr lang="lt" sz="2000" noProof="0" dirty="0">
                <a:latin typeface="Poppins"/>
                <a:ea typeface="+mn-lt"/>
                <a:cs typeface="+mn-lt"/>
              </a:rPr>
              <a:t> arba </a:t>
            </a:r>
            <a:r>
              <a:rPr lang="lt" sz="2000" b="1" noProof="0" dirty="0">
                <a:latin typeface="Poppins"/>
                <a:ea typeface="+mn-lt"/>
                <a:cs typeface="+mn-lt"/>
              </a:rPr>
              <a:t>mokinių idėjomis</a:t>
            </a:r>
            <a:r>
              <a:rPr lang="lt" sz="2000" noProof="0" dirty="0">
                <a:latin typeface="Poppins"/>
                <a:ea typeface="+mn-lt"/>
                <a:cs typeface="+mn-lt"/>
              </a:rPr>
              <a:t>.</a:t>
            </a:r>
          </a:p>
          <a:p>
            <a:pPr marL="342900" indent="-342900">
              <a:lnSpc>
                <a:spcPct val="150000"/>
              </a:lnSpc>
              <a:buClr>
                <a:srgbClr val="000000"/>
              </a:buClr>
              <a:buFont typeface="Arial"/>
              <a:buChar char="•"/>
              <a:defRPr/>
            </a:pPr>
            <a:r>
              <a:rPr lang="lt" sz="2000" noProof="0" dirty="0">
                <a:latin typeface="Poppins"/>
                <a:ea typeface="+mn-lt"/>
                <a:cs typeface="+mn-lt"/>
              </a:rPr>
              <a:t>Svarbu pabrėžti, kad tokie įsitikinimai paprastai nėra vertinami, ar jie moksliškai tikslūs, iš kur jie kilo ir kokios jų priežastys.</a:t>
            </a:r>
          </a:p>
          <a:p>
            <a:pPr marL="342900" indent="-342900">
              <a:lnSpc>
                <a:spcPct val="150000"/>
              </a:lnSpc>
              <a:buClr>
                <a:srgbClr val="000000"/>
              </a:buClr>
              <a:buFont typeface="Arial"/>
              <a:buChar char="•"/>
              <a:defRPr/>
            </a:pPr>
            <a:r>
              <a:rPr lang="lt" sz="2000" noProof="0" dirty="0">
                <a:latin typeface="Poppins"/>
                <a:ea typeface="+mn-lt"/>
                <a:cs typeface="+mn-lt"/>
              </a:rPr>
              <a:t>Tačiau jie </a:t>
            </a:r>
            <a:r>
              <a:rPr lang="lt" sz="2000" b="1" noProof="0" dirty="0">
                <a:latin typeface="Poppins"/>
                <a:ea typeface="+mn-lt"/>
                <a:cs typeface="+mn-lt"/>
              </a:rPr>
              <a:t>smarkiai veikiai mokymosi procesą</a:t>
            </a:r>
            <a:r>
              <a:rPr lang="lt" sz="2000" noProof="0" dirty="0">
                <a:latin typeface="Poppins"/>
                <a:ea typeface="+mn-lt"/>
                <a:cs typeface="+mn-lt"/>
              </a:rPr>
              <a:t>, kad ir kaip mokymasis apibrėžiamas.</a:t>
            </a:r>
            <a:endParaRPr lang="lt" noProof="0" dirty="0">
              <a:latin typeface="Poppins"/>
            </a:endParaRPr>
          </a:p>
        </p:txBody>
      </p:sp>
      <p:sp>
        <p:nvSpPr>
          <p:cNvPr id="2" name="Title 1">
            <a:extLst>
              <a:ext uri="{FF2B5EF4-FFF2-40B4-BE49-F238E27FC236}">
                <a16:creationId xmlns:a16="http://schemas.microsoft.com/office/drawing/2014/main" id="{3544C43B-555B-AD23-C9CA-D56A36CABFE2}"/>
              </a:ext>
            </a:extLst>
          </p:cNvPr>
          <p:cNvSpPr>
            <a:spLocks noGrp="1"/>
          </p:cNvSpPr>
          <p:nvPr>
            <p:ph type="title"/>
          </p:nvPr>
        </p:nvSpPr>
        <p:spPr/>
        <p:txBody>
          <a:bodyPr>
            <a:normAutofit/>
          </a:bodyPr>
          <a:lstStyle/>
          <a:p>
            <a:r>
              <a:rPr lang="lt" dirty="0"/>
              <a:t>Išankstinės mokinių nuostatos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39CE060-9248-1C4D-09BD-FF3C44604044}"/>
              </a:ext>
            </a:extLst>
          </p:cNvPr>
          <p:cNvSpPr>
            <a:spLocks noGrp="1"/>
          </p:cNvSpPr>
          <p:nvPr>
            <p:ph type="title"/>
          </p:nvPr>
        </p:nvSpPr>
        <p:spPr/>
        <p:txBody>
          <a:bodyPr>
            <a:normAutofit/>
          </a:bodyPr>
          <a:lstStyle/>
          <a:p>
            <a:pPr algn="r"/>
            <a:r>
              <a:rPr lang="lt" dirty="0"/>
              <a:t>Apžvalga</a:t>
            </a:r>
          </a:p>
        </p:txBody>
      </p:sp>
      <p:sp>
        <p:nvSpPr>
          <p:cNvPr id="4" name="Textplatzhalter 3">
            <a:extLst>
              <a:ext uri="{FF2B5EF4-FFF2-40B4-BE49-F238E27FC236}">
                <a16:creationId xmlns:a16="http://schemas.microsoft.com/office/drawing/2014/main" id="{DDAAF877-1EB4-4164-A7D7-66899F2652B8}"/>
              </a:ext>
            </a:extLst>
          </p:cNvPr>
          <p:cNvSpPr>
            <a:spLocks noGrp="1"/>
          </p:cNvSpPr>
          <p:nvPr>
            <p:ph type="body" idx="4294967295"/>
          </p:nvPr>
        </p:nvSpPr>
        <p:spPr>
          <a:xfrm>
            <a:off x="495300" y="1548606"/>
            <a:ext cx="5600700" cy="2566194"/>
          </a:xfrm>
        </p:spPr>
        <p:txBody>
          <a:bodyPr>
            <a:normAutofit lnSpcReduction="10000"/>
          </a:bodyPr>
          <a:lstStyle/>
          <a:p>
            <a:r>
              <a:rPr lang="lt" sz="2000" noProof="0" dirty="0"/>
              <a:t>1 modulis. Kritiškai įvertinkite savo idėjas</a:t>
            </a:r>
          </a:p>
          <a:p>
            <a:r>
              <a:rPr lang="lt" sz="2000" noProof="0" dirty="0"/>
              <a:t>2 modulis. Sudominkite mokinius</a:t>
            </a:r>
          </a:p>
          <a:p>
            <a:r>
              <a:rPr lang="lt" sz="2000" noProof="0" dirty="0"/>
              <a:t>3 modulis. Tyrinėkite ir paaiškinkite su dirvožemiu susijusias problemas</a:t>
            </a:r>
          </a:p>
          <a:p>
            <a:r>
              <a:rPr lang="lt" sz="2000" noProof="0" dirty="0"/>
              <a:t>4 modulis. Gilinkite žinias apie dirvožemį ir įvertinkite mokinių mokymosi pažangą</a:t>
            </a:r>
          </a:p>
          <a:p>
            <a:endParaRPr lang="lt" noProof="0" dirty="0"/>
          </a:p>
        </p:txBody>
      </p:sp>
      <p:pic>
        <p:nvPicPr>
          <p:cNvPr id="10" name="Grafik 9">
            <a:extLst>
              <a:ext uri="{FF2B5EF4-FFF2-40B4-BE49-F238E27FC236}">
                <a16:creationId xmlns:a16="http://schemas.microsoft.com/office/drawing/2014/main" id="{88BA0C58-FFC8-4898-B593-88F042856A01}"/>
              </a:ext>
            </a:extLst>
          </p:cNvPr>
          <p:cNvPicPr>
            <a:picLocks noChangeAspect="1"/>
          </p:cNvPicPr>
          <p:nvPr/>
        </p:nvPicPr>
        <p:blipFill rotWithShape="1">
          <a:blip r:embed="rId2">
            <a:extLst>
              <a:ext uri="{28A0092B-C50C-407E-A947-70E740481C1C}">
                <a14:useLocalDpi xmlns:a14="http://schemas.microsoft.com/office/drawing/2010/main" val="0"/>
              </a:ext>
            </a:extLst>
          </a:blip>
          <a:srcRect t="26953" b="9391"/>
          <a:stretch/>
        </p:blipFill>
        <p:spPr>
          <a:xfrm>
            <a:off x="6526160" y="1238704"/>
            <a:ext cx="4826052" cy="4096090"/>
          </a:xfrm>
          <a:prstGeom prst="rect">
            <a:avLst/>
          </a:prstGeom>
        </p:spPr>
      </p:pic>
      <p:sp>
        <p:nvSpPr>
          <p:cNvPr id="3" name="Textfeld 2"/>
          <p:cNvSpPr txBox="1"/>
          <p:nvPr/>
        </p:nvSpPr>
        <p:spPr>
          <a:xfrm>
            <a:off x="6543424" y="5443367"/>
            <a:ext cx="5169877" cy="230832"/>
          </a:xfrm>
          <a:prstGeom prst="rect">
            <a:avLst/>
          </a:prstGeom>
          <a:noFill/>
        </p:spPr>
        <p:txBody>
          <a:bodyPr wrap="square" rtlCol="0">
            <a:spAutoFit/>
          </a:bodyPr>
          <a:lstStyle/>
          <a:p>
            <a:r>
              <a:rPr lang="lt" sz="900" noProof="0" dirty="0"/>
              <a:t>Universität Innsbruck, Institut für Fachdidaktik (Insbruko universiteto Dalyko pedagogikos instituto) nuotrauka</a:t>
            </a:r>
          </a:p>
        </p:txBody>
      </p:sp>
    </p:spTree>
    <p:extLst>
      <p:ext uri="{BB962C8B-B14F-4D97-AF65-F5344CB8AC3E}">
        <p14:creationId xmlns:p14="http://schemas.microsoft.com/office/powerpoint/2010/main" val="3614834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2" name="Textfeld 1">
            <a:extLst>
              <a:ext uri="{FF2B5EF4-FFF2-40B4-BE49-F238E27FC236}">
                <a16:creationId xmlns:a16="http://schemas.microsoft.com/office/drawing/2014/main" id="{C8F854E4-204A-4AC5-A76E-6CC2D2D69409}"/>
              </a:ext>
            </a:extLst>
          </p:cNvPr>
          <p:cNvSpPr txBox="1"/>
          <p:nvPr/>
        </p:nvSpPr>
        <p:spPr>
          <a:xfrm>
            <a:off x="849771" y="1612232"/>
            <a:ext cx="7951329" cy="3662541"/>
          </a:xfrm>
          <a:prstGeom prst="rect">
            <a:avLst/>
          </a:prstGeom>
          <a:noFill/>
        </p:spPr>
        <p:txBody>
          <a:bodyPr wrap="square" rtlCol="0">
            <a:spAutoFit/>
          </a:bodyPr>
          <a:lstStyle/>
          <a:p>
            <a:r>
              <a:rPr lang="lt" sz="2000" b="1" u="sng" noProof="0" dirty="0">
                <a:latin typeface="Poppins"/>
              </a:rPr>
              <a:t>2.2. užduotis</a:t>
            </a:r>
            <a:r>
              <a:rPr lang="en-GB" sz="2000" b="1" u="sng" noProof="0" dirty="0">
                <a:latin typeface="Poppins"/>
              </a:rPr>
              <a:t>.</a:t>
            </a:r>
            <a:r>
              <a:rPr lang="lt" sz="2000" b="1" noProof="0" dirty="0">
                <a:latin typeface="Poppins"/>
              </a:rPr>
              <a:t> Straipsnio moksliniame žurnale skaitymas</a:t>
            </a:r>
          </a:p>
          <a:p>
            <a:endParaRPr lang="lt" sz="2000" b="1" noProof="0" dirty="0">
              <a:latin typeface="Poppins"/>
            </a:endParaRPr>
          </a:p>
          <a:p>
            <a:r>
              <a:rPr lang="lt" sz="2000" b="1" i="1" noProof="0" dirty="0">
                <a:latin typeface="Poppins"/>
              </a:rPr>
              <a:t>Perskaitykite straipsnį</a:t>
            </a:r>
            <a:r>
              <a:rPr lang="lt" sz="2000" b="1" noProof="0" dirty="0">
                <a:latin typeface="Poppins"/>
              </a:rPr>
              <a:t>:</a:t>
            </a:r>
          </a:p>
          <a:p>
            <a:endParaRPr lang="lt" noProof="0" dirty="0"/>
          </a:p>
          <a:p>
            <a:r>
              <a:rPr lang="lt" noProof="0" dirty="0"/>
              <a:t>Ero-Tolliver, I., Lucas, D. &amp; Schauble, L. Young Children’s Thinking About Decomposition: Early Modeling Entrees to Complex Ideas in Science. </a:t>
            </a:r>
            <a:r>
              <a:rPr lang="lt" i="1" noProof="0" dirty="0"/>
              <a:t>Res Sci Educ</a:t>
            </a:r>
            <a:r>
              <a:rPr lang="lt" noProof="0" dirty="0"/>
              <a:t> </a:t>
            </a:r>
            <a:r>
              <a:rPr lang="lt" b="1" noProof="0" dirty="0"/>
              <a:t>43</a:t>
            </a:r>
            <a:r>
              <a:rPr lang="lt" noProof="0" dirty="0"/>
              <a:t>, 2137–2152 (2013). </a:t>
            </a:r>
            <a:r>
              <a:rPr lang="lt" noProof="0" dirty="0">
                <a:hlinkClick r:id="rId7"/>
              </a:rPr>
              <a:t>https://doi.org/10.1007/s11165-012-9348-4</a:t>
            </a:r>
            <a:endParaRPr lang="lt" noProof="0" dirty="0"/>
          </a:p>
          <a:p>
            <a:endParaRPr lang="lt" sz="2000" noProof="0" dirty="0">
              <a:latin typeface="Poppins"/>
            </a:endParaRPr>
          </a:p>
          <a:p>
            <a:endParaRPr lang="lt" sz="2000" noProof="0" dirty="0">
              <a:latin typeface="Poppins"/>
            </a:endParaRPr>
          </a:p>
          <a:p>
            <a:r>
              <a:rPr lang="lt" sz="2000" noProof="0" dirty="0">
                <a:latin typeface="Poppins"/>
              </a:rPr>
              <a:t>			  </a:t>
            </a:r>
          </a:p>
          <a:p>
            <a:endParaRPr lang="lt" sz="2000" noProof="0" dirty="0">
              <a:latin typeface="Poppins"/>
            </a:endParaRPr>
          </a:p>
          <a:p>
            <a:endParaRPr lang="lt" sz="2000" noProof="0" dirty="0">
              <a:latin typeface="Poppins"/>
            </a:endParaRPr>
          </a:p>
        </p:txBody>
      </p:sp>
      <p:sp>
        <p:nvSpPr>
          <p:cNvPr id="16" name="Rechteckige Legende 14">
            <a:extLst>
              <a:ext uri="{FF2B5EF4-FFF2-40B4-BE49-F238E27FC236}">
                <a16:creationId xmlns:a16="http://schemas.microsoft.com/office/drawing/2014/main" id="{E9D3EAA3-1D35-4036-AE13-4B0E0BCF71B9}"/>
              </a:ext>
            </a:extLst>
          </p:cNvPr>
          <p:cNvSpPr/>
          <p:nvPr/>
        </p:nvSpPr>
        <p:spPr bwMode="auto">
          <a:xfrm>
            <a:off x="9611164" y="1493439"/>
            <a:ext cx="1714847" cy="796155"/>
          </a:xfrm>
          <a:prstGeom prst="wedgeRectCallout">
            <a:avLst>
              <a:gd name="adj1" fmla="val -44405"/>
              <a:gd name="adj2" fmla="val 100075"/>
            </a:avLst>
          </a:prstGeom>
          <a:solidFill>
            <a:srgbClr val="0CAF8F"/>
          </a:solidFill>
          <a:ln w="12700" cap="flat" cmpd="sng" algn="ctr">
            <a:solidFill>
              <a:srgbClr val="5A312D"/>
            </a:solid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r>
              <a:rPr lang="lt" noProof="0" dirty="0">
                <a:solidFill>
                  <a:prstClr val="white"/>
                </a:solidFill>
                <a:latin typeface="Calibri"/>
                <a:ea typeface="Arial"/>
                <a:cs typeface="Arial"/>
              </a:rPr>
              <a:t>Atvirkštinės klasės metodas</a:t>
            </a:r>
            <a:endParaRPr lang="lt" sz="1800" b="0" i="0" u="none" strike="noStrike" cap="none" spc="0" noProof="0" dirty="0">
              <a:ln>
                <a:noFill/>
              </a:ln>
              <a:solidFill>
                <a:prstClr val="white"/>
              </a:solidFill>
              <a:latin typeface="Calibri"/>
              <a:ea typeface="Arial"/>
              <a:cs typeface="Arial"/>
            </a:endParaRPr>
          </a:p>
        </p:txBody>
      </p:sp>
      <p:sp>
        <p:nvSpPr>
          <p:cNvPr id="10" name="Title 3">
            <a:extLst>
              <a:ext uri="{FF2B5EF4-FFF2-40B4-BE49-F238E27FC236}">
                <a16:creationId xmlns:a16="http://schemas.microsoft.com/office/drawing/2014/main" id="{9A34CF2B-C98B-F424-D808-9C0FC113EEDF}"/>
              </a:ext>
            </a:extLst>
          </p:cNvPr>
          <p:cNvSpPr>
            <a:spLocks noGrp="1"/>
          </p:cNvSpPr>
          <p:nvPr>
            <p:ph type="title"/>
          </p:nvPr>
        </p:nvSpPr>
        <p:spPr bwMode="auto">
          <a:xfrm>
            <a:off x="3289300" y="357115"/>
            <a:ext cx="8064500" cy="686435"/>
          </a:xfrm>
        </p:spPr>
        <p:txBody>
          <a:bodyPr>
            <a:normAutofit/>
          </a:bodyPr>
          <a:lstStyle/>
          <a:p>
            <a:r>
              <a:rPr lang="lt" dirty="0"/>
              <a:t>Mokinių idėjos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DEA0FDD-2901-9767-2C4E-8081E508739F}"/>
            </a:ext>
          </a:extLst>
        </p:cNvPr>
        <p:cNvGrpSpPr/>
        <p:nvPr/>
      </p:nvGrpSpPr>
      <p:grpSpPr bwMode="auto">
        <a:xfrm>
          <a:off x="0" y="0"/>
          <a:ext cx="0" cy="0"/>
          <a:chOff x="0" y="0"/>
          <a:chExt cx="0" cy="0"/>
        </a:xfrm>
      </p:grpSpPr>
      <p:pic>
        <p:nvPicPr>
          <p:cNvPr id="11" name="Gráfico 10">
            <a:extLst>
              <a:ext uri="{FF2B5EF4-FFF2-40B4-BE49-F238E27FC236}">
                <a16:creationId xmlns:a16="http://schemas.microsoft.com/office/drawing/2014/main" id="{23F7D2C0-0D33-E4A1-9325-B4E42A35C7B4}"/>
              </a:ext>
            </a:extLst>
          </p:cNvPr>
          <p:cNvPicPr>
            <a:picLocks noChangeAspect="1"/>
          </p:cNvPicPr>
          <p:nvPr/>
        </p:nvPicPr>
        <p:blipFill>
          <a:blip r:embed="rId3"/>
          <a:stretch/>
        </p:blipFill>
        <p:spPr bwMode="auto">
          <a:xfrm>
            <a:off x="10404811" y="-678275"/>
            <a:ext cx="293241" cy="293241"/>
          </a:xfrm>
          <a:prstGeom prst="rect">
            <a:avLst/>
          </a:prstGeom>
        </p:spPr>
      </p:pic>
      <p:pic>
        <p:nvPicPr>
          <p:cNvPr id="12" name="Gráfico 11">
            <a:extLst>
              <a:ext uri="{FF2B5EF4-FFF2-40B4-BE49-F238E27FC236}">
                <a16:creationId xmlns:a16="http://schemas.microsoft.com/office/drawing/2014/main" id="{463E8299-8C4D-7EC3-875F-AFCCD10C37A0}"/>
              </a:ext>
            </a:extLst>
          </p:cNvPr>
          <p:cNvPicPr>
            <a:picLocks noChangeAspect="1"/>
          </p:cNvPicPr>
          <p:nvPr/>
        </p:nvPicPr>
        <p:blipFill>
          <a:blip r:embed="rId4"/>
          <a:stretch/>
        </p:blipFill>
        <p:spPr bwMode="auto">
          <a:xfrm>
            <a:off x="10792101" y="-675943"/>
            <a:ext cx="293241" cy="293241"/>
          </a:xfrm>
          <a:prstGeom prst="rect">
            <a:avLst/>
          </a:prstGeom>
        </p:spPr>
      </p:pic>
      <p:pic>
        <p:nvPicPr>
          <p:cNvPr id="13" name="Gráfico 12">
            <a:extLst>
              <a:ext uri="{FF2B5EF4-FFF2-40B4-BE49-F238E27FC236}">
                <a16:creationId xmlns:a16="http://schemas.microsoft.com/office/drawing/2014/main" id="{D72968BB-B829-C551-0A3A-8A6E25C324F1}"/>
              </a:ext>
            </a:extLst>
          </p:cNvPr>
          <p:cNvPicPr>
            <a:picLocks noChangeAspect="1"/>
          </p:cNvPicPr>
          <p:nvPr/>
        </p:nvPicPr>
        <p:blipFill>
          <a:blip r:embed="rId5"/>
          <a:stretch/>
        </p:blipFill>
        <p:spPr bwMode="auto">
          <a:xfrm>
            <a:off x="11179391" y="-678275"/>
            <a:ext cx="293241" cy="293241"/>
          </a:xfrm>
          <a:prstGeom prst="rect">
            <a:avLst/>
          </a:prstGeom>
        </p:spPr>
      </p:pic>
      <p:pic>
        <p:nvPicPr>
          <p:cNvPr id="14" name="Gráfico 13">
            <a:extLst>
              <a:ext uri="{FF2B5EF4-FFF2-40B4-BE49-F238E27FC236}">
                <a16:creationId xmlns:a16="http://schemas.microsoft.com/office/drawing/2014/main" id="{7D43FE7D-1536-BA82-3975-147E1D4A3DCF}"/>
              </a:ext>
            </a:extLst>
          </p:cNvPr>
          <p:cNvPicPr>
            <a:picLocks noChangeAspect="1"/>
          </p:cNvPicPr>
          <p:nvPr/>
        </p:nvPicPr>
        <p:blipFill>
          <a:blip r:embed="rId6"/>
          <a:stretch/>
        </p:blipFill>
        <p:spPr bwMode="auto">
          <a:xfrm>
            <a:off x="11566681" y="-680607"/>
            <a:ext cx="293241" cy="293241"/>
          </a:xfrm>
          <a:prstGeom prst="rect">
            <a:avLst/>
          </a:prstGeom>
        </p:spPr>
      </p:pic>
      <p:sp>
        <p:nvSpPr>
          <p:cNvPr id="16" name="Rechteckige Legende 14">
            <a:extLst>
              <a:ext uri="{FF2B5EF4-FFF2-40B4-BE49-F238E27FC236}">
                <a16:creationId xmlns:a16="http://schemas.microsoft.com/office/drawing/2014/main" id="{F4776284-9659-96AE-9437-2F0E3AF9C0B2}"/>
              </a:ext>
            </a:extLst>
          </p:cNvPr>
          <p:cNvSpPr/>
          <p:nvPr/>
        </p:nvSpPr>
        <p:spPr bwMode="auto">
          <a:xfrm>
            <a:off x="9611164" y="1493439"/>
            <a:ext cx="1714847" cy="796155"/>
          </a:xfrm>
          <a:prstGeom prst="wedgeRectCallout">
            <a:avLst>
              <a:gd name="adj1" fmla="val -44405"/>
              <a:gd name="adj2" fmla="val 100075"/>
            </a:avLst>
          </a:prstGeom>
          <a:solidFill>
            <a:srgbClr val="0CAF8F"/>
          </a:solidFill>
          <a:ln w="12700" cap="flat" cmpd="sng" algn="ctr">
            <a:solidFill>
              <a:srgbClr val="5A312D"/>
            </a:solid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r>
              <a:rPr lang="lt" noProof="0" dirty="0">
                <a:solidFill>
                  <a:prstClr val="white"/>
                </a:solidFill>
                <a:latin typeface="Calibri"/>
                <a:ea typeface="Arial"/>
                <a:cs typeface="Arial"/>
              </a:rPr>
              <a:t>Atvirkštinės klasės metodas</a:t>
            </a:r>
            <a:endParaRPr lang="lt" sz="1800" b="0" i="0" u="none" strike="noStrike" cap="none" spc="0" noProof="0" dirty="0">
              <a:ln>
                <a:noFill/>
              </a:ln>
              <a:solidFill>
                <a:prstClr val="white"/>
              </a:solidFill>
              <a:latin typeface="Calibri"/>
              <a:ea typeface="Arial"/>
              <a:cs typeface="Arial"/>
            </a:endParaRPr>
          </a:p>
        </p:txBody>
      </p:sp>
      <p:sp>
        <p:nvSpPr>
          <p:cNvPr id="10" name="Title 3">
            <a:extLst>
              <a:ext uri="{FF2B5EF4-FFF2-40B4-BE49-F238E27FC236}">
                <a16:creationId xmlns:a16="http://schemas.microsoft.com/office/drawing/2014/main" id="{0AFECE0D-45E2-FB73-3532-B76961332B33}"/>
              </a:ext>
            </a:extLst>
          </p:cNvPr>
          <p:cNvSpPr>
            <a:spLocks noGrp="1"/>
          </p:cNvSpPr>
          <p:nvPr>
            <p:ph type="title"/>
          </p:nvPr>
        </p:nvSpPr>
        <p:spPr bwMode="auto">
          <a:xfrm>
            <a:off x="3289300" y="357115"/>
            <a:ext cx="8064500" cy="686435"/>
          </a:xfrm>
        </p:spPr>
        <p:txBody>
          <a:bodyPr>
            <a:normAutofit/>
          </a:bodyPr>
          <a:lstStyle/>
          <a:p>
            <a:r>
              <a:rPr lang="lt" dirty="0"/>
              <a:t>Mokinių idėjos</a:t>
            </a:r>
          </a:p>
        </p:txBody>
      </p:sp>
      <p:sp>
        <p:nvSpPr>
          <p:cNvPr id="4" name="Rechteck 3"/>
          <p:cNvSpPr/>
          <p:nvPr/>
        </p:nvSpPr>
        <p:spPr bwMode="auto">
          <a:xfrm>
            <a:off x="1256195" y="1493439"/>
            <a:ext cx="7673494" cy="3139321"/>
          </a:xfrm>
          <a:prstGeom prst="rect">
            <a:avLst/>
          </a:prstGeom>
        </p:spPr>
        <p:txBody>
          <a:bodyPr wrap="square">
            <a:spAutoFit/>
          </a:bodyPr>
          <a:lstStyle/>
          <a:p>
            <a:r>
              <a:rPr lang="lt" i="1" noProof="0" dirty="0">
                <a:latin typeface="Poppins"/>
              </a:rPr>
              <a:t>„Atliekant pradinį vertinimą paaiškėjo, kad dauguma mokinių (N = 11) mano, jog </a:t>
            </a:r>
            <a:r>
              <a:rPr lang="lt" b="1" i="1" noProof="0" dirty="0">
                <a:latin typeface="Poppins"/>
              </a:rPr>
              <a:t>lapai tiesiog pranyksta</a:t>
            </a:r>
            <a:r>
              <a:rPr lang="lt" i="1" noProof="0" dirty="0">
                <a:latin typeface="Poppins"/>
              </a:rPr>
              <a:t>, retas kuris bandė paaiškinti, kur (vienas vaikas svarstė, kad jie </a:t>
            </a:r>
            <a:r>
              <a:rPr lang="lt" b="1" i="1" noProof="0" dirty="0">
                <a:latin typeface="Poppins"/>
              </a:rPr>
              <a:t>iškeliauja „į kitą planetą“</a:t>
            </a:r>
            <a:r>
              <a:rPr lang="lt" i="1" noProof="0" dirty="0">
                <a:latin typeface="Poppins"/>
              </a:rPr>
              <a:t>). Mokiniai teigė, kad lapai </a:t>
            </a:r>
            <a:r>
              <a:rPr lang="lt" b="1" i="1" noProof="0" dirty="0">
                <a:latin typeface="Poppins"/>
              </a:rPr>
              <a:t>„išnyksta“, „miršta“, juos „nupučia“ </a:t>
            </a:r>
            <a:r>
              <a:rPr lang="lt" i="1" noProof="0" dirty="0">
                <a:latin typeface="Poppins"/>
              </a:rPr>
              <a:t>arba surenka šiukšliavežiai [...]. Likusi dalis mokinių pastebėjo, kad, bėgant laikui, sumažėja lapų tūris, ir atrodė suvokiantys, kad tam turi būti koks nors paaiškinimas. Tačiau, ir tai nenuostabu, mokiniai kitimą </a:t>
            </a:r>
            <a:r>
              <a:rPr lang="lt" b="1" i="1" noProof="0" dirty="0">
                <a:latin typeface="Poppins"/>
              </a:rPr>
              <a:t>aiškino mechaniniais </a:t>
            </a:r>
            <a:r>
              <a:rPr lang="lt" i="1" noProof="0" dirty="0">
                <a:latin typeface="Poppins"/>
              </a:rPr>
              <a:t>(o ne cheminiais) procesais. Jie atkreipė dėmesį, kad žmonės ir gyvūnai sumindo lapus ir jie suyra į smulkesnes daleles</a:t>
            </a:r>
            <a:r>
              <a:rPr lang="lt" noProof="0" dirty="0">
                <a:latin typeface="Poppins"/>
              </a:rPr>
              <a:t>“ (ibid., 2141 p.). </a:t>
            </a:r>
          </a:p>
        </p:txBody>
      </p:sp>
      <p:sp>
        <p:nvSpPr>
          <p:cNvPr id="5" name="Rechteck 3">
            <a:extLst>
              <a:ext uri="{FF2B5EF4-FFF2-40B4-BE49-F238E27FC236}">
                <a16:creationId xmlns:a16="http://schemas.microsoft.com/office/drawing/2014/main" id="{81E21DDA-98DE-FBAA-B820-88C3145BE258}"/>
              </a:ext>
            </a:extLst>
          </p:cNvPr>
          <p:cNvSpPr/>
          <p:nvPr/>
        </p:nvSpPr>
        <p:spPr bwMode="auto">
          <a:xfrm>
            <a:off x="1509329" y="4882594"/>
            <a:ext cx="6096000" cy="400110"/>
          </a:xfrm>
          <a:prstGeom prst="rect">
            <a:avLst/>
          </a:prstGeom>
        </p:spPr>
        <p:txBody>
          <a:bodyPr>
            <a:spAutoFit/>
          </a:bodyPr>
          <a:lstStyle/>
          <a:p>
            <a:r>
              <a:rPr lang="lt" sz="1000" noProof="0" dirty="0"/>
              <a:t>Ero-Tolliver, I., Lucas, D. &amp; Schauble, L. Young Children’s Thinking About Decomposition: Early Modeling Entrees to Complex Ideas in Science. </a:t>
            </a:r>
            <a:r>
              <a:rPr lang="lt" sz="1000" i="1" noProof="0" dirty="0"/>
              <a:t>Res Sci Educ</a:t>
            </a:r>
            <a:r>
              <a:rPr lang="lt" sz="1000" noProof="0" dirty="0"/>
              <a:t> </a:t>
            </a:r>
            <a:r>
              <a:rPr lang="lt" sz="1000" b="1" noProof="0" dirty="0"/>
              <a:t>43</a:t>
            </a:r>
            <a:r>
              <a:rPr lang="lt" sz="1000" noProof="0" dirty="0"/>
              <a:t>, 2137–2152 (2013). </a:t>
            </a:r>
            <a:r>
              <a:rPr lang="lt" sz="1000" noProof="0" dirty="0">
                <a:hlinkClick r:id="rId7"/>
              </a:rPr>
              <a:t>https://doi.org/10.1007/s11165-012-9348-4</a:t>
            </a:r>
            <a:endParaRPr lang="lt" sz="1000" noProof="0" dirty="0"/>
          </a:p>
        </p:txBody>
      </p:sp>
    </p:spTree>
    <p:extLst>
      <p:ext uri="{BB962C8B-B14F-4D97-AF65-F5344CB8AC3E}">
        <p14:creationId xmlns:p14="http://schemas.microsoft.com/office/powerpoint/2010/main" val="1073339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2" name="Textfeld 1">
            <a:extLst>
              <a:ext uri="{FF2B5EF4-FFF2-40B4-BE49-F238E27FC236}">
                <a16:creationId xmlns:a16="http://schemas.microsoft.com/office/drawing/2014/main" id="{C8F854E4-204A-4AC5-A76E-6CC2D2D69409}"/>
              </a:ext>
            </a:extLst>
          </p:cNvPr>
          <p:cNvSpPr txBox="1"/>
          <p:nvPr/>
        </p:nvSpPr>
        <p:spPr>
          <a:xfrm>
            <a:off x="838216" y="1261982"/>
            <a:ext cx="7194739" cy="2462213"/>
          </a:xfrm>
          <a:prstGeom prst="rect">
            <a:avLst/>
          </a:prstGeom>
          <a:noFill/>
        </p:spPr>
        <p:txBody>
          <a:bodyPr wrap="square" rtlCol="0">
            <a:spAutoFit/>
          </a:bodyPr>
          <a:lstStyle/>
          <a:p>
            <a:endParaRPr lang="lt" noProof="0" dirty="0">
              <a:latin typeface="Poppins"/>
            </a:endParaRPr>
          </a:p>
          <a:p>
            <a:r>
              <a:rPr lang="lt" sz="2000" b="1" noProof="0" dirty="0">
                <a:latin typeface="Poppins"/>
              </a:rPr>
              <a:t>Padiskutuokite grupelėmis</a:t>
            </a:r>
            <a:r>
              <a:rPr lang="lt" sz="2000" noProof="0" dirty="0">
                <a:latin typeface="Poppins"/>
              </a:rPr>
              <a:t>: </a:t>
            </a:r>
          </a:p>
          <a:p>
            <a:pPr marL="342900" indent="-342900">
              <a:buFont typeface="Arial" panose="020B0604020202020204" pitchFamily="34" charset="0"/>
              <a:buChar char="•"/>
            </a:pPr>
            <a:endParaRPr lang="lt" sz="2000" noProof="0" dirty="0">
              <a:latin typeface="Poppins"/>
            </a:endParaRPr>
          </a:p>
          <a:p>
            <a:pPr marL="342900" indent="-342900">
              <a:buFont typeface="Arial" panose="020B0604020202020204" pitchFamily="34" charset="0"/>
              <a:buChar char="•"/>
            </a:pPr>
            <a:r>
              <a:rPr lang="lt" sz="2000" i="1" noProof="0" dirty="0">
                <a:latin typeface="Poppins"/>
              </a:rPr>
              <a:t>Kaip šios idėjos gali paveikti mokymosi procesą?</a:t>
            </a:r>
          </a:p>
          <a:p>
            <a:pPr marL="342900" indent="-342900">
              <a:buFont typeface="Arial" panose="020B0604020202020204" pitchFamily="34" charset="0"/>
              <a:buChar char="•"/>
            </a:pPr>
            <a:r>
              <a:rPr lang="lt" sz="2000" i="1" noProof="0" dirty="0">
                <a:latin typeface="Poppins"/>
              </a:rPr>
              <a:t>Kaip vertinate straipsnyje pristatytą mokymo kursą?</a:t>
            </a:r>
          </a:p>
          <a:p>
            <a:pPr marL="342900" indent="-342900">
              <a:buFont typeface="Arial" panose="020B0604020202020204" pitchFamily="34" charset="0"/>
              <a:buChar char="•"/>
            </a:pPr>
            <a:r>
              <a:rPr lang="lt" sz="2000" i="1" noProof="0" dirty="0">
                <a:latin typeface="Poppins"/>
              </a:rPr>
              <a:t>Kokie pamokos pranašumai ir galimi trūkumai?</a:t>
            </a:r>
          </a:p>
          <a:p>
            <a:endParaRPr lang="lt" noProof="0" dirty="0">
              <a:latin typeface="Poppins"/>
            </a:endParaRPr>
          </a:p>
          <a:p>
            <a:endParaRPr lang="lt" noProof="0" dirty="0">
              <a:latin typeface="Poppins"/>
            </a:endParaRPr>
          </a:p>
        </p:txBody>
      </p:sp>
      <p:pic>
        <p:nvPicPr>
          <p:cNvPr id="17" name="Picture 2" descr="Community-Netzwerk Menschen Silhouette Symbol. Piktogramm ...">
            <a:extLst>
              <a:ext uri="{FF2B5EF4-FFF2-40B4-BE49-F238E27FC236}">
                <a16:creationId xmlns:a16="http://schemas.microsoft.com/office/drawing/2014/main" id="{EDDCC024-6383-48C8-9FBE-EE9B5D1A281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34687" y="1414485"/>
            <a:ext cx="2014515" cy="2014515"/>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7">
            <a:extLst>
              <a:ext uri="{FF2B5EF4-FFF2-40B4-BE49-F238E27FC236}">
                <a16:creationId xmlns:a16="http://schemas.microsoft.com/office/drawing/2014/main" id="{3667C4E3-0A90-47BF-9C55-8C9F06F511E1}"/>
              </a:ext>
            </a:extLst>
          </p:cNvPr>
          <p:cNvPicPr>
            <a:picLocks noChangeAspect="1"/>
          </p:cNvPicPr>
          <p:nvPr/>
        </p:nvPicPr>
        <p:blipFill>
          <a:blip r:embed="rId8"/>
          <a:stretch>
            <a:fillRect/>
          </a:stretch>
        </p:blipFill>
        <p:spPr bwMode="auto">
          <a:xfrm>
            <a:off x="9570327" y="3546955"/>
            <a:ext cx="1783457" cy="1783457"/>
          </a:xfrm>
          <a:prstGeom prst="rect">
            <a:avLst/>
          </a:prstGeom>
        </p:spPr>
      </p:pic>
      <p:sp>
        <p:nvSpPr>
          <p:cNvPr id="19" name="Rechteck 18">
            <a:extLst>
              <a:ext uri="{FF2B5EF4-FFF2-40B4-BE49-F238E27FC236}">
                <a16:creationId xmlns:a16="http://schemas.microsoft.com/office/drawing/2014/main" id="{ABC570AA-D73D-4661-975C-A5AC45A1E4BC}"/>
              </a:ext>
            </a:extLst>
          </p:cNvPr>
          <p:cNvSpPr/>
          <p:nvPr/>
        </p:nvSpPr>
        <p:spPr bwMode="auto">
          <a:xfrm>
            <a:off x="838216" y="4074201"/>
            <a:ext cx="8504979" cy="967957"/>
          </a:xfrm>
          <a:prstGeom prst="rect">
            <a:avLst/>
          </a:prstGeom>
        </p:spPr>
        <p:txBody>
          <a:bodyPr wrap="square">
            <a:spAutoFit/>
          </a:bodyPr>
          <a:lstStyle/>
          <a:p>
            <a:pPr>
              <a:lnSpc>
                <a:spcPct val="150000"/>
              </a:lnSpc>
              <a:defRPr/>
            </a:pPr>
            <a:r>
              <a:rPr lang="lt" sz="2000" b="1" noProof="0" dirty="0">
                <a:latin typeface="Poppins"/>
                <a:cs typeface="Poppins"/>
              </a:rPr>
              <a:t>Pasidalykite rezultatais bendroje diskusijoje:</a:t>
            </a:r>
          </a:p>
          <a:p>
            <a:pPr marL="342900" indent="-342900">
              <a:lnSpc>
                <a:spcPct val="150000"/>
              </a:lnSpc>
              <a:buFont typeface="Arial" panose="020B0604020202020204" pitchFamily="34" charset="0"/>
              <a:buChar char="•"/>
              <a:defRPr/>
            </a:pPr>
            <a:r>
              <a:rPr lang="lt" sz="2000" i="1" noProof="0" dirty="0">
                <a:latin typeface="Poppins"/>
                <a:cs typeface="Poppins"/>
              </a:rPr>
              <a:t>Surašykite idėjas lentoje, stende ar kt.</a:t>
            </a:r>
            <a:endParaRPr lang="lt" sz="2000" b="1" noProof="0" dirty="0">
              <a:latin typeface="Poppins"/>
              <a:cs typeface="Poppins"/>
            </a:endParaRPr>
          </a:p>
        </p:txBody>
      </p:sp>
      <p:sp>
        <p:nvSpPr>
          <p:cNvPr id="6" name="Title 3">
            <a:extLst>
              <a:ext uri="{FF2B5EF4-FFF2-40B4-BE49-F238E27FC236}">
                <a16:creationId xmlns:a16="http://schemas.microsoft.com/office/drawing/2014/main" id="{84FB7731-8784-BBCC-4DAF-13C777BAD939}"/>
              </a:ext>
            </a:extLst>
          </p:cNvPr>
          <p:cNvSpPr>
            <a:spLocks noGrp="1"/>
          </p:cNvSpPr>
          <p:nvPr>
            <p:ph type="title"/>
          </p:nvPr>
        </p:nvSpPr>
        <p:spPr bwMode="auto">
          <a:xfrm>
            <a:off x="3289300" y="357115"/>
            <a:ext cx="8064500" cy="686435"/>
          </a:xfrm>
        </p:spPr>
        <p:txBody>
          <a:bodyPr>
            <a:normAutofit/>
          </a:bodyPr>
          <a:lstStyle/>
          <a:p>
            <a:r>
              <a:rPr lang="lt" dirty="0"/>
              <a:t>Mokinių idėjos</a:t>
            </a:r>
          </a:p>
        </p:txBody>
      </p:sp>
    </p:spTree>
    <p:extLst>
      <p:ext uri="{BB962C8B-B14F-4D97-AF65-F5344CB8AC3E}">
        <p14:creationId xmlns:p14="http://schemas.microsoft.com/office/powerpoint/2010/main" val="1647492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9" name="Rechteck 8"/>
          <p:cNvSpPr/>
          <p:nvPr/>
        </p:nvSpPr>
        <p:spPr bwMode="auto">
          <a:xfrm>
            <a:off x="557589" y="1599458"/>
            <a:ext cx="5755288" cy="1200329"/>
          </a:xfrm>
          <a:prstGeom prst="rect">
            <a:avLst/>
          </a:prstGeom>
        </p:spPr>
        <p:txBody>
          <a:bodyPr wrap="square" lIns="91440" tIns="45720" rIns="91440" bIns="45720" anchor="t">
            <a:spAutoFit/>
          </a:bodyPr>
          <a:lstStyle/>
          <a:p>
            <a:pPr>
              <a:lnSpc>
                <a:spcPct val="150000"/>
              </a:lnSpc>
              <a:buClr>
                <a:srgbClr val="000000"/>
              </a:buClr>
              <a:defRPr/>
            </a:pPr>
            <a:r>
              <a:rPr lang="lt" sz="2400" i="1" noProof="0" dirty="0">
                <a:latin typeface="Poppins"/>
                <a:cs typeface="Poppins"/>
              </a:rPr>
              <a:t>Į kitą užsiėmimą atsineškite stiklainį žemės iš savo aplinkos.</a:t>
            </a:r>
            <a:endParaRPr lang="lt" sz="2400" i="1" noProof="0" dirty="0">
              <a:latin typeface="Poppins"/>
            </a:endParaRPr>
          </a:p>
        </p:txBody>
      </p:sp>
      <p:sp>
        <p:nvSpPr>
          <p:cNvPr id="2" name="Title 1">
            <a:extLst>
              <a:ext uri="{FF2B5EF4-FFF2-40B4-BE49-F238E27FC236}">
                <a16:creationId xmlns:a16="http://schemas.microsoft.com/office/drawing/2014/main" id="{588AB69B-7EC3-E55E-5454-2E569341567A}"/>
              </a:ext>
            </a:extLst>
          </p:cNvPr>
          <p:cNvSpPr>
            <a:spLocks noGrp="1"/>
          </p:cNvSpPr>
          <p:nvPr>
            <p:ph type="title"/>
          </p:nvPr>
        </p:nvSpPr>
        <p:spPr/>
        <p:txBody>
          <a:bodyPr>
            <a:normAutofit/>
          </a:bodyPr>
          <a:lstStyle/>
          <a:p>
            <a:r>
              <a:rPr lang="lt" dirty="0"/>
              <a:t>Užduotis 3 moduliui</a:t>
            </a:r>
          </a:p>
        </p:txBody>
      </p:sp>
      <p:pic>
        <p:nvPicPr>
          <p:cNvPr id="5" name="Picture 2" descr="Harvest time | Soil samples stored in these jars will be use… | Flickr">
            <a:extLst>
              <a:ext uri="{FF2B5EF4-FFF2-40B4-BE49-F238E27FC236}">
                <a16:creationId xmlns:a16="http://schemas.microsoft.com/office/drawing/2014/main" id="{1735549A-E3E2-8390-82B9-6E76BE946FEE}"/>
              </a:ext>
            </a:extLst>
          </p:cNvPr>
          <p:cNvPicPr>
            <a:picLocks noChangeAspect="1" noChangeArrowheads="1"/>
          </p:cNvPicPr>
          <p:nvPr/>
        </p:nvPicPr>
        <p:blipFill>
          <a:blip r:embed="rId7"/>
          <a:stretch/>
        </p:blipFill>
        <p:spPr bwMode="auto">
          <a:xfrm>
            <a:off x="6591943" y="1599458"/>
            <a:ext cx="4479040" cy="3201884"/>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127A-3726-43F6-B787-0AD25945D0E5}"/>
              </a:ext>
            </a:extLst>
          </p:cNvPr>
          <p:cNvSpPr>
            <a:spLocks noGrp="1"/>
          </p:cNvSpPr>
          <p:nvPr>
            <p:ph type="title"/>
          </p:nvPr>
        </p:nvSpPr>
        <p:spPr/>
        <p:txBody>
          <a:bodyPr/>
          <a:lstStyle/>
          <a:p>
            <a:r>
              <a:rPr lang="lt" noProof="0" dirty="0"/>
              <a:t>3 modulis</a:t>
            </a:r>
          </a:p>
        </p:txBody>
      </p:sp>
      <p:sp>
        <p:nvSpPr>
          <p:cNvPr id="3" name="Textplatzhalter 2">
            <a:extLst>
              <a:ext uri="{FF2B5EF4-FFF2-40B4-BE49-F238E27FC236}">
                <a16:creationId xmlns:a16="http://schemas.microsoft.com/office/drawing/2014/main" id="{DB7C72AE-3E17-4557-B09D-CC4AE96D8088}"/>
              </a:ext>
            </a:extLst>
          </p:cNvPr>
          <p:cNvSpPr>
            <a:spLocks noGrp="1"/>
          </p:cNvSpPr>
          <p:nvPr>
            <p:ph type="body" idx="1"/>
          </p:nvPr>
        </p:nvSpPr>
        <p:spPr/>
        <p:txBody>
          <a:bodyPr/>
          <a:lstStyle/>
          <a:p>
            <a:r>
              <a:rPr lang="lt" noProof="0" dirty="0"/>
              <a:t>Tyrinėkite ir paaiškinkite su dirvožemiu susijusias problemas</a:t>
            </a:r>
          </a:p>
        </p:txBody>
      </p:sp>
    </p:spTree>
    <p:extLst>
      <p:ext uri="{BB962C8B-B14F-4D97-AF65-F5344CB8AC3E}">
        <p14:creationId xmlns:p14="http://schemas.microsoft.com/office/powerpoint/2010/main" val="1520060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Textfeld 2"/>
          <p:cNvSpPr txBox="1"/>
          <p:nvPr/>
        </p:nvSpPr>
        <p:spPr bwMode="auto">
          <a:xfrm>
            <a:off x="493712" y="1267884"/>
            <a:ext cx="5782474" cy="3754874"/>
          </a:xfrm>
          <a:prstGeom prst="rect">
            <a:avLst/>
          </a:prstGeom>
          <a:no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lt" sz="2000" b="1" i="0" u="none" strike="noStrike" cap="none" spc="0" noProof="0" dirty="0">
                <a:ln>
                  <a:noFill/>
                </a:ln>
                <a:latin typeface="Poppins"/>
                <a:ea typeface="Arial"/>
                <a:cs typeface="Calibri" panose="020F0502020204030204" pitchFamily="34" charset="0"/>
              </a:rPr>
              <a:t>Susigrupuokite</a:t>
            </a:r>
            <a:r>
              <a:rPr lang="lt" sz="2000" b="1" noProof="0" dirty="0">
                <a:latin typeface="Poppins"/>
                <a:ea typeface="Arial"/>
                <a:cs typeface="Calibri" panose="020F0502020204030204" pitchFamily="34" charset="0"/>
              </a:rPr>
              <a:t> </a:t>
            </a:r>
            <a:r>
              <a:rPr lang="lt" sz="2000" b="1" i="0" u="none" strike="noStrike" cap="none" spc="0" noProof="0" dirty="0">
                <a:ln>
                  <a:noFill/>
                </a:ln>
                <a:latin typeface="Poppins"/>
                <a:ea typeface="Arial"/>
                <a:cs typeface="Calibri" panose="020F0502020204030204" pitchFamily="34" charset="0"/>
              </a:rPr>
              <a:t>po 3 ir atlikite užduotį.</a:t>
            </a:r>
          </a:p>
          <a:p>
            <a:pPr marL="0" marR="0" lvl="0" indent="0" algn="l" defTabSz="914400">
              <a:lnSpc>
                <a:spcPct val="100000"/>
              </a:lnSpc>
              <a:spcBef>
                <a:spcPts val="0"/>
              </a:spcBef>
              <a:spcAft>
                <a:spcPts val="0"/>
              </a:spcAft>
              <a:buClr>
                <a:srgbClr val="000000"/>
              </a:buClr>
              <a:buSzTx/>
              <a:buFont typeface="Arial"/>
              <a:buNone/>
              <a:defRPr/>
            </a:pPr>
            <a:endParaRPr lang="lt" sz="2000" b="0" i="0" u="none" strike="noStrike" cap="none" spc="0" noProof="0" dirty="0">
              <a:ln>
                <a:noFill/>
              </a:ln>
              <a:latin typeface="Poppins"/>
              <a:ea typeface="Arial"/>
              <a:cs typeface="Calibri" panose="020F0502020204030204" pitchFamily="34" charset="0"/>
            </a:endParaRPr>
          </a:p>
          <a:p>
            <a:pPr marL="0" marR="0" lvl="0" indent="0" algn="l" defTabSz="914400">
              <a:lnSpc>
                <a:spcPct val="100000"/>
              </a:lnSpc>
              <a:spcBef>
                <a:spcPts val="0"/>
              </a:spcBef>
              <a:spcAft>
                <a:spcPts val="0"/>
              </a:spcAft>
              <a:buClr>
                <a:srgbClr val="000000"/>
              </a:buClr>
              <a:buSzTx/>
              <a:buFont typeface="Arial"/>
              <a:buNone/>
              <a:defRPr/>
            </a:pPr>
            <a:r>
              <a:rPr lang="lt" b="1" i="0" u="sng" strike="noStrike" cap="none" spc="0" noProof="0" dirty="0">
                <a:ln>
                  <a:noFill/>
                </a:ln>
                <a:latin typeface="Poppins"/>
                <a:ea typeface="Arial"/>
                <a:cs typeface="Calibri" panose="020F0502020204030204" pitchFamily="34" charset="0"/>
              </a:rPr>
              <a:t>3.1. užduotis</a:t>
            </a:r>
            <a:r>
              <a:rPr lang="en-GB" b="1" i="0" u="sng" strike="noStrike" cap="none" spc="0" noProof="0" dirty="0">
                <a:ln>
                  <a:noFill/>
                </a:ln>
                <a:latin typeface="Poppins"/>
                <a:ea typeface="Arial"/>
                <a:cs typeface="Calibri" panose="020F0502020204030204" pitchFamily="34" charset="0"/>
              </a:rPr>
              <a:t>.</a:t>
            </a:r>
            <a:endParaRPr lang="lt" b="0" i="0" u="sng" strike="noStrike" cap="none" spc="0" noProof="0" dirty="0">
              <a:ln>
                <a:noFill/>
              </a:ln>
              <a:latin typeface="Poppins"/>
              <a:ea typeface="Arial"/>
              <a:cs typeface="Calibri" panose="020F0502020204030204" pitchFamily="34" charset="0"/>
            </a:endParaRPr>
          </a:p>
          <a:p>
            <a:pPr marL="285750" marR="0" lvl="0" indent="-285750" algn="l" defTabSz="914400">
              <a:lnSpc>
                <a:spcPct val="100000"/>
              </a:lnSpc>
              <a:spcBef>
                <a:spcPts val="0"/>
              </a:spcBef>
              <a:spcAft>
                <a:spcPts val="0"/>
              </a:spcAft>
              <a:buClr>
                <a:srgbClr val="000000"/>
              </a:buClr>
              <a:buSzTx/>
              <a:buFont typeface="Wingdings"/>
              <a:buChar char="§"/>
              <a:defRPr/>
            </a:pPr>
            <a:r>
              <a:rPr lang="lt" b="0" i="0" u="none" strike="noStrike" cap="none" spc="0" noProof="0" dirty="0">
                <a:ln>
                  <a:noFill/>
                </a:ln>
                <a:latin typeface="Poppins"/>
                <a:ea typeface="Arial"/>
                <a:cs typeface="Calibri" panose="020F0502020204030204" pitchFamily="34" charset="0"/>
              </a:rPr>
              <a:t>Atidžiai apžiūrėkite tris žemės mėginius ir juos palyginkite: </a:t>
            </a:r>
            <a:r>
              <a:rPr lang="lt" b="0" i="1" u="none" strike="noStrike" cap="none" spc="0" noProof="0" dirty="0">
                <a:ln>
                  <a:noFill/>
                </a:ln>
                <a:latin typeface="Poppins"/>
                <a:ea typeface="Arial"/>
                <a:cs typeface="Calibri" panose="020F0502020204030204" pitchFamily="34" charset="0"/>
              </a:rPr>
              <a:t>ar jie atrodo, kvepia taip pat?</a:t>
            </a:r>
            <a:endParaRPr lang="lt" i="1" noProof="0" dirty="0">
              <a:latin typeface="Poppins"/>
              <a:cs typeface="Calibri" panose="020F0502020204030204" pitchFamily="34" charset="0"/>
            </a:endParaRPr>
          </a:p>
          <a:p>
            <a:pPr marL="285750" lvl="0" indent="-285750">
              <a:buClr>
                <a:srgbClr val="000000"/>
              </a:buClr>
              <a:buFont typeface="Wingdings"/>
              <a:buChar char="§"/>
              <a:defRPr/>
            </a:pPr>
            <a:r>
              <a:rPr lang="lt" b="0" i="1" u="none" strike="noStrike" cap="none" spc="0" noProof="0" dirty="0">
                <a:ln>
                  <a:noFill/>
                </a:ln>
                <a:latin typeface="Poppins"/>
                <a:ea typeface="Arial"/>
                <a:cs typeface="Calibri" panose="020F0502020204030204" pitchFamily="34" charset="0"/>
              </a:rPr>
              <a:t>Kokių gyvių </a:t>
            </a:r>
            <a:r>
              <a:rPr lang="lt" i="1" noProof="0" dirty="0">
                <a:latin typeface="Poppins"/>
                <a:ea typeface="Arial"/>
                <a:cs typeface="Calibri" panose="020F0502020204030204" pitchFamily="34" charset="0"/>
              </a:rPr>
              <a:t>randate</a:t>
            </a:r>
            <a:r>
              <a:rPr lang="lt" b="0" i="1" u="none" strike="noStrike" cap="none" spc="0" noProof="0" dirty="0">
                <a:ln>
                  <a:noFill/>
                </a:ln>
                <a:latin typeface="Poppins"/>
                <a:ea typeface="Arial"/>
                <a:cs typeface="Calibri" panose="020F0502020204030204" pitchFamily="34" charset="0"/>
              </a:rPr>
              <a:t>? </a:t>
            </a:r>
            <a:r>
              <a:rPr lang="lt" b="0" i="0" u="none" strike="noStrike" cap="none" spc="0" noProof="0" dirty="0">
                <a:ln>
                  <a:noFill/>
                </a:ln>
                <a:latin typeface="Poppins"/>
                <a:ea typeface="Arial"/>
                <a:cs typeface="Calibri" panose="020F0502020204030204" pitchFamily="34" charset="0"/>
              </a:rPr>
              <a:t>Išsiaiškinkite, kaip jie vadinami ir </a:t>
            </a:r>
            <a:r>
              <a:rPr lang="lt" noProof="0" dirty="0">
                <a:latin typeface="Poppins"/>
                <a:cs typeface="Calibri" panose="020F0502020204030204" pitchFamily="34" charset="0"/>
              </a:rPr>
              <a:t>ar jų galima aptikti visuose trijuose dirvožemiuose.</a:t>
            </a:r>
            <a:endParaRPr lang="lt" b="0" i="0" u="none" strike="noStrike" cap="none" spc="0" noProof="0" dirty="0">
              <a:ln>
                <a:noFill/>
              </a:ln>
              <a:latin typeface="Poppins"/>
              <a:ea typeface="Arial"/>
              <a:cs typeface="Calibri" panose="020F0502020204030204" pitchFamily="34" charset="0"/>
            </a:endParaRPr>
          </a:p>
          <a:p>
            <a:pPr marL="285750" marR="0" lvl="0" indent="-285750" algn="l" defTabSz="914400">
              <a:lnSpc>
                <a:spcPct val="100000"/>
              </a:lnSpc>
              <a:spcBef>
                <a:spcPts val="0"/>
              </a:spcBef>
              <a:spcAft>
                <a:spcPts val="0"/>
              </a:spcAft>
              <a:buClr>
                <a:srgbClr val="000000"/>
              </a:buClr>
              <a:buSzTx/>
              <a:buFont typeface="Wingdings"/>
              <a:buChar char="§"/>
              <a:defRPr/>
            </a:pPr>
            <a:endParaRPr lang="lt" b="0" i="0" u="none" strike="noStrike" cap="none" spc="0" noProof="0" dirty="0">
              <a:ln>
                <a:noFill/>
              </a:ln>
              <a:latin typeface="Poppins"/>
              <a:ea typeface="Arial"/>
              <a:cs typeface="Calibri" panose="020F0502020204030204" pitchFamily="34" charset="0"/>
            </a:endParaRPr>
          </a:p>
          <a:p>
            <a:pPr marL="0" marR="0" lvl="0" indent="0" algn="l" defTabSz="914400">
              <a:lnSpc>
                <a:spcPct val="100000"/>
              </a:lnSpc>
              <a:spcBef>
                <a:spcPts val="0"/>
              </a:spcBef>
              <a:spcAft>
                <a:spcPts val="0"/>
              </a:spcAft>
              <a:buClr>
                <a:srgbClr val="000000"/>
              </a:buClr>
              <a:buSzTx/>
              <a:buFont typeface="Arial"/>
              <a:buNone/>
              <a:defRPr/>
            </a:pPr>
            <a:r>
              <a:rPr lang="lt" b="0" i="0" u="sng" strike="noStrike" cap="none" spc="0" noProof="0" dirty="0">
                <a:ln>
                  <a:noFill/>
                </a:ln>
                <a:latin typeface="Poppins"/>
                <a:ea typeface="Arial"/>
                <a:cs typeface="Calibri" panose="020F0502020204030204" pitchFamily="34" charset="0"/>
              </a:rPr>
              <a:t>Reikalingos priemonės:</a:t>
            </a:r>
          </a:p>
          <a:p>
            <a:pPr marL="285750" marR="0" lvl="0" indent="-285750" algn="l" defTabSz="914400">
              <a:lnSpc>
                <a:spcPct val="100000"/>
              </a:lnSpc>
              <a:spcBef>
                <a:spcPts val="0"/>
              </a:spcBef>
              <a:spcAft>
                <a:spcPts val="0"/>
              </a:spcAft>
              <a:buClr>
                <a:srgbClr val="000000"/>
              </a:buClr>
              <a:buSzTx/>
              <a:buFont typeface="Wingdings"/>
              <a:buChar char="§"/>
              <a:defRPr/>
            </a:pPr>
            <a:r>
              <a:rPr lang="lt" b="0" i="0" u="none" strike="noStrike" cap="none" spc="0" noProof="0" dirty="0">
                <a:ln>
                  <a:noFill/>
                </a:ln>
                <a:latin typeface="Poppins"/>
                <a:ea typeface="Arial"/>
                <a:cs typeface="Calibri" panose="020F0502020204030204" pitchFamily="34" charset="0"/>
              </a:rPr>
              <a:t>didinamasis stiklas arba stereomikroskopas</a:t>
            </a:r>
          </a:p>
          <a:p>
            <a:pPr marL="285750" indent="-285750">
              <a:buClr>
                <a:srgbClr val="000000"/>
              </a:buClr>
              <a:buFont typeface="Wingdings"/>
              <a:buChar char="§"/>
              <a:defRPr/>
            </a:pPr>
            <a:r>
              <a:rPr lang="lt" b="0" i="0" u="none" strike="noStrike" cap="none" spc="0" noProof="0" dirty="0">
                <a:ln>
                  <a:noFill/>
                </a:ln>
                <a:latin typeface="Poppins"/>
                <a:ea typeface="Arial"/>
                <a:cs typeface="Calibri" panose="020F0502020204030204" pitchFamily="34" charset="0"/>
              </a:rPr>
              <a:t>atpažinimo raktas</a:t>
            </a:r>
          </a:p>
          <a:p>
            <a:pPr marL="285750" marR="0" lvl="0" indent="-285750" algn="l" defTabSz="914400">
              <a:lnSpc>
                <a:spcPct val="100000"/>
              </a:lnSpc>
              <a:spcBef>
                <a:spcPts val="0"/>
              </a:spcBef>
              <a:spcAft>
                <a:spcPts val="0"/>
              </a:spcAft>
              <a:buClr>
                <a:srgbClr val="000000"/>
              </a:buClr>
              <a:buSzTx/>
              <a:buFont typeface="Wingdings"/>
              <a:buChar char="§"/>
              <a:defRPr/>
            </a:pPr>
            <a:r>
              <a:rPr lang="lt" b="0" i="0" u="none" strike="noStrike" cap="none" spc="0" noProof="0" dirty="0">
                <a:ln>
                  <a:noFill/>
                </a:ln>
                <a:latin typeface="Poppins"/>
                <a:ea typeface="Arial"/>
                <a:cs typeface="Calibri" panose="020F0502020204030204" pitchFamily="34" charset="0"/>
              </a:rPr>
              <a:t>užduočių lapas (darbo eiga)</a:t>
            </a:r>
            <a:endParaRPr lang="lt" sz="1200" b="0" i="0" u="none" strike="noStrike" cap="none" spc="0" noProof="0" dirty="0">
              <a:ln>
                <a:noFill/>
              </a:ln>
              <a:solidFill>
                <a:srgbClr val="000000"/>
              </a:solidFill>
              <a:latin typeface="Poppins"/>
              <a:cs typeface="Arial"/>
            </a:endParaRPr>
          </a:p>
        </p:txBody>
      </p:sp>
      <p:sp>
        <p:nvSpPr>
          <p:cNvPr id="2" name="Title 1">
            <a:extLst>
              <a:ext uri="{FF2B5EF4-FFF2-40B4-BE49-F238E27FC236}">
                <a16:creationId xmlns:a16="http://schemas.microsoft.com/office/drawing/2014/main" id="{E1014760-668D-FA5B-227A-031CE2DA49CE}"/>
              </a:ext>
            </a:extLst>
          </p:cNvPr>
          <p:cNvSpPr>
            <a:spLocks noGrp="1"/>
          </p:cNvSpPr>
          <p:nvPr>
            <p:ph type="title"/>
          </p:nvPr>
        </p:nvSpPr>
        <p:spPr/>
        <p:txBody>
          <a:bodyPr/>
          <a:lstStyle/>
          <a:p>
            <a:r>
              <a:rPr lang="lt" dirty="0"/>
              <a:t>Tyrinėti (explore)</a:t>
            </a:r>
          </a:p>
        </p:txBody>
      </p:sp>
      <p:pic>
        <p:nvPicPr>
          <p:cNvPr id="5" name="Picture 2" descr="Harvest time | Soil samples stored in these jars will be use… | Flickr">
            <a:extLst>
              <a:ext uri="{FF2B5EF4-FFF2-40B4-BE49-F238E27FC236}">
                <a16:creationId xmlns:a16="http://schemas.microsoft.com/office/drawing/2014/main" id="{45444053-A6EE-C962-EF71-0B8092095054}"/>
              </a:ext>
            </a:extLst>
          </p:cNvPr>
          <p:cNvPicPr>
            <a:picLocks noChangeAspect="1" noChangeArrowheads="1"/>
          </p:cNvPicPr>
          <p:nvPr/>
        </p:nvPicPr>
        <p:blipFill>
          <a:blip r:embed="rId8"/>
          <a:stretch/>
        </p:blipFill>
        <p:spPr bwMode="auto">
          <a:xfrm>
            <a:off x="6591943" y="1599458"/>
            <a:ext cx="4479040" cy="3201884"/>
          </a:xfrm>
          <a:prstGeom prst="rect">
            <a:avLst/>
          </a:prstGeom>
          <a:noFill/>
        </p:spPr>
      </p:pic>
      <p:sp>
        <p:nvSpPr>
          <p:cNvPr id="15" name="Rechteckige Legende 14"/>
          <p:cNvSpPr/>
          <p:nvPr/>
        </p:nvSpPr>
        <p:spPr bwMode="auto">
          <a:xfrm>
            <a:off x="7506521" y="5014032"/>
            <a:ext cx="2792675" cy="686435"/>
          </a:xfrm>
          <a:prstGeom prst="wedgeRectCallout">
            <a:avLst>
              <a:gd name="adj1" fmla="val -53647"/>
              <a:gd name="adj2" fmla="val -125732"/>
            </a:avLst>
          </a:prstGeom>
          <a:solidFill>
            <a:srgbClr val="0CAF8F"/>
          </a:solidFill>
          <a:ln w="12700" cap="flat" cmpd="sng" algn="ctr">
            <a:solidFill>
              <a:srgbClr val="5A312D"/>
            </a:solid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r>
              <a:rPr lang="lt" sz="1800" b="0" i="0" u="none" strike="noStrike" cap="none" spc="0" noProof="0" dirty="0">
                <a:ln>
                  <a:noFill/>
                </a:ln>
                <a:solidFill>
                  <a:prstClr val="white"/>
                </a:solidFill>
                <a:latin typeface="Calibri"/>
                <a:ea typeface="Arial"/>
                <a:cs typeface="Arial"/>
              </a:rPr>
              <a:t>Visi turite po stiklainį su žemės mėginiu?</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pic>
        <p:nvPicPr>
          <p:cNvPr id="2" name="Grafik 1"/>
          <p:cNvPicPr>
            <a:picLocks noChangeAspect="1"/>
          </p:cNvPicPr>
          <p:nvPr/>
        </p:nvPicPr>
        <p:blipFill>
          <a:blip r:embed="rId8"/>
          <a:stretch/>
        </p:blipFill>
        <p:spPr bwMode="auto">
          <a:xfrm>
            <a:off x="3524112" y="1436398"/>
            <a:ext cx="4909308" cy="3985203"/>
          </a:xfrm>
          <a:prstGeom prst="rect">
            <a:avLst/>
          </a:prstGeom>
        </p:spPr>
      </p:pic>
      <p:sp>
        <p:nvSpPr>
          <p:cNvPr id="4" name="Rechteck 3"/>
          <p:cNvSpPr/>
          <p:nvPr/>
        </p:nvSpPr>
        <p:spPr bwMode="auto">
          <a:xfrm>
            <a:off x="4420238" y="5421601"/>
            <a:ext cx="3260829" cy="307777"/>
          </a:xfrm>
          <a:prstGeom prst="rect">
            <a:avLst/>
          </a:prstGeom>
        </p:spPr>
        <p:txBody>
          <a:bodyPr wrap="none">
            <a:spAutoFit/>
          </a:bodyPr>
          <a:lstStyle/>
          <a:p>
            <a:pPr marL="0" marR="0" lvl="0" indent="0" algn="l" defTabSz="914400">
              <a:lnSpc>
                <a:spcPct val="100000"/>
              </a:lnSpc>
              <a:spcBef>
                <a:spcPts val="0"/>
              </a:spcBef>
              <a:spcAft>
                <a:spcPts val="0"/>
              </a:spcAft>
              <a:buClr>
                <a:srgbClr val="000000"/>
              </a:buClr>
              <a:buSzTx/>
              <a:buFont typeface="Arial"/>
              <a:buNone/>
              <a:defRPr/>
            </a:pPr>
            <a:r>
              <a:rPr lang="lt" sz="1400" b="0" i="0" u="none" strike="noStrike" cap="none" spc="0" noProof="0" dirty="0">
                <a:ln>
                  <a:noFill/>
                </a:ln>
                <a:solidFill>
                  <a:srgbClr val="000000"/>
                </a:solidFill>
                <a:latin typeface="MuseoSans"/>
                <a:cs typeface="Arial"/>
              </a:rPr>
              <a:t>Paveikslėlis iš www</a:t>
            </a:r>
            <a:r>
              <a:rPr lang="lt" sz="1400" b="0" i="0" u="none" strike="noStrike" cap="none" spc="0" noProof="0" dirty="0">
                <a:ln>
                  <a:noFill/>
                </a:ln>
                <a:solidFill>
                  <a:srgbClr val="59302C"/>
                </a:solidFill>
                <a:latin typeface="MuseoSans"/>
                <a:cs typeface="Arial"/>
              </a:rPr>
              <a:t>.lesb</a:t>
            </a:r>
            <a:r>
              <a:rPr lang="lt" sz="1400" b="0" i="0" u="none" strike="noStrike" cap="none" spc="0" noProof="0" dirty="0">
                <a:ln>
                  <a:noFill/>
                </a:ln>
                <a:solidFill>
                  <a:srgbClr val="000000"/>
                </a:solidFill>
                <a:latin typeface="MuseoSans"/>
                <a:cs typeface="Arial"/>
              </a:rPr>
              <a:t>ullesdemo.fr</a:t>
            </a:r>
            <a:endParaRPr lang="lt" sz="1400" b="0" i="0" u="none" strike="noStrike" cap="none" spc="0" noProof="0" dirty="0">
              <a:ln>
                <a:noFill/>
              </a:ln>
              <a:solidFill>
                <a:srgbClr val="000000"/>
              </a:solidFill>
              <a:latin typeface="Arial"/>
              <a:cs typeface="Arial"/>
            </a:endParaRPr>
          </a:p>
        </p:txBody>
      </p:sp>
      <p:sp>
        <p:nvSpPr>
          <p:cNvPr id="3" name="Textfeld 2">
            <a:extLst>
              <a:ext uri="{FF2B5EF4-FFF2-40B4-BE49-F238E27FC236}">
                <a16:creationId xmlns:a16="http://schemas.microsoft.com/office/drawing/2014/main" id="{19119FAA-F327-2E2A-C92F-5C00300AB7D0}"/>
              </a:ext>
            </a:extLst>
          </p:cNvPr>
          <p:cNvSpPr txBox="1"/>
          <p:nvPr/>
        </p:nvSpPr>
        <p:spPr bwMode="auto">
          <a:xfrm>
            <a:off x="733617" y="1236111"/>
            <a:ext cx="2790495" cy="523220"/>
          </a:xfrm>
          <a:prstGeom prst="rect">
            <a:avLst/>
          </a:prstGeom>
          <a:solidFill>
            <a:srgbClr val="FF9933"/>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lt" sz="2800" b="0" i="0" u="none" strike="noStrike" cap="none" spc="0" noProof="0" dirty="0">
                <a:ln>
                  <a:noFill/>
                </a:ln>
                <a:solidFill>
                  <a:srgbClr val="000000"/>
                </a:solidFill>
                <a:latin typeface="Calibri" panose="020F0502020204030204" pitchFamily="34" charset="0"/>
                <a:cs typeface="Calibri" panose="020F0502020204030204" pitchFamily="34" charset="0"/>
              </a:rPr>
              <a:t>Tyrinėti (explore)</a:t>
            </a:r>
          </a:p>
        </p:txBody>
      </p:sp>
      <p:sp>
        <p:nvSpPr>
          <p:cNvPr id="5" name="Title 4">
            <a:extLst>
              <a:ext uri="{FF2B5EF4-FFF2-40B4-BE49-F238E27FC236}">
                <a16:creationId xmlns:a16="http://schemas.microsoft.com/office/drawing/2014/main" id="{1691C50D-7354-4AD4-77A9-100DAAB7461E}"/>
              </a:ext>
            </a:extLst>
          </p:cNvPr>
          <p:cNvSpPr>
            <a:spLocks noGrp="1"/>
          </p:cNvSpPr>
          <p:nvPr>
            <p:ph type="title"/>
          </p:nvPr>
        </p:nvSpPr>
        <p:spPr/>
        <p:txBody>
          <a:bodyPr>
            <a:normAutofit/>
          </a:bodyPr>
          <a:lstStyle/>
          <a:p>
            <a:r>
              <a:rPr lang="lt" dirty="0"/>
              <a:t>Mokiniai patys sužino šį tą naujo</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Rechteck 2"/>
          <p:cNvSpPr/>
          <p:nvPr/>
        </p:nvSpPr>
        <p:spPr bwMode="auto">
          <a:xfrm>
            <a:off x="1241419" y="2332746"/>
            <a:ext cx="9532258" cy="1891287"/>
          </a:xfrm>
          <a:prstGeom prst="rect">
            <a:avLst/>
          </a:prstGeom>
          <a:ln w="12700">
            <a:noFill/>
          </a:ln>
        </p:spPr>
        <p:txBody>
          <a:bodyPr wrap="square">
            <a:spAutoFit/>
          </a:bodyPr>
          <a:lstStyle/>
          <a:p>
            <a:pPr>
              <a:lnSpc>
                <a:spcPct val="150000"/>
              </a:lnSpc>
              <a:defRPr/>
            </a:pPr>
            <a:r>
              <a:rPr lang="lt" sz="2000" noProof="0" dirty="0">
                <a:latin typeface="Poppins"/>
                <a:cs typeface="Calibri" panose="020F0502020204030204" pitchFamily="34" charset="0"/>
              </a:rPr>
              <a:t>Sudarykite galimybes mokiniams savarankiškai, aktyviai įgyti žinių, patirties ir giliau suprasti sąvokas, taikyti turimas žinias ir toliau jas plėtoti, įgyti ir taikyti praktines žinias ir įgūdžius.</a:t>
            </a:r>
          </a:p>
        </p:txBody>
      </p:sp>
      <p:sp>
        <p:nvSpPr>
          <p:cNvPr id="7" name="Title 4">
            <a:extLst>
              <a:ext uri="{FF2B5EF4-FFF2-40B4-BE49-F238E27FC236}">
                <a16:creationId xmlns:a16="http://schemas.microsoft.com/office/drawing/2014/main" id="{A9B70E49-A811-098A-EA9E-E96C7EBBC574}"/>
              </a:ext>
            </a:extLst>
          </p:cNvPr>
          <p:cNvSpPr>
            <a:spLocks noGrp="1"/>
          </p:cNvSpPr>
          <p:nvPr>
            <p:ph type="title"/>
          </p:nvPr>
        </p:nvSpPr>
        <p:spPr bwMode="auto">
          <a:xfrm>
            <a:off x="3289300" y="357115"/>
            <a:ext cx="8064500" cy="686435"/>
          </a:xfrm>
        </p:spPr>
        <p:txBody>
          <a:bodyPr>
            <a:normAutofit/>
          </a:bodyPr>
          <a:lstStyle/>
          <a:p>
            <a:r>
              <a:rPr lang="lt" dirty="0"/>
              <a:t>Mokiniai patys sužino šį tą naujo</a:t>
            </a:r>
          </a:p>
        </p:txBody>
      </p:sp>
      <p:sp>
        <p:nvSpPr>
          <p:cNvPr id="4" name="Textfeld 2">
            <a:extLst>
              <a:ext uri="{FF2B5EF4-FFF2-40B4-BE49-F238E27FC236}">
                <a16:creationId xmlns:a16="http://schemas.microsoft.com/office/drawing/2014/main" id="{A9A00855-8A7B-03E7-63C5-A0DFEEAD0028}"/>
              </a:ext>
            </a:extLst>
          </p:cNvPr>
          <p:cNvSpPr txBox="1"/>
          <p:nvPr/>
        </p:nvSpPr>
        <p:spPr bwMode="auto">
          <a:xfrm>
            <a:off x="733617" y="1236111"/>
            <a:ext cx="2790495" cy="523220"/>
          </a:xfrm>
          <a:prstGeom prst="rect">
            <a:avLst/>
          </a:prstGeom>
          <a:solidFill>
            <a:srgbClr val="FF9933"/>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lt" sz="2800" b="0" i="0" u="none" strike="noStrike" cap="none" spc="0" noProof="0" dirty="0">
                <a:ln>
                  <a:noFill/>
                </a:ln>
                <a:solidFill>
                  <a:srgbClr val="000000"/>
                </a:solidFill>
                <a:latin typeface="Calibri" panose="020F0502020204030204" pitchFamily="34" charset="0"/>
                <a:cs typeface="Calibri" panose="020F0502020204030204" pitchFamily="34" charset="0"/>
              </a:rPr>
              <a:t>Tyrinėti (explore)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4" name="Title 3">
            <a:extLst>
              <a:ext uri="{FF2B5EF4-FFF2-40B4-BE49-F238E27FC236}">
                <a16:creationId xmlns:a16="http://schemas.microsoft.com/office/drawing/2014/main" id="{F80B7E05-3920-FA12-651D-2CB58B46323B}"/>
              </a:ext>
            </a:extLst>
          </p:cNvPr>
          <p:cNvSpPr>
            <a:spLocks noGrp="1"/>
          </p:cNvSpPr>
          <p:nvPr>
            <p:ph type="title"/>
          </p:nvPr>
        </p:nvSpPr>
        <p:spPr/>
        <p:txBody>
          <a:bodyPr>
            <a:normAutofit/>
          </a:bodyPr>
          <a:lstStyle/>
          <a:p>
            <a:r>
              <a:rPr lang="lt" dirty="0"/>
              <a:t>Kaip mokslininkai įgyja žinių</a:t>
            </a:r>
          </a:p>
        </p:txBody>
      </p:sp>
      <p:sp>
        <p:nvSpPr>
          <p:cNvPr id="8" name="Rechteck 2"/>
          <p:cNvSpPr/>
          <p:nvPr/>
        </p:nvSpPr>
        <p:spPr bwMode="auto">
          <a:xfrm>
            <a:off x="1241418" y="2339597"/>
            <a:ext cx="9532257" cy="2357056"/>
          </a:xfrm>
          <a:prstGeom prst="rect">
            <a:avLst/>
          </a:prstGeom>
          <a:ln w="12700">
            <a:noFill/>
          </a:ln>
        </p:spPr>
        <p:txBody>
          <a:bodyPr wrap="square">
            <a:spAutoFit/>
          </a:bodyPr>
          <a:lstStyle/>
          <a:p>
            <a:pPr>
              <a:lnSpc>
                <a:spcPct val="150000"/>
              </a:lnSpc>
              <a:defRPr/>
            </a:pPr>
            <a:r>
              <a:rPr lang="lt" sz="2000" noProof="0" dirty="0">
                <a:latin typeface="Poppins"/>
                <a:cs typeface="Calibri" panose="020F0502020204030204" pitchFamily="34" charset="0"/>
              </a:rPr>
              <a:t>Biologijos žinios įgyjamos derinant empiriką ir teoriją, t. y. patirtis įgyjama stebint ir renkant atitinkamus išmatuojamus duomenis, taip pat turimos žinios, esamos teorijos pasitelkiamos prielaidoms, hipotezėms formuluoti ir priežastingumo ryšiams (jei x, tai y) nustatyti. </a:t>
            </a:r>
          </a:p>
        </p:txBody>
      </p:sp>
      <p:sp>
        <p:nvSpPr>
          <p:cNvPr id="3" name="Textfeld 2">
            <a:extLst>
              <a:ext uri="{FF2B5EF4-FFF2-40B4-BE49-F238E27FC236}">
                <a16:creationId xmlns:a16="http://schemas.microsoft.com/office/drawing/2014/main" id="{0FD094EF-8CBA-8343-188D-040F9C96B7E3}"/>
              </a:ext>
            </a:extLst>
          </p:cNvPr>
          <p:cNvSpPr txBox="1"/>
          <p:nvPr/>
        </p:nvSpPr>
        <p:spPr bwMode="auto">
          <a:xfrm>
            <a:off x="733617" y="1236111"/>
            <a:ext cx="2790495" cy="523220"/>
          </a:xfrm>
          <a:prstGeom prst="rect">
            <a:avLst/>
          </a:prstGeom>
          <a:solidFill>
            <a:srgbClr val="FF9933"/>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lt" sz="2800" b="0" i="0" u="none" strike="noStrike" cap="none" spc="0" noProof="0" dirty="0">
                <a:ln>
                  <a:noFill/>
                </a:ln>
                <a:solidFill>
                  <a:srgbClr val="000000"/>
                </a:solidFill>
                <a:latin typeface="Calibri" panose="020F0502020204030204" pitchFamily="34" charset="0"/>
                <a:cs typeface="Calibri" panose="020F0502020204030204" pitchFamily="34" charset="0"/>
              </a:rPr>
              <a:t>Tyrinėti (explore)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Rechteck 2"/>
          <p:cNvSpPr/>
          <p:nvPr/>
        </p:nvSpPr>
        <p:spPr bwMode="auto">
          <a:xfrm>
            <a:off x="998532" y="2021691"/>
            <a:ext cx="9057777" cy="2814617"/>
          </a:xfrm>
          <a:prstGeom prst="rect">
            <a:avLst/>
          </a:prstGeom>
        </p:spPr>
        <p:txBody>
          <a:bodyPr wrap="square">
            <a:spAutoFit/>
          </a:bodyPr>
          <a:lstStyle/>
          <a:p>
            <a:pPr marL="285750" indent="-285750">
              <a:lnSpc>
                <a:spcPct val="150000"/>
              </a:lnSpc>
              <a:buFont typeface="Arial"/>
              <a:buChar char="•"/>
              <a:defRPr/>
            </a:pPr>
            <a:r>
              <a:rPr lang="lt" sz="2000" noProof="0" dirty="0">
                <a:latin typeface="Poppins"/>
                <a:cs typeface="Calibri" panose="020F0502020204030204" pitchFamily="34" charset="0"/>
              </a:rPr>
              <a:t>Daugiau ar mažiau struktūruotos mokymosi galimybės: atrinkti informacijos šaltiniai, mokslinės literatūros apžvalga, apklausos ir interviu</a:t>
            </a:r>
          </a:p>
          <a:p>
            <a:pPr marL="285750" indent="-285750">
              <a:lnSpc>
                <a:spcPct val="150000"/>
              </a:lnSpc>
              <a:buFont typeface="Arial"/>
              <a:buChar char="•"/>
              <a:defRPr/>
            </a:pPr>
            <a:r>
              <a:rPr lang="lt" sz="2000" noProof="0" dirty="0">
                <a:latin typeface="Poppins"/>
                <a:cs typeface="Calibri" panose="020F0502020204030204" pitchFamily="34" charset="0"/>
              </a:rPr>
              <a:t>Eksperimentai (kuriami reiškiniai)</a:t>
            </a:r>
          </a:p>
          <a:p>
            <a:pPr marL="285750" indent="-285750">
              <a:lnSpc>
                <a:spcPct val="150000"/>
              </a:lnSpc>
              <a:buFont typeface="Arial"/>
              <a:buChar char="•"/>
              <a:defRPr/>
            </a:pPr>
            <a:r>
              <a:rPr lang="lt" sz="2000" noProof="0" dirty="0">
                <a:latin typeface="Poppins"/>
                <a:cs typeface="Calibri" panose="020F0502020204030204" pitchFamily="34" charset="0"/>
              </a:rPr>
              <a:t>Eksperimentai (tikrinami kintamieji)</a:t>
            </a:r>
          </a:p>
          <a:p>
            <a:pPr marL="285750" indent="-285750">
              <a:lnSpc>
                <a:spcPct val="150000"/>
              </a:lnSpc>
              <a:buFont typeface="Arial"/>
              <a:buChar char="•"/>
              <a:defRPr/>
            </a:pPr>
            <a:r>
              <a:rPr lang="lt" sz="2000" noProof="0" dirty="0">
                <a:latin typeface="Poppins"/>
                <a:cs typeface="Calibri" panose="020F0502020204030204" pitchFamily="34" charset="0"/>
              </a:rPr>
              <a:t>Simuliacijos, vaidmenų žaidimai, pavyzdžiui, tikslingas pasiruošimas diskusijai </a:t>
            </a:r>
          </a:p>
          <a:p>
            <a:pPr marL="285750" indent="-285750">
              <a:lnSpc>
                <a:spcPct val="150000"/>
              </a:lnSpc>
              <a:buFont typeface="Arial"/>
              <a:buChar char="•"/>
              <a:defRPr/>
            </a:pPr>
            <a:r>
              <a:rPr lang="lt" sz="2000" noProof="0" dirty="0">
                <a:latin typeface="Poppins"/>
                <a:cs typeface="Calibri" panose="020F0502020204030204" pitchFamily="34" charset="0"/>
              </a:rPr>
              <a:t>Tyrinėjimu grįstas mokymasis</a:t>
            </a:r>
          </a:p>
        </p:txBody>
      </p:sp>
      <p:sp>
        <p:nvSpPr>
          <p:cNvPr id="4" name="Title 3">
            <a:extLst>
              <a:ext uri="{FF2B5EF4-FFF2-40B4-BE49-F238E27FC236}">
                <a16:creationId xmlns:a16="http://schemas.microsoft.com/office/drawing/2014/main" id="{15B77464-DCC0-DDD3-DF05-099357A357CD}"/>
              </a:ext>
            </a:extLst>
          </p:cNvPr>
          <p:cNvSpPr>
            <a:spLocks noGrp="1"/>
          </p:cNvSpPr>
          <p:nvPr>
            <p:ph type="title"/>
          </p:nvPr>
        </p:nvSpPr>
        <p:spPr/>
        <p:txBody>
          <a:bodyPr>
            <a:normAutofit/>
          </a:bodyPr>
          <a:lstStyle/>
          <a:p>
            <a:r>
              <a:rPr lang="lt" dirty="0"/>
              <a:t>Metodai paskatinti mokinius aktyviai įsitraukti</a:t>
            </a:r>
          </a:p>
        </p:txBody>
      </p:sp>
      <p:sp>
        <p:nvSpPr>
          <p:cNvPr id="6" name="Textfeld 2">
            <a:extLst>
              <a:ext uri="{FF2B5EF4-FFF2-40B4-BE49-F238E27FC236}">
                <a16:creationId xmlns:a16="http://schemas.microsoft.com/office/drawing/2014/main" id="{6CD7E385-33B2-063D-C364-4768BC3925D7}"/>
              </a:ext>
            </a:extLst>
          </p:cNvPr>
          <p:cNvSpPr txBox="1"/>
          <p:nvPr/>
        </p:nvSpPr>
        <p:spPr bwMode="auto">
          <a:xfrm>
            <a:off x="733617" y="1236111"/>
            <a:ext cx="2790495" cy="523220"/>
          </a:xfrm>
          <a:prstGeom prst="rect">
            <a:avLst/>
          </a:prstGeom>
          <a:solidFill>
            <a:srgbClr val="FF9933"/>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lt" sz="2800" b="0" i="0" u="none" strike="noStrike" cap="none" spc="0" noProof="0" dirty="0">
                <a:ln>
                  <a:noFill/>
                </a:ln>
                <a:solidFill>
                  <a:srgbClr val="000000"/>
                </a:solidFill>
                <a:latin typeface="Calibri" panose="020F0502020204030204" pitchFamily="34" charset="0"/>
                <a:cs typeface="Calibri" panose="020F0502020204030204" pitchFamily="34" charset="0"/>
              </a:rPr>
              <a:t>Tyrinėti (explore)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127A-3726-43F6-B787-0AD25945D0E5}"/>
              </a:ext>
            </a:extLst>
          </p:cNvPr>
          <p:cNvSpPr>
            <a:spLocks noGrp="1"/>
          </p:cNvSpPr>
          <p:nvPr>
            <p:ph type="title"/>
          </p:nvPr>
        </p:nvSpPr>
        <p:spPr/>
        <p:txBody>
          <a:bodyPr/>
          <a:lstStyle/>
          <a:p>
            <a:r>
              <a:rPr lang="lt" noProof="0" dirty="0"/>
              <a:t>1 modulis</a:t>
            </a:r>
          </a:p>
        </p:txBody>
      </p:sp>
      <p:sp>
        <p:nvSpPr>
          <p:cNvPr id="3" name="Textplatzhalter 2">
            <a:extLst>
              <a:ext uri="{FF2B5EF4-FFF2-40B4-BE49-F238E27FC236}">
                <a16:creationId xmlns:a16="http://schemas.microsoft.com/office/drawing/2014/main" id="{DB7C72AE-3E17-4557-B09D-CC4AE96D8088}"/>
              </a:ext>
            </a:extLst>
          </p:cNvPr>
          <p:cNvSpPr>
            <a:spLocks noGrp="1"/>
          </p:cNvSpPr>
          <p:nvPr>
            <p:ph type="body" idx="1"/>
          </p:nvPr>
        </p:nvSpPr>
        <p:spPr/>
        <p:txBody>
          <a:bodyPr/>
          <a:lstStyle/>
          <a:p>
            <a:r>
              <a:rPr lang="lt" noProof="0" dirty="0"/>
              <a:t>Kritiškai įvertinkite savo idėjas </a:t>
            </a:r>
          </a:p>
        </p:txBody>
      </p:sp>
    </p:spTree>
    <p:extLst>
      <p:ext uri="{BB962C8B-B14F-4D97-AF65-F5344CB8AC3E}">
        <p14:creationId xmlns:p14="http://schemas.microsoft.com/office/powerpoint/2010/main" val="227223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Title 1">
            <a:extLst>
              <a:ext uri="{FF2B5EF4-FFF2-40B4-BE49-F238E27FC236}">
                <a16:creationId xmlns:a16="http://schemas.microsoft.com/office/drawing/2014/main" id="{A3A8DDA0-78A2-82CC-A8A1-5A024EEF2FC9}"/>
              </a:ext>
            </a:extLst>
          </p:cNvPr>
          <p:cNvSpPr>
            <a:spLocks noGrp="1"/>
          </p:cNvSpPr>
          <p:nvPr>
            <p:ph type="title"/>
          </p:nvPr>
        </p:nvSpPr>
        <p:spPr/>
        <p:txBody>
          <a:bodyPr>
            <a:normAutofit/>
          </a:bodyPr>
          <a:lstStyle/>
          <a:p>
            <a:r>
              <a:rPr lang="lt" dirty="0"/>
              <a:t>Daugiausia išmoksta tie, kurie bando paaiškinti</a:t>
            </a:r>
          </a:p>
        </p:txBody>
      </p:sp>
      <p:sp>
        <p:nvSpPr>
          <p:cNvPr id="4" name="Textfeld 13"/>
          <p:cNvSpPr txBox="1"/>
          <p:nvPr/>
        </p:nvSpPr>
        <p:spPr bwMode="auto">
          <a:xfrm>
            <a:off x="955335" y="1236111"/>
            <a:ext cx="2812624"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lt" sz="2800" b="0" i="0" u="none" strike="noStrike" cap="none" spc="0" noProof="0" dirty="0">
                <a:ln>
                  <a:noFill/>
                </a:ln>
                <a:solidFill>
                  <a:srgbClr val="000000"/>
                </a:solidFill>
                <a:latin typeface="Calibri" panose="020F0502020204030204" pitchFamily="34" charset="0"/>
                <a:cs typeface="Calibri" panose="020F0502020204030204" pitchFamily="34" charset="0"/>
              </a:rPr>
              <a:t>Aiškinti (explain)</a:t>
            </a:r>
            <a:endParaRPr lang="lt"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
        <p:nvSpPr>
          <p:cNvPr id="6" name="Textfeld 2"/>
          <p:cNvSpPr txBox="1"/>
          <p:nvPr/>
        </p:nvSpPr>
        <p:spPr bwMode="auto">
          <a:xfrm>
            <a:off x="1241418" y="2343701"/>
            <a:ext cx="9266785" cy="2352952"/>
          </a:xfrm>
          <a:prstGeom prst="rect">
            <a:avLst/>
          </a:prstGeom>
          <a:noFill/>
          <a:ln>
            <a:noFill/>
          </a:ln>
        </p:spPr>
        <p:txBody>
          <a:bodyPr wrap="square" lIns="91440" tIns="45720" rIns="91440" bIns="45720" rtlCol="0" anchor="t">
            <a:spAutoFit/>
          </a:bodyPr>
          <a:lstStyle/>
          <a:p>
            <a:pPr>
              <a:lnSpc>
                <a:spcPct val="150000"/>
              </a:lnSpc>
              <a:buClr>
                <a:srgbClr val="000000"/>
              </a:buClr>
              <a:defRPr/>
            </a:pPr>
            <a:r>
              <a:rPr lang="lt" sz="2000" noProof="0" dirty="0">
                <a:latin typeface="Poppins"/>
                <a:cs typeface="Calibri"/>
              </a:rPr>
              <a:t>Sudarykite galimybes mokiniams paaiškinti naujas žinias sau, kitiems ir mokytojui. Numatykite progų mokytojui įsiterpti papildomais klausimais ir prireikus paaiškinti, kas neaišku, paplėtoti alternatyvias mokinių idėjas arba pataisyti neteisingus mokinių aiškinimus.</a:t>
            </a:r>
            <a:endParaRPr lang="lt" sz="2000" noProof="0" dirty="0">
              <a:latin typeface="Poppins"/>
            </a:endParaRPr>
          </a:p>
          <a:p>
            <a:pPr lvl="0">
              <a:lnSpc>
                <a:spcPct val="150000"/>
              </a:lnSpc>
              <a:buClr>
                <a:srgbClr val="000000"/>
              </a:buClr>
              <a:defRPr/>
            </a:pPr>
            <a:endParaRPr lang="lt" sz="2000" b="0" i="0" u="none" strike="noStrike" cap="none" spc="0" noProof="0" dirty="0">
              <a:ln>
                <a:noFill/>
              </a:ln>
              <a:latin typeface="Poppins"/>
              <a:cs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Textfeld 1"/>
          <p:cNvSpPr txBox="1"/>
          <p:nvPr/>
        </p:nvSpPr>
        <p:spPr bwMode="auto">
          <a:xfrm>
            <a:off x="641651" y="2170264"/>
            <a:ext cx="6568041" cy="2818720"/>
          </a:xfrm>
          <a:prstGeom prst="rect">
            <a:avLst/>
          </a:prstGeom>
          <a:noFill/>
        </p:spPr>
        <p:txBody>
          <a:bodyPr wrap="square" rtlCol="0">
            <a:spAutoFit/>
          </a:bodyPr>
          <a:lstStyle/>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lt" sz="2000" b="0" i="0" u="none" strike="noStrike" cap="none" spc="0" noProof="0" dirty="0">
                <a:ln>
                  <a:noFill/>
                </a:ln>
                <a:latin typeface="Poppins"/>
                <a:ea typeface="Arial"/>
                <a:cs typeface="Calibri" panose="020F0502020204030204" pitchFamily="34" charset="0"/>
              </a:rPr>
              <a:t>Dažniausiai aiškina mokytojas – šiame etape siūlome veiklas, kuriose aiškinti reikėtų patiems mokiniams. </a:t>
            </a:r>
          </a:p>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lt" sz="2000" b="0" i="0" u="none" strike="noStrike" cap="none" spc="0" noProof="0" dirty="0">
                <a:ln>
                  <a:noFill/>
                </a:ln>
                <a:latin typeface="Poppins"/>
                <a:cs typeface="Calibri" panose="020F0502020204030204" pitchFamily="34" charset="0"/>
              </a:rPr>
              <a:t>Siekiama padėti mokiniams geriau suprasti.</a:t>
            </a:r>
          </a:p>
          <a:p>
            <a:pPr marL="342900" indent="-342900">
              <a:lnSpc>
                <a:spcPct val="150000"/>
              </a:lnSpc>
              <a:buClr>
                <a:srgbClr val="000000"/>
              </a:buClr>
              <a:buFont typeface="Arial" panose="020B0604020202020204" pitchFamily="34" charset="0"/>
              <a:buChar char="•"/>
              <a:defRPr/>
            </a:pPr>
            <a:r>
              <a:rPr lang="lt" sz="2000" noProof="0" dirty="0">
                <a:solidFill>
                  <a:srgbClr val="000000"/>
                </a:solidFill>
                <a:latin typeface="Poppins"/>
                <a:cs typeface="Calibri" panose="020F0502020204030204" pitchFamily="34" charset="0"/>
              </a:rPr>
              <a:t>Mokytojo užduotis – sudaryti platesnį vaizdą.</a:t>
            </a:r>
          </a:p>
        </p:txBody>
      </p:sp>
      <p:pic>
        <p:nvPicPr>
          <p:cNvPr id="6" name="Grafik 5"/>
          <p:cNvPicPr>
            <a:picLocks noChangeAspect="1"/>
          </p:cNvPicPr>
          <p:nvPr/>
        </p:nvPicPr>
        <p:blipFill>
          <a:blip r:embed="rId8"/>
          <a:stretch/>
        </p:blipFill>
        <p:spPr bwMode="auto">
          <a:xfrm>
            <a:off x="8193737" y="1236111"/>
            <a:ext cx="2803949" cy="4333375"/>
          </a:xfrm>
          <a:prstGeom prst="rect">
            <a:avLst/>
          </a:prstGeom>
        </p:spPr>
      </p:pic>
      <p:sp>
        <p:nvSpPr>
          <p:cNvPr id="3" name="Title 2">
            <a:extLst>
              <a:ext uri="{FF2B5EF4-FFF2-40B4-BE49-F238E27FC236}">
                <a16:creationId xmlns:a16="http://schemas.microsoft.com/office/drawing/2014/main" id="{A8AFFBD6-16A8-B9B9-DA84-C66887DEA6BA}"/>
              </a:ext>
            </a:extLst>
          </p:cNvPr>
          <p:cNvSpPr>
            <a:spLocks noGrp="1"/>
          </p:cNvSpPr>
          <p:nvPr>
            <p:ph type="title"/>
          </p:nvPr>
        </p:nvSpPr>
        <p:spPr/>
        <p:txBody>
          <a:bodyPr/>
          <a:lstStyle/>
          <a:p>
            <a:r>
              <a:rPr lang="lt" dirty="0"/>
              <a:t>Daugiausia išmoksta tie, kurie bando paaiškinti</a:t>
            </a:r>
          </a:p>
        </p:txBody>
      </p:sp>
      <p:sp>
        <p:nvSpPr>
          <p:cNvPr id="7" name="Textfeld 33">
            <a:extLst>
              <a:ext uri="{FF2B5EF4-FFF2-40B4-BE49-F238E27FC236}">
                <a16:creationId xmlns:a16="http://schemas.microsoft.com/office/drawing/2014/main" id="{00E65ACE-554B-9953-855E-32AF49C2DDDA}"/>
              </a:ext>
            </a:extLst>
          </p:cNvPr>
          <p:cNvSpPr txBox="1"/>
          <p:nvPr/>
        </p:nvSpPr>
        <p:spPr bwMode="auto">
          <a:xfrm>
            <a:off x="7922683" y="5649621"/>
            <a:ext cx="3612963" cy="261610"/>
          </a:xfrm>
          <a:prstGeom prst="rect">
            <a:avLst/>
          </a:prstGeom>
          <a:noFill/>
        </p:spPr>
        <p:txBody>
          <a:bodyPr wrap="square" lIns="91440" tIns="45720" rIns="91440" bIns="45720" rtlCol="0" anchor="t">
            <a:spAutoFit/>
          </a:bodyPr>
          <a:lstStyle/>
          <a:p>
            <a:pPr>
              <a:defRPr/>
            </a:pPr>
            <a:r>
              <a:rPr lang="lt" sz="1100" dirty="0">
                <a:solidFill>
                  <a:srgbClr val="333333"/>
                </a:solidFill>
                <a:highlight>
                  <a:srgbClr val="FFFFFF"/>
                </a:highlight>
                <a:latin typeface="Segoe UI"/>
                <a:cs typeface="Segoe UI"/>
              </a:rPr>
              <a:t>Paveikslėlis iš</a:t>
            </a:r>
            <a:r>
              <a:rPr lang="lt" sz="1100" dirty="0">
                <a:solidFill>
                  <a:srgbClr val="00B0F0"/>
                </a:solidFill>
                <a:highlight>
                  <a:srgbClr val="FFFFFF"/>
                </a:highlight>
                <a:latin typeface="Segoe UI"/>
                <a:cs typeface="Segoe UI"/>
              </a:rPr>
              <a:t> </a:t>
            </a:r>
            <a:r>
              <a:rPr lang="lt" sz="1100" dirty="0">
                <a:solidFill>
                  <a:srgbClr val="00B0F0"/>
                </a:solidFill>
                <a:highlight>
                  <a:srgbClr val="FFFFFF"/>
                </a:highlight>
                <a:latin typeface="Segoe UI"/>
                <a:cs typeface="Segoe UI"/>
                <a:hlinkClick r:id="rId9">
                  <a:extLst>
                    <a:ext uri="{A12FA001-AC4F-418D-AE19-62706E023703}">
                      <ahyp:hlinkClr xmlns:ahyp="http://schemas.microsoft.com/office/drawing/2018/hyperlinkcolor" val="tx"/>
                    </a:ext>
                  </a:extLst>
                </a:hlinkClick>
              </a:rPr>
              <a:t>https://talborne.co.za/soil-health</a:t>
            </a:r>
            <a:endParaRPr lang="lt" sz="1100">
              <a:solidFill>
                <a:srgbClr val="00B0F0"/>
              </a:solidFill>
              <a:hlinkClick r:id="rId9">
                <a:extLst>
                  <a:ext uri="{A12FA001-AC4F-418D-AE19-62706E023703}">
                    <ahyp:hlinkClr xmlns:ahyp="http://schemas.microsoft.com/office/drawing/2018/hyperlinkcolor" val="tx"/>
                  </a:ext>
                </a:extLst>
              </a:hlinkClick>
            </a:endParaRPr>
          </a:p>
        </p:txBody>
      </p:sp>
      <p:sp>
        <p:nvSpPr>
          <p:cNvPr id="5" name="Textfeld 13">
            <a:extLst>
              <a:ext uri="{FF2B5EF4-FFF2-40B4-BE49-F238E27FC236}">
                <a16:creationId xmlns:a16="http://schemas.microsoft.com/office/drawing/2014/main" id="{2A5F729D-3899-B40D-45EB-57B7502B295C}"/>
              </a:ext>
            </a:extLst>
          </p:cNvPr>
          <p:cNvSpPr txBox="1"/>
          <p:nvPr/>
        </p:nvSpPr>
        <p:spPr bwMode="auto">
          <a:xfrm>
            <a:off x="955335" y="1236111"/>
            <a:ext cx="2812624"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lt" sz="2800" b="0" i="0" u="none" strike="noStrike" cap="none" spc="0" noProof="0" dirty="0">
                <a:ln>
                  <a:noFill/>
                </a:ln>
                <a:solidFill>
                  <a:srgbClr val="000000"/>
                </a:solidFill>
                <a:latin typeface="Calibri" panose="020F0502020204030204" pitchFamily="34" charset="0"/>
                <a:cs typeface="Calibri" panose="020F0502020204030204" pitchFamily="34" charset="0"/>
              </a:rPr>
              <a:t>Aiškinti (explain)</a:t>
            </a:r>
            <a:endParaRPr lang="lt"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Title 1">
            <a:extLst>
              <a:ext uri="{FF2B5EF4-FFF2-40B4-BE49-F238E27FC236}">
                <a16:creationId xmlns:a16="http://schemas.microsoft.com/office/drawing/2014/main" id="{EA1AF5AE-ED0C-FC92-9AF3-F945982684FF}"/>
              </a:ext>
            </a:extLst>
          </p:cNvPr>
          <p:cNvSpPr>
            <a:spLocks noGrp="1"/>
          </p:cNvSpPr>
          <p:nvPr>
            <p:ph type="title"/>
          </p:nvPr>
        </p:nvSpPr>
        <p:spPr/>
        <p:txBody>
          <a:bodyPr/>
          <a:lstStyle/>
          <a:p>
            <a:r>
              <a:rPr lang="lt" dirty="0"/>
              <a:t>Daugiausia išmoksta tie, kurie bando paaiškinti</a:t>
            </a:r>
          </a:p>
        </p:txBody>
      </p:sp>
      <p:pic>
        <p:nvPicPr>
          <p:cNvPr id="7" name="Grafik 5">
            <a:extLst>
              <a:ext uri="{FF2B5EF4-FFF2-40B4-BE49-F238E27FC236}">
                <a16:creationId xmlns:a16="http://schemas.microsoft.com/office/drawing/2014/main" id="{2B8B9555-9FFF-FF10-D444-07BAEEAF103C}"/>
              </a:ext>
            </a:extLst>
          </p:cNvPr>
          <p:cNvPicPr>
            <a:picLocks noChangeAspect="1"/>
          </p:cNvPicPr>
          <p:nvPr/>
        </p:nvPicPr>
        <p:blipFill>
          <a:blip r:embed="rId8"/>
          <a:stretch/>
        </p:blipFill>
        <p:spPr bwMode="auto">
          <a:xfrm>
            <a:off x="8193737" y="1236111"/>
            <a:ext cx="2803949" cy="4333375"/>
          </a:xfrm>
          <a:prstGeom prst="rect">
            <a:avLst/>
          </a:prstGeom>
        </p:spPr>
      </p:pic>
      <p:sp>
        <p:nvSpPr>
          <p:cNvPr id="8" name="Rechteck 3"/>
          <p:cNvSpPr/>
          <p:nvPr/>
        </p:nvSpPr>
        <p:spPr bwMode="auto">
          <a:xfrm>
            <a:off x="929054" y="2175664"/>
            <a:ext cx="6096000" cy="2357056"/>
          </a:xfrm>
          <a:prstGeom prst="rect">
            <a:avLst/>
          </a:prstGeom>
        </p:spPr>
        <p:txBody>
          <a:bodyPr>
            <a:spAutoFit/>
          </a:bodyPr>
          <a:lstStyle/>
          <a:p>
            <a:pPr>
              <a:lnSpc>
                <a:spcPct val="150000"/>
              </a:lnSpc>
              <a:buClr>
                <a:srgbClr val="000000"/>
              </a:buClr>
              <a:defRPr/>
            </a:pPr>
            <a:r>
              <a:rPr lang="lt" sz="2000" b="1" noProof="0" dirty="0">
                <a:solidFill>
                  <a:srgbClr val="000000"/>
                </a:solidFill>
                <a:latin typeface="Poppins"/>
                <a:cs typeface="Calibri" panose="020F0502020204030204" pitchFamily="34" charset="0"/>
              </a:rPr>
              <a:t>3.2. užduotis. Kiekvienas savarankiškai apžiūrėkite plakatą. </a:t>
            </a:r>
          </a:p>
          <a:p>
            <a:pPr>
              <a:lnSpc>
                <a:spcPct val="150000"/>
              </a:lnSpc>
              <a:buClr>
                <a:srgbClr val="000000"/>
              </a:buClr>
              <a:defRPr/>
            </a:pPr>
            <a:r>
              <a:rPr lang="lt" sz="2000" b="1" noProof="0" dirty="0">
                <a:solidFill>
                  <a:srgbClr val="000000"/>
                </a:solidFill>
                <a:latin typeface="Poppins"/>
                <a:cs typeface="Calibri" panose="020F0502020204030204" pitchFamily="34" charset="0"/>
              </a:rPr>
              <a:t>Dirbdami grupėmis, savais žodžiais paaiškinkite:</a:t>
            </a:r>
          </a:p>
          <a:p>
            <a:pPr marL="342900" indent="-342900">
              <a:lnSpc>
                <a:spcPct val="150000"/>
              </a:lnSpc>
              <a:buClr>
                <a:srgbClr val="000000"/>
              </a:buClr>
              <a:buFont typeface="Arial" panose="020B0604020202020204" pitchFamily="34" charset="0"/>
              <a:buChar char="•"/>
              <a:defRPr/>
            </a:pPr>
            <a:r>
              <a:rPr lang="lt" sz="2000" i="1" noProof="0" dirty="0">
                <a:solidFill>
                  <a:srgbClr val="000000"/>
                </a:solidFill>
                <a:latin typeface="Poppins"/>
                <a:cs typeface="Calibri" panose="020F0502020204030204" pitchFamily="34" charset="0"/>
              </a:rPr>
              <a:t>Kas yra sveikas dirvožemis?  </a:t>
            </a:r>
          </a:p>
          <a:p>
            <a:pPr marL="342900" indent="-342900">
              <a:lnSpc>
                <a:spcPct val="150000"/>
              </a:lnSpc>
              <a:buClr>
                <a:srgbClr val="000000"/>
              </a:buClr>
              <a:buFont typeface="Arial" panose="020B0604020202020204" pitchFamily="34" charset="0"/>
              <a:buChar char="•"/>
              <a:defRPr/>
            </a:pPr>
            <a:r>
              <a:rPr lang="lt" sz="2000" i="1" noProof="0" dirty="0">
                <a:solidFill>
                  <a:srgbClr val="000000"/>
                </a:solidFill>
                <a:latin typeface="Poppins"/>
                <a:cs typeface="Calibri" panose="020F0502020204030204" pitchFamily="34" charset="0"/>
              </a:rPr>
              <a:t>Kaip jis atrodo</a:t>
            </a:r>
            <a:r>
              <a:rPr lang="lt" sz="2000" i="1" noProof="0" dirty="0">
                <a:latin typeface="Poppins"/>
                <a:cs typeface="Calibri" panose="020F0502020204030204" pitchFamily="34" charset="0"/>
              </a:rPr>
              <a:t>?</a:t>
            </a:r>
          </a:p>
          <a:p>
            <a:pPr marL="342900" indent="-342900">
              <a:lnSpc>
                <a:spcPct val="150000"/>
              </a:lnSpc>
              <a:buClr>
                <a:srgbClr val="000000"/>
              </a:buClr>
              <a:buFont typeface="Arial" panose="020B0604020202020204" pitchFamily="34" charset="0"/>
              <a:buChar char="•"/>
              <a:defRPr/>
            </a:pPr>
            <a:r>
              <a:rPr lang="lt" sz="2000" i="1" noProof="0" dirty="0">
                <a:latin typeface="Poppins"/>
                <a:cs typeface="Calibri" panose="020F0502020204030204" pitchFamily="34" charset="0"/>
              </a:rPr>
              <a:t>…</a:t>
            </a:r>
            <a:endParaRPr lang="lt" sz="2000" noProof="0" dirty="0">
              <a:latin typeface="Poppins"/>
              <a:cs typeface="Calibri" panose="020F0502020204030204" pitchFamily="34" charset="0"/>
            </a:endParaRPr>
          </a:p>
        </p:txBody>
      </p:sp>
      <p:sp>
        <p:nvSpPr>
          <p:cNvPr id="5" name="Textfeld 33">
            <a:extLst>
              <a:ext uri="{FF2B5EF4-FFF2-40B4-BE49-F238E27FC236}">
                <a16:creationId xmlns:a16="http://schemas.microsoft.com/office/drawing/2014/main" id="{064DB45F-506D-7B7C-C36F-671A8588904A}"/>
              </a:ext>
            </a:extLst>
          </p:cNvPr>
          <p:cNvSpPr txBox="1"/>
          <p:nvPr/>
        </p:nvSpPr>
        <p:spPr bwMode="auto">
          <a:xfrm>
            <a:off x="7922683" y="5649621"/>
            <a:ext cx="3612963" cy="261610"/>
          </a:xfrm>
          <a:prstGeom prst="rect">
            <a:avLst/>
          </a:prstGeom>
          <a:noFill/>
        </p:spPr>
        <p:txBody>
          <a:bodyPr wrap="square" lIns="91440" tIns="45720" rIns="91440" bIns="45720" rtlCol="0" anchor="t">
            <a:spAutoFit/>
          </a:bodyPr>
          <a:lstStyle/>
          <a:p>
            <a:pPr>
              <a:defRPr/>
            </a:pPr>
            <a:r>
              <a:rPr lang="lt" sz="1100" dirty="0">
                <a:solidFill>
                  <a:srgbClr val="333333"/>
                </a:solidFill>
                <a:highlight>
                  <a:srgbClr val="FFFFFF"/>
                </a:highlight>
                <a:latin typeface="Segoe UI"/>
                <a:cs typeface="Segoe UI"/>
              </a:rPr>
              <a:t>Paveikslėlis iš</a:t>
            </a:r>
            <a:r>
              <a:rPr lang="lt" sz="1100" dirty="0">
                <a:solidFill>
                  <a:srgbClr val="00B0F0"/>
                </a:solidFill>
                <a:highlight>
                  <a:srgbClr val="FFFFFF"/>
                </a:highlight>
                <a:latin typeface="Segoe UI"/>
                <a:cs typeface="Segoe UI"/>
              </a:rPr>
              <a:t> </a:t>
            </a:r>
            <a:r>
              <a:rPr lang="lt" sz="1100" dirty="0">
                <a:solidFill>
                  <a:srgbClr val="00B0F0"/>
                </a:solidFill>
                <a:highlight>
                  <a:srgbClr val="FFFFFF"/>
                </a:highlight>
                <a:latin typeface="Segoe UI"/>
                <a:cs typeface="Segoe UI"/>
                <a:hlinkClick r:id="rId9">
                  <a:extLst>
                    <a:ext uri="{A12FA001-AC4F-418D-AE19-62706E023703}">
                      <ahyp:hlinkClr xmlns:ahyp="http://schemas.microsoft.com/office/drawing/2018/hyperlinkcolor" val="tx"/>
                    </a:ext>
                  </a:extLst>
                </a:hlinkClick>
              </a:rPr>
              <a:t>https://talborne.co.za/soil-health</a:t>
            </a:r>
            <a:endParaRPr lang="lt" sz="1100">
              <a:solidFill>
                <a:srgbClr val="00B0F0"/>
              </a:solidFill>
              <a:hlinkClick r:id="rId9">
                <a:extLst>
                  <a:ext uri="{A12FA001-AC4F-418D-AE19-62706E023703}">
                    <ahyp:hlinkClr xmlns:ahyp="http://schemas.microsoft.com/office/drawing/2018/hyperlinkcolor" val="tx"/>
                  </a:ext>
                </a:extLst>
              </a:hlinkClick>
            </a:endParaRPr>
          </a:p>
        </p:txBody>
      </p:sp>
      <p:sp>
        <p:nvSpPr>
          <p:cNvPr id="4" name="Textfeld 13">
            <a:extLst>
              <a:ext uri="{FF2B5EF4-FFF2-40B4-BE49-F238E27FC236}">
                <a16:creationId xmlns:a16="http://schemas.microsoft.com/office/drawing/2014/main" id="{5DDC3167-1273-CBC0-02E8-E2FCE77ADEF7}"/>
              </a:ext>
            </a:extLst>
          </p:cNvPr>
          <p:cNvSpPr txBox="1"/>
          <p:nvPr/>
        </p:nvSpPr>
        <p:spPr bwMode="auto">
          <a:xfrm>
            <a:off x="955335" y="1236111"/>
            <a:ext cx="2812624"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lt" sz="2800" b="0" i="0" u="none" strike="noStrike" cap="none" spc="0" noProof="0" dirty="0">
                <a:ln>
                  <a:noFill/>
                </a:ln>
                <a:solidFill>
                  <a:srgbClr val="000000"/>
                </a:solidFill>
                <a:latin typeface="Calibri" panose="020F0502020204030204" pitchFamily="34" charset="0"/>
                <a:cs typeface="Calibri" panose="020F0502020204030204" pitchFamily="34" charset="0"/>
              </a:rPr>
              <a:t>Aiškinti (explain)</a:t>
            </a:r>
            <a:endParaRPr lang="lt"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6962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Textfeld 2"/>
          <p:cNvSpPr txBox="1"/>
          <p:nvPr/>
        </p:nvSpPr>
        <p:spPr bwMode="auto">
          <a:xfrm>
            <a:off x="964616" y="3255526"/>
            <a:ext cx="7562680" cy="1938992"/>
          </a:xfrm>
          <a:prstGeom prst="rect">
            <a:avLst/>
          </a:prstGeom>
          <a:noFill/>
          <a:ln w="12700">
            <a:solidFill>
              <a:schemeClr val="tx1"/>
            </a:solidFill>
          </a:ln>
        </p:spPr>
        <p:txBody>
          <a:bodyPr wrap="square" rtlCol="0">
            <a:spAutoFit/>
          </a:bodyPr>
          <a:lstStyle/>
          <a:p>
            <a:pPr marL="342900" marR="0" lvl="0" indent="-342900">
              <a:lnSpc>
                <a:spcPct val="150000"/>
              </a:lnSpc>
              <a:spcBef>
                <a:spcPts val="0"/>
              </a:spcBef>
              <a:spcAft>
                <a:spcPts val="0"/>
              </a:spcAft>
              <a:buClr>
                <a:srgbClr val="000000"/>
              </a:buClr>
              <a:buSzTx/>
              <a:buFont typeface="Arial" panose="020B0604020202020204" pitchFamily="34" charset="0"/>
              <a:buChar char="•"/>
              <a:defRPr/>
            </a:pPr>
            <a:r>
              <a:rPr lang="lt" sz="2000" noProof="0" dirty="0">
                <a:solidFill>
                  <a:srgbClr val="000000"/>
                </a:solidFill>
                <a:latin typeface="Poppins"/>
                <a:cs typeface="Calibri" panose="020F0502020204030204" pitchFamily="34" charset="0"/>
              </a:rPr>
              <a:t>Mokiniams išdalinamos kortelės su informacija apie pastebėtus gyvius.</a:t>
            </a:r>
          </a:p>
          <a:p>
            <a:pPr marL="342900" marR="0" lvl="0" indent="-342900">
              <a:lnSpc>
                <a:spcPct val="150000"/>
              </a:lnSpc>
              <a:spcBef>
                <a:spcPts val="0"/>
              </a:spcBef>
              <a:spcAft>
                <a:spcPts val="0"/>
              </a:spcAft>
              <a:buClr>
                <a:srgbClr val="000000"/>
              </a:buClr>
              <a:buSzTx/>
              <a:buFont typeface="Arial" panose="020B0604020202020204" pitchFamily="34" charset="0"/>
              <a:buChar char="•"/>
              <a:defRPr/>
            </a:pPr>
            <a:r>
              <a:rPr lang="lt" sz="2000" noProof="0" dirty="0">
                <a:solidFill>
                  <a:srgbClr val="000000"/>
                </a:solidFill>
                <a:latin typeface="Poppins"/>
                <a:cs typeface="Calibri" panose="020F0502020204030204" pitchFamily="34" charset="0"/>
              </a:rPr>
              <a:t>Mokiniai parengia po trumpą pristatymą, kaip konkreti gyvūnų rūšis prisideda prie dirvožemio sistemos.  </a:t>
            </a:r>
          </a:p>
        </p:txBody>
      </p:sp>
      <p:pic>
        <p:nvPicPr>
          <p:cNvPr id="5" name="Grafik 4"/>
          <p:cNvPicPr>
            <a:picLocks noChangeAspect="1"/>
          </p:cNvPicPr>
          <p:nvPr/>
        </p:nvPicPr>
        <p:blipFill>
          <a:blip r:embed="rId8"/>
          <a:stretch/>
        </p:blipFill>
        <p:spPr bwMode="auto">
          <a:xfrm>
            <a:off x="8832762" y="2930681"/>
            <a:ext cx="1466434" cy="1466434"/>
          </a:xfrm>
          <a:prstGeom prst="rect">
            <a:avLst/>
          </a:prstGeom>
        </p:spPr>
      </p:pic>
      <p:sp>
        <p:nvSpPr>
          <p:cNvPr id="6" name="Textfeld 5">
            <a:extLst>
              <a:ext uri="{FF2B5EF4-FFF2-40B4-BE49-F238E27FC236}">
                <a16:creationId xmlns:a16="http://schemas.microsoft.com/office/drawing/2014/main" id="{185F0AE5-40CA-40FB-AEF3-3995A988E8DB}"/>
              </a:ext>
            </a:extLst>
          </p:cNvPr>
          <p:cNvSpPr txBox="1"/>
          <p:nvPr/>
        </p:nvSpPr>
        <p:spPr>
          <a:xfrm>
            <a:off x="964616" y="2093469"/>
            <a:ext cx="6945029" cy="707886"/>
          </a:xfrm>
          <a:prstGeom prst="rect">
            <a:avLst/>
          </a:prstGeom>
          <a:noFill/>
        </p:spPr>
        <p:txBody>
          <a:bodyPr wrap="square" rtlCol="0">
            <a:spAutoFit/>
          </a:bodyPr>
          <a:lstStyle/>
          <a:p>
            <a:r>
              <a:rPr lang="lt" sz="2000" b="1" u="sng" noProof="0" dirty="0">
                <a:latin typeface="Poppins"/>
              </a:rPr>
              <a:t>3.3. užduotis.</a:t>
            </a:r>
            <a:r>
              <a:rPr lang="lt" sz="2000" noProof="0" dirty="0">
                <a:latin typeface="Poppins"/>
              </a:rPr>
              <a:t> Patyrinėjus dirvožemyje gyvenančius gyvius, toliau mokiniams reikės paaiškinti, ką sužinojo.</a:t>
            </a:r>
          </a:p>
        </p:txBody>
      </p:sp>
      <p:pic>
        <p:nvPicPr>
          <p:cNvPr id="8" name="Grafik 7" descr="Lehrer">
            <a:extLst>
              <a:ext uri="{FF2B5EF4-FFF2-40B4-BE49-F238E27FC236}">
                <a16:creationId xmlns:a16="http://schemas.microsoft.com/office/drawing/2014/main" id="{BE0F0975-E2D7-464D-A71B-1A2F65BAF81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20333" y="4397115"/>
            <a:ext cx="914400" cy="914400"/>
          </a:xfrm>
          <a:prstGeom prst="rect">
            <a:avLst/>
          </a:prstGeom>
        </p:spPr>
      </p:pic>
      <p:sp>
        <p:nvSpPr>
          <p:cNvPr id="4" name="Title 3">
            <a:extLst>
              <a:ext uri="{FF2B5EF4-FFF2-40B4-BE49-F238E27FC236}">
                <a16:creationId xmlns:a16="http://schemas.microsoft.com/office/drawing/2014/main" id="{B6012733-7EBF-DBE4-1D0D-82BAB1FDEBF1}"/>
              </a:ext>
            </a:extLst>
          </p:cNvPr>
          <p:cNvSpPr>
            <a:spLocks noGrp="1"/>
          </p:cNvSpPr>
          <p:nvPr>
            <p:ph type="title"/>
          </p:nvPr>
        </p:nvSpPr>
        <p:spPr/>
        <p:txBody>
          <a:bodyPr>
            <a:normAutofit/>
          </a:bodyPr>
          <a:lstStyle/>
          <a:p>
            <a:r>
              <a:rPr lang="lt" dirty="0"/>
              <a:t>Daugiausia išmoksta tie, kurie bando paaiškinti</a:t>
            </a:r>
          </a:p>
        </p:txBody>
      </p:sp>
      <p:sp>
        <p:nvSpPr>
          <p:cNvPr id="2" name="Textfeld 13">
            <a:extLst>
              <a:ext uri="{FF2B5EF4-FFF2-40B4-BE49-F238E27FC236}">
                <a16:creationId xmlns:a16="http://schemas.microsoft.com/office/drawing/2014/main" id="{5305CCC2-9805-CEAD-B6E3-25C03E882498}"/>
              </a:ext>
            </a:extLst>
          </p:cNvPr>
          <p:cNvSpPr txBox="1"/>
          <p:nvPr/>
        </p:nvSpPr>
        <p:spPr bwMode="auto">
          <a:xfrm>
            <a:off x="955335" y="1236111"/>
            <a:ext cx="2812624"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lt" sz="2800" b="0" i="0" u="none" strike="noStrike" cap="none" spc="0" noProof="0" dirty="0">
                <a:ln>
                  <a:noFill/>
                </a:ln>
                <a:solidFill>
                  <a:srgbClr val="000000"/>
                </a:solidFill>
                <a:latin typeface="Calibri" panose="020F0502020204030204" pitchFamily="34" charset="0"/>
                <a:cs typeface="Calibri" panose="020F0502020204030204" pitchFamily="34" charset="0"/>
              </a:rPr>
              <a:t>Aiškinti (explain)</a:t>
            </a:r>
            <a:endParaRPr lang="lt"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pic>
        <p:nvPicPr>
          <p:cNvPr id="5" name="Grafik 4"/>
          <p:cNvPicPr>
            <a:picLocks noChangeAspect="1"/>
          </p:cNvPicPr>
          <p:nvPr/>
        </p:nvPicPr>
        <p:blipFill>
          <a:blip r:embed="rId8"/>
          <a:stretch/>
        </p:blipFill>
        <p:spPr bwMode="auto">
          <a:xfrm>
            <a:off x="9669667" y="2580324"/>
            <a:ext cx="1697351" cy="1697351"/>
          </a:xfrm>
          <a:prstGeom prst="rect">
            <a:avLst/>
          </a:prstGeom>
        </p:spPr>
      </p:pic>
      <p:sp>
        <p:nvSpPr>
          <p:cNvPr id="7" name="Rechteck 6"/>
          <p:cNvSpPr/>
          <p:nvPr/>
        </p:nvSpPr>
        <p:spPr bwMode="auto">
          <a:xfrm>
            <a:off x="2651250" y="6498067"/>
            <a:ext cx="6096000" cy="261610"/>
          </a:xfrm>
          <a:prstGeom prst="rect">
            <a:avLst/>
          </a:prstGeom>
        </p:spPr>
        <p:txBody>
          <a:bodyPr lIns="91440" tIns="45720" rIns="91440" bIns="45720" anchor="t">
            <a:spAutoFit/>
          </a:bodyPr>
          <a:lstStyle/>
          <a:p>
            <a:pPr>
              <a:defRPr/>
            </a:pPr>
            <a:endParaRPr lang="lt" sz="1050" noProof="0" dirty="0"/>
          </a:p>
        </p:txBody>
      </p:sp>
      <p:sp>
        <p:nvSpPr>
          <p:cNvPr id="3" name="Rechteck 2"/>
          <p:cNvSpPr/>
          <p:nvPr/>
        </p:nvSpPr>
        <p:spPr bwMode="auto">
          <a:xfrm>
            <a:off x="1067813" y="1876673"/>
            <a:ext cx="8364106" cy="2862322"/>
          </a:xfrm>
          <a:prstGeom prst="rect">
            <a:avLst/>
          </a:prstGeom>
        </p:spPr>
        <p:txBody>
          <a:bodyPr wrap="square">
            <a:spAutoFit/>
          </a:bodyPr>
          <a:lstStyle/>
          <a:p>
            <a:pPr marL="342900" indent="-342900">
              <a:lnSpc>
                <a:spcPct val="150000"/>
              </a:lnSpc>
              <a:buFont typeface="Arial" panose="020B0604020202020204" pitchFamily="34" charset="0"/>
              <a:buChar char="•"/>
              <a:defRPr/>
            </a:pPr>
            <a:r>
              <a:rPr lang="lt" sz="2000" noProof="0" dirty="0">
                <a:latin typeface="Poppins"/>
                <a:cs typeface="Calibri" panose="020F0502020204030204" pitchFamily="34" charset="0"/>
              </a:rPr>
              <a:t>Aiškinimas tebėra dažniausiai taikoma mokymo priemonė.</a:t>
            </a:r>
          </a:p>
          <a:p>
            <a:pPr marL="342900" indent="-342900">
              <a:lnSpc>
                <a:spcPct val="150000"/>
              </a:lnSpc>
              <a:buFont typeface="Arial" panose="020B0604020202020204" pitchFamily="34" charset="0"/>
              <a:buChar char="•"/>
              <a:defRPr/>
            </a:pPr>
            <a:r>
              <a:rPr lang="lt" sz="2000" noProof="0" dirty="0">
                <a:latin typeface="Poppins"/>
                <a:cs typeface="Calibri" panose="020F0502020204030204" pitchFamily="34" charset="0"/>
              </a:rPr>
              <a:t>Daugiausia išmoksta būtent tie, kurie aiškina.</a:t>
            </a:r>
          </a:p>
          <a:p>
            <a:pPr marL="342900" indent="-342900">
              <a:lnSpc>
                <a:spcPct val="150000"/>
              </a:lnSpc>
              <a:buFont typeface="Arial" panose="020B0604020202020204" pitchFamily="34" charset="0"/>
              <a:buChar char="•"/>
              <a:defRPr/>
            </a:pPr>
            <a:r>
              <a:rPr lang="lt" sz="2000" noProof="0" dirty="0">
                <a:latin typeface="Poppins"/>
                <a:cs typeface="Calibri" panose="020F0502020204030204" pitchFamily="34" charset="0"/>
              </a:rPr>
              <a:t>Mokytojas turėtų aiškinti tik tada, kai mokiniai visai sutrinka arba jų aiškinimas nepakankamas.</a:t>
            </a:r>
          </a:p>
          <a:p>
            <a:pPr marL="342900" indent="-342900">
              <a:lnSpc>
                <a:spcPct val="150000"/>
              </a:lnSpc>
              <a:buFont typeface="Arial" panose="020B0604020202020204" pitchFamily="34" charset="0"/>
              <a:buChar char="•"/>
              <a:defRPr/>
            </a:pPr>
            <a:r>
              <a:rPr lang="lt" sz="2000" noProof="0" dirty="0">
                <a:latin typeface="Poppins"/>
                <a:cs typeface="Calibri" panose="020F0502020204030204" pitchFamily="34" charset="0"/>
              </a:rPr>
              <a:t>Pastaba, kad dalis aiškinimo buvo netiksli, pakerta mokymosi sėkmę.</a:t>
            </a:r>
          </a:p>
        </p:txBody>
      </p:sp>
      <p:sp>
        <p:nvSpPr>
          <p:cNvPr id="4" name="Rechteck 3"/>
          <p:cNvSpPr/>
          <p:nvPr/>
        </p:nvSpPr>
        <p:spPr bwMode="auto">
          <a:xfrm>
            <a:off x="1588737" y="4864232"/>
            <a:ext cx="8504372" cy="707886"/>
          </a:xfrm>
          <a:prstGeom prst="rect">
            <a:avLst/>
          </a:prstGeom>
          <a:ln>
            <a:solidFill>
              <a:schemeClr val="tx1"/>
            </a:solidFill>
          </a:ln>
        </p:spPr>
        <p:txBody>
          <a:bodyPr wrap="square">
            <a:spAutoFit/>
          </a:bodyPr>
          <a:lstStyle/>
          <a:p>
            <a:pPr algn="ctr">
              <a:defRPr/>
            </a:pPr>
            <a:r>
              <a:rPr lang="lt" sz="2000" b="1" i="1" noProof="0" dirty="0">
                <a:latin typeface="Poppins"/>
                <a:cs typeface="Calibri" panose="020F0502020204030204" pitchFamily="34" charset="0"/>
              </a:rPr>
              <a:t>-&gt; Kur kas veiksmingiau prašyti pačių mokinių paaiškinti turinį pagal pavyzdį.</a:t>
            </a:r>
          </a:p>
        </p:txBody>
      </p:sp>
      <p:sp>
        <p:nvSpPr>
          <p:cNvPr id="6" name="Title 5">
            <a:extLst>
              <a:ext uri="{FF2B5EF4-FFF2-40B4-BE49-F238E27FC236}">
                <a16:creationId xmlns:a16="http://schemas.microsoft.com/office/drawing/2014/main" id="{E3606A0A-D25F-4F0E-0D3F-5DCF075F6021}"/>
              </a:ext>
            </a:extLst>
          </p:cNvPr>
          <p:cNvSpPr>
            <a:spLocks noGrp="1"/>
          </p:cNvSpPr>
          <p:nvPr>
            <p:ph type="title"/>
          </p:nvPr>
        </p:nvSpPr>
        <p:spPr/>
        <p:txBody>
          <a:bodyPr/>
          <a:lstStyle/>
          <a:p>
            <a:r>
              <a:rPr lang="lt" dirty="0"/>
              <a:t>Aiškinimas</a:t>
            </a:r>
          </a:p>
        </p:txBody>
      </p:sp>
      <p:sp>
        <p:nvSpPr>
          <p:cNvPr id="2" name="Textfeld 13">
            <a:extLst>
              <a:ext uri="{FF2B5EF4-FFF2-40B4-BE49-F238E27FC236}">
                <a16:creationId xmlns:a16="http://schemas.microsoft.com/office/drawing/2014/main" id="{B67130F8-D0E7-729C-5419-E9A1CE6AB312}"/>
              </a:ext>
            </a:extLst>
          </p:cNvPr>
          <p:cNvSpPr txBox="1"/>
          <p:nvPr/>
        </p:nvSpPr>
        <p:spPr bwMode="auto">
          <a:xfrm>
            <a:off x="955335" y="1236111"/>
            <a:ext cx="2812624"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lt" sz="2800" b="0" i="0" u="none" strike="noStrike" cap="none" spc="0" noProof="0" dirty="0">
                <a:ln>
                  <a:noFill/>
                </a:ln>
                <a:solidFill>
                  <a:srgbClr val="000000"/>
                </a:solidFill>
                <a:latin typeface="Calibri" panose="020F0502020204030204" pitchFamily="34" charset="0"/>
                <a:cs typeface="Calibri" panose="020F0502020204030204" pitchFamily="34" charset="0"/>
              </a:rPr>
              <a:t>Aiškinti (explain)</a:t>
            </a:r>
            <a:endParaRPr lang="lt"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Rechteck 1"/>
          <p:cNvSpPr/>
          <p:nvPr/>
        </p:nvSpPr>
        <p:spPr bwMode="auto">
          <a:xfrm>
            <a:off x="1139659" y="1978253"/>
            <a:ext cx="8195193" cy="3785652"/>
          </a:xfrm>
          <a:prstGeom prst="rect">
            <a:avLst/>
          </a:prstGeom>
        </p:spPr>
        <p:txBody>
          <a:bodyPr wrap="square">
            <a:spAutoFit/>
          </a:bodyPr>
          <a:lstStyle/>
          <a:p>
            <a:pPr marL="457200" indent="-457200">
              <a:buFont typeface="+mj-lt"/>
              <a:buAutoNum type="arabicPeriod"/>
              <a:defRPr/>
            </a:pPr>
            <a:r>
              <a:rPr lang="lt" sz="2000" noProof="0" dirty="0">
                <a:latin typeface="Poppins"/>
                <a:cs typeface="Calibri" panose="020F0502020204030204" pitchFamily="34" charset="0"/>
              </a:rPr>
              <a:t>Įvardykite temą, tikslą ir pagrindines idėjas.</a:t>
            </a:r>
          </a:p>
          <a:p>
            <a:pPr marL="457200" indent="-457200">
              <a:buFont typeface="+mj-lt"/>
              <a:buAutoNum type="arabicPeriod"/>
              <a:defRPr/>
            </a:pPr>
            <a:r>
              <a:rPr lang="lt" sz="2000" noProof="0" dirty="0">
                <a:latin typeface="Poppins"/>
                <a:cs typeface="Calibri" panose="020F0502020204030204" pitchFamily="34" charset="0"/>
              </a:rPr>
              <a:t>Veikite nuosekliai, žingsnis po žingsnio. Išaiškinkite priežastinius ryšius. </a:t>
            </a:r>
          </a:p>
          <a:p>
            <a:pPr marL="457200" indent="-457200">
              <a:buFont typeface="+mj-lt"/>
              <a:buAutoNum type="arabicPeriod"/>
              <a:defRPr/>
            </a:pPr>
            <a:r>
              <a:rPr lang="lt" sz="2000" noProof="0" dirty="0">
                <a:latin typeface="Poppins"/>
                <a:cs typeface="Calibri" panose="020F0502020204030204" pitchFamily="34" charset="0"/>
              </a:rPr>
              <a:t>Remkitės tuo, kas jau žinoma, taikykite analogijas.</a:t>
            </a:r>
          </a:p>
          <a:p>
            <a:pPr marL="457200" indent="-457200">
              <a:buFont typeface="+mj-lt"/>
              <a:buAutoNum type="arabicPeriod"/>
              <a:defRPr/>
            </a:pPr>
            <a:r>
              <a:rPr lang="lt" sz="2000" noProof="0" dirty="0">
                <a:latin typeface="Poppins"/>
                <a:cs typeface="Calibri" panose="020F0502020204030204" pitchFamily="34" charset="0"/>
              </a:rPr>
              <a:t>Sukonkretinkite pavyzdžiais.</a:t>
            </a:r>
          </a:p>
          <a:p>
            <a:pPr marL="457200" indent="-457200">
              <a:buFont typeface="+mj-lt"/>
              <a:buAutoNum type="arabicPeriod"/>
              <a:defRPr/>
            </a:pPr>
            <a:r>
              <a:rPr lang="lt" sz="2000" noProof="0" dirty="0">
                <a:latin typeface="Poppins"/>
                <a:cs typeface="Calibri" panose="020F0502020204030204" pitchFamily="34" charset="0"/>
              </a:rPr>
              <a:t>Iliustruokite vaizdine medžiaga.</a:t>
            </a:r>
          </a:p>
          <a:p>
            <a:pPr marL="457200" indent="-457200">
              <a:buFont typeface="+mj-lt"/>
              <a:buAutoNum type="arabicPeriod"/>
              <a:defRPr/>
            </a:pPr>
            <a:r>
              <a:rPr lang="lt" sz="2000" noProof="0" dirty="0">
                <a:latin typeface="Poppins"/>
                <a:cs typeface="Calibri" panose="020F0502020204030204" pitchFamily="34" charset="0"/>
              </a:rPr>
              <a:t>Pabrėžkite svarbias mintis balsu, gestais, užrašykite jas, skirkite laiko joms apmąstyti, išlaikykite akių kontaktą.</a:t>
            </a:r>
          </a:p>
          <a:p>
            <a:pPr marL="457200" indent="-457200">
              <a:buFont typeface="+mj-lt"/>
              <a:buAutoNum type="arabicPeriod"/>
              <a:defRPr/>
            </a:pPr>
            <a:r>
              <a:rPr lang="lt" sz="2000" noProof="0" dirty="0">
                <a:latin typeface="Poppins"/>
                <a:cs typeface="Calibri" panose="020F0502020204030204" pitchFamily="34" charset="0"/>
              </a:rPr>
              <a:t>Bendraukite, bet neklausinėkite.</a:t>
            </a:r>
          </a:p>
          <a:p>
            <a:pPr marL="457200" indent="-457200">
              <a:buFont typeface="+mj-lt"/>
              <a:buAutoNum type="arabicPeriod"/>
              <a:defRPr/>
            </a:pPr>
            <a:r>
              <a:rPr lang="lt" sz="2000" noProof="0" dirty="0">
                <a:latin typeface="Poppins"/>
                <a:cs typeface="Calibri" panose="020F0502020204030204" pitchFamily="34" charset="0"/>
              </a:rPr>
              <a:t>Kalbėkite paprastai, neapkraukite sudėtingais žodžiais.</a:t>
            </a:r>
          </a:p>
          <a:p>
            <a:pPr marL="457200" indent="-457200">
              <a:buFont typeface="+mj-lt"/>
              <a:buAutoNum type="arabicPeriod"/>
              <a:defRPr/>
            </a:pPr>
            <a:r>
              <a:rPr lang="lt" sz="2000" noProof="0" dirty="0">
                <a:latin typeface="Poppins"/>
                <a:cs typeface="Calibri" panose="020F0502020204030204" pitchFamily="34" charset="0"/>
              </a:rPr>
              <a:t>Nepamirškite vis pakartoti, pasitikrinti žinias eigoje.</a:t>
            </a:r>
          </a:p>
          <a:p>
            <a:pPr marL="457200" indent="-457200">
              <a:buFont typeface="+mj-lt"/>
              <a:buAutoNum type="arabicPeriod"/>
              <a:defRPr/>
            </a:pPr>
            <a:r>
              <a:rPr lang="lt" sz="2000" noProof="0" dirty="0">
                <a:latin typeface="Poppins"/>
                <a:cs typeface="Calibri" panose="020F0502020204030204" pitchFamily="34" charset="0"/>
              </a:rPr>
              <a:t>Būkite dinamiški, rodykite entuziazmą.</a:t>
            </a:r>
          </a:p>
        </p:txBody>
      </p:sp>
      <p:sp>
        <p:nvSpPr>
          <p:cNvPr id="4" name="Title 3">
            <a:extLst>
              <a:ext uri="{FF2B5EF4-FFF2-40B4-BE49-F238E27FC236}">
                <a16:creationId xmlns:a16="http://schemas.microsoft.com/office/drawing/2014/main" id="{D5C4A65B-2E21-201B-2062-A380D51D50C6}"/>
              </a:ext>
            </a:extLst>
          </p:cNvPr>
          <p:cNvSpPr>
            <a:spLocks noGrp="1"/>
          </p:cNvSpPr>
          <p:nvPr>
            <p:ph type="title"/>
          </p:nvPr>
        </p:nvSpPr>
        <p:spPr/>
        <p:txBody>
          <a:bodyPr>
            <a:normAutofit/>
          </a:bodyPr>
          <a:lstStyle/>
          <a:p>
            <a:r>
              <a:rPr lang="lt" dirty="0">
                <a:cs typeface="Arial"/>
              </a:rPr>
              <a:t>Dešimt gero aiškinimo mokykloje bruožų</a:t>
            </a:r>
            <a:endParaRPr lang="lt" dirty="0"/>
          </a:p>
        </p:txBody>
      </p:sp>
      <p:pic>
        <p:nvPicPr>
          <p:cNvPr id="6" name="Grafik 4">
            <a:extLst>
              <a:ext uri="{FF2B5EF4-FFF2-40B4-BE49-F238E27FC236}">
                <a16:creationId xmlns:a16="http://schemas.microsoft.com/office/drawing/2014/main" id="{6A21B694-FEA7-BE4C-69DC-610CA9503288}"/>
              </a:ext>
            </a:extLst>
          </p:cNvPr>
          <p:cNvPicPr>
            <a:picLocks noChangeAspect="1"/>
          </p:cNvPicPr>
          <p:nvPr/>
        </p:nvPicPr>
        <p:blipFill>
          <a:blip r:embed="rId8"/>
          <a:stretch/>
        </p:blipFill>
        <p:spPr bwMode="auto">
          <a:xfrm>
            <a:off x="9669667" y="2580324"/>
            <a:ext cx="1697351" cy="1697351"/>
          </a:xfrm>
          <a:prstGeom prst="rect">
            <a:avLst/>
          </a:prstGeom>
        </p:spPr>
      </p:pic>
      <p:sp>
        <p:nvSpPr>
          <p:cNvPr id="3" name="Textfeld 13">
            <a:extLst>
              <a:ext uri="{FF2B5EF4-FFF2-40B4-BE49-F238E27FC236}">
                <a16:creationId xmlns:a16="http://schemas.microsoft.com/office/drawing/2014/main" id="{6DECCBEA-6BDC-4259-63ED-9E1230283D42}"/>
              </a:ext>
            </a:extLst>
          </p:cNvPr>
          <p:cNvSpPr txBox="1"/>
          <p:nvPr/>
        </p:nvSpPr>
        <p:spPr bwMode="auto">
          <a:xfrm>
            <a:off x="955335" y="1236111"/>
            <a:ext cx="2812624"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lt" sz="2800" b="0" i="0" u="none" strike="noStrike" cap="none" spc="0" noProof="0" dirty="0">
                <a:ln>
                  <a:noFill/>
                </a:ln>
                <a:solidFill>
                  <a:srgbClr val="000000"/>
                </a:solidFill>
                <a:latin typeface="Calibri" panose="020F0502020204030204" pitchFamily="34" charset="0"/>
                <a:cs typeface="Calibri" panose="020F0502020204030204" pitchFamily="34" charset="0"/>
              </a:rPr>
              <a:t>Aiškinti (explain)</a:t>
            </a:r>
            <a:endParaRPr lang="lt"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7" name="Rechteck 6"/>
          <p:cNvSpPr/>
          <p:nvPr/>
        </p:nvSpPr>
        <p:spPr bwMode="auto">
          <a:xfrm>
            <a:off x="5943600" y="5456228"/>
            <a:ext cx="6096000" cy="415498"/>
          </a:xfrm>
          <a:prstGeom prst="rect">
            <a:avLst/>
          </a:prstGeom>
        </p:spPr>
        <p:txBody>
          <a:bodyPr>
            <a:spAutoFit/>
          </a:bodyPr>
          <a:lstStyle/>
          <a:p>
            <a:pPr>
              <a:defRPr/>
            </a:pPr>
            <a:r>
              <a:rPr lang="lt" sz="1050" u="sng" noProof="0" dirty="0"/>
              <a:t>(https://www.natur-erforschen.net/wp-content/uploads/2017/08/Pedosph%C3%A4re-2.pdf, Žiūrėta 2025 m. gegužės 19 d.)</a:t>
            </a:r>
            <a:r>
              <a:rPr lang="lt" sz="1050" noProof="0" dirty="0"/>
              <a:t> </a:t>
            </a:r>
          </a:p>
        </p:txBody>
      </p:sp>
      <p:sp>
        <p:nvSpPr>
          <p:cNvPr id="8" name="Rechteck 7"/>
          <p:cNvSpPr/>
          <p:nvPr/>
        </p:nvSpPr>
        <p:spPr bwMode="auto">
          <a:xfrm>
            <a:off x="493535" y="2128597"/>
            <a:ext cx="4050980" cy="3323987"/>
          </a:xfrm>
          <a:prstGeom prst="rect">
            <a:avLst/>
          </a:prstGeom>
        </p:spPr>
        <p:txBody>
          <a:bodyPr wrap="square">
            <a:spAutoFit/>
          </a:bodyPr>
          <a:lstStyle/>
          <a:p>
            <a:pPr>
              <a:lnSpc>
                <a:spcPct val="150000"/>
              </a:lnSpc>
              <a:defRPr/>
            </a:pPr>
            <a:r>
              <a:rPr lang="lt" sz="2000" i="1" noProof="0" dirty="0">
                <a:latin typeface="Poppins"/>
                <a:cs typeface="Calibri" panose="020F0502020204030204" pitchFamily="34" charset="0"/>
              </a:rPr>
              <a:t>Palyginkite šiuos du paveikslėlius ir atsakykite:</a:t>
            </a:r>
          </a:p>
          <a:p>
            <a:pPr marL="342900" indent="-342900">
              <a:lnSpc>
                <a:spcPct val="150000"/>
              </a:lnSpc>
              <a:buFont typeface="Arial" panose="020B0604020202020204" pitchFamily="34" charset="0"/>
              <a:buChar char="•"/>
              <a:defRPr/>
            </a:pPr>
            <a:r>
              <a:rPr lang="lt" sz="2000" i="1" noProof="0" dirty="0">
                <a:latin typeface="Poppins"/>
                <a:cs typeface="Calibri" panose="020F0502020204030204" pitchFamily="34" charset="0"/>
              </a:rPr>
              <a:t>Kiek juose yra informacijos?</a:t>
            </a:r>
          </a:p>
          <a:p>
            <a:pPr marL="342900" indent="-342900">
              <a:lnSpc>
                <a:spcPct val="150000"/>
              </a:lnSpc>
              <a:buFont typeface="Arial" panose="020B0604020202020204" pitchFamily="34" charset="0"/>
              <a:buChar char="•"/>
              <a:defRPr/>
            </a:pPr>
            <a:r>
              <a:rPr lang="lt" sz="2000" i="1" noProof="0" dirty="0">
                <a:latin typeface="Poppins"/>
                <a:cs typeface="Calibri" panose="020F0502020204030204" pitchFamily="34" charset="0"/>
              </a:rPr>
              <a:t>Kurį paveikslėlį naudotumėte klasėje ir kodėl?</a:t>
            </a:r>
          </a:p>
          <a:p>
            <a:pPr>
              <a:lnSpc>
                <a:spcPct val="150000"/>
              </a:lnSpc>
              <a:defRPr/>
            </a:pPr>
            <a:endParaRPr lang="lt" sz="2000" i="1" noProof="0" dirty="0">
              <a:latin typeface="Poppins"/>
              <a:cs typeface="Calibri" panose="020F0502020204030204" pitchFamily="34" charset="0"/>
            </a:endParaRPr>
          </a:p>
        </p:txBody>
      </p:sp>
      <p:sp>
        <p:nvSpPr>
          <p:cNvPr id="4" name="AutoShape 2" descr="File:Soil profile.svg - Wikimedia Commons">
            <a:extLst>
              <a:ext uri="{FF2B5EF4-FFF2-40B4-BE49-F238E27FC236}">
                <a16:creationId xmlns:a16="http://schemas.microsoft.com/office/drawing/2014/main" id="{8AA99F7F-192B-4066-9ABF-E19A5979641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 noProof="0" dirty="0"/>
          </a:p>
        </p:txBody>
      </p:sp>
      <p:sp>
        <p:nvSpPr>
          <p:cNvPr id="6" name="AutoShape 4" descr="File:Soil profile.svg - Wikimedia Commons">
            <a:extLst>
              <a:ext uri="{FF2B5EF4-FFF2-40B4-BE49-F238E27FC236}">
                <a16:creationId xmlns:a16="http://schemas.microsoft.com/office/drawing/2014/main" id="{82CD19AC-2D11-47F1-83E2-95A71399A9D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 noProof="0" dirty="0"/>
          </a:p>
        </p:txBody>
      </p:sp>
      <p:pic>
        <p:nvPicPr>
          <p:cNvPr id="2054" name="Picture 6" descr="File:Podzol A soils.svg - Wikimedia Commons">
            <a:extLst>
              <a:ext uri="{FF2B5EF4-FFF2-40B4-BE49-F238E27FC236}">
                <a16:creationId xmlns:a16="http://schemas.microsoft.com/office/drawing/2014/main" id="{1FF38792-9CBF-4B4E-8EED-10FF1AB57D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1455" y="1834458"/>
            <a:ext cx="4380144" cy="3401053"/>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490A95FC-511B-414C-8942-5C3A9C1BD37A}"/>
              </a:ext>
            </a:extLst>
          </p:cNvPr>
          <p:cNvPicPr>
            <a:picLocks noChangeAspect="1"/>
          </p:cNvPicPr>
          <p:nvPr/>
        </p:nvPicPr>
        <p:blipFill>
          <a:blip r:embed="rId9"/>
          <a:stretch>
            <a:fillRect/>
          </a:stretch>
        </p:blipFill>
        <p:spPr>
          <a:xfrm>
            <a:off x="4544515" y="1776856"/>
            <a:ext cx="2625520" cy="3675728"/>
          </a:xfrm>
          <a:prstGeom prst="rect">
            <a:avLst/>
          </a:prstGeom>
        </p:spPr>
      </p:pic>
      <p:sp>
        <p:nvSpPr>
          <p:cNvPr id="2" name="Title 1">
            <a:extLst>
              <a:ext uri="{FF2B5EF4-FFF2-40B4-BE49-F238E27FC236}">
                <a16:creationId xmlns:a16="http://schemas.microsoft.com/office/drawing/2014/main" id="{660259A8-29DF-1C80-D655-7CF46FE557DB}"/>
              </a:ext>
            </a:extLst>
          </p:cNvPr>
          <p:cNvSpPr>
            <a:spLocks noGrp="1"/>
          </p:cNvSpPr>
          <p:nvPr>
            <p:ph type="title"/>
          </p:nvPr>
        </p:nvSpPr>
        <p:spPr/>
        <p:txBody>
          <a:bodyPr/>
          <a:lstStyle/>
          <a:p>
            <a:r>
              <a:rPr lang="lt" dirty="0"/>
              <a:t>Pavyzdys: dirvožemio pjūvis</a:t>
            </a:r>
          </a:p>
        </p:txBody>
      </p:sp>
      <p:sp>
        <p:nvSpPr>
          <p:cNvPr id="3" name="Textfeld 13">
            <a:extLst>
              <a:ext uri="{FF2B5EF4-FFF2-40B4-BE49-F238E27FC236}">
                <a16:creationId xmlns:a16="http://schemas.microsoft.com/office/drawing/2014/main" id="{2E50E51C-4019-72AC-E64A-2AB69EA73DF5}"/>
              </a:ext>
            </a:extLst>
          </p:cNvPr>
          <p:cNvSpPr txBox="1"/>
          <p:nvPr/>
        </p:nvSpPr>
        <p:spPr bwMode="auto">
          <a:xfrm>
            <a:off x="955335" y="1236111"/>
            <a:ext cx="2812624"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lt" sz="2800" b="0" i="0" u="none" strike="noStrike" cap="none" spc="0" noProof="0" dirty="0">
                <a:ln>
                  <a:noFill/>
                </a:ln>
                <a:solidFill>
                  <a:srgbClr val="000000"/>
                </a:solidFill>
                <a:latin typeface="Calibri" panose="020F0502020204030204" pitchFamily="34" charset="0"/>
                <a:cs typeface="Calibri" panose="020F0502020204030204" pitchFamily="34" charset="0"/>
              </a:rPr>
              <a:t>Aiškinti (explain)</a:t>
            </a:r>
            <a:endParaRPr lang="lt"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4516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a:extLst>
              <a:ext uri="{FF2B5EF4-FFF2-40B4-BE49-F238E27FC236}">
                <a16:creationId xmlns:a16="http://schemas.microsoft.com/office/drawing/2014/main" id="{46B0184A-4520-0B81-0EA7-187621A3A216}"/>
              </a:ext>
            </a:extLst>
          </p:cNvPr>
          <p:cNvSpPr>
            <a:spLocks noGrp="1"/>
          </p:cNvSpPr>
          <p:nvPr>
            <p:ph type="title"/>
          </p:nvPr>
        </p:nvSpPr>
        <p:spPr/>
        <p:txBody>
          <a:bodyPr/>
          <a:lstStyle/>
          <a:p>
            <a:r>
              <a:rPr lang="lt" dirty="0"/>
              <a:t>Informacijos tankis</a:t>
            </a:r>
          </a:p>
        </p:txBody>
      </p:sp>
      <p:sp>
        <p:nvSpPr>
          <p:cNvPr id="2" name="Foliennummernplatzhalter 1"/>
          <p:cNvSpPr>
            <a:spLocks noGrp="1"/>
          </p:cNvSpPr>
          <p:nvPr>
            <p:ph type="sldNum" sz="quarter" idx="4294967295"/>
          </p:nvPr>
        </p:nvSpPr>
        <p:spPr bwMode="auto">
          <a:xfrm>
            <a:off x="9448800" y="6356350"/>
            <a:ext cx="2743200" cy="365125"/>
          </a:xfrm>
        </p:spPr>
        <p:txBody>
          <a:bodyPr/>
          <a:lstStyle/>
          <a:p>
            <a:pPr>
              <a:defRPr/>
            </a:pPr>
            <a:fld id="{C78E65DB-0693-4285-868B-A910EFECD7CD}" type="slidenum">
              <a:rPr lang="en-GB" noProof="0" smtClean="0"/>
              <a:t>37</a:t>
            </a:fld>
            <a:endParaRPr lang="lt" noProof="0" dirty="0"/>
          </a:p>
        </p:txBody>
      </p:sp>
      <p:pic>
        <p:nvPicPr>
          <p:cNvPr id="5122" name="Picture 2" descr="File:Soil fauna, climatic gradients and soil heterogeneity.jpg - Wikimedia  Commons">
            <a:extLst>
              <a:ext uri="{FF2B5EF4-FFF2-40B4-BE49-F238E27FC236}">
                <a16:creationId xmlns:a16="http://schemas.microsoft.com/office/drawing/2014/main" id="{B28BF8E5-4992-46D8-8223-147B4AC6F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9220" y="1376928"/>
            <a:ext cx="4543060" cy="410414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285B79A6-1642-4469-A98C-130991CC6A90}"/>
              </a:ext>
            </a:extLst>
          </p:cNvPr>
          <p:cNvSpPr txBox="1"/>
          <p:nvPr/>
        </p:nvSpPr>
        <p:spPr>
          <a:xfrm>
            <a:off x="734015" y="2059363"/>
            <a:ext cx="4049486" cy="3477875"/>
          </a:xfrm>
          <a:prstGeom prst="rect">
            <a:avLst/>
          </a:prstGeom>
          <a:noFill/>
        </p:spPr>
        <p:txBody>
          <a:bodyPr wrap="square" rtlCol="0">
            <a:spAutoFit/>
          </a:bodyPr>
          <a:lstStyle/>
          <a:p>
            <a:r>
              <a:rPr lang="lt" sz="2000" noProof="0" dirty="0">
                <a:latin typeface="Poppins"/>
              </a:rPr>
              <a:t>Rinkdamas vaizdinę medžiagą, mokytojas turi atsižvelgti į tai, ką mokiniai jau žino gvildenama tema ir kaip jie geba analizuoti vaizdinę informaciją.</a:t>
            </a:r>
          </a:p>
          <a:p>
            <a:endParaRPr lang="lt" sz="2000" noProof="0" dirty="0">
              <a:latin typeface="Poppins"/>
            </a:endParaRPr>
          </a:p>
          <a:p>
            <a:r>
              <a:rPr lang="lt" sz="2000" noProof="0" dirty="0">
                <a:latin typeface="Poppins"/>
              </a:rPr>
              <a:t>Protinga parinkti įvairaus sudėtingumo vaizdų, atitinkančių skirtingus mokinių poreikius.</a:t>
            </a:r>
          </a:p>
        </p:txBody>
      </p:sp>
      <p:sp>
        <p:nvSpPr>
          <p:cNvPr id="6" name="Textfeld 5"/>
          <p:cNvSpPr txBox="1"/>
          <p:nvPr/>
        </p:nvSpPr>
        <p:spPr>
          <a:xfrm>
            <a:off x="5884132" y="5537238"/>
            <a:ext cx="4343400" cy="600164"/>
          </a:xfrm>
          <a:prstGeom prst="rect">
            <a:avLst/>
          </a:prstGeom>
          <a:noFill/>
        </p:spPr>
        <p:txBody>
          <a:bodyPr wrap="square" rtlCol="0">
            <a:spAutoFit/>
          </a:bodyPr>
          <a:lstStyle/>
          <a:p>
            <a:r>
              <a:rPr lang="lt" sz="1100" noProof="0" dirty="0"/>
              <a:t>Šaltinis: Briones, M. (2018). The Serendipitous Value of Soil Fauna in Ecosystem Functioning: The Unexplained Explained, Frontiers. 19.05.2025</a:t>
            </a:r>
          </a:p>
        </p:txBody>
      </p:sp>
      <p:sp>
        <p:nvSpPr>
          <p:cNvPr id="7" name="Textfeld 13">
            <a:extLst>
              <a:ext uri="{FF2B5EF4-FFF2-40B4-BE49-F238E27FC236}">
                <a16:creationId xmlns:a16="http://schemas.microsoft.com/office/drawing/2014/main" id="{AD4389B6-3BC0-9A39-1AEC-5F4D6FAAA7BE}"/>
              </a:ext>
            </a:extLst>
          </p:cNvPr>
          <p:cNvSpPr txBox="1"/>
          <p:nvPr/>
        </p:nvSpPr>
        <p:spPr bwMode="auto">
          <a:xfrm>
            <a:off x="955335" y="1236111"/>
            <a:ext cx="2812624"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lt" sz="2800" b="0" i="0" u="none" strike="noStrike" cap="none" spc="0" noProof="0" dirty="0">
                <a:ln>
                  <a:noFill/>
                </a:ln>
                <a:solidFill>
                  <a:srgbClr val="000000"/>
                </a:solidFill>
                <a:latin typeface="Calibri" panose="020F0502020204030204" pitchFamily="34" charset="0"/>
                <a:cs typeface="Calibri" panose="020F0502020204030204" pitchFamily="34" charset="0"/>
              </a:rPr>
              <a:t>Aiškinti (explain)</a:t>
            </a:r>
            <a:endParaRPr lang="lt"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a:extLst>
              <a:ext uri="{FF2B5EF4-FFF2-40B4-BE49-F238E27FC236}">
                <a16:creationId xmlns:a16="http://schemas.microsoft.com/office/drawing/2014/main" id="{CACAE935-C384-6F4F-E86C-5BA6D0E78758}"/>
              </a:ext>
            </a:extLst>
          </p:cNvPr>
          <p:cNvSpPr>
            <a:spLocks noGrp="1"/>
          </p:cNvSpPr>
          <p:nvPr>
            <p:ph type="title"/>
          </p:nvPr>
        </p:nvSpPr>
        <p:spPr/>
        <p:txBody>
          <a:bodyPr>
            <a:normAutofit/>
          </a:bodyPr>
          <a:lstStyle/>
          <a:p>
            <a:r>
              <a:rPr lang="lt" dirty="0"/>
              <a:t>Mokytojas turi padėti mokiniams suprasti vaizdus</a:t>
            </a:r>
          </a:p>
        </p:txBody>
      </p:sp>
      <p:sp>
        <p:nvSpPr>
          <p:cNvPr id="2" name="Foliennummernplatzhalter 1"/>
          <p:cNvSpPr>
            <a:spLocks noGrp="1"/>
          </p:cNvSpPr>
          <p:nvPr>
            <p:ph type="sldNum" sz="quarter" idx="4294967295"/>
          </p:nvPr>
        </p:nvSpPr>
        <p:spPr bwMode="auto">
          <a:xfrm>
            <a:off x="9448800" y="6356350"/>
            <a:ext cx="2743200" cy="365125"/>
          </a:xfrm>
        </p:spPr>
        <p:txBody>
          <a:bodyPr/>
          <a:lstStyle/>
          <a:p>
            <a:pPr>
              <a:defRPr/>
            </a:pPr>
            <a:fld id="{C78E65DB-0693-4285-868B-A910EFECD7CD}" type="slidenum">
              <a:rPr lang="en-GB" noProof="0" smtClean="0"/>
              <a:t>38</a:t>
            </a:fld>
            <a:endParaRPr lang="lt" noProof="0" dirty="0"/>
          </a:p>
        </p:txBody>
      </p:sp>
      <p:sp>
        <p:nvSpPr>
          <p:cNvPr id="4" name="Textfeld 3"/>
          <p:cNvSpPr txBox="1"/>
          <p:nvPr/>
        </p:nvSpPr>
        <p:spPr bwMode="auto">
          <a:xfrm>
            <a:off x="672341" y="1355740"/>
            <a:ext cx="11043407" cy="2814617"/>
          </a:xfrm>
          <a:prstGeom prst="rect">
            <a:avLst/>
          </a:prstGeom>
          <a:noFill/>
        </p:spPr>
        <p:txBody>
          <a:bodyPr wrap="square" rtlCol="0">
            <a:spAutoFit/>
          </a:bodyPr>
          <a:lstStyle/>
          <a:p>
            <a:pPr marL="342900" indent="-342900">
              <a:lnSpc>
                <a:spcPct val="150000"/>
              </a:lnSpc>
              <a:buFont typeface="Arial" panose="020B0604020202020204" pitchFamily="34" charset="0"/>
              <a:buChar char="•"/>
              <a:defRPr/>
            </a:pPr>
            <a:r>
              <a:rPr lang="lt" sz="2000" noProof="0" dirty="0">
                <a:latin typeface="Poppins"/>
                <a:cs typeface="Calibri" panose="020F0502020204030204" pitchFamily="34" charset="0"/>
              </a:rPr>
              <a:t>Mokiniai pastebi svarbiausias paveikslėlio dalis ir atpažįsta tai, ką jau žino.</a:t>
            </a:r>
          </a:p>
          <a:p>
            <a:pPr marL="342900" indent="-342900">
              <a:lnSpc>
                <a:spcPct val="150000"/>
              </a:lnSpc>
              <a:buFont typeface="Arial" panose="020B0604020202020204" pitchFamily="34" charset="0"/>
              <a:buChar char="•"/>
              <a:defRPr/>
            </a:pPr>
            <a:r>
              <a:rPr lang="lt" sz="2000" noProof="0" dirty="0">
                <a:latin typeface="Poppins"/>
                <a:cs typeface="Calibri" panose="020F0502020204030204" pitchFamily="34" charset="0"/>
              </a:rPr>
              <a:t>Pakartojamos anksčiau įgytos žinios ir integruojamos į „mentalinį modelį“.</a:t>
            </a:r>
          </a:p>
          <a:p>
            <a:pPr marL="342900" indent="-342900">
              <a:lnSpc>
                <a:spcPct val="150000"/>
              </a:lnSpc>
              <a:buFont typeface="Arial" panose="020B0604020202020204" pitchFamily="34" charset="0"/>
              <a:buChar char="•"/>
              <a:defRPr/>
            </a:pPr>
            <a:r>
              <a:rPr lang="lt" sz="2000" noProof="0" dirty="0">
                <a:latin typeface="Poppins"/>
                <a:cs typeface="Calibri" panose="020F0502020204030204" pitchFamily="34" charset="0"/>
              </a:rPr>
              <a:t>Formuojant „mentalinį modelį“ konkreti juslėmis gauta ir suvokta informacija abstrahuojama.</a:t>
            </a:r>
          </a:p>
          <a:p>
            <a:pPr marL="342900" indent="-342900">
              <a:lnSpc>
                <a:spcPct val="150000"/>
              </a:lnSpc>
              <a:buFont typeface="Arial" panose="020B0604020202020204" pitchFamily="34" charset="0"/>
              <a:buChar char="•"/>
              <a:defRPr/>
            </a:pPr>
            <a:r>
              <a:rPr lang="lt" sz="2000" noProof="0" dirty="0">
                <a:latin typeface="Poppins"/>
                <a:cs typeface="Calibri" panose="020F0502020204030204" pitchFamily="34" charset="0"/>
              </a:rPr>
              <a:t>Kuo sudėtingesnės ir įvairesnės nuorodos į mokomąjį turinį atvaizdavimo formoje arba tarp atvaizdavimo formų (pavyzdžiui, tekste ir iliustracijoje), tuo didesnis krūvis darbinei atminčiai (kognityvinė apkrova).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127A-3726-43F6-B787-0AD25945D0E5}"/>
              </a:ext>
            </a:extLst>
          </p:cNvPr>
          <p:cNvSpPr>
            <a:spLocks noGrp="1"/>
          </p:cNvSpPr>
          <p:nvPr>
            <p:ph type="title"/>
          </p:nvPr>
        </p:nvSpPr>
        <p:spPr/>
        <p:txBody>
          <a:bodyPr/>
          <a:lstStyle/>
          <a:p>
            <a:r>
              <a:rPr lang="lt" noProof="0" dirty="0"/>
              <a:t>4 modulis</a:t>
            </a:r>
          </a:p>
        </p:txBody>
      </p:sp>
      <p:sp>
        <p:nvSpPr>
          <p:cNvPr id="3" name="Textplatzhalter 2">
            <a:extLst>
              <a:ext uri="{FF2B5EF4-FFF2-40B4-BE49-F238E27FC236}">
                <a16:creationId xmlns:a16="http://schemas.microsoft.com/office/drawing/2014/main" id="{DB7C72AE-3E17-4557-B09D-CC4AE96D8088}"/>
              </a:ext>
            </a:extLst>
          </p:cNvPr>
          <p:cNvSpPr>
            <a:spLocks noGrp="1"/>
          </p:cNvSpPr>
          <p:nvPr>
            <p:ph type="body" idx="1"/>
          </p:nvPr>
        </p:nvSpPr>
        <p:spPr/>
        <p:txBody>
          <a:bodyPr>
            <a:normAutofit/>
          </a:bodyPr>
          <a:lstStyle/>
          <a:p>
            <a:r>
              <a:rPr lang="lt" noProof="0" dirty="0"/>
              <a:t>Gilinkite žinias apie dirvožemį ir įvertinkite mokinių mokymosi pažangą </a:t>
            </a:r>
          </a:p>
        </p:txBody>
      </p:sp>
    </p:spTree>
    <p:extLst>
      <p:ext uri="{BB962C8B-B14F-4D97-AF65-F5344CB8AC3E}">
        <p14:creationId xmlns:p14="http://schemas.microsoft.com/office/powerpoint/2010/main" val="3649040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a:extLst>
              <a:ext uri="{96DAC541-7B7A-43D3-8B79-37D633B846F1}">
                <asvg:svgBlip xmlns:asvg="http://schemas.microsoft.com/office/drawing/2016/SVG/main" r:embed="rId3"/>
              </a:ext>
            </a:extLst>
          </a:blip>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a:extLst>
              <a:ext uri="{96DAC541-7B7A-43D3-8B79-37D633B846F1}">
                <asvg:svgBlip xmlns:asvg="http://schemas.microsoft.com/office/drawing/2016/SVG/main" r:embed="rId5"/>
              </a:ext>
            </a:extLst>
          </a:blip>
          <a:stretch/>
        </p:blipFill>
        <p:spPr bwMode="auto">
          <a:xfrm>
            <a:off x="11179391" y="-678275"/>
            <a:ext cx="293241" cy="293241"/>
          </a:xfrm>
          <a:prstGeom prst="rect">
            <a:avLst/>
          </a:prstGeom>
        </p:spPr>
      </p:pic>
      <p:pic>
        <p:nvPicPr>
          <p:cNvPr id="14" name="Gráfico 13"/>
          <p:cNvPicPr>
            <a:picLocks noChangeAspect="1"/>
          </p:cNvPicPr>
          <p:nvPr/>
        </p:nvPicPr>
        <p:blipFill>
          <a:blip>
            <a:extLst>
              <a:ext uri="{96DAC541-7B7A-43D3-8B79-37D633B846F1}">
                <asvg:svgBlip xmlns:asvg="http://schemas.microsoft.com/office/drawing/2016/SVG/main" r:embed="rId6"/>
              </a:ext>
            </a:extLst>
          </a:blip>
          <a:stretch/>
        </p:blipFill>
        <p:spPr bwMode="auto">
          <a:xfrm>
            <a:off x="11566681" y="-680607"/>
            <a:ext cx="293241" cy="293241"/>
          </a:xfrm>
          <a:prstGeom prst="rect">
            <a:avLst/>
          </a:prstGeom>
        </p:spPr>
      </p:pic>
      <p:sp>
        <p:nvSpPr>
          <p:cNvPr id="18" name="Textfeld 17"/>
          <p:cNvSpPr txBox="1"/>
          <p:nvPr/>
        </p:nvSpPr>
        <p:spPr bwMode="auto">
          <a:xfrm>
            <a:off x="962559" y="1783367"/>
            <a:ext cx="7208590" cy="3365024"/>
          </a:xfrm>
          <a:prstGeom prst="rect">
            <a:avLst/>
          </a:prstGeom>
          <a:noFill/>
        </p:spPr>
        <p:txBody>
          <a:bodyPr wrap="square" lIns="91440" tIns="45720" rIns="91440" bIns="45720" rtlCol="0" anchor="t">
            <a:spAutoFit/>
          </a:bodyPr>
          <a:lstStyle/>
          <a:p>
            <a:pPr>
              <a:lnSpc>
                <a:spcPct val="150000"/>
              </a:lnSpc>
              <a:defRPr/>
            </a:pPr>
            <a:r>
              <a:rPr lang="lt" b="1" noProof="0" dirty="0">
                <a:latin typeface="Poppins"/>
              </a:rPr>
              <a:t>1.1. užduotis. Pamąstykite</a:t>
            </a:r>
            <a:r>
              <a:rPr lang="lt" noProof="0" dirty="0">
                <a:latin typeface="Poppins"/>
              </a:rPr>
              <a:t>: </a:t>
            </a:r>
          </a:p>
          <a:p>
            <a:pPr>
              <a:lnSpc>
                <a:spcPct val="150000"/>
              </a:lnSpc>
              <a:defRPr/>
            </a:pPr>
            <a:r>
              <a:rPr lang="lt" i="1" noProof="0" dirty="0">
                <a:latin typeface="Poppins"/>
              </a:rPr>
              <a:t>Ką geras gamtamokslinis ugdymas reiškia jums? </a:t>
            </a:r>
          </a:p>
          <a:p>
            <a:pPr>
              <a:lnSpc>
                <a:spcPct val="150000"/>
              </a:lnSpc>
              <a:defRPr/>
            </a:pPr>
            <a:r>
              <a:rPr lang="lt" noProof="0" dirty="0">
                <a:latin typeface="Poppins"/>
              </a:rPr>
              <a:t>(3 minutės)</a:t>
            </a:r>
            <a:endParaRPr lang="lt" b="1" noProof="0" dirty="0">
              <a:latin typeface="Poppins"/>
            </a:endParaRPr>
          </a:p>
          <a:p>
            <a:pPr>
              <a:lnSpc>
                <a:spcPct val="150000"/>
              </a:lnSpc>
              <a:defRPr/>
            </a:pPr>
            <a:r>
              <a:rPr lang="lt" noProof="0" dirty="0">
                <a:latin typeface="Poppins"/>
              </a:rPr>
              <a:t>Grupėmis po keturis </a:t>
            </a:r>
            <a:r>
              <a:rPr lang="lt" b="1" noProof="0" dirty="0">
                <a:latin typeface="Poppins"/>
              </a:rPr>
              <a:t>aptarkite</a:t>
            </a:r>
            <a:r>
              <a:rPr lang="lt" noProof="0" dirty="0">
                <a:latin typeface="Poppins"/>
              </a:rPr>
              <a:t>: </a:t>
            </a:r>
          </a:p>
          <a:p>
            <a:pPr>
              <a:lnSpc>
                <a:spcPct val="150000"/>
              </a:lnSpc>
              <a:defRPr/>
            </a:pPr>
            <a:r>
              <a:rPr lang="lt" i="1" noProof="0" dirty="0">
                <a:latin typeface="Poppins"/>
              </a:rPr>
              <a:t>Kaip surikiuotumėte savo idėjas pagal svarbą? (Kuris aspektas svarbiausias? Kuris mažiausiai svarbus?) </a:t>
            </a:r>
          </a:p>
          <a:p>
            <a:pPr>
              <a:lnSpc>
                <a:spcPct val="150000"/>
              </a:lnSpc>
              <a:defRPr/>
            </a:pPr>
            <a:r>
              <a:rPr lang="lt" noProof="0" dirty="0">
                <a:latin typeface="Poppins"/>
              </a:rPr>
              <a:t>(5 minutės)</a:t>
            </a:r>
            <a:endParaRPr lang="lt" b="1" noProof="0" dirty="0">
              <a:latin typeface="Poppins"/>
            </a:endParaRPr>
          </a:p>
          <a:p>
            <a:pPr>
              <a:lnSpc>
                <a:spcPct val="150000"/>
              </a:lnSpc>
              <a:defRPr/>
            </a:pPr>
            <a:r>
              <a:rPr lang="lt" noProof="0" dirty="0">
                <a:latin typeface="Poppins"/>
              </a:rPr>
              <a:t>Trumpai </a:t>
            </a:r>
            <a:r>
              <a:rPr lang="lt" b="1" noProof="0" dirty="0">
                <a:latin typeface="Poppins"/>
              </a:rPr>
              <a:t>pristatykite</a:t>
            </a:r>
            <a:r>
              <a:rPr lang="lt" noProof="0" dirty="0">
                <a:latin typeface="Poppins"/>
              </a:rPr>
              <a:t> rezultatus.</a:t>
            </a:r>
          </a:p>
        </p:txBody>
      </p:sp>
      <p:sp>
        <p:nvSpPr>
          <p:cNvPr id="5" name="Rechteckige Legende 4"/>
          <p:cNvSpPr/>
          <p:nvPr/>
        </p:nvSpPr>
        <p:spPr bwMode="auto">
          <a:xfrm>
            <a:off x="8273939" y="1783367"/>
            <a:ext cx="3198693" cy="1701739"/>
          </a:xfrm>
          <a:prstGeom prst="wedgeRectCallout">
            <a:avLst>
              <a:gd name="adj1" fmla="val -36489"/>
              <a:gd name="adj2" fmla="val 100550"/>
            </a:avLst>
          </a:prstGeom>
          <a:solidFill>
            <a:srgbClr val="0CAF8F"/>
          </a:solidFill>
          <a:ln>
            <a:solidFill>
              <a:srgbClr val="5A312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lt" b="1" noProof="0" dirty="0"/>
              <a:t>Ugdymo principas:
</a:t>
            </a:r>
            <a:r>
              <a:rPr lang="lt" noProof="0" dirty="0"/>
              <a:t>Išsiaiškinkite mokinių išankstines nuostatas.</a:t>
            </a:r>
          </a:p>
        </p:txBody>
      </p:sp>
      <p:sp>
        <p:nvSpPr>
          <p:cNvPr id="15" name="Title 14">
            <a:extLst>
              <a:ext uri="{FF2B5EF4-FFF2-40B4-BE49-F238E27FC236}">
                <a16:creationId xmlns:a16="http://schemas.microsoft.com/office/drawing/2014/main" id="{3162FC13-18CB-58F1-25FC-DEFF1E9F19AC}"/>
              </a:ext>
            </a:extLst>
          </p:cNvPr>
          <p:cNvSpPr>
            <a:spLocks noGrp="1"/>
          </p:cNvSpPr>
          <p:nvPr>
            <p:ph type="title"/>
          </p:nvPr>
        </p:nvSpPr>
        <p:spPr/>
        <p:txBody>
          <a:bodyPr/>
          <a:lstStyle/>
          <a:p>
            <a:pPr algn="r"/>
            <a:r>
              <a:rPr lang="lt" dirty="0"/>
              <a:t>Kaip manote, kas yra „geras gamtamokslinis ugdymas“?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Textfeld 2"/>
          <p:cNvSpPr txBox="1"/>
          <p:nvPr/>
        </p:nvSpPr>
        <p:spPr bwMode="auto">
          <a:xfrm>
            <a:off x="669822" y="2170264"/>
            <a:ext cx="10861777" cy="3003386"/>
          </a:xfrm>
          <a:prstGeom prst="rect">
            <a:avLst/>
          </a:prstGeom>
          <a:noFill/>
        </p:spPr>
        <p:txBody>
          <a:bodyPr wrap="square" lIns="91440" tIns="45720" rIns="91440" bIns="45720" rtlCol="0" anchor="t">
            <a:spAutoFit/>
          </a:bodyPr>
          <a:lstStyle/>
          <a:p>
            <a:pPr>
              <a:lnSpc>
                <a:spcPct val="150000"/>
              </a:lnSpc>
              <a:defRPr/>
            </a:pPr>
            <a:r>
              <a:rPr lang="lt" noProof="0" dirty="0">
                <a:latin typeface="Poppins"/>
                <a:cs typeface="Calibri" panose="020F0502020204030204" pitchFamily="34" charset="0"/>
              </a:rPr>
              <a:t>Sudaromos sąlygos mokiniams įsigilinti į temą, taikyti patirtį kituose kontekstuose, įgyti papildomų žinių, išplėsti konceptualųjį suvokimą, įgyti praktinių žinių ir įgūdžių (žinių gilinimas ir perkėlimas). </a:t>
            </a:r>
          </a:p>
          <a:p>
            <a:pPr>
              <a:lnSpc>
                <a:spcPct val="150000"/>
              </a:lnSpc>
              <a:defRPr/>
            </a:pPr>
            <a:r>
              <a:rPr lang="lt" b="1" u="sng" noProof="0" dirty="0">
                <a:latin typeface="Poppins"/>
                <a:cs typeface="Calibri"/>
              </a:rPr>
              <a:t>Metodai: </a:t>
            </a:r>
          </a:p>
          <a:p>
            <a:pPr marL="342900" indent="-342900">
              <a:lnSpc>
                <a:spcPct val="150000"/>
              </a:lnSpc>
              <a:buFont typeface="Arial" pitchFamily="2" charset="2"/>
              <a:buChar char="•"/>
              <a:defRPr/>
            </a:pPr>
            <a:r>
              <a:rPr lang="lt" noProof="0" dirty="0">
                <a:latin typeface="Poppins"/>
                <a:cs typeface="Calibri" panose="020F0502020204030204" pitchFamily="34" charset="0"/>
              </a:rPr>
              <a:t>Nuodugnus klausinėjimas </a:t>
            </a:r>
          </a:p>
          <a:p>
            <a:pPr marL="342900" indent="-342900">
              <a:lnSpc>
                <a:spcPct val="150000"/>
              </a:lnSpc>
              <a:buFont typeface="Arial" pitchFamily="2" charset="2"/>
              <a:buChar char="•"/>
              <a:defRPr/>
            </a:pPr>
            <a:r>
              <a:rPr lang="lt" noProof="0" dirty="0">
                <a:latin typeface="Poppins"/>
                <a:cs typeface="Calibri" panose="020F0502020204030204" pitchFamily="34" charset="0"/>
              </a:rPr>
              <a:t>Taikymo pavyzdžiai: apžiūrėkite dirvožemyje gyvenančius gyvius atidžiau, išsiaiškinkite, kaip jie kvėpuoja, kaip atrodo jų burna, nustatykite, kokių dirvožemio tipų yra jūsų mokyklos kieme, </a:t>
            </a:r>
            <a:r>
              <a:rPr lang="lt" sz="2000" noProof="0" dirty="0">
                <a:latin typeface="Poppins"/>
                <a:cs typeface="Calibri" panose="020F0502020204030204" pitchFamily="34" charset="0"/>
              </a:rPr>
              <a:t>…</a:t>
            </a:r>
          </a:p>
        </p:txBody>
      </p:sp>
      <p:sp>
        <p:nvSpPr>
          <p:cNvPr id="2" name="Title 1">
            <a:extLst>
              <a:ext uri="{FF2B5EF4-FFF2-40B4-BE49-F238E27FC236}">
                <a16:creationId xmlns:a16="http://schemas.microsoft.com/office/drawing/2014/main" id="{347DECB7-CCE5-759A-0909-DB0A73FC20CE}"/>
              </a:ext>
            </a:extLst>
          </p:cNvPr>
          <p:cNvSpPr>
            <a:spLocks noGrp="1"/>
          </p:cNvSpPr>
          <p:nvPr>
            <p:ph type="title"/>
          </p:nvPr>
        </p:nvSpPr>
        <p:spPr/>
        <p:txBody>
          <a:bodyPr>
            <a:normAutofit/>
          </a:bodyPr>
          <a:lstStyle/>
          <a:p>
            <a:r>
              <a:rPr lang="lt" dirty="0"/>
              <a:t>Plėtoti: nerti giliau</a:t>
            </a:r>
          </a:p>
        </p:txBody>
      </p:sp>
      <p:sp>
        <p:nvSpPr>
          <p:cNvPr id="4" name="Textfeld 18"/>
          <p:cNvSpPr txBox="1"/>
          <p:nvPr/>
        </p:nvSpPr>
        <p:spPr bwMode="auto">
          <a:xfrm>
            <a:off x="795891" y="1236111"/>
            <a:ext cx="3224315" cy="523220"/>
          </a:xfrm>
          <a:prstGeom prst="rect">
            <a:avLst/>
          </a:prstGeom>
          <a:solidFill>
            <a:srgbClr val="00B0F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lt" sz="2800" b="0" i="0" u="none" strike="noStrike" cap="none" spc="0" noProof="0" dirty="0">
                <a:ln>
                  <a:noFill/>
                </a:ln>
                <a:solidFill>
                  <a:srgbClr val="000000"/>
                </a:solidFill>
                <a:latin typeface="Calibri" panose="020F0502020204030204" pitchFamily="34" charset="0"/>
                <a:cs typeface="Calibri" panose="020F0502020204030204" pitchFamily="34" charset="0"/>
              </a:rPr>
              <a:t>Plėtoti (elaborate)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Textfeld 2"/>
          <p:cNvSpPr txBox="1"/>
          <p:nvPr/>
        </p:nvSpPr>
        <p:spPr bwMode="auto">
          <a:xfrm>
            <a:off x="445439" y="1975494"/>
            <a:ext cx="5650561" cy="3748655"/>
          </a:xfrm>
          <a:prstGeom prst="rect">
            <a:avLst/>
          </a:prstGeom>
          <a:noFill/>
        </p:spPr>
        <p:txBody>
          <a:bodyPr wrap="square" lIns="91440" tIns="45720" rIns="91440" bIns="45720" rtlCol="0" anchor="t">
            <a:spAutoFit/>
          </a:bodyPr>
          <a:lstStyle/>
          <a:p>
            <a:pPr marL="0" marR="0" lvl="0" indent="0" algn="just" defTabSz="914400">
              <a:lnSpc>
                <a:spcPct val="150000"/>
              </a:lnSpc>
              <a:spcBef>
                <a:spcPts val="0"/>
              </a:spcBef>
              <a:spcAft>
                <a:spcPts val="0"/>
              </a:spcAft>
              <a:buClr>
                <a:srgbClr val="000000"/>
              </a:buClr>
              <a:buSzTx/>
              <a:buFont typeface="Arial"/>
              <a:buNone/>
              <a:defRPr/>
            </a:pPr>
            <a:r>
              <a:rPr lang="lt" sz="1600" b="1" i="0" u="sng" strike="noStrike" cap="none" spc="0" noProof="0" dirty="0">
                <a:ln>
                  <a:noFill/>
                </a:ln>
                <a:latin typeface="Poppins"/>
                <a:cs typeface="Calibri"/>
              </a:rPr>
              <a:t>4.1. užduotis</a:t>
            </a:r>
            <a:r>
              <a:rPr lang="en-GB" sz="1600" b="1" i="0" u="sng" strike="noStrike" cap="none" spc="0" noProof="0" dirty="0">
                <a:ln>
                  <a:noFill/>
                </a:ln>
                <a:latin typeface="Poppins"/>
                <a:cs typeface="Calibri"/>
              </a:rPr>
              <a:t>.</a:t>
            </a:r>
            <a:r>
              <a:rPr lang="lt" sz="1600" i="0" strike="noStrike" cap="none" spc="0" noProof="0" dirty="0">
                <a:ln>
                  <a:noFill/>
                </a:ln>
                <a:latin typeface="Poppins"/>
                <a:cs typeface="Calibri"/>
              </a:rPr>
              <a:t> </a:t>
            </a:r>
            <a:r>
              <a:rPr lang="lt" sz="1600" b="1" i="0" u="none" strike="noStrike" cap="none" spc="0" noProof="0" dirty="0">
                <a:ln>
                  <a:noFill/>
                </a:ln>
                <a:latin typeface="Poppins"/>
                <a:cs typeface="Calibri"/>
              </a:rPr>
              <a:t>Mokiniams pateikiama informacijos apie tris dirvožemio tipus. </a:t>
            </a:r>
            <a:endParaRPr lang="lt" sz="1600" b="1" noProof="0" dirty="0">
              <a:latin typeface="Poppins"/>
              <a:cs typeface="Calibri"/>
            </a:endParaRPr>
          </a:p>
          <a:p>
            <a:pPr marL="342900" marR="0" lvl="0" indent="-342900" algn="just" defTabSz="914400">
              <a:lnSpc>
                <a:spcPct val="150000"/>
              </a:lnSpc>
              <a:spcBef>
                <a:spcPts val="0"/>
              </a:spcBef>
              <a:spcAft>
                <a:spcPts val="0"/>
              </a:spcAft>
              <a:buClr>
                <a:srgbClr val="000000"/>
              </a:buClr>
              <a:buSzTx/>
              <a:buFont typeface="Arial" panose="020B0604020202020204" pitchFamily="34" charset="0"/>
              <a:buChar char="•"/>
              <a:defRPr/>
            </a:pPr>
            <a:r>
              <a:rPr lang="lt" sz="1600" b="0" i="0" u="none" strike="noStrike" cap="none" spc="0" noProof="0" dirty="0">
                <a:ln>
                  <a:noFill/>
                </a:ln>
                <a:latin typeface="Poppins"/>
                <a:cs typeface="Calibri"/>
              </a:rPr>
              <a:t>Grupėmis po keturis mokiniai pasirenka po dirvožemio tipą ir gauna papildomos informacijos apie jo savybes arba naršo internete.</a:t>
            </a:r>
          </a:p>
          <a:p>
            <a:pPr marL="342900" marR="0" lvl="0" indent="-342900" algn="just" defTabSz="914400">
              <a:lnSpc>
                <a:spcPct val="150000"/>
              </a:lnSpc>
              <a:spcBef>
                <a:spcPts val="0"/>
              </a:spcBef>
              <a:spcAft>
                <a:spcPts val="0"/>
              </a:spcAft>
              <a:buClr>
                <a:srgbClr val="000000"/>
              </a:buClr>
              <a:buSzTx/>
              <a:buFont typeface="Arial" panose="020B0604020202020204" pitchFamily="34" charset="0"/>
              <a:buChar char="•"/>
              <a:defRPr/>
            </a:pPr>
            <a:r>
              <a:rPr lang="lt" sz="1600" b="0" i="0" u="none" strike="noStrike" cap="none" spc="0" noProof="0" dirty="0">
                <a:ln>
                  <a:noFill/>
                </a:ln>
                <a:latin typeface="Poppins"/>
                <a:cs typeface="Calibri"/>
              </a:rPr>
              <a:t>Parengia plakatą, kuriuo atsako į klausimus:</a:t>
            </a:r>
            <a:endParaRPr lang="lt" sz="1600" noProof="0" dirty="0">
              <a:latin typeface="Poppins"/>
              <a:ea typeface="Calibri"/>
              <a:cs typeface="Arial"/>
            </a:endParaRPr>
          </a:p>
          <a:p>
            <a:pPr algn="just">
              <a:lnSpc>
                <a:spcPct val="150000"/>
              </a:lnSpc>
              <a:buClr>
                <a:srgbClr val="000000"/>
              </a:buClr>
              <a:defRPr/>
            </a:pPr>
            <a:r>
              <a:rPr lang="lt" sz="1600" i="1" noProof="0" dirty="0">
                <a:latin typeface="Poppins"/>
                <a:cs typeface="Calibri"/>
              </a:rPr>
              <a:t>  - </a:t>
            </a:r>
            <a:r>
              <a:rPr lang="lt" sz="1600" b="0" i="1" u="none" strike="noStrike" cap="none" spc="0" noProof="0" dirty="0">
                <a:ln>
                  <a:noFill/>
                </a:ln>
                <a:latin typeface="Poppins"/>
                <a:cs typeface="Calibri"/>
              </a:rPr>
              <a:t>Kokie gyviai gyvena dirvožemyje</a:t>
            </a:r>
            <a:r>
              <a:rPr lang="lt" sz="1600" i="1" noProof="0" dirty="0">
                <a:latin typeface="Poppins"/>
                <a:cs typeface="Calibri"/>
              </a:rPr>
              <a:t>?</a:t>
            </a:r>
            <a:endParaRPr lang="lt" sz="1600" noProof="0" dirty="0">
              <a:latin typeface="Poppins"/>
              <a:cs typeface="Arial"/>
            </a:endParaRPr>
          </a:p>
          <a:p>
            <a:pPr algn="just">
              <a:lnSpc>
                <a:spcPct val="150000"/>
              </a:lnSpc>
              <a:defRPr/>
            </a:pPr>
            <a:r>
              <a:rPr lang="lt" sz="1600" i="1" noProof="0" dirty="0">
                <a:latin typeface="Poppins"/>
                <a:ea typeface="Calibri"/>
                <a:cs typeface="Calibri"/>
              </a:rPr>
              <a:t>  - </a:t>
            </a:r>
            <a:r>
              <a:rPr lang="lt" sz="1600" b="0" i="1" u="none" strike="noStrike" cap="none" spc="0" noProof="0" dirty="0">
                <a:ln>
                  <a:noFill/>
                </a:ln>
                <a:latin typeface="Poppins"/>
                <a:cs typeface="Calibri"/>
              </a:rPr>
              <a:t>Kaip jie prisideda prie pasirinkto dirvožemio tipo savybių</a:t>
            </a:r>
            <a:r>
              <a:rPr lang="lt" sz="1600" i="1" noProof="0" dirty="0">
                <a:latin typeface="Poppins"/>
                <a:cs typeface="Calibri"/>
              </a:rPr>
              <a:t>?</a:t>
            </a:r>
            <a:endParaRPr lang="lt" sz="1600" noProof="0" dirty="0">
              <a:latin typeface="Poppins"/>
              <a:cs typeface="Arial"/>
            </a:endParaRPr>
          </a:p>
          <a:p>
            <a:pPr algn="just">
              <a:lnSpc>
                <a:spcPct val="150000"/>
              </a:lnSpc>
              <a:defRPr/>
            </a:pPr>
            <a:r>
              <a:rPr lang="lt" sz="1600" i="1" noProof="0" dirty="0">
                <a:latin typeface="Poppins"/>
                <a:cs typeface="Calibri"/>
              </a:rPr>
              <a:t>  - </a:t>
            </a:r>
            <a:r>
              <a:rPr lang="lt" sz="1600" b="0" i="1" u="none" strike="noStrike" cap="none" spc="0" noProof="0" dirty="0">
                <a:ln>
                  <a:noFill/>
                </a:ln>
                <a:latin typeface="Poppins"/>
                <a:cs typeface="Calibri"/>
              </a:rPr>
              <a:t>Kodėl tai (ne)sveikas dirvožemis?</a:t>
            </a:r>
            <a:endParaRPr lang="lt" sz="1600" b="0" u="none" strike="noStrike" cap="none" spc="0" noProof="0" dirty="0">
              <a:ln>
                <a:noFill/>
              </a:ln>
              <a:latin typeface="Poppins"/>
              <a:cs typeface="Arial"/>
            </a:endParaRPr>
          </a:p>
        </p:txBody>
      </p:sp>
      <p:pic>
        <p:nvPicPr>
          <p:cNvPr id="5" name="Grafik 4"/>
          <p:cNvPicPr>
            <a:picLocks noChangeAspect="1"/>
          </p:cNvPicPr>
          <p:nvPr/>
        </p:nvPicPr>
        <p:blipFill>
          <a:blip r:embed="rId8"/>
          <a:stretch/>
        </p:blipFill>
        <p:spPr bwMode="auto">
          <a:xfrm>
            <a:off x="6577443" y="1759331"/>
            <a:ext cx="5169118" cy="3553769"/>
          </a:xfrm>
          <a:prstGeom prst="rect">
            <a:avLst/>
          </a:prstGeom>
        </p:spPr>
      </p:pic>
      <p:sp>
        <p:nvSpPr>
          <p:cNvPr id="8" name="Textfeld 7">
            <a:extLst>
              <a:ext uri="{FF2B5EF4-FFF2-40B4-BE49-F238E27FC236}">
                <a16:creationId xmlns:a16="http://schemas.microsoft.com/office/drawing/2014/main" id="{A483B7B2-2133-4151-55CD-FF7268069F20}"/>
              </a:ext>
            </a:extLst>
          </p:cNvPr>
          <p:cNvSpPr txBox="1"/>
          <p:nvPr/>
        </p:nvSpPr>
        <p:spPr>
          <a:xfrm>
            <a:off x="871538" y="1928813"/>
            <a:ext cx="184731" cy="369332"/>
          </a:xfrm>
          <a:prstGeom prst="rect">
            <a:avLst/>
          </a:prstGeom>
          <a:noFill/>
        </p:spPr>
        <p:txBody>
          <a:bodyPr wrap="none" rtlCol="0">
            <a:spAutoFit/>
          </a:bodyPr>
          <a:lstStyle/>
          <a:p>
            <a:endParaRPr lang="lt" noProof="0" dirty="0"/>
          </a:p>
        </p:txBody>
      </p:sp>
      <p:sp>
        <p:nvSpPr>
          <p:cNvPr id="2" name="Title 1">
            <a:extLst>
              <a:ext uri="{FF2B5EF4-FFF2-40B4-BE49-F238E27FC236}">
                <a16:creationId xmlns:a16="http://schemas.microsoft.com/office/drawing/2014/main" id="{F2B79871-6E99-6869-067A-FF94B3DB99FA}"/>
              </a:ext>
            </a:extLst>
          </p:cNvPr>
          <p:cNvSpPr>
            <a:spLocks noGrp="1"/>
          </p:cNvSpPr>
          <p:nvPr>
            <p:ph type="title"/>
          </p:nvPr>
        </p:nvSpPr>
        <p:spPr/>
        <p:txBody>
          <a:bodyPr/>
          <a:lstStyle/>
          <a:p>
            <a:r>
              <a:rPr lang="lt" dirty="0"/>
              <a:t>Plėtoti: nerti giliau</a:t>
            </a:r>
          </a:p>
        </p:txBody>
      </p:sp>
      <p:sp>
        <p:nvSpPr>
          <p:cNvPr id="6" name="TextBox 5">
            <a:extLst>
              <a:ext uri="{FF2B5EF4-FFF2-40B4-BE49-F238E27FC236}">
                <a16:creationId xmlns:a16="http://schemas.microsoft.com/office/drawing/2014/main" id="{BCB9CB07-924D-0E13-9FA4-AA5A436B3ED7}"/>
              </a:ext>
            </a:extLst>
          </p:cNvPr>
          <p:cNvSpPr txBox="1"/>
          <p:nvPr/>
        </p:nvSpPr>
        <p:spPr>
          <a:xfrm>
            <a:off x="6575323" y="5358580"/>
            <a:ext cx="54323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 sz="900" dirty="0">
                <a:solidFill>
                  <a:srgbClr val="333333"/>
                </a:solidFill>
                <a:highlight>
                  <a:srgbClr val="FFFFFF"/>
                </a:highlight>
                <a:latin typeface="Segoe UI"/>
                <a:cs typeface="Segoe UI"/>
              </a:rPr>
              <a:t>Paveikslėlis iš</a:t>
            </a:r>
            <a:r>
              <a:rPr lang="lt" sz="900" dirty="0">
                <a:solidFill>
                  <a:srgbClr val="00B0F0"/>
                </a:solidFill>
                <a:highlight>
                  <a:srgbClr val="FFFFFF"/>
                </a:highlight>
                <a:latin typeface="Segoe UI"/>
                <a:cs typeface="Segoe UI"/>
              </a:rPr>
              <a:t> </a:t>
            </a:r>
            <a:r>
              <a:rPr lang="lt" sz="900" dirty="0">
                <a:solidFill>
                  <a:srgbClr val="00B0F0"/>
                </a:solidFill>
                <a:highlight>
                  <a:srgbClr val="FFFFFF"/>
                </a:highlight>
                <a:latin typeface="Segoe UI"/>
                <a:cs typeface="Segoe UI"/>
                <a:hlinkClick r:id="rId9">
                  <a:extLst>
                    <a:ext uri="{A12FA001-AC4F-418D-AE19-62706E023703}">
                      <ahyp:hlinkClr xmlns:ahyp="http://schemas.microsoft.com/office/drawing/2018/hyperlinkcolor" val="tx"/>
                    </a:ext>
                  </a:extLst>
                </a:hlinkClick>
              </a:rPr>
              <a:t>https://ediblephilly.ediblecommunities.com/food-thought/food-thought-how-healthy-soil-measured/</a:t>
            </a:r>
            <a:r>
              <a:rPr lang="lt" sz="900" dirty="0">
                <a:solidFill>
                  <a:srgbClr val="00B0F0"/>
                </a:solidFill>
                <a:highlight>
                  <a:srgbClr val="FFFFFF"/>
                </a:highlight>
                <a:latin typeface="Segoe UI"/>
                <a:cs typeface="Segoe UI"/>
              </a:rPr>
              <a:t> </a:t>
            </a:r>
            <a:endParaRPr lang="lt" dirty="0">
              <a:solidFill>
                <a:srgbClr val="00B0F0"/>
              </a:solidFill>
            </a:endParaRPr>
          </a:p>
        </p:txBody>
      </p:sp>
      <p:sp>
        <p:nvSpPr>
          <p:cNvPr id="7" name="Textfeld 18">
            <a:extLst>
              <a:ext uri="{FF2B5EF4-FFF2-40B4-BE49-F238E27FC236}">
                <a16:creationId xmlns:a16="http://schemas.microsoft.com/office/drawing/2014/main" id="{BE31C203-C3EC-6A27-5D0B-02150C821AEC}"/>
              </a:ext>
            </a:extLst>
          </p:cNvPr>
          <p:cNvSpPr txBox="1"/>
          <p:nvPr/>
        </p:nvSpPr>
        <p:spPr bwMode="auto">
          <a:xfrm>
            <a:off x="795891" y="1236111"/>
            <a:ext cx="3224315" cy="523220"/>
          </a:xfrm>
          <a:prstGeom prst="rect">
            <a:avLst/>
          </a:prstGeom>
          <a:solidFill>
            <a:srgbClr val="00B0F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lt" sz="2800" b="0" i="0" u="none" strike="noStrike" cap="none" spc="0" noProof="0" dirty="0">
                <a:ln>
                  <a:noFill/>
                </a:ln>
                <a:solidFill>
                  <a:srgbClr val="000000"/>
                </a:solidFill>
                <a:latin typeface="Calibri" panose="020F0502020204030204" pitchFamily="34" charset="0"/>
                <a:cs typeface="Calibri" panose="020F0502020204030204" pitchFamily="34" charset="0"/>
              </a:rPr>
              <a:t>Plėtoti (elaborate)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txBox="1">
            <a:spLocks noGrp="1"/>
          </p:cNvSpPr>
          <p:nvPr>
            <p:ph type="title"/>
          </p:nvPr>
        </p:nvSpPr>
        <p:spPr bwMode="auto">
          <a:prstGeom prst="rect">
            <a:avLst/>
          </a:prstGeom>
        </p:spPr>
        <p:txBody>
          <a:bodyPr vert="horz" wrap="square" lIns="0" tIns="0" rIns="0" bIns="0" rtlCol="0" anchor="ctr">
            <a:spAutoFit/>
          </a:bodyPr>
          <a:lstStyle/>
          <a:p>
            <a:pPr>
              <a:lnSpc>
                <a:spcPct val="100000"/>
              </a:lnSpc>
              <a:buClr>
                <a:srgbClr val="000000"/>
              </a:buClr>
              <a:buSzTx/>
              <a:defRPr/>
            </a:pPr>
            <a:r>
              <a:rPr lang="lt" sz="3600" noProof="0" dirty="0"/>
              <a:t>Mokymasis nagrinėjant su mokslu susijusias socialines problemas (SSI)</a:t>
            </a:r>
          </a:p>
        </p:txBody>
      </p:sp>
      <p:sp>
        <p:nvSpPr>
          <p:cNvPr id="5" name="Foliennummernplatzhalter 4"/>
          <p:cNvSpPr>
            <a:spLocks noGrp="1"/>
          </p:cNvSpPr>
          <p:nvPr>
            <p:ph type="sldNum" sz="quarter" idx="4294967295"/>
          </p:nvPr>
        </p:nvSpPr>
        <p:spPr bwMode="auto">
          <a:xfrm>
            <a:off x="9448800" y="6388100"/>
            <a:ext cx="2743200" cy="365125"/>
          </a:xfrm>
        </p:spPr>
        <p:txBody>
          <a:bodyPr/>
          <a:lstStyle/>
          <a:p>
            <a:pPr>
              <a:defRPr/>
            </a:pPr>
            <a:fld id="{C78E65DB-0693-4285-868B-A910EFECD7CD}" type="slidenum">
              <a:rPr lang="en-GB" noProof="0" smtClean="0"/>
              <a:t>42</a:t>
            </a:fld>
            <a:endParaRPr lang="lt" noProof="0" dirty="0"/>
          </a:p>
        </p:txBody>
      </p:sp>
      <p:sp>
        <p:nvSpPr>
          <p:cNvPr id="3" name="object 3"/>
          <p:cNvSpPr/>
          <p:nvPr/>
        </p:nvSpPr>
        <p:spPr bwMode="auto">
          <a:xfrm>
            <a:off x="7022638" y="1972518"/>
            <a:ext cx="381044" cy="675879"/>
          </a:xfrm>
          <a:custGeom>
            <a:avLst/>
            <a:gdLst/>
            <a:ahLst/>
            <a:cxnLst/>
            <a:rect l="l" t="t" r="r" b="b"/>
            <a:pathLst>
              <a:path w="421004" h="746760" extrusionOk="0">
                <a:moveTo>
                  <a:pt x="210311" y="516635"/>
                </a:moveTo>
                <a:lnTo>
                  <a:pt x="0" y="348995"/>
                </a:lnTo>
                <a:lnTo>
                  <a:pt x="167639" y="683061"/>
                </a:lnTo>
                <a:lnTo>
                  <a:pt x="167639" y="516635"/>
                </a:lnTo>
                <a:lnTo>
                  <a:pt x="210311" y="516635"/>
                </a:lnTo>
                <a:close/>
              </a:path>
              <a:path w="421004" h="746760" extrusionOk="0">
                <a:moveTo>
                  <a:pt x="251459" y="483836"/>
                </a:moveTo>
                <a:lnTo>
                  <a:pt x="251459" y="0"/>
                </a:lnTo>
                <a:lnTo>
                  <a:pt x="167639" y="0"/>
                </a:lnTo>
                <a:lnTo>
                  <a:pt x="167639" y="482622"/>
                </a:lnTo>
                <a:lnTo>
                  <a:pt x="210311" y="516635"/>
                </a:lnTo>
                <a:lnTo>
                  <a:pt x="251459" y="483836"/>
                </a:lnTo>
                <a:close/>
              </a:path>
              <a:path w="421004" h="746760" extrusionOk="0">
                <a:moveTo>
                  <a:pt x="251459" y="686098"/>
                </a:moveTo>
                <a:lnTo>
                  <a:pt x="251459" y="516635"/>
                </a:lnTo>
                <a:lnTo>
                  <a:pt x="167639" y="516635"/>
                </a:lnTo>
                <a:lnTo>
                  <a:pt x="167639" y="683061"/>
                </a:lnTo>
                <a:lnTo>
                  <a:pt x="199605" y="746759"/>
                </a:lnTo>
                <a:lnTo>
                  <a:pt x="221018" y="746759"/>
                </a:lnTo>
                <a:lnTo>
                  <a:pt x="251459" y="686098"/>
                </a:lnTo>
                <a:close/>
              </a:path>
              <a:path w="421004" h="746760" extrusionOk="0">
                <a:moveTo>
                  <a:pt x="420623" y="348995"/>
                </a:moveTo>
                <a:lnTo>
                  <a:pt x="210311" y="516635"/>
                </a:lnTo>
                <a:lnTo>
                  <a:pt x="251459" y="516635"/>
                </a:lnTo>
                <a:lnTo>
                  <a:pt x="251459" y="686098"/>
                </a:lnTo>
                <a:lnTo>
                  <a:pt x="420623" y="348995"/>
                </a:lnTo>
                <a:close/>
              </a:path>
            </a:pathLst>
          </a:custGeom>
          <a:solidFill>
            <a:schemeClr val="accent2"/>
          </a:solidFill>
        </p:spPr>
        <p:txBody>
          <a:bodyPr wrap="square" lIns="0" tIns="0" rIns="0" bIns="0" rtlCol="0"/>
          <a:lstStyle/>
          <a:p>
            <a:pPr>
              <a:defRPr/>
            </a:pPr>
            <a:endParaRPr lang="lt" sz="1650" noProof="0" dirty="0">
              <a:latin typeface="Poppins"/>
            </a:endParaRPr>
          </a:p>
        </p:txBody>
      </p:sp>
      <p:sp>
        <p:nvSpPr>
          <p:cNvPr id="4" name="object 4"/>
          <p:cNvSpPr txBox="1"/>
          <p:nvPr/>
        </p:nvSpPr>
        <p:spPr bwMode="auto">
          <a:xfrm>
            <a:off x="4969091" y="1334295"/>
            <a:ext cx="4162931" cy="614126"/>
          </a:xfrm>
          <a:prstGeom prst="rect">
            <a:avLst/>
          </a:prstGeom>
          <a:noFill/>
        </p:spPr>
        <p:txBody>
          <a:bodyPr vert="horz" wrap="square" lIns="0" tIns="0" rIns="0" bIns="0" rtlCol="0">
            <a:spAutoFit/>
          </a:bodyPr>
          <a:lstStyle/>
          <a:p>
            <a:pPr marL="344067" marR="118147" indent="-306029" algn="ctr">
              <a:lnSpc>
                <a:spcPct val="101099"/>
              </a:lnSpc>
              <a:defRPr/>
            </a:pPr>
            <a:r>
              <a:rPr lang="lt" sz="2000" noProof="0" dirty="0">
                <a:latin typeface="Poppins"/>
                <a:cs typeface="Calibri" panose="020F0502020204030204" pitchFamily="34" charset="0"/>
              </a:rPr>
              <a:t>Moralinis mąstymas, etika,</a:t>
            </a:r>
          </a:p>
          <a:p>
            <a:pPr marL="344067" marR="118147" indent="-306029" algn="ctr">
              <a:lnSpc>
                <a:spcPct val="101099"/>
              </a:lnSpc>
              <a:defRPr/>
            </a:pPr>
            <a:r>
              <a:rPr lang="lt" sz="2000" noProof="0" dirty="0">
                <a:latin typeface="Poppins"/>
                <a:cs typeface="Calibri" panose="020F0502020204030204" pitchFamily="34" charset="0"/>
              </a:rPr>
              <a:t>vertybės ir standartai</a:t>
            </a:r>
          </a:p>
        </p:txBody>
      </p:sp>
      <p:sp>
        <p:nvSpPr>
          <p:cNvPr id="8" name="object 8"/>
          <p:cNvSpPr/>
          <p:nvPr/>
        </p:nvSpPr>
        <p:spPr bwMode="auto">
          <a:xfrm>
            <a:off x="5408547" y="3428959"/>
            <a:ext cx="717259" cy="381044"/>
          </a:xfrm>
          <a:custGeom>
            <a:avLst/>
            <a:gdLst/>
            <a:ahLst/>
            <a:cxnLst/>
            <a:rect l="l" t="t" r="r" b="b"/>
            <a:pathLst>
              <a:path w="792479" h="421004" extrusionOk="0">
                <a:moveTo>
                  <a:pt x="541019" y="210311"/>
                </a:moveTo>
                <a:lnTo>
                  <a:pt x="508220" y="169163"/>
                </a:lnTo>
                <a:lnTo>
                  <a:pt x="0" y="169163"/>
                </a:lnTo>
                <a:lnTo>
                  <a:pt x="0" y="252983"/>
                </a:lnTo>
                <a:lnTo>
                  <a:pt x="507006" y="252983"/>
                </a:lnTo>
                <a:lnTo>
                  <a:pt x="541019" y="210311"/>
                </a:lnTo>
                <a:close/>
              </a:path>
              <a:path w="792479" h="421004" extrusionOk="0">
                <a:moveTo>
                  <a:pt x="792479" y="210311"/>
                </a:moveTo>
                <a:lnTo>
                  <a:pt x="373379" y="0"/>
                </a:lnTo>
                <a:lnTo>
                  <a:pt x="508220" y="169163"/>
                </a:lnTo>
                <a:lnTo>
                  <a:pt x="541019" y="169163"/>
                </a:lnTo>
                <a:lnTo>
                  <a:pt x="541019" y="336499"/>
                </a:lnTo>
                <a:lnTo>
                  <a:pt x="792479" y="210311"/>
                </a:lnTo>
                <a:close/>
              </a:path>
              <a:path w="792479" h="421004" extrusionOk="0">
                <a:moveTo>
                  <a:pt x="541019" y="336499"/>
                </a:moveTo>
                <a:lnTo>
                  <a:pt x="541019" y="252983"/>
                </a:lnTo>
                <a:lnTo>
                  <a:pt x="507006" y="252983"/>
                </a:lnTo>
                <a:lnTo>
                  <a:pt x="373379" y="420623"/>
                </a:lnTo>
                <a:lnTo>
                  <a:pt x="541019" y="336499"/>
                </a:lnTo>
                <a:close/>
              </a:path>
              <a:path w="792479" h="421004" extrusionOk="0">
                <a:moveTo>
                  <a:pt x="541019" y="252983"/>
                </a:moveTo>
                <a:lnTo>
                  <a:pt x="541019" y="210311"/>
                </a:lnTo>
                <a:lnTo>
                  <a:pt x="507006" y="252983"/>
                </a:lnTo>
                <a:lnTo>
                  <a:pt x="541019" y="252983"/>
                </a:lnTo>
                <a:close/>
              </a:path>
              <a:path w="792479" h="421004" extrusionOk="0">
                <a:moveTo>
                  <a:pt x="541019" y="210311"/>
                </a:moveTo>
                <a:lnTo>
                  <a:pt x="541019" y="169163"/>
                </a:lnTo>
                <a:lnTo>
                  <a:pt x="508220" y="169163"/>
                </a:lnTo>
                <a:lnTo>
                  <a:pt x="541019" y="210311"/>
                </a:lnTo>
                <a:close/>
              </a:path>
            </a:pathLst>
          </a:custGeom>
          <a:solidFill>
            <a:schemeClr val="accent2"/>
          </a:solidFill>
        </p:spPr>
        <p:txBody>
          <a:bodyPr wrap="square" lIns="0" tIns="0" rIns="0" bIns="0" rtlCol="0"/>
          <a:lstStyle/>
          <a:p>
            <a:pPr>
              <a:defRPr/>
            </a:pPr>
            <a:endParaRPr lang="lt" sz="1650" noProof="0" dirty="0">
              <a:latin typeface="Poppins"/>
            </a:endParaRPr>
          </a:p>
        </p:txBody>
      </p:sp>
      <p:sp>
        <p:nvSpPr>
          <p:cNvPr id="9" name="object 9"/>
          <p:cNvSpPr txBox="1"/>
          <p:nvPr/>
        </p:nvSpPr>
        <p:spPr bwMode="auto">
          <a:xfrm>
            <a:off x="2456402" y="3273686"/>
            <a:ext cx="2952145" cy="614126"/>
          </a:xfrm>
          <a:prstGeom prst="rect">
            <a:avLst/>
          </a:prstGeom>
          <a:noFill/>
        </p:spPr>
        <p:txBody>
          <a:bodyPr vert="horz" wrap="square" lIns="0" tIns="0" rIns="0" bIns="0" rtlCol="0">
            <a:spAutoFit/>
          </a:bodyPr>
          <a:lstStyle/>
          <a:p>
            <a:pPr marL="344067" marR="118147" indent="-306029" algn="ctr">
              <a:lnSpc>
                <a:spcPct val="101099"/>
              </a:lnSpc>
              <a:defRPr/>
            </a:pPr>
            <a:r>
              <a:rPr lang="lt" sz="2000" noProof="0" dirty="0">
                <a:latin typeface="Poppins"/>
                <a:cs typeface="Calibri" panose="020F0502020204030204" pitchFamily="34" charset="0"/>
              </a:rPr>
              <a:t>Mokslas ir mokslinės</a:t>
            </a:r>
          </a:p>
          <a:p>
            <a:pPr marL="344067" marR="118147" indent="-306029" algn="ctr">
              <a:lnSpc>
                <a:spcPct val="101099"/>
              </a:lnSpc>
              <a:defRPr/>
            </a:pPr>
            <a:r>
              <a:rPr lang="lt" sz="2000" noProof="0" dirty="0">
                <a:latin typeface="Poppins"/>
                <a:cs typeface="Calibri" panose="020F0502020204030204" pitchFamily="34" charset="0"/>
              </a:rPr>
              <a:t>žinios</a:t>
            </a:r>
          </a:p>
        </p:txBody>
      </p:sp>
      <p:sp>
        <p:nvSpPr>
          <p:cNvPr id="10" name="object 10"/>
          <p:cNvSpPr/>
          <p:nvPr/>
        </p:nvSpPr>
        <p:spPr bwMode="auto">
          <a:xfrm>
            <a:off x="7408471" y="2286990"/>
            <a:ext cx="19540" cy="19540"/>
          </a:xfrm>
          <a:custGeom>
            <a:avLst/>
            <a:gdLst/>
            <a:ahLst/>
            <a:cxnLst/>
            <a:rect l="l" t="t" r="r" b="b"/>
            <a:pathLst>
              <a:path w="21589" h="21589" extrusionOk="0">
                <a:moveTo>
                  <a:pt x="21413" y="0"/>
                </a:moveTo>
                <a:lnTo>
                  <a:pt x="0" y="0"/>
                </a:lnTo>
                <a:lnTo>
                  <a:pt x="10706" y="21336"/>
                </a:lnTo>
                <a:lnTo>
                  <a:pt x="21413" y="0"/>
                </a:lnTo>
                <a:close/>
              </a:path>
            </a:pathLst>
          </a:custGeom>
          <a:solidFill>
            <a:srgbClr val="D9D9D9"/>
          </a:solidFill>
        </p:spPr>
        <p:txBody>
          <a:bodyPr wrap="square" lIns="0" tIns="0" rIns="0" bIns="0" rtlCol="0"/>
          <a:lstStyle/>
          <a:p>
            <a:pPr>
              <a:defRPr/>
            </a:pPr>
            <a:endParaRPr lang="lt" sz="1650" noProof="0" dirty="0">
              <a:latin typeface="Poppins"/>
            </a:endParaRPr>
          </a:p>
        </p:txBody>
      </p:sp>
      <p:sp>
        <p:nvSpPr>
          <p:cNvPr id="11" name="object 11"/>
          <p:cNvSpPr/>
          <p:nvPr/>
        </p:nvSpPr>
        <p:spPr bwMode="auto">
          <a:xfrm>
            <a:off x="8357690" y="3428959"/>
            <a:ext cx="717259" cy="381044"/>
          </a:xfrm>
          <a:custGeom>
            <a:avLst/>
            <a:gdLst/>
            <a:ahLst/>
            <a:cxnLst/>
            <a:rect l="l" t="t" r="r" b="b"/>
            <a:pathLst>
              <a:path w="792479" h="421004" extrusionOk="0">
                <a:moveTo>
                  <a:pt x="420623" y="0"/>
                </a:moveTo>
                <a:lnTo>
                  <a:pt x="0" y="210311"/>
                </a:lnTo>
                <a:lnTo>
                  <a:pt x="252983" y="336803"/>
                </a:lnTo>
                <a:lnTo>
                  <a:pt x="252983" y="169163"/>
                </a:lnTo>
                <a:lnTo>
                  <a:pt x="285783" y="169163"/>
                </a:lnTo>
                <a:lnTo>
                  <a:pt x="420623" y="0"/>
                </a:lnTo>
                <a:close/>
              </a:path>
              <a:path w="792479" h="421004" extrusionOk="0">
                <a:moveTo>
                  <a:pt x="285783" y="169163"/>
                </a:moveTo>
                <a:lnTo>
                  <a:pt x="252983" y="169163"/>
                </a:lnTo>
                <a:lnTo>
                  <a:pt x="252983" y="210311"/>
                </a:lnTo>
                <a:lnTo>
                  <a:pt x="285783" y="169163"/>
                </a:lnTo>
                <a:close/>
              </a:path>
              <a:path w="792479" h="421004" extrusionOk="0">
                <a:moveTo>
                  <a:pt x="792479" y="252983"/>
                </a:moveTo>
                <a:lnTo>
                  <a:pt x="792479" y="169163"/>
                </a:lnTo>
                <a:lnTo>
                  <a:pt x="285783" y="169163"/>
                </a:lnTo>
                <a:lnTo>
                  <a:pt x="252983" y="210311"/>
                </a:lnTo>
                <a:lnTo>
                  <a:pt x="286997" y="252983"/>
                </a:lnTo>
                <a:lnTo>
                  <a:pt x="792479" y="252983"/>
                </a:lnTo>
                <a:close/>
              </a:path>
              <a:path w="792479" h="421004" extrusionOk="0">
                <a:moveTo>
                  <a:pt x="286997" y="252983"/>
                </a:moveTo>
                <a:lnTo>
                  <a:pt x="252983" y="210311"/>
                </a:lnTo>
                <a:lnTo>
                  <a:pt x="252983" y="252983"/>
                </a:lnTo>
                <a:lnTo>
                  <a:pt x="286997" y="252983"/>
                </a:lnTo>
                <a:close/>
              </a:path>
              <a:path w="792479" h="421004" extrusionOk="0">
                <a:moveTo>
                  <a:pt x="420623" y="420623"/>
                </a:moveTo>
                <a:lnTo>
                  <a:pt x="286997" y="252983"/>
                </a:lnTo>
                <a:lnTo>
                  <a:pt x="252983" y="252983"/>
                </a:lnTo>
                <a:lnTo>
                  <a:pt x="252983" y="336803"/>
                </a:lnTo>
                <a:lnTo>
                  <a:pt x="420623" y="420623"/>
                </a:lnTo>
                <a:close/>
              </a:path>
            </a:pathLst>
          </a:custGeom>
          <a:solidFill>
            <a:schemeClr val="accent2"/>
          </a:solidFill>
        </p:spPr>
        <p:txBody>
          <a:bodyPr wrap="square" lIns="0" tIns="0" rIns="0" bIns="0" rtlCol="0"/>
          <a:lstStyle/>
          <a:p>
            <a:pPr>
              <a:defRPr/>
            </a:pPr>
            <a:endParaRPr lang="lt" sz="1650" noProof="0" dirty="0">
              <a:latin typeface="Poppins"/>
            </a:endParaRPr>
          </a:p>
        </p:txBody>
      </p:sp>
      <p:sp>
        <p:nvSpPr>
          <p:cNvPr id="12" name="object 12"/>
          <p:cNvSpPr txBox="1"/>
          <p:nvPr/>
        </p:nvSpPr>
        <p:spPr bwMode="auto">
          <a:xfrm>
            <a:off x="9255393" y="3467419"/>
            <a:ext cx="1794329" cy="304121"/>
          </a:xfrm>
          <a:prstGeom prst="rect">
            <a:avLst/>
          </a:prstGeom>
          <a:noFill/>
        </p:spPr>
        <p:txBody>
          <a:bodyPr vert="horz" wrap="square" lIns="0" tIns="0" rIns="0" bIns="0" rtlCol="0">
            <a:spAutoFit/>
          </a:bodyPr>
          <a:lstStyle/>
          <a:p>
            <a:pPr marL="344067" marR="118147" indent="-306029">
              <a:lnSpc>
                <a:spcPct val="101099"/>
              </a:lnSpc>
              <a:defRPr/>
            </a:pPr>
            <a:r>
              <a:rPr lang="lt" sz="2000" noProof="0" dirty="0">
                <a:latin typeface="Poppins"/>
                <a:cs typeface="Calibri" panose="020F0502020204030204" pitchFamily="34" charset="0"/>
              </a:rPr>
              <a:t>Emocijos</a:t>
            </a:r>
            <a:endParaRPr lang="lt" sz="2400" noProof="0" dirty="0">
              <a:latin typeface="Poppins"/>
              <a:cs typeface="Calibri" panose="020F0502020204030204" pitchFamily="34" charset="0"/>
            </a:endParaRPr>
          </a:p>
        </p:txBody>
      </p:sp>
      <p:sp>
        <p:nvSpPr>
          <p:cNvPr id="15" name="object 15"/>
          <p:cNvSpPr/>
          <p:nvPr/>
        </p:nvSpPr>
        <p:spPr bwMode="auto">
          <a:xfrm>
            <a:off x="7024362" y="4754445"/>
            <a:ext cx="379320" cy="717259"/>
          </a:xfrm>
          <a:custGeom>
            <a:avLst/>
            <a:gdLst/>
            <a:ahLst/>
            <a:cxnLst/>
            <a:rect l="l" t="t" r="r" b="b"/>
            <a:pathLst>
              <a:path w="419100" h="792479" extrusionOk="0">
                <a:moveTo>
                  <a:pt x="419099" y="420623"/>
                </a:moveTo>
                <a:lnTo>
                  <a:pt x="211835" y="0"/>
                </a:lnTo>
                <a:lnTo>
                  <a:pt x="0" y="419099"/>
                </a:lnTo>
                <a:lnTo>
                  <a:pt x="168978" y="284407"/>
                </a:lnTo>
                <a:lnTo>
                  <a:pt x="169163" y="251459"/>
                </a:lnTo>
                <a:lnTo>
                  <a:pt x="252983" y="251459"/>
                </a:lnTo>
                <a:lnTo>
                  <a:pt x="252983" y="286033"/>
                </a:lnTo>
                <a:lnTo>
                  <a:pt x="419099" y="420623"/>
                </a:lnTo>
                <a:close/>
              </a:path>
              <a:path w="419100" h="792479" extrusionOk="0">
                <a:moveTo>
                  <a:pt x="252790" y="285876"/>
                </a:moveTo>
                <a:lnTo>
                  <a:pt x="210311" y="251459"/>
                </a:lnTo>
                <a:lnTo>
                  <a:pt x="168978" y="284407"/>
                </a:lnTo>
                <a:lnTo>
                  <a:pt x="166115" y="792479"/>
                </a:lnTo>
                <a:lnTo>
                  <a:pt x="249935" y="792479"/>
                </a:lnTo>
                <a:lnTo>
                  <a:pt x="252790" y="285876"/>
                </a:lnTo>
                <a:close/>
              </a:path>
              <a:path w="419100" h="792479" extrusionOk="0">
                <a:moveTo>
                  <a:pt x="210311" y="251459"/>
                </a:moveTo>
                <a:lnTo>
                  <a:pt x="169163" y="251459"/>
                </a:lnTo>
                <a:lnTo>
                  <a:pt x="168978" y="284407"/>
                </a:lnTo>
                <a:lnTo>
                  <a:pt x="210311" y="251459"/>
                </a:lnTo>
                <a:close/>
              </a:path>
              <a:path w="419100" h="792479" extrusionOk="0">
                <a:moveTo>
                  <a:pt x="252983" y="251459"/>
                </a:moveTo>
                <a:lnTo>
                  <a:pt x="210311" y="251459"/>
                </a:lnTo>
                <a:lnTo>
                  <a:pt x="252790" y="285876"/>
                </a:lnTo>
                <a:lnTo>
                  <a:pt x="252983" y="251459"/>
                </a:lnTo>
                <a:close/>
              </a:path>
              <a:path w="419100" h="792479" extrusionOk="0">
                <a:moveTo>
                  <a:pt x="252983" y="286033"/>
                </a:moveTo>
                <a:lnTo>
                  <a:pt x="252983" y="251459"/>
                </a:lnTo>
                <a:lnTo>
                  <a:pt x="252790" y="285876"/>
                </a:lnTo>
                <a:lnTo>
                  <a:pt x="252983" y="286033"/>
                </a:lnTo>
                <a:close/>
              </a:path>
            </a:pathLst>
          </a:custGeom>
          <a:solidFill>
            <a:schemeClr val="accent2"/>
          </a:solidFill>
        </p:spPr>
        <p:txBody>
          <a:bodyPr wrap="square" lIns="0" tIns="0" rIns="0" bIns="0" rtlCol="0"/>
          <a:lstStyle/>
          <a:p>
            <a:pPr>
              <a:defRPr/>
            </a:pPr>
            <a:endParaRPr lang="lt" sz="1650" noProof="0" dirty="0">
              <a:latin typeface="Poppins"/>
            </a:endParaRPr>
          </a:p>
        </p:txBody>
      </p:sp>
      <p:sp>
        <p:nvSpPr>
          <p:cNvPr id="16" name="object 16"/>
          <p:cNvSpPr txBox="1"/>
          <p:nvPr/>
        </p:nvSpPr>
        <p:spPr bwMode="auto">
          <a:xfrm>
            <a:off x="5310824" y="5609116"/>
            <a:ext cx="3405495" cy="613870"/>
          </a:xfrm>
          <a:prstGeom prst="rect">
            <a:avLst/>
          </a:prstGeom>
          <a:noFill/>
        </p:spPr>
        <p:txBody>
          <a:bodyPr vert="horz" wrap="square" lIns="0" tIns="0" rIns="0" bIns="0" rtlCol="0">
            <a:spAutoFit/>
          </a:bodyPr>
          <a:lstStyle/>
          <a:p>
            <a:pPr marL="405157" algn="ctr">
              <a:defRPr/>
            </a:pPr>
            <a:r>
              <a:rPr lang="lt" sz="2000" noProof="0" dirty="0">
                <a:latin typeface="Poppins"/>
                <a:cs typeface="Calibri" panose="020F0502020204030204" pitchFamily="34" charset="0"/>
              </a:rPr>
              <a:t>Kultūriniai, socialiniai ir politiniai įsitikinimai</a:t>
            </a:r>
          </a:p>
        </p:txBody>
      </p:sp>
      <p:sp>
        <p:nvSpPr>
          <p:cNvPr id="17" name="Ellipse 16"/>
          <p:cNvSpPr/>
          <p:nvPr/>
        </p:nvSpPr>
        <p:spPr bwMode="auto">
          <a:xfrm>
            <a:off x="6107274" y="2634699"/>
            <a:ext cx="2250415" cy="212393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4067" marR="118147" indent="-306029" algn="ctr">
              <a:lnSpc>
                <a:spcPct val="101099"/>
              </a:lnSpc>
              <a:defRPr/>
            </a:pPr>
            <a:r>
              <a:rPr lang="lt" sz="2400" b="1" noProof="0" dirty="0">
                <a:solidFill>
                  <a:schemeClr val="bg1"/>
                </a:solidFill>
                <a:latin typeface="Poppins"/>
                <a:cs typeface="Calibri" panose="020F0502020204030204" pitchFamily="34" charset="0"/>
              </a:rPr>
              <a:t>Susidaryti </a:t>
            </a:r>
          </a:p>
          <a:p>
            <a:pPr marL="344067" marR="118147" indent="-306029" algn="ctr">
              <a:lnSpc>
                <a:spcPct val="101099"/>
              </a:lnSpc>
              <a:defRPr/>
            </a:pPr>
            <a:endParaRPr lang="lt" sz="2400" b="1" noProof="0" dirty="0">
              <a:solidFill>
                <a:schemeClr val="bg1"/>
              </a:solidFill>
              <a:latin typeface="Poppins"/>
              <a:cs typeface="Calibri" panose="020F0502020204030204" pitchFamily="34" charset="0"/>
            </a:endParaRPr>
          </a:p>
          <a:p>
            <a:pPr marL="344067" marR="118147" indent="-306029" algn="ctr">
              <a:lnSpc>
                <a:spcPct val="101099"/>
              </a:lnSpc>
              <a:defRPr/>
            </a:pPr>
            <a:r>
              <a:rPr lang="lt" sz="2400" b="1" noProof="0" dirty="0">
                <a:solidFill>
                  <a:schemeClr val="bg1"/>
                </a:solidFill>
                <a:latin typeface="Poppins"/>
                <a:cs typeface="Calibri" panose="020F0502020204030204" pitchFamily="34" charset="0"/>
              </a:rPr>
              <a:t>nuomonę </a:t>
            </a:r>
          </a:p>
        </p:txBody>
      </p:sp>
      <p:grpSp>
        <p:nvGrpSpPr>
          <p:cNvPr id="14" name="Gruppierung 13"/>
          <p:cNvGrpSpPr/>
          <p:nvPr/>
        </p:nvGrpSpPr>
        <p:grpSpPr bwMode="auto">
          <a:xfrm>
            <a:off x="805755" y="1460917"/>
            <a:ext cx="2905355" cy="1395401"/>
            <a:chOff x="893135" y="2003192"/>
            <a:chExt cx="2913321" cy="1399227"/>
          </a:xfrm>
        </p:grpSpPr>
        <p:sp>
          <p:nvSpPr>
            <p:cNvPr id="6" name="Wolke 5"/>
            <p:cNvSpPr/>
            <p:nvPr/>
          </p:nvSpPr>
          <p:spPr bwMode="auto">
            <a:xfrm>
              <a:off x="893135" y="2003192"/>
              <a:ext cx="2913321" cy="1399227"/>
            </a:xfrm>
            <a:prstGeom prst="cloud">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lt" noProof="0" dirty="0">
                <a:solidFill>
                  <a:schemeClr val="accent6">
                    <a:lumMod val="75000"/>
                  </a:schemeClr>
                </a:solidFill>
                <a:latin typeface="Poppins"/>
              </a:endParaRPr>
            </a:p>
          </p:txBody>
        </p:sp>
        <p:sp>
          <p:nvSpPr>
            <p:cNvPr id="13" name="Textfeld 12"/>
            <p:cNvSpPr txBox="1"/>
            <p:nvPr/>
          </p:nvSpPr>
          <p:spPr bwMode="auto">
            <a:xfrm>
              <a:off x="1399891" y="2241140"/>
              <a:ext cx="2164125" cy="923330"/>
            </a:xfrm>
            <a:prstGeom prst="rect">
              <a:avLst/>
            </a:prstGeom>
            <a:noFill/>
          </p:spPr>
          <p:txBody>
            <a:bodyPr wrap="square" rtlCol="0">
              <a:spAutoFit/>
            </a:bodyPr>
            <a:lstStyle/>
            <a:p>
              <a:pPr>
                <a:defRPr/>
              </a:pPr>
              <a:r>
                <a:rPr lang="lt" noProof="0" dirty="0">
                  <a:solidFill>
                    <a:schemeClr val="accent6">
                      <a:lumMod val="75000"/>
                    </a:schemeClr>
                  </a:solidFill>
                  <a:latin typeface="Poppins"/>
                  <a:cs typeface="Calibri" panose="020F0502020204030204" pitchFamily="34" charset="0"/>
                </a:rPr>
                <a:t>Išmanymas ir proceso suvokimas</a:t>
              </a:r>
            </a:p>
          </p:txBody>
        </p:sp>
      </p:grpSp>
      <p:sp>
        <p:nvSpPr>
          <p:cNvPr id="18" name="Rechteck 17"/>
          <p:cNvSpPr/>
          <p:nvPr/>
        </p:nvSpPr>
        <p:spPr bwMode="auto">
          <a:xfrm>
            <a:off x="682812" y="5012362"/>
            <a:ext cx="3414833" cy="769441"/>
          </a:xfrm>
          <a:prstGeom prst="rect">
            <a:avLst/>
          </a:prstGeom>
        </p:spPr>
        <p:txBody>
          <a:bodyPr wrap="square">
            <a:spAutoFit/>
          </a:bodyPr>
          <a:lstStyle/>
          <a:p>
            <a:pPr>
              <a:defRPr/>
            </a:pPr>
            <a:r>
              <a:rPr lang="lt" sz="1100" noProof="0" dirty="0">
                <a:latin typeface="Calibri" panose="020F0502020204030204" pitchFamily="34" charset="0"/>
                <a:cs typeface="Calibri" panose="020F0502020204030204" pitchFamily="34" charset="0"/>
              </a:rPr>
              <a:t>Sadler, T.D, Romine, W.L. &amp; Sami, M. (2016) . Learning science content through socio-scientific issues-based instruction: a multi-level assessment study. International Journal of Science Education, 38(10), 1622-1635</a:t>
            </a:r>
            <a:endParaRPr lang="lt" sz="1600" noProof="0" dirty="0">
              <a:latin typeface="Calibri" panose="020F0502020204030204" pitchFamily="34" charset="0"/>
              <a:cs typeface="Calibri" panose="020F050202020403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itel 9"/>
          <p:cNvSpPr>
            <a:spLocks noGrp="1"/>
          </p:cNvSpPr>
          <p:nvPr>
            <p:ph type="title"/>
          </p:nvPr>
        </p:nvSpPr>
        <p:spPr bwMode="auto"/>
        <p:txBody>
          <a:bodyPr/>
          <a:lstStyle/>
          <a:p>
            <a:pPr>
              <a:defRPr/>
            </a:pPr>
            <a:r>
              <a:rPr lang="lt" sz="3600" noProof="0" dirty="0"/>
              <a:t>Su mokslu susijusios socialinės problemos (SSI)</a:t>
            </a:r>
          </a:p>
        </p:txBody>
      </p:sp>
      <p:sp>
        <p:nvSpPr>
          <p:cNvPr id="12" name="Textplatzhalter 11"/>
          <p:cNvSpPr>
            <a:spLocks noGrp="1"/>
          </p:cNvSpPr>
          <p:nvPr>
            <p:ph type="body" sz="half" idx="4294967295"/>
          </p:nvPr>
        </p:nvSpPr>
        <p:spPr bwMode="auto">
          <a:xfrm>
            <a:off x="1311275" y="2084388"/>
            <a:ext cx="10880725" cy="381000"/>
          </a:xfrm>
        </p:spPr>
        <p:txBody>
          <a:bodyPr>
            <a:normAutofit fontScale="85000" lnSpcReduction="20000"/>
          </a:bodyPr>
          <a:lstStyle/>
          <a:p>
            <a:pPr>
              <a:defRPr/>
            </a:pPr>
            <a:r>
              <a:rPr lang="lt" u="sng" noProof="0" dirty="0">
                <a:hlinkClick r:id="rId3" tooltip="https://futurefocusedlearning.net/blog/learner-agency/5-terrific-inquiry-based-learning-examples"/>
              </a:rPr>
              <a:t>https://futurefocusedlearning.net/blog/learner-agency/5-terrific-inquiry-based-learning-examples</a:t>
            </a:r>
            <a:r>
              <a:rPr lang="lt" noProof="0" dirty="0"/>
              <a:t> </a:t>
            </a:r>
          </a:p>
          <a:p>
            <a:pPr>
              <a:defRPr/>
            </a:pPr>
            <a:endParaRPr lang="lt" noProof="0" dirty="0"/>
          </a:p>
        </p:txBody>
      </p:sp>
      <p:sp>
        <p:nvSpPr>
          <p:cNvPr id="6" name="Foliennummernplatzhalter 5"/>
          <p:cNvSpPr>
            <a:spLocks noGrp="1"/>
          </p:cNvSpPr>
          <p:nvPr>
            <p:ph type="sldNum" sz="quarter" idx="4294967295"/>
          </p:nvPr>
        </p:nvSpPr>
        <p:spPr bwMode="auto">
          <a:xfrm>
            <a:off x="11304588" y="6307138"/>
            <a:ext cx="887412" cy="315912"/>
          </a:xfrm>
        </p:spPr>
        <p:txBody>
          <a:bodyPr/>
          <a:lstStyle/>
          <a:p>
            <a:pPr>
              <a:defRPr/>
            </a:pPr>
            <a:r>
              <a:rPr lang="lt" noProof="0" dirty="0" err="1"/>
              <a:t> </a:t>
            </a:r>
            <a:endParaRPr lang="lt" noProof="0" dirty="0"/>
          </a:p>
        </p:txBody>
      </p:sp>
      <p:sp>
        <p:nvSpPr>
          <p:cNvPr id="3" name="Rechteck 2"/>
          <p:cNvSpPr/>
          <p:nvPr/>
        </p:nvSpPr>
        <p:spPr bwMode="auto">
          <a:xfrm>
            <a:off x="6708077" y="5268214"/>
            <a:ext cx="4987109" cy="761747"/>
          </a:xfrm>
          <a:prstGeom prst="rect">
            <a:avLst/>
          </a:prstGeom>
        </p:spPr>
        <p:txBody>
          <a:bodyPr wrap="square">
            <a:spAutoFit/>
          </a:bodyPr>
          <a:lstStyle/>
          <a:p>
            <a:pPr>
              <a:defRPr/>
            </a:pPr>
            <a:r>
              <a:rPr lang="lt" sz="1100" u="sng" noProof="0" dirty="0">
                <a:latin typeface="Calibri" panose="020F0502020204030204" pitchFamily="34" charset="0"/>
                <a:cs typeface="Calibri" panose="020F0502020204030204" pitchFamily="34" charset="0"/>
              </a:rPr>
              <a:t>https://www.epa.gov/shttps://link.springer.com/chapter/10.1007/978-981-19-3326-4_8ites/default/files/styles/medium/public/2014-10/benmappyramid.png?itok=fyGUU7da</a:t>
            </a:r>
            <a:endParaRPr lang="lt" sz="1100" noProof="0" dirty="0">
              <a:latin typeface="Calibri" panose="020F0502020204030204" pitchFamily="34" charset="0"/>
              <a:cs typeface="Calibri" panose="020F0502020204030204" pitchFamily="34" charset="0"/>
            </a:endParaRPr>
          </a:p>
          <a:p>
            <a:pPr>
              <a:defRPr/>
            </a:pPr>
            <a:endParaRPr lang="lt" sz="1050" noProof="0" dirty="0"/>
          </a:p>
        </p:txBody>
      </p:sp>
      <p:pic>
        <p:nvPicPr>
          <p:cNvPr id="7" name="Grafik 6"/>
          <p:cNvPicPr>
            <a:picLocks noChangeAspect="1"/>
          </p:cNvPicPr>
          <p:nvPr/>
        </p:nvPicPr>
        <p:blipFill>
          <a:blip r:embed="rId4"/>
          <a:stretch/>
        </p:blipFill>
        <p:spPr bwMode="auto">
          <a:xfrm>
            <a:off x="656740" y="1991895"/>
            <a:ext cx="5828746" cy="3264098"/>
          </a:xfrm>
          <a:prstGeom prst="rect">
            <a:avLst/>
          </a:prstGeom>
        </p:spPr>
      </p:pic>
      <p:pic>
        <p:nvPicPr>
          <p:cNvPr id="8" name="Grafik 7"/>
          <p:cNvPicPr>
            <a:picLocks noChangeAspect="1"/>
          </p:cNvPicPr>
          <p:nvPr/>
        </p:nvPicPr>
        <p:blipFill>
          <a:blip r:embed="rId5"/>
          <a:stretch/>
        </p:blipFill>
        <p:spPr bwMode="auto">
          <a:xfrm>
            <a:off x="6713285" y="1991895"/>
            <a:ext cx="4759311" cy="3264099"/>
          </a:xfrm>
          <a:prstGeom prst="rect">
            <a:avLst/>
          </a:prstGeom>
        </p:spPr>
      </p:pic>
      <p:sp>
        <p:nvSpPr>
          <p:cNvPr id="11" name="Rechteck 10"/>
          <p:cNvSpPr/>
          <p:nvPr/>
        </p:nvSpPr>
        <p:spPr bwMode="auto">
          <a:xfrm>
            <a:off x="656740" y="5277473"/>
            <a:ext cx="4729648" cy="261610"/>
          </a:xfrm>
          <a:prstGeom prst="rect">
            <a:avLst/>
          </a:prstGeom>
        </p:spPr>
        <p:txBody>
          <a:bodyPr wrap="square">
            <a:spAutoFit/>
          </a:bodyPr>
          <a:lstStyle/>
          <a:p>
            <a:pPr>
              <a:defRPr/>
            </a:pPr>
            <a:r>
              <a:rPr lang="lt" sz="1100" u="sng" noProof="0" dirty="0">
                <a:latin typeface="Calibri" panose="020F0502020204030204" pitchFamily="34" charset="0"/>
                <a:cs typeface="Calibri" panose="020F0502020204030204" pitchFamily="34" charset="0"/>
              </a:rPr>
              <a:t>https://prepp.in/news/e-492-causes-of-soil-pollution-environment-notes </a:t>
            </a:r>
          </a:p>
        </p:txBody>
      </p:sp>
      <p:sp>
        <p:nvSpPr>
          <p:cNvPr id="2" name="Textfeld 18">
            <a:extLst>
              <a:ext uri="{FF2B5EF4-FFF2-40B4-BE49-F238E27FC236}">
                <a16:creationId xmlns:a16="http://schemas.microsoft.com/office/drawing/2014/main" id="{F9F62B4B-B4CE-DD5E-2167-98FBD51B27F8}"/>
              </a:ext>
            </a:extLst>
          </p:cNvPr>
          <p:cNvSpPr txBox="1"/>
          <p:nvPr/>
        </p:nvSpPr>
        <p:spPr bwMode="auto">
          <a:xfrm>
            <a:off x="795891" y="1236111"/>
            <a:ext cx="3224315" cy="523220"/>
          </a:xfrm>
          <a:prstGeom prst="rect">
            <a:avLst/>
          </a:prstGeom>
          <a:solidFill>
            <a:srgbClr val="00B0F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lt" sz="2800" b="0" i="0" u="none" strike="noStrike" cap="none" spc="0" noProof="0" dirty="0">
                <a:ln>
                  <a:noFill/>
                </a:ln>
                <a:solidFill>
                  <a:srgbClr val="000000"/>
                </a:solidFill>
                <a:latin typeface="Calibri" panose="020F0502020204030204" pitchFamily="34" charset="0"/>
                <a:cs typeface="Calibri" panose="020F0502020204030204" pitchFamily="34" charset="0"/>
              </a:rPr>
              <a:t>Plėtoti (elaborate)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itel 9"/>
          <p:cNvSpPr>
            <a:spLocks noGrp="1"/>
          </p:cNvSpPr>
          <p:nvPr>
            <p:ph type="title"/>
          </p:nvPr>
        </p:nvSpPr>
        <p:spPr bwMode="auto"/>
        <p:txBody>
          <a:bodyPr>
            <a:normAutofit fontScale="90000"/>
          </a:bodyPr>
          <a:lstStyle/>
          <a:p>
            <a:pPr>
              <a:defRPr/>
            </a:pPr>
            <a:r>
              <a:rPr lang="lt" sz="3600" noProof="0" dirty="0"/>
              <a:t>Su mokslu susijusios socialinės problemos (SSI): užduotis</a:t>
            </a:r>
          </a:p>
        </p:txBody>
      </p:sp>
      <p:sp>
        <p:nvSpPr>
          <p:cNvPr id="6" name="Foliennummernplatzhalter 5"/>
          <p:cNvSpPr>
            <a:spLocks noGrp="1"/>
          </p:cNvSpPr>
          <p:nvPr>
            <p:ph type="sldNum" sz="quarter" idx="4294967295"/>
          </p:nvPr>
        </p:nvSpPr>
        <p:spPr bwMode="auto">
          <a:xfrm>
            <a:off x="11304588" y="6307138"/>
            <a:ext cx="887412" cy="315912"/>
          </a:xfrm>
        </p:spPr>
        <p:txBody>
          <a:bodyPr/>
          <a:lstStyle/>
          <a:p>
            <a:pPr>
              <a:defRPr/>
            </a:pPr>
            <a:r>
              <a:rPr lang="lt" noProof="0" dirty="0" err="1"/>
              <a:t> </a:t>
            </a:r>
            <a:endParaRPr lang="lt" noProof="0" dirty="0"/>
          </a:p>
        </p:txBody>
      </p:sp>
      <p:sp>
        <p:nvSpPr>
          <p:cNvPr id="14" name="Textfeld 13"/>
          <p:cNvSpPr txBox="1"/>
          <p:nvPr/>
        </p:nvSpPr>
        <p:spPr bwMode="auto">
          <a:xfrm>
            <a:off x="822809" y="1922630"/>
            <a:ext cx="10657183" cy="3377078"/>
          </a:xfrm>
          <a:prstGeom prst="rect">
            <a:avLst/>
          </a:prstGeom>
          <a:noFill/>
        </p:spPr>
        <p:txBody>
          <a:bodyPr wrap="square" lIns="91440" tIns="45720" rIns="91440" bIns="45720" anchor="t">
            <a:spAutoFit/>
          </a:bodyPr>
          <a:lstStyle/>
          <a:p>
            <a:pPr>
              <a:lnSpc>
                <a:spcPct val="150000"/>
              </a:lnSpc>
              <a:defRPr/>
            </a:pPr>
            <a:r>
              <a:rPr lang="lt" b="1" u="sng" noProof="0" dirty="0">
                <a:latin typeface="Poppins"/>
                <a:cs typeface="Calibri" panose="020F0502020204030204" pitchFamily="34" charset="0"/>
              </a:rPr>
              <a:t>4.2. užduotis</a:t>
            </a:r>
            <a:r>
              <a:rPr lang="en-GB" b="1" u="sng" noProof="0" dirty="0">
                <a:latin typeface="Poppins"/>
                <a:cs typeface="Calibri" panose="020F0502020204030204" pitchFamily="34" charset="0"/>
              </a:rPr>
              <a:t>.</a:t>
            </a:r>
            <a:r>
              <a:rPr lang="lt" b="1" noProof="0" dirty="0">
                <a:latin typeface="Poppins"/>
                <a:cs typeface="Calibri" panose="020F0502020204030204" pitchFamily="34" charset="0"/>
              </a:rPr>
              <a:t> Kaip galime spręsti dirvožemio taršos problemą? </a:t>
            </a:r>
          </a:p>
          <a:p>
            <a:pPr>
              <a:lnSpc>
                <a:spcPct val="150000"/>
              </a:lnSpc>
              <a:defRPr/>
            </a:pPr>
            <a:r>
              <a:rPr lang="lt" noProof="0" dirty="0">
                <a:latin typeface="Poppins"/>
                <a:cs typeface="Calibri" panose="020F0502020204030204" pitchFamily="34" charset="0"/>
              </a:rPr>
              <a:t>Taikykite jau įgytas žinias šia tema ([klasė] / [dalykas]) ir panaršykite toliau nurodytus interneto puslapius. </a:t>
            </a:r>
          </a:p>
          <a:p>
            <a:pPr>
              <a:lnSpc>
                <a:spcPct val="150000"/>
              </a:lnSpc>
              <a:defRPr/>
            </a:pPr>
            <a:r>
              <a:rPr lang="lt" noProof="0" dirty="0">
                <a:latin typeface="Poppins"/>
                <a:cs typeface="Calibri" panose="020F0502020204030204" pitchFamily="34" charset="0"/>
              </a:rPr>
              <a:t>(</a:t>
            </a:r>
            <a:r>
              <a:rPr lang="lt" noProof="0" dirty="0">
                <a:solidFill>
                  <a:schemeClr val="bg2">
                    <a:lumMod val="60000"/>
                    <a:lumOff val="40000"/>
                  </a:schemeClr>
                </a:solidFill>
                <a:latin typeface="Poppins"/>
                <a:cs typeface="Calibri" panose="020F0502020204030204" pitchFamily="34" charset="0"/>
              </a:rPr>
              <a:t>pateikiamas pagal mokinių amžių atrinktas šaltinių sąrašas</a:t>
            </a:r>
            <a:r>
              <a:rPr lang="lt" noProof="0" dirty="0">
                <a:latin typeface="Poppins"/>
                <a:cs typeface="Calibri" panose="020F0502020204030204" pitchFamily="34" charset="0"/>
              </a:rPr>
              <a:t>) </a:t>
            </a:r>
          </a:p>
          <a:p>
            <a:pPr>
              <a:lnSpc>
                <a:spcPct val="150000"/>
              </a:lnSpc>
              <a:defRPr/>
            </a:pPr>
            <a:r>
              <a:rPr lang="lt" b="1" u="sng" noProof="0" dirty="0">
                <a:latin typeface="Poppins"/>
                <a:cs typeface="Calibri"/>
              </a:rPr>
              <a:t>1–2 grupės:</a:t>
            </a:r>
            <a:r>
              <a:rPr lang="lt" noProof="0" dirty="0">
                <a:latin typeface="Poppins"/>
                <a:cs typeface="Calibri"/>
              </a:rPr>
              <a:t> sugalvokite, kaip būtų galima sumažinti dirvožemio taršą – parenkite inovatyvų pasiūlymą, kuris įtikintų vietos sprendimų priėmėjus (politikus) įgyvendinti jūsų idėją.</a:t>
            </a:r>
          </a:p>
          <a:p>
            <a:pPr>
              <a:lnSpc>
                <a:spcPct val="150000"/>
              </a:lnSpc>
              <a:defRPr/>
            </a:pPr>
            <a:r>
              <a:rPr lang="lt" b="1" u="sng" noProof="0" dirty="0">
                <a:latin typeface="Poppins"/>
                <a:cs typeface="Calibri"/>
              </a:rPr>
              <a:t>3–4 grupės:</a:t>
            </a:r>
            <a:r>
              <a:rPr lang="lt" noProof="0" dirty="0">
                <a:latin typeface="Poppins"/>
                <a:cs typeface="Calibri"/>
              </a:rPr>
              <a:t> parenkite kūrybišką mokymo programą, kuri apšviestų visuomenę apie dirvožemio taršos poveikį sveikatai ir būdus išvengti žalos. </a:t>
            </a:r>
          </a:p>
        </p:txBody>
      </p:sp>
      <p:sp>
        <p:nvSpPr>
          <p:cNvPr id="3" name="Textfeld 18">
            <a:extLst>
              <a:ext uri="{FF2B5EF4-FFF2-40B4-BE49-F238E27FC236}">
                <a16:creationId xmlns:a16="http://schemas.microsoft.com/office/drawing/2014/main" id="{B704E0D8-5FC1-34E5-951B-31DE9E70D85E}"/>
              </a:ext>
            </a:extLst>
          </p:cNvPr>
          <p:cNvSpPr txBox="1"/>
          <p:nvPr/>
        </p:nvSpPr>
        <p:spPr bwMode="auto">
          <a:xfrm>
            <a:off x="795891" y="1236111"/>
            <a:ext cx="3224315" cy="523220"/>
          </a:xfrm>
          <a:prstGeom prst="rect">
            <a:avLst/>
          </a:prstGeom>
          <a:solidFill>
            <a:srgbClr val="00B0F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lt" sz="2800" b="0" i="0" u="none" strike="noStrike" cap="none" spc="0" noProof="0" dirty="0">
                <a:ln>
                  <a:noFill/>
                </a:ln>
                <a:solidFill>
                  <a:srgbClr val="000000"/>
                </a:solidFill>
                <a:latin typeface="Calibri" panose="020F0502020204030204" pitchFamily="34" charset="0"/>
                <a:cs typeface="Calibri" panose="020F0502020204030204" pitchFamily="34" charset="0"/>
              </a:rPr>
              <a:t>Plėtoti (elaborate)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4" name="Textfeld 3"/>
          <p:cNvSpPr txBox="1"/>
          <p:nvPr/>
        </p:nvSpPr>
        <p:spPr bwMode="auto">
          <a:xfrm>
            <a:off x="930638" y="4468712"/>
            <a:ext cx="9533138" cy="1207254"/>
          </a:xfrm>
          <a:prstGeom prst="rect">
            <a:avLst/>
          </a:prstGeom>
          <a:noFill/>
        </p:spPr>
        <p:txBody>
          <a:bodyPr wrap="square" lIns="91440" tIns="45720" rIns="91440" bIns="45720" rtlCol="0" anchor="t">
            <a:spAutoFit/>
          </a:bodyPr>
          <a:lstStyle/>
          <a:p>
            <a:pPr marL="285750" marR="0" lvl="0" indent="-285750">
              <a:lnSpc>
                <a:spcPct val="150000"/>
              </a:lnSpc>
              <a:spcBef>
                <a:spcPts val="0"/>
              </a:spcBef>
              <a:spcAft>
                <a:spcPts val="0"/>
              </a:spcAft>
              <a:buClr>
                <a:srgbClr val="000000"/>
              </a:buClr>
              <a:buSzTx/>
              <a:buFont typeface="Wingdings"/>
              <a:buChar char="Ø"/>
              <a:defRPr/>
            </a:pPr>
            <a:r>
              <a:rPr lang="lt" sz="1600" u="sng" noProof="0" dirty="0">
                <a:latin typeface="Poppins"/>
                <a:cs typeface="Calibri"/>
              </a:rPr>
              <a:t>Formuojamasis:</a:t>
            </a:r>
            <a:r>
              <a:rPr lang="lt" sz="1600" noProof="0" dirty="0">
                <a:latin typeface="Poppins"/>
                <a:cs typeface="Calibri"/>
              </a:rPr>
              <a:t> atidžiai stebėkite grupėmis dirbančius mokinius, surinkite darbus, išanalizuokite, pakomentuokite.</a:t>
            </a:r>
          </a:p>
          <a:p>
            <a:pPr marL="285750" marR="0" lvl="0" indent="-285750">
              <a:lnSpc>
                <a:spcPct val="150000"/>
              </a:lnSpc>
              <a:spcBef>
                <a:spcPts val="0"/>
              </a:spcBef>
              <a:spcAft>
                <a:spcPts val="0"/>
              </a:spcAft>
              <a:buClr>
                <a:srgbClr val="000000"/>
              </a:buClr>
              <a:buSzTx/>
              <a:buFont typeface="Wingdings"/>
              <a:buChar char="Ø"/>
              <a:defRPr/>
            </a:pPr>
            <a:r>
              <a:rPr lang="lt" sz="1600" u="sng" noProof="0" dirty="0">
                <a:latin typeface="Poppins"/>
                <a:cs typeface="Calibri"/>
              </a:rPr>
              <a:t>Apibendrinamasis (sumuojamasis):</a:t>
            </a:r>
            <a:r>
              <a:rPr lang="lt" sz="1600" noProof="0" dirty="0">
                <a:latin typeface="Poppins"/>
                <a:cs typeface="Calibri"/>
              </a:rPr>
              <a:t> nustatykite mokymosi tikslus iš pat pradžių.</a:t>
            </a:r>
          </a:p>
        </p:txBody>
      </p:sp>
      <p:sp>
        <p:nvSpPr>
          <p:cNvPr id="13" name="Textfeld 12"/>
          <p:cNvSpPr txBox="1"/>
          <p:nvPr/>
        </p:nvSpPr>
        <p:spPr bwMode="auto">
          <a:xfrm>
            <a:off x="865053" y="1236111"/>
            <a:ext cx="3218215"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lt" sz="2800" b="0" i="0" u="none" strike="noStrike" cap="none" spc="0" noProof="0" dirty="0">
                <a:ln>
                  <a:noFill/>
                </a:ln>
                <a:solidFill>
                  <a:schemeClr val="bg1"/>
                </a:solidFill>
                <a:latin typeface="Calibri" panose="020F0502020204030204" pitchFamily="34" charset="0"/>
                <a:cs typeface="Calibri" panose="020F0502020204030204" pitchFamily="34" charset="0"/>
              </a:rPr>
              <a:t>Vertinti (evaluate)</a:t>
            </a:r>
            <a:endParaRPr lang="lt" noProof="0" dirty="0">
              <a:solidFill>
                <a:schemeClr val="bg1"/>
              </a:solidFill>
            </a:endParaRPr>
          </a:p>
        </p:txBody>
      </p:sp>
      <p:sp>
        <p:nvSpPr>
          <p:cNvPr id="2" name="Title 1">
            <a:extLst>
              <a:ext uri="{FF2B5EF4-FFF2-40B4-BE49-F238E27FC236}">
                <a16:creationId xmlns:a16="http://schemas.microsoft.com/office/drawing/2014/main" id="{AA1F0046-187E-F19F-7218-8156D5D2A549}"/>
              </a:ext>
            </a:extLst>
          </p:cNvPr>
          <p:cNvSpPr>
            <a:spLocks noGrp="1"/>
          </p:cNvSpPr>
          <p:nvPr>
            <p:ph type="title"/>
          </p:nvPr>
        </p:nvSpPr>
        <p:spPr/>
        <p:txBody>
          <a:bodyPr/>
          <a:lstStyle/>
          <a:p>
            <a:r>
              <a:rPr lang="lt" dirty="0"/>
              <a:t>Grįžtamasis ryšys</a:t>
            </a:r>
          </a:p>
        </p:txBody>
      </p:sp>
      <p:sp>
        <p:nvSpPr>
          <p:cNvPr id="5" name="Rechteck 16"/>
          <p:cNvSpPr/>
          <p:nvPr/>
        </p:nvSpPr>
        <p:spPr bwMode="auto">
          <a:xfrm>
            <a:off x="826583" y="1922630"/>
            <a:ext cx="11033338" cy="2546082"/>
          </a:xfrm>
          <a:prstGeom prst="rect">
            <a:avLst/>
          </a:prstGeom>
        </p:spPr>
        <p:txBody>
          <a:bodyPr wrap="square">
            <a:spAutoFit/>
          </a:bodyPr>
          <a:lstStyle/>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lt" noProof="0" dirty="0">
                <a:latin typeface="Poppins"/>
                <a:cs typeface="Calibri" panose="020F0502020204030204" pitchFamily="34" charset="0"/>
              </a:rPr>
              <a:t>Stebėkite, kaip mokiniai dirba grupėmis, pristato darbus klasėje. </a:t>
            </a:r>
          </a:p>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lt" noProof="0" dirty="0">
                <a:latin typeface="Poppins"/>
                <a:cs typeface="Calibri" panose="020F0502020204030204" pitchFamily="34" charset="0"/>
              </a:rPr>
              <a:t>Prižiūrėkite, kaip (ar) jie lavina įgūdžius.</a:t>
            </a:r>
          </a:p>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lt" noProof="0" dirty="0">
                <a:latin typeface="Poppins"/>
                <a:cs typeface="Calibri" panose="020F0502020204030204" pitchFamily="34" charset="0"/>
              </a:rPr>
              <a:t>Pabaigoje patikrinkite žinias ir įgūdžius. </a:t>
            </a:r>
          </a:p>
          <a:p>
            <a:pPr marR="0" lvl="0" algn="l" defTabSz="914400">
              <a:lnSpc>
                <a:spcPct val="150000"/>
              </a:lnSpc>
              <a:spcBef>
                <a:spcPts val="0"/>
              </a:spcBef>
              <a:spcAft>
                <a:spcPts val="0"/>
              </a:spcAft>
              <a:buClr>
                <a:srgbClr val="000000"/>
              </a:buClr>
              <a:buSzTx/>
              <a:defRPr/>
            </a:pPr>
            <a:r>
              <a:rPr lang="lt" b="1" noProof="0" dirty="0">
                <a:latin typeface="Poppins"/>
                <a:cs typeface="Calibri" panose="020F0502020204030204" pitchFamily="34" charset="0"/>
              </a:rPr>
              <a:t>Vertinimas neturėtų būti suprantamas tradicine prasme; čia jis veikiau skirtas nustatyti, kokias žinias, būtinas mokytis toliau, mokiniai jau turi, bei pamatyti mokymosi pažangą kiekvienu etapu, ir taip padėti mokytojui parinkti tolesnius žingsnius.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7" name="Rechteck 16"/>
          <p:cNvSpPr/>
          <p:nvPr/>
        </p:nvSpPr>
        <p:spPr bwMode="auto">
          <a:xfrm>
            <a:off x="711357" y="1955479"/>
            <a:ext cx="11189574" cy="3742050"/>
          </a:xfrm>
          <a:prstGeom prst="rect">
            <a:avLst/>
          </a:prstGeom>
        </p:spPr>
        <p:txBody>
          <a:bodyPr wrap="square" lIns="91440" tIns="45720" rIns="91440" bIns="45720" anchor="t">
            <a:spAutoFit/>
          </a:bodyPr>
          <a:lstStyle/>
          <a:p>
            <a:pPr lvl="0">
              <a:lnSpc>
                <a:spcPct val="150000"/>
              </a:lnSpc>
              <a:buClr>
                <a:srgbClr val="000000"/>
              </a:buClr>
              <a:defRPr/>
            </a:pPr>
            <a:r>
              <a:rPr lang="lt" sz="2000" noProof="0" dirty="0">
                <a:latin typeface="Poppins"/>
                <a:cs typeface="Calibri"/>
              </a:rPr>
              <a:t>Vertinimas nėra viso labo pagrindas parašyti pažymį; jis yra neatsiejama biologijos pamokų dalis, reikalinga optimaliai pritaikyti mokymą prie mokinių poreikių.</a:t>
            </a:r>
          </a:p>
          <a:p>
            <a:pPr marL="285750" lvl="0" indent="-285750">
              <a:lnSpc>
                <a:spcPct val="150000"/>
              </a:lnSpc>
              <a:buClr>
                <a:srgbClr val="000000"/>
              </a:buClr>
              <a:buFont typeface="Wingdings"/>
              <a:buChar char="Ø"/>
              <a:defRPr/>
            </a:pPr>
            <a:r>
              <a:rPr lang="lt" sz="2000" u="sng" noProof="0" dirty="0">
                <a:latin typeface="Poppins"/>
                <a:cs typeface="Calibri"/>
              </a:rPr>
              <a:t>Apibendrinamasis (sumuojamasis) įvertinimas – patikrinimas:</a:t>
            </a:r>
            <a:r>
              <a:rPr lang="lt" sz="2000" noProof="0" dirty="0">
                <a:latin typeface="Poppins"/>
                <a:cs typeface="Calibri"/>
              </a:rPr>
              <a:t> po ilgesnio mokymosi etapo pagaliau nustatoma mokymosi sėkmė ir įvertinama pažymiu (dažniausiai rašomas testas arba atliekama kita užduotis).</a:t>
            </a:r>
          </a:p>
          <a:p>
            <a:pPr marL="285750" lvl="0" indent="-285750">
              <a:lnSpc>
                <a:spcPct val="150000"/>
              </a:lnSpc>
              <a:buClr>
                <a:srgbClr val="000000"/>
              </a:buClr>
              <a:buFont typeface="Wingdings"/>
              <a:buChar char="Ø"/>
              <a:defRPr/>
            </a:pPr>
            <a:r>
              <a:rPr lang="lt" sz="2000" u="sng" noProof="0" dirty="0">
                <a:latin typeface="Poppins"/>
                <a:cs typeface="Calibri" panose="020F0502020204030204" pitchFamily="34" charset="0"/>
              </a:rPr>
              <a:t>Formuojamasis vertinimas: </a:t>
            </a:r>
            <a:r>
              <a:rPr lang="lt" sz="2000" noProof="0" dirty="0">
                <a:latin typeface="Poppins"/>
                <a:cs typeface="Calibri" panose="020F0502020204030204" pitchFamily="34" charset="0"/>
              </a:rPr>
              <a:t>nuolatinis vertinimas mokinių pažangai nustatyti (užduočių lapai, darbo pamokose stebėjimas, klasės diskusijos, namų darbai ir kt.). </a:t>
            </a:r>
          </a:p>
        </p:txBody>
      </p:sp>
      <p:sp>
        <p:nvSpPr>
          <p:cNvPr id="2" name="Title 1">
            <a:extLst>
              <a:ext uri="{FF2B5EF4-FFF2-40B4-BE49-F238E27FC236}">
                <a16:creationId xmlns:a16="http://schemas.microsoft.com/office/drawing/2014/main" id="{8E158618-8A83-DD4E-CDF4-3F243118EB47}"/>
              </a:ext>
            </a:extLst>
          </p:cNvPr>
          <p:cNvSpPr>
            <a:spLocks noGrp="1"/>
          </p:cNvSpPr>
          <p:nvPr>
            <p:ph type="title"/>
          </p:nvPr>
        </p:nvSpPr>
        <p:spPr/>
        <p:txBody>
          <a:bodyPr/>
          <a:lstStyle/>
          <a:p>
            <a:r>
              <a:rPr lang="lt" dirty="0"/>
              <a:t>Grįžtamasis ryšys</a:t>
            </a:r>
          </a:p>
        </p:txBody>
      </p:sp>
      <p:sp>
        <p:nvSpPr>
          <p:cNvPr id="4" name="Textfeld 12">
            <a:extLst>
              <a:ext uri="{FF2B5EF4-FFF2-40B4-BE49-F238E27FC236}">
                <a16:creationId xmlns:a16="http://schemas.microsoft.com/office/drawing/2014/main" id="{207125E3-C295-7D9B-AA5F-342576D46FA6}"/>
              </a:ext>
            </a:extLst>
          </p:cNvPr>
          <p:cNvSpPr txBox="1"/>
          <p:nvPr/>
        </p:nvSpPr>
        <p:spPr bwMode="auto">
          <a:xfrm>
            <a:off x="865053" y="1236111"/>
            <a:ext cx="3218215"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lt" sz="2800" b="0" i="0" u="none" strike="noStrike" cap="none" spc="0" noProof="0" dirty="0">
                <a:ln>
                  <a:noFill/>
                </a:ln>
                <a:solidFill>
                  <a:schemeClr val="bg1"/>
                </a:solidFill>
                <a:latin typeface="Calibri" panose="020F0502020204030204" pitchFamily="34" charset="0"/>
                <a:cs typeface="Calibri" panose="020F0502020204030204" pitchFamily="34" charset="0"/>
              </a:rPr>
              <a:t>Vertinti (evaluate)</a:t>
            </a:r>
            <a:endParaRPr lang="lt" noProof="0" dirty="0">
              <a:solidFill>
                <a:schemeClr val="bg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7" name="Rechteck 16"/>
          <p:cNvSpPr/>
          <p:nvPr/>
        </p:nvSpPr>
        <p:spPr bwMode="auto">
          <a:xfrm>
            <a:off x="669421" y="2236348"/>
            <a:ext cx="10517692" cy="2862322"/>
          </a:xfrm>
          <a:prstGeom prst="rect">
            <a:avLst/>
          </a:prstGeom>
        </p:spPr>
        <p:txBody>
          <a:bodyPr wrap="square" lIns="91440" tIns="45720" rIns="91440" bIns="45720" anchor="t">
            <a:spAutoFit/>
          </a:bodyPr>
          <a:lstStyle/>
          <a:p>
            <a:pPr>
              <a:lnSpc>
                <a:spcPct val="150000"/>
              </a:lnSpc>
              <a:buClr>
                <a:srgbClr val="000000"/>
              </a:buClr>
              <a:defRPr/>
            </a:pPr>
            <a:r>
              <a:rPr lang="lt" sz="2000" b="1" u="sng" noProof="0" dirty="0">
                <a:latin typeface="Poppins"/>
                <a:cs typeface="Calibri"/>
              </a:rPr>
              <a:t>Formuojamasis vertinimas.</a:t>
            </a:r>
            <a:r>
              <a:rPr lang="lt" sz="2000" noProof="0" dirty="0">
                <a:latin typeface="Poppins"/>
                <a:cs typeface="Calibri"/>
              </a:rPr>
              <a:t> Sudaro sąlygas mokiniams įsivertinti žinias ir apmąstyti savo patirtį. Suteikia progų mokytojui įvertinti ir gerinti mokymosi veiksmingumą, suprasti, kokiame lygyje mokiniai yra.  </a:t>
            </a:r>
            <a:endParaRPr lang="lt" sz="2000" b="1" u="sng" noProof="0" dirty="0">
              <a:latin typeface="Poppins"/>
              <a:cs typeface="Calibri"/>
            </a:endParaRPr>
          </a:p>
          <a:p>
            <a:pPr lvl="0">
              <a:lnSpc>
                <a:spcPct val="150000"/>
              </a:lnSpc>
              <a:defRPr/>
            </a:pPr>
            <a:r>
              <a:rPr lang="lt" sz="2000" b="1" u="sng" noProof="0" dirty="0">
                <a:latin typeface="Poppins"/>
                <a:cs typeface="Calibri"/>
              </a:rPr>
              <a:t>Apibendrinamasis (sumuojamasis) įvertinimas.</a:t>
            </a:r>
            <a:r>
              <a:rPr lang="lt" sz="2000" noProof="0" dirty="0">
                <a:latin typeface="Poppins"/>
                <a:cs typeface="Calibri"/>
              </a:rPr>
              <a:t> Atskleidžia mokiniams, ar jie pasiekė iškeltus mokymosi tikslus, įgijo numatytų gebėjimų. </a:t>
            </a:r>
            <a:endParaRPr lang="lt" sz="2000" b="0" i="0" u="none" strike="noStrike" cap="none" spc="0" noProof="0" dirty="0">
              <a:ln>
                <a:noFill/>
              </a:ln>
              <a:latin typeface="Poppins"/>
              <a:cs typeface="Calibri"/>
            </a:endParaRPr>
          </a:p>
        </p:txBody>
      </p:sp>
      <p:sp>
        <p:nvSpPr>
          <p:cNvPr id="3" name="Title 2">
            <a:extLst>
              <a:ext uri="{FF2B5EF4-FFF2-40B4-BE49-F238E27FC236}">
                <a16:creationId xmlns:a16="http://schemas.microsoft.com/office/drawing/2014/main" id="{B5288EF4-0432-AE41-0704-F498CE6D3439}"/>
              </a:ext>
            </a:extLst>
          </p:cNvPr>
          <p:cNvSpPr>
            <a:spLocks noGrp="1"/>
          </p:cNvSpPr>
          <p:nvPr>
            <p:ph type="title"/>
          </p:nvPr>
        </p:nvSpPr>
        <p:spPr/>
        <p:txBody>
          <a:bodyPr/>
          <a:lstStyle/>
          <a:p>
            <a:r>
              <a:rPr lang="lt" dirty="0"/>
              <a:t>Grįžtamasis ryšys</a:t>
            </a:r>
          </a:p>
        </p:txBody>
      </p:sp>
      <p:sp>
        <p:nvSpPr>
          <p:cNvPr id="2" name="Textfeld 12">
            <a:extLst>
              <a:ext uri="{FF2B5EF4-FFF2-40B4-BE49-F238E27FC236}">
                <a16:creationId xmlns:a16="http://schemas.microsoft.com/office/drawing/2014/main" id="{1D51B843-EDB2-ED55-BE50-7A447FFD6F54}"/>
              </a:ext>
            </a:extLst>
          </p:cNvPr>
          <p:cNvSpPr txBox="1"/>
          <p:nvPr/>
        </p:nvSpPr>
        <p:spPr bwMode="auto">
          <a:xfrm>
            <a:off x="865053" y="1236111"/>
            <a:ext cx="3218215"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lt" sz="2800" b="0" i="0" u="none" strike="noStrike" cap="none" spc="0" noProof="0" dirty="0">
                <a:ln>
                  <a:noFill/>
                </a:ln>
                <a:solidFill>
                  <a:schemeClr val="bg1"/>
                </a:solidFill>
                <a:latin typeface="Calibri" panose="020F0502020204030204" pitchFamily="34" charset="0"/>
                <a:cs typeface="Calibri" panose="020F0502020204030204" pitchFamily="34" charset="0"/>
              </a:rPr>
              <a:t>Vertinti (evaluate)</a:t>
            </a:r>
            <a:endParaRPr lang="lt" noProof="0" dirty="0">
              <a:solidFill>
                <a:schemeClr val="bg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7" name="Rechteck 16"/>
          <p:cNvSpPr/>
          <p:nvPr/>
        </p:nvSpPr>
        <p:spPr bwMode="auto">
          <a:xfrm>
            <a:off x="618038" y="1969646"/>
            <a:ext cx="9054580" cy="3276282"/>
          </a:xfrm>
          <a:prstGeom prst="rect">
            <a:avLst/>
          </a:prstGeom>
        </p:spPr>
        <p:txBody>
          <a:bodyPr wrap="square" lIns="91440" tIns="45720" rIns="91440" bIns="45720" anchor="t">
            <a:spAutoFit/>
          </a:bodyPr>
          <a:lstStyle/>
          <a:p>
            <a:pPr>
              <a:lnSpc>
                <a:spcPct val="150000"/>
              </a:lnSpc>
              <a:defRPr/>
            </a:pPr>
            <a:r>
              <a:rPr lang="lt" sz="2000" b="1" u="sng" noProof="0" dirty="0">
                <a:latin typeface="Poppins"/>
                <a:cs typeface="Calibri"/>
              </a:rPr>
              <a:t>Metodai: </a:t>
            </a:r>
          </a:p>
          <a:p>
            <a:pPr marL="342900" indent="-342900">
              <a:lnSpc>
                <a:spcPct val="150000"/>
              </a:lnSpc>
              <a:buFont typeface="Arial"/>
              <a:buChar char="•"/>
              <a:defRPr/>
            </a:pPr>
            <a:r>
              <a:rPr lang="lt" sz="2000" noProof="0" dirty="0">
                <a:latin typeface="Poppins"/>
                <a:cs typeface="Calibri" panose="020F0502020204030204" pitchFamily="34" charset="0"/>
              </a:rPr>
              <a:t>Sąvokų iliustracijos, sąvokų žemėlapiai</a:t>
            </a:r>
          </a:p>
          <a:p>
            <a:pPr marL="342900" indent="-342900">
              <a:lnSpc>
                <a:spcPct val="150000"/>
              </a:lnSpc>
              <a:buFont typeface="Arial"/>
              <a:buChar char="•"/>
              <a:defRPr/>
            </a:pPr>
            <a:r>
              <a:rPr lang="lt" sz="2000" noProof="0" dirty="0">
                <a:latin typeface="Poppins"/>
                <a:cs typeface="Calibri" panose="020F0502020204030204" pitchFamily="34" charset="0"/>
              </a:rPr>
              <a:t>Klasės stebėsena</a:t>
            </a:r>
          </a:p>
          <a:p>
            <a:pPr marL="342900" indent="-342900">
              <a:lnSpc>
                <a:spcPct val="150000"/>
              </a:lnSpc>
              <a:buFont typeface="Arial"/>
              <a:buChar char="•"/>
              <a:defRPr/>
            </a:pPr>
            <a:r>
              <a:rPr lang="lt" sz="2000" noProof="0" dirty="0">
                <a:latin typeface="Poppins"/>
                <a:cs typeface="Calibri" panose="020F0502020204030204" pitchFamily="34" charset="0"/>
              </a:rPr>
              <a:t>Panašių reiškinių aiškinimas</a:t>
            </a:r>
          </a:p>
          <a:p>
            <a:pPr marL="342900" indent="-342900">
              <a:lnSpc>
                <a:spcPct val="150000"/>
              </a:lnSpc>
              <a:buFont typeface="Arial"/>
              <a:buChar char="•"/>
              <a:defRPr/>
            </a:pPr>
            <a:r>
              <a:rPr lang="lt" sz="2000" noProof="0" dirty="0">
                <a:latin typeface="Poppins"/>
                <a:cs typeface="Calibri" panose="020F0502020204030204" pitchFamily="34" charset="0"/>
              </a:rPr>
              <a:t>Mėginių analizė (vertinami diskusijose suformuluojami argumentai, pristatymų turinys, kiti mokantis atlikti darbai) </a:t>
            </a:r>
          </a:p>
          <a:p>
            <a:pPr marL="342900" indent="-342900">
              <a:lnSpc>
                <a:spcPct val="150000"/>
              </a:lnSpc>
              <a:buFont typeface="Arial"/>
              <a:buChar char="•"/>
              <a:defRPr/>
            </a:pPr>
            <a:r>
              <a:rPr lang="lt" sz="2000" noProof="0" dirty="0">
                <a:latin typeface="Poppins"/>
                <a:cs typeface="Calibri" panose="020F0502020204030204" pitchFamily="34" charset="0"/>
              </a:rPr>
              <a:t>Testai, patikrinimai </a:t>
            </a:r>
          </a:p>
        </p:txBody>
      </p:sp>
      <p:sp>
        <p:nvSpPr>
          <p:cNvPr id="3" name="Title 2">
            <a:extLst>
              <a:ext uri="{FF2B5EF4-FFF2-40B4-BE49-F238E27FC236}">
                <a16:creationId xmlns:a16="http://schemas.microsoft.com/office/drawing/2014/main" id="{C6FA91DE-84AD-26F5-7C2C-3A9EA7CD151F}"/>
              </a:ext>
            </a:extLst>
          </p:cNvPr>
          <p:cNvSpPr>
            <a:spLocks noGrp="1"/>
          </p:cNvSpPr>
          <p:nvPr>
            <p:ph type="title"/>
          </p:nvPr>
        </p:nvSpPr>
        <p:spPr/>
        <p:txBody>
          <a:bodyPr/>
          <a:lstStyle/>
          <a:p>
            <a:r>
              <a:rPr lang="lt" dirty="0"/>
              <a:t>Grįžtamasis ryšys</a:t>
            </a:r>
          </a:p>
        </p:txBody>
      </p:sp>
      <p:sp>
        <p:nvSpPr>
          <p:cNvPr id="2" name="Textfeld 12">
            <a:extLst>
              <a:ext uri="{FF2B5EF4-FFF2-40B4-BE49-F238E27FC236}">
                <a16:creationId xmlns:a16="http://schemas.microsoft.com/office/drawing/2014/main" id="{C3B2F765-BFB2-436F-85CF-D9C31590472B}"/>
              </a:ext>
            </a:extLst>
          </p:cNvPr>
          <p:cNvSpPr txBox="1"/>
          <p:nvPr/>
        </p:nvSpPr>
        <p:spPr bwMode="auto">
          <a:xfrm>
            <a:off x="865053" y="1236111"/>
            <a:ext cx="3218215"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lt" sz="2800" b="0" i="0" u="none" strike="noStrike" cap="none" spc="0" noProof="0" dirty="0">
                <a:ln>
                  <a:noFill/>
                </a:ln>
                <a:solidFill>
                  <a:schemeClr val="bg1"/>
                </a:solidFill>
                <a:latin typeface="Calibri" panose="020F0502020204030204" pitchFamily="34" charset="0"/>
                <a:cs typeface="Calibri" panose="020F0502020204030204" pitchFamily="34" charset="0"/>
              </a:rPr>
              <a:t>Vertinti (evaluate)</a:t>
            </a:r>
            <a:endParaRPr lang="lt" noProof="0" dirty="0">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4" name="Abgerundetes Rechteck 13"/>
          <p:cNvSpPr/>
          <p:nvPr/>
        </p:nvSpPr>
        <p:spPr bwMode="auto">
          <a:xfrm>
            <a:off x="2013694" y="3666356"/>
            <a:ext cx="1780721" cy="711061"/>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lt" noProof="0" dirty="0">
                <a:solidFill>
                  <a:schemeClr val="tx1"/>
                </a:solidFill>
                <a:latin typeface="Poppins"/>
              </a:rPr>
              <a:t>Augalinės liekanos</a:t>
            </a:r>
          </a:p>
        </p:txBody>
      </p:sp>
      <p:sp>
        <p:nvSpPr>
          <p:cNvPr id="15" name="Abgerundetes Rechteck 14"/>
          <p:cNvSpPr/>
          <p:nvPr/>
        </p:nvSpPr>
        <p:spPr bwMode="auto">
          <a:xfrm>
            <a:off x="3829815" y="2507625"/>
            <a:ext cx="1701994" cy="504056"/>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lt" noProof="0" dirty="0">
                <a:solidFill>
                  <a:schemeClr val="tx1"/>
                </a:solidFill>
                <a:latin typeface="Poppins"/>
              </a:rPr>
              <a:t>Sliekai</a:t>
            </a:r>
          </a:p>
        </p:txBody>
      </p:sp>
      <p:sp>
        <p:nvSpPr>
          <p:cNvPr id="16" name="Abgerundetes Rechteck 15"/>
          <p:cNvSpPr/>
          <p:nvPr/>
        </p:nvSpPr>
        <p:spPr bwMode="auto">
          <a:xfrm>
            <a:off x="4477886" y="4882646"/>
            <a:ext cx="1701993" cy="432048"/>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lt" noProof="0" dirty="0">
                <a:solidFill>
                  <a:schemeClr val="tx1"/>
                </a:solidFill>
                <a:latin typeface="Poppins"/>
              </a:rPr>
              <a:t>Humusas</a:t>
            </a:r>
          </a:p>
        </p:txBody>
      </p:sp>
      <p:cxnSp>
        <p:nvCxnSpPr>
          <p:cNvPr id="18" name="Gerade Verbindung mit Pfeil 17"/>
          <p:cNvCxnSpPr/>
          <p:nvPr/>
        </p:nvCxnSpPr>
        <p:spPr bwMode="auto">
          <a:xfrm flipH="1">
            <a:off x="2533671" y="3299713"/>
            <a:ext cx="504056"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bwMode="auto">
          <a:xfrm>
            <a:off x="4837927" y="3875777"/>
            <a:ext cx="504056"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bwMode="auto">
          <a:xfrm>
            <a:off x="3973831" y="4739873"/>
            <a:ext cx="432048"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bwMode="auto">
          <a:xfrm>
            <a:off x="2965719" y="2939673"/>
            <a:ext cx="505267" cy="369332"/>
          </a:xfrm>
          <a:prstGeom prst="rect">
            <a:avLst/>
          </a:prstGeom>
          <a:noFill/>
        </p:spPr>
        <p:txBody>
          <a:bodyPr wrap="none" rtlCol="0">
            <a:spAutoFit/>
          </a:bodyPr>
          <a:lstStyle/>
          <a:p>
            <a:pPr>
              <a:defRPr/>
            </a:pPr>
            <a:r>
              <a:rPr lang="lt" noProof="0" dirty="0">
                <a:latin typeface="Poppins"/>
              </a:rPr>
              <a:t>valgo</a:t>
            </a:r>
          </a:p>
        </p:txBody>
      </p:sp>
      <p:sp>
        <p:nvSpPr>
          <p:cNvPr id="22" name="Textfeld 21"/>
          <p:cNvSpPr txBox="1"/>
          <p:nvPr/>
        </p:nvSpPr>
        <p:spPr bwMode="auto">
          <a:xfrm>
            <a:off x="4405879" y="3515737"/>
            <a:ext cx="697627" cy="369332"/>
          </a:xfrm>
          <a:prstGeom prst="rect">
            <a:avLst/>
          </a:prstGeom>
          <a:noFill/>
        </p:spPr>
        <p:txBody>
          <a:bodyPr wrap="none" rtlCol="0">
            <a:spAutoFit/>
          </a:bodyPr>
          <a:lstStyle/>
          <a:p>
            <a:pPr>
              <a:defRPr/>
            </a:pPr>
            <a:r>
              <a:rPr lang="lt" noProof="0" dirty="0">
                <a:latin typeface="Poppins"/>
              </a:rPr>
              <a:t>tuštinasi</a:t>
            </a:r>
          </a:p>
        </p:txBody>
      </p:sp>
      <p:sp>
        <p:nvSpPr>
          <p:cNvPr id="23" name="Textfeld 22"/>
          <p:cNvSpPr txBox="1"/>
          <p:nvPr/>
        </p:nvSpPr>
        <p:spPr bwMode="auto">
          <a:xfrm>
            <a:off x="3181743" y="4379833"/>
            <a:ext cx="1029449" cy="369332"/>
          </a:xfrm>
          <a:prstGeom prst="rect">
            <a:avLst/>
          </a:prstGeom>
          <a:noFill/>
        </p:spPr>
        <p:txBody>
          <a:bodyPr wrap="none" rtlCol="0">
            <a:spAutoFit/>
          </a:bodyPr>
          <a:lstStyle/>
          <a:p>
            <a:pPr>
              <a:defRPr/>
            </a:pPr>
            <a:r>
              <a:rPr lang="lt" noProof="0" dirty="0">
                <a:latin typeface="Poppins"/>
              </a:rPr>
              <a:t>generuoja</a:t>
            </a:r>
          </a:p>
        </p:txBody>
      </p:sp>
      <p:cxnSp>
        <p:nvCxnSpPr>
          <p:cNvPr id="24" name="Gerade Verbindung 15"/>
          <p:cNvCxnSpPr/>
          <p:nvPr/>
        </p:nvCxnSpPr>
        <p:spPr bwMode="auto">
          <a:xfrm flipH="1">
            <a:off x="3469775" y="2867665"/>
            <a:ext cx="288032"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Gerade Verbindung 16"/>
          <p:cNvCxnSpPr/>
          <p:nvPr/>
        </p:nvCxnSpPr>
        <p:spPr bwMode="auto">
          <a:xfrm flipH="1" flipV="1">
            <a:off x="4477887" y="3011681"/>
            <a:ext cx="144016"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Gerade Verbindung 17"/>
          <p:cNvCxnSpPr/>
          <p:nvPr/>
        </p:nvCxnSpPr>
        <p:spPr bwMode="auto">
          <a:xfrm>
            <a:off x="2821702" y="4271821"/>
            <a:ext cx="504056"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7" name="Pfeil nach rechts 26"/>
          <p:cNvSpPr/>
          <p:nvPr/>
        </p:nvSpPr>
        <p:spPr bwMode="auto">
          <a:xfrm rot="20066886">
            <a:off x="2091493" y="4878424"/>
            <a:ext cx="1460417"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lt" sz="1400" noProof="0" dirty="0">
                <a:solidFill>
                  <a:schemeClr val="tx1"/>
                </a:solidFill>
                <a:latin typeface="Poppins"/>
              </a:rPr>
              <a:t>teiginys</a:t>
            </a:r>
          </a:p>
        </p:txBody>
      </p:sp>
      <p:sp>
        <p:nvSpPr>
          <p:cNvPr id="28" name="Pfeil nach rechts 27"/>
          <p:cNvSpPr/>
          <p:nvPr/>
        </p:nvSpPr>
        <p:spPr bwMode="auto">
          <a:xfrm rot="1807152">
            <a:off x="1725414" y="2409779"/>
            <a:ext cx="1368152"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lt" sz="1400" noProof="0" dirty="0">
                <a:solidFill>
                  <a:schemeClr val="tx1"/>
                </a:solidFill>
                <a:latin typeface="Poppins"/>
              </a:rPr>
              <a:t>sąsaja</a:t>
            </a:r>
          </a:p>
        </p:txBody>
      </p:sp>
      <p:sp>
        <p:nvSpPr>
          <p:cNvPr id="29" name="Pfeil nach rechts 28"/>
          <p:cNvSpPr/>
          <p:nvPr/>
        </p:nvSpPr>
        <p:spPr bwMode="auto">
          <a:xfrm rot="1077663">
            <a:off x="625460" y="3556356"/>
            <a:ext cx="1368152"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lt" sz="1400" noProof="0" dirty="0">
                <a:solidFill>
                  <a:schemeClr val="tx1"/>
                </a:solidFill>
                <a:latin typeface="Poppins"/>
              </a:rPr>
              <a:t>sąvoka</a:t>
            </a:r>
          </a:p>
        </p:txBody>
      </p:sp>
      <p:sp>
        <p:nvSpPr>
          <p:cNvPr id="2" name="Rechteck 1"/>
          <p:cNvSpPr/>
          <p:nvPr/>
        </p:nvSpPr>
        <p:spPr bwMode="auto">
          <a:xfrm>
            <a:off x="6350095" y="1933300"/>
            <a:ext cx="5271929" cy="2862322"/>
          </a:xfrm>
          <a:prstGeom prst="rect">
            <a:avLst/>
          </a:prstGeom>
        </p:spPr>
        <p:txBody>
          <a:bodyPr wrap="square">
            <a:spAutoFit/>
          </a:bodyPr>
          <a:lstStyle/>
          <a:p>
            <a:pPr marL="342900" indent="-342900">
              <a:buFont typeface="Arial" panose="020B0604020202020204" pitchFamily="34" charset="0"/>
              <a:buChar char="•"/>
              <a:defRPr/>
            </a:pPr>
            <a:r>
              <a:rPr lang="lt" sz="2000" noProof="0" dirty="0">
                <a:latin typeface="Poppins"/>
                <a:cs typeface="Calibri" panose="020F0502020204030204" pitchFamily="34" charset="0"/>
              </a:rPr>
              <a:t>Įrašykite sąvokas į debesėlius.</a:t>
            </a:r>
          </a:p>
          <a:p>
            <a:pPr marL="342900" indent="-342900">
              <a:buFont typeface="Arial" panose="020B0604020202020204" pitchFamily="34" charset="0"/>
              <a:buChar char="•"/>
              <a:defRPr/>
            </a:pPr>
            <a:r>
              <a:rPr lang="lt" sz="2000" noProof="0" dirty="0">
                <a:latin typeface="Poppins"/>
                <a:cs typeface="Calibri" panose="020F0502020204030204" pitchFamily="34" charset="0"/>
              </a:rPr>
              <a:t>Linijomis sujunkite susijusias sąvokas, taip parodydami ryšius.</a:t>
            </a:r>
          </a:p>
          <a:p>
            <a:pPr marL="342900" indent="-342900">
              <a:buFont typeface="Arial" panose="020B0604020202020204" pitchFamily="34" charset="0"/>
              <a:buChar char="•"/>
              <a:defRPr/>
            </a:pPr>
            <a:r>
              <a:rPr lang="lt" sz="2000" noProof="0" dirty="0">
                <a:latin typeface="Poppins"/>
                <a:cs typeface="Calibri" panose="020F0502020204030204" pitchFamily="34" charset="0"/>
              </a:rPr>
              <a:t>Sudėliokite sąvokas pagal hierarchiją.</a:t>
            </a:r>
          </a:p>
          <a:p>
            <a:pPr marL="342900" indent="-342900">
              <a:buFont typeface="Arial" panose="020B0604020202020204" pitchFamily="34" charset="0"/>
              <a:buChar char="•"/>
              <a:defRPr/>
            </a:pPr>
            <a:r>
              <a:rPr lang="lt" sz="2000" noProof="0" dirty="0">
                <a:latin typeface="Poppins"/>
                <a:cs typeface="Calibri" panose="020F0502020204030204" pitchFamily="34" charset="0"/>
              </a:rPr>
              <a:t>Galite įtraukti ir skersai dvi sąvokas ar daugiau jungiančių sąsajų.</a:t>
            </a:r>
          </a:p>
          <a:p>
            <a:pPr marL="342900" indent="-342900">
              <a:buFont typeface="Arial" panose="020B0604020202020204" pitchFamily="34" charset="0"/>
              <a:buChar char="•"/>
              <a:defRPr/>
            </a:pPr>
            <a:r>
              <a:rPr lang="lt" sz="2000" noProof="0" dirty="0">
                <a:latin typeface="Poppins"/>
                <a:cs typeface="Calibri" panose="020F0502020204030204" pitchFamily="34" charset="0"/>
              </a:rPr>
              <a:t>Jungtyse tarp sąvokų esantys žodžiai sudaro teiginius.</a:t>
            </a:r>
          </a:p>
        </p:txBody>
      </p:sp>
      <p:sp>
        <p:nvSpPr>
          <p:cNvPr id="3" name="Title 2">
            <a:extLst>
              <a:ext uri="{FF2B5EF4-FFF2-40B4-BE49-F238E27FC236}">
                <a16:creationId xmlns:a16="http://schemas.microsoft.com/office/drawing/2014/main" id="{F564481D-A24C-2528-6F53-D9BE8B28253E}"/>
              </a:ext>
            </a:extLst>
          </p:cNvPr>
          <p:cNvSpPr>
            <a:spLocks noGrp="1"/>
          </p:cNvSpPr>
          <p:nvPr>
            <p:ph type="title"/>
          </p:nvPr>
        </p:nvSpPr>
        <p:spPr/>
        <p:txBody>
          <a:bodyPr>
            <a:normAutofit/>
          </a:bodyPr>
          <a:lstStyle/>
          <a:p>
            <a:r>
              <a:rPr lang="lt" dirty="0"/>
              <a:t>Sąvokų žemėlapiai parodo mokinių „mentalinius modelius“ </a:t>
            </a:r>
          </a:p>
        </p:txBody>
      </p:sp>
      <p:sp>
        <p:nvSpPr>
          <p:cNvPr id="4" name="Textfeld 12">
            <a:extLst>
              <a:ext uri="{FF2B5EF4-FFF2-40B4-BE49-F238E27FC236}">
                <a16:creationId xmlns:a16="http://schemas.microsoft.com/office/drawing/2014/main" id="{A991438C-2D6E-8D49-7B95-3936FECFFFE8}"/>
              </a:ext>
            </a:extLst>
          </p:cNvPr>
          <p:cNvSpPr txBox="1"/>
          <p:nvPr/>
        </p:nvSpPr>
        <p:spPr bwMode="auto">
          <a:xfrm>
            <a:off x="865053" y="1236111"/>
            <a:ext cx="3218215"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lt" sz="2800" b="0" i="0" u="none" strike="noStrike" cap="none" spc="0" noProof="0" dirty="0">
                <a:ln>
                  <a:noFill/>
                </a:ln>
                <a:solidFill>
                  <a:schemeClr val="bg1"/>
                </a:solidFill>
                <a:latin typeface="Calibri" panose="020F0502020204030204" pitchFamily="34" charset="0"/>
                <a:cs typeface="Calibri" panose="020F0502020204030204" pitchFamily="34" charset="0"/>
              </a:rPr>
              <a:t>Vertinti (evaluate)</a:t>
            </a:r>
            <a:endParaRPr lang="lt" noProof="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4" name="Rechteck 3"/>
          <p:cNvSpPr/>
          <p:nvPr/>
        </p:nvSpPr>
        <p:spPr bwMode="auto">
          <a:xfrm>
            <a:off x="1281911" y="4925723"/>
            <a:ext cx="10431390" cy="738664"/>
          </a:xfrm>
          <a:prstGeom prst="rect">
            <a:avLst/>
          </a:prstGeom>
        </p:spPr>
        <p:txBody>
          <a:bodyPr wrap="square" lIns="91440" tIns="45720" rIns="91440" bIns="45720" anchor="t">
            <a:spAutoFit/>
          </a:bodyPr>
          <a:lstStyle/>
          <a:p>
            <a:pPr>
              <a:defRPr/>
            </a:pPr>
            <a:r>
              <a:rPr lang="lt" sz="1400" i="1" dirty="0">
                <a:solidFill>
                  <a:srgbClr val="000000"/>
                </a:solidFill>
                <a:latin typeface="Poppins"/>
                <a:cs typeface="Arial"/>
              </a:rPr>
              <a:t>(Krüger, D., Kloss, L., &amp; Cuadros, I. (2009). Was macht „gute“ Biologielehrkräfte aus? Befragungen von Lehrenden in der Didaktik der Biologie und Biologie-Lehramtsstudierenden an deutschen Hochschulen. I D B – Berichte aus dem Institut für Didaktik der Biologie, 17, 63–88.)</a:t>
            </a:r>
          </a:p>
        </p:txBody>
      </p:sp>
      <p:sp>
        <p:nvSpPr>
          <p:cNvPr id="7" name="Title 6">
            <a:extLst>
              <a:ext uri="{FF2B5EF4-FFF2-40B4-BE49-F238E27FC236}">
                <a16:creationId xmlns:a16="http://schemas.microsoft.com/office/drawing/2014/main" id="{E864B5E6-F82F-2CEE-7388-0498051CAC2B}"/>
              </a:ext>
            </a:extLst>
          </p:cNvPr>
          <p:cNvSpPr>
            <a:spLocks noGrp="1"/>
          </p:cNvSpPr>
          <p:nvPr>
            <p:ph type="title"/>
          </p:nvPr>
        </p:nvSpPr>
        <p:spPr/>
        <p:txBody>
          <a:bodyPr>
            <a:normAutofit/>
          </a:bodyPr>
          <a:lstStyle/>
          <a:p>
            <a:pPr algn="r"/>
            <a:r>
              <a:rPr lang="lt" dirty="0"/>
              <a:t>Kas yra „geras gamtamokslinis ugdymas“?</a:t>
            </a:r>
          </a:p>
        </p:txBody>
      </p:sp>
      <p:sp>
        <p:nvSpPr>
          <p:cNvPr id="16" name="Textfeld 17"/>
          <p:cNvSpPr txBox="1"/>
          <p:nvPr/>
        </p:nvSpPr>
        <p:spPr bwMode="auto">
          <a:xfrm>
            <a:off x="985384" y="1788807"/>
            <a:ext cx="6923582" cy="3280385"/>
          </a:xfrm>
          <a:prstGeom prst="rect">
            <a:avLst/>
          </a:prstGeom>
          <a:noFill/>
        </p:spPr>
        <p:txBody>
          <a:bodyPr wrap="square" rtlCol="0">
            <a:spAutoFit/>
          </a:bodyPr>
          <a:lstStyle/>
          <a:p>
            <a:pPr>
              <a:lnSpc>
                <a:spcPct val="150000"/>
              </a:lnSpc>
              <a:defRPr/>
            </a:pPr>
            <a:r>
              <a:rPr lang="lt" sz="2000" noProof="0" dirty="0">
                <a:latin typeface="Poppins"/>
              </a:rPr>
              <a:t>„Ugdymas vyksta įvairiausiomis sąlygomis, todėl neįmanoma sukurti universalios gero ugdymo apibrėžties.</a:t>
            </a:r>
          </a:p>
          <a:p>
            <a:pPr>
              <a:lnSpc>
                <a:spcPct val="150000"/>
              </a:lnSpc>
              <a:defRPr/>
            </a:pPr>
            <a:r>
              <a:rPr lang="lt" sz="2000" noProof="0" dirty="0">
                <a:latin typeface="Poppins"/>
              </a:rPr>
              <a:t>Ta pati pamoka vienoje klasėje gali duoti puikių rezultatų, o kitoje sužlugti. Ugdymo vertinimo pagrindą sudaro nustatyti siektini kriterijai.“</a:t>
            </a:r>
          </a:p>
        </p:txBody>
      </p:sp>
      <p:sp>
        <p:nvSpPr>
          <p:cNvPr id="17" name="Rechteckige Legende 4">
            <a:extLst>
              <a:ext uri="{FF2B5EF4-FFF2-40B4-BE49-F238E27FC236}">
                <a16:creationId xmlns:a16="http://schemas.microsoft.com/office/drawing/2014/main" id="{A450F489-B529-84E9-6171-9DC96F0FF93B}"/>
              </a:ext>
            </a:extLst>
          </p:cNvPr>
          <p:cNvSpPr/>
          <p:nvPr/>
        </p:nvSpPr>
        <p:spPr bwMode="auto">
          <a:xfrm>
            <a:off x="8273939" y="1788807"/>
            <a:ext cx="3198693" cy="1701739"/>
          </a:xfrm>
          <a:prstGeom prst="wedgeRectCallout">
            <a:avLst>
              <a:gd name="adj1" fmla="val -36489"/>
              <a:gd name="adj2" fmla="val 100550"/>
            </a:avLst>
          </a:prstGeom>
          <a:solidFill>
            <a:srgbClr val="0CAF8F"/>
          </a:solidFill>
          <a:ln>
            <a:solidFill>
              <a:srgbClr val="5A312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lt" b="1" dirty="0">
                <a:latin typeface="Poppins"/>
              </a:rPr>
              <a:t>Ugdymo principas:
</a:t>
            </a:r>
            <a:r>
              <a:rPr lang="lt" dirty="0">
                <a:latin typeface="Poppins"/>
              </a:rPr>
              <a:t>Aiškiai mokiniams nurodykite, kokius mokymosi tikslus jie turi pasiekti.</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4" name="Abgerundetes Rechteck 13"/>
          <p:cNvSpPr/>
          <p:nvPr/>
        </p:nvSpPr>
        <p:spPr bwMode="auto">
          <a:xfrm>
            <a:off x="1870390" y="3930906"/>
            <a:ext cx="1249799" cy="550400"/>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lt" noProof="0" dirty="0">
                <a:solidFill>
                  <a:schemeClr val="tx1"/>
                </a:solidFill>
              </a:rPr>
              <a:t>durpynė</a:t>
            </a:r>
          </a:p>
        </p:txBody>
      </p:sp>
      <p:sp>
        <p:nvSpPr>
          <p:cNvPr id="15" name="Abgerundetes Rechteck 14"/>
          <p:cNvSpPr/>
          <p:nvPr/>
        </p:nvSpPr>
        <p:spPr bwMode="auto">
          <a:xfrm>
            <a:off x="3839899" y="2311984"/>
            <a:ext cx="1447365" cy="673089"/>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lt" noProof="0" dirty="0">
              <a:solidFill>
                <a:schemeClr val="tx1"/>
              </a:solidFill>
            </a:endParaRPr>
          </a:p>
        </p:txBody>
      </p:sp>
      <p:sp>
        <p:nvSpPr>
          <p:cNvPr id="16" name="Abgerundetes Rechteck 15"/>
          <p:cNvSpPr/>
          <p:nvPr/>
        </p:nvSpPr>
        <p:spPr bwMode="auto">
          <a:xfrm>
            <a:off x="4754045" y="4939328"/>
            <a:ext cx="1341955" cy="610389"/>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lt" noProof="0" dirty="0">
                <a:solidFill>
                  <a:schemeClr val="tx1"/>
                </a:solidFill>
              </a:rPr>
              <a:t>įvairios rūšys</a:t>
            </a:r>
          </a:p>
        </p:txBody>
      </p:sp>
      <p:cxnSp>
        <p:nvCxnSpPr>
          <p:cNvPr id="18" name="Gerade Verbindung mit Pfeil 17"/>
          <p:cNvCxnSpPr>
            <a:cxnSpLocks/>
          </p:cNvCxnSpPr>
          <p:nvPr/>
        </p:nvCxnSpPr>
        <p:spPr bwMode="auto">
          <a:xfrm flipH="1">
            <a:off x="2478360" y="3599507"/>
            <a:ext cx="378595" cy="237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a:cxnSpLocks/>
          </p:cNvCxnSpPr>
          <p:nvPr/>
        </p:nvCxnSpPr>
        <p:spPr bwMode="auto">
          <a:xfrm flipH="1" flipV="1">
            <a:off x="4925998" y="3111609"/>
            <a:ext cx="327195" cy="8103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a:cxnSpLocks/>
          </p:cNvCxnSpPr>
          <p:nvPr/>
        </p:nvCxnSpPr>
        <p:spPr bwMode="auto">
          <a:xfrm>
            <a:off x="4149263" y="5078540"/>
            <a:ext cx="512836" cy="1659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bwMode="auto">
          <a:xfrm>
            <a:off x="4716474" y="3930906"/>
            <a:ext cx="1133644" cy="369332"/>
          </a:xfrm>
          <a:prstGeom prst="rect">
            <a:avLst/>
          </a:prstGeom>
          <a:noFill/>
        </p:spPr>
        <p:txBody>
          <a:bodyPr wrap="none" rtlCol="0">
            <a:spAutoFit/>
          </a:bodyPr>
          <a:lstStyle/>
          <a:p>
            <a:pPr>
              <a:defRPr/>
            </a:pPr>
            <a:r>
              <a:rPr lang="lt" noProof="0" dirty="0"/>
              <a:t>reguliuoja</a:t>
            </a:r>
          </a:p>
        </p:txBody>
      </p:sp>
      <p:sp>
        <p:nvSpPr>
          <p:cNvPr id="23" name="Textfeld 22"/>
          <p:cNvSpPr txBox="1"/>
          <p:nvPr/>
        </p:nvSpPr>
        <p:spPr bwMode="auto">
          <a:xfrm>
            <a:off x="3298894" y="4436049"/>
            <a:ext cx="1249799" cy="646331"/>
          </a:xfrm>
          <a:prstGeom prst="rect">
            <a:avLst/>
          </a:prstGeom>
          <a:noFill/>
        </p:spPr>
        <p:txBody>
          <a:bodyPr wrap="square" rtlCol="0">
            <a:spAutoFit/>
          </a:bodyPr>
          <a:lstStyle/>
          <a:p>
            <a:pPr>
              <a:defRPr/>
            </a:pPr>
            <a:r>
              <a:rPr lang="lt" noProof="0" dirty="0"/>
              <a:t>suteikia prieglobstį</a:t>
            </a:r>
          </a:p>
        </p:txBody>
      </p:sp>
      <p:cxnSp>
        <p:nvCxnSpPr>
          <p:cNvPr id="24" name="Gerade Verbindung 15"/>
          <p:cNvCxnSpPr/>
          <p:nvPr/>
        </p:nvCxnSpPr>
        <p:spPr bwMode="auto">
          <a:xfrm flipH="1">
            <a:off x="3543076" y="2964703"/>
            <a:ext cx="288032"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Gerade Verbindung 16"/>
          <p:cNvCxnSpPr>
            <a:cxnSpLocks/>
          </p:cNvCxnSpPr>
          <p:nvPr/>
        </p:nvCxnSpPr>
        <p:spPr bwMode="auto">
          <a:xfrm flipH="1" flipV="1">
            <a:off x="5438679" y="4367414"/>
            <a:ext cx="166364" cy="417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Gerade Verbindung 17"/>
          <p:cNvCxnSpPr>
            <a:cxnSpLocks/>
          </p:cNvCxnSpPr>
          <p:nvPr/>
        </p:nvCxnSpPr>
        <p:spPr bwMode="auto">
          <a:xfrm>
            <a:off x="2889847" y="4554187"/>
            <a:ext cx="384273" cy="157489"/>
          </a:xfrm>
          <a:prstGeom prst="line">
            <a:avLst/>
          </a:prstGeom>
        </p:spPr>
        <p:style>
          <a:lnRef idx="1">
            <a:schemeClr val="accent1"/>
          </a:lnRef>
          <a:fillRef idx="0">
            <a:schemeClr val="accent1"/>
          </a:fillRef>
          <a:effectRef idx="0">
            <a:schemeClr val="accent1"/>
          </a:effectRef>
          <a:fontRef idx="minor">
            <a:schemeClr val="tx1"/>
          </a:fontRef>
        </p:style>
      </p:cxnSp>
      <p:sp>
        <p:nvSpPr>
          <p:cNvPr id="27" name="Pfeil nach rechts 26"/>
          <p:cNvSpPr/>
          <p:nvPr/>
        </p:nvSpPr>
        <p:spPr bwMode="auto">
          <a:xfrm rot="20066886">
            <a:off x="1873119" y="5071347"/>
            <a:ext cx="1460417"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lt" sz="1400" noProof="0" dirty="0">
                <a:solidFill>
                  <a:schemeClr val="tx1"/>
                </a:solidFill>
              </a:rPr>
              <a:t>teiginys</a:t>
            </a:r>
          </a:p>
        </p:txBody>
      </p:sp>
      <p:sp>
        <p:nvSpPr>
          <p:cNvPr id="28" name="Pfeil nach rechts 27"/>
          <p:cNvSpPr/>
          <p:nvPr/>
        </p:nvSpPr>
        <p:spPr bwMode="auto">
          <a:xfrm rot="2722069">
            <a:off x="2413154" y="2144616"/>
            <a:ext cx="1323603"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lt" sz="1400" noProof="0" dirty="0">
                <a:solidFill>
                  <a:schemeClr val="tx1"/>
                </a:solidFill>
              </a:rPr>
              <a:t>sąsaja</a:t>
            </a:r>
          </a:p>
        </p:txBody>
      </p:sp>
      <p:sp>
        <p:nvSpPr>
          <p:cNvPr id="29" name="Pfeil nach rechts 28"/>
          <p:cNvSpPr/>
          <p:nvPr/>
        </p:nvSpPr>
        <p:spPr bwMode="auto">
          <a:xfrm rot="1077663">
            <a:off x="497077" y="3580401"/>
            <a:ext cx="1368152"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lt" sz="1400" noProof="0" dirty="0">
                <a:solidFill>
                  <a:schemeClr val="tx1"/>
                </a:solidFill>
              </a:rPr>
              <a:t>sąvoka</a:t>
            </a:r>
          </a:p>
        </p:txBody>
      </p:sp>
      <p:sp>
        <p:nvSpPr>
          <p:cNvPr id="3" name="Rechteck 2"/>
          <p:cNvSpPr/>
          <p:nvPr/>
        </p:nvSpPr>
        <p:spPr bwMode="auto">
          <a:xfrm>
            <a:off x="6660192" y="3550881"/>
            <a:ext cx="4812440" cy="2862322"/>
          </a:xfrm>
          <a:prstGeom prst="rect">
            <a:avLst/>
          </a:prstGeom>
        </p:spPr>
        <p:txBody>
          <a:bodyPr wrap="square">
            <a:spAutoFit/>
          </a:bodyPr>
          <a:lstStyle/>
          <a:p>
            <a:pPr lvl="0">
              <a:defRPr/>
            </a:pPr>
            <a:endParaRPr lang="lt" noProof="0" dirty="0">
              <a:highlight>
                <a:srgbClr val="FFFF00"/>
              </a:highlight>
            </a:endParaRPr>
          </a:p>
          <a:p>
            <a:pPr lvl="0">
              <a:defRPr/>
            </a:pPr>
            <a:endParaRPr lang="lt" noProof="0" dirty="0">
              <a:highlight>
                <a:srgbClr val="FFFF00"/>
              </a:highlight>
            </a:endParaRPr>
          </a:p>
          <a:p>
            <a:pPr lvl="0">
              <a:defRPr/>
            </a:pPr>
            <a:endParaRPr lang="lt" noProof="0" dirty="0">
              <a:highlight>
                <a:srgbClr val="FFFF00"/>
              </a:highlight>
            </a:endParaRPr>
          </a:p>
          <a:p>
            <a:pPr lvl="0">
              <a:defRPr/>
            </a:pPr>
            <a:endParaRPr lang="lt" noProof="0" dirty="0">
              <a:highlight>
                <a:srgbClr val="FFFF00"/>
              </a:highlight>
            </a:endParaRPr>
          </a:p>
          <a:p>
            <a:pPr lvl="0">
              <a:defRPr/>
            </a:pPr>
            <a:endParaRPr lang="lt" noProof="0" dirty="0">
              <a:highlight>
                <a:srgbClr val="FFFF00"/>
              </a:highlight>
            </a:endParaRPr>
          </a:p>
          <a:p>
            <a:pPr lvl="0">
              <a:defRPr/>
            </a:pPr>
            <a:endParaRPr lang="lt" noProof="0" dirty="0">
              <a:highlight>
                <a:srgbClr val="FFFF00"/>
              </a:highlight>
            </a:endParaRPr>
          </a:p>
          <a:p>
            <a:pPr lvl="0">
              <a:defRPr/>
            </a:pPr>
            <a:endParaRPr lang="lt" noProof="0" dirty="0">
              <a:highlight>
                <a:srgbClr val="FFFF00"/>
              </a:highlight>
            </a:endParaRPr>
          </a:p>
          <a:p>
            <a:pPr lvl="0">
              <a:defRPr/>
            </a:pPr>
            <a:endParaRPr lang="lt" noProof="0" dirty="0">
              <a:highlight>
                <a:srgbClr val="FFFF00"/>
              </a:highlight>
            </a:endParaRPr>
          </a:p>
          <a:p>
            <a:pPr lvl="0">
              <a:defRPr/>
            </a:pPr>
            <a:endParaRPr lang="lt" noProof="0" dirty="0">
              <a:highlight>
                <a:srgbClr val="FFFF00"/>
              </a:highlight>
            </a:endParaRPr>
          </a:p>
          <a:p>
            <a:pPr lvl="0">
              <a:defRPr/>
            </a:pPr>
            <a:r>
              <a:rPr lang="lt" noProof="0" dirty="0">
                <a:highlight>
                  <a:srgbClr val="FFFF00"/>
                </a:highlight>
              </a:rPr>
              <a:t> </a:t>
            </a:r>
          </a:p>
        </p:txBody>
      </p:sp>
      <p:sp>
        <p:nvSpPr>
          <p:cNvPr id="6" name="Textfeld 5">
            <a:extLst>
              <a:ext uri="{FF2B5EF4-FFF2-40B4-BE49-F238E27FC236}">
                <a16:creationId xmlns:a16="http://schemas.microsoft.com/office/drawing/2014/main" id="{EE3CB783-9987-356E-6FA7-8D11C9D9D6FF}"/>
              </a:ext>
            </a:extLst>
          </p:cNvPr>
          <p:cNvSpPr txBox="1"/>
          <p:nvPr/>
        </p:nvSpPr>
        <p:spPr>
          <a:xfrm>
            <a:off x="3875296" y="2317888"/>
            <a:ext cx="1387598" cy="646331"/>
          </a:xfrm>
          <a:prstGeom prst="rect">
            <a:avLst/>
          </a:prstGeom>
          <a:noFill/>
        </p:spPr>
        <p:txBody>
          <a:bodyPr wrap="square" rtlCol="0">
            <a:spAutoFit/>
          </a:bodyPr>
          <a:lstStyle/>
          <a:p>
            <a:r>
              <a:rPr lang="lt" noProof="0" dirty="0"/>
              <a:t>medžiagų </a:t>
            </a:r>
          </a:p>
          <a:p>
            <a:r>
              <a:rPr lang="lt" noProof="0" dirty="0"/>
              <a:t>apytaka</a:t>
            </a:r>
          </a:p>
        </p:txBody>
      </p:sp>
      <p:sp>
        <p:nvSpPr>
          <p:cNvPr id="10" name="Textfeld 9">
            <a:extLst>
              <a:ext uri="{FF2B5EF4-FFF2-40B4-BE49-F238E27FC236}">
                <a16:creationId xmlns:a16="http://schemas.microsoft.com/office/drawing/2014/main" id="{D07176AD-50EF-4557-0F0D-8A2BDABA7F6F}"/>
              </a:ext>
            </a:extLst>
          </p:cNvPr>
          <p:cNvSpPr txBox="1"/>
          <p:nvPr/>
        </p:nvSpPr>
        <p:spPr bwMode="auto">
          <a:xfrm>
            <a:off x="2856955" y="3077567"/>
            <a:ext cx="1505540" cy="646331"/>
          </a:xfrm>
          <a:prstGeom prst="rect">
            <a:avLst/>
          </a:prstGeom>
          <a:noFill/>
        </p:spPr>
        <p:txBody>
          <a:bodyPr wrap="none" rtlCol="0">
            <a:spAutoFit/>
          </a:bodyPr>
          <a:lstStyle/>
          <a:p>
            <a:pPr>
              <a:defRPr/>
            </a:pPr>
            <a:r>
              <a:rPr lang="lt" noProof="0" dirty="0"/>
              <a:t>palaiko </a:t>
            </a:r>
          </a:p>
          <a:p>
            <a:pPr>
              <a:defRPr/>
            </a:pPr>
            <a:r>
              <a:rPr lang="lt" noProof="0" dirty="0"/>
              <a:t>pusiausvyrą </a:t>
            </a:r>
          </a:p>
        </p:txBody>
      </p:sp>
      <p:sp>
        <p:nvSpPr>
          <p:cNvPr id="7" name="Title 6">
            <a:extLst>
              <a:ext uri="{FF2B5EF4-FFF2-40B4-BE49-F238E27FC236}">
                <a16:creationId xmlns:a16="http://schemas.microsoft.com/office/drawing/2014/main" id="{C0C4D26D-5224-6BDF-DCB6-3403F4815DFA}"/>
              </a:ext>
            </a:extLst>
          </p:cNvPr>
          <p:cNvSpPr>
            <a:spLocks noGrp="1"/>
          </p:cNvSpPr>
          <p:nvPr>
            <p:ph type="title"/>
          </p:nvPr>
        </p:nvSpPr>
        <p:spPr/>
        <p:txBody>
          <a:bodyPr>
            <a:normAutofit/>
          </a:bodyPr>
          <a:lstStyle/>
          <a:p>
            <a:r>
              <a:rPr lang="lt" dirty="0"/>
              <a:t>Sąvokų žemėlapiai yra mentalinių modelių atvaizdas</a:t>
            </a:r>
          </a:p>
        </p:txBody>
      </p:sp>
      <p:sp>
        <p:nvSpPr>
          <p:cNvPr id="38" name="Rechteck 1"/>
          <p:cNvSpPr/>
          <p:nvPr/>
        </p:nvSpPr>
        <p:spPr bwMode="auto">
          <a:xfrm>
            <a:off x="6660192" y="1921165"/>
            <a:ext cx="4871407" cy="707886"/>
          </a:xfrm>
          <a:prstGeom prst="rect">
            <a:avLst/>
          </a:prstGeom>
        </p:spPr>
        <p:txBody>
          <a:bodyPr wrap="square">
            <a:spAutoFit/>
          </a:bodyPr>
          <a:lstStyle/>
          <a:p>
            <a:pPr>
              <a:defRPr/>
            </a:pPr>
            <a:r>
              <a:rPr lang="lt" sz="2000" b="1" noProof="0" dirty="0">
                <a:latin typeface="Poppins" panose="00000500000000000000" pitchFamily="2" charset="0"/>
                <a:cs typeface="Poppins" panose="00000500000000000000" pitchFamily="2" charset="0"/>
              </a:rPr>
              <a:t>Sąvokų žemėlapiai visada atliepia platesnį klausimą. </a:t>
            </a:r>
          </a:p>
        </p:txBody>
      </p:sp>
      <p:sp>
        <p:nvSpPr>
          <p:cNvPr id="39" name="Textfeld 4">
            <a:extLst>
              <a:ext uri="{FF2B5EF4-FFF2-40B4-BE49-F238E27FC236}">
                <a16:creationId xmlns:a16="http://schemas.microsoft.com/office/drawing/2014/main" id="{86E8B26A-0D0A-C3A4-BBE6-344F04B7442E}"/>
              </a:ext>
            </a:extLst>
          </p:cNvPr>
          <p:cNvSpPr txBox="1"/>
          <p:nvPr/>
        </p:nvSpPr>
        <p:spPr bwMode="auto">
          <a:xfrm>
            <a:off x="6709740" y="2785630"/>
            <a:ext cx="4762892" cy="1631216"/>
          </a:xfrm>
          <a:prstGeom prst="rect">
            <a:avLst/>
          </a:prstGeom>
          <a:noFill/>
        </p:spPr>
        <p:txBody>
          <a:bodyPr wrap="square" rtlCol="0">
            <a:spAutoFit/>
          </a:bodyPr>
          <a:lstStyle/>
          <a:p>
            <a:r>
              <a:rPr lang="lt" sz="2000" noProof="0" dirty="0">
                <a:latin typeface="Poppins" panose="00000500000000000000" pitchFamily="2" charset="0"/>
                <a:cs typeface="Poppins" panose="00000500000000000000" pitchFamily="2" charset="0"/>
              </a:rPr>
              <a:t>Pavyzdžiui, galima sukurti sąvokų žemėlapį apie konkretų dirvožemio tipą: </a:t>
            </a:r>
          </a:p>
          <a:p>
            <a:endParaRPr lang="lt" sz="2000" noProof="0" dirty="0">
              <a:latin typeface="Poppins" panose="00000500000000000000" pitchFamily="2" charset="0"/>
              <a:cs typeface="Poppins" panose="00000500000000000000" pitchFamily="2" charset="0"/>
            </a:endParaRPr>
          </a:p>
          <a:p>
            <a:r>
              <a:rPr lang="lt" sz="2000" i="1" noProof="0" dirty="0">
                <a:latin typeface="Poppins" panose="00000500000000000000" pitchFamily="2" charset="0"/>
                <a:cs typeface="Poppins" panose="00000500000000000000" pitchFamily="2" charset="0"/>
              </a:rPr>
              <a:t>„Kuo durpynės svarbios ekosistemoms?“</a:t>
            </a:r>
          </a:p>
        </p:txBody>
      </p:sp>
      <p:sp>
        <p:nvSpPr>
          <p:cNvPr id="2" name="Textfeld 12">
            <a:extLst>
              <a:ext uri="{FF2B5EF4-FFF2-40B4-BE49-F238E27FC236}">
                <a16:creationId xmlns:a16="http://schemas.microsoft.com/office/drawing/2014/main" id="{9CE92E54-59D6-B9D4-0468-618150369794}"/>
              </a:ext>
            </a:extLst>
          </p:cNvPr>
          <p:cNvSpPr txBox="1"/>
          <p:nvPr/>
        </p:nvSpPr>
        <p:spPr bwMode="auto">
          <a:xfrm>
            <a:off x="865053" y="1236111"/>
            <a:ext cx="3218215"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lt" sz="2800" b="0" i="0" u="none" strike="noStrike" cap="none" spc="0" noProof="0" dirty="0">
                <a:ln>
                  <a:noFill/>
                </a:ln>
                <a:solidFill>
                  <a:schemeClr val="bg1"/>
                </a:solidFill>
                <a:latin typeface="Calibri" panose="020F0502020204030204" pitchFamily="34" charset="0"/>
                <a:cs typeface="Calibri" panose="020F0502020204030204" pitchFamily="34" charset="0"/>
              </a:rPr>
              <a:t>Vertinti (evaluate)</a:t>
            </a:r>
            <a:endParaRPr lang="lt" noProof="0" dirty="0">
              <a:solidFill>
                <a:schemeClr val="bg1"/>
              </a:solidFill>
            </a:endParaRPr>
          </a:p>
        </p:txBody>
      </p:sp>
    </p:spTree>
    <p:extLst>
      <p:ext uri="{BB962C8B-B14F-4D97-AF65-F5344CB8AC3E}">
        <p14:creationId xmlns:p14="http://schemas.microsoft.com/office/powerpoint/2010/main" val="372859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2" name="Group 11">
            <a:extLst>
              <a:ext uri="{FF2B5EF4-FFF2-40B4-BE49-F238E27FC236}">
                <a16:creationId xmlns:a16="http://schemas.microsoft.com/office/drawing/2014/main" id="{2AFCBD48-ABCC-EA04-E920-2B9F8AC551F9}"/>
              </a:ext>
            </a:extLst>
          </p:cNvPr>
          <p:cNvGrpSpPr/>
          <p:nvPr/>
        </p:nvGrpSpPr>
        <p:grpSpPr>
          <a:xfrm>
            <a:off x="557737" y="1909596"/>
            <a:ext cx="5836379" cy="3672055"/>
            <a:chOff x="589856" y="1657404"/>
            <a:chExt cx="6568404" cy="4132621"/>
          </a:xfrm>
        </p:grpSpPr>
        <p:pic>
          <p:nvPicPr>
            <p:cNvPr id="6" name="Grafik 5">
              <a:extLst>
                <a:ext uri="{FF2B5EF4-FFF2-40B4-BE49-F238E27FC236}">
                  <a16:creationId xmlns:a16="http://schemas.microsoft.com/office/drawing/2014/main" id="{9525968C-4936-4FF1-8B3E-9429E17BABF1}"/>
                </a:ext>
              </a:extLst>
            </p:cNvPr>
            <p:cNvPicPr>
              <a:picLocks noChangeAspect="1"/>
            </p:cNvPicPr>
            <p:nvPr/>
          </p:nvPicPr>
          <p:blipFill>
            <a:blip r:embed="rId3"/>
            <a:stretch>
              <a:fillRect/>
            </a:stretch>
          </p:blipFill>
          <p:spPr>
            <a:xfrm>
              <a:off x="589856" y="1657404"/>
              <a:ext cx="6568404" cy="4132621"/>
            </a:xfrm>
            <a:prstGeom prst="rect">
              <a:avLst/>
            </a:prstGeom>
          </p:spPr>
        </p:pic>
        <p:sp>
          <p:nvSpPr>
            <p:cNvPr id="8" name="Ellipse 7">
              <a:extLst>
                <a:ext uri="{FF2B5EF4-FFF2-40B4-BE49-F238E27FC236}">
                  <a16:creationId xmlns:a16="http://schemas.microsoft.com/office/drawing/2014/main" id="{4F08DCFD-D670-46E3-9408-1D9DF4B3DC8C}"/>
                </a:ext>
              </a:extLst>
            </p:cNvPr>
            <p:cNvSpPr/>
            <p:nvPr/>
          </p:nvSpPr>
          <p:spPr>
            <a:xfrm>
              <a:off x="3038167" y="2139385"/>
              <a:ext cx="2458065" cy="9144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 noProof="0" dirty="0"/>
            </a:p>
          </p:txBody>
        </p:sp>
        <p:sp>
          <p:nvSpPr>
            <p:cNvPr id="20" name="Ellipse 19">
              <a:extLst>
                <a:ext uri="{FF2B5EF4-FFF2-40B4-BE49-F238E27FC236}">
                  <a16:creationId xmlns:a16="http://schemas.microsoft.com/office/drawing/2014/main" id="{55FEB349-3C40-40D5-A36C-E2BA53928338}"/>
                </a:ext>
              </a:extLst>
            </p:cNvPr>
            <p:cNvSpPr/>
            <p:nvPr/>
          </p:nvSpPr>
          <p:spPr bwMode="auto">
            <a:xfrm rot="2989503">
              <a:off x="3860436" y="3648514"/>
              <a:ext cx="2910102"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 noProof="0" dirty="0"/>
            </a:p>
          </p:txBody>
        </p:sp>
        <p:sp>
          <p:nvSpPr>
            <p:cNvPr id="21" name="Ellipse 20">
              <a:extLst>
                <a:ext uri="{FF2B5EF4-FFF2-40B4-BE49-F238E27FC236}">
                  <a16:creationId xmlns:a16="http://schemas.microsoft.com/office/drawing/2014/main" id="{E6427372-0FED-46CC-9278-D8565758045C}"/>
                </a:ext>
              </a:extLst>
            </p:cNvPr>
            <p:cNvSpPr/>
            <p:nvPr/>
          </p:nvSpPr>
          <p:spPr bwMode="auto">
            <a:xfrm>
              <a:off x="1930887" y="2719522"/>
              <a:ext cx="2336312" cy="9144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 noProof="0" dirty="0">
                <a:solidFill>
                  <a:srgbClr val="00B0F0"/>
                </a:solidFill>
              </a:endParaRPr>
            </a:p>
          </p:txBody>
        </p:sp>
      </p:grpSp>
      <p:pic>
        <p:nvPicPr>
          <p:cNvPr id="110" name="Google Shape;110;p15"/>
          <p:cNvPicPr/>
          <p:nvPr/>
        </p:nvPicPr>
        <p:blipFill>
          <a:blip r:embed="rId4">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5">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6">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7">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8">
            <a:alphaModFix/>
          </a:blip>
          <a:stretch/>
        </p:blipFill>
        <p:spPr bwMode="auto">
          <a:xfrm>
            <a:off x="445439" y="458362"/>
            <a:ext cx="1388441" cy="366816"/>
          </a:xfrm>
          <a:prstGeom prst="rect">
            <a:avLst/>
          </a:prstGeom>
          <a:noFill/>
          <a:ln>
            <a:noFill/>
          </a:ln>
        </p:spPr>
      </p:pic>
      <p:sp>
        <p:nvSpPr>
          <p:cNvPr id="2" name="Rechteck 1"/>
          <p:cNvSpPr/>
          <p:nvPr/>
        </p:nvSpPr>
        <p:spPr bwMode="auto">
          <a:xfrm>
            <a:off x="6768489" y="1396256"/>
            <a:ext cx="4476003" cy="1200329"/>
          </a:xfrm>
          <a:prstGeom prst="rect">
            <a:avLst/>
          </a:prstGeom>
        </p:spPr>
        <p:txBody>
          <a:bodyPr wrap="square" lIns="91440" tIns="45720" rIns="91440" bIns="45720" anchor="t">
            <a:spAutoFit/>
          </a:bodyPr>
          <a:lstStyle/>
          <a:p>
            <a:pPr>
              <a:defRPr/>
            </a:pPr>
            <a:r>
              <a:rPr lang="lt" b="1" noProof="0" dirty="0">
                <a:latin typeface="Poppins"/>
              </a:rPr>
              <a:t>Kiekybinis: </a:t>
            </a:r>
            <a:r>
              <a:rPr lang="lt" noProof="0" dirty="0">
                <a:latin typeface="Poppins"/>
              </a:rPr>
              <a:t>elementų skaičius</a:t>
            </a:r>
          </a:p>
          <a:p>
            <a:pPr marL="285750" indent="-285750">
              <a:buFont typeface="Arial"/>
              <a:buChar char="•"/>
              <a:defRPr/>
            </a:pPr>
            <a:r>
              <a:rPr lang="lt" noProof="0" dirty="0">
                <a:latin typeface="Poppins"/>
              </a:rPr>
              <a:t>(teisingų) sąvokų</a:t>
            </a:r>
          </a:p>
          <a:p>
            <a:pPr marL="285750" indent="-285750">
              <a:buFont typeface="Arial"/>
              <a:buChar char="•"/>
              <a:defRPr/>
            </a:pPr>
            <a:r>
              <a:rPr lang="lt" noProof="0" dirty="0">
                <a:latin typeface="Poppins"/>
              </a:rPr>
              <a:t>(teisingų) teiginių </a:t>
            </a:r>
          </a:p>
          <a:p>
            <a:pPr marL="285750" indent="-285750">
              <a:buFont typeface="Arial"/>
              <a:buChar char="•"/>
              <a:defRPr/>
            </a:pPr>
            <a:r>
              <a:rPr lang="lt" noProof="0" dirty="0">
                <a:latin typeface="Poppins"/>
              </a:rPr>
              <a:t>(teisingų) sąsajų</a:t>
            </a:r>
          </a:p>
        </p:txBody>
      </p:sp>
      <p:sp>
        <p:nvSpPr>
          <p:cNvPr id="3" name="Rechteck 2"/>
          <p:cNvSpPr/>
          <p:nvPr/>
        </p:nvSpPr>
        <p:spPr bwMode="auto">
          <a:xfrm>
            <a:off x="6768489" y="4381322"/>
            <a:ext cx="5132442" cy="1200329"/>
          </a:xfrm>
          <a:prstGeom prst="rect">
            <a:avLst/>
          </a:prstGeom>
        </p:spPr>
        <p:txBody>
          <a:bodyPr wrap="square" lIns="91440" tIns="45720" rIns="91440" bIns="45720" anchor="t">
            <a:spAutoFit/>
          </a:bodyPr>
          <a:lstStyle/>
          <a:p>
            <a:pPr>
              <a:defRPr/>
            </a:pPr>
            <a:r>
              <a:rPr lang="lt" b="1" noProof="0" dirty="0">
                <a:latin typeface="Poppins"/>
              </a:rPr>
              <a:t>Kokybinis: </a:t>
            </a:r>
            <a:r>
              <a:rPr lang="lt" noProof="0" dirty="0">
                <a:latin typeface="Poppins"/>
              </a:rPr>
              <a:t>elementų svarumas</a:t>
            </a:r>
          </a:p>
          <a:p>
            <a:pPr marL="285750" indent="-285750">
              <a:buFont typeface="Arial"/>
              <a:buChar char="•"/>
              <a:defRPr/>
            </a:pPr>
            <a:r>
              <a:rPr lang="lt" noProof="0" dirty="0">
                <a:latin typeface="Poppins"/>
              </a:rPr>
              <a:t>(teisingų) sąvokų</a:t>
            </a:r>
          </a:p>
          <a:p>
            <a:pPr marL="285750" indent="-285750">
              <a:buFont typeface="Arial"/>
              <a:buChar char="•"/>
              <a:defRPr/>
            </a:pPr>
            <a:r>
              <a:rPr lang="lt" noProof="0" dirty="0">
                <a:latin typeface="Poppins"/>
              </a:rPr>
              <a:t>(teisingų) teiginių</a:t>
            </a:r>
          </a:p>
          <a:p>
            <a:pPr marL="285750" indent="-285750">
              <a:buFont typeface="Arial"/>
              <a:buChar char="•"/>
              <a:defRPr/>
            </a:pPr>
            <a:r>
              <a:rPr lang="lt" noProof="0" dirty="0">
                <a:latin typeface="Poppins"/>
              </a:rPr>
              <a:t>(teisingų) sąsajų</a:t>
            </a:r>
          </a:p>
        </p:txBody>
      </p:sp>
      <p:sp>
        <p:nvSpPr>
          <p:cNvPr id="4" name="Rechteck 3"/>
          <p:cNvSpPr/>
          <p:nvPr/>
        </p:nvSpPr>
        <p:spPr bwMode="auto">
          <a:xfrm>
            <a:off x="6768489" y="2719522"/>
            <a:ext cx="4759636" cy="1477328"/>
          </a:xfrm>
          <a:prstGeom prst="rect">
            <a:avLst/>
          </a:prstGeom>
        </p:spPr>
        <p:txBody>
          <a:bodyPr wrap="none" lIns="91440" tIns="45720" rIns="91440" bIns="45720" anchor="t">
            <a:spAutoFit/>
          </a:bodyPr>
          <a:lstStyle/>
          <a:p>
            <a:pPr>
              <a:defRPr/>
            </a:pPr>
            <a:r>
              <a:rPr lang="lt" b="1" noProof="0" dirty="0">
                <a:latin typeface="Poppins"/>
              </a:rPr>
              <a:t>Kiekybinis: </a:t>
            </a:r>
            <a:r>
              <a:rPr lang="lt" noProof="0" dirty="0">
                <a:latin typeface="Poppins"/>
              </a:rPr>
              <a:t>struktūrų skaičius</a:t>
            </a:r>
          </a:p>
          <a:p>
            <a:pPr marL="285750" indent="-285750">
              <a:buFont typeface="Arial"/>
              <a:buChar char="•"/>
              <a:defRPr/>
            </a:pPr>
            <a:r>
              <a:rPr lang="lt" noProof="0" dirty="0">
                <a:solidFill>
                  <a:srgbClr val="FF0000"/>
                </a:solidFill>
                <a:latin typeface="Poppins"/>
              </a:rPr>
              <a:t>grandinių (1)</a:t>
            </a:r>
          </a:p>
          <a:p>
            <a:pPr marL="285750" indent="-285750">
              <a:buFont typeface="Arial"/>
              <a:buChar char="•"/>
              <a:defRPr/>
            </a:pPr>
            <a:r>
              <a:rPr lang="lt" noProof="0" dirty="0">
                <a:solidFill>
                  <a:schemeClr val="accent6">
                    <a:lumMod val="75000"/>
                  </a:schemeClr>
                </a:solidFill>
                <a:latin typeface="Poppins"/>
              </a:rPr>
              <a:t>spindulių (žvaigždučių) (2)</a:t>
            </a:r>
          </a:p>
          <a:p>
            <a:pPr marL="285750" indent="-285750">
              <a:buFont typeface="Arial"/>
              <a:buChar char="•"/>
              <a:defRPr/>
            </a:pPr>
            <a:r>
              <a:rPr lang="lt" noProof="0" dirty="0">
                <a:solidFill>
                  <a:srgbClr val="0070C0"/>
                </a:solidFill>
                <a:latin typeface="Poppins"/>
              </a:rPr>
              <a:t>tinklų (3)</a:t>
            </a:r>
          </a:p>
          <a:p>
            <a:pPr>
              <a:defRPr/>
            </a:pPr>
            <a:r>
              <a:rPr lang="lt" noProof="0" dirty="0">
                <a:latin typeface="Poppins"/>
              </a:rPr>
              <a:t>Struktūrų vertė skiriasi. </a:t>
            </a:r>
          </a:p>
        </p:txBody>
      </p:sp>
      <p:sp>
        <p:nvSpPr>
          <p:cNvPr id="18" name="Rechteck 17"/>
          <p:cNvSpPr/>
          <p:nvPr/>
        </p:nvSpPr>
        <p:spPr bwMode="auto">
          <a:xfrm>
            <a:off x="8453306" y="6442502"/>
            <a:ext cx="3738694" cy="415498"/>
          </a:xfrm>
          <a:prstGeom prst="rect">
            <a:avLst/>
          </a:prstGeom>
        </p:spPr>
        <p:txBody>
          <a:bodyPr wrap="square">
            <a:spAutoFit/>
          </a:bodyPr>
          <a:lstStyle/>
          <a:p>
            <a:pPr>
              <a:defRPr/>
            </a:pPr>
            <a:r>
              <a:rPr lang="lt" sz="1050" u="sng" noProof="0" dirty="0">
                <a:hlinkClick r:id="rId9" tooltip="https://www.christianhmeyer.de/mit-concept-mapping-den-lernerfolg-steigern-und-wissen-strukturieren/"/>
              </a:rPr>
              <a:t>https://www.christianhmeyer.de/mit-concept-mapping-den-lernerfolg-steigern-und-wissen-strukturieren/</a:t>
            </a:r>
            <a:r>
              <a:rPr lang="lt" sz="1050" noProof="0" dirty="0"/>
              <a:t> </a:t>
            </a:r>
          </a:p>
        </p:txBody>
      </p:sp>
      <p:sp>
        <p:nvSpPr>
          <p:cNvPr id="7" name="Rechteck 6">
            <a:extLst>
              <a:ext uri="{FF2B5EF4-FFF2-40B4-BE49-F238E27FC236}">
                <a16:creationId xmlns:a16="http://schemas.microsoft.com/office/drawing/2014/main" id="{91CD1BDA-F8B6-48E1-8441-71634330BBCD}"/>
              </a:ext>
            </a:extLst>
          </p:cNvPr>
          <p:cNvSpPr/>
          <p:nvPr/>
        </p:nvSpPr>
        <p:spPr>
          <a:xfrm>
            <a:off x="1026623" y="5581651"/>
            <a:ext cx="6096000" cy="230832"/>
          </a:xfrm>
          <a:prstGeom prst="rect">
            <a:avLst/>
          </a:prstGeom>
        </p:spPr>
        <p:txBody>
          <a:bodyPr>
            <a:spAutoFit/>
          </a:bodyPr>
          <a:lstStyle/>
          <a:p>
            <a:r>
              <a:rPr lang="lt" sz="900" noProof="0" dirty="0"/>
              <a:t>https://upload.wikimedia.org/wikipedia/commons/8/88/Concept_Map_About_Concept_Maps.jpg</a:t>
            </a:r>
          </a:p>
        </p:txBody>
      </p:sp>
      <p:sp>
        <p:nvSpPr>
          <p:cNvPr id="10" name="Title 9">
            <a:extLst>
              <a:ext uri="{FF2B5EF4-FFF2-40B4-BE49-F238E27FC236}">
                <a16:creationId xmlns:a16="http://schemas.microsoft.com/office/drawing/2014/main" id="{DA80798F-9B2C-E9AB-6BCF-B7C1CD6B85BC}"/>
              </a:ext>
            </a:extLst>
          </p:cNvPr>
          <p:cNvSpPr>
            <a:spLocks noGrp="1"/>
          </p:cNvSpPr>
          <p:nvPr>
            <p:ph type="title"/>
          </p:nvPr>
        </p:nvSpPr>
        <p:spPr/>
        <p:txBody>
          <a:bodyPr/>
          <a:lstStyle/>
          <a:p>
            <a:r>
              <a:rPr lang="lt" dirty="0"/>
              <a:t>Sąvokų žemėlapių analizavimas</a:t>
            </a:r>
          </a:p>
        </p:txBody>
      </p:sp>
      <p:sp>
        <p:nvSpPr>
          <p:cNvPr id="5" name="Textfeld 12">
            <a:extLst>
              <a:ext uri="{FF2B5EF4-FFF2-40B4-BE49-F238E27FC236}">
                <a16:creationId xmlns:a16="http://schemas.microsoft.com/office/drawing/2014/main" id="{4E7AB88F-26F2-D3B7-6C77-29912ABD60EE}"/>
              </a:ext>
            </a:extLst>
          </p:cNvPr>
          <p:cNvSpPr txBox="1"/>
          <p:nvPr/>
        </p:nvSpPr>
        <p:spPr bwMode="auto">
          <a:xfrm>
            <a:off x="865053" y="1236111"/>
            <a:ext cx="3218215"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lt" sz="2800" b="0" i="0" u="none" strike="noStrike" cap="none" spc="0" noProof="0" dirty="0">
                <a:ln>
                  <a:noFill/>
                </a:ln>
                <a:solidFill>
                  <a:schemeClr val="bg1"/>
                </a:solidFill>
                <a:latin typeface="Calibri" panose="020F0502020204030204" pitchFamily="34" charset="0"/>
                <a:cs typeface="Calibri" panose="020F0502020204030204" pitchFamily="34" charset="0"/>
              </a:rPr>
              <a:t>Vertinti (evaluate)</a:t>
            </a:r>
            <a:endParaRPr lang="lt" noProof="0" dirty="0">
              <a:solidFill>
                <a:schemeClr val="bg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8" name="Group 7">
            <a:extLst>
              <a:ext uri="{FF2B5EF4-FFF2-40B4-BE49-F238E27FC236}">
                <a16:creationId xmlns:a16="http://schemas.microsoft.com/office/drawing/2014/main" id="{CD3B64F9-08F8-6225-8D28-642A21389179}"/>
              </a:ext>
            </a:extLst>
          </p:cNvPr>
          <p:cNvGrpSpPr/>
          <p:nvPr/>
        </p:nvGrpSpPr>
        <p:grpSpPr>
          <a:xfrm>
            <a:off x="1006099" y="1653144"/>
            <a:ext cx="5420101" cy="4014975"/>
            <a:chOff x="332999" y="1653144"/>
            <a:chExt cx="6465496" cy="4789358"/>
          </a:xfrm>
        </p:grpSpPr>
        <p:pic>
          <p:nvPicPr>
            <p:cNvPr id="7" name="Grafik 6" descr="Ein Bild, das Text, Diagramm, Reihe, parallel enthält.&#10;&#10;KI-generierte Inhalte können fehlerhaft sein.">
              <a:extLst>
                <a:ext uri="{FF2B5EF4-FFF2-40B4-BE49-F238E27FC236}">
                  <a16:creationId xmlns:a16="http://schemas.microsoft.com/office/drawing/2014/main" id="{CC5C162D-D536-E69D-F72E-77BC75B3A0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999" y="1653144"/>
              <a:ext cx="6465496" cy="4779288"/>
            </a:xfrm>
            <a:prstGeom prst="rect">
              <a:avLst/>
            </a:prstGeom>
          </p:spPr>
        </p:pic>
        <p:sp>
          <p:nvSpPr>
            <p:cNvPr id="9" name="Oval 8">
              <a:extLst>
                <a:ext uri="{FF2B5EF4-FFF2-40B4-BE49-F238E27FC236}">
                  <a16:creationId xmlns:a16="http://schemas.microsoft.com/office/drawing/2014/main" id="{1F0412C6-ED01-8E69-7E34-BF342C017BF4}"/>
                </a:ext>
              </a:extLst>
            </p:cNvPr>
            <p:cNvSpPr/>
            <p:nvPr/>
          </p:nvSpPr>
          <p:spPr>
            <a:xfrm>
              <a:off x="332999" y="1776127"/>
              <a:ext cx="3868298" cy="226666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 noProof="0" dirty="0"/>
            </a:p>
          </p:txBody>
        </p:sp>
        <p:sp>
          <p:nvSpPr>
            <p:cNvPr id="10" name="Oval 9">
              <a:extLst>
                <a:ext uri="{FF2B5EF4-FFF2-40B4-BE49-F238E27FC236}">
                  <a16:creationId xmlns:a16="http://schemas.microsoft.com/office/drawing/2014/main" id="{4E2D8930-9756-41CC-4A82-B7F541AD1D67}"/>
                </a:ext>
              </a:extLst>
            </p:cNvPr>
            <p:cNvSpPr/>
            <p:nvPr/>
          </p:nvSpPr>
          <p:spPr>
            <a:xfrm>
              <a:off x="1416514" y="4787576"/>
              <a:ext cx="3257085" cy="150928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 noProof="0" dirty="0"/>
            </a:p>
          </p:txBody>
        </p:sp>
        <p:sp>
          <p:nvSpPr>
            <p:cNvPr id="11" name="Oval 10">
              <a:extLst>
                <a:ext uri="{FF2B5EF4-FFF2-40B4-BE49-F238E27FC236}">
                  <a16:creationId xmlns:a16="http://schemas.microsoft.com/office/drawing/2014/main" id="{AE5FB9CE-D5E0-F8E7-BE7E-004D6447E22B}"/>
                </a:ext>
              </a:extLst>
            </p:cNvPr>
            <p:cNvSpPr/>
            <p:nvPr/>
          </p:nvSpPr>
          <p:spPr>
            <a:xfrm>
              <a:off x="4569238" y="3042138"/>
              <a:ext cx="2229257" cy="340036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 noProof="0" dirty="0"/>
            </a:p>
          </p:txBody>
        </p:sp>
      </p:grpSp>
      <p:pic>
        <p:nvPicPr>
          <p:cNvPr id="110" name="Google Shape;110;p15"/>
          <p:cNvPicPr/>
          <p:nvPr/>
        </p:nvPicPr>
        <p:blipFill>
          <a:blip r:embed="rId4">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5">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6">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7">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8">
            <a:alphaModFix/>
          </a:blip>
          <a:stretch/>
        </p:blipFill>
        <p:spPr bwMode="auto">
          <a:xfrm>
            <a:off x="445439" y="458362"/>
            <a:ext cx="1388441" cy="366816"/>
          </a:xfrm>
          <a:prstGeom prst="rect">
            <a:avLst/>
          </a:prstGeom>
          <a:noFill/>
          <a:ln>
            <a:noFill/>
          </a:ln>
        </p:spPr>
      </p:pic>
      <p:sp>
        <p:nvSpPr>
          <p:cNvPr id="18" name="Rechteck 17"/>
          <p:cNvSpPr/>
          <p:nvPr/>
        </p:nvSpPr>
        <p:spPr bwMode="auto">
          <a:xfrm>
            <a:off x="6725082" y="5444713"/>
            <a:ext cx="3738694" cy="415498"/>
          </a:xfrm>
          <a:prstGeom prst="rect">
            <a:avLst/>
          </a:prstGeom>
        </p:spPr>
        <p:txBody>
          <a:bodyPr wrap="square">
            <a:spAutoFit/>
          </a:bodyPr>
          <a:lstStyle/>
          <a:p>
            <a:pPr>
              <a:defRPr/>
            </a:pPr>
            <a:r>
              <a:rPr lang="lt" sz="1050" u="sng" noProof="0" dirty="0">
                <a:hlinkClick r:id="rId9" tooltip="https://www.christianhmeyer.de/mit-concept-mapping-den-lernerfolg-steigern-und-wissen-strukturieren/">
                  <a:extLst>
                    <a:ext uri="{A12FA001-AC4F-418D-AE19-62706E023703}">
                      <ahyp:hlinkClr xmlns:ahyp="http://schemas.microsoft.com/office/drawing/2018/hyperlinkcolor" val="tx"/>
                    </a:ext>
                  </a:extLst>
                </a:hlinkClick>
              </a:rPr>
              <a:t>https://www.christianhmeyer.de/mit-concept-mapping-den-lernerfolg-steigern-und-wissen-strukturieren/</a:t>
            </a:r>
            <a:r>
              <a:rPr lang="lt" sz="1050" noProof="0" dirty="0"/>
              <a:t> </a:t>
            </a:r>
          </a:p>
        </p:txBody>
      </p:sp>
      <p:sp>
        <p:nvSpPr>
          <p:cNvPr id="5" name="Title 4">
            <a:extLst>
              <a:ext uri="{FF2B5EF4-FFF2-40B4-BE49-F238E27FC236}">
                <a16:creationId xmlns:a16="http://schemas.microsoft.com/office/drawing/2014/main" id="{4279F1C8-B993-22D3-50AD-9737AEA39814}"/>
              </a:ext>
            </a:extLst>
          </p:cNvPr>
          <p:cNvSpPr>
            <a:spLocks noGrp="1"/>
          </p:cNvSpPr>
          <p:nvPr>
            <p:ph type="title"/>
          </p:nvPr>
        </p:nvSpPr>
        <p:spPr/>
        <p:txBody>
          <a:bodyPr>
            <a:normAutofit/>
          </a:bodyPr>
          <a:lstStyle/>
          <a:p>
            <a:r>
              <a:rPr lang="lt" dirty="0"/>
              <a:t>Sąvokų žemėlapis: grįžtamasis ryšys </a:t>
            </a:r>
          </a:p>
        </p:txBody>
      </p:sp>
      <p:sp>
        <p:nvSpPr>
          <p:cNvPr id="13" name="Rechteck 1"/>
          <p:cNvSpPr/>
          <p:nvPr/>
        </p:nvSpPr>
        <p:spPr bwMode="auto">
          <a:xfrm>
            <a:off x="6768489" y="1413287"/>
            <a:ext cx="4476003" cy="1200329"/>
          </a:xfrm>
          <a:prstGeom prst="rect">
            <a:avLst/>
          </a:prstGeom>
        </p:spPr>
        <p:txBody>
          <a:bodyPr wrap="square" lIns="91440" tIns="45720" rIns="91440" bIns="45720" anchor="t">
            <a:spAutoFit/>
          </a:bodyPr>
          <a:lstStyle/>
          <a:p>
            <a:pPr>
              <a:defRPr/>
            </a:pPr>
            <a:r>
              <a:rPr lang="lt" b="1" noProof="0" dirty="0"/>
              <a:t>Kiekybinis: </a:t>
            </a:r>
            <a:r>
              <a:rPr lang="lt" noProof="0" dirty="0"/>
              <a:t>elementų skaičius</a:t>
            </a:r>
          </a:p>
          <a:p>
            <a:pPr marL="285750" indent="-285750">
              <a:buFont typeface="Arial"/>
              <a:buChar char="•"/>
              <a:defRPr/>
            </a:pPr>
            <a:r>
              <a:rPr lang="lt" noProof="0" dirty="0"/>
              <a:t>(teisingų) sąvokų</a:t>
            </a:r>
          </a:p>
          <a:p>
            <a:pPr marL="285750" indent="-285750">
              <a:buFont typeface="Arial"/>
              <a:buChar char="•"/>
              <a:defRPr/>
            </a:pPr>
            <a:r>
              <a:rPr lang="lt" noProof="0" dirty="0"/>
              <a:t>(teisingų) teiginių </a:t>
            </a:r>
          </a:p>
          <a:p>
            <a:pPr marL="285750" indent="-285750">
              <a:buFont typeface="Arial"/>
              <a:buChar char="•"/>
              <a:defRPr/>
            </a:pPr>
            <a:r>
              <a:rPr lang="lt" noProof="0" dirty="0"/>
              <a:t>(teisingų) sąsajų</a:t>
            </a:r>
          </a:p>
        </p:txBody>
      </p:sp>
      <p:sp>
        <p:nvSpPr>
          <p:cNvPr id="16" name="Rechteck 3"/>
          <p:cNvSpPr/>
          <p:nvPr/>
        </p:nvSpPr>
        <p:spPr bwMode="auto">
          <a:xfrm>
            <a:off x="6768489" y="2692764"/>
            <a:ext cx="3012363" cy="1200329"/>
          </a:xfrm>
          <a:prstGeom prst="rect">
            <a:avLst/>
          </a:prstGeom>
          <a:ln w="0">
            <a:noFill/>
          </a:ln>
        </p:spPr>
        <p:txBody>
          <a:bodyPr wrap="none" lIns="91440" tIns="45720" rIns="91440" bIns="45720" anchor="t">
            <a:spAutoFit/>
          </a:bodyPr>
          <a:lstStyle/>
          <a:p>
            <a:pPr>
              <a:defRPr/>
            </a:pPr>
            <a:r>
              <a:rPr lang="lt" b="1" noProof="0" dirty="0"/>
              <a:t>Kiekybinis: </a:t>
            </a:r>
            <a:r>
              <a:rPr lang="lt" noProof="0" dirty="0"/>
              <a:t>struktūrų skaičius</a:t>
            </a:r>
          </a:p>
          <a:p>
            <a:pPr marL="285750" indent="-285750">
              <a:buFont typeface="Arial"/>
              <a:buChar char="•"/>
              <a:defRPr/>
            </a:pPr>
            <a:r>
              <a:rPr lang="lt" noProof="0" dirty="0">
                <a:solidFill>
                  <a:srgbClr val="FFC000"/>
                </a:solidFill>
              </a:rPr>
              <a:t>grandinių</a:t>
            </a:r>
          </a:p>
          <a:p>
            <a:pPr marL="285750" indent="-285750">
              <a:buFont typeface="Arial"/>
              <a:buChar char="•"/>
              <a:defRPr/>
            </a:pPr>
            <a:r>
              <a:rPr lang="lt" noProof="0" dirty="0">
                <a:solidFill>
                  <a:srgbClr val="FF0000"/>
                </a:solidFill>
              </a:rPr>
              <a:t>spindulių (žvaigždučių)</a:t>
            </a:r>
          </a:p>
          <a:p>
            <a:pPr marL="285750" indent="-285750">
              <a:buFont typeface="Arial"/>
              <a:buChar char="•"/>
              <a:defRPr/>
            </a:pPr>
            <a:r>
              <a:rPr lang="lt" noProof="0" dirty="0">
                <a:solidFill>
                  <a:schemeClr val="tx2"/>
                </a:solidFill>
              </a:rPr>
              <a:t>tinklų</a:t>
            </a:r>
          </a:p>
        </p:txBody>
      </p:sp>
      <p:sp>
        <p:nvSpPr>
          <p:cNvPr id="17" name="Rechteck 2"/>
          <p:cNvSpPr/>
          <p:nvPr/>
        </p:nvSpPr>
        <p:spPr bwMode="auto">
          <a:xfrm>
            <a:off x="6752840" y="3972241"/>
            <a:ext cx="4634166" cy="1200329"/>
          </a:xfrm>
          <a:prstGeom prst="rect">
            <a:avLst/>
          </a:prstGeom>
        </p:spPr>
        <p:txBody>
          <a:bodyPr wrap="square" lIns="91440" tIns="45720" rIns="91440" bIns="45720" anchor="t">
            <a:spAutoFit/>
          </a:bodyPr>
          <a:lstStyle/>
          <a:p>
            <a:pPr>
              <a:defRPr/>
            </a:pPr>
            <a:r>
              <a:rPr lang="lt" b="1" noProof="0" dirty="0"/>
              <a:t>Kokybinis: </a:t>
            </a:r>
            <a:r>
              <a:rPr lang="lt" noProof="0" dirty="0"/>
              <a:t>elementų svarumas</a:t>
            </a:r>
          </a:p>
          <a:p>
            <a:pPr marL="285750" indent="-285750">
              <a:buFont typeface="Arial"/>
              <a:buChar char="•"/>
              <a:defRPr/>
            </a:pPr>
            <a:r>
              <a:rPr lang="lt" noProof="0" dirty="0"/>
              <a:t>(teisingų) sąvokų</a:t>
            </a:r>
          </a:p>
          <a:p>
            <a:pPr marL="285750" indent="-285750">
              <a:buFont typeface="Arial"/>
              <a:buChar char="•"/>
              <a:defRPr/>
            </a:pPr>
            <a:r>
              <a:rPr lang="lt" noProof="0" dirty="0"/>
              <a:t>(teisingų) teiginių</a:t>
            </a:r>
          </a:p>
          <a:p>
            <a:pPr marL="285750" indent="-285750">
              <a:buFont typeface="Arial"/>
              <a:buChar char="•"/>
              <a:defRPr/>
            </a:pPr>
            <a:r>
              <a:rPr lang="lt" noProof="0" dirty="0"/>
              <a:t>(teisingų) sąsajų</a:t>
            </a:r>
          </a:p>
        </p:txBody>
      </p:sp>
      <p:sp>
        <p:nvSpPr>
          <p:cNvPr id="2" name="Textfeld 12">
            <a:extLst>
              <a:ext uri="{FF2B5EF4-FFF2-40B4-BE49-F238E27FC236}">
                <a16:creationId xmlns:a16="http://schemas.microsoft.com/office/drawing/2014/main" id="{E8CCBBAC-309F-077F-E2C5-50CFC8FC2E85}"/>
              </a:ext>
            </a:extLst>
          </p:cNvPr>
          <p:cNvSpPr txBox="1"/>
          <p:nvPr/>
        </p:nvSpPr>
        <p:spPr bwMode="auto">
          <a:xfrm>
            <a:off x="865053" y="1236111"/>
            <a:ext cx="3218215"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lt" sz="2800" b="0" i="0" u="none" strike="noStrike" cap="none" spc="0" noProof="0" dirty="0">
                <a:ln>
                  <a:noFill/>
                </a:ln>
                <a:solidFill>
                  <a:schemeClr val="bg1"/>
                </a:solidFill>
                <a:latin typeface="Calibri" panose="020F0502020204030204" pitchFamily="34" charset="0"/>
                <a:cs typeface="Calibri" panose="020F0502020204030204" pitchFamily="34" charset="0"/>
              </a:rPr>
              <a:t>Vertinti (evaluate)</a:t>
            </a:r>
            <a:endParaRPr lang="lt" noProof="0" dirty="0">
              <a:solidFill>
                <a:schemeClr val="bg1"/>
              </a:solidFill>
            </a:endParaRPr>
          </a:p>
        </p:txBody>
      </p:sp>
    </p:spTree>
    <p:extLst>
      <p:ext uri="{BB962C8B-B14F-4D97-AF65-F5344CB8AC3E}">
        <p14:creationId xmlns:p14="http://schemas.microsoft.com/office/powerpoint/2010/main" val="10184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42FB03-31B1-A906-D918-BBEEFA08695E}"/>
              </a:ext>
            </a:extLst>
          </p:cNvPr>
          <p:cNvSpPr>
            <a:spLocks noGrp="1"/>
          </p:cNvSpPr>
          <p:nvPr>
            <p:ph type="title"/>
          </p:nvPr>
        </p:nvSpPr>
        <p:spPr/>
        <p:txBody>
          <a:bodyPr>
            <a:normAutofit/>
          </a:bodyPr>
          <a:lstStyle/>
          <a:p>
            <a:r>
              <a:rPr lang="lt" noProof="0" dirty="0"/>
              <a:t>Sąvokų žemėlapis: užduotis </a:t>
            </a:r>
          </a:p>
        </p:txBody>
      </p:sp>
      <p:sp>
        <p:nvSpPr>
          <p:cNvPr id="3" name="Textplatzhalter 2">
            <a:extLst>
              <a:ext uri="{FF2B5EF4-FFF2-40B4-BE49-F238E27FC236}">
                <a16:creationId xmlns:a16="http://schemas.microsoft.com/office/drawing/2014/main" id="{EF3FDB59-A2B7-8E63-9AB1-6C60C4E59BEB}"/>
              </a:ext>
            </a:extLst>
          </p:cNvPr>
          <p:cNvSpPr>
            <a:spLocks noGrp="1"/>
          </p:cNvSpPr>
          <p:nvPr>
            <p:ph type="body" idx="4294967295"/>
          </p:nvPr>
        </p:nvSpPr>
        <p:spPr>
          <a:xfrm>
            <a:off x="505532" y="1477963"/>
            <a:ext cx="9064625" cy="3902075"/>
          </a:xfrm>
        </p:spPr>
        <p:txBody>
          <a:bodyPr>
            <a:normAutofit lnSpcReduction="10000"/>
          </a:bodyPr>
          <a:lstStyle/>
          <a:p>
            <a:pPr marL="114300" indent="0">
              <a:spcAft>
                <a:spcPts val="1000"/>
              </a:spcAft>
              <a:buNone/>
            </a:pPr>
            <a:r>
              <a:rPr lang="lt" sz="2000" u="sng" noProof="0" dirty="0">
                <a:latin typeface="Poppins" panose="00000500000000000000" pitchFamily="2" charset="0"/>
                <a:cs typeface="Poppins" panose="00000500000000000000" pitchFamily="2" charset="0"/>
              </a:rPr>
              <a:t>Nubraižykite pasirinkto dirvožemio tipo sąvokų žemėlapį! </a:t>
            </a:r>
          </a:p>
          <a:p>
            <a:pPr marL="114300" indent="0">
              <a:spcAft>
                <a:spcPts val="1000"/>
              </a:spcAft>
              <a:buNone/>
            </a:pPr>
            <a:r>
              <a:rPr lang="lt" sz="2000" b="0" noProof="0" dirty="0">
                <a:latin typeface="Poppins" panose="00000500000000000000" pitchFamily="2" charset="0"/>
                <a:cs typeface="Poppins" panose="00000500000000000000" pitchFamily="2" charset="0"/>
              </a:rPr>
              <a:t>1. Pasirinkite kokį nors dirvožemio tipą (pvz.: juodžemį, jauražemį, šlynžemį, kalkžemį, durpžemį) ir nubraižykite sąvokų žemėlapį, atspindintį jūsų žinias ir ryšius tarp jų.</a:t>
            </a:r>
          </a:p>
          <a:p>
            <a:pPr marL="114300" indent="0">
              <a:spcAft>
                <a:spcPts val="1000"/>
              </a:spcAft>
              <a:buNone/>
            </a:pPr>
            <a:r>
              <a:rPr lang="lt" sz="2000" b="0" noProof="0" dirty="0">
                <a:latin typeface="Poppins" panose="00000500000000000000" pitchFamily="2" charset="0"/>
                <a:cs typeface="Poppins" panose="00000500000000000000" pitchFamily="2" charset="0"/>
              </a:rPr>
              <a:t>Pagrindinis klausimas:</a:t>
            </a:r>
            <a:r>
              <a:rPr lang="lt" sz="2000" i="1" noProof="0" dirty="0">
                <a:latin typeface="Poppins" panose="00000500000000000000" pitchFamily="2" charset="0"/>
                <a:cs typeface="Poppins" panose="00000500000000000000" pitchFamily="2" charset="0"/>
              </a:rPr>
              <a:t> „Kaip šis dirvožemio tipas veikia ekosistemas?“</a:t>
            </a:r>
            <a:endParaRPr lang="lt" sz="2000" i="1" u="sng" noProof="0" dirty="0">
              <a:latin typeface="Poppins" panose="00000500000000000000" pitchFamily="2" charset="0"/>
              <a:cs typeface="Poppins" panose="00000500000000000000" pitchFamily="2" charset="0"/>
            </a:endParaRPr>
          </a:p>
          <a:p>
            <a:pPr marL="114300" indent="0">
              <a:buNone/>
            </a:pPr>
            <a:r>
              <a:rPr lang="lt" sz="2000" b="0" noProof="0" dirty="0">
                <a:latin typeface="Poppins" panose="00000500000000000000" pitchFamily="2" charset="0"/>
                <a:cs typeface="Poppins" panose="00000500000000000000" pitchFamily="2" charset="0"/>
              </a:rPr>
              <a:t>2. Palyginkite savo ir kitų mokinių sąvokų žemėlapius ir pakomentuokite vieni kitų darbus:</a:t>
            </a:r>
          </a:p>
          <a:p>
            <a:r>
              <a:rPr lang="lt" sz="2000" b="0" noProof="0" dirty="0">
                <a:latin typeface="Poppins" panose="00000500000000000000" pitchFamily="2" charset="0"/>
                <a:cs typeface="Poppins" panose="00000500000000000000" pitchFamily="2" charset="0"/>
              </a:rPr>
              <a:t>Ar sąvokos, teiginiai ir sąsajos tinkamai taikomi?</a:t>
            </a:r>
          </a:p>
          <a:p>
            <a:r>
              <a:rPr lang="lt" sz="2000" b="0" noProof="0" dirty="0">
                <a:latin typeface="Poppins" panose="00000500000000000000" pitchFamily="2" charset="0"/>
                <a:cs typeface="Poppins" panose="00000500000000000000" pitchFamily="2" charset="0"/>
              </a:rPr>
              <a:t>Ar sąvokų žemėlapis atsako į pagrindinį klausimą?</a:t>
            </a:r>
          </a:p>
        </p:txBody>
      </p:sp>
      <p:pic>
        <p:nvPicPr>
          <p:cNvPr id="4" name="Grafik 3">
            <a:extLst>
              <a:ext uri="{FF2B5EF4-FFF2-40B4-BE49-F238E27FC236}">
                <a16:creationId xmlns:a16="http://schemas.microsoft.com/office/drawing/2014/main" id="{C2D08D1D-75F8-63AB-3DE4-41A1E628ECC7}"/>
              </a:ext>
            </a:extLst>
          </p:cNvPr>
          <p:cNvPicPr>
            <a:picLocks noChangeAspect="1"/>
          </p:cNvPicPr>
          <p:nvPr/>
        </p:nvPicPr>
        <p:blipFill>
          <a:blip r:embed="rId2"/>
          <a:stretch/>
        </p:blipFill>
        <p:spPr bwMode="auto">
          <a:xfrm>
            <a:off x="9570157" y="3372448"/>
            <a:ext cx="1783343" cy="1872917"/>
          </a:xfrm>
          <a:prstGeom prst="rect">
            <a:avLst/>
          </a:prstGeom>
        </p:spPr>
      </p:pic>
      <p:pic>
        <p:nvPicPr>
          <p:cNvPr id="6" name="Grafik 5" descr="Stift Silhouette">
            <a:extLst>
              <a:ext uri="{FF2B5EF4-FFF2-40B4-BE49-F238E27FC236}">
                <a16:creationId xmlns:a16="http://schemas.microsoft.com/office/drawing/2014/main" id="{65B0F287-924D-AA4E-07C2-F7C81566C29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032796" y="1728344"/>
            <a:ext cx="914400" cy="914400"/>
          </a:xfrm>
          <a:prstGeom prst="rect">
            <a:avLst/>
          </a:prstGeom>
        </p:spPr>
      </p:pic>
    </p:spTree>
    <p:extLst>
      <p:ext uri="{BB962C8B-B14F-4D97-AF65-F5344CB8AC3E}">
        <p14:creationId xmlns:p14="http://schemas.microsoft.com/office/powerpoint/2010/main" val="2991741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4" name="Textfeld 3"/>
          <p:cNvSpPr txBox="1"/>
          <p:nvPr/>
        </p:nvSpPr>
        <p:spPr bwMode="auto">
          <a:xfrm>
            <a:off x="688588" y="2940660"/>
            <a:ext cx="9136092" cy="2546082"/>
          </a:xfrm>
          <a:prstGeom prst="rect">
            <a:avLst/>
          </a:prstGeom>
          <a:noFill/>
        </p:spPr>
        <p:txBody>
          <a:bodyPr wrap="square" rtlCol="0">
            <a:spAutoFit/>
          </a:bodyPr>
          <a:lstStyle/>
          <a:p>
            <a:pPr marL="285750" marR="0" lvl="0" indent="-285750" algn="l" defTabSz="914400">
              <a:lnSpc>
                <a:spcPct val="150000"/>
              </a:lnSpc>
              <a:spcBef>
                <a:spcPts val="0"/>
              </a:spcBef>
              <a:spcAft>
                <a:spcPts val="0"/>
              </a:spcAft>
              <a:buClr>
                <a:srgbClr val="000000"/>
              </a:buClr>
              <a:buSzTx/>
              <a:buFont typeface="Arial"/>
              <a:buChar char="•"/>
              <a:defRPr/>
            </a:pPr>
            <a:r>
              <a:rPr lang="lt" b="0" i="1" u="none" strike="noStrike" cap="none" spc="0" noProof="0" dirty="0">
                <a:ln>
                  <a:noFill/>
                </a:ln>
                <a:latin typeface="Poppins"/>
                <a:ea typeface="Arial"/>
                <a:cs typeface="Calibri" panose="020F0502020204030204" pitchFamily="34" charset="0"/>
              </a:rPr>
              <a:t>Įsitikinkite, ar sužadinsite mokinių smalsumą.</a:t>
            </a:r>
          </a:p>
          <a:p>
            <a:pPr marL="285750" marR="0" lvl="0" indent="-285750" algn="l" defTabSz="914400">
              <a:lnSpc>
                <a:spcPct val="150000"/>
              </a:lnSpc>
              <a:spcBef>
                <a:spcPts val="0"/>
              </a:spcBef>
              <a:spcAft>
                <a:spcPts val="0"/>
              </a:spcAft>
              <a:buClr>
                <a:srgbClr val="000000"/>
              </a:buClr>
              <a:buSzTx/>
              <a:buFont typeface="Arial"/>
              <a:buChar char="•"/>
              <a:defRPr/>
            </a:pPr>
            <a:r>
              <a:rPr lang="lt" b="0" i="1" u="none" strike="noStrike" cap="none" spc="0" noProof="0" dirty="0">
                <a:ln>
                  <a:noFill/>
                </a:ln>
                <a:latin typeface="Poppins"/>
                <a:ea typeface="Arial"/>
                <a:cs typeface="Calibri" panose="020F0502020204030204" pitchFamily="34" charset="0"/>
              </a:rPr>
              <a:t>Įtraukite mokymosi refleksiją. </a:t>
            </a:r>
            <a:endParaRPr lang="lt" i="1" noProof="0" dirty="0">
              <a:latin typeface="Poppins"/>
              <a:cs typeface="Calibri" panose="020F0502020204030204" pitchFamily="34" charset="0"/>
            </a:endParaRPr>
          </a:p>
          <a:p>
            <a:pPr marL="285750" marR="0" lvl="0" indent="-285750" algn="l" defTabSz="914400">
              <a:lnSpc>
                <a:spcPct val="150000"/>
              </a:lnSpc>
              <a:spcBef>
                <a:spcPts val="0"/>
              </a:spcBef>
              <a:spcAft>
                <a:spcPts val="0"/>
              </a:spcAft>
              <a:buClr>
                <a:srgbClr val="000000"/>
              </a:buClr>
              <a:buSzTx/>
              <a:buFont typeface="Arial"/>
              <a:buChar char="•"/>
              <a:defRPr/>
            </a:pPr>
            <a:r>
              <a:rPr lang="lt" b="0" i="1" u="none" strike="noStrike" cap="none" spc="0" noProof="0" dirty="0">
                <a:ln>
                  <a:noFill/>
                </a:ln>
                <a:latin typeface="Poppins"/>
                <a:ea typeface="Arial"/>
                <a:cs typeface="Calibri" panose="020F0502020204030204" pitchFamily="34" charset="0"/>
              </a:rPr>
              <a:t>Sugalvokite po pavyzdį, kaip įvertinsite mokinių pažangą formuojamuoju ir apibendrinamuoju (sumuojamuoju) vertinimu. </a:t>
            </a:r>
          </a:p>
          <a:p>
            <a:pPr marL="285750" marR="0" lvl="0" indent="-285750" algn="l" defTabSz="914400">
              <a:lnSpc>
                <a:spcPct val="150000"/>
              </a:lnSpc>
              <a:spcBef>
                <a:spcPts val="0"/>
              </a:spcBef>
              <a:spcAft>
                <a:spcPts val="0"/>
              </a:spcAft>
              <a:buClr>
                <a:srgbClr val="000000"/>
              </a:buClr>
              <a:buSzTx/>
              <a:buFont typeface="Arial"/>
              <a:buChar char="•"/>
              <a:defRPr/>
            </a:pPr>
            <a:r>
              <a:rPr lang="lt" i="1" noProof="0" dirty="0">
                <a:latin typeface="Poppins"/>
                <a:ea typeface="Arial"/>
                <a:cs typeface="Calibri" panose="020F0502020204030204" pitchFamily="34" charset="0"/>
              </a:rPr>
              <a:t>Pagalvokite, kaip įdomiai per </a:t>
            </a:r>
            <a:r>
              <a:rPr lang="lt" b="1" i="1" noProof="0" dirty="0">
                <a:latin typeface="Poppins"/>
                <a:ea typeface="Arial"/>
                <a:cs typeface="Calibri" panose="020F0502020204030204" pitchFamily="34" charset="0"/>
              </a:rPr>
              <a:t>10–15 minučių </a:t>
            </a:r>
            <a:r>
              <a:rPr lang="lt" i="1" noProof="0" dirty="0">
                <a:latin typeface="Poppins"/>
                <a:ea typeface="Arial"/>
                <a:cs typeface="Calibri" panose="020F0502020204030204" pitchFamily="34" charset="0"/>
              </a:rPr>
              <a:t>pristatysite savo programą kitą kartą.</a:t>
            </a:r>
            <a:endParaRPr lang="lt" b="0" i="1" u="none" strike="noStrike" cap="none" spc="0" noProof="0" dirty="0">
              <a:ln>
                <a:noFill/>
              </a:ln>
              <a:latin typeface="Poppins"/>
              <a:ea typeface="Arial"/>
              <a:cs typeface="Calibri" panose="020F0502020204030204" pitchFamily="34" charset="0"/>
            </a:endParaRPr>
          </a:p>
        </p:txBody>
      </p:sp>
      <p:sp>
        <p:nvSpPr>
          <p:cNvPr id="2" name="Textfeld 1"/>
          <p:cNvSpPr txBox="1"/>
          <p:nvPr/>
        </p:nvSpPr>
        <p:spPr bwMode="auto">
          <a:xfrm>
            <a:off x="688588" y="1337158"/>
            <a:ext cx="11051128" cy="1576585"/>
          </a:xfrm>
          <a:prstGeom prst="rect">
            <a:avLst/>
          </a:prstGeom>
          <a:no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lt" b="1" u="sng" noProof="0" dirty="0">
                <a:latin typeface="Poppins"/>
                <a:ea typeface="Arial"/>
                <a:cs typeface="Calibri" panose="020F0502020204030204" pitchFamily="34" charset="0"/>
              </a:rPr>
              <a:t>4.3. užduotis</a:t>
            </a:r>
            <a:r>
              <a:rPr lang="en-GB" b="1" u="sng" noProof="0" dirty="0">
                <a:latin typeface="Poppins"/>
                <a:ea typeface="Arial"/>
                <a:cs typeface="Calibri" panose="020F0502020204030204" pitchFamily="34" charset="0"/>
              </a:rPr>
              <a:t>.</a:t>
            </a:r>
            <a:r>
              <a:rPr lang="lt" b="1" noProof="0" dirty="0">
                <a:latin typeface="Poppins"/>
                <a:ea typeface="Arial"/>
                <a:cs typeface="Calibri" panose="020F0502020204030204" pitchFamily="34" charset="0"/>
              </a:rPr>
              <a:t> Parenkite </a:t>
            </a:r>
            <a:r>
              <a:rPr lang="lt" b="1" i="0" u="none" strike="noStrike" cap="none" spc="0" noProof="0" dirty="0">
                <a:ln>
                  <a:noFill/>
                </a:ln>
                <a:latin typeface="Poppins"/>
                <a:ea typeface="Arial"/>
                <a:cs typeface="Calibri" panose="020F0502020204030204" pitchFamily="34" charset="0"/>
              </a:rPr>
              <a:t>mokymo kursą.</a:t>
            </a:r>
          </a:p>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lt" noProof="0" dirty="0">
                <a:latin typeface="Poppins"/>
                <a:ea typeface="Arial"/>
                <a:cs typeface="Calibri" panose="020F0502020204030204" pitchFamily="34" charset="0"/>
              </a:rPr>
              <a:t>Pasirinkite</a:t>
            </a:r>
            <a:r>
              <a:rPr lang="lt" i="0" u="none" strike="noStrike" cap="none" spc="0" noProof="0" dirty="0">
                <a:ln>
                  <a:noFill/>
                </a:ln>
                <a:latin typeface="Poppins"/>
                <a:ea typeface="Arial"/>
                <a:cs typeface="Calibri" panose="020F0502020204030204" pitchFamily="34" charset="0"/>
              </a:rPr>
              <a:t> temą apie (sveiką) dirvožemį. </a:t>
            </a:r>
          </a:p>
          <a:p>
            <a:pPr marL="342900" lvl="0" indent="-342900">
              <a:lnSpc>
                <a:spcPct val="150000"/>
              </a:lnSpc>
              <a:buClr>
                <a:srgbClr val="000000"/>
              </a:buClr>
              <a:buFont typeface="Arial" panose="020B0604020202020204" pitchFamily="34" charset="0"/>
              <a:buChar char="•"/>
              <a:defRPr/>
            </a:pPr>
            <a:r>
              <a:rPr lang="lt" noProof="0" dirty="0">
                <a:latin typeface="Poppins"/>
                <a:ea typeface="Arial"/>
                <a:cs typeface="Calibri" panose="020F0502020204030204" pitchFamily="34" charset="0"/>
              </a:rPr>
              <a:t>Parenkite užsiėmimų, </a:t>
            </a:r>
            <a:r>
              <a:rPr lang="lt" noProof="0" dirty="0">
                <a:latin typeface="Poppins"/>
                <a:cs typeface="Calibri" panose="020F0502020204030204" pitchFamily="34" charset="0"/>
              </a:rPr>
              <a:t>kurie padėtų mokiniams pasiekti nurodytų mokymosi tikslų visais 5 </a:t>
            </a:r>
            <a:r>
              <a:rPr lang="lt" i="0" u="none" strike="noStrike" cap="none" spc="0" noProof="0" dirty="0">
                <a:ln>
                  <a:noFill/>
                </a:ln>
                <a:latin typeface="Poppins"/>
                <a:ea typeface="Arial"/>
                <a:cs typeface="Calibri" panose="020F0502020204030204" pitchFamily="34" charset="0"/>
              </a:rPr>
              <a:t>mokymosi etapais: susidominant, tyrinėjant, aiškinant, plėtojant ir vertinant.</a:t>
            </a:r>
          </a:p>
        </p:txBody>
      </p:sp>
      <p:pic>
        <p:nvPicPr>
          <p:cNvPr id="1026" name="Picture 2" descr="Flipchart - Openclipart"/>
          <p:cNvPicPr>
            <a:picLocks noChangeAspect="1" noChangeArrowheads="1"/>
          </p:cNvPicPr>
          <p:nvPr/>
        </p:nvPicPr>
        <p:blipFill>
          <a:blip r:embed="rId8"/>
          <a:stretch/>
        </p:blipFill>
        <p:spPr bwMode="auto">
          <a:xfrm>
            <a:off x="10066867" y="2860244"/>
            <a:ext cx="1286933" cy="1994746"/>
          </a:xfrm>
          <a:prstGeom prst="rect">
            <a:avLst/>
          </a:prstGeom>
          <a:noFill/>
        </p:spPr>
      </p:pic>
      <p:sp>
        <p:nvSpPr>
          <p:cNvPr id="3" name="Title 2">
            <a:extLst>
              <a:ext uri="{FF2B5EF4-FFF2-40B4-BE49-F238E27FC236}">
                <a16:creationId xmlns:a16="http://schemas.microsoft.com/office/drawing/2014/main" id="{F6CD9C89-1BC2-5461-772B-05B7142E0E0C}"/>
              </a:ext>
            </a:extLst>
          </p:cNvPr>
          <p:cNvSpPr>
            <a:spLocks noGrp="1"/>
          </p:cNvSpPr>
          <p:nvPr>
            <p:ph type="title"/>
          </p:nvPr>
        </p:nvSpPr>
        <p:spPr/>
        <p:txBody>
          <a:bodyPr>
            <a:normAutofit/>
          </a:bodyPr>
          <a:lstStyle/>
          <a:p>
            <a:r>
              <a:rPr lang="lt" dirty="0"/>
              <a:t>Dabar jūsų eilė</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Textfeld 1"/>
          <p:cNvSpPr txBox="1"/>
          <p:nvPr/>
        </p:nvSpPr>
        <p:spPr bwMode="auto">
          <a:xfrm>
            <a:off x="667433" y="2150024"/>
            <a:ext cx="6411793" cy="2308324"/>
          </a:xfrm>
          <a:prstGeom prst="rect">
            <a:avLst/>
          </a:prstGeom>
          <a:noFill/>
        </p:spPr>
        <p:txBody>
          <a:bodyPr wrap="square" rtlCol="0">
            <a:spAutoFit/>
          </a:bodyPr>
          <a:lstStyle/>
          <a:p>
            <a:pPr marL="342900" lvl="0" indent="-342900">
              <a:buClr>
                <a:srgbClr val="000000"/>
              </a:buClr>
              <a:buFont typeface="Arial" panose="020B0604020202020204" pitchFamily="34" charset="0"/>
              <a:buChar char="•"/>
              <a:defRPr/>
            </a:pPr>
            <a:r>
              <a:rPr lang="lt" noProof="0" dirty="0">
                <a:latin typeface="Poppins"/>
                <a:cs typeface="Calibri" panose="020F0502020204030204" pitchFamily="34" charset="0"/>
              </a:rPr>
              <a:t>Įdomiai pristatykite savo mokymo programą apie sveiką dirvožemį. </a:t>
            </a:r>
          </a:p>
          <a:p>
            <a:pPr lvl="0">
              <a:buClr>
                <a:srgbClr val="000000"/>
              </a:buClr>
              <a:defRPr/>
            </a:pPr>
            <a:endParaRPr lang="lt" noProof="0" dirty="0">
              <a:latin typeface="Poppins"/>
              <a:cs typeface="Calibri" panose="020F0502020204030204" pitchFamily="34" charset="0"/>
            </a:endParaRPr>
          </a:p>
          <a:p>
            <a:pPr marL="342900" lvl="0" indent="-342900">
              <a:buClr>
                <a:srgbClr val="000000"/>
              </a:buClr>
              <a:buFont typeface="Arial" panose="020B0604020202020204" pitchFamily="34" charset="0"/>
              <a:buChar char="•"/>
              <a:defRPr/>
            </a:pPr>
            <a:r>
              <a:rPr lang="lt" noProof="0" dirty="0">
                <a:latin typeface="Poppins"/>
                <a:cs typeface="Calibri" panose="020F0502020204030204" pitchFamily="34" charset="0"/>
              </a:rPr>
              <a:t>Kiekvienam pristatymui skiriama 10–15 minučių. </a:t>
            </a:r>
          </a:p>
          <a:p>
            <a:pPr marL="342900" lvl="0" indent="-342900">
              <a:buClr>
                <a:srgbClr val="000000"/>
              </a:buClr>
              <a:buFont typeface="Arial" panose="020B0604020202020204" pitchFamily="34" charset="0"/>
              <a:buChar char="•"/>
              <a:defRPr/>
            </a:pPr>
            <a:endParaRPr lang="lt" noProof="0" dirty="0">
              <a:latin typeface="Poppins"/>
              <a:cs typeface="Calibri" panose="020F0502020204030204" pitchFamily="34" charset="0"/>
            </a:endParaRPr>
          </a:p>
          <a:p>
            <a:pPr marL="342900" lvl="0" indent="-342900">
              <a:buClr>
                <a:srgbClr val="000000"/>
              </a:buClr>
              <a:buFont typeface="Arial" panose="020B0604020202020204" pitchFamily="34" charset="0"/>
              <a:buChar char="•"/>
              <a:defRPr/>
            </a:pPr>
            <a:r>
              <a:rPr lang="lt" noProof="0" dirty="0">
                <a:latin typeface="Poppins"/>
                <a:cs typeface="Calibri" panose="020F0502020204030204" pitchFamily="34" charset="0"/>
              </a:rPr>
              <a:t>Klausytojai turėtų žymėtis pastabas ir po pristatymų pateikti klausimų – tai padės pranešėjams apmąstyti savo idėjas ir jas pagerinti.</a:t>
            </a:r>
            <a:endParaRPr lang="lt" noProof="0" dirty="0">
              <a:latin typeface="Poppins"/>
              <a:ea typeface="Arial"/>
              <a:cs typeface="Calibri" panose="020F0502020204030204" pitchFamily="34" charset="0"/>
            </a:endParaRPr>
          </a:p>
        </p:txBody>
      </p:sp>
      <p:pic>
        <p:nvPicPr>
          <p:cNvPr id="5" name="Grafik 4" descr="Lehrer">
            <a:extLst>
              <a:ext uri="{FF2B5EF4-FFF2-40B4-BE49-F238E27FC236}">
                <a16:creationId xmlns:a16="http://schemas.microsoft.com/office/drawing/2014/main" id="{D0530558-25C6-4BF5-BA78-BF97B5BB07F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29072" y="2028208"/>
            <a:ext cx="1400792" cy="1400792"/>
          </a:xfrm>
          <a:prstGeom prst="rect">
            <a:avLst/>
          </a:prstGeom>
        </p:spPr>
      </p:pic>
      <p:pic>
        <p:nvPicPr>
          <p:cNvPr id="7" name="Grafik 6" descr="Benutzer">
            <a:extLst>
              <a:ext uri="{FF2B5EF4-FFF2-40B4-BE49-F238E27FC236}">
                <a16:creationId xmlns:a16="http://schemas.microsoft.com/office/drawing/2014/main" id="{3EA8B42E-2361-4FAD-BAD5-2BB48D4A1A2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47218" y="3057556"/>
            <a:ext cx="1400792" cy="1400792"/>
          </a:xfrm>
          <a:prstGeom prst="rect">
            <a:avLst/>
          </a:prstGeom>
        </p:spPr>
      </p:pic>
      <p:pic>
        <p:nvPicPr>
          <p:cNvPr id="18" name="Grafik 17" descr="Benutzer">
            <a:extLst>
              <a:ext uri="{FF2B5EF4-FFF2-40B4-BE49-F238E27FC236}">
                <a16:creationId xmlns:a16="http://schemas.microsoft.com/office/drawing/2014/main" id="{CE53C9B2-FE07-4E2F-8505-356852BE779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auto">
          <a:xfrm>
            <a:off x="9199706" y="3057556"/>
            <a:ext cx="1400792" cy="1400792"/>
          </a:xfrm>
          <a:prstGeom prst="rect">
            <a:avLst/>
          </a:prstGeom>
        </p:spPr>
      </p:pic>
      <p:sp>
        <p:nvSpPr>
          <p:cNvPr id="3" name="Title 2">
            <a:extLst>
              <a:ext uri="{FF2B5EF4-FFF2-40B4-BE49-F238E27FC236}">
                <a16:creationId xmlns:a16="http://schemas.microsoft.com/office/drawing/2014/main" id="{8C23DC3C-6D53-D4F7-EDDA-1312FE9E7CD9}"/>
              </a:ext>
            </a:extLst>
          </p:cNvPr>
          <p:cNvSpPr>
            <a:spLocks noGrp="1"/>
          </p:cNvSpPr>
          <p:nvPr>
            <p:ph type="title"/>
          </p:nvPr>
        </p:nvSpPr>
        <p:spPr/>
        <p:txBody>
          <a:bodyPr>
            <a:normAutofit/>
          </a:bodyPr>
          <a:lstStyle/>
          <a:p>
            <a:r>
              <a:rPr lang="lt" dirty="0"/>
              <a:t>Dabar jūsų eilė</a:t>
            </a:r>
          </a:p>
        </p:txBody>
      </p:sp>
    </p:spTree>
    <p:extLst>
      <p:ext uri="{BB962C8B-B14F-4D97-AF65-F5344CB8AC3E}">
        <p14:creationId xmlns:p14="http://schemas.microsoft.com/office/powerpoint/2010/main" val="42019121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Foliennummernplatzhalter 1"/>
          <p:cNvSpPr>
            <a:spLocks noGrp="1"/>
          </p:cNvSpPr>
          <p:nvPr>
            <p:ph type="sldNum" sz="quarter" idx="4294967295"/>
          </p:nvPr>
        </p:nvSpPr>
        <p:spPr bwMode="auto">
          <a:xfrm>
            <a:off x="9448800" y="6492875"/>
            <a:ext cx="2743200" cy="365125"/>
          </a:xfrm>
        </p:spPr>
        <p:txBody>
          <a:bodyPr/>
          <a:lstStyle/>
          <a:p>
            <a:pPr>
              <a:defRPr/>
            </a:pPr>
            <a:fld id="{C78E65DB-0693-4285-868B-A910EFECD7CD}" type="slidenum">
              <a:rPr lang="en-GB" noProof="0" smtClean="0"/>
              <a:t>56</a:t>
            </a:fld>
            <a:endParaRPr lang="en-GB" noProof="0" dirty="0"/>
          </a:p>
        </p:txBody>
      </p:sp>
      <p:grpSp>
        <p:nvGrpSpPr>
          <p:cNvPr id="6" name="Group 5">
            <a:extLst>
              <a:ext uri="{FF2B5EF4-FFF2-40B4-BE49-F238E27FC236}">
                <a16:creationId xmlns:a16="http://schemas.microsoft.com/office/drawing/2014/main" id="{7C6D195A-1C4C-3B20-5066-D4AC59EF20C2}"/>
              </a:ext>
            </a:extLst>
          </p:cNvPr>
          <p:cNvGrpSpPr/>
          <p:nvPr/>
        </p:nvGrpSpPr>
        <p:grpSpPr>
          <a:xfrm>
            <a:off x="2212429" y="684060"/>
            <a:ext cx="7325271" cy="4972287"/>
            <a:chOff x="1532686" y="876792"/>
            <a:chExt cx="8637974" cy="5863331"/>
          </a:xfrm>
        </p:grpSpPr>
        <p:pic>
          <p:nvPicPr>
            <p:cNvPr id="3" name="Grafik 2"/>
            <p:cNvPicPr>
              <a:picLocks noChangeAspect="1"/>
            </p:cNvPicPr>
            <p:nvPr/>
          </p:nvPicPr>
          <p:blipFill>
            <a:blip r:embed="rId3"/>
            <a:stretch/>
          </p:blipFill>
          <p:spPr bwMode="auto">
            <a:xfrm>
              <a:off x="1532686" y="1687398"/>
              <a:ext cx="8637973" cy="5052725"/>
            </a:xfrm>
            <a:prstGeom prst="rect">
              <a:avLst/>
            </a:prstGeom>
          </p:spPr>
        </p:pic>
        <p:pic>
          <p:nvPicPr>
            <p:cNvPr id="4" name="Grafik 3"/>
            <p:cNvPicPr>
              <a:picLocks noChangeAspect="1"/>
            </p:cNvPicPr>
            <p:nvPr/>
          </p:nvPicPr>
          <p:blipFill>
            <a:blip r:embed="rId4"/>
            <a:srcRect b="7587"/>
            <a:stretch>
              <a:fillRect/>
            </a:stretch>
          </p:blipFill>
          <p:spPr bwMode="auto">
            <a:xfrm>
              <a:off x="1532686" y="876792"/>
              <a:ext cx="8637974" cy="1003953"/>
            </a:xfrm>
            <a:prstGeom prst="rect">
              <a:avLst/>
            </a:prstGeom>
          </p:spPr>
        </p:pic>
      </p:grpSp>
      <p:pic>
        <p:nvPicPr>
          <p:cNvPr id="5" name="Grafik 4"/>
          <p:cNvPicPr>
            <a:picLocks noChangeAspect="1"/>
          </p:cNvPicPr>
          <p:nvPr/>
        </p:nvPicPr>
        <p:blipFill>
          <a:blip r:embed="rId5"/>
          <a:stretch/>
        </p:blipFill>
        <p:spPr bwMode="auto">
          <a:xfrm>
            <a:off x="10068471" y="203236"/>
            <a:ext cx="1949691" cy="961649"/>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áfico 4"/>
          <p:cNvPicPr>
            <a:picLocks noChangeAspect="1"/>
          </p:cNvPicPr>
          <p:nvPr/>
        </p:nvPicPr>
        <p:blipFill>
          <a:blip>
            <a:extLst>
              <a:ext uri="{96DAC541-7B7A-43D3-8B79-37D633B846F1}">
                <asvg:svgBlip xmlns:asvg="http://schemas.microsoft.com/office/drawing/2016/SVG/main" r:embed="rId3"/>
              </a:ext>
            </a:extLst>
          </a:blip>
          <a:stretch/>
        </p:blipFill>
        <p:spPr bwMode="auto">
          <a:xfrm>
            <a:off x="1" y="-1178158"/>
            <a:ext cx="12195662" cy="8130441"/>
          </a:xfrm>
          <a:prstGeom prst="rect">
            <a:avLst/>
          </a:prstGeom>
        </p:spPr>
      </p:pic>
      <p:sp>
        <p:nvSpPr>
          <p:cNvPr id="6" name="CuadroTexto 5"/>
          <p:cNvSpPr txBox="1"/>
          <p:nvPr/>
        </p:nvSpPr>
        <p:spPr bwMode="auto">
          <a:xfrm>
            <a:off x="5227271" y="3866661"/>
            <a:ext cx="1737463" cy="646331"/>
          </a:xfrm>
          <a:prstGeom prst="rect">
            <a:avLst/>
          </a:prstGeom>
          <a:noFill/>
        </p:spPr>
        <p:txBody>
          <a:bodyPr wrap="none" rtlCol="0">
            <a:spAutoFit/>
          </a:bodyPr>
          <a:lstStyle/>
          <a:p>
            <a:pPr algn="ctr">
              <a:defRPr/>
            </a:pPr>
            <a:r>
              <a:rPr lang="lt" sz="3600" noProof="0" dirty="0">
                <a:solidFill>
                  <a:schemeClr val="bg1"/>
                </a:solidFill>
                <a:latin typeface="Bebas Neue"/>
              </a:rPr>
              <a:t>AČIŪ</a:t>
            </a:r>
            <a:endParaRPr lang="lt" noProof="0" dirty="0"/>
          </a:p>
        </p:txBody>
      </p:sp>
      <p:sp>
        <p:nvSpPr>
          <p:cNvPr id="2" name="CuadroTexto 1"/>
          <p:cNvSpPr txBox="1"/>
          <p:nvPr/>
        </p:nvSpPr>
        <p:spPr bwMode="auto">
          <a:xfrm>
            <a:off x="5339973" y="4666304"/>
            <a:ext cx="1512053" cy="276999"/>
          </a:xfrm>
          <a:prstGeom prst="rect">
            <a:avLst/>
          </a:prstGeom>
          <a:noFill/>
        </p:spPr>
        <p:txBody>
          <a:bodyPr wrap="square">
            <a:spAutoFit/>
          </a:bodyPr>
          <a:lstStyle/>
          <a:p>
            <a:pPr algn="ctr">
              <a:defRPr/>
            </a:pPr>
            <a:r>
              <a:rPr lang="lt" sz="1200" b="1" noProof="0" dirty="0">
                <a:solidFill>
                  <a:schemeClr val="bg1"/>
                </a:solidFill>
                <a:latin typeface="Poppins"/>
                <a:cs typeface="Poppins"/>
              </a:rPr>
              <a:t>loess-project.eu</a:t>
            </a:r>
            <a:endParaRPr lang="lt" noProof="0" dirty="0"/>
          </a:p>
        </p:txBody>
      </p:sp>
      <p:sp>
        <p:nvSpPr>
          <p:cNvPr id="7" name="Rectangle 6">
            <a:extLst>
              <a:ext uri="{FF2B5EF4-FFF2-40B4-BE49-F238E27FC236}">
                <a16:creationId xmlns:a16="http://schemas.microsoft.com/office/drawing/2014/main" id="{676F10ED-0123-40DE-ACF2-07B2EE172507}"/>
              </a:ext>
            </a:extLst>
          </p:cNvPr>
          <p:cNvSpPr/>
          <p:nvPr/>
        </p:nvSpPr>
        <p:spPr>
          <a:xfrm>
            <a:off x="-1" y="6160168"/>
            <a:ext cx="12192000" cy="697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
          </a:p>
        </p:txBody>
      </p:sp>
      <p:pic>
        <p:nvPicPr>
          <p:cNvPr id="3" name="Picture 2">
            <a:extLst>
              <a:ext uri="{FF2B5EF4-FFF2-40B4-BE49-F238E27FC236}">
                <a16:creationId xmlns:a16="http://schemas.microsoft.com/office/drawing/2014/main" id="{DFCD38EF-B67B-6B97-DFF4-0B1C7AAC57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252484" y="6319936"/>
            <a:ext cx="4024212" cy="37829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9" name="CuadroTexto 5"/>
          <p:cNvSpPr txBox="1"/>
          <p:nvPr/>
        </p:nvSpPr>
        <p:spPr bwMode="auto">
          <a:xfrm>
            <a:off x="5000284" y="90841"/>
            <a:ext cx="6948100" cy="261610"/>
          </a:xfrm>
          <a:prstGeom prst="rect">
            <a:avLst/>
          </a:prstGeom>
          <a:noFill/>
        </p:spPr>
        <p:txBody>
          <a:bodyPr wrap="square" lIns="91440" tIns="45720" rIns="91440" bIns="45720" rtlCol="0" anchor="t">
            <a:spAutoFit/>
          </a:bodyPr>
          <a:lstStyle/>
          <a:p>
            <a:pPr>
              <a:defRPr/>
            </a:pPr>
            <a:r>
              <a:rPr lang="lt" sz="1100" i="1" dirty="0">
                <a:latin typeface="Poppins"/>
              </a:rPr>
              <a:t>(Meyer, H. (2004). Was ist guter Unterricht? Berlin: Cornelsen Scriptor. ISBN 978-3-589-22047-2 )</a:t>
            </a:r>
          </a:p>
        </p:txBody>
      </p:sp>
      <p:sp>
        <p:nvSpPr>
          <p:cNvPr id="7" name="Rectangle 2"/>
          <p:cNvSpPr>
            <a:spLocks noChangeArrowheads="1"/>
          </p:cNvSpPr>
          <p:nvPr/>
        </p:nvSpPr>
        <p:spPr bwMode="auto">
          <a:xfrm>
            <a:off x="393700" y="1788006"/>
            <a:ext cx="11466222" cy="4016484"/>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285750" marR="0" lvl="0" indent="-285750" algn="l" defTabSz="914400">
              <a:spcBef>
                <a:spcPts val="0"/>
              </a:spcBef>
              <a:spcAft>
                <a:spcPts val="0"/>
              </a:spcAft>
              <a:buClrTx/>
              <a:buSzTx/>
              <a:buFont typeface="Arial" panose="020B0604020202020204" pitchFamily="34" charset="0"/>
              <a:buChar char="•"/>
              <a:defRPr/>
            </a:pPr>
            <a:r>
              <a:rPr lang="lt" sz="1400" b="1" i="0" u="none" strike="noStrike" cap="none" noProof="0" dirty="0">
                <a:ln>
                  <a:noFill/>
                </a:ln>
                <a:solidFill>
                  <a:schemeClr val="tx1"/>
                </a:solidFill>
                <a:latin typeface="Poppins"/>
              </a:rPr>
              <a:t>Aiški mokymo(si) proceso struktūra</a:t>
            </a:r>
            <a:r>
              <a:rPr lang="lt" sz="1400" b="0" i="0" u="none" strike="noStrike" cap="none" noProof="0" dirty="0">
                <a:ln>
                  <a:noFill/>
                </a:ln>
                <a:solidFill>
                  <a:schemeClr val="tx1"/>
                </a:solidFill>
                <a:latin typeface="Poppins"/>
              </a:rPr>
              <a:t> (eiga, tikslas, aiškus turinys, ritualai ir lankstumas)</a:t>
            </a:r>
            <a:endParaRPr lang="lt"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lt" sz="1400" b="1" noProof="0" dirty="0">
                <a:latin typeface="Poppins"/>
              </a:rPr>
              <a:t>Didžiąją pamokos dalį mokiniai atlieka užduotis</a:t>
            </a:r>
            <a:endParaRPr lang="lt" sz="1400" b="0" i="0" u="none" strike="noStrike" cap="none" noProof="0" dirty="0">
              <a:ln>
                <a:noFill/>
              </a:ln>
              <a:solidFill>
                <a:schemeClr val="tx1"/>
              </a:solidFill>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lt" sz="1400" b="1" i="0" u="none" strike="noStrike" cap="none" noProof="0" dirty="0">
                <a:ln>
                  <a:noFill/>
                </a:ln>
                <a:solidFill>
                  <a:schemeClr val="tx1"/>
                </a:solidFill>
                <a:latin typeface="Poppins"/>
              </a:rPr>
              <a:t>Tikslai, vertinimas, turinys ir metodai yra prasmingai suderinti</a:t>
            </a:r>
          </a:p>
          <a:p>
            <a:pPr marL="285750" marR="0" lvl="0" indent="-285750" algn="l" defTabSz="914400">
              <a:spcBef>
                <a:spcPts val="0"/>
              </a:spcBef>
              <a:spcAft>
                <a:spcPts val="0"/>
              </a:spcAft>
              <a:buClrTx/>
              <a:buSzTx/>
              <a:buFont typeface="Arial" panose="020B0604020202020204" pitchFamily="34" charset="0"/>
              <a:buChar char="•"/>
              <a:defRPr/>
            </a:pPr>
            <a:r>
              <a:rPr lang="lt" sz="1400" b="1" i="0" u="none" strike="noStrike" cap="none" noProof="0" dirty="0">
                <a:ln>
                  <a:noFill/>
                </a:ln>
                <a:solidFill>
                  <a:schemeClr val="tx1"/>
                </a:solidFill>
                <a:latin typeface="Poppins"/>
              </a:rPr>
              <a:t>Aiškus turinys</a:t>
            </a:r>
            <a:r>
              <a:rPr lang="lt" sz="1400" b="0" i="0" u="none" strike="noStrike" cap="none" noProof="0" dirty="0">
                <a:ln>
                  <a:noFill/>
                </a:ln>
                <a:solidFill>
                  <a:schemeClr val="tx1"/>
                </a:solidFill>
                <a:latin typeface="Poppins"/>
              </a:rPr>
              <a:t> (suprantamos užduočių instrukcijos, logiška temų eiga, aiškus ir patikimas rezultatų dokumentavimas)</a:t>
            </a:r>
            <a:endParaRPr lang="lt"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lt" sz="1400" b="1" i="0" u="none" strike="noStrike" cap="none" noProof="0" dirty="0">
                <a:ln>
                  <a:noFill/>
                </a:ln>
                <a:solidFill>
                  <a:schemeClr val="tx1"/>
                </a:solidFill>
                <a:latin typeface="Poppins"/>
              </a:rPr>
              <a:t>Prasmingas komunikavimas klasėje</a:t>
            </a:r>
            <a:r>
              <a:rPr lang="lt" sz="1400" b="0" i="0" u="none" strike="noStrike" cap="none" noProof="0" dirty="0">
                <a:ln>
                  <a:noFill/>
                </a:ln>
                <a:solidFill>
                  <a:schemeClr val="tx1"/>
                </a:solidFill>
                <a:latin typeface="Poppins"/>
              </a:rPr>
              <a:t> (mokiniai dalyvauja planavime, klasėje diskutuojama, susirenkama pasitarti, pildomi mokymosi dienoraščiai, mokiniai teikia grįžtamąjį ryšį)</a:t>
            </a:r>
            <a:endParaRPr lang="lt"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lt" sz="1400" b="1" i="0" u="none" strike="noStrike" cap="none" noProof="0" dirty="0">
                <a:ln>
                  <a:noFill/>
                </a:ln>
                <a:solidFill>
                  <a:schemeClr val="tx1"/>
                </a:solidFill>
                <a:latin typeface="Poppins"/>
              </a:rPr>
              <a:t>Metodų įvairovė</a:t>
            </a:r>
            <a:r>
              <a:rPr lang="lt" sz="1400" b="0" i="0" u="none" strike="noStrike" cap="none" noProof="0" dirty="0">
                <a:ln>
                  <a:noFill/>
                </a:ln>
                <a:solidFill>
                  <a:schemeClr val="tx1"/>
                </a:solidFill>
                <a:latin typeface="Poppins"/>
              </a:rPr>
              <a:t> (naudojami įvairūs pristatymo būdai</a:t>
            </a:r>
            <a:r>
              <a:rPr lang="lt" sz="1400" noProof="0" dirty="0">
                <a:latin typeface="Poppins"/>
              </a:rPr>
              <a:t>,</a:t>
            </a:r>
            <a:r>
              <a:rPr lang="lt" sz="1400" b="0" i="0" u="none" strike="noStrike" cap="none" noProof="0" dirty="0">
                <a:ln>
                  <a:noFill/>
                </a:ln>
                <a:solidFill>
                  <a:schemeClr val="tx1"/>
                </a:solidFill>
                <a:latin typeface="Poppins"/>
              </a:rPr>
              <a:t> veiklos organizavimo modeliai, lanksčiai keičiama pamokų struktūra, taikomi skirtingi mokymo metodai)</a:t>
            </a:r>
            <a:endParaRPr lang="lt"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lt" sz="1400" b="1" i="0" u="none" strike="noStrike" cap="none" noProof="0" dirty="0">
                <a:ln>
                  <a:noFill/>
                </a:ln>
                <a:solidFill>
                  <a:schemeClr val="tx1"/>
                </a:solidFill>
                <a:latin typeface="Poppins"/>
              </a:rPr>
              <a:t>Asmeninė pagalba</a:t>
            </a:r>
            <a:r>
              <a:rPr lang="lt" sz="1400" b="0" i="0" u="none" strike="noStrike" cap="none" noProof="0" dirty="0">
                <a:ln>
                  <a:noFill/>
                </a:ln>
                <a:solidFill>
                  <a:schemeClr val="tx1"/>
                </a:solidFill>
                <a:latin typeface="Poppins"/>
              </a:rPr>
              <a:t> (rodomas lankstumas, kantrybė ir skiriama laiko, mokiniai klasėje diferencijuojami ir integruojami, vertinama asmeninė pažanga, individualiai pritaikomi pagalbos planai, teikiama speciali pagalba nepažangiems mokiniams)</a:t>
            </a:r>
            <a:endParaRPr lang="lt"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lt" sz="1400" b="1" noProof="0" dirty="0">
                <a:latin typeface="Poppins"/>
              </a:rPr>
              <a:t>Sumanus </a:t>
            </a:r>
            <a:r>
              <a:rPr lang="lt" sz="1400" b="1" i="0" u="none" strike="noStrike" cap="none" noProof="0" dirty="0">
                <a:ln>
                  <a:noFill/>
                </a:ln>
                <a:solidFill>
                  <a:schemeClr val="tx1"/>
                </a:solidFill>
                <a:latin typeface="Poppins"/>
              </a:rPr>
              <a:t>lavinimasis</a:t>
            </a:r>
            <a:r>
              <a:rPr lang="lt" sz="1400" b="0" i="0" u="none" strike="noStrike" cap="none" noProof="0" dirty="0">
                <a:ln>
                  <a:noFill/>
                </a:ln>
                <a:solidFill>
                  <a:schemeClr val="tx1"/>
                </a:solidFill>
                <a:latin typeface="Poppins"/>
              </a:rPr>
              <a:t> (atkreipiamas mokinių dėmesys į mokymosi strategijas, skiriamos užduotys tikslingai praktikuotis, duodama konkrečių gairių ir kuriama pozityvi mokymosi aplinka)</a:t>
            </a:r>
            <a:endParaRPr lang="lt"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lt" sz="1400" b="1" i="0" u="none" strike="noStrike" cap="none" noProof="0" dirty="0">
                <a:ln>
                  <a:noFill/>
                </a:ln>
                <a:solidFill>
                  <a:schemeClr val="tx1"/>
                </a:solidFill>
                <a:latin typeface="Poppins"/>
              </a:rPr>
              <a:t>Aiškūs lūkesčiai, profesionalus mokinių pasiekimų vertinimas, nuolatinis grįžtamasis ryšys </a:t>
            </a:r>
            <a:r>
              <a:rPr lang="lt" sz="1400" b="0" i="0" u="none" strike="noStrike" cap="none" noProof="0" dirty="0">
                <a:ln>
                  <a:noFill/>
                </a:ln>
                <a:solidFill>
                  <a:schemeClr val="tx1"/>
                </a:solidFill>
                <a:latin typeface="Poppins"/>
              </a:rPr>
              <a:t>(atsižvelgiant į mokinių gebėjimus, kuriamos mokymosi galimybės, atitinkančios gaires arba ugdymo standartus, ir laiku teikiamas tobulėti skatinantis grįžtamasis ryšys)</a:t>
            </a:r>
            <a:endParaRPr lang="lt"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lt" sz="1400" b="1" i="0" u="none" strike="noStrike" cap="none" noProof="0" dirty="0">
                <a:ln>
                  <a:noFill/>
                </a:ln>
                <a:solidFill>
                  <a:schemeClr val="tx1"/>
                </a:solidFill>
                <a:latin typeface="Poppins"/>
              </a:rPr>
              <a:t>Mokytis palanki klasės aplinka </a:t>
            </a:r>
            <a:r>
              <a:rPr lang="lt" sz="1400" b="0" i="0" u="none" strike="noStrike" cap="none" noProof="0" dirty="0">
                <a:ln>
                  <a:noFill/>
                </a:ln>
                <a:solidFill>
                  <a:schemeClr val="tx1"/>
                </a:solidFill>
                <a:latin typeface="Poppins"/>
              </a:rPr>
              <a:t>(sklandus veiklos organizavimas, veikianti patalpų infrastruktūra, naudingos mokymosi priemonės)</a:t>
            </a:r>
          </a:p>
        </p:txBody>
      </p:sp>
      <p:sp>
        <p:nvSpPr>
          <p:cNvPr id="2" name="Textfeld 1">
            <a:extLst>
              <a:ext uri="{FF2B5EF4-FFF2-40B4-BE49-F238E27FC236}">
                <a16:creationId xmlns:a16="http://schemas.microsoft.com/office/drawing/2014/main" id="{31813824-F635-4823-83F8-A0B670C207E8}"/>
              </a:ext>
            </a:extLst>
          </p:cNvPr>
          <p:cNvSpPr txBox="1"/>
          <p:nvPr/>
        </p:nvSpPr>
        <p:spPr>
          <a:xfrm>
            <a:off x="643761" y="1111662"/>
            <a:ext cx="8982839" cy="584775"/>
          </a:xfrm>
          <a:prstGeom prst="rect">
            <a:avLst/>
          </a:prstGeom>
          <a:noFill/>
        </p:spPr>
        <p:txBody>
          <a:bodyPr wrap="square" lIns="91440" tIns="45720" rIns="91440" bIns="45720" rtlCol="0" anchor="t">
            <a:spAutoFit/>
          </a:bodyPr>
          <a:lstStyle/>
          <a:p>
            <a:r>
              <a:rPr lang="lt" sz="1600" b="1" u="sng" noProof="0" dirty="0">
                <a:latin typeface="Poppins"/>
              </a:rPr>
              <a:t>1.2. užduotis</a:t>
            </a:r>
            <a:r>
              <a:rPr lang="en-GB" sz="1600" b="1" u="sng" noProof="0" dirty="0">
                <a:latin typeface="Poppins"/>
              </a:rPr>
              <a:t>.</a:t>
            </a:r>
            <a:r>
              <a:rPr lang="lt" sz="1600" b="1" noProof="0" dirty="0">
                <a:latin typeface="Poppins"/>
              </a:rPr>
              <a:t> Perskaitykite toliau pateiktus kriterijus ir grupelėse sugalvokite pavyzdžių, kaip juos įgyvendinti. Pasidalykite mintimis su visais kolegomis. </a:t>
            </a:r>
          </a:p>
        </p:txBody>
      </p:sp>
      <p:sp>
        <p:nvSpPr>
          <p:cNvPr id="15" name="Title 14">
            <a:extLst>
              <a:ext uri="{FF2B5EF4-FFF2-40B4-BE49-F238E27FC236}">
                <a16:creationId xmlns:a16="http://schemas.microsoft.com/office/drawing/2014/main" id="{D2B82ADD-C640-DB01-5EFE-C0747DB94385}"/>
              </a:ext>
            </a:extLst>
          </p:cNvPr>
          <p:cNvSpPr>
            <a:spLocks noGrp="1"/>
          </p:cNvSpPr>
          <p:nvPr>
            <p:ph type="title"/>
          </p:nvPr>
        </p:nvSpPr>
        <p:spPr/>
        <p:txBody>
          <a:bodyPr/>
          <a:lstStyle/>
          <a:p>
            <a:pPr algn="r"/>
            <a:r>
              <a:rPr lang="lt" dirty="0"/>
              <a:t>10 „gero ugdymo“ bruožų?</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pic>
        <p:nvPicPr>
          <p:cNvPr id="10" name="Grafik 9"/>
          <p:cNvPicPr>
            <a:picLocks noChangeAspect="1"/>
          </p:cNvPicPr>
          <p:nvPr/>
        </p:nvPicPr>
        <p:blipFill>
          <a:blip r:embed="rId7"/>
          <a:stretch/>
        </p:blipFill>
        <p:spPr bwMode="auto">
          <a:xfrm rot="5400000">
            <a:off x="6953950" y="1591858"/>
            <a:ext cx="4386458" cy="3289843"/>
          </a:xfrm>
          <a:prstGeom prst="rect">
            <a:avLst/>
          </a:prstGeom>
        </p:spPr>
      </p:pic>
      <p:sp>
        <p:nvSpPr>
          <p:cNvPr id="17" name="Textfeld 16"/>
          <p:cNvSpPr txBox="1"/>
          <p:nvPr/>
        </p:nvSpPr>
        <p:spPr bwMode="auto">
          <a:xfrm>
            <a:off x="848027" y="3746567"/>
            <a:ext cx="5641673" cy="707886"/>
          </a:xfrm>
          <a:prstGeom prst="rect">
            <a:avLst/>
          </a:prstGeom>
          <a:noFill/>
        </p:spPr>
        <p:txBody>
          <a:bodyPr wrap="square" rtlCol="0">
            <a:spAutoFit/>
          </a:bodyPr>
          <a:lstStyle/>
          <a:p>
            <a:pPr>
              <a:defRPr/>
            </a:pPr>
            <a:r>
              <a:rPr lang="lt" sz="2000" b="1" u="sng" noProof="0" dirty="0">
                <a:latin typeface="Poppins"/>
                <a:cs typeface="Poppins"/>
              </a:rPr>
              <a:t>1.3. užduotis.</a:t>
            </a:r>
            <a:r>
              <a:rPr lang="lt" sz="2000" b="1" i="1" noProof="0" dirty="0">
                <a:latin typeface="Poppins"/>
                <a:cs typeface="Poppins"/>
              </a:rPr>
              <a:t> Kaip manote, kaip turėtume mokyti apie sveiką dirvožemį?</a:t>
            </a:r>
            <a:endParaRPr lang="lt" sz="2000" i="1" noProof="0" dirty="0">
              <a:latin typeface="Poppins"/>
              <a:cs typeface="Poppins"/>
            </a:endParaRPr>
          </a:p>
        </p:txBody>
      </p:sp>
      <p:sp>
        <p:nvSpPr>
          <p:cNvPr id="5" name="CuadroTexto 5">
            <a:extLst>
              <a:ext uri="{FF2B5EF4-FFF2-40B4-BE49-F238E27FC236}">
                <a16:creationId xmlns:a16="http://schemas.microsoft.com/office/drawing/2014/main" id="{0E3AFDF7-08E0-8762-2BCD-DE1D0A8D90F4}"/>
              </a:ext>
            </a:extLst>
          </p:cNvPr>
          <p:cNvSpPr txBox="1"/>
          <p:nvPr/>
        </p:nvSpPr>
        <p:spPr bwMode="auto">
          <a:xfrm>
            <a:off x="7502257" y="5514740"/>
            <a:ext cx="4102564" cy="523220"/>
          </a:xfrm>
          <a:prstGeom prst="rect">
            <a:avLst/>
          </a:prstGeom>
          <a:noFill/>
        </p:spPr>
        <p:txBody>
          <a:bodyPr wrap="square" rtlCol="0">
            <a:spAutoFit/>
          </a:bodyPr>
          <a:lstStyle/>
          <a:p>
            <a:pPr>
              <a:defRPr/>
            </a:pPr>
            <a:r>
              <a:rPr lang="lt" sz="1400" noProof="0" dirty="0">
                <a:latin typeface="Bebas Neue"/>
              </a:rPr>
              <a:t>© Institut für Fachdidaktik, Bereich Mathematik &amp; Naturwissenschaftsdidaktik</a:t>
            </a:r>
            <a:endParaRPr lang="lt" sz="1400" b="1" noProof="0" dirty="0">
              <a:latin typeface="Poppins"/>
              <a:cs typeface="Poppins"/>
            </a:endParaRPr>
          </a:p>
        </p:txBody>
      </p:sp>
      <p:pic>
        <p:nvPicPr>
          <p:cNvPr id="2" name="Grafik 1">
            <a:hlinkClick r:id="rId8"/>
          </p:cNvPr>
          <p:cNvPicPr>
            <a:picLocks noChangeAspect="1"/>
          </p:cNvPicPr>
          <p:nvPr/>
        </p:nvPicPr>
        <p:blipFill>
          <a:blip r:embed="rId9"/>
          <a:stretch>
            <a:fillRect/>
          </a:stretch>
        </p:blipFill>
        <p:spPr>
          <a:xfrm>
            <a:off x="2464511" y="1783367"/>
            <a:ext cx="2225233" cy="1822862"/>
          </a:xfrm>
          <a:prstGeom prst="rect">
            <a:avLst/>
          </a:prstGeom>
        </p:spPr>
      </p:pic>
      <p:sp>
        <p:nvSpPr>
          <p:cNvPr id="4" name="Title 3">
            <a:extLst>
              <a:ext uri="{FF2B5EF4-FFF2-40B4-BE49-F238E27FC236}">
                <a16:creationId xmlns:a16="http://schemas.microsoft.com/office/drawing/2014/main" id="{E15E9607-33CD-5409-01C1-5D7383265D07}"/>
              </a:ext>
            </a:extLst>
          </p:cNvPr>
          <p:cNvSpPr>
            <a:spLocks noGrp="1"/>
          </p:cNvSpPr>
          <p:nvPr>
            <p:ph type="title"/>
          </p:nvPr>
        </p:nvSpPr>
        <p:spPr/>
        <p:txBody>
          <a:bodyPr>
            <a:normAutofit/>
          </a:bodyPr>
          <a:lstStyle/>
          <a:p>
            <a:r>
              <a:rPr lang="lt" dirty="0"/>
              <a:t>Sveikas dirvožemis (ugdyme)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grpSp>
        <p:nvGrpSpPr>
          <p:cNvPr id="36" name="Group 35">
            <a:extLst>
              <a:ext uri="{FF2B5EF4-FFF2-40B4-BE49-F238E27FC236}">
                <a16:creationId xmlns:a16="http://schemas.microsoft.com/office/drawing/2014/main" id="{C7DEB73F-9C69-B4A2-D0AD-E4DFC1BF01EA}"/>
              </a:ext>
            </a:extLst>
          </p:cNvPr>
          <p:cNvGrpSpPr/>
          <p:nvPr/>
        </p:nvGrpSpPr>
        <p:grpSpPr>
          <a:xfrm>
            <a:off x="2463800" y="1316062"/>
            <a:ext cx="6858868" cy="4572579"/>
            <a:chOff x="2020168" y="791235"/>
            <a:chExt cx="8128000" cy="5418667"/>
          </a:xfrm>
        </p:grpSpPr>
        <p:graphicFrame>
          <p:nvGraphicFramePr>
            <p:cNvPr id="10" name="Diagramm 9"/>
            <p:cNvGraphicFramePr>
              <a:graphicFrameLocks/>
            </p:cNvGraphicFramePr>
            <p:nvPr>
              <p:extLst>
                <p:ext uri="{D42A27DB-BD31-4B8C-83A1-F6EECF244321}">
                  <p14:modId xmlns:p14="http://schemas.microsoft.com/office/powerpoint/2010/main" val="2192303401"/>
                </p:ext>
              </p:extLst>
            </p:nvPr>
          </p:nvGraphicFramePr>
          <p:xfrm>
            <a:off x="2020168" y="791235"/>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5" name="Gerade Verbindung mit Pfeil 14"/>
            <p:cNvCxnSpPr>
              <a:cxnSpLocks/>
            </p:cNvCxnSpPr>
            <p:nvPr/>
          </p:nvCxnSpPr>
          <p:spPr bwMode="auto">
            <a:xfrm flipH="1" flipV="1">
              <a:off x="4991809" y="2890867"/>
              <a:ext cx="983500" cy="1777685"/>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6" name="Gerade Verbindung mit Pfeil 15"/>
            <p:cNvCxnSpPr>
              <a:cxnSpLocks/>
            </p:cNvCxnSpPr>
            <p:nvPr/>
          </p:nvCxnSpPr>
          <p:spPr bwMode="auto">
            <a:xfrm flipH="1" flipV="1">
              <a:off x="5034052" y="2779773"/>
              <a:ext cx="2150522" cy="1224635"/>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7" name="Gerade Verbindung mit Pfeil 16"/>
            <p:cNvCxnSpPr>
              <a:cxnSpLocks/>
            </p:cNvCxnSpPr>
            <p:nvPr/>
          </p:nvCxnSpPr>
          <p:spPr bwMode="auto">
            <a:xfrm flipH="1" flipV="1">
              <a:off x="6237040" y="2172996"/>
              <a:ext cx="1015686" cy="1727024"/>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8" name="Gerade Verbindung mit Pfeil 17"/>
            <p:cNvCxnSpPr>
              <a:cxnSpLocks/>
            </p:cNvCxnSpPr>
            <p:nvPr/>
          </p:nvCxnSpPr>
          <p:spPr bwMode="auto">
            <a:xfrm flipH="1" flipV="1">
              <a:off x="4972999" y="4004409"/>
              <a:ext cx="2162704" cy="94545"/>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9" name="Gerade Verbindung mit Pfeil 18"/>
            <p:cNvCxnSpPr>
              <a:cxnSpLocks/>
            </p:cNvCxnSpPr>
            <p:nvPr/>
          </p:nvCxnSpPr>
          <p:spPr bwMode="auto">
            <a:xfrm flipH="1" flipV="1">
              <a:off x="6068192" y="2172997"/>
              <a:ext cx="53840" cy="2495557"/>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0" name="Gerade Verbindung mit Pfeil 19"/>
            <p:cNvCxnSpPr>
              <a:cxnSpLocks/>
            </p:cNvCxnSpPr>
            <p:nvPr/>
          </p:nvCxnSpPr>
          <p:spPr bwMode="auto">
            <a:xfrm flipH="1">
              <a:off x="4915610" y="2840395"/>
              <a:ext cx="2164362" cy="1102278"/>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1" name="Gerade Verbindung mit Pfeil 20"/>
            <p:cNvCxnSpPr>
              <a:cxnSpLocks/>
            </p:cNvCxnSpPr>
            <p:nvPr/>
          </p:nvCxnSpPr>
          <p:spPr bwMode="auto">
            <a:xfrm flipV="1">
              <a:off x="4855977" y="2172996"/>
              <a:ext cx="1056386" cy="1653658"/>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2" name="Gerade Verbindung mit Pfeil 21"/>
            <p:cNvCxnSpPr>
              <a:cxnSpLocks/>
            </p:cNvCxnSpPr>
            <p:nvPr/>
          </p:nvCxnSpPr>
          <p:spPr bwMode="auto">
            <a:xfrm flipV="1">
              <a:off x="6237040" y="2930625"/>
              <a:ext cx="921975" cy="1737927"/>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3" name="Gerade Verbindung mit Pfeil 22"/>
            <p:cNvCxnSpPr>
              <a:cxnSpLocks/>
            </p:cNvCxnSpPr>
            <p:nvPr/>
          </p:nvCxnSpPr>
          <p:spPr bwMode="auto">
            <a:xfrm flipH="1" flipV="1">
              <a:off x="5074874" y="2634637"/>
              <a:ext cx="1950672" cy="85827"/>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grpSp>
      <p:sp>
        <p:nvSpPr>
          <p:cNvPr id="24" name="Textfeld 23"/>
          <p:cNvSpPr txBox="1"/>
          <p:nvPr/>
        </p:nvSpPr>
        <p:spPr bwMode="auto">
          <a:xfrm>
            <a:off x="4236539" y="-38751"/>
            <a:ext cx="7746031" cy="307777"/>
          </a:xfrm>
          <a:prstGeom prst="rect">
            <a:avLst/>
          </a:prstGeom>
          <a:noFill/>
        </p:spPr>
        <p:txBody>
          <a:bodyPr wrap="none" lIns="91440" tIns="45720" rIns="91440" bIns="45720" rtlCol="0" anchor="t">
            <a:spAutoFit/>
          </a:bodyPr>
          <a:lstStyle/>
          <a:p>
            <a:pPr>
              <a:defRPr/>
            </a:pPr>
            <a:r>
              <a:rPr lang="lt" sz="1100" i="1" noProof="0" dirty="0">
                <a:latin typeface="Poppins"/>
              </a:rPr>
              <a:t>(Pagal Gropengießer, H., Kattmann, U., &amp; Krüger, D. (2010). Biologiedidaktik in Übersichten. Aulis-Verlag.</a:t>
            </a:r>
            <a:r>
              <a:rPr lang="lt" sz="1400" i="1" dirty="0">
                <a:latin typeface="Poppins"/>
              </a:rPr>
              <a:t>)</a:t>
            </a:r>
          </a:p>
        </p:txBody>
      </p:sp>
      <p:sp>
        <p:nvSpPr>
          <p:cNvPr id="2" name="Textfeld 1"/>
          <p:cNvSpPr txBox="1"/>
          <p:nvPr/>
        </p:nvSpPr>
        <p:spPr bwMode="auto">
          <a:xfrm>
            <a:off x="412332" y="2150022"/>
            <a:ext cx="3456012" cy="1384995"/>
          </a:xfrm>
          <a:prstGeom prst="rect">
            <a:avLst/>
          </a:prstGeom>
          <a:noFill/>
          <a:ln>
            <a:noFill/>
          </a:ln>
        </p:spPr>
        <p:txBody>
          <a:bodyPr wrap="square" rtlCol="0">
            <a:spAutoFit/>
          </a:bodyPr>
          <a:lstStyle/>
          <a:p>
            <a:pPr>
              <a:defRPr/>
            </a:pPr>
            <a:r>
              <a:rPr lang="lt" sz="1400" b="1" noProof="0" dirty="0">
                <a:latin typeface="Poppins"/>
              </a:rPr>
              <a:t>Kokių ugdymo tikslų turime pasiekti?</a:t>
            </a:r>
            <a:r>
              <a:rPr lang="lt" sz="1400" noProof="0" dirty="0">
                <a:latin typeface="Poppins"/>
              </a:rPr>
              <a:t> Koks žmogus laikomas raštingu dirvožemio srityje, kurios temos svarbesnės už kitas, kokie yra mokymo apie dirvožemį tikslai, ugdymo programa, asmeniui ir visuomenei keliami su dirvožemiu susiję reikalavimai,...</a:t>
            </a:r>
          </a:p>
        </p:txBody>
      </p:sp>
      <p:sp>
        <p:nvSpPr>
          <p:cNvPr id="25" name="Textfeld 24"/>
          <p:cNvSpPr txBox="1"/>
          <p:nvPr/>
        </p:nvSpPr>
        <p:spPr bwMode="auto">
          <a:xfrm>
            <a:off x="437732" y="3996192"/>
            <a:ext cx="3249901" cy="954107"/>
          </a:xfrm>
          <a:prstGeom prst="rect">
            <a:avLst/>
          </a:prstGeom>
          <a:noFill/>
          <a:ln>
            <a:noFill/>
          </a:ln>
        </p:spPr>
        <p:txBody>
          <a:bodyPr wrap="square" rtlCol="0">
            <a:spAutoFit/>
          </a:bodyPr>
          <a:lstStyle/>
          <a:p>
            <a:pPr>
              <a:defRPr/>
            </a:pPr>
            <a:r>
              <a:rPr lang="lt" sz="1400" b="1" noProof="0" dirty="0">
                <a:latin typeface="Poppins"/>
              </a:rPr>
              <a:t>Kur mokyti apie sveiką dirvožemį ir susijusiomis temomis? </a:t>
            </a:r>
            <a:r>
              <a:rPr lang="lt" sz="1400" noProof="0" dirty="0">
                <a:latin typeface="Poppins"/>
              </a:rPr>
              <a:t>Klasėje, laboratorijoje, mokyklos kieme, išvykose, parodose,...</a:t>
            </a:r>
          </a:p>
        </p:txBody>
      </p:sp>
      <p:sp>
        <p:nvSpPr>
          <p:cNvPr id="26" name="Textfeld 25"/>
          <p:cNvSpPr txBox="1"/>
          <p:nvPr/>
        </p:nvSpPr>
        <p:spPr bwMode="auto">
          <a:xfrm>
            <a:off x="617531" y="5090584"/>
            <a:ext cx="4503602" cy="738664"/>
          </a:xfrm>
          <a:prstGeom prst="rect">
            <a:avLst/>
          </a:prstGeom>
          <a:noFill/>
          <a:ln>
            <a:noFill/>
          </a:ln>
        </p:spPr>
        <p:txBody>
          <a:bodyPr wrap="square" rtlCol="0">
            <a:spAutoFit/>
          </a:bodyPr>
          <a:lstStyle/>
          <a:p>
            <a:pPr>
              <a:defRPr/>
            </a:pPr>
            <a:r>
              <a:rPr lang="lt" sz="1400" b="1" noProof="0" dirty="0">
                <a:latin typeface="Poppins"/>
              </a:rPr>
              <a:t>Kokias mokymo priemones naudoti?</a:t>
            </a:r>
            <a:endParaRPr lang="lt" noProof="0" dirty="0">
              <a:latin typeface="Poppins"/>
            </a:endParaRPr>
          </a:p>
          <a:p>
            <a:pPr>
              <a:defRPr/>
            </a:pPr>
            <a:r>
              <a:rPr lang="lt" sz="1400" noProof="0" dirty="0">
                <a:latin typeface="Poppins"/>
              </a:rPr>
              <a:t>Gyvus organizmus, mokymo(si) priemones, vadovėlius, modelius,...</a:t>
            </a:r>
          </a:p>
        </p:txBody>
      </p:sp>
      <p:sp>
        <p:nvSpPr>
          <p:cNvPr id="27" name="Textfeld 26"/>
          <p:cNvSpPr txBox="1"/>
          <p:nvPr/>
        </p:nvSpPr>
        <p:spPr bwMode="auto">
          <a:xfrm>
            <a:off x="8141272" y="3643400"/>
            <a:ext cx="3882507" cy="1600438"/>
          </a:xfrm>
          <a:prstGeom prst="rect">
            <a:avLst/>
          </a:prstGeom>
          <a:noFill/>
          <a:ln>
            <a:noFill/>
          </a:ln>
        </p:spPr>
        <p:txBody>
          <a:bodyPr wrap="square" rtlCol="0">
            <a:spAutoFit/>
          </a:bodyPr>
          <a:lstStyle/>
          <a:p>
            <a:pPr>
              <a:defRPr/>
            </a:pPr>
            <a:r>
              <a:rPr lang="lt" sz="1400" b="1" noProof="0" dirty="0">
                <a:latin typeface="Poppins"/>
              </a:rPr>
              <a:t>Kaip mokyti apie problemas, susijusias su dirvožemiu?</a:t>
            </a:r>
          </a:p>
          <a:p>
            <a:pPr>
              <a:defRPr/>
            </a:pPr>
            <a:r>
              <a:rPr lang="lt" sz="1400" b="1" noProof="0" dirty="0">
                <a:latin typeface="Poppins"/>
              </a:rPr>
              <a:t>Socialinė pamokos sąranga:</a:t>
            </a:r>
            <a:r>
              <a:rPr lang="lt" sz="1400" noProof="0" dirty="0">
                <a:latin typeface="Poppins"/>
              </a:rPr>
              <a:t> vadovaujant mokytojui, mokiniams imantis iniciatyvos.</a:t>
            </a:r>
            <a:endParaRPr lang="lt" noProof="0" dirty="0">
              <a:latin typeface="Poppins"/>
            </a:endParaRPr>
          </a:p>
          <a:p>
            <a:pPr>
              <a:defRPr/>
            </a:pPr>
            <a:r>
              <a:rPr lang="lt" sz="1400" b="1" noProof="0" dirty="0">
                <a:latin typeface="Poppins"/>
              </a:rPr>
              <a:t>Mokymo modeliai:</a:t>
            </a:r>
            <a:r>
              <a:rPr lang="lt" sz="1400" noProof="0" dirty="0">
                <a:latin typeface="Poppins"/>
              </a:rPr>
              <a:t> grindžiant problemų sprendimu, tyrimais, su mokslu susijusiomis socialinėmis problemomis, reiškiniais ir kt.</a:t>
            </a:r>
            <a:endParaRPr lang="lt" noProof="0" dirty="0">
              <a:latin typeface="Poppins"/>
            </a:endParaRPr>
          </a:p>
          <a:p>
            <a:pPr>
              <a:defRPr/>
            </a:pPr>
            <a:r>
              <a:rPr lang="lt" sz="1400" b="1" noProof="0" dirty="0">
                <a:latin typeface="Poppins"/>
              </a:rPr>
              <a:t>Mokymo metodai:</a:t>
            </a:r>
            <a:r>
              <a:rPr lang="lt" sz="1400" noProof="0" dirty="0">
                <a:latin typeface="Poppins"/>
              </a:rPr>
              <a:t> praktiškai, dirbant su tekstu, rašant, tyrinėjant ir kt.</a:t>
            </a:r>
          </a:p>
        </p:txBody>
      </p:sp>
      <p:sp>
        <p:nvSpPr>
          <p:cNvPr id="28" name="Textfeld 27"/>
          <p:cNvSpPr txBox="1"/>
          <p:nvPr/>
        </p:nvSpPr>
        <p:spPr bwMode="auto">
          <a:xfrm>
            <a:off x="437732" y="1143663"/>
            <a:ext cx="5012462" cy="738664"/>
          </a:xfrm>
          <a:prstGeom prst="rect">
            <a:avLst/>
          </a:prstGeom>
          <a:noFill/>
          <a:ln>
            <a:noFill/>
          </a:ln>
        </p:spPr>
        <p:txBody>
          <a:bodyPr wrap="square" rtlCol="0">
            <a:spAutoFit/>
          </a:bodyPr>
          <a:lstStyle/>
          <a:p>
            <a:pPr>
              <a:defRPr/>
            </a:pPr>
            <a:r>
              <a:rPr lang="lt" sz="1400" b="1" noProof="0" dirty="0">
                <a:latin typeface="Poppins"/>
              </a:rPr>
              <a:t>Kas šviečia apie dirvožemius, ugdo raštingumą šia tema? </a:t>
            </a:r>
            <a:r>
              <a:rPr lang="lt" sz="1400" noProof="0" dirty="0">
                <a:latin typeface="Poppins"/>
              </a:rPr>
              <a:t>Mokslininkai, mokytojai, ūkininkai, ugdymo programos, asmeniui ir visuomenei keliami reikalavimai ir kt.</a:t>
            </a:r>
          </a:p>
        </p:txBody>
      </p:sp>
      <p:sp>
        <p:nvSpPr>
          <p:cNvPr id="29" name="Textfeld 28"/>
          <p:cNvSpPr txBox="1"/>
          <p:nvPr/>
        </p:nvSpPr>
        <p:spPr bwMode="auto">
          <a:xfrm>
            <a:off x="8141273" y="1143663"/>
            <a:ext cx="3841297" cy="2462213"/>
          </a:xfrm>
          <a:prstGeom prst="rect">
            <a:avLst/>
          </a:prstGeom>
          <a:noFill/>
          <a:ln>
            <a:noFill/>
          </a:ln>
        </p:spPr>
        <p:txBody>
          <a:bodyPr wrap="square" rtlCol="0">
            <a:spAutoFit/>
          </a:bodyPr>
          <a:lstStyle/>
          <a:p>
            <a:pPr>
              <a:defRPr/>
            </a:pPr>
            <a:r>
              <a:rPr lang="lt" sz="1400" b="1" noProof="0" dirty="0">
                <a:latin typeface="Poppins"/>
              </a:rPr>
              <a:t>Kokį tarpdisciplininį turinį ir konkrečiai su dirvožemiu susijusias temas reikia aprėpti?
</a:t>
            </a:r>
            <a:r>
              <a:rPr lang="lt" sz="1400" noProof="0" dirty="0">
                <a:latin typeface="Poppins"/>
              </a:rPr>
              <a:t>Teorinį ir praktinį turinį (kompetencijas), pavyzdžiui:
žinias apie dirvožemį, su dirvožemiu susijusią veiklą, įgūdžius, žinių apie dirvožemį komunikavimo būdus (pvz., diagramas), su tema susijusią terminiją, pokyčių modeliavimą.</a:t>
            </a:r>
          </a:p>
        </p:txBody>
      </p:sp>
      <p:sp>
        <p:nvSpPr>
          <p:cNvPr id="4" name="Title 3">
            <a:extLst>
              <a:ext uri="{FF2B5EF4-FFF2-40B4-BE49-F238E27FC236}">
                <a16:creationId xmlns:a16="http://schemas.microsoft.com/office/drawing/2014/main" id="{37E32AE9-B075-8293-260E-2D3272D67011}"/>
              </a:ext>
            </a:extLst>
          </p:cNvPr>
          <p:cNvSpPr>
            <a:spLocks noGrp="1"/>
          </p:cNvSpPr>
          <p:nvPr>
            <p:ph type="title"/>
          </p:nvPr>
        </p:nvSpPr>
        <p:spPr/>
        <p:txBody>
          <a:bodyPr>
            <a:normAutofit fontScale="90000"/>
          </a:bodyPr>
          <a:lstStyle/>
          <a:p>
            <a:r>
              <a:rPr lang="lt" dirty="0"/>
              <a:t>Ką apgalvoti, siekiant pagerinti raštingumą dirvožemio tema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6" name="Rechteck 5"/>
          <p:cNvSpPr/>
          <p:nvPr/>
        </p:nvSpPr>
        <p:spPr bwMode="auto">
          <a:xfrm>
            <a:off x="1501506" y="1382286"/>
            <a:ext cx="8903305" cy="4093428"/>
          </a:xfrm>
          <a:prstGeom prst="rect">
            <a:avLst/>
          </a:prstGeom>
        </p:spPr>
        <p:txBody>
          <a:bodyPr wrap="square">
            <a:spAutoFit/>
          </a:bodyPr>
          <a:lstStyle/>
          <a:p>
            <a:pPr>
              <a:lnSpc>
                <a:spcPct val="150000"/>
              </a:lnSpc>
              <a:defRPr/>
            </a:pPr>
            <a:r>
              <a:rPr lang="lt" sz="2000" b="1" noProof="0" dirty="0">
                <a:latin typeface="Poppins"/>
              </a:rPr>
              <a:t>„Gyvybė Žemėje priklauso nuo dirvožemio būklės.</a:t>
            </a:r>
            <a:r>
              <a:rPr lang="lt" sz="2000" noProof="0" dirty="0">
                <a:latin typeface="Poppins"/>
              </a:rPr>
              <a:t> Dirvožemis yra visų maisto sistemų pagrindas. Jis dovanoja švarų vandenį, suteikia namus įvairioms augalų ir gyvūnų rūšims, prisideda prie atsparumo klimato kaitai. Taip pat palaiko kultūros paveldą ir kraštovaizdį, yra mūsų ekonomikos ir klestėjimo pagrindas. Deja, remiantis skaičiavimais, </a:t>
            </a:r>
            <a:r>
              <a:rPr lang="lt" sz="2000" b="1" noProof="0" dirty="0">
                <a:latin typeface="Poppins"/>
              </a:rPr>
              <a:t>60–70 proc. ES dirvožemių yra prastos būklės.</a:t>
            </a:r>
            <a:r>
              <a:rPr lang="lt" sz="2000" noProof="0" dirty="0">
                <a:latin typeface="Poppins"/>
              </a:rPr>
              <a:t> Dirvožemis yra pažeidžiamas išteklius, kurį </a:t>
            </a:r>
            <a:r>
              <a:rPr lang="lt" sz="2000" b="1" noProof="0" dirty="0">
                <a:latin typeface="Poppins"/>
              </a:rPr>
              <a:t>būtina apdairiai valdyti ir saugoti ateities kartoms.“ </a:t>
            </a:r>
          </a:p>
          <a:p>
            <a:pPr algn="r">
              <a:lnSpc>
                <a:spcPct val="150000"/>
              </a:lnSpc>
              <a:defRPr/>
            </a:pPr>
            <a:r>
              <a:rPr lang="lt" sz="2000" b="1" noProof="0" dirty="0">
                <a:latin typeface="Poppins"/>
              </a:rPr>
              <a:t>(Europos dirvožemio būklės gerinimo misija) </a:t>
            </a:r>
          </a:p>
          <a:p>
            <a:pPr>
              <a:defRPr/>
            </a:pPr>
            <a:endParaRPr lang="lt" sz="2000" noProof="0" dirty="0">
              <a:latin typeface="Poppins"/>
            </a:endParaRPr>
          </a:p>
        </p:txBody>
      </p:sp>
      <p:sp>
        <p:nvSpPr>
          <p:cNvPr id="2" name="Title 1">
            <a:extLst>
              <a:ext uri="{FF2B5EF4-FFF2-40B4-BE49-F238E27FC236}">
                <a16:creationId xmlns:a16="http://schemas.microsoft.com/office/drawing/2014/main" id="{163600E8-8713-B33D-56D7-67E58379A82D}"/>
              </a:ext>
            </a:extLst>
          </p:cNvPr>
          <p:cNvSpPr>
            <a:spLocks noGrp="1"/>
          </p:cNvSpPr>
          <p:nvPr>
            <p:ph type="title"/>
          </p:nvPr>
        </p:nvSpPr>
        <p:spPr/>
        <p:txBody>
          <a:bodyPr>
            <a:normAutofit/>
          </a:bodyPr>
          <a:lstStyle/>
          <a:p>
            <a:r>
              <a:rPr lang="lt" dirty="0"/>
              <a:t>Kam mokyti apie sveiką dirvožemį?</a:t>
            </a:r>
          </a:p>
        </p:txBody>
      </p:sp>
    </p:spTree>
  </p:cSld>
  <p:clrMapOvr>
    <a:masterClrMapping/>
  </p:clrMapOvr>
</p:sld>
</file>

<file path=ppt/theme/theme1.xml><?xml version="1.0" encoding="utf-8"?>
<a:theme xmlns:a="http://schemas.openxmlformats.org/drawingml/2006/main" name="1_Tema de Office">
  <a:themeElements>
    <a:clrScheme name="LOESS">
      <a:dk1>
        <a:srgbClr val="000000"/>
      </a:dk1>
      <a:lt1>
        <a:srgbClr val="FFFFFF"/>
      </a:lt1>
      <a:dk2>
        <a:srgbClr val="59302C"/>
      </a:dk2>
      <a:lt2>
        <a:srgbClr val="0CB08E"/>
      </a:lt2>
      <a:accent1>
        <a:srgbClr val="0CB08E"/>
      </a:accent1>
      <a:accent2>
        <a:srgbClr val="00797A"/>
      </a:accent2>
      <a:accent3>
        <a:srgbClr val="FFFFFF"/>
      </a:accent3>
      <a:accent4>
        <a:srgbClr val="0CB08E"/>
      </a:accent4>
      <a:accent5>
        <a:srgbClr val="42B75F"/>
      </a:accent5>
      <a:accent6>
        <a:srgbClr val="70AD47"/>
      </a:accent6>
      <a:hlink>
        <a:srgbClr val="FFFFFF"/>
      </a:hlink>
      <a:folHlink>
        <a:srgbClr val="00797A"/>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9b9c972-6c78-424e-8500-a22f256d764b" xsi:nil="true"/>
    <lcf76f155ced4ddcb4097134ff3c332f xmlns="664392dc-dad9-45cc-9b02-6ff2a8be1f7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B5529B691B194C972332E7D0D0E597" ma:contentTypeVersion="15" ma:contentTypeDescription="Create a new document." ma:contentTypeScope="" ma:versionID="de8527c2bebc75a356c211d6f92a7154">
  <xsd:schema xmlns:xsd="http://www.w3.org/2001/XMLSchema" xmlns:xs="http://www.w3.org/2001/XMLSchema" xmlns:p="http://schemas.microsoft.com/office/2006/metadata/properties" xmlns:ns2="664392dc-dad9-45cc-9b02-6ff2a8be1f79" xmlns:ns3="49b9c972-6c78-424e-8500-a22f256d764b" targetNamespace="http://schemas.microsoft.com/office/2006/metadata/properties" ma:root="true" ma:fieldsID="4b97f35892b16ea83cdd99b05fa9efac" ns2:_="" ns3:_="">
    <xsd:import namespace="664392dc-dad9-45cc-9b02-6ff2a8be1f79"/>
    <xsd:import namespace="49b9c972-6c78-424e-8500-a22f256d764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4392dc-dad9-45cc-9b02-6ff2a8be1f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434b1e2-08d8-4d9f-bb99-4dcd3b0f2a8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b9c972-6c78-424e-8500-a22f256d764b"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9ee07c4-518d-4055-84c8-5ef84dd127d8}" ma:internalName="TaxCatchAll" ma:showField="CatchAllData" ma:web="49b9c972-6c78-424e-8500-a22f256d764b">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B76055-C66F-4A7B-B21B-6CB7211F0642}">
  <ds:schemaRefs>
    <ds:schemaRef ds:uri="http://schemas.microsoft.com/sharepoint/v3/contenttype/forms"/>
  </ds:schemaRefs>
</ds:datastoreItem>
</file>

<file path=customXml/itemProps2.xml><?xml version="1.0" encoding="utf-8"?>
<ds:datastoreItem xmlns:ds="http://schemas.openxmlformats.org/officeDocument/2006/customXml" ds:itemID="{A31E25E9-B9F0-412D-AB20-BD9F488523C9}">
  <ds:schemaRefs>
    <ds:schemaRef ds:uri="http://purl.org/dc/elements/1.1/"/>
    <ds:schemaRef ds:uri="49b9c972-6c78-424e-8500-a22f256d764b"/>
    <ds:schemaRef ds:uri="http://purl.org/dc/terms/"/>
    <ds:schemaRef ds:uri="http://schemas.microsoft.com/office/2006/metadata/properties"/>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664392dc-dad9-45cc-9b02-6ff2a8be1f79"/>
  </ds:schemaRefs>
</ds:datastoreItem>
</file>

<file path=customXml/itemProps3.xml><?xml version="1.0" encoding="utf-8"?>
<ds:datastoreItem xmlns:ds="http://schemas.openxmlformats.org/officeDocument/2006/customXml" ds:itemID="{B6C46C67-E7F4-4E20-AD1C-6F9D377670D3}"/>
</file>

<file path=docProps/app.xml><?xml version="1.0" encoding="utf-8"?>
<Properties xmlns="http://schemas.openxmlformats.org/officeDocument/2006/extended-properties" xmlns:vt="http://schemas.openxmlformats.org/officeDocument/2006/docPropsVTypes">
  <Template/>
  <TotalTime>210</TotalTime>
  <Words>3767</Words>
  <Application>Microsoft Office PowerPoint</Application>
  <PresentationFormat>Widescreen</PresentationFormat>
  <Paragraphs>432</Paragraphs>
  <Slides>57</Slides>
  <Notes>51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Aptos</vt:lpstr>
      <vt:lpstr>Arial</vt:lpstr>
      <vt:lpstr>Bebas Neue</vt:lpstr>
      <vt:lpstr>Calibri</vt:lpstr>
      <vt:lpstr>MuseoSans</vt:lpstr>
      <vt:lpstr>Poppins</vt:lpstr>
      <vt:lpstr>Segoe UI</vt:lpstr>
      <vt:lpstr>Wingdings</vt:lpstr>
      <vt:lpstr>1_Tema de Office</vt:lpstr>
      <vt:lpstr>PowerPoint Presentation</vt:lpstr>
      <vt:lpstr>Apžvalga</vt:lpstr>
      <vt:lpstr>1 modulis</vt:lpstr>
      <vt:lpstr>Kaip manote, kas yra „geras gamtamokslinis ugdymas“?</vt:lpstr>
      <vt:lpstr>Kas yra „geras gamtamokslinis ugdymas“?</vt:lpstr>
      <vt:lpstr>10 „gero ugdymo“ bruožų?</vt:lpstr>
      <vt:lpstr>Sveikas dirvožemis (ugdyme)</vt:lpstr>
      <vt:lpstr>Ką apgalvoti, siekiant pagerinti raštingumą dirvožemio tema</vt:lpstr>
      <vt:lpstr>Kam mokyti apie sveiką dirvožemį?</vt:lpstr>
      <vt:lpstr>PowerPoint Presentation</vt:lpstr>
      <vt:lpstr>PowerPoint Presentation</vt:lpstr>
      <vt:lpstr>2 modulis</vt:lpstr>
      <vt:lpstr>Mokytis apie sveiką dirvožemį 5E metodu</vt:lpstr>
      <vt:lpstr>Susidominti (engage)</vt:lpstr>
      <vt:lpstr>Mokyti apie sveiką dirvožemį</vt:lpstr>
      <vt:lpstr>Suintriguoti – sudominti mokinius tema</vt:lpstr>
      <vt:lpstr>Suintriguoti – sudominti mokinius tema</vt:lpstr>
      <vt:lpstr>Suintriguoti – sudominti mokinius tema</vt:lpstr>
      <vt:lpstr>Išankstinės mokinių nuostatos</vt:lpstr>
      <vt:lpstr>Mokinių idėjos</vt:lpstr>
      <vt:lpstr>Mokinių idėjos</vt:lpstr>
      <vt:lpstr>Mokinių idėjos</vt:lpstr>
      <vt:lpstr>Užduotis 3 moduliui</vt:lpstr>
      <vt:lpstr>3 modulis</vt:lpstr>
      <vt:lpstr>Tyrinėti (explore)</vt:lpstr>
      <vt:lpstr>Mokiniai patys sužino šį tą naujo</vt:lpstr>
      <vt:lpstr>Mokiniai patys sužino šį tą naujo</vt:lpstr>
      <vt:lpstr>Kaip mokslininkai įgyja žinių</vt:lpstr>
      <vt:lpstr>Metodai paskatinti mokinius aktyviai įsitraukti</vt:lpstr>
      <vt:lpstr>Daugiausia išmoksta tie, kurie bando paaiškinti</vt:lpstr>
      <vt:lpstr>Daugiausia išmoksta tie, kurie bando paaiškinti</vt:lpstr>
      <vt:lpstr>Daugiausia išmoksta tie, kurie bando paaiškinti</vt:lpstr>
      <vt:lpstr>Daugiausia išmoksta tie, kurie bando paaiškinti</vt:lpstr>
      <vt:lpstr>Aiškinimas</vt:lpstr>
      <vt:lpstr>Dešimt gero aiškinimo mokykloje bruožų</vt:lpstr>
      <vt:lpstr>Pavyzdys: dirvožemio pjūvis</vt:lpstr>
      <vt:lpstr>Informacijos tankis</vt:lpstr>
      <vt:lpstr>Mokytojas turi padėti mokiniams suprasti vaizdus</vt:lpstr>
      <vt:lpstr>4 modulis</vt:lpstr>
      <vt:lpstr>Plėtoti: nerti giliau</vt:lpstr>
      <vt:lpstr>Plėtoti: nerti giliau</vt:lpstr>
      <vt:lpstr>Mokymasis nagrinėjant su mokslu susijusias socialines problemas (SSI)</vt:lpstr>
      <vt:lpstr>Su mokslu susijusios socialinės problemos (SSI)</vt:lpstr>
      <vt:lpstr>Su mokslu susijusios socialinės problemos (SSI): užduotis</vt:lpstr>
      <vt:lpstr>Grįžtamasis ryšys</vt:lpstr>
      <vt:lpstr>Grįžtamasis ryšys</vt:lpstr>
      <vt:lpstr>Grįžtamasis ryšys</vt:lpstr>
      <vt:lpstr>Grįžtamasis ryšys</vt:lpstr>
      <vt:lpstr>Sąvokų žemėlapiai parodo mokinių „mentalinius modelius“ </vt:lpstr>
      <vt:lpstr>Sąvokų žemėlapiai yra mentalinių modelių atvaizdas</vt:lpstr>
      <vt:lpstr>Sąvokų žemėlapių analizavimas</vt:lpstr>
      <vt:lpstr>Sąvokų žemėlapis: grįžtamasis ryšys </vt:lpstr>
      <vt:lpstr>Sąvokų žemėlapis: užduotis </vt:lpstr>
      <vt:lpstr>Dabar jūsų eilė</vt:lpstr>
      <vt:lpstr>Dabar jūsų eilė</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Jiménez, Israel</dc:creator>
  <cp:lastModifiedBy>Christina Makarona</cp:lastModifiedBy>
  <cp:revision>174</cp:revision>
  <dcterms:created xsi:type="dcterms:W3CDTF">2023-07-31T09:53:39Z</dcterms:created>
  <dcterms:modified xsi:type="dcterms:W3CDTF">2026-04-02T11:21:27Z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0x0101004CB5529B691B194C972332E7D0D0E597</vt:lpwstr>
  </property>
  <property fmtid="{D5CDD505-2E9C-101B-9397-08002B2CF9AE}" pid="3" name="MediaServiceImageTags">
    <vt:lpwstr/>
  </property>
</Properties>
</file>