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2"/>
  </p:notesMasterIdLst>
  <p:sldIdLst>
    <p:sldId id="256" r:id="rId5"/>
    <p:sldId id="304" r:id="rId6"/>
    <p:sldId id="303" r:id="rId7"/>
    <p:sldId id="257" r:id="rId8"/>
    <p:sldId id="258" r:id="rId9"/>
    <p:sldId id="259" r:id="rId10"/>
    <p:sldId id="261" r:id="rId11"/>
    <p:sldId id="262" r:id="rId12"/>
    <p:sldId id="265" r:id="rId13"/>
    <p:sldId id="263" r:id="rId14"/>
    <p:sldId id="266" r:id="rId15"/>
    <p:sldId id="307" r:id="rId16"/>
    <p:sldId id="319" r:id="rId17"/>
    <p:sldId id="267" r:id="rId18"/>
    <p:sldId id="268" r:id="rId19"/>
    <p:sldId id="269" r:id="rId20"/>
    <p:sldId id="270" r:id="rId21"/>
    <p:sldId id="271" r:id="rId22"/>
    <p:sldId id="272" r:id="rId23"/>
    <p:sldId id="273" r:id="rId24"/>
    <p:sldId id="318" r:id="rId25"/>
    <p:sldId id="308" r:id="rId26"/>
    <p:sldId id="274" r:id="rId27"/>
    <p:sldId id="309" r:id="rId28"/>
    <p:sldId id="275" r:id="rId29"/>
    <p:sldId id="276" r:id="rId30"/>
    <p:sldId id="277" r:id="rId31"/>
    <p:sldId id="278" r:id="rId32"/>
    <p:sldId id="279" r:id="rId33"/>
    <p:sldId id="280" r:id="rId34"/>
    <p:sldId id="281" r:id="rId35"/>
    <p:sldId id="314" r:id="rId36"/>
    <p:sldId id="282" r:id="rId37"/>
    <p:sldId id="286" r:id="rId38"/>
    <p:sldId id="287" r:id="rId39"/>
    <p:sldId id="310" r:id="rId40"/>
    <p:sldId id="284" r:id="rId41"/>
    <p:sldId id="285" r:id="rId42"/>
    <p:sldId id="311" r:id="rId43"/>
    <p:sldId id="288" r:id="rId44"/>
    <p:sldId id="289" r:id="rId45"/>
    <p:sldId id="290" r:id="rId46"/>
    <p:sldId id="291" r:id="rId47"/>
    <p:sldId id="292" r:id="rId48"/>
    <p:sldId id="293" r:id="rId49"/>
    <p:sldId id="294" r:id="rId50"/>
    <p:sldId id="295" r:id="rId51"/>
    <p:sldId id="296" r:id="rId52"/>
    <p:sldId id="297" r:id="rId53"/>
    <p:sldId id="315" r:id="rId54"/>
    <p:sldId id="298" r:id="rId55"/>
    <p:sldId id="316" r:id="rId56"/>
    <p:sldId id="317" r:id="rId57"/>
    <p:sldId id="300" r:id="rId58"/>
    <p:sldId id="312" r:id="rId59"/>
    <p:sldId id="301" r:id="rId60"/>
    <p:sldId id="302" r:id="rId61"/>
  </p:sldIdLst>
  <p:sldSz cx="12192000" cy="6858000"/>
  <p:notesSz cx="6858000" cy="9144000"/>
  <p:defaultTextStyle>
    <a:defPPr>
      <a:defRPr lang="es-E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299DF2B-F3AE-C70E-3B29-DE486ADAD40C}" name="Lucas Weinberg" initials="LW" userId="S::lucas.weinberg_uibk.ac.at#ext#@wilabonn.onmicrosoft.com::03f511b6-2c31-47d9-87ce-ccb32745f318" providerId="AD"/>
  <p188:author id="{EE9D1B38-79CD-856F-9D4E-FCA1C09388E1}" name="Christina Makarona" initials="CM" userId="S::christina.makarona@eun.org::ed67c8ba-9bc6-4c9b-aae6-af36f9de055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uzanne Kapelari" initials="SK" lastIdx="4" clrIdx="0">
    <p:extLst>
      <p:ext uri="{19B8F6BF-5375-455C-9EA6-DF929625EA0E}">
        <p15:presenceInfo xmlns:p15="http://schemas.microsoft.com/office/powerpoint/2012/main" userId="S-1-5-21-2037284933-2388869433-1188439103-25346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2AB9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360" autoAdjust="0"/>
  </p:normalViewPr>
  <p:slideViewPr>
    <p:cSldViewPr snapToGrid="0">
      <p:cViewPr varScale="1">
        <p:scale>
          <a:sx n="61" d="100"/>
          <a:sy n="61" d="100"/>
        </p:scale>
        <p:origin x="1098" y="78"/>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commentAuthors" Target="commentAuthors.xml"/><Relationship Id="rId68"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as Weinberg" userId="S::lucas.weinberg_uibk.ac.at#ext#@wilabonn.onmicrosoft.com::03f511b6-2c31-47d9-87ce-ccb32745f318" providerId="AD" clId="Web-{AB9D85DC-213C-071E-5905-6B997DD4FF85}"/>
    <pc:docChg chg="modSld">
      <pc:chgData name="Lucas Weinberg" userId="S::lucas.weinberg_uibk.ac.at#ext#@wilabonn.onmicrosoft.com::03f511b6-2c31-47d9-87ce-ccb32745f318" providerId="AD" clId="Web-{AB9D85DC-213C-071E-5905-6B997DD4FF85}" dt="2026-01-29T10:56:36.639" v="16" actId="1076"/>
      <pc:docMkLst>
        <pc:docMk/>
      </pc:docMkLst>
      <pc:sldChg chg="addSp delSp modSp modCm">
        <pc:chgData name="Lucas Weinberg" userId="S::lucas.weinberg_uibk.ac.at#ext#@wilabonn.onmicrosoft.com::03f511b6-2c31-47d9-87ce-ccb32745f318" providerId="AD" clId="Web-{AB9D85DC-213C-071E-5905-6B997DD4FF85}" dt="2026-01-29T10:56:36.639" v="16" actId="1076"/>
        <pc:sldMkLst>
          <pc:docMk/>
          <pc:sldMk cId="0" sldId="264"/>
        </pc:sldMkLst>
        <pc:spChg chg="mod">
          <ac:chgData name="Lucas Weinberg" userId="S::lucas.weinberg_uibk.ac.at#ext#@wilabonn.onmicrosoft.com::03f511b6-2c31-47d9-87ce-ccb32745f318" providerId="AD" clId="Web-{AB9D85DC-213C-071E-5905-6B997DD4FF85}" dt="2026-01-29T10:56:36.639" v="16" actId="1076"/>
          <ac:spMkLst>
            <pc:docMk/>
            <pc:sldMk cId="0" sldId="264"/>
            <ac:spMk id="5" creationId="{E02DF13C-6566-BD87-FF16-C2322A58D8F0}"/>
          </ac:spMkLst>
        </pc:spChg>
        <pc:picChg chg="add mod">
          <ac:chgData name="Lucas Weinberg" userId="S::lucas.weinberg_uibk.ac.at#ext#@wilabonn.onmicrosoft.com::03f511b6-2c31-47d9-87ce-ccb32745f318" providerId="AD" clId="Web-{AB9D85DC-213C-071E-5905-6B997DD4FF85}" dt="2026-01-29T10:56:26.420" v="5" actId="1076"/>
          <ac:picMkLst>
            <pc:docMk/>
            <pc:sldMk cId="0" sldId="264"/>
            <ac:picMk id="3" creationId="{AF03DB96-3249-935A-97AA-5385C4C4C4A9}"/>
          </ac:picMkLst>
        </pc:picChg>
        <pc:extLst>
          <p:ext xmlns:p="http://schemas.openxmlformats.org/presentationml/2006/main" uri="{D6D511B9-2390-475A-947B-AFAB55BFBCF1}">
            <pc226:cmChg xmlns:pc226="http://schemas.microsoft.com/office/powerpoint/2022/06/main/command" chg="mod">
              <pc226:chgData name="Lucas Weinberg" userId="S::lucas.weinberg_uibk.ac.at#ext#@wilabonn.onmicrosoft.com::03f511b6-2c31-47d9-87ce-ccb32745f318" providerId="AD" clId="Web-{AB9D85DC-213C-071E-5905-6B997DD4FF85}" dt="2026-01-29T10:56:36.576" v="15" actId="20577"/>
              <pc2:cmMkLst xmlns:pc2="http://schemas.microsoft.com/office/powerpoint/2019/9/main/command">
                <pc:docMk/>
                <pc:sldMk cId="0" sldId="264"/>
                <pc2:cmMk id="{AF07351A-C3D4-4D7C-80EB-2442C99B0AB4}"/>
              </pc2:cmMkLst>
            </pc226:cmChg>
          </p:ext>
        </pc:extLst>
      </pc:sldChg>
      <pc:sldChg chg="modSp">
        <pc:chgData name="Lucas Weinberg" userId="S::lucas.weinberg_uibk.ac.at#ext#@wilabonn.onmicrosoft.com::03f511b6-2c31-47d9-87ce-ccb32745f318" providerId="AD" clId="Web-{AB9D85DC-213C-071E-5905-6B997DD4FF85}" dt="2026-01-29T10:29:36.154" v="1" actId="1076"/>
        <pc:sldMkLst>
          <pc:docMk/>
          <pc:sldMk cId="0" sldId="281"/>
        </pc:sldMkLst>
        <pc:picChg chg="mod">
          <ac:chgData name="Lucas Weinberg" userId="S::lucas.weinberg_uibk.ac.at#ext#@wilabonn.onmicrosoft.com::03f511b6-2c31-47d9-87ce-ccb32745f318" providerId="AD" clId="Web-{AB9D85DC-213C-071E-5905-6B997DD4FF85}" dt="2026-01-29T10:29:36.154" v="1" actId="1076"/>
          <ac:picMkLst>
            <pc:docMk/>
            <pc:sldMk cId="0" sldId="281"/>
            <ac:picMk id="6" creationId="{00000000-0000-0000-0000-000000000000}"/>
          </ac:picMkLst>
        </pc:picChg>
      </pc:sldChg>
    </pc:docChg>
  </pc:docChgLst>
  <pc:docChgLst>
    <pc:chgData name="Giuseppe Mossuti" userId="2ab3c031-613a-4eed-8135-da26cfd5c33f" providerId="ADAL" clId="{8DEDAA6F-FC64-40D9-B503-604E8D1F8C47}"/>
    <pc:docChg chg="modSld">
      <pc:chgData name="Giuseppe Mossuti" userId="2ab3c031-613a-4eed-8135-da26cfd5c33f" providerId="ADAL" clId="{8DEDAA6F-FC64-40D9-B503-604E8D1F8C47}" dt="2026-01-30T09:28:27.584" v="2" actId="6549"/>
      <pc:docMkLst>
        <pc:docMk/>
      </pc:docMkLst>
      <pc:sldChg chg="modSp mod">
        <pc:chgData name="Giuseppe Mossuti" userId="2ab3c031-613a-4eed-8135-da26cfd5c33f" providerId="ADAL" clId="{8DEDAA6F-FC64-40D9-B503-604E8D1F8C47}" dt="2026-01-30T09:28:14.393" v="1" actId="14100"/>
        <pc:sldMkLst>
          <pc:docMk/>
          <pc:sldMk cId="0" sldId="264"/>
        </pc:sldMkLst>
        <pc:spChg chg="mod">
          <ac:chgData name="Giuseppe Mossuti" userId="2ab3c031-613a-4eed-8135-da26cfd5c33f" providerId="ADAL" clId="{8DEDAA6F-FC64-40D9-B503-604E8D1F8C47}" dt="2026-01-30T09:28:14.393" v="1" actId="14100"/>
          <ac:spMkLst>
            <pc:docMk/>
            <pc:sldMk cId="0" sldId="264"/>
            <ac:spMk id="5" creationId="{E02DF13C-6566-BD87-FF16-C2322A58D8F0}"/>
          </ac:spMkLst>
        </pc:spChg>
        <pc:picChg chg="mod">
          <ac:chgData name="Giuseppe Mossuti" userId="2ab3c031-613a-4eed-8135-da26cfd5c33f" providerId="ADAL" clId="{8DEDAA6F-FC64-40D9-B503-604E8D1F8C47}" dt="2026-01-30T09:26:13.855" v="0" actId="1076"/>
          <ac:picMkLst>
            <pc:docMk/>
            <pc:sldMk cId="0" sldId="264"/>
            <ac:picMk id="3" creationId="{AF03DB96-3249-935A-97AA-5385C4C4C4A9}"/>
          </ac:picMkLst>
        </pc:picChg>
      </pc:sldChg>
      <pc:sldChg chg="modSp mod">
        <pc:chgData name="Giuseppe Mossuti" userId="2ab3c031-613a-4eed-8135-da26cfd5c33f" providerId="ADAL" clId="{8DEDAA6F-FC64-40D9-B503-604E8D1F8C47}" dt="2026-01-30T09:28:27.584" v="2" actId="6549"/>
        <pc:sldMkLst>
          <pc:docMk/>
          <pc:sldMk cId="0" sldId="266"/>
        </pc:sldMkLst>
        <pc:spChg chg="mod">
          <ac:chgData name="Giuseppe Mossuti" userId="2ab3c031-613a-4eed-8135-da26cfd5c33f" providerId="ADAL" clId="{8DEDAA6F-FC64-40D9-B503-604E8D1F8C47}" dt="2026-01-30T09:28:27.584" v="2" actId="6549"/>
          <ac:spMkLst>
            <pc:docMk/>
            <pc:sldMk cId="0" sldId="266"/>
            <ac:spMk id="4" creationId="{00000000-0000-0000-0000-000000000000}"/>
          </ac:spMkLst>
        </pc:spChg>
      </pc:sldChg>
    </pc:docChg>
  </pc:docChgLst>
  <pc:docChgLst>
    <pc:chgData name="Lucas Weinberg" userId="S::lucas.weinberg_uibk.ac.at#ext#@wilabonn.onmicrosoft.com::03f511b6-2c31-47d9-87ce-ccb32745f318" providerId="AD" clId="Web-{D0217734-4909-4B71-0DAA-31C7A26CF818}"/>
    <pc:docChg chg="mod">
      <pc:chgData name="Lucas Weinberg" userId="S::lucas.weinberg_uibk.ac.at#ext#@wilabonn.onmicrosoft.com::03f511b6-2c31-47d9-87ce-ccb32745f318" providerId="AD" clId="Web-{D0217734-4909-4B71-0DAA-31C7A26CF818}" dt="2026-01-28T12:49:39.080" v="0"/>
      <pc:docMkLst>
        <pc:docMk/>
      </pc:docMkLst>
    </pc:docChg>
  </pc:docChgLst>
  <pc:docChgLst>
    <pc:chgData name="Giuseppe Mossuti" userId="S::giuseppe.mossuti_eun.org#ext#@wilabonn.onmicrosoft.com::7a503b0d-332c-4ce3-bdf7-cf79346f1006" providerId="AD" clId="Web-{BCAC2DE3-C92B-2752-F01F-8DF3BB3AA93F}"/>
    <pc:docChg chg="modSld">
      <pc:chgData name="Giuseppe Mossuti" userId="S::giuseppe.mossuti_eun.org#ext#@wilabonn.onmicrosoft.com::7a503b0d-332c-4ce3-bdf7-cf79346f1006" providerId="AD" clId="Web-{BCAC2DE3-C92B-2752-F01F-8DF3BB3AA93F}" dt="2026-01-29T11:27:19.753" v="139" actId="1076"/>
      <pc:docMkLst>
        <pc:docMk/>
      </pc:docMkLst>
      <pc:sldChg chg="modSp modCm">
        <pc:chgData name="Giuseppe Mossuti" userId="S::giuseppe.mossuti_eun.org#ext#@wilabonn.onmicrosoft.com::7a503b0d-332c-4ce3-bdf7-cf79346f1006" providerId="AD" clId="Web-{BCAC2DE3-C92B-2752-F01F-8DF3BB3AA93F}" dt="2026-01-29T11:09:35.001" v="21" actId="20577"/>
        <pc:sldMkLst>
          <pc:docMk/>
          <pc:sldMk cId="0" sldId="258"/>
        </pc:sldMkLst>
        <pc:spChg chg="mod">
          <ac:chgData name="Giuseppe Mossuti" userId="S::giuseppe.mossuti_eun.org#ext#@wilabonn.onmicrosoft.com::7a503b0d-332c-4ce3-bdf7-cf79346f1006" providerId="AD" clId="Web-{BCAC2DE3-C92B-2752-F01F-8DF3BB3AA93F}" dt="2026-01-29T11:09:35.001" v="21" actId="20577"/>
          <ac:spMkLst>
            <pc:docMk/>
            <pc:sldMk cId="0" sldId="258"/>
            <ac:spMk id="4" creationId="{00000000-0000-0000-0000-000000000000}"/>
          </ac:spMkLst>
        </pc:spChg>
        <pc:extLst>
          <p:ext xmlns:p="http://schemas.openxmlformats.org/presentationml/2006/main" uri="{D6D511B9-2390-475A-947B-AFAB55BFBCF1}">
            <pc226:cmChg xmlns:pc226="http://schemas.microsoft.com/office/powerpoint/2022/06/main/command" chg="mod">
              <pc226:chgData name="Giuseppe Mossuti" userId="S::giuseppe.mossuti_eun.org#ext#@wilabonn.onmicrosoft.com::7a503b0d-332c-4ce3-bdf7-cf79346f1006" providerId="AD" clId="Web-{BCAC2DE3-C92B-2752-F01F-8DF3BB3AA93F}" dt="2026-01-29T11:09:35.001" v="21" actId="20577"/>
              <pc2:cmMkLst xmlns:pc2="http://schemas.microsoft.com/office/powerpoint/2019/9/main/command">
                <pc:docMk/>
                <pc:sldMk cId="0" sldId="258"/>
                <pc2:cmMk id="{D6A5D1FA-1C39-4B35-BCA5-A1985658A0F6}"/>
              </pc2:cmMkLst>
            </pc226:cmChg>
          </p:ext>
        </pc:extLst>
      </pc:sldChg>
      <pc:sldChg chg="modSp modCm">
        <pc:chgData name="Giuseppe Mossuti" userId="S::giuseppe.mossuti_eun.org#ext#@wilabonn.onmicrosoft.com::7a503b0d-332c-4ce3-bdf7-cf79346f1006" providerId="AD" clId="Web-{BCAC2DE3-C92B-2752-F01F-8DF3BB3AA93F}" dt="2026-01-29T11:12:37.789" v="55" actId="1076"/>
        <pc:sldMkLst>
          <pc:docMk/>
          <pc:sldMk cId="0" sldId="259"/>
        </pc:sldMkLst>
        <pc:spChg chg="mod">
          <ac:chgData name="Giuseppe Mossuti" userId="S::giuseppe.mossuti_eun.org#ext#@wilabonn.onmicrosoft.com::7a503b0d-332c-4ce3-bdf7-cf79346f1006" providerId="AD" clId="Web-{BCAC2DE3-C92B-2752-F01F-8DF3BB3AA93F}" dt="2026-01-29T11:12:13.507" v="45" actId="20577"/>
          <ac:spMkLst>
            <pc:docMk/>
            <pc:sldMk cId="0" sldId="259"/>
            <ac:spMk id="2" creationId="{31813824-F635-4823-83F8-A0B670C207E8}"/>
          </ac:spMkLst>
        </pc:spChg>
        <pc:spChg chg="mod">
          <ac:chgData name="Giuseppe Mossuti" userId="S::giuseppe.mossuti_eun.org#ext#@wilabonn.onmicrosoft.com::7a503b0d-332c-4ce3-bdf7-cf79346f1006" providerId="AD" clId="Web-{BCAC2DE3-C92B-2752-F01F-8DF3BB3AA93F}" dt="2026-01-29T11:12:37.789" v="55" actId="1076"/>
          <ac:spMkLst>
            <pc:docMk/>
            <pc:sldMk cId="0" sldId="259"/>
            <ac:spMk id="9" creationId="{00000000-0000-0000-0000-000000000000}"/>
          </ac:spMkLst>
        </pc:spChg>
        <pc:extLst>
          <p:ext xmlns:p="http://schemas.openxmlformats.org/presentationml/2006/main" uri="{D6D511B9-2390-475A-947B-AFAB55BFBCF1}">
            <pc226:cmChg xmlns:pc226="http://schemas.microsoft.com/office/powerpoint/2022/06/main/command" chg="mod">
              <pc226:chgData name="Giuseppe Mossuti" userId="S::giuseppe.mossuti_eun.org#ext#@wilabonn.onmicrosoft.com::7a503b0d-332c-4ce3-bdf7-cf79346f1006" providerId="AD" clId="Web-{BCAC2DE3-C92B-2752-F01F-8DF3BB3AA93F}" dt="2026-01-29T11:12:23.945" v="51" actId="20577"/>
              <pc2:cmMkLst xmlns:pc2="http://schemas.microsoft.com/office/powerpoint/2019/9/main/command">
                <pc:docMk/>
                <pc:sldMk cId="0" sldId="259"/>
                <pc2:cmMk id="{C94C67FB-BBC0-4843-A5C1-685A04BFDDF1}"/>
              </pc2:cmMkLst>
            </pc226:cmChg>
          </p:ext>
        </pc:extLst>
      </pc:sldChg>
      <pc:sldChg chg="modSp modCm">
        <pc:chgData name="Giuseppe Mossuti" userId="S::giuseppe.mossuti_eun.org#ext#@wilabonn.onmicrosoft.com::7a503b0d-332c-4ce3-bdf7-cf79346f1006" providerId="AD" clId="Web-{BCAC2DE3-C92B-2752-F01F-8DF3BB3AA93F}" dt="2026-01-29T11:14:26.478" v="71" actId="1076"/>
        <pc:sldMkLst>
          <pc:docMk/>
          <pc:sldMk cId="0" sldId="262"/>
        </pc:sldMkLst>
        <pc:spChg chg="mod">
          <ac:chgData name="Giuseppe Mossuti" userId="S::giuseppe.mossuti_eun.org#ext#@wilabonn.onmicrosoft.com::7a503b0d-332c-4ce3-bdf7-cf79346f1006" providerId="AD" clId="Web-{BCAC2DE3-C92B-2752-F01F-8DF3BB3AA93F}" dt="2026-01-29T11:14:26.478" v="71" actId="1076"/>
          <ac:spMkLst>
            <pc:docMk/>
            <pc:sldMk cId="0" sldId="262"/>
            <ac:spMk id="24" creationId="{00000000-0000-0000-0000-000000000000}"/>
          </ac:spMkLst>
        </pc:spChg>
        <pc:extLst>
          <p:ext xmlns:p="http://schemas.openxmlformats.org/presentationml/2006/main" uri="{D6D511B9-2390-475A-947B-AFAB55BFBCF1}">
            <pc226:cmChg xmlns:pc226="http://schemas.microsoft.com/office/powerpoint/2022/06/main/command" chg="mod">
              <pc226:chgData name="Giuseppe Mossuti" userId="S::giuseppe.mossuti_eun.org#ext#@wilabonn.onmicrosoft.com::7a503b0d-332c-4ce3-bdf7-cf79346f1006" providerId="AD" clId="Web-{BCAC2DE3-C92B-2752-F01F-8DF3BB3AA93F}" dt="2026-01-29T11:13:54.634" v="64" actId="20577"/>
              <pc2:cmMkLst xmlns:pc2="http://schemas.microsoft.com/office/powerpoint/2019/9/main/command">
                <pc:docMk/>
                <pc:sldMk cId="0" sldId="262"/>
                <pc2:cmMk id="{535C42A7-7B31-4B42-A795-15E3C2043C39}"/>
              </pc2:cmMkLst>
            </pc226:cmChg>
          </p:ext>
        </pc:extLst>
      </pc:sldChg>
      <pc:sldChg chg="modSp modCm">
        <pc:chgData name="Giuseppe Mossuti" userId="S::giuseppe.mossuti_eun.org#ext#@wilabonn.onmicrosoft.com::7a503b0d-332c-4ce3-bdf7-cf79346f1006" providerId="AD" clId="Web-{BCAC2DE3-C92B-2752-F01F-8DF3BB3AA93F}" dt="2026-01-29T11:17:21.198" v="93" actId="20577"/>
        <pc:sldMkLst>
          <pc:docMk/>
          <pc:sldMk cId="0" sldId="264"/>
        </pc:sldMkLst>
        <pc:spChg chg="mod">
          <ac:chgData name="Giuseppe Mossuti" userId="S::giuseppe.mossuti_eun.org#ext#@wilabonn.onmicrosoft.com::7a503b0d-332c-4ce3-bdf7-cf79346f1006" providerId="AD" clId="Web-{BCAC2DE3-C92B-2752-F01F-8DF3BB3AA93F}" dt="2026-01-29T11:17:21.198" v="93" actId="20577"/>
          <ac:spMkLst>
            <pc:docMk/>
            <pc:sldMk cId="0" sldId="264"/>
            <ac:spMk id="5" creationId="{E02DF13C-6566-BD87-FF16-C2322A58D8F0}"/>
          </ac:spMkLst>
        </pc:spChg>
        <pc:picChg chg="mod">
          <ac:chgData name="Giuseppe Mossuti" userId="S::giuseppe.mossuti_eun.org#ext#@wilabonn.onmicrosoft.com::7a503b0d-332c-4ce3-bdf7-cf79346f1006" providerId="AD" clId="Web-{BCAC2DE3-C92B-2752-F01F-8DF3BB3AA93F}" dt="2026-01-29T11:15:55.166" v="74"/>
          <ac:picMkLst>
            <pc:docMk/>
            <pc:sldMk cId="0" sldId="264"/>
            <ac:picMk id="3" creationId="{AF03DB96-3249-935A-97AA-5385C4C4C4A9}"/>
          </ac:picMkLst>
        </pc:picChg>
        <pc:extLst>
          <p:ext xmlns:p="http://schemas.openxmlformats.org/presentationml/2006/main" uri="{D6D511B9-2390-475A-947B-AFAB55BFBCF1}">
            <pc226:cmChg xmlns:pc226="http://schemas.microsoft.com/office/powerpoint/2022/06/main/command" chg="mod">
              <pc226:chgData name="Giuseppe Mossuti" userId="S::giuseppe.mossuti_eun.org#ext#@wilabonn.onmicrosoft.com::7a503b0d-332c-4ce3-bdf7-cf79346f1006" providerId="AD" clId="Web-{BCAC2DE3-C92B-2752-F01F-8DF3BB3AA93F}" dt="2026-01-29T11:16:41.494" v="80" actId="20577"/>
              <pc2:cmMkLst xmlns:pc2="http://schemas.microsoft.com/office/powerpoint/2019/9/main/command">
                <pc:docMk/>
                <pc:sldMk cId="0" sldId="264"/>
                <pc2:cmMk id="{AF07351A-C3D4-4D7C-80EB-2442C99B0AB4}"/>
              </pc2:cmMkLst>
            </pc226:cmChg>
          </p:ext>
        </pc:extLst>
      </pc:sldChg>
      <pc:sldChg chg="addSp modSp">
        <pc:chgData name="Giuseppe Mossuti" userId="S::giuseppe.mossuti_eun.org#ext#@wilabonn.onmicrosoft.com::7a503b0d-332c-4ce3-bdf7-cf79346f1006" providerId="AD" clId="Web-{BCAC2DE3-C92B-2752-F01F-8DF3BB3AA93F}" dt="2026-01-29T11:20:57.029" v="118" actId="1076"/>
        <pc:sldMkLst>
          <pc:docMk/>
          <pc:sldMk cId="0" sldId="281"/>
        </pc:sldMkLst>
        <pc:spChg chg="add mod">
          <ac:chgData name="Giuseppe Mossuti" userId="S::giuseppe.mossuti_eun.org#ext#@wilabonn.onmicrosoft.com::7a503b0d-332c-4ce3-bdf7-cf79346f1006" providerId="AD" clId="Web-{BCAC2DE3-C92B-2752-F01F-8DF3BB3AA93F}" dt="2026-01-29T11:20:57.029" v="118" actId="1076"/>
          <ac:spMkLst>
            <pc:docMk/>
            <pc:sldMk cId="0" sldId="281"/>
            <ac:spMk id="7" creationId="{00E65ACE-554B-9953-855E-32AF49C2DDDA}"/>
          </ac:spMkLst>
        </pc:spChg>
      </pc:sldChg>
      <pc:sldChg chg="modSp modNotes">
        <pc:chgData name="Giuseppe Mossuti" userId="S::giuseppe.mossuti_eun.org#ext#@wilabonn.onmicrosoft.com::7a503b0d-332c-4ce3-bdf7-cf79346f1006" providerId="AD" clId="Web-{BCAC2DE3-C92B-2752-F01F-8DF3BB3AA93F}" dt="2026-01-29T11:22:33.046" v="123"/>
        <pc:sldMkLst>
          <pc:docMk/>
          <pc:sldMk cId="0" sldId="286"/>
        </pc:sldMkLst>
        <pc:spChg chg="mod">
          <ac:chgData name="Giuseppe Mossuti" userId="S::giuseppe.mossuti_eun.org#ext#@wilabonn.onmicrosoft.com::7a503b0d-332c-4ce3-bdf7-cf79346f1006" providerId="AD" clId="Web-{BCAC2DE3-C92B-2752-F01F-8DF3BB3AA93F}" dt="2026-01-29T11:22:25.030" v="121" actId="20577"/>
          <ac:spMkLst>
            <pc:docMk/>
            <pc:sldMk cId="0" sldId="286"/>
            <ac:spMk id="7" creationId="{00000000-0000-0000-0000-000000000000}"/>
          </ac:spMkLst>
        </pc:spChg>
      </pc:sldChg>
      <pc:sldChg chg="addSp modSp">
        <pc:chgData name="Giuseppe Mossuti" userId="S::giuseppe.mossuti_eun.org#ext#@wilabonn.onmicrosoft.com::7a503b0d-332c-4ce3-bdf7-cf79346f1006" providerId="AD" clId="Web-{BCAC2DE3-C92B-2752-F01F-8DF3BB3AA93F}" dt="2026-01-29T11:27:19.753" v="139" actId="1076"/>
        <pc:sldMkLst>
          <pc:docMk/>
          <pc:sldMk cId="0" sldId="289"/>
        </pc:sldMkLst>
        <pc:spChg chg="add mod">
          <ac:chgData name="Giuseppe Mossuti" userId="S::giuseppe.mossuti_eun.org#ext#@wilabonn.onmicrosoft.com::7a503b0d-332c-4ce3-bdf7-cf79346f1006" providerId="AD" clId="Web-{BCAC2DE3-C92B-2752-F01F-8DF3BB3AA93F}" dt="2026-01-29T11:27:19.753" v="139" actId="1076"/>
          <ac:spMkLst>
            <pc:docMk/>
            <pc:sldMk cId="0" sldId="289"/>
            <ac:spMk id="6" creationId="{BCB9CB07-924D-0E13-9FA4-AA5A436B3ED7}"/>
          </ac:spMkLst>
        </pc:spChg>
      </pc:sldChg>
      <pc:sldChg chg="modSp">
        <pc:chgData name="Giuseppe Mossuti" userId="S::giuseppe.mossuti_eun.org#ext#@wilabonn.onmicrosoft.com::7a503b0d-332c-4ce3-bdf7-cf79346f1006" providerId="AD" clId="Web-{BCAC2DE3-C92B-2752-F01F-8DF3BB3AA93F}" dt="2026-01-29T11:22:48.343" v="124" actId="1076"/>
        <pc:sldMkLst>
          <pc:docMk/>
          <pc:sldMk cId="2104516606" sldId="310"/>
        </pc:sldMkLst>
        <pc:spChg chg="mod">
          <ac:chgData name="Giuseppe Mossuti" userId="S::giuseppe.mossuti_eun.org#ext#@wilabonn.onmicrosoft.com::7a503b0d-332c-4ce3-bdf7-cf79346f1006" providerId="AD" clId="Web-{BCAC2DE3-C92B-2752-F01F-8DF3BB3AA93F}" dt="2026-01-29T11:22:48.343" v="124" actId="1076"/>
          <ac:spMkLst>
            <pc:docMk/>
            <pc:sldMk cId="2104516606" sldId="310"/>
            <ac:spMk id="7" creationId="{00000000-0000-0000-0000-000000000000}"/>
          </ac:spMkLst>
        </pc:spChg>
      </pc:sldChg>
      <pc:sldChg chg="addSp">
        <pc:chgData name="Giuseppe Mossuti" userId="S::giuseppe.mossuti_eun.org#ext#@wilabonn.onmicrosoft.com::7a503b0d-332c-4ce3-bdf7-cf79346f1006" providerId="AD" clId="Web-{BCAC2DE3-C92B-2752-F01F-8DF3BB3AA93F}" dt="2026-01-29T11:21:04.045" v="119"/>
        <pc:sldMkLst>
          <pc:docMk/>
          <pc:sldMk cId="1766962655" sldId="314"/>
        </pc:sldMkLst>
        <pc:spChg chg="add">
          <ac:chgData name="Giuseppe Mossuti" userId="S::giuseppe.mossuti_eun.org#ext#@wilabonn.onmicrosoft.com::7a503b0d-332c-4ce3-bdf7-cf79346f1006" providerId="AD" clId="Web-{BCAC2DE3-C92B-2752-F01F-8DF3BB3AA93F}" dt="2026-01-29T11:21:04.045" v="119"/>
          <ac:spMkLst>
            <pc:docMk/>
            <pc:sldMk cId="1766962655" sldId="314"/>
            <ac:spMk id="5" creationId="{064DB45F-506D-7B7C-C36F-671A8588904A}"/>
          </ac:spMkLst>
        </pc:spChg>
      </pc:sldChg>
    </pc:docChg>
  </pc:docChgLst>
  <pc:docChgLst>
    <pc:chgData name="Giuseppe Mossuti" userId="S::giuseppe.mossuti_eun.org#ext#@wilabonn.onmicrosoft.com::7a503b0d-332c-4ce3-bdf7-cf79346f1006" providerId="AD" clId="Web-{51F44F19-C452-E94E-77B0-AE574C31163F}"/>
    <pc:docChg chg="modSld">
      <pc:chgData name="Giuseppe Mossuti" userId="S::giuseppe.mossuti_eun.org#ext#@wilabonn.onmicrosoft.com::7a503b0d-332c-4ce3-bdf7-cf79346f1006" providerId="AD" clId="Web-{51F44F19-C452-E94E-77B0-AE574C31163F}" dt="2026-01-16T13:41:55.142" v="0" actId="14100"/>
      <pc:docMkLst>
        <pc:docMk/>
      </pc:docMkLst>
      <pc:sldChg chg="modSp">
        <pc:chgData name="Giuseppe Mossuti" userId="S::giuseppe.mossuti_eun.org#ext#@wilabonn.onmicrosoft.com::7a503b0d-332c-4ce3-bdf7-cf79346f1006" providerId="AD" clId="Web-{51F44F19-C452-E94E-77B0-AE574C31163F}" dt="2026-01-16T13:41:55.142" v="0" actId="14100"/>
        <pc:sldMkLst>
          <pc:docMk/>
          <pc:sldMk cId="0" sldId="27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D40977-7E98-45B4-A5E8-281AB6C0631B}" type="doc">
      <dgm:prSet loTypeId="urn:microsoft.com/office/officeart/2005/8/layout/cycle2#1" loCatId="cycle" qsTypeId="urn:microsoft.com/office/officeart/2005/8/quickstyle/simple1#1" qsCatId="simple" csTypeId="urn:microsoft.com/office/officeart/2005/8/colors/colorful1" csCatId="colorful" phldr="1"/>
      <dgm:spPr bwMode="auto"/>
      <dgm:t>
        <a:bodyPr/>
        <a:lstStyle/>
        <a:p>
          <a:pPr>
            <a:defRPr/>
          </a:pPr>
          <a:endParaRPr lang="de-DE"/>
        </a:p>
      </dgm:t>
    </dgm:pt>
    <dgm:pt modelId="{A870EB9C-6F9F-4766-A11B-9DFA977C0EA5}">
      <dgm:prSet phldrT="[Text]"/>
      <dgm:spPr bwMode="auto">
        <a:solidFill>
          <a:schemeClr val="accent6">
            <a:lumMod val="60000"/>
            <a:lumOff val="40000"/>
          </a:schemeClr>
        </a:solidFill>
      </dgm:spPr>
      <dgm:t>
        <a:bodyPr/>
        <a:lstStyle/>
        <a:p>
          <a:pPr>
            <a:defRPr/>
          </a:pPr>
          <a:r>
            <a:rPr lang="nl" b="1" noProof="0" dirty="0">
              <a:solidFill>
                <a:sysClr val="windowText" lastClr="000000"/>
              </a:solidFill>
            </a:rPr>
            <a:t>Wie?</a:t>
          </a:r>
        </a:p>
      </dgm:t>
    </dgm:pt>
    <dgm:pt modelId="{56DBC300-DCB6-46AF-8C92-556C6A5C2A67}" type="parTrans" cxnId="{7CFBFADC-981B-45BD-8E40-48323BF4B6D4}">
      <dgm:prSet/>
      <dgm:spPr bwMode="auto"/>
      <dgm:t>
        <a:bodyPr/>
        <a:lstStyle/>
        <a:p>
          <a:pPr>
            <a:defRPr/>
          </a:pPr>
          <a:endParaRPr lang="de-DE"/>
        </a:p>
      </dgm:t>
    </dgm:pt>
    <dgm:pt modelId="{0DDCBF19-5920-4ABB-A152-D9B8D53FA369}" type="sibTrans" cxnId="{7CFBFADC-981B-45BD-8E40-48323BF4B6D4}">
      <dgm:prSet/>
      <dgm:spPr bwMode="auto">
        <a:solidFill>
          <a:schemeClr val="bg1">
            <a:lumMod val="65000"/>
          </a:schemeClr>
        </a:solidFill>
      </dgm:spPr>
      <dgm:t>
        <a:bodyPr/>
        <a:lstStyle/>
        <a:p>
          <a:pPr>
            <a:defRPr/>
          </a:pPr>
          <a:endParaRPr lang="de-DE"/>
        </a:p>
      </dgm:t>
    </dgm:pt>
    <dgm:pt modelId="{4AA4411A-C87E-4111-BC7E-098BCF012748}">
      <dgm:prSet phldrT="[Text]"/>
      <dgm:spPr bwMode="auto">
        <a:solidFill>
          <a:schemeClr val="accent2"/>
        </a:solidFill>
      </dgm:spPr>
      <dgm:t>
        <a:bodyPr/>
        <a:lstStyle/>
        <a:p>
          <a:pPr>
            <a:defRPr/>
          </a:pPr>
          <a:r>
            <a:rPr lang="nl" b="1" noProof="0" dirty="0">
              <a:solidFill>
                <a:sysClr val="windowText" lastClr="000000"/>
              </a:solidFill>
            </a:rPr>
            <a:t>Wat?</a:t>
          </a:r>
        </a:p>
      </dgm:t>
    </dgm:pt>
    <dgm:pt modelId="{49508413-CB85-4B22-8141-BB13E4CA67B9}" type="parTrans" cxnId="{C1342D25-DD68-47E4-981E-BA22B81D408A}">
      <dgm:prSet/>
      <dgm:spPr bwMode="auto"/>
      <dgm:t>
        <a:bodyPr/>
        <a:lstStyle/>
        <a:p>
          <a:pPr>
            <a:defRPr/>
          </a:pPr>
          <a:endParaRPr lang="de-DE"/>
        </a:p>
      </dgm:t>
    </dgm:pt>
    <dgm:pt modelId="{57223551-C62E-40F3-8503-F71A9DCFBC07}" type="sibTrans" cxnId="{C1342D25-DD68-47E4-981E-BA22B81D408A}">
      <dgm:prSet/>
      <dgm:spPr bwMode="auto"/>
      <dgm:t>
        <a:bodyPr/>
        <a:lstStyle/>
        <a:p>
          <a:pPr>
            <a:defRPr/>
          </a:pPr>
          <a:endParaRPr lang="de-DE"/>
        </a:p>
      </dgm:t>
    </dgm:pt>
    <dgm:pt modelId="{D4414C03-5C56-4BC6-A27B-BC6269FEDA14}">
      <dgm:prSet phldrT="[Text]"/>
      <dgm:spPr bwMode="auto">
        <a:solidFill>
          <a:schemeClr val="accent4">
            <a:lumMod val="75000"/>
          </a:schemeClr>
        </a:solidFill>
      </dgm:spPr>
      <dgm:t>
        <a:bodyPr/>
        <a:lstStyle/>
        <a:p>
          <a:pPr>
            <a:defRPr/>
          </a:pPr>
          <a:r>
            <a:rPr lang="nl" b="1" noProof="0" dirty="0">
              <a:solidFill>
                <a:sysClr val="windowText" lastClr="000000"/>
              </a:solidFill>
            </a:rPr>
            <a:t>Hoe?</a:t>
          </a:r>
        </a:p>
      </dgm:t>
    </dgm:pt>
    <dgm:pt modelId="{A20EBA7D-F9EE-4195-9C81-75BF6992B8AB}" type="parTrans" cxnId="{45D681E5-BD2A-4524-A8E6-196A49F67B89}">
      <dgm:prSet/>
      <dgm:spPr bwMode="auto"/>
      <dgm:t>
        <a:bodyPr/>
        <a:lstStyle/>
        <a:p>
          <a:pPr>
            <a:defRPr/>
          </a:pPr>
          <a:endParaRPr lang="de-DE"/>
        </a:p>
      </dgm:t>
    </dgm:pt>
    <dgm:pt modelId="{998493CF-1049-4C97-9417-0B606AAFEC74}" type="sibTrans" cxnId="{45D681E5-BD2A-4524-A8E6-196A49F67B89}">
      <dgm:prSet/>
      <dgm:spPr bwMode="auto">
        <a:solidFill>
          <a:schemeClr val="bg1">
            <a:lumMod val="65000"/>
          </a:schemeClr>
        </a:solidFill>
      </dgm:spPr>
      <dgm:t>
        <a:bodyPr/>
        <a:lstStyle/>
        <a:p>
          <a:pPr>
            <a:defRPr/>
          </a:pPr>
          <a:endParaRPr lang="de-DE"/>
        </a:p>
      </dgm:t>
    </dgm:pt>
    <dgm:pt modelId="{27FD10D0-C165-4893-A3D1-B8CE2A11B6CF}">
      <dgm:prSet phldrT="[Text]"/>
      <dgm:spPr bwMode="auto">
        <a:solidFill>
          <a:schemeClr val="accent6">
            <a:lumMod val="75000"/>
          </a:schemeClr>
        </a:solidFill>
      </dgm:spPr>
      <dgm:t>
        <a:bodyPr/>
        <a:lstStyle/>
        <a:p>
          <a:pPr>
            <a:defRPr/>
          </a:pPr>
          <a:r>
            <a:rPr lang="nl" b="1" noProof="0" dirty="0">
              <a:solidFill>
                <a:sysClr val="windowText" lastClr="000000"/>
              </a:solidFill>
            </a:rPr>
            <a:t>Materialen?</a:t>
          </a:r>
        </a:p>
      </dgm:t>
    </dgm:pt>
    <dgm:pt modelId="{A297AFEE-A911-419D-A108-F4EDC354C901}" type="parTrans" cxnId="{FA975B11-6DEA-4E0C-BDD2-7B661F73B66F}">
      <dgm:prSet/>
      <dgm:spPr bwMode="auto"/>
      <dgm:t>
        <a:bodyPr/>
        <a:lstStyle/>
        <a:p>
          <a:pPr>
            <a:defRPr/>
          </a:pPr>
          <a:endParaRPr lang="de-DE"/>
        </a:p>
      </dgm:t>
    </dgm:pt>
    <dgm:pt modelId="{F1C86441-F680-4140-9D0A-E884FC3F6BB7}" type="sibTrans" cxnId="{FA975B11-6DEA-4E0C-BDD2-7B661F73B66F}">
      <dgm:prSet/>
      <dgm:spPr bwMode="auto">
        <a:solidFill>
          <a:schemeClr val="bg1">
            <a:lumMod val="65000"/>
          </a:schemeClr>
        </a:solidFill>
      </dgm:spPr>
      <dgm:t>
        <a:bodyPr/>
        <a:lstStyle/>
        <a:p>
          <a:pPr>
            <a:defRPr/>
          </a:pPr>
          <a:endParaRPr lang="de-DE"/>
        </a:p>
      </dgm:t>
    </dgm:pt>
    <dgm:pt modelId="{89773333-C0A7-4EAE-B18C-CC1AE2260801}">
      <dgm:prSet phldrT="[Text]"/>
      <dgm:spPr bwMode="auto">
        <a:solidFill>
          <a:schemeClr val="accent2">
            <a:lumMod val="40000"/>
            <a:lumOff val="60000"/>
          </a:schemeClr>
        </a:solidFill>
      </dgm:spPr>
      <dgm:t>
        <a:bodyPr/>
        <a:lstStyle/>
        <a:p>
          <a:pPr>
            <a:defRPr/>
          </a:pPr>
          <a:r>
            <a:rPr lang="nl" b="1" noProof="0" dirty="0">
              <a:solidFill>
                <a:sysClr val="windowText" lastClr="000000"/>
              </a:solidFill>
            </a:rPr>
            <a:t>Waar?</a:t>
          </a:r>
        </a:p>
      </dgm:t>
    </dgm:pt>
    <dgm:pt modelId="{105077BA-AD89-4EDB-8BE2-A36E3A068DFA}" type="parTrans" cxnId="{3A44B45C-CCD7-41FD-9FC3-7AF94B035BF6}">
      <dgm:prSet/>
      <dgm:spPr bwMode="auto"/>
      <dgm:t>
        <a:bodyPr/>
        <a:lstStyle/>
        <a:p>
          <a:pPr>
            <a:defRPr/>
          </a:pPr>
          <a:endParaRPr lang="de-DE"/>
        </a:p>
      </dgm:t>
    </dgm:pt>
    <dgm:pt modelId="{FF6D4B45-AFAC-466F-B6F9-78C1B0957CA4}" type="sibTrans" cxnId="{3A44B45C-CCD7-41FD-9FC3-7AF94B035BF6}">
      <dgm:prSet/>
      <dgm:spPr bwMode="auto">
        <a:solidFill>
          <a:schemeClr val="bg1">
            <a:lumMod val="65000"/>
          </a:schemeClr>
        </a:solidFill>
      </dgm:spPr>
      <dgm:t>
        <a:bodyPr/>
        <a:lstStyle/>
        <a:p>
          <a:pPr>
            <a:defRPr/>
          </a:pPr>
          <a:endParaRPr lang="de-DE"/>
        </a:p>
      </dgm:t>
    </dgm:pt>
    <dgm:pt modelId="{40B6DAA1-5A4C-4E67-8BBF-90A39BFA41F1}">
      <dgm:prSet phldrT="[Text]"/>
      <dgm:spPr bwMode="auto">
        <a:solidFill>
          <a:schemeClr val="accent4">
            <a:lumMod val="40000"/>
            <a:lumOff val="60000"/>
          </a:schemeClr>
        </a:solidFill>
      </dgm:spPr>
      <dgm:t>
        <a:bodyPr/>
        <a:lstStyle/>
        <a:p>
          <a:pPr>
            <a:defRPr/>
          </a:pPr>
          <a:r>
            <a:rPr lang="nl" b="1" noProof="0" dirty="0">
              <a:solidFill>
                <a:sysClr val="windowText" lastClr="000000"/>
              </a:solidFill>
            </a:rPr>
            <a:t>Waarom?</a:t>
          </a:r>
        </a:p>
      </dgm:t>
    </dgm:pt>
    <dgm:pt modelId="{30C4D46F-DCEA-4C9F-9F49-937D726FAC66}" type="parTrans" cxnId="{896B4352-8AC0-4167-BF64-AA1D1232C06F}">
      <dgm:prSet/>
      <dgm:spPr bwMode="auto"/>
      <dgm:t>
        <a:bodyPr/>
        <a:lstStyle/>
        <a:p>
          <a:pPr>
            <a:defRPr/>
          </a:pPr>
          <a:endParaRPr lang="de-DE"/>
        </a:p>
      </dgm:t>
    </dgm:pt>
    <dgm:pt modelId="{72719A51-82BB-4EA0-A2F7-06B5BC086FA6}" type="sibTrans" cxnId="{896B4352-8AC0-4167-BF64-AA1D1232C06F}">
      <dgm:prSet/>
      <dgm:spPr bwMode="auto">
        <a:solidFill>
          <a:schemeClr val="bg1">
            <a:lumMod val="65000"/>
          </a:schemeClr>
        </a:solidFill>
      </dgm:spPr>
      <dgm:t>
        <a:bodyPr/>
        <a:lstStyle/>
        <a:p>
          <a:pPr>
            <a:defRPr/>
          </a:pPr>
          <a:endParaRPr lang="de-DE"/>
        </a:p>
      </dgm:t>
    </dgm:pt>
    <dgm:pt modelId="{EE149F32-7D51-468B-9D6F-9D9C97F5DB7B}" type="pres">
      <dgm:prSet presAssocID="{62D40977-7E98-45B4-A5E8-281AB6C0631B}" presName="cycle" presStyleCnt="0">
        <dgm:presLayoutVars>
          <dgm:dir/>
          <dgm:resizeHandles val="exact"/>
        </dgm:presLayoutVars>
      </dgm:prSet>
      <dgm:spPr bwMode="auto"/>
    </dgm:pt>
    <dgm:pt modelId="{EB35021C-369D-48A5-B87A-BF324E49C3AE}" type="pres">
      <dgm:prSet presAssocID="{A870EB9C-6F9F-4766-A11B-9DFA977C0EA5}" presName="node" presStyleLbl="node1" presStyleIdx="0" presStyleCnt="6" custRadScaleRad="99288" custRadScaleInc="-2632">
        <dgm:presLayoutVars>
          <dgm:bulletEnabled val="1"/>
        </dgm:presLayoutVars>
      </dgm:prSet>
      <dgm:spPr bwMode="auto"/>
    </dgm:pt>
    <dgm:pt modelId="{464270D1-E852-486D-84E0-62DF6ADCB02B}" type="pres">
      <dgm:prSet presAssocID="{0DDCBF19-5920-4ABB-A152-D9B8D53FA369}" presName="sibTrans" presStyleLbl="sibTrans2D1" presStyleIdx="0" presStyleCnt="6" custScaleY="22663"/>
      <dgm:spPr bwMode="auto">
        <a:prstGeom prst="leftRightArrow">
          <a:avLst>
            <a:gd name="adj1" fmla="val 50000"/>
            <a:gd name="adj2" fmla="val 50000"/>
          </a:avLst>
        </a:prstGeom>
      </dgm:spPr>
    </dgm:pt>
    <dgm:pt modelId="{68065A07-1CBA-4541-8AEA-10FD8ED4368D}" type="pres">
      <dgm:prSet presAssocID="{0DDCBF19-5920-4ABB-A152-D9B8D53FA369}" presName="connectorText" presStyleLbl="sibTrans2D1" presStyleIdx="0" presStyleCnt="6"/>
      <dgm:spPr bwMode="auto"/>
    </dgm:pt>
    <dgm:pt modelId="{54146A4C-2E3D-46E7-93C8-7A18C860C319}" type="pres">
      <dgm:prSet presAssocID="{4AA4411A-C87E-4111-BC7E-098BCF012748}" presName="node" presStyleLbl="node1" presStyleIdx="1" presStyleCnt="6">
        <dgm:presLayoutVars>
          <dgm:bulletEnabled val="1"/>
        </dgm:presLayoutVars>
      </dgm:prSet>
      <dgm:spPr bwMode="auto"/>
    </dgm:pt>
    <dgm:pt modelId="{B6169AF8-DAEB-4703-A83F-F9B5D5F91028}" type="pres">
      <dgm:prSet presAssocID="{57223551-C62E-40F3-8503-F71A9DCFBC07}" presName="sibTrans" presStyleLbl="sibTrans2D1" presStyleIdx="1" presStyleCnt="6" custFlipVert="1" custScaleX="123292" custScaleY="19354"/>
      <dgm:spPr bwMode="auto">
        <a:prstGeom prst="leftRightArrow">
          <a:avLst>
            <a:gd name="adj1" fmla="val 50000"/>
            <a:gd name="adj2" fmla="val 50000"/>
          </a:avLst>
        </a:prstGeom>
      </dgm:spPr>
    </dgm:pt>
    <dgm:pt modelId="{D38A2808-7F2A-4A46-9437-CF78D99157B0}" type="pres">
      <dgm:prSet presAssocID="{57223551-C62E-40F3-8503-F71A9DCFBC07}" presName="connectorText" presStyleLbl="sibTrans2D1" presStyleIdx="1" presStyleCnt="6"/>
      <dgm:spPr bwMode="auto">
        <a:prstGeom prst="leftRightArrow">
          <a:avLst>
            <a:gd name="adj1" fmla="val 50000"/>
            <a:gd name="adj2" fmla="val 50000"/>
          </a:avLst>
        </a:prstGeom>
      </dgm:spPr>
    </dgm:pt>
    <dgm:pt modelId="{C1BF4A05-4A8D-433C-A00D-70881D73B156}" type="pres">
      <dgm:prSet presAssocID="{D4414C03-5C56-4BC6-A27B-BC6269FEDA14}" presName="node" presStyleLbl="node1" presStyleIdx="2" presStyleCnt="6">
        <dgm:presLayoutVars>
          <dgm:bulletEnabled val="1"/>
        </dgm:presLayoutVars>
      </dgm:prSet>
      <dgm:spPr bwMode="auto"/>
    </dgm:pt>
    <dgm:pt modelId="{D10D183E-D9DA-4B94-A3D5-487DE83F2F67}" type="pres">
      <dgm:prSet presAssocID="{998493CF-1049-4C97-9417-0B606AAFEC74}" presName="sibTrans" presStyleLbl="sibTrans2D1" presStyleIdx="2" presStyleCnt="6" custAng="4065809" custFlipVert="1" custScaleY="24986"/>
      <dgm:spPr bwMode="auto">
        <a:prstGeom prst="leftRightArrow">
          <a:avLst>
            <a:gd name="adj1" fmla="val 50000"/>
            <a:gd name="adj2" fmla="val 50000"/>
          </a:avLst>
        </a:prstGeom>
      </dgm:spPr>
    </dgm:pt>
    <dgm:pt modelId="{88ABE737-8A69-483C-A2A4-B56160120AB6}" type="pres">
      <dgm:prSet presAssocID="{998493CF-1049-4C97-9417-0B606AAFEC74}" presName="connectorText" presStyleLbl="sibTrans2D1" presStyleIdx="2" presStyleCnt="6"/>
      <dgm:spPr bwMode="auto"/>
    </dgm:pt>
    <dgm:pt modelId="{110C6733-635D-4BB5-B727-2199089D71E7}" type="pres">
      <dgm:prSet presAssocID="{27FD10D0-C165-4893-A3D1-B8CE2A11B6CF}" presName="node" presStyleLbl="node1" presStyleIdx="3" presStyleCnt="6">
        <dgm:presLayoutVars>
          <dgm:bulletEnabled val="1"/>
        </dgm:presLayoutVars>
      </dgm:prSet>
      <dgm:spPr bwMode="auto"/>
    </dgm:pt>
    <dgm:pt modelId="{605C0996-3E2F-407E-A023-383483E92682}" type="pres">
      <dgm:prSet presAssocID="{F1C86441-F680-4140-9D0A-E884FC3F6BB7}" presName="sibTrans" presStyleLbl="sibTrans2D1" presStyleIdx="3" presStyleCnt="6" custAng="6787556" custFlipVert="1" custScaleY="26743"/>
      <dgm:spPr bwMode="auto">
        <a:prstGeom prst="leftRightArrow">
          <a:avLst>
            <a:gd name="adj1" fmla="val 50000"/>
            <a:gd name="adj2" fmla="val 50000"/>
          </a:avLst>
        </a:prstGeom>
      </dgm:spPr>
    </dgm:pt>
    <dgm:pt modelId="{100D812A-0E34-4D64-9727-C0FE92D240A9}" type="pres">
      <dgm:prSet presAssocID="{F1C86441-F680-4140-9D0A-E884FC3F6BB7}" presName="connectorText" presStyleLbl="sibTrans2D1" presStyleIdx="3" presStyleCnt="6"/>
      <dgm:spPr bwMode="auto"/>
    </dgm:pt>
    <dgm:pt modelId="{8C4E2AC0-2732-4999-9B96-74037BFE3B90}" type="pres">
      <dgm:prSet presAssocID="{89773333-C0A7-4EAE-B18C-CC1AE2260801}" presName="node" presStyleLbl="node1" presStyleIdx="4" presStyleCnt="6" custRadScaleRad="98813" custRadScaleInc="-53">
        <dgm:presLayoutVars>
          <dgm:bulletEnabled val="1"/>
        </dgm:presLayoutVars>
      </dgm:prSet>
      <dgm:spPr bwMode="auto"/>
    </dgm:pt>
    <dgm:pt modelId="{A2B7CC6E-0BF3-4AEA-BE5F-5E99178BBF1B}" type="pres">
      <dgm:prSet presAssocID="{FF6D4B45-AFAC-466F-B6F9-78C1B0957CA4}" presName="sibTrans" presStyleLbl="sibTrans2D1" presStyleIdx="4" presStyleCnt="6" custScaleY="22907"/>
      <dgm:spPr bwMode="auto">
        <a:prstGeom prst="leftRightArrow">
          <a:avLst>
            <a:gd name="adj1" fmla="val 50000"/>
            <a:gd name="adj2" fmla="val 50000"/>
          </a:avLst>
        </a:prstGeom>
      </dgm:spPr>
    </dgm:pt>
    <dgm:pt modelId="{E89AF5FC-26F3-4CC3-963B-DE516537D77A}" type="pres">
      <dgm:prSet presAssocID="{FF6D4B45-AFAC-466F-B6F9-78C1B0957CA4}" presName="connectorText" presStyleLbl="sibTrans2D1" presStyleIdx="4" presStyleCnt="6"/>
      <dgm:spPr bwMode="auto"/>
    </dgm:pt>
    <dgm:pt modelId="{CD4B29B8-F61F-434D-B94D-46951F736EC6}" type="pres">
      <dgm:prSet presAssocID="{40B6DAA1-5A4C-4E67-8BBF-90A39BFA41F1}" presName="node" presStyleLbl="node1" presStyleIdx="5" presStyleCnt="6" custRadScaleRad="100722" custRadScaleInc="-791">
        <dgm:presLayoutVars>
          <dgm:bulletEnabled val="1"/>
        </dgm:presLayoutVars>
      </dgm:prSet>
      <dgm:spPr bwMode="auto"/>
    </dgm:pt>
    <dgm:pt modelId="{4B3F328D-15D1-4B08-8DCB-1989E22A98F5}" type="pres">
      <dgm:prSet presAssocID="{72719A51-82BB-4EA0-A2F7-06B5BC086FA6}" presName="sibTrans" presStyleLbl="sibTrans2D1" presStyleIdx="5" presStyleCnt="6" custAng="20939386" custFlipVert="0" custScaleY="21776"/>
      <dgm:spPr bwMode="auto">
        <a:prstGeom prst="leftRightArrow">
          <a:avLst>
            <a:gd name="adj1" fmla="val 50000"/>
            <a:gd name="adj2" fmla="val 50000"/>
          </a:avLst>
        </a:prstGeom>
      </dgm:spPr>
    </dgm:pt>
    <dgm:pt modelId="{9075EF83-BBC8-426E-A320-5B2E9410C9C7}" type="pres">
      <dgm:prSet presAssocID="{72719A51-82BB-4EA0-A2F7-06B5BC086FA6}" presName="connectorText" presStyleLbl="sibTrans2D1" presStyleIdx="5" presStyleCnt="6"/>
      <dgm:spPr bwMode="auto"/>
    </dgm:pt>
  </dgm:ptLst>
  <dgm:cxnLst>
    <dgm:cxn modelId="{DDCB8E00-2ADA-4948-9F6D-59D281FC0451}" type="presOf" srcId="{F1C86441-F680-4140-9D0A-E884FC3F6BB7}" destId="{605C0996-3E2F-407E-A023-383483E92682}" srcOrd="0" destOrd="0" presId="urn:microsoft.com/office/officeart/2005/8/layout/cycle2#1"/>
    <dgm:cxn modelId="{FA975B11-6DEA-4E0C-BDD2-7B661F73B66F}" srcId="{62D40977-7E98-45B4-A5E8-281AB6C0631B}" destId="{27FD10D0-C165-4893-A3D1-B8CE2A11B6CF}" srcOrd="3" destOrd="0" parTransId="{A297AFEE-A911-419D-A108-F4EDC354C901}" sibTransId="{F1C86441-F680-4140-9D0A-E884FC3F6BB7}"/>
    <dgm:cxn modelId="{0B499C1C-D3A4-4E6D-B669-C349CD4F0369}" type="presOf" srcId="{62D40977-7E98-45B4-A5E8-281AB6C0631B}" destId="{EE149F32-7D51-468B-9D6F-9D9C97F5DB7B}" srcOrd="0" destOrd="0" presId="urn:microsoft.com/office/officeart/2005/8/layout/cycle2#1"/>
    <dgm:cxn modelId="{C1342D25-DD68-47E4-981E-BA22B81D408A}" srcId="{62D40977-7E98-45B4-A5E8-281AB6C0631B}" destId="{4AA4411A-C87E-4111-BC7E-098BCF012748}" srcOrd="1" destOrd="0" parTransId="{49508413-CB85-4B22-8141-BB13E4CA67B9}" sibTransId="{57223551-C62E-40F3-8503-F71A9DCFBC07}"/>
    <dgm:cxn modelId="{58CE7433-2462-4343-8000-BE85A898395D}" type="presOf" srcId="{57223551-C62E-40F3-8503-F71A9DCFBC07}" destId="{D38A2808-7F2A-4A46-9437-CF78D99157B0}" srcOrd="1" destOrd="0" presId="urn:microsoft.com/office/officeart/2005/8/layout/cycle2#1"/>
    <dgm:cxn modelId="{86C20340-CEFC-4B8D-8F62-78554B282759}" type="presOf" srcId="{4AA4411A-C87E-4111-BC7E-098BCF012748}" destId="{54146A4C-2E3D-46E7-93C8-7A18C860C319}" srcOrd="0" destOrd="0" presId="urn:microsoft.com/office/officeart/2005/8/layout/cycle2#1"/>
    <dgm:cxn modelId="{3A44B45C-CCD7-41FD-9FC3-7AF94B035BF6}" srcId="{62D40977-7E98-45B4-A5E8-281AB6C0631B}" destId="{89773333-C0A7-4EAE-B18C-CC1AE2260801}" srcOrd="4" destOrd="0" parTransId="{105077BA-AD89-4EDB-8BE2-A36E3A068DFA}" sibTransId="{FF6D4B45-AFAC-466F-B6F9-78C1B0957CA4}"/>
    <dgm:cxn modelId="{896B4352-8AC0-4167-BF64-AA1D1232C06F}" srcId="{62D40977-7E98-45B4-A5E8-281AB6C0631B}" destId="{40B6DAA1-5A4C-4E67-8BBF-90A39BFA41F1}" srcOrd="5" destOrd="0" parTransId="{30C4D46F-DCEA-4C9F-9F49-937D726FAC66}" sibTransId="{72719A51-82BB-4EA0-A2F7-06B5BC086FA6}"/>
    <dgm:cxn modelId="{EA6ABF74-5D59-412A-8919-01FF452857B0}" type="presOf" srcId="{27FD10D0-C165-4893-A3D1-B8CE2A11B6CF}" destId="{110C6733-635D-4BB5-B727-2199089D71E7}" srcOrd="0" destOrd="0" presId="urn:microsoft.com/office/officeart/2005/8/layout/cycle2#1"/>
    <dgm:cxn modelId="{52027C78-AB2C-4DD8-BC2C-0B3171898F25}" type="presOf" srcId="{89773333-C0A7-4EAE-B18C-CC1AE2260801}" destId="{8C4E2AC0-2732-4999-9B96-74037BFE3B90}" srcOrd="0" destOrd="0" presId="urn:microsoft.com/office/officeart/2005/8/layout/cycle2#1"/>
    <dgm:cxn modelId="{29B8DB82-9A47-4B04-93DC-43F34AA1B269}" type="presOf" srcId="{D4414C03-5C56-4BC6-A27B-BC6269FEDA14}" destId="{C1BF4A05-4A8D-433C-A00D-70881D73B156}" srcOrd="0" destOrd="0" presId="urn:microsoft.com/office/officeart/2005/8/layout/cycle2#1"/>
    <dgm:cxn modelId="{AF00D786-4056-407D-9BF3-26664E41A4DA}" type="presOf" srcId="{40B6DAA1-5A4C-4E67-8BBF-90A39BFA41F1}" destId="{CD4B29B8-F61F-434D-B94D-46951F736EC6}" srcOrd="0" destOrd="0" presId="urn:microsoft.com/office/officeart/2005/8/layout/cycle2#1"/>
    <dgm:cxn modelId="{3B200297-A0E4-420C-8F71-E6F9A02C235B}" type="presOf" srcId="{FF6D4B45-AFAC-466F-B6F9-78C1B0957CA4}" destId="{E89AF5FC-26F3-4CC3-963B-DE516537D77A}" srcOrd="1" destOrd="0" presId="urn:microsoft.com/office/officeart/2005/8/layout/cycle2#1"/>
    <dgm:cxn modelId="{9FCD369C-6C3C-46F0-A65A-7CB78CE23808}" type="presOf" srcId="{998493CF-1049-4C97-9417-0B606AAFEC74}" destId="{D10D183E-D9DA-4B94-A3D5-487DE83F2F67}" srcOrd="0" destOrd="0" presId="urn:microsoft.com/office/officeart/2005/8/layout/cycle2#1"/>
    <dgm:cxn modelId="{660EF3AA-2724-4945-B54D-A14F023FBF42}" type="presOf" srcId="{0DDCBF19-5920-4ABB-A152-D9B8D53FA369}" destId="{464270D1-E852-486D-84E0-62DF6ADCB02B}" srcOrd="0" destOrd="0" presId="urn:microsoft.com/office/officeart/2005/8/layout/cycle2#1"/>
    <dgm:cxn modelId="{B3C4AAAB-375E-4448-BAB8-BA77A8E4E3D6}" type="presOf" srcId="{FF6D4B45-AFAC-466F-B6F9-78C1B0957CA4}" destId="{A2B7CC6E-0BF3-4AEA-BE5F-5E99178BBF1B}" srcOrd="0" destOrd="0" presId="urn:microsoft.com/office/officeart/2005/8/layout/cycle2#1"/>
    <dgm:cxn modelId="{4B577EB0-D81B-41FA-A3ED-8D5889FB8330}" type="presOf" srcId="{72719A51-82BB-4EA0-A2F7-06B5BC086FA6}" destId="{4B3F328D-15D1-4B08-8DCB-1989E22A98F5}" srcOrd="0" destOrd="0" presId="urn:microsoft.com/office/officeart/2005/8/layout/cycle2#1"/>
    <dgm:cxn modelId="{6F4945BE-3ED0-4840-89A8-FC852E7A12DB}" type="presOf" srcId="{0DDCBF19-5920-4ABB-A152-D9B8D53FA369}" destId="{68065A07-1CBA-4541-8AEA-10FD8ED4368D}" srcOrd="1" destOrd="0" presId="urn:microsoft.com/office/officeart/2005/8/layout/cycle2#1"/>
    <dgm:cxn modelId="{4CC688CA-72E2-4DDA-BDA6-05AF3B7BA1A7}" type="presOf" srcId="{72719A51-82BB-4EA0-A2F7-06B5BC086FA6}" destId="{9075EF83-BBC8-426E-A320-5B2E9410C9C7}" srcOrd="1" destOrd="0" presId="urn:microsoft.com/office/officeart/2005/8/layout/cycle2#1"/>
    <dgm:cxn modelId="{E77F24CF-36C1-40AC-B4DD-47F9DCD6A56D}" type="presOf" srcId="{57223551-C62E-40F3-8503-F71A9DCFBC07}" destId="{B6169AF8-DAEB-4703-A83F-F9B5D5F91028}" srcOrd="0" destOrd="0" presId="urn:microsoft.com/office/officeart/2005/8/layout/cycle2#1"/>
    <dgm:cxn modelId="{19BECFD6-0DE9-44D4-9FAF-69DBAF296A2F}" type="presOf" srcId="{998493CF-1049-4C97-9417-0B606AAFEC74}" destId="{88ABE737-8A69-483C-A2A4-B56160120AB6}" srcOrd="1" destOrd="0" presId="urn:microsoft.com/office/officeart/2005/8/layout/cycle2#1"/>
    <dgm:cxn modelId="{7CFBFADC-981B-45BD-8E40-48323BF4B6D4}" srcId="{62D40977-7E98-45B4-A5E8-281AB6C0631B}" destId="{A870EB9C-6F9F-4766-A11B-9DFA977C0EA5}" srcOrd="0" destOrd="0" parTransId="{56DBC300-DCB6-46AF-8C92-556C6A5C2A67}" sibTransId="{0DDCBF19-5920-4ABB-A152-D9B8D53FA369}"/>
    <dgm:cxn modelId="{45D681E5-BD2A-4524-A8E6-196A49F67B89}" srcId="{62D40977-7E98-45B4-A5E8-281AB6C0631B}" destId="{D4414C03-5C56-4BC6-A27B-BC6269FEDA14}" srcOrd="2" destOrd="0" parTransId="{A20EBA7D-F9EE-4195-9C81-75BF6992B8AB}" sibTransId="{998493CF-1049-4C97-9417-0B606AAFEC74}"/>
    <dgm:cxn modelId="{ED6FA3F2-B2CF-4692-8493-B65098F2E2EF}" type="presOf" srcId="{A870EB9C-6F9F-4766-A11B-9DFA977C0EA5}" destId="{EB35021C-369D-48A5-B87A-BF324E49C3AE}" srcOrd="0" destOrd="0" presId="urn:microsoft.com/office/officeart/2005/8/layout/cycle2#1"/>
    <dgm:cxn modelId="{74094CF4-7B69-421F-B0AA-CE12E6D8B3BF}" type="presOf" srcId="{F1C86441-F680-4140-9D0A-E884FC3F6BB7}" destId="{100D812A-0E34-4D64-9727-C0FE92D240A9}" srcOrd="1" destOrd="0" presId="urn:microsoft.com/office/officeart/2005/8/layout/cycle2#1"/>
    <dgm:cxn modelId="{5C472616-353D-4011-B985-052F675463AE}" type="presParOf" srcId="{EE149F32-7D51-468B-9D6F-9D9C97F5DB7B}" destId="{EB35021C-369D-48A5-B87A-BF324E49C3AE}" srcOrd="0" destOrd="0" presId="urn:microsoft.com/office/officeart/2005/8/layout/cycle2#1"/>
    <dgm:cxn modelId="{4D40C0EF-9A1A-43AA-A37D-B4F7646E5B04}" type="presParOf" srcId="{EE149F32-7D51-468B-9D6F-9D9C97F5DB7B}" destId="{464270D1-E852-486D-84E0-62DF6ADCB02B}" srcOrd="1" destOrd="0" presId="urn:microsoft.com/office/officeart/2005/8/layout/cycle2#1"/>
    <dgm:cxn modelId="{5CF80DD6-D213-4B65-BC16-447746BD1DC7}" type="presParOf" srcId="{464270D1-E852-486D-84E0-62DF6ADCB02B}" destId="{68065A07-1CBA-4541-8AEA-10FD8ED4368D}" srcOrd="0" destOrd="0" presId="urn:microsoft.com/office/officeart/2005/8/layout/cycle2#1"/>
    <dgm:cxn modelId="{2F5443CD-D261-4D32-AEF7-9A7A915C371D}" type="presParOf" srcId="{EE149F32-7D51-468B-9D6F-9D9C97F5DB7B}" destId="{54146A4C-2E3D-46E7-93C8-7A18C860C319}" srcOrd="2" destOrd="0" presId="urn:microsoft.com/office/officeart/2005/8/layout/cycle2#1"/>
    <dgm:cxn modelId="{213F0844-2DC2-4C71-9F17-1CD8AF6432A4}" type="presParOf" srcId="{EE149F32-7D51-468B-9D6F-9D9C97F5DB7B}" destId="{B6169AF8-DAEB-4703-A83F-F9B5D5F91028}" srcOrd="3" destOrd="0" presId="urn:microsoft.com/office/officeart/2005/8/layout/cycle2#1"/>
    <dgm:cxn modelId="{4E8E1328-3A73-444E-9021-F645A3BB734F}" type="presParOf" srcId="{B6169AF8-DAEB-4703-A83F-F9B5D5F91028}" destId="{D38A2808-7F2A-4A46-9437-CF78D99157B0}" srcOrd="0" destOrd="0" presId="urn:microsoft.com/office/officeart/2005/8/layout/cycle2#1"/>
    <dgm:cxn modelId="{F899F23B-82EE-45B1-9BE8-549435F29C59}" type="presParOf" srcId="{EE149F32-7D51-468B-9D6F-9D9C97F5DB7B}" destId="{C1BF4A05-4A8D-433C-A00D-70881D73B156}" srcOrd="4" destOrd="0" presId="urn:microsoft.com/office/officeart/2005/8/layout/cycle2#1"/>
    <dgm:cxn modelId="{C00B6F95-DCBF-4AE5-9F8E-BF1D351C43FC}" type="presParOf" srcId="{EE149F32-7D51-468B-9D6F-9D9C97F5DB7B}" destId="{D10D183E-D9DA-4B94-A3D5-487DE83F2F67}" srcOrd="5" destOrd="0" presId="urn:microsoft.com/office/officeart/2005/8/layout/cycle2#1"/>
    <dgm:cxn modelId="{2AF630F6-F422-48D6-AD4F-9F9DA847DB23}" type="presParOf" srcId="{D10D183E-D9DA-4B94-A3D5-487DE83F2F67}" destId="{88ABE737-8A69-483C-A2A4-B56160120AB6}" srcOrd="0" destOrd="0" presId="urn:microsoft.com/office/officeart/2005/8/layout/cycle2#1"/>
    <dgm:cxn modelId="{012861B0-4562-4575-A744-ED3B7D15FEDD}" type="presParOf" srcId="{EE149F32-7D51-468B-9D6F-9D9C97F5DB7B}" destId="{110C6733-635D-4BB5-B727-2199089D71E7}" srcOrd="6" destOrd="0" presId="urn:microsoft.com/office/officeart/2005/8/layout/cycle2#1"/>
    <dgm:cxn modelId="{E48B5E2D-64FC-4D0A-A5C2-E132B4C27375}" type="presParOf" srcId="{EE149F32-7D51-468B-9D6F-9D9C97F5DB7B}" destId="{605C0996-3E2F-407E-A023-383483E92682}" srcOrd="7" destOrd="0" presId="urn:microsoft.com/office/officeart/2005/8/layout/cycle2#1"/>
    <dgm:cxn modelId="{FABF8961-7B3E-43ED-A126-3C9194E0F2B6}" type="presParOf" srcId="{605C0996-3E2F-407E-A023-383483E92682}" destId="{100D812A-0E34-4D64-9727-C0FE92D240A9}" srcOrd="0" destOrd="0" presId="urn:microsoft.com/office/officeart/2005/8/layout/cycle2#1"/>
    <dgm:cxn modelId="{7285A618-DC50-4427-8B3B-8F477333EA3B}" type="presParOf" srcId="{EE149F32-7D51-468B-9D6F-9D9C97F5DB7B}" destId="{8C4E2AC0-2732-4999-9B96-74037BFE3B90}" srcOrd="8" destOrd="0" presId="urn:microsoft.com/office/officeart/2005/8/layout/cycle2#1"/>
    <dgm:cxn modelId="{0D93A1D0-BD27-49A9-BABD-5143B4AD85F4}" type="presParOf" srcId="{EE149F32-7D51-468B-9D6F-9D9C97F5DB7B}" destId="{A2B7CC6E-0BF3-4AEA-BE5F-5E99178BBF1B}" srcOrd="9" destOrd="0" presId="urn:microsoft.com/office/officeart/2005/8/layout/cycle2#1"/>
    <dgm:cxn modelId="{6287AF28-860D-474D-A5C3-3A4053BE1BE5}" type="presParOf" srcId="{A2B7CC6E-0BF3-4AEA-BE5F-5E99178BBF1B}" destId="{E89AF5FC-26F3-4CC3-963B-DE516537D77A}" srcOrd="0" destOrd="0" presId="urn:microsoft.com/office/officeart/2005/8/layout/cycle2#1"/>
    <dgm:cxn modelId="{3605A8AE-CEB6-473A-8628-4FF5CD82746E}" type="presParOf" srcId="{EE149F32-7D51-468B-9D6F-9D9C97F5DB7B}" destId="{CD4B29B8-F61F-434D-B94D-46951F736EC6}" srcOrd="10" destOrd="0" presId="urn:microsoft.com/office/officeart/2005/8/layout/cycle2#1"/>
    <dgm:cxn modelId="{FE65D3A1-405A-44AB-BC35-37B4EF74F70C}" type="presParOf" srcId="{EE149F32-7D51-468B-9D6F-9D9C97F5DB7B}" destId="{4B3F328D-15D1-4B08-8DCB-1989E22A98F5}" srcOrd="11" destOrd="0" presId="urn:microsoft.com/office/officeart/2005/8/layout/cycle2#1"/>
    <dgm:cxn modelId="{20A914B0-0B76-48DD-A0D5-0701E19C2937}" type="presParOf" srcId="{4B3F328D-15D1-4B08-8DCB-1989E22A98F5}" destId="{9075EF83-BBC8-426E-A320-5B2E9410C9C7}" srcOrd="0" destOrd="0" presId="urn:microsoft.com/office/officeart/2005/8/layout/cycle2#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35021C-369D-48A5-B87A-BF324E49C3AE}">
      <dsp:nvSpPr>
        <dsp:cNvPr id="0" name=""/>
        <dsp:cNvSpPr/>
      </dsp:nvSpPr>
      <dsp:spPr bwMode="auto">
        <a:xfrm>
          <a:off x="2834957" y="12904"/>
          <a:ext cx="1142028" cy="1142028"/>
        </a:xfrm>
        <a:prstGeom prst="ellipse">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defRPr/>
          </a:pPr>
          <a:r>
            <a:rPr lang="nl" sz="1100" b="1" kern="1200" noProof="0" dirty="0">
              <a:solidFill>
                <a:sysClr val="windowText" lastClr="000000"/>
              </a:solidFill>
            </a:rPr>
            <a:t>Wie?</a:t>
          </a:r>
        </a:p>
      </dsp:txBody>
      <dsp:txXfrm>
        <a:off x="3002203" y="180150"/>
        <a:ext cx="807536" cy="807536"/>
      </dsp:txXfrm>
    </dsp:sp>
    <dsp:sp modelId="{464270D1-E852-486D-84E0-62DF6ADCB02B}">
      <dsp:nvSpPr>
        <dsp:cNvPr id="0" name=""/>
        <dsp:cNvSpPr/>
      </dsp:nvSpPr>
      <dsp:spPr bwMode="auto">
        <a:xfrm rot="1755374">
          <a:off x="3996973" y="958439"/>
          <a:ext cx="311106" cy="87351"/>
        </a:xfrm>
        <a:prstGeom prst="leftRightArrow">
          <a:avLst>
            <a:gd name="adj1" fmla="val 50000"/>
            <a:gd name="adj2" fmla="val 50000"/>
          </a:avLst>
        </a:prstGeom>
        <a:solidFill>
          <a:schemeClr val="bg1">
            <a:lumMod val="65000"/>
          </a:schemeClr>
        </a:solidFill>
        <a:ln>
          <a:noFill/>
        </a:ln>
        <a:effectLst/>
      </dsp:spPr>
      <dsp:style>
        <a:lnRef idx="0">
          <a:srgbClr val="000000"/>
        </a:lnRef>
        <a:fillRef idx="1">
          <a:srgbClr val="000000"/>
        </a:fillRef>
        <a:effectRef idx="0">
          <a:srgbClr val="00000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defRPr/>
          </a:pPr>
          <a:endParaRPr lang="de-DE" sz="500" kern="1200"/>
        </a:p>
      </dsp:txBody>
      <dsp:txXfrm>
        <a:off x="3998644" y="969506"/>
        <a:ext cx="284901" cy="52411"/>
      </dsp:txXfrm>
    </dsp:sp>
    <dsp:sp modelId="{54146A4C-2E3D-46E7-93C8-7A18C860C319}">
      <dsp:nvSpPr>
        <dsp:cNvPr id="0" name=""/>
        <dsp:cNvSpPr/>
      </dsp:nvSpPr>
      <dsp:spPr bwMode="auto">
        <a:xfrm>
          <a:off x="4343429" y="857904"/>
          <a:ext cx="1142028" cy="1142028"/>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defRPr/>
          </a:pPr>
          <a:r>
            <a:rPr lang="nl" sz="1100" b="1" kern="1200" noProof="0" dirty="0">
              <a:solidFill>
                <a:sysClr val="windowText" lastClr="000000"/>
              </a:solidFill>
            </a:rPr>
            <a:t>Wat?</a:t>
          </a:r>
        </a:p>
      </dsp:txBody>
      <dsp:txXfrm>
        <a:off x="4510675" y="1025150"/>
        <a:ext cx="807536" cy="807536"/>
      </dsp:txXfrm>
    </dsp:sp>
    <dsp:sp modelId="{B6169AF8-DAEB-4703-A83F-F9B5D5F91028}">
      <dsp:nvSpPr>
        <dsp:cNvPr id="0" name=""/>
        <dsp:cNvSpPr/>
      </dsp:nvSpPr>
      <dsp:spPr bwMode="auto">
        <a:xfrm rot="16200000" flipV="1">
          <a:off x="4727324" y="2240400"/>
          <a:ext cx="374238" cy="74597"/>
        </a:xfrm>
        <a:prstGeom prst="leftRightArrow">
          <a:avLst>
            <a:gd name="adj1" fmla="val 50000"/>
            <a:gd name="adj2" fmla="val 50000"/>
          </a:avLst>
        </a:prstGeom>
        <a:solidFill>
          <a:schemeClr val="accent3">
            <a:hueOff val="0"/>
            <a:satOff val="0"/>
            <a:lumOff val="0"/>
            <a:alphaOff val="0"/>
          </a:schemeClr>
        </a:solidFill>
        <a:ln>
          <a:noFill/>
        </a:ln>
        <a:effectLst/>
      </dsp:spPr>
      <dsp:style>
        <a:lnRef idx="0">
          <a:srgbClr val="000000"/>
        </a:lnRef>
        <a:fillRef idx="1">
          <a:srgbClr val="000000"/>
        </a:fillRef>
        <a:effectRef idx="0">
          <a:srgbClr val="00000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defRPr/>
          </a:pPr>
          <a:endParaRPr lang="de-DE" sz="500" kern="1200"/>
        </a:p>
      </dsp:txBody>
      <dsp:txXfrm rot="-10800000">
        <a:off x="4745973" y="2259049"/>
        <a:ext cx="336940" cy="37299"/>
      </dsp:txXfrm>
    </dsp:sp>
    <dsp:sp modelId="{C1BF4A05-4A8D-433C-A00D-70881D73B156}">
      <dsp:nvSpPr>
        <dsp:cNvPr id="0" name=""/>
        <dsp:cNvSpPr/>
      </dsp:nvSpPr>
      <dsp:spPr bwMode="auto">
        <a:xfrm>
          <a:off x="4343429" y="2572646"/>
          <a:ext cx="1142028" cy="1142028"/>
        </a:xfrm>
        <a:prstGeom prst="ellipse">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defRPr/>
          </a:pPr>
          <a:r>
            <a:rPr lang="nl" sz="1100" b="1" kern="1200" noProof="0" dirty="0">
              <a:solidFill>
                <a:sysClr val="windowText" lastClr="000000"/>
              </a:solidFill>
            </a:rPr>
            <a:t>Hoe?</a:t>
          </a:r>
        </a:p>
      </dsp:txBody>
      <dsp:txXfrm>
        <a:off x="4510675" y="2739892"/>
        <a:ext cx="807536" cy="807536"/>
      </dsp:txXfrm>
    </dsp:sp>
    <dsp:sp modelId="{D10D183E-D9DA-4B94-A3D5-487DE83F2F67}">
      <dsp:nvSpPr>
        <dsp:cNvPr id="0" name=""/>
        <dsp:cNvSpPr/>
      </dsp:nvSpPr>
      <dsp:spPr bwMode="auto">
        <a:xfrm rot="8534191" flipV="1">
          <a:off x="4027609" y="3519898"/>
          <a:ext cx="303538" cy="96304"/>
        </a:xfrm>
        <a:prstGeom prst="leftRightArrow">
          <a:avLst>
            <a:gd name="adj1" fmla="val 50000"/>
            <a:gd name="adj2" fmla="val 50000"/>
          </a:avLst>
        </a:prstGeom>
        <a:solidFill>
          <a:schemeClr val="bg1">
            <a:lumMod val="65000"/>
          </a:schemeClr>
        </a:solidFill>
        <a:ln>
          <a:noFill/>
        </a:ln>
        <a:effectLst/>
      </dsp:spPr>
      <dsp:style>
        <a:lnRef idx="0">
          <a:srgbClr val="000000"/>
        </a:lnRef>
        <a:fillRef idx="1">
          <a:srgbClr val="000000"/>
        </a:fillRef>
        <a:effectRef idx="0">
          <a:srgbClr val="00000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defRPr/>
          </a:pPr>
          <a:endParaRPr lang="de-DE" sz="500" kern="1200"/>
        </a:p>
      </dsp:txBody>
      <dsp:txXfrm rot="10800000">
        <a:off x="4053474" y="3530313"/>
        <a:ext cx="274647" cy="57782"/>
      </dsp:txXfrm>
    </dsp:sp>
    <dsp:sp modelId="{110C6733-635D-4BB5-B727-2199089D71E7}">
      <dsp:nvSpPr>
        <dsp:cNvPr id="0" name=""/>
        <dsp:cNvSpPr/>
      </dsp:nvSpPr>
      <dsp:spPr bwMode="auto">
        <a:xfrm>
          <a:off x="2858419" y="3430017"/>
          <a:ext cx="1142028" cy="1142028"/>
        </a:xfrm>
        <a:prstGeom prst="ellipse">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defRPr/>
          </a:pPr>
          <a:r>
            <a:rPr lang="nl" sz="1100" b="1" kern="1200" noProof="0" dirty="0">
              <a:solidFill>
                <a:sysClr val="windowText" lastClr="000000"/>
              </a:solidFill>
            </a:rPr>
            <a:t>Materialen?</a:t>
          </a:r>
        </a:p>
      </dsp:txBody>
      <dsp:txXfrm>
        <a:off x="3025665" y="3597263"/>
        <a:ext cx="807536" cy="807536"/>
      </dsp:txXfrm>
    </dsp:sp>
    <dsp:sp modelId="{605C0996-3E2F-407E-A023-383483E92682}">
      <dsp:nvSpPr>
        <dsp:cNvPr id="0" name=""/>
        <dsp:cNvSpPr/>
      </dsp:nvSpPr>
      <dsp:spPr bwMode="auto">
        <a:xfrm rot="2177361" flipV="1">
          <a:off x="2554132" y="3520213"/>
          <a:ext cx="297975" cy="103076"/>
        </a:xfrm>
        <a:prstGeom prst="leftRightArrow">
          <a:avLst>
            <a:gd name="adj1" fmla="val 50000"/>
            <a:gd name="adj2" fmla="val 50000"/>
          </a:avLst>
        </a:prstGeom>
        <a:solidFill>
          <a:schemeClr val="bg1">
            <a:lumMod val="65000"/>
          </a:schemeClr>
        </a:solidFill>
        <a:ln>
          <a:noFill/>
        </a:ln>
        <a:effectLst/>
      </dsp:spPr>
      <dsp:style>
        <a:lnRef idx="0">
          <a:srgbClr val="000000"/>
        </a:lnRef>
        <a:fillRef idx="1">
          <a:srgbClr val="000000"/>
        </a:fillRef>
        <a:effectRef idx="0">
          <a:srgbClr val="00000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defRPr/>
          </a:pPr>
          <a:endParaRPr lang="de-DE" sz="500" kern="1200"/>
        </a:p>
      </dsp:txBody>
      <dsp:txXfrm rot="10800000">
        <a:off x="2557131" y="3531677"/>
        <a:ext cx="267052" cy="61846"/>
      </dsp:txXfrm>
    </dsp:sp>
    <dsp:sp modelId="{8C4E2AC0-2732-4999-9B96-74037BFE3B90}">
      <dsp:nvSpPr>
        <dsp:cNvPr id="0" name=""/>
        <dsp:cNvSpPr/>
      </dsp:nvSpPr>
      <dsp:spPr bwMode="auto">
        <a:xfrm>
          <a:off x="1391271" y="2562876"/>
          <a:ext cx="1142028" cy="1142028"/>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defRPr/>
          </a:pPr>
          <a:r>
            <a:rPr lang="nl" sz="1100" b="1" kern="1200" noProof="0" dirty="0">
              <a:solidFill>
                <a:sysClr val="windowText" lastClr="000000"/>
              </a:solidFill>
            </a:rPr>
            <a:t>Waar?</a:t>
          </a:r>
        </a:p>
      </dsp:txBody>
      <dsp:txXfrm>
        <a:off x="1558517" y="2730122"/>
        <a:ext cx="807536" cy="807536"/>
      </dsp:txXfrm>
    </dsp:sp>
    <dsp:sp modelId="{A2B7CC6E-0BF3-4AEA-BE5F-5E99178BBF1B}">
      <dsp:nvSpPr>
        <dsp:cNvPr id="0" name=""/>
        <dsp:cNvSpPr/>
      </dsp:nvSpPr>
      <dsp:spPr bwMode="auto">
        <a:xfrm rot="16135188">
          <a:off x="1797114" y="2245711"/>
          <a:ext cx="298514" cy="88291"/>
        </a:xfrm>
        <a:prstGeom prst="leftRightArrow">
          <a:avLst>
            <a:gd name="adj1" fmla="val 50000"/>
            <a:gd name="adj2" fmla="val 50000"/>
          </a:avLst>
        </a:prstGeom>
        <a:solidFill>
          <a:schemeClr val="bg1">
            <a:lumMod val="65000"/>
          </a:schemeClr>
        </a:solidFill>
        <a:ln>
          <a:noFill/>
        </a:ln>
        <a:effectLst/>
      </dsp:spPr>
      <dsp:style>
        <a:lnRef idx="0">
          <a:srgbClr val="000000"/>
        </a:lnRef>
        <a:fillRef idx="1">
          <a:srgbClr val="000000"/>
        </a:fillRef>
        <a:effectRef idx="0">
          <a:srgbClr val="00000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defRPr/>
          </a:pPr>
          <a:endParaRPr lang="de-DE" sz="500" kern="1200"/>
        </a:p>
      </dsp:txBody>
      <dsp:txXfrm rot="10800000">
        <a:off x="1810607" y="2276610"/>
        <a:ext cx="272027" cy="52975"/>
      </dsp:txXfrm>
    </dsp:sp>
    <dsp:sp modelId="{CD4B29B8-F61F-434D-B94D-46951F736EC6}">
      <dsp:nvSpPr>
        <dsp:cNvPr id="0" name=""/>
        <dsp:cNvSpPr/>
      </dsp:nvSpPr>
      <dsp:spPr bwMode="auto">
        <a:xfrm>
          <a:off x="1359124" y="857916"/>
          <a:ext cx="1142028" cy="1142028"/>
        </a:xfrm>
        <a:prstGeom prst="ellipse">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defRPr/>
          </a:pPr>
          <a:r>
            <a:rPr lang="nl" sz="1100" b="1" kern="1200" noProof="0" dirty="0">
              <a:solidFill>
                <a:sysClr val="windowText" lastClr="000000"/>
              </a:solidFill>
            </a:rPr>
            <a:t>Waarom?</a:t>
          </a:r>
        </a:p>
      </dsp:txBody>
      <dsp:txXfrm>
        <a:off x="1526370" y="1025162"/>
        <a:ext cx="807536" cy="807536"/>
      </dsp:txXfrm>
    </dsp:sp>
    <dsp:sp modelId="{4B3F328D-15D1-4B08-8DCB-1989E22A98F5}">
      <dsp:nvSpPr>
        <dsp:cNvPr id="0" name=""/>
        <dsp:cNvSpPr/>
      </dsp:nvSpPr>
      <dsp:spPr bwMode="auto">
        <a:xfrm rot="19151746">
          <a:off x="2512755" y="968621"/>
          <a:ext cx="296057" cy="83932"/>
        </a:xfrm>
        <a:prstGeom prst="leftRightArrow">
          <a:avLst>
            <a:gd name="adj1" fmla="val 50000"/>
            <a:gd name="adj2" fmla="val 50000"/>
          </a:avLst>
        </a:prstGeom>
        <a:solidFill>
          <a:schemeClr val="bg1">
            <a:lumMod val="65000"/>
          </a:schemeClr>
        </a:solidFill>
        <a:ln>
          <a:noFill/>
        </a:ln>
        <a:effectLst/>
      </dsp:spPr>
      <dsp:style>
        <a:lnRef idx="0">
          <a:srgbClr val="000000"/>
        </a:lnRef>
        <a:fillRef idx="1">
          <a:srgbClr val="000000"/>
        </a:fillRef>
        <a:effectRef idx="0">
          <a:srgbClr val="00000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defRPr/>
          </a:pPr>
          <a:endParaRPr lang="de-DE" sz="500" kern="1200"/>
        </a:p>
      </dsp:txBody>
      <dsp:txXfrm>
        <a:off x="2515815" y="993634"/>
        <a:ext cx="270877" cy="50360"/>
      </dsp:txXfrm>
    </dsp:sp>
  </dsp:spTree>
</dsp:drawing>
</file>

<file path=ppt/diagrams/layout1.xml><?xml version="1.0" encoding="utf-8"?>
<dgm:layoutDef xmlns:dgm="http://schemas.openxmlformats.org/drawingml/2006/diagram" xmlns:a="http://schemas.openxmlformats.org/drawingml/2006/main" uniqueId="urn:microsoft.com/office/officeart/2005/8/layout/cycle2#1">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forEach name="nodesForEach" axis="ch" ptType="node">
      <dgm:layoutNode name="node">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varLst>
          <dgm:bulletEnabled val="1"/>
        </dgm:varLst>
      </dgm:layoutNode>
      <dgm:choose name="Name9">
        <dgm:if name="Name10" axis="par ch" ptType="doc node" func="cnt" op="gt" val="1">
          <dgm:forEach name="sibTransForEach" axis="followSib" ptType="sibTrans" hideLastTrans="0" cnt="1">
            <dgm:layoutNode name="sibTrans">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b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callout">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con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dk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fgAcc0">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2">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3">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4">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Shp">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l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1D1">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2D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revTx">
    <dgm:scene3d>
      <a:camera prst="orthographicFront"/>
      <a:lightRig rig="threePt" dir="t"/>
    </dgm:scene3d>
    <dgm:sp3d/>
    <dgm:txPr/>
    <dgm:style>
      <a:lnRef idx="0">
        <a:srgbClr val="000000"/>
      </a:lnRef>
      <a:fillRef idx="0">
        <a:srgbClr val="000000"/>
      </a:fillRef>
      <a:effectRef idx="0">
        <a:srgbClr val="000000"/>
      </a:effectRef>
      <a:fontRef idx="minor"/>
    </dgm:style>
  </dgm:styleLbl>
  <dgm:styleLbl name="sibTrans1D1">
    <dgm:scene3d>
      <a:camera prst="orthographicFront"/>
      <a:lightRig rig="threePt" dir="t"/>
    </dgm:scene3d>
    <dgm:sp3d/>
    <dgm:txPr/>
    <dgm:style>
      <a:lnRef idx="1">
        <a:srgbClr val="000000"/>
      </a:lnRef>
      <a:fillRef idx="0">
        <a:srgbClr val="000000"/>
      </a:fillRef>
      <a:effectRef idx="0">
        <a:srgbClr val="000000"/>
      </a:effectRef>
      <a:fontRef idx="minor"/>
    </dgm:style>
  </dgm:styleLbl>
  <dgm:styleLbl name="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solid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trAlign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tr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vennNode1">
    <dgm:scene3d>
      <a:camera prst="orthographicFront"/>
      <a:lightRig rig="threePt" dir="t"/>
    </dgm:scene3d>
    <dgm:sp3d/>
    <dgm:txPr/>
    <dgm:style>
      <a:lnRef idx="2">
        <a:srgbClr val="000000"/>
      </a:lnRef>
      <a:fillRef idx="1">
        <a:srgbClr val="000000"/>
      </a:fillRef>
      <a:effectRef idx="0">
        <a:srgbClr val="00000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Kopfzeilenplatzhalt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de-AT"/>
          </a:p>
        </p:txBody>
      </p:sp>
      <p:sp>
        <p:nvSpPr>
          <p:cNvPr id="3" name="Datumsplatzhalt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794BCA15-B40F-474D-9877-1942883D7086}" type="datetimeFigureOut">
              <a:rPr lang="de-AT"/>
              <a:t>02.04.2026</a:t>
            </a:fld>
            <a:endParaRPr lang="de-AT"/>
          </a:p>
        </p:txBody>
      </p:sp>
      <p:sp>
        <p:nvSpPr>
          <p:cNvPr id="4" name="Folienbildplatzhalter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de-AT"/>
          </a:p>
        </p:txBody>
      </p:sp>
      <p:sp>
        <p:nvSpPr>
          <p:cNvPr id="5" name="Notizenplatzhalt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de-AT"/>
          </a:p>
        </p:txBody>
      </p:sp>
      <p:sp>
        <p:nvSpPr>
          <p:cNvPr id="6" name="Fußzeilenplatzhalt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de-AT"/>
          </a:p>
        </p:txBody>
      </p:sp>
      <p:sp>
        <p:nvSpPr>
          <p:cNvPr id="7" name="Foliennummernplatzhalt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DF8A5A15-384E-44D0-853A-97462417CAF7}" type="slidenum">
              <a:rPr lang="de-AT"/>
              <a:t>‹#›</a:t>
            </a:fld>
            <a:endParaRPr lang="de-AT"/>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198629D-6778-DC36-611D-C6C23DEB440D}" type="slidenum">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AFA28-0BE7-AA02-2946-40B74CA33D42}"/>
            </a:ext>
          </a:extLst>
        </p:cNvPr>
        <p:cNvGrpSpPr/>
        <p:nvPr/>
      </p:nvGrpSpPr>
      <p:grpSpPr bwMode="auto">
        <a:xfrm>
          <a:off x="0" y="0"/>
          <a:ext cx="0" cy="0"/>
          <a:chOff x="0" y="0"/>
          <a:chExt cx="0" cy="0"/>
        </a:xfrm>
      </p:grpSpPr>
      <p:sp>
        <p:nvSpPr>
          <p:cNvPr id="2" name="Folienbildplatzhalter 1">
            <a:extLst>
              <a:ext uri="{FF2B5EF4-FFF2-40B4-BE49-F238E27FC236}">
                <a16:creationId xmlns:a16="http://schemas.microsoft.com/office/drawing/2014/main" id="{DDA695C5-6A66-5869-CAC3-2FD85E9E51E3}"/>
              </a:ext>
            </a:extLst>
          </p:cNvPr>
          <p:cNvSpPr>
            <a:spLocks noGrp="1" noRot="1" noChangeAspect="1"/>
          </p:cNvSpPr>
          <p:nvPr>
            <p:ph type="sldImg"/>
          </p:nvPr>
        </p:nvSpPr>
        <p:spPr bwMode="auto"/>
      </p:sp>
      <p:sp>
        <p:nvSpPr>
          <p:cNvPr id="3" name="Notizenplatzhalter 2">
            <a:extLst>
              <a:ext uri="{FF2B5EF4-FFF2-40B4-BE49-F238E27FC236}">
                <a16:creationId xmlns:a16="http://schemas.microsoft.com/office/drawing/2014/main" id="{AD83F174-E29F-7535-BA9A-2ACC9C7D2FB6}"/>
              </a:ext>
            </a:extLst>
          </p:cNvPr>
          <p:cNvSpPr>
            <a:spLocks noGrp="1"/>
          </p:cNvSpPr>
          <p:nvPr>
            <p:ph type="body" idx="1"/>
          </p:nvPr>
        </p:nvSpPr>
        <p:spPr bwMode="auto"/>
        <p:txBody>
          <a:bodyPr/>
          <a:lstStyle/>
          <a:p>
            <a:pPr>
              <a:defRPr/>
            </a:pPr>
            <a:endParaRPr lang="de-AT" dirty="0"/>
          </a:p>
        </p:txBody>
      </p:sp>
      <p:sp>
        <p:nvSpPr>
          <p:cNvPr id="4" name="Foliennummernplatzhalter 3">
            <a:extLst>
              <a:ext uri="{FF2B5EF4-FFF2-40B4-BE49-F238E27FC236}">
                <a16:creationId xmlns:a16="http://schemas.microsoft.com/office/drawing/2014/main" id="{8F2F0916-6D6B-C27F-B198-B6D50D228866}"/>
              </a:ext>
            </a:extLst>
          </p:cNvPr>
          <p:cNvSpPr>
            <a:spLocks noGrp="1"/>
          </p:cNvSpPr>
          <p:nvPr>
            <p:ph type="sldNum" sz="quarter" idx="10"/>
          </p:nvPr>
        </p:nvSpPr>
        <p:spPr bwMode="auto"/>
        <p:txBody>
          <a:bodyPr/>
          <a:lstStyle/>
          <a:p>
            <a:pPr>
              <a:defRPr/>
            </a:pPr>
            <a:fld id="{DF8A5A15-384E-44D0-853A-97462417CAF7}" type="slidenum">
              <a:rPr lang="de-AT"/>
              <a:t>13</a:t>
            </a:fld>
            <a:endParaRPr lang="de-AT"/>
          </a:p>
        </p:txBody>
      </p:sp>
    </p:spTree>
    <p:extLst>
      <p:ext uri="{BB962C8B-B14F-4D97-AF65-F5344CB8AC3E}">
        <p14:creationId xmlns:p14="http://schemas.microsoft.com/office/powerpoint/2010/main" val="129405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14</a:t>
            </a:fld>
            <a:endParaRPr lang="de-A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17</a:t>
            </a:fld>
            <a:endParaRPr lang="de-A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18</a:t>
            </a:fld>
            <a:endParaRPr lang="de-A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19</a:t>
            </a:fld>
            <a:endParaRPr lang="de-A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20</a:t>
            </a:fld>
            <a:endParaRPr lang="de-A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084DB-2F8D-E597-46D4-E3A01AACF173}"/>
            </a:ext>
          </a:extLst>
        </p:cNvPr>
        <p:cNvGrpSpPr/>
        <p:nvPr/>
      </p:nvGrpSpPr>
      <p:grpSpPr bwMode="auto">
        <a:xfrm>
          <a:off x="0" y="0"/>
          <a:ext cx="0" cy="0"/>
          <a:chOff x="0" y="0"/>
          <a:chExt cx="0" cy="0"/>
        </a:xfrm>
      </p:grpSpPr>
      <p:sp>
        <p:nvSpPr>
          <p:cNvPr id="2" name="Folienbildplatzhalter 1">
            <a:extLst>
              <a:ext uri="{FF2B5EF4-FFF2-40B4-BE49-F238E27FC236}">
                <a16:creationId xmlns:a16="http://schemas.microsoft.com/office/drawing/2014/main" id="{A16F74BB-D36E-D8E3-839D-DA9E45BCEEAA}"/>
              </a:ext>
            </a:extLst>
          </p:cNvPr>
          <p:cNvSpPr>
            <a:spLocks noGrp="1" noRot="1" noChangeAspect="1"/>
          </p:cNvSpPr>
          <p:nvPr>
            <p:ph type="sldImg"/>
          </p:nvPr>
        </p:nvSpPr>
        <p:spPr bwMode="auto"/>
      </p:sp>
      <p:sp>
        <p:nvSpPr>
          <p:cNvPr id="3" name="Notizenplatzhalter 2">
            <a:extLst>
              <a:ext uri="{FF2B5EF4-FFF2-40B4-BE49-F238E27FC236}">
                <a16:creationId xmlns:a16="http://schemas.microsoft.com/office/drawing/2014/main" id="{58E992F4-8386-D486-394C-DC2F33825DF7}"/>
              </a:ext>
            </a:extLst>
          </p:cNvPr>
          <p:cNvSpPr>
            <a:spLocks noGrp="1"/>
          </p:cNvSpPr>
          <p:nvPr>
            <p:ph type="body" idx="1"/>
          </p:nvPr>
        </p:nvSpPr>
        <p:spPr bwMode="auto"/>
        <p:txBody>
          <a:bodyPr/>
          <a:lstStyle/>
          <a:p>
            <a:pPr>
              <a:defRPr/>
            </a:pPr>
            <a:endParaRPr lang="de-AT" dirty="0"/>
          </a:p>
        </p:txBody>
      </p:sp>
      <p:sp>
        <p:nvSpPr>
          <p:cNvPr id="4" name="Foliennummernplatzhalter 3">
            <a:extLst>
              <a:ext uri="{FF2B5EF4-FFF2-40B4-BE49-F238E27FC236}">
                <a16:creationId xmlns:a16="http://schemas.microsoft.com/office/drawing/2014/main" id="{A7961545-8596-2C75-B96F-2929CE7ACEBE}"/>
              </a:ext>
            </a:extLst>
          </p:cNvPr>
          <p:cNvSpPr>
            <a:spLocks noGrp="1"/>
          </p:cNvSpPr>
          <p:nvPr>
            <p:ph type="sldNum" sz="quarter" idx="10"/>
          </p:nvPr>
        </p:nvSpPr>
        <p:spPr bwMode="auto"/>
        <p:txBody>
          <a:bodyPr/>
          <a:lstStyle/>
          <a:p>
            <a:pPr>
              <a:defRPr/>
            </a:pPr>
            <a:fld id="{DF8A5A15-384E-44D0-853A-97462417CAF7}" type="slidenum">
              <a:rPr lang="de-AT"/>
              <a:t>21</a:t>
            </a:fld>
            <a:endParaRPr lang="de-AT"/>
          </a:p>
        </p:txBody>
      </p:sp>
    </p:spTree>
    <p:extLst>
      <p:ext uri="{BB962C8B-B14F-4D97-AF65-F5344CB8AC3E}">
        <p14:creationId xmlns:p14="http://schemas.microsoft.com/office/powerpoint/2010/main" val="3024331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22</a:t>
            </a:fld>
            <a:endParaRPr lang="de-AT"/>
          </a:p>
        </p:txBody>
      </p:sp>
    </p:spTree>
    <p:extLst>
      <p:ext uri="{BB962C8B-B14F-4D97-AF65-F5344CB8AC3E}">
        <p14:creationId xmlns:p14="http://schemas.microsoft.com/office/powerpoint/2010/main" val="3545528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4</a:t>
            </a:fld>
            <a:endParaRPr lang="de-A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23</a:t>
            </a:fld>
            <a:endParaRPr lang="de-A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6708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5</a:t>
            </a:fld>
            <a:endParaRPr lang="de-A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a:defRPr/>
            </a:pPr>
            <a:endParaRPr lang="en-US" dirty="0">
              <a:solidFill>
                <a:srgbClr val="00B0F0"/>
              </a:solidFill>
              <a:cs typeface="Calibri"/>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80672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FE040E7-1C14-51E9-A161-4028219D615C}" type="slidenum">
              <a:rPr/>
              <a:t>37</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F16C177-94C9-901A-04A8-30461682931F}" type="slidenum">
              <a:rPr/>
              <a:t>38</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Notes Placeholder"/>
          <p:cNvSpPr>
            <a:spLocks noGrp="1"/>
          </p:cNvSpPr>
          <p:nvPr>
            <p:ph type="body" idx="1"/>
          </p:nvPr>
        </p:nvSpPr>
        <p:spPr bwMode="auto"/>
        <p:txBody>
          <a:bodyPr>
            <a:normAutofit/>
          </a:bodyPr>
          <a:lstStyle/>
          <a:p>
            <a:pPr>
              <a:defRPr/>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43</a:t>
            </a:fld>
            <a:endParaRPr lang="de-A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44</a:t>
            </a:fld>
            <a:endParaRPr lang="de-A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6</a:t>
            </a:fld>
            <a:endParaRPr lang="de-A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4096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63735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76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7</a:t>
            </a:fld>
            <a:endParaRPr lang="de-AT"/>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3004653-A135-3DE4-8F83-7B79C29E9987}" type="slidenum">
              <a:rPr/>
              <a:t>56</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89AB4E3-F15F-88AF-1736-FA5F2F744641}" type="slidenum">
              <a:rPr/>
              <a:t>57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4FD307-8AF7-62F2-A2A8-EEBA257EC1A7}" type="slidenum">
              <a:rPr/>
              <a:t>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9</a:t>
            </a:fld>
            <a:endParaRPr lang="de-A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10</a:t>
            </a:fld>
            <a:endParaRPr lang="de-A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11</a:t>
            </a:fld>
            <a:endParaRPr lang="de-AT"/>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matchingName="Diapositiva de título" type="title" userDrawn="1">
  <p:cSld name="Diapositiva de título">
    <p:bg>
      <p:bgPr>
        <a:solidFill>
          <a:schemeClr val="lt1"/>
        </a:solidFill>
        <a:effectLst/>
      </p:bgPr>
    </p:bg>
    <p:spTree>
      <p:nvGrpSpPr>
        <p:cNvPr id="1" name=""/>
        <p:cNvGrpSpPr/>
        <p:nvPr/>
      </p:nvGrpSpPr>
      <p:grpSpPr bwMode="auto">
        <a:xfrm>
          <a:off x="0" y="0"/>
          <a:ext cx="0" cy="0"/>
          <a:chOff x="0" y="0"/>
          <a:chExt cx="0" cy="0"/>
        </a:xfrm>
      </p:grpSpPr>
      <p:pic>
        <p:nvPicPr>
          <p:cNvPr id="13" name="Google Shape;13;p2"/>
          <p:cNvPicPr/>
          <p:nvPr userDrawn="1"/>
        </p:nvPicPr>
        <p:blipFill>
          <a:blip r:embed="rId2">
            <a:alphaModFix/>
          </a:blip>
          <a:stretch/>
        </p:blipFill>
        <p:spPr bwMode="auto">
          <a:xfrm>
            <a:off x="0" y="0"/>
            <a:ext cx="12192000" cy="6858000"/>
          </a:xfrm>
          <a:prstGeom prst="rect">
            <a:avLst/>
          </a:prstGeom>
          <a:noFill/>
          <a:ln>
            <a:noFill/>
          </a:ln>
        </p:spPr>
      </p:pic>
      <p:sp>
        <p:nvSpPr>
          <p:cNvPr id="14" name="Google Shape;14;p2"/>
          <p:cNvSpPr txBox="1">
            <a:spLocks noGrp="1"/>
          </p:cNvSpPr>
          <p:nvPr>
            <p:ph type="ctrTitle"/>
          </p:nvPr>
        </p:nvSpPr>
        <p:spPr bwMode="auto">
          <a:xfrm>
            <a:off x="1524000" y="246348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600"/>
              <a:buFont typeface="Bebas Neue"/>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15" name="Google Shape;15;p2"/>
          <p:cNvSpPr txBox="1">
            <a:spLocks noGrp="1"/>
          </p:cNvSpPr>
          <p:nvPr>
            <p:ph type="subTitle" idx="1"/>
          </p:nvPr>
        </p:nvSpPr>
        <p:spPr bwMode="auto">
          <a:xfrm>
            <a:off x="1524000" y="494315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1400"/>
              <a:buNone/>
              <a:defRPr sz="1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pPr>
              <a:defRPr/>
            </a:pPr>
            <a:endParaRPr dirty="0"/>
          </a:p>
        </p:txBody>
      </p:sp>
      <p:sp>
        <p:nvSpPr>
          <p:cNvPr id="3" name="Rectangle 2">
            <a:extLst>
              <a:ext uri="{FF2B5EF4-FFF2-40B4-BE49-F238E27FC236}">
                <a16:creationId xmlns:a16="http://schemas.microsoft.com/office/drawing/2014/main" id="{8C0B6A15-072C-2A59-4F52-E69A69B71343}"/>
              </a:ext>
            </a:extLst>
          </p:cNvPr>
          <p:cNvSpPr/>
          <p:nvPr userDrawn="1"/>
        </p:nvSpPr>
        <p:spPr>
          <a:xfrm>
            <a:off x="5644444" y="5771039"/>
            <a:ext cx="936978" cy="674917"/>
          </a:xfrm>
          <a:prstGeom prst="rect">
            <a:avLst/>
          </a:prstGeom>
          <a:solidFill>
            <a:srgbClr val="2AB9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EDBDB75-81BF-8487-7D03-E8BB2194705F}"/>
              </a:ext>
            </a:extLst>
          </p:cNvPr>
          <p:cNvSpPr/>
          <p:nvPr userDrawn="1"/>
        </p:nvSpPr>
        <p:spPr bwMode="auto">
          <a:xfrm>
            <a:off x="-1" y="6160168"/>
            <a:ext cx="12192000" cy="6978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85CA387A-64C2-A8B3-5F0C-DA041AD7E5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4252484" y="6319936"/>
            <a:ext cx="4024212" cy="37829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matchingName="En blanco" type="blank" preserve="1" userDrawn="1">
  <p:cSld name="1_En blanco">
    <p:spTree>
      <p:nvGrpSpPr>
        <p:cNvPr id="1" name=""/>
        <p:cNvGrpSpPr/>
        <p:nvPr/>
      </p:nvGrpSpPr>
      <p:grpSpPr bwMode="auto">
        <a:xfrm>
          <a:off x="0" y="0"/>
          <a:ext cx="0" cy="0"/>
          <a:chOff x="0" y="0"/>
          <a:chExt cx="0" cy="0"/>
        </a:xfrm>
      </p:grpSpPr>
      <p:pic>
        <p:nvPicPr>
          <p:cNvPr id="6" name="Gráfico 4">
            <a:extLst>
              <a:ext uri="{FF2B5EF4-FFF2-40B4-BE49-F238E27FC236}">
                <a16:creationId xmlns:a16="http://schemas.microsoft.com/office/drawing/2014/main" id="{834805D4-2B38-8928-AC2B-B2F9D0D9CB1E}"/>
              </a:ext>
            </a:extLst>
          </p:cNvPr>
          <p:cNvPicPr>
            <a:picLocks noChangeAspect="1"/>
          </p:cNvPicPr>
          <p:nvPr userDrawn="1"/>
        </p:nvPicPr>
        <p:blipFill>
          <a:blip>
            <a:extLst>
              <a:ext uri="{96DAC541-7B7A-43D3-8B79-37D633B846F1}">
                <asvg:svgBlip xmlns:asvg="http://schemas.microsoft.com/office/drawing/2016/SVG/main" r:embed="rId2"/>
              </a:ext>
            </a:extLst>
          </a:blip>
          <a:stretch/>
        </p:blipFill>
        <p:spPr bwMode="auto">
          <a:xfrm>
            <a:off x="-3663" y="-1178158"/>
            <a:ext cx="12195662" cy="8130441"/>
          </a:xfrm>
          <a:prstGeom prst="rect">
            <a:avLst/>
          </a:prstGeom>
        </p:spPr>
      </p:pic>
      <p:sp>
        <p:nvSpPr>
          <p:cNvPr id="2" name="CuadroTexto 5">
            <a:extLst>
              <a:ext uri="{FF2B5EF4-FFF2-40B4-BE49-F238E27FC236}">
                <a16:creationId xmlns:a16="http://schemas.microsoft.com/office/drawing/2014/main" id="{410292F4-5FAD-FC90-1E6B-BA64D0CD6E8A}"/>
              </a:ext>
            </a:extLst>
          </p:cNvPr>
          <p:cNvSpPr txBox="1"/>
          <p:nvPr userDrawn="1"/>
        </p:nvSpPr>
        <p:spPr bwMode="auto">
          <a:xfrm>
            <a:off x="5227271" y="3866661"/>
            <a:ext cx="1737463" cy="646331"/>
          </a:xfrm>
          <a:prstGeom prst="rect">
            <a:avLst/>
          </a:prstGeom>
          <a:noFill/>
        </p:spPr>
        <p:txBody>
          <a:bodyPr wrap="none" rtlCol="0">
            <a:spAutoFit/>
          </a:bodyPr>
          <a:lstStyle/>
          <a:p>
            <a:pPr algn="ctr">
              <a:defRPr/>
            </a:pPr>
            <a:r>
              <a:rPr lang="nl" sz="3600" noProof="0" dirty="0">
                <a:solidFill>
                  <a:schemeClr val="bg1"/>
                </a:solidFill>
                <a:latin typeface="Bebas Neue"/>
              </a:rPr>
              <a:t>BEDANKT</a:t>
            </a:r>
            <a:endParaRPr lang="nl" noProof="0" dirty="0"/>
          </a:p>
        </p:txBody>
      </p:sp>
      <p:sp>
        <p:nvSpPr>
          <p:cNvPr id="3" name="CuadroTexto 1">
            <a:extLst>
              <a:ext uri="{FF2B5EF4-FFF2-40B4-BE49-F238E27FC236}">
                <a16:creationId xmlns:a16="http://schemas.microsoft.com/office/drawing/2014/main" id="{556B9377-C571-015A-72BD-E5F3C7A6D77F}"/>
              </a:ext>
            </a:extLst>
          </p:cNvPr>
          <p:cNvSpPr txBox="1"/>
          <p:nvPr userDrawn="1"/>
        </p:nvSpPr>
        <p:spPr bwMode="auto">
          <a:xfrm>
            <a:off x="5339973" y="4666304"/>
            <a:ext cx="1512053" cy="276999"/>
          </a:xfrm>
          <a:prstGeom prst="rect">
            <a:avLst/>
          </a:prstGeom>
          <a:noFill/>
        </p:spPr>
        <p:txBody>
          <a:bodyPr wrap="square">
            <a:spAutoFit/>
          </a:bodyPr>
          <a:lstStyle/>
          <a:p>
            <a:pPr algn="ctr">
              <a:defRPr/>
            </a:pPr>
            <a:r>
              <a:rPr lang="nl" sz="1200" b="1" noProof="0" dirty="0">
                <a:solidFill>
                  <a:schemeClr val="bg1"/>
                </a:solidFill>
                <a:latin typeface="Poppins"/>
                <a:cs typeface="Poppins"/>
              </a:rPr>
              <a:t>loess-project.eu</a:t>
            </a:r>
            <a:endParaRPr lang="nl" noProof="0" dirty="0"/>
          </a:p>
        </p:txBody>
      </p:sp>
      <p:sp>
        <p:nvSpPr>
          <p:cNvPr id="4" name="Rectangle 3">
            <a:extLst>
              <a:ext uri="{FF2B5EF4-FFF2-40B4-BE49-F238E27FC236}">
                <a16:creationId xmlns:a16="http://schemas.microsoft.com/office/drawing/2014/main" id="{4AB65BD2-D4ED-4669-C168-C949CF420FA0}"/>
              </a:ext>
            </a:extLst>
          </p:cNvPr>
          <p:cNvSpPr/>
          <p:nvPr userDrawn="1"/>
        </p:nvSpPr>
        <p:spPr bwMode="auto">
          <a:xfrm>
            <a:off x="-1" y="6160168"/>
            <a:ext cx="12192000" cy="6978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
          </a:p>
        </p:txBody>
      </p:sp>
      <p:pic>
        <p:nvPicPr>
          <p:cNvPr id="5" name="Picture 4">
            <a:extLst>
              <a:ext uri="{FF2B5EF4-FFF2-40B4-BE49-F238E27FC236}">
                <a16:creationId xmlns:a16="http://schemas.microsoft.com/office/drawing/2014/main" id="{8D3042C8-EC5C-728F-69EF-36EBD6DF1D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4252484" y="6319936"/>
            <a:ext cx="4024212" cy="378295"/>
          </a:xfrm>
          <a:prstGeom prst="rect">
            <a:avLst/>
          </a:prstGeom>
        </p:spPr>
      </p:pic>
    </p:spTree>
    <p:extLst>
      <p:ext uri="{BB962C8B-B14F-4D97-AF65-F5344CB8AC3E}">
        <p14:creationId xmlns:p14="http://schemas.microsoft.com/office/powerpoint/2010/main" val="3968403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title" preserve="1" userDrawn="1">
  <p:cSld name="1_Diapositiva de título">
    <p:spTree>
      <p:nvGrpSpPr>
        <p:cNvPr id="1" name=""/>
        <p:cNvGrpSpPr/>
        <p:nvPr/>
      </p:nvGrpSpPr>
      <p:grpSpPr bwMode="auto">
        <a:xfrm>
          <a:off x="0" y="0"/>
          <a:ext cx="0" cy="0"/>
          <a:chOff x="0" y="0"/>
          <a:chExt cx="0" cy="0"/>
        </a:xfrm>
      </p:grpSpPr>
      <p:sp>
        <p:nvSpPr>
          <p:cNvPr id="2" name="Título 1"/>
          <p:cNvSpPr>
            <a:spLocks noGrp="1"/>
          </p:cNvSpPr>
          <p:nvPr>
            <p:ph type="ctrTitle"/>
          </p:nvPr>
        </p:nvSpPr>
        <p:spPr bwMode="auto">
          <a:xfrm>
            <a:off x="1524000" y="1122363"/>
            <a:ext cx="9144000" cy="2387600"/>
          </a:xfrm>
        </p:spPr>
        <p:txBody>
          <a:bodyPr anchor="b"/>
          <a:lstStyle>
            <a:lvl1pPr algn="ctr">
              <a:defRPr sz="6000"/>
            </a:lvl1pPr>
          </a:lstStyle>
          <a:p>
            <a:pPr>
              <a:defRPr/>
            </a:pPr>
            <a:r>
              <a:rPr lang="es-ES"/>
              <a:t>Haga clic para modificar el estilo de título del patrón</a:t>
            </a:r>
            <a:endParaRPr/>
          </a:p>
        </p:txBody>
      </p:sp>
      <p:sp>
        <p:nvSpPr>
          <p:cNvPr id="3" name="Subtítulo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s-ES"/>
              <a:t>Haga clic para modificar el estilo de subtítulo del patrón</a:t>
            </a:r>
            <a:endParaRPr/>
          </a:p>
        </p:txBody>
      </p:sp>
      <p:sp>
        <p:nvSpPr>
          <p:cNvPr id="4" name="Marcador de fecha 3"/>
          <p:cNvSpPr>
            <a:spLocks noGrp="1"/>
          </p:cNvSpPr>
          <p:nvPr>
            <p:ph type="dt" sz="half" idx="10"/>
          </p:nvPr>
        </p:nvSpPr>
        <p:spPr bwMode="auto"/>
        <p:txBody>
          <a:bodyPr/>
          <a:lstStyle/>
          <a:p>
            <a:pPr>
              <a:defRPr/>
            </a:pPr>
            <a:fld id="{E24CEC5F-A82A-4335-884D-B1F134156BC7}" type="datetimeFigureOut">
              <a:rPr lang="es-ES"/>
              <a:t>02/04/2026</a:t>
            </a:fld>
            <a:endParaRPr lang="es-ES"/>
          </a:p>
        </p:txBody>
      </p:sp>
      <p:sp>
        <p:nvSpPr>
          <p:cNvPr id="5" name="Marcador de pie de página 4"/>
          <p:cNvSpPr>
            <a:spLocks noGrp="1"/>
          </p:cNvSpPr>
          <p:nvPr>
            <p:ph type="ftr" sz="quarter" idx="11"/>
          </p:nvPr>
        </p:nvSpPr>
        <p:spPr bwMode="auto"/>
        <p:txBody>
          <a:bodyPr/>
          <a:lstStyle/>
          <a:p>
            <a:pPr>
              <a:defRPr/>
            </a:pPr>
            <a:endParaRPr lang="es-ES"/>
          </a:p>
        </p:txBody>
      </p:sp>
      <p:sp>
        <p:nvSpPr>
          <p:cNvPr id="6" name="Marcador de número de diapositiva 5"/>
          <p:cNvSpPr>
            <a:spLocks noGrp="1"/>
          </p:cNvSpPr>
          <p:nvPr>
            <p:ph type="sldNum" sz="quarter" idx="12"/>
          </p:nvPr>
        </p:nvSpPr>
        <p:spPr bwMode="auto"/>
        <p:txBody>
          <a:bodyPr/>
          <a:lstStyle/>
          <a:p>
            <a:pPr>
              <a:defRPr/>
            </a:pPr>
            <a:fld id="{3D3F48F0-2D35-4579-A881-537F9CFB04B1}" type="slidenum">
              <a:rPr lang="es-ES"/>
              <a:t>‹#›</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matchingName="Título y objetos" userDrawn="1">
  <p:cSld name="Título y objetos">
    <p:spTree>
      <p:nvGrpSpPr>
        <p:cNvPr id="1" name=""/>
        <p:cNvGrpSpPr/>
        <p:nvPr/>
      </p:nvGrpSpPr>
      <p:grpSpPr bwMode="auto">
        <a:xfrm>
          <a:off x="0" y="0"/>
          <a:ext cx="0" cy="0"/>
          <a:chOff x="0" y="0"/>
          <a:chExt cx="0" cy="0"/>
        </a:xfrm>
      </p:grpSpPr>
      <p:sp>
        <p:nvSpPr>
          <p:cNvPr id="2" name="Google Shape;6;p1">
            <a:extLst>
              <a:ext uri="{FF2B5EF4-FFF2-40B4-BE49-F238E27FC236}">
                <a16:creationId xmlns:a16="http://schemas.microsoft.com/office/drawing/2014/main" id="{BC4DDA9A-2ADC-F90F-60DC-F88C16660B0C}"/>
              </a:ext>
            </a:extLst>
          </p:cNvPr>
          <p:cNvSpPr txBox="1">
            <a:spLocks noGrp="1"/>
          </p:cNvSpPr>
          <p:nvPr>
            <p:ph type="title"/>
          </p:nvPr>
        </p:nvSpPr>
        <p:spPr bwMode="auto">
          <a:xfrm>
            <a:off x="3289300" y="357115"/>
            <a:ext cx="8064500" cy="686435"/>
          </a:xfrm>
          <a:prstGeom prst="rect">
            <a:avLst/>
          </a:prstGeom>
          <a:noFill/>
          <a:ln>
            <a:noFill/>
          </a:ln>
        </p:spPr>
        <p:txBody>
          <a:bodyPr spcFirstLastPara="1" wrap="square" lIns="91425" tIns="45700" rIns="91425" bIns="45700" anchor="ctr" anchorCtr="0">
            <a:normAutofit/>
          </a:bodyPr>
          <a:lstStyle>
            <a:lvl1pPr marR="0" lvl="0" algn="r">
              <a:lnSpc>
                <a:spcPct val="90000"/>
              </a:lnSpc>
              <a:spcBef>
                <a:spcPts val="0"/>
              </a:spcBef>
              <a:spcAft>
                <a:spcPts val="0"/>
              </a:spcAft>
              <a:buClr>
                <a:srgbClr val="0CB08E"/>
              </a:buClr>
              <a:buSzPts val="3200"/>
              <a:buFont typeface="Bebas Neue"/>
              <a:buNone/>
              <a:defRPr sz="3200" b="0" i="0" u="none" strike="noStrike" cap="none">
                <a:solidFill>
                  <a:srgbClr val="0CB08E"/>
                </a:solidFill>
                <a:latin typeface="Bebas Neue"/>
                <a:ea typeface="Bebas Neue"/>
                <a:cs typeface="Bebas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defRPr/>
            </a:pPr>
            <a:endParaRPr dirty="0"/>
          </a:p>
        </p:txBody>
      </p:sp>
      <p:sp>
        <p:nvSpPr>
          <p:cNvPr id="3" name="Google Shape;7;p1">
            <a:extLst>
              <a:ext uri="{FF2B5EF4-FFF2-40B4-BE49-F238E27FC236}">
                <a16:creationId xmlns:a16="http://schemas.microsoft.com/office/drawing/2014/main" id="{429B3657-32C3-988F-DDCC-5BFAF4FFF96C}"/>
              </a:ext>
            </a:extLst>
          </p:cNvPr>
          <p:cNvSpPr txBox="1">
            <a:spLocks noGrp="1"/>
          </p:cNvSpPr>
          <p:nvPr>
            <p:ph idx="1"/>
          </p:nvPr>
        </p:nvSpPr>
        <p:spPr bwMode="auto">
          <a:xfrm>
            <a:off x="838200" y="1388287"/>
            <a:ext cx="10515600" cy="3726638"/>
          </a:xfrm>
          <a:prstGeom prst="rect">
            <a:avLst/>
          </a:prstGeom>
          <a:noFill/>
          <a:ln>
            <a:noFill/>
          </a:ln>
        </p:spPr>
        <p:txBody>
          <a:bodyPr spcFirstLastPara="1" wrap="square" lIns="91425" tIns="45700" rIns="91425" bIns="45700" anchor="t" anchorCtr="0">
            <a:normAutofit/>
          </a:bodyPr>
          <a:lstStyle>
            <a:lvl1pPr marL="457200" marR="0" lvl="0" indent="-342900" algn="l">
              <a:lnSpc>
                <a:spcPct val="90000"/>
              </a:lnSpc>
              <a:spcBef>
                <a:spcPts val="1000"/>
              </a:spcBef>
              <a:spcAft>
                <a:spcPts val="0"/>
              </a:spcAft>
              <a:buClr>
                <a:schemeClr val="dk1"/>
              </a:buClr>
              <a:buSzPts val="1800"/>
              <a:buFont typeface="Arial"/>
              <a:buChar char="•"/>
              <a:defRPr sz="1800" b="1" i="0" u="none" strike="noStrike" cap="none">
                <a:solidFill>
                  <a:schemeClr val="dk1"/>
                </a:solidFill>
                <a:latin typeface="Poppins"/>
                <a:ea typeface="Poppins"/>
                <a:cs typeface="Poppins"/>
              </a:defRPr>
            </a:lvl1pPr>
            <a:lvl2pPr marL="914400" marR="0" lvl="1"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Poppins"/>
                <a:ea typeface="Poppins"/>
                <a:cs typeface="Poppins"/>
              </a:defRPr>
            </a:lvl2pPr>
            <a:lvl3pPr marL="1371600" marR="0" lvl="2"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Poppins"/>
                <a:ea typeface="Poppins"/>
                <a:cs typeface="Poppins"/>
              </a:defRPr>
            </a:lvl3pPr>
            <a:lvl4pPr marL="1828800" marR="0" lvl="3"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Poppins"/>
                <a:ea typeface="Poppins"/>
                <a:cs typeface="Poppins"/>
              </a:defRPr>
            </a:lvl4pPr>
            <a:lvl5pPr marL="2286000" marR="0" lvl="4"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Poppins"/>
                <a:ea typeface="Poppins"/>
                <a:cs typeface="Poppins"/>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9pPr>
          </a:lstStyle>
          <a:p>
            <a:pPr>
              <a:defRPr/>
            </a:pP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matchingName="Título y objetos" preserve="1" userDrawn="1">
  <p:cSld name="1_Título y objetos">
    <p:spTree>
      <p:nvGrpSpPr>
        <p:cNvPr id="1" name=""/>
        <p:cNvGrpSpPr/>
        <p:nvPr/>
      </p:nvGrpSpPr>
      <p:grpSpPr bwMode="auto">
        <a:xfrm>
          <a:off x="0" y="0"/>
          <a:ext cx="0" cy="0"/>
          <a:chOff x="0" y="0"/>
          <a:chExt cx="0" cy="0"/>
        </a:xfrm>
      </p:grpSpPr>
      <p:sp>
        <p:nvSpPr>
          <p:cNvPr id="2" name="Google Shape;6;p1">
            <a:extLst>
              <a:ext uri="{FF2B5EF4-FFF2-40B4-BE49-F238E27FC236}">
                <a16:creationId xmlns:a16="http://schemas.microsoft.com/office/drawing/2014/main" id="{BC4DDA9A-2ADC-F90F-60DC-F88C16660B0C}"/>
              </a:ext>
            </a:extLst>
          </p:cNvPr>
          <p:cNvSpPr txBox="1">
            <a:spLocks noGrp="1"/>
          </p:cNvSpPr>
          <p:nvPr>
            <p:ph type="title"/>
          </p:nvPr>
        </p:nvSpPr>
        <p:spPr bwMode="auto">
          <a:xfrm>
            <a:off x="838200" y="1081015"/>
            <a:ext cx="10515600" cy="686435"/>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rgbClr val="0CB08E"/>
              </a:buClr>
              <a:buSzPts val="3200"/>
              <a:buFont typeface="Bebas Neue"/>
              <a:buNone/>
              <a:defRPr sz="3200" b="0" i="0" u="none" strike="noStrike" cap="none">
                <a:solidFill>
                  <a:srgbClr val="0CB08E"/>
                </a:solidFill>
                <a:latin typeface="Bebas Neue"/>
                <a:ea typeface="Bebas Neue"/>
                <a:cs typeface="Bebas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defRPr/>
            </a:pPr>
            <a:endParaRPr/>
          </a:p>
        </p:txBody>
      </p:sp>
      <p:sp>
        <p:nvSpPr>
          <p:cNvPr id="3" name="Google Shape;7;p1">
            <a:extLst>
              <a:ext uri="{FF2B5EF4-FFF2-40B4-BE49-F238E27FC236}">
                <a16:creationId xmlns:a16="http://schemas.microsoft.com/office/drawing/2014/main" id="{429B3657-32C3-988F-DDCC-5BFAF4FFF96C}"/>
              </a:ext>
            </a:extLst>
          </p:cNvPr>
          <p:cNvSpPr txBox="1">
            <a:spLocks noGrp="1"/>
          </p:cNvSpPr>
          <p:nvPr>
            <p:ph idx="1"/>
          </p:nvPr>
        </p:nvSpPr>
        <p:spPr bwMode="auto">
          <a:xfrm>
            <a:off x="838200" y="2023287"/>
            <a:ext cx="10515600" cy="3726638"/>
          </a:xfrm>
          <a:prstGeom prst="rect">
            <a:avLst/>
          </a:prstGeom>
          <a:noFill/>
          <a:ln>
            <a:noFill/>
          </a:ln>
        </p:spPr>
        <p:txBody>
          <a:bodyPr spcFirstLastPara="1" wrap="square" lIns="91425" tIns="45700" rIns="91425" bIns="45700" anchor="t" anchorCtr="0">
            <a:normAutofit/>
          </a:bodyPr>
          <a:lstStyle>
            <a:lvl1pPr marL="457200" marR="0" lvl="0" indent="-342900" algn="l">
              <a:lnSpc>
                <a:spcPct val="90000"/>
              </a:lnSpc>
              <a:spcBef>
                <a:spcPts val="1000"/>
              </a:spcBef>
              <a:spcAft>
                <a:spcPts val="0"/>
              </a:spcAft>
              <a:buClr>
                <a:schemeClr val="dk1"/>
              </a:buClr>
              <a:buSzPts val="1800"/>
              <a:buFont typeface="Arial"/>
              <a:buChar char="•"/>
              <a:defRPr sz="1800" b="1" i="0" u="none" strike="noStrike" cap="none">
                <a:solidFill>
                  <a:schemeClr val="dk1"/>
                </a:solidFill>
                <a:latin typeface="Poppins"/>
                <a:ea typeface="Poppins"/>
                <a:cs typeface="Poppins"/>
              </a:defRPr>
            </a:lvl1pPr>
            <a:lvl2pPr marL="914400" marR="0" lvl="1"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Poppins"/>
                <a:ea typeface="Poppins"/>
                <a:cs typeface="Poppins"/>
              </a:defRPr>
            </a:lvl2pPr>
            <a:lvl3pPr marL="1371600" marR="0" lvl="2"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Poppins"/>
                <a:ea typeface="Poppins"/>
                <a:cs typeface="Poppins"/>
              </a:defRPr>
            </a:lvl3pPr>
            <a:lvl4pPr marL="1828800" marR="0" lvl="3"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Poppins"/>
                <a:ea typeface="Poppins"/>
                <a:cs typeface="Poppins"/>
              </a:defRPr>
            </a:lvl4pPr>
            <a:lvl5pPr marL="2286000" marR="0" lvl="4"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Poppins"/>
                <a:ea typeface="Poppins"/>
                <a:cs typeface="Poppins"/>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9pPr>
          </a:lstStyle>
          <a:p>
            <a:pPr>
              <a:defRPr/>
            </a:pPr>
            <a:endParaRPr dirty="0"/>
          </a:p>
        </p:txBody>
      </p:sp>
    </p:spTree>
    <p:extLst>
      <p:ext uri="{BB962C8B-B14F-4D97-AF65-F5344CB8AC3E}">
        <p14:creationId xmlns:p14="http://schemas.microsoft.com/office/powerpoint/2010/main" val="1778273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matchingName="Encabezado de sección" type="secHead" userDrawn="1">
  <p:cSld name="Encabezado de sección">
    <p:spTree>
      <p:nvGrpSpPr>
        <p:cNvPr id="1" name=""/>
        <p:cNvGrpSpPr/>
        <p:nvPr/>
      </p:nvGrpSpPr>
      <p:grpSpPr bwMode="auto">
        <a:xfrm>
          <a:off x="0" y="0"/>
          <a:ext cx="0" cy="0"/>
          <a:chOff x="0" y="0"/>
          <a:chExt cx="0" cy="0"/>
        </a:xfrm>
      </p:grpSpPr>
      <p:sp>
        <p:nvSpPr>
          <p:cNvPr id="26" name="Google Shape;26;p4"/>
          <p:cNvSpPr txBox="1">
            <a:spLocks noGrp="1"/>
          </p:cNvSpPr>
          <p:nvPr>
            <p:ph type="title"/>
          </p:nvPr>
        </p:nvSpPr>
        <p:spPr bwMode="auto">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CB08E"/>
              </a:buClr>
              <a:buSzPts val="6000"/>
              <a:buFont typeface="Bebas Neue"/>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27" name="Google Shape;27;p4"/>
          <p:cNvSpPr txBox="1">
            <a:spLocks noGrp="1"/>
          </p:cNvSpPr>
          <p:nvPr>
            <p:ph type="body" idx="1"/>
          </p:nvPr>
        </p:nvSpPr>
        <p:spPr bwMode="auto">
          <a:xfrm>
            <a:off x="831850" y="4589463"/>
            <a:ext cx="10515600" cy="103240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a:defRPr/>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matchingName="Solo el título" userDrawn="1">
  <p:cSld name="Solo el título">
    <p:spTree>
      <p:nvGrpSpPr>
        <p:cNvPr id="1" name=""/>
        <p:cNvGrpSpPr/>
        <p:nvPr/>
      </p:nvGrpSpPr>
      <p:grpSpPr bwMode="auto">
        <a:xfrm>
          <a:off x="0" y="0"/>
          <a:ext cx="0" cy="0"/>
          <a:chOff x="0" y="0"/>
          <a:chExt cx="0" cy="0"/>
        </a:xfrm>
      </p:grpSpPr>
      <p:sp>
        <p:nvSpPr>
          <p:cNvPr id="2" name="Google Shape;6;p1">
            <a:extLst>
              <a:ext uri="{FF2B5EF4-FFF2-40B4-BE49-F238E27FC236}">
                <a16:creationId xmlns:a16="http://schemas.microsoft.com/office/drawing/2014/main" id="{514489BA-FCC2-D597-CF08-D335D35DE345}"/>
              </a:ext>
            </a:extLst>
          </p:cNvPr>
          <p:cNvSpPr txBox="1">
            <a:spLocks noGrp="1"/>
          </p:cNvSpPr>
          <p:nvPr>
            <p:ph type="title"/>
          </p:nvPr>
        </p:nvSpPr>
        <p:spPr bwMode="auto">
          <a:xfrm>
            <a:off x="838200" y="1081015"/>
            <a:ext cx="10515600" cy="686435"/>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rgbClr val="0CB08E"/>
              </a:buClr>
              <a:buSzPts val="3200"/>
              <a:buFont typeface="Bebas Neue"/>
              <a:buNone/>
              <a:defRPr sz="3200" b="0" i="0" u="none" strike="noStrike" cap="none">
                <a:solidFill>
                  <a:srgbClr val="0CB08E"/>
                </a:solidFill>
                <a:latin typeface="Bebas Neue"/>
                <a:ea typeface="Bebas Neue"/>
                <a:cs typeface="Bebas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defRPr/>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matchingName="En blanco" type="blank" userDrawn="1">
  <p:cSld name="En blanco">
    <p:spTree>
      <p:nvGrpSpPr>
        <p:cNvPr id="1" name=""/>
        <p:cNvGrpSpPr/>
        <p:nvPr/>
      </p:nvGrpSpPr>
      <p:grpSpPr bwMode="auto">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matchingName="Contenido con título" type="objTx" userDrawn="1">
  <p:cSld name="Contenido con título">
    <p:spTree>
      <p:nvGrpSpPr>
        <p:cNvPr id="1" name=""/>
        <p:cNvGrpSpPr/>
        <p:nvPr/>
      </p:nvGrpSpPr>
      <p:grpSpPr bwMode="auto">
        <a:xfrm>
          <a:off x="0" y="0"/>
          <a:ext cx="0" cy="0"/>
          <a:chOff x="0" y="0"/>
          <a:chExt cx="0" cy="0"/>
        </a:xfrm>
      </p:grpSpPr>
      <p:sp>
        <p:nvSpPr>
          <p:cNvPr id="57" name="Google Shape;57;p9"/>
          <p:cNvSpPr txBox="1">
            <a:spLocks noGrp="1"/>
          </p:cNvSpPr>
          <p:nvPr>
            <p:ph type="title"/>
          </p:nvPr>
        </p:nvSpPr>
        <p:spPr bwMode="auto">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CB08E"/>
              </a:buClr>
              <a:buSzPts val="3200"/>
              <a:buFont typeface="Bebas Neu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58" name="Google Shape;58;p9"/>
          <p:cNvSpPr txBox="1">
            <a:spLocks noGrp="1"/>
          </p:cNvSpPr>
          <p:nvPr>
            <p:ph type="body" idx="1"/>
          </p:nvPr>
        </p:nvSpPr>
        <p:spPr bwMode="auto">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vl1pPr>
            <a:lvl2pPr marL="914400" lvl="1" indent="-330200" algn="l">
              <a:lnSpc>
                <a:spcPct val="90000"/>
              </a:lnSpc>
              <a:spcBef>
                <a:spcPts val="500"/>
              </a:spcBef>
              <a:spcAft>
                <a:spcPts val="0"/>
              </a:spcAft>
              <a:buClr>
                <a:schemeClr val="dk1"/>
              </a:buClr>
              <a:buSzPts val="1600"/>
              <a:buChar char="•"/>
              <a:defRPr sz="1600"/>
            </a:lvl2pPr>
            <a:lvl3pPr marL="1371600" lvl="2" indent="-317500" algn="l">
              <a:lnSpc>
                <a:spcPct val="90000"/>
              </a:lnSpc>
              <a:spcBef>
                <a:spcPts val="500"/>
              </a:spcBef>
              <a:spcAft>
                <a:spcPts val="0"/>
              </a:spcAft>
              <a:buClr>
                <a:schemeClr val="dk1"/>
              </a:buClr>
              <a:buSzPts val="1400"/>
              <a:buChar char="•"/>
              <a:defRPr sz="1400"/>
            </a:lvl3pPr>
            <a:lvl4pPr marL="1828800" lvl="3" indent="-304800" algn="l">
              <a:lnSpc>
                <a:spcPct val="90000"/>
              </a:lnSpc>
              <a:spcBef>
                <a:spcPts val="500"/>
              </a:spcBef>
              <a:spcAft>
                <a:spcPts val="0"/>
              </a:spcAft>
              <a:buClr>
                <a:schemeClr val="dk1"/>
              </a:buClr>
              <a:buSzPts val="1200"/>
              <a:buChar char="•"/>
              <a:defRPr sz="1200"/>
            </a:lvl4pPr>
            <a:lvl5pPr marL="2286000" lvl="4" indent="-304800" algn="l">
              <a:lnSpc>
                <a:spcPct val="90000"/>
              </a:lnSpc>
              <a:spcBef>
                <a:spcPts val="500"/>
              </a:spcBef>
              <a:spcAft>
                <a:spcPts val="0"/>
              </a:spcAft>
              <a:buClr>
                <a:schemeClr val="dk1"/>
              </a:buClr>
              <a:buSzPts val="1200"/>
              <a:buChar char="•"/>
              <a:defRPr sz="12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a:defRPr/>
            </a:pPr>
            <a:endParaRPr/>
          </a:p>
        </p:txBody>
      </p:sp>
      <p:sp>
        <p:nvSpPr>
          <p:cNvPr id="59" name="Google Shape;59;p9"/>
          <p:cNvSpPr txBox="1">
            <a:spLocks noGrp="1"/>
          </p:cNvSpPr>
          <p:nvPr>
            <p:ph type="body" idx="2"/>
          </p:nvPr>
        </p:nvSpPr>
        <p:spPr bwMode="auto">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a:defRPr/>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matchingName="Imagen con título" type="picTx" userDrawn="1">
  <p:cSld name="Imagen con título">
    <p:spTree>
      <p:nvGrpSpPr>
        <p:cNvPr id="1" name=""/>
        <p:cNvGrpSpPr/>
        <p:nvPr/>
      </p:nvGrpSpPr>
      <p:grpSpPr bwMode="auto">
        <a:xfrm>
          <a:off x="0" y="0"/>
          <a:ext cx="0" cy="0"/>
          <a:chOff x="0" y="0"/>
          <a:chExt cx="0" cy="0"/>
        </a:xfrm>
      </p:grpSpPr>
      <p:sp>
        <p:nvSpPr>
          <p:cNvPr id="64" name="Google Shape;64;p10"/>
          <p:cNvSpPr txBox="1">
            <a:spLocks noGrp="1"/>
          </p:cNvSpPr>
          <p:nvPr>
            <p:ph type="title"/>
          </p:nvPr>
        </p:nvSpPr>
        <p:spPr bwMode="auto">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CB08E"/>
              </a:buClr>
              <a:buSzPts val="3200"/>
              <a:buFont typeface="Bebas Neu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65" name="Google Shape;65;p10"/>
          <p:cNvSpPr>
            <a:spLocks noGrp="1"/>
          </p:cNvSpPr>
          <p:nvPr>
            <p:ph type="pic" idx="2"/>
          </p:nvPr>
        </p:nvSpPr>
        <p:spPr bwMode="auto">
          <a:xfrm>
            <a:off x="5183188" y="987425"/>
            <a:ext cx="6172200" cy="4873625"/>
          </a:xfrm>
          <a:prstGeom prst="rect">
            <a:avLst/>
          </a:prstGeom>
          <a:noFill/>
          <a:ln>
            <a:noFill/>
          </a:ln>
        </p:spPr>
      </p:sp>
      <p:sp>
        <p:nvSpPr>
          <p:cNvPr id="66" name="Google Shape;66;p10"/>
          <p:cNvSpPr txBox="1">
            <a:spLocks noGrp="1"/>
          </p:cNvSpPr>
          <p:nvPr>
            <p:ph type="body" idx="1"/>
          </p:nvPr>
        </p:nvSpPr>
        <p:spPr bwMode="auto">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a:defRPr/>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userDrawn="1">
  <p:cSld name="Textfolie5 + 2 Spalten">
    <p:spTree>
      <p:nvGrpSpPr>
        <p:cNvPr id="1" name=""/>
        <p:cNvGrpSpPr/>
        <p:nvPr/>
      </p:nvGrpSpPr>
      <p:grpSpPr bwMode="auto">
        <a:xfrm>
          <a:off x="0" y="0"/>
          <a:ext cx="0" cy="0"/>
          <a:chOff x="0" y="0"/>
          <a:chExt cx="0" cy="0"/>
        </a:xfrm>
      </p:grpSpPr>
      <p:sp>
        <p:nvSpPr>
          <p:cNvPr id="3" name="Content Placeholder 2"/>
          <p:cNvSpPr>
            <a:spLocks noGrp="1"/>
          </p:cNvSpPr>
          <p:nvPr>
            <p:ph idx="1"/>
          </p:nvPr>
        </p:nvSpPr>
        <p:spPr bwMode="auto">
          <a:xfrm>
            <a:off x="5620576" y="1797051"/>
            <a:ext cx="6080753" cy="3922517"/>
          </a:xfrm>
        </p:spPr>
        <p:txBody>
          <a:bodyPr/>
          <a:lstStyle>
            <a:lvl1pPr marL="228594" indent="-228594">
              <a:buFont typeface="Wingdings"/>
              <a:buChar char="§"/>
              <a:defRPr sz="1750">
                <a:solidFill>
                  <a:schemeClr val="accent6"/>
                </a:solidFill>
              </a:defRPr>
            </a:lvl1pPr>
            <a:lvl2pPr marL="685783" indent="-228594">
              <a:buFont typeface="Wingdings"/>
              <a:buChar char="§"/>
              <a:defRPr sz="1750">
                <a:solidFill>
                  <a:schemeClr val="accent6"/>
                </a:solidFill>
              </a:defRPr>
            </a:lvl2pPr>
            <a:lvl3pPr marL="1142971" indent="-228594">
              <a:buFont typeface="Wingdings"/>
              <a:buChar char="§"/>
              <a:defRPr sz="1750">
                <a:solidFill>
                  <a:schemeClr val="accent6"/>
                </a:solidFill>
              </a:defRPr>
            </a:lvl3pPr>
            <a:lvl4pPr marL="1600160" indent="-228594">
              <a:buFont typeface="Wingdings"/>
              <a:buChar char="§"/>
              <a:defRPr sz="1750">
                <a:solidFill>
                  <a:schemeClr val="accent6"/>
                </a:solidFill>
              </a:defRPr>
            </a:lvl4pPr>
            <a:lvl5pPr marL="2057349" indent="-228594">
              <a:buFont typeface="Wingdings"/>
              <a:buChar char="§"/>
              <a:defRPr sz="1750">
                <a:solidFill>
                  <a:schemeClr val="accent6"/>
                </a:solidFill>
              </a:defRPr>
            </a:lvl5pPr>
            <a:lvl6pPr>
              <a:defRPr sz="2000"/>
            </a:lvl6pPr>
            <a:lvl7pPr>
              <a:defRPr sz="2000"/>
            </a:lvl7pPr>
            <a:lvl8pPr>
              <a:defRPr sz="2000"/>
            </a:lvl8pPr>
            <a:lvl9pPr>
              <a:defRPr sz="2000"/>
            </a:lvl9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Text Placeholder 3"/>
          <p:cNvSpPr>
            <a:spLocks noGrp="1"/>
          </p:cNvSpPr>
          <p:nvPr>
            <p:ph type="body" sz="half" idx="2"/>
          </p:nvPr>
        </p:nvSpPr>
        <p:spPr bwMode="auto">
          <a:xfrm>
            <a:off x="814918" y="1799824"/>
            <a:ext cx="4538645" cy="3922517"/>
          </a:xfrm>
        </p:spPr>
        <p:txBody>
          <a:bodyPr>
            <a:normAutofit/>
          </a:bodyPr>
          <a:lstStyle>
            <a:lvl1pPr marL="0" indent="0">
              <a:buNone/>
              <a:defRPr sz="1750">
                <a:solidFill>
                  <a:schemeClr val="accent6"/>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defRPr/>
            </a:pPr>
            <a:r>
              <a:rPr lang="de-DE"/>
              <a:t>Mastertextformat bearbeiten</a:t>
            </a:r>
            <a:endParaRPr/>
          </a:p>
        </p:txBody>
      </p:sp>
      <p:sp>
        <p:nvSpPr>
          <p:cNvPr id="9" name="Title 1"/>
          <p:cNvSpPr>
            <a:spLocks noGrp="1"/>
          </p:cNvSpPr>
          <p:nvPr>
            <p:ph type="ctrTitle" hasCustomPrompt="1"/>
          </p:nvPr>
        </p:nvSpPr>
        <p:spPr bwMode="auto">
          <a:xfrm>
            <a:off x="822809" y="1135659"/>
            <a:ext cx="10878519" cy="477837"/>
          </a:xfrm>
          <a:prstGeom prst="rect">
            <a:avLst/>
          </a:prstGeom>
        </p:spPr>
        <p:txBody>
          <a:bodyPr anchor="b">
            <a:noAutofit/>
          </a:bodyPr>
          <a:lstStyle>
            <a:lvl1pPr algn="l">
              <a:defRPr sz="2650">
                <a:solidFill>
                  <a:schemeClr val="accent1"/>
                </a:solidFill>
              </a:defRPr>
            </a:lvl1pPr>
          </a:lstStyle>
          <a:p>
            <a:pPr>
              <a:defRPr/>
            </a:pPr>
            <a:br>
              <a:rPr lang="de-DE"/>
            </a:br>
            <a:r>
              <a:rPr lang="de-DE"/>
              <a:t>Mastertitelformat </a:t>
            </a:r>
            <a:br>
              <a:rPr lang="de-DE"/>
            </a:br>
            <a:r>
              <a:rPr lang="de-DE"/>
              <a:t>bearbeiten</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bwMode="auto">
        <a:xfrm>
          <a:off x="0" y="0"/>
          <a:ext cx="0" cy="0"/>
          <a:chOff x="0" y="0"/>
          <a:chExt cx="0" cy="0"/>
        </a:xfrm>
      </p:grpSpPr>
      <p:sp>
        <p:nvSpPr>
          <p:cNvPr id="6" name="Google Shape;6;p1"/>
          <p:cNvSpPr txBox="1">
            <a:spLocks noGrp="1"/>
          </p:cNvSpPr>
          <p:nvPr>
            <p:ph type="title"/>
          </p:nvPr>
        </p:nvSpPr>
        <p:spPr bwMode="auto">
          <a:xfrm>
            <a:off x="838200" y="1081015"/>
            <a:ext cx="10515600" cy="686435"/>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rgbClr val="0CB08E"/>
              </a:buClr>
              <a:buSzPts val="3200"/>
              <a:buFont typeface="Bebas Neue"/>
              <a:buNone/>
              <a:defRPr sz="3200" b="0" i="0" u="none" strike="noStrike" cap="none">
                <a:solidFill>
                  <a:srgbClr val="0CB08E"/>
                </a:solidFill>
                <a:latin typeface="Bebas Neue"/>
                <a:ea typeface="Bebas Neue"/>
                <a:cs typeface="Bebas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defRPr/>
            </a:pPr>
            <a:endParaRPr dirty="0"/>
          </a:p>
        </p:txBody>
      </p:sp>
      <p:sp>
        <p:nvSpPr>
          <p:cNvPr id="7" name="Google Shape;7;p1"/>
          <p:cNvSpPr txBox="1">
            <a:spLocks noGrp="1"/>
          </p:cNvSpPr>
          <p:nvPr>
            <p:ph type="body" idx="1"/>
          </p:nvPr>
        </p:nvSpPr>
        <p:spPr bwMode="auto">
          <a:xfrm>
            <a:off x="838200" y="2023287"/>
            <a:ext cx="10515600" cy="3726638"/>
          </a:xfrm>
          <a:prstGeom prst="rect">
            <a:avLst/>
          </a:prstGeom>
          <a:noFill/>
          <a:ln>
            <a:noFill/>
          </a:ln>
        </p:spPr>
        <p:txBody>
          <a:bodyPr spcFirstLastPara="1" wrap="square" lIns="91425" tIns="45700" rIns="91425" bIns="45700" anchor="t" anchorCtr="0">
            <a:normAutofit/>
          </a:bodyPr>
          <a:lstStyle>
            <a:lvl1pPr marL="457200" marR="0" lvl="0" indent="-342900" algn="l">
              <a:lnSpc>
                <a:spcPct val="90000"/>
              </a:lnSpc>
              <a:spcBef>
                <a:spcPts val="1000"/>
              </a:spcBef>
              <a:spcAft>
                <a:spcPts val="0"/>
              </a:spcAft>
              <a:buClr>
                <a:schemeClr val="dk1"/>
              </a:buClr>
              <a:buSzPts val="1800"/>
              <a:buFont typeface="Arial"/>
              <a:buChar char="•"/>
              <a:defRPr sz="1800" b="1" i="0" u="none" strike="noStrike" cap="none">
                <a:solidFill>
                  <a:schemeClr val="dk1"/>
                </a:solidFill>
                <a:latin typeface="Poppins"/>
                <a:ea typeface="Poppins"/>
                <a:cs typeface="Poppins"/>
              </a:defRPr>
            </a:lvl1pPr>
            <a:lvl2pPr marL="914400" marR="0" lvl="1"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Poppins"/>
                <a:ea typeface="Poppins"/>
                <a:cs typeface="Poppins"/>
              </a:defRPr>
            </a:lvl2pPr>
            <a:lvl3pPr marL="1371600" marR="0" lvl="2"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Poppins"/>
                <a:ea typeface="Poppins"/>
                <a:cs typeface="Poppins"/>
              </a:defRPr>
            </a:lvl3pPr>
            <a:lvl4pPr marL="1828800" marR="0" lvl="3"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Poppins"/>
                <a:ea typeface="Poppins"/>
                <a:cs typeface="Poppins"/>
              </a:defRPr>
            </a:lvl4pPr>
            <a:lvl5pPr marL="2286000" marR="0" lvl="4"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Poppins"/>
                <a:ea typeface="Poppins"/>
                <a:cs typeface="Poppins"/>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9pPr>
          </a:lstStyle>
          <a:p>
            <a:pPr>
              <a:defRPr/>
            </a:pPr>
            <a:endParaRPr dirty="0"/>
          </a:p>
        </p:txBody>
      </p:sp>
      <p:sp>
        <p:nvSpPr>
          <p:cNvPr id="8" name="Google Shape;8;p1"/>
          <p:cNvSpPr txBox="1">
            <a:spLocks noGrp="1"/>
          </p:cNvSpPr>
          <p:nvPr>
            <p:ph type="dt" idx="10"/>
          </p:nvPr>
        </p:nvSpPr>
        <p:spPr bwMode="auto">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spcBef>
                <a:spcPts val="0"/>
              </a:spcBef>
              <a:spcAft>
                <a:spcPts val="0"/>
              </a:spcAft>
              <a:buSzPts val="1400"/>
              <a:buNone/>
              <a:defRPr sz="1200" b="0" i="0" u="none" strike="noStrike" cap="none">
                <a:solidFill>
                  <a:srgbClr val="888888"/>
                </a:solidFill>
                <a:latin typeface="Poppins"/>
                <a:ea typeface="Poppins"/>
                <a:cs typeface="Poppins"/>
              </a:defRPr>
            </a:lvl1pPr>
            <a:lvl2pPr marR="0" lvl="1" algn="l">
              <a:spcBef>
                <a:spcPts val="0"/>
              </a:spcBef>
              <a:spcAft>
                <a:spcPts val="0"/>
              </a:spcAft>
              <a:buSzPts val="1400"/>
              <a:buNone/>
              <a:defRPr sz="1800" b="0" i="0" u="none" strike="noStrike" cap="none">
                <a:solidFill>
                  <a:schemeClr val="dk1"/>
                </a:solidFill>
                <a:latin typeface="Poppins"/>
                <a:ea typeface="Poppins"/>
                <a:cs typeface="Poppins"/>
              </a:defRPr>
            </a:lvl2pPr>
            <a:lvl3pPr marR="0" lvl="2" algn="l">
              <a:spcBef>
                <a:spcPts val="0"/>
              </a:spcBef>
              <a:spcAft>
                <a:spcPts val="0"/>
              </a:spcAft>
              <a:buSzPts val="1400"/>
              <a:buNone/>
              <a:defRPr sz="1800" b="0" i="0" u="none" strike="noStrike" cap="none">
                <a:solidFill>
                  <a:schemeClr val="dk1"/>
                </a:solidFill>
                <a:latin typeface="Poppins"/>
                <a:ea typeface="Poppins"/>
                <a:cs typeface="Poppins"/>
              </a:defRPr>
            </a:lvl3pPr>
            <a:lvl4pPr marR="0" lvl="3" algn="l">
              <a:spcBef>
                <a:spcPts val="0"/>
              </a:spcBef>
              <a:spcAft>
                <a:spcPts val="0"/>
              </a:spcAft>
              <a:buSzPts val="1400"/>
              <a:buNone/>
              <a:defRPr sz="1800" b="0" i="0" u="none" strike="noStrike" cap="none">
                <a:solidFill>
                  <a:schemeClr val="dk1"/>
                </a:solidFill>
                <a:latin typeface="Poppins"/>
                <a:ea typeface="Poppins"/>
                <a:cs typeface="Poppins"/>
              </a:defRPr>
            </a:lvl4pPr>
            <a:lvl5pPr marR="0" lvl="4" algn="l">
              <a:spcBef>
                <a:spcPts val="0"/>
              </a:spcBef>
              <a:spcAft>
                <a:spcPts val="0"/>
              </a:spcAft>
              <a:buSzPts val="1400"/>
              <a:buNone/>
              <a:defRPr sz="1800" b="0" i="0" u="none" strike="noStrike" cap="none">
                <a:solidFill>
                  <a:schemeClr val="dk1"/>
                </a:solidFill>
                <a:latin typeface="Poppins"/>
                <a:ea typeface="Poppins"/>
                <a:cs typeface="Poppins"/>
              </a:defRPr>
            </a:lvl5pPr>
            <a:lvl6pPr marR="0" lvl="5" algn="l">
              <a:spcBef>
                <a:spcPts val="0"/>
              </a:spcBef>
              <a:spcAft>
                <a:spcPts val="0"/>
              </a:spcAft>
              <a:buSzPts val="1400"/>
              <a:buNone/>
              <a:defRPr sz="1800" b="0" i="0" u="none" strike="noStrike" cap="none">
                <a:solidFill>
                  <a:schemeClr val="dk1"/>
                </a:solidFill>
                <a:latin typeface="Poppins"/>
                <a:ea typeface="Poppins"/>
                <a:cs typeface="Poppins"/>
              </a:defRPr>
            </a:lvl6pPr>
            <a:lvl7pPr marR="0" lvl="6" algn="l">
              <a:spcBef>
                <a:spcPts val="0"/>
              </a:spcBef>
              <a:spcAft>
                <a:spcPts val="0"/>
              </a:spcAft>
              <a:buSzPts val="1400"/>
              <a:buNone/>
              <a:defRPr sz="1800" b="0" i="0" u="none" strike="noStrike" cap="none">
                <a:solidFill>
                  <a:schemeClr val="dk1"/>
                </a:solidFill>
                <a:latin typeface="Poppins"/>
                <a:ea typeface="Poppins"/>
                <a:cs typeface="Poppins"/>
              </a:defRPr>
            </a:lvl7pPr>
            <a:lvl8pPr marR="0" lvl="7" algn="l">
              <a:spcBef>
                <a:spcPts val="0"/>
              </a:spcBef>
              <a:spcAft>
                <a:spcPts val="0"/>
              </a:spcAft>
              <a:buSzPts val="1400"/>
              <a:buNone/>
              <a:defRPr sz="1800" b="0" i="0" u="none" strike="noStrike" cap="none">
                <a:solidFill>
                  <a:schemeClr val="dk1"/>
                </a:solidFill>
                <a:latin typeface="Poppins"/>
                <a:ea typeface="Poppins"/>
                <a:cs typeface="Poppins"/>
              </a:defRPr>
            </a:lvl8pPr>
            <a:lvl9pPr marR="0" lvl="8" algn="l">
              <a:spcBef>
                <a:spcPts val="0"/>
              </a:spcBef>
              <a:spcAft>
                <a:spcPts val="0"/>
              </a:spcAft>
              <a:buSzPts val="1400"/>
              <a:buNone/>
              <a:defRPr sz="1800" b="0" i="0" u="none" strike="noStrike" cap="none">
                <a:solidFill>
                  <a:schemeClr val="dk1"/>
                </a:solidFill>
                <a:latin typeface="Poppins"/>
                <a:ea typeface="Poppins"/>
                <a:cs typeface="Poppins"/>
              </a:defRPr>
            </a:lvl9pPr>
          </a:lstStyle>
          <a:p>
            <a:pPr>
              <a:defRPr/>
            </a:pPr>
            <a:endParaRPr/>
          </a:p>
        </p:txBody>
      </p:sp>
      <p:sp>
        <p:nvSpPr>
          <p:cNvPr id="9" name="Google Shape;9;p1"/>
          <p:cNvSpPr txBox="1">
            <a:spLocks noGrp="1"/>
          </p:cNvSpPr>
          <p:nvPr>
            <p:ph type="ftr" idx="11"/>
          </p:nvPr>
        </p:nvSpPr>
        <p:spPr bwMode="auto">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a:spcBef>
                <a:spcPts val="0"/>
              </a:spcBef>
              <a:spcAft>
                <a:spcPts val="0"/>
              </a:spcAft>
              <a:buSzPts val="1400"/>
              <a:buNone/>
              <a:defRPr sz="1200" b="0" i="0" u="none" strike="noStrike" cap="none">
                <a:solidFill>
                  <a:srgbClr val="888888"/>
                </a:solidFill>
                <a:latin typeface="Poppins"/>
                <a:ea typeface="Poppins"/>
                <a:cs typeface="Poppins"/>
              </a:defRPr>
            </a:lvl1pPr>
            <a:lvl2pPr marR="0" lvl="1" algn="l">
              <a:spcBef>
                <a:spcPts val="0"/>
              </a:spcBef>
              <a:spcAft>
                <a:spcPts val="0"/>
              </a:spcAft>
              <a:buSzPts val="1400"/>
              <a:buNone/>
              <a:defRPr sz="1800" b="0" i="0" u="none" strike="noStrike" cap="none">
                <a:solidFill>
                  <a:schemeClr val="dk1"/>
                </a:solidFill>
                <a:latin typeface="Poppins"/>
                <a:ea typeface="Poppins"/>
                <a:cs typeface="Poppins"/>
              </a:defRPr>
            </a:lvl2pPr>
            <a:lvl3pPr marR="0" lvl="2" algn="l">
              <a:spcBef>
                <a:spcPts val="0"/>
              </a:spcBef>
              <a:spcAft>
                <a:spcPts val="0"/>
              </a:spcAft>
              <a:buSzPts val="1400"/>
              <a:buNone/>
              <a:defRPr sz="1800" b="0" i="0" u="none" strike="noStrike" cap="none">
                <a:solidFill>
                  <a:schemeClr val="dk1"/>
                </a:solidFill>
                <a:latin typeface="Poppins"/>
                <a:ea typeface="Poppins"/>
                <a:cs typeface="Poppins"/>
              </a:defRPr>
            </a:lvl3pPr>
            <a:lvl4pPr marR="0" lvl="3" algn="l">
              <a:spcBef>
                <a:spcPts val="0"/>
              </a:spcBef>
              <a:spcAft>
                <a:spcPts val="0"/>
              </a:spcAft>
              <a:buSzPts val="1400"/>
              <a:buNone/>
              <a:defRPr sz="1800" b="0" i="0" u="none" strike="noStrike" cap="none">
                <a:solidFill>
                  <a:schemeClr val="dk1"/>
                </a:solidFill>
                <a:latin typeface="Poppins"/>
                <a:ea typeface="Poppins"/>
                <a:cs typeface="Poppins"/>
              </a:defRPr>
            </a:lvl4pPr>
            <a:lvl5pPr marR="0" lvl="4" algn="l">
              <a:spcBef>
                <a:spcPts val="0"/>
              </a:spcBef>
              <a:spcAft>
                <a:spcPts val="0"/>
              </a:spcAft>
              <a:buSzPts val="1400"/>
              <a:buNone/>
              <a:defRPr sz="1800" b="0" i="0" u="none" strike="noStrike" cap="none">
                <a:solidFill>
                  <a:schemeClr val="dk1"/>
                </a:solidFill>
                <a:latin typeface="Poppins"/>
                <a:ea typeface="Poppins"/>
                <a:cs typeface="Poppins"/>
              </a:defRPr>
            </a:lvl5pPr>
            <a:lvl6pPr marR="0" lvl="5" algn="l">
              <a:spcBef>
                <a:spcPts val="0"/>
              </a:spcBef>
              <a:spcAft>
                <a:spcPts val="0"/>
              </a:spcAft>
              <a:buSzPts val="1400"/>
              <a:buNone/>
              <a:defRPr sz="1800" b="0" i="0" u="none" strike="noStrike" cap="none">
                <a:solidFill>
                  <a:schemeClr val="dk1"/>
                </a:solidFill>
                <a:latin typeface="Poppins"/>
                <a:ea typeface="Poppins"/>
                <a:cs typeface="Poppins"/>
              </a:defRPr>
            </a:lvl6pPr>
            <a:lvl7pPr marR="0" lvl="6" algn="l">
              <a:spcBef>
                <a:spcPts val="0"/>
              </a:spcBef>
              <a:spcAft>
                <a:spcPts val="0"/>
              </a:spcAft>
              <a:buSzPts val="1400"/>
              <a:buNone/>
              <a:defRPr sz="1800" b="0" i="0" u="none" strike="noStrike" cap="none">
                <a:solidFill>
                  <a:schemeClr val="dk1"/>
                </a:solidFill>
                <a:latin typeface="Poppins"/>
                <a:ea typeface="Poppins"/>
                <a:cs typeface="Poppins"/>
              </a:defRPr>
            </a:lvl7pPr>
            <a:lvl8pPr marR="0" lvl="7" algn="l">
              <a:spcBef>
                <a:spcPts val="0"/>
              </a:spcBef>
              <a:spcAft>
                <a:spcPts val="0"/>
              </a:spcAft>
              <a:buSzPts val="1400"/>
              <a:buNone/>
              <a:defRPr sz="1800" b="0" i="0" u="none" strike="noStrike" cap="none">
                <a:solidFill>
                  <a:schemeClr val="dk1"/>
                </a:solidFill>
                <a:latin typeface="Poppins"/>
                <a:ea typeface="Poppins"/>
                <a:cs typeface="Poppins"/>
              </a:defRPr>
            </a:lvl8pPr>
            <a:lvl9pPr marR="0" lvl="8" algn="l">
              <a:spcBef>
                <a:spcPts val="0"/>
              </a:spcBef>
              <a:spcAft>
                <a:spcPts val="0"/>
              </a:spcAft>
              <a:buSzPts val="1400"/>
              <a:buNone/>
              <a:defRPr sz="1800" b="0" i="0" u="none" strike="noStrike" cap="none">
                <a:solidFill>
                  <a:schemeClr val="dk1"/>
                </a:solidFill>
                <a:latin typeface="Poppins"/>
                <a:ea typeface="Poppins"/>
                <a:cs typeface="Poppins"/>
              </a:defRPr>
            </a:lvl9pPr>
          </a:lstStyle>
          <a:p>
            <a:pPr>
              <a:defRPr/>
            </a:pPr>
            <a:endParaRPr/>
          </a:p>
        </p:txBody>
      </p:sp>
      <p:sp>
        <p:nvSpPr>
          <p:cNvPr id="10" name="Google Shape;10;p1"/>
          <p:cNvSpPr txBox="1">
            <a:spLocks noGrp="1"/>
          </p:cNvSpPr>
          <p:nvPr>
            <p:ph type="sldNum" idx="12"/>
          </p:nvPr>
        </p:nvSpPr>
        <p:spPr bwMode="auto">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rgbClr val="888888"/>
                </a:solidFill>
                <a:latin typeface="Poppins"/>
                <a:ea typeface="Poppins"/>
                <a:cs typeface="Poppins"/>
              </a:defRPr>
            </a:lvl1pPr>
            <a:lvl2pPr marL="0" marR="0" lvl="1" indent="0" algn="r">
              <a:spcBef>
                <a:spcPts val="0"/>
              </a:spcBef>
              <a:buNone/>
              <a:defRPr sz="1200" b="0" i="0" u="none" strike="noStrike" cap="none">
                <a:solidFill>
                  <a:srgbClr val="888888"/>
                </a:solidFill>
                <a:latin typeface="Poppins"/>
                <a:ea typeface="Poppins"/>
                <a:cs typeface="Poppins"/>
              </a:defRPr>
            </a:lvl2pPr>
            <a:lvl3pPr marL="0" marR="0" lvl="2" indent="0" algn="r">
              <a:spcBef>
                <a:spcPts val="0"/>
              </a:spcBef>
              <a:buNone/>
              <a:defRPr sz="1200" b="0" i="0" u="none" strike="noStrike" cap="none">
                <a:solidFill>
                  <a:srgbClr val="888888"/>
                </a:solidFill>
                <a:latin typeface="Poppins"/>
                <a:ea typeface="Poppins"/>
                <a:cs typeface="Poppins"/>
              </a:defRPr>
            </a:lvl3pPr>
            <a:lvl4pPr marL="0" marR="0" lvl="3" indent="0" algn="r">
              <a:spcBef>
                <a:spcPts val="0"/>
              </a:spcBef>
              <a:buNone/>
              <a:defRPr sz="1200" b="0" i="0" u="none" strike="noStrike" cap="none">
                <a:solidFill>
                  <a:srgbClr val="888888"/>
                </a:solidFill>
                <a:latin typeface="Poppins"/>
                <a:ea typeface="Poppins"/>
                <a:cs typeface="Poppins"/>
              </a:defRPr>
            </a:lvl4pPr>
            <a:lvl5pPr marL="0" marR="0" lvl="4" indent="0" algn="r">
              <a:spcBef>
                <a:spcPts val="0"/>
              </a:spcBef>
              <a:buNone/>
              <a:defRPr sz="1200" b="0" i="0" u="none" strike="noStrike" cap="none">
                <a:solidFill>
                  <a:srgbClr val="888888"/>
                </a:solidFill>
                <a:latin typeface="Poppins"/>
                <a:ea typeface="Poppins"/>
                <a:cs typeface="Poppins"/>
              </a:defRPr>
            </a:lvl5pPr>
            <a:lvl6pPr marL="0" marR="0" lvl="5" indent="0" algn="r">
              <a:spcBef>
                <a:spcPts val="0"/>
              </a:spcBef>
              <a:buNone/>
              <a:defRPr sz="1200" b="0" i="0" u="none" strike="noStrike" cap="none">
                <a:solidFill>
                  <a:srgbClr val="888888"/>
                </a:solidFill>
                <a:latin typeface="Poppins"/>
                <a:ea typeface="Poppins"/>
                <a:cs typeface="Poppins"/>
              </a:defRPr>
            </a:lvl6pPr>
            <a:lvl7pPr marL="0" marR="0" lvl="6" indent="0" algn="r">
              <a:spcBef>
                <a:spcPts val="0"/>
              </a:spcBef>
              <a:buNone/>
              <a:defRPr sz="1200" b="0" i="0" u="none" strike="noStrike" cap="none">
                <a:solidFill>
                  <a:srgbClr val="888888"/>
                </a:solidFill>
                <a:latin typeface="Poppins"/>
                <a:ea typeface="Poppins"/>
                <a:cs typeface="Poppins"/>
              </a:defRPr>
            </a:lvl7pPr>
            <a:lvl8pPr marL="0" marR="0" lvl="7" indent="0" algn="r">
              <a:spcBef>
                <a:spcPts val="0"/>
              </a:spcBef>
              <a:buNone/>
              <a:defRPr sz="1200" b="0" i="0" u="none" strike="noStrike" cap="none">
                <a:solidFill>
                  <a:srgbClr val="888888"/>
                </a:solidFill>
                <a:latin typeface="Poppins"/>
                <a:ea typeface="Poppins"/>
                <a:cs typeface="Poppins"/>
              </a:defRPr>
            </a:lvl8pPr>
            <a:lvl9pPr marL="0" marR="0" lvl="8" indent="0" algn="r">
              <a:spcBef>
                <a:spcPts val="0"/>
              </a:spcBef>
              <a:buNone/>
              <a:defRPr sz="1200" b="0" i="0" u="none" strike="noStrike" cap="none">
                <a:solidFill>
                  <a:srgbClr val="888888"/>
                </a:solidFill>
                <a:latin typeface="Poppins"/>
                <a:ea typeface="Poppins"/>
                <a:cs typeface="Poppins"/>
              </a:defRPr>
            </a:lvl9pPr>
          </a:lstStyle>
          <a:p>
            <a:pPr marL="0" lvl="0" indent="0" algn="r">
              <a:spcBef>
                <a:spcPts val="0"/>
              </a:spcBef>
              <a:spcAft>
                <a:spcPts val="0"/>
              </a:spcAft>
              <a:buNone/>
              <a:defRPr/>
            </a:pPr>
            <a:fld id="{00000000-1234-1234-1234-123412341234}" type="slidenum">
              <a:rPr lang="es-ES"/>
              <a:t>‹#›</a:t>
            </a:fld>
            <a:endParaRPr/>
          </a:p>
        </p:txBody>
      </p:sp>
      <p:pic>
        <p:nvPicPr>
          <p:cNvPr id="11" name="Google Shape;11;p1"/>
          <p:cNvPicPr/>
          <p:nvPr/>
        </p:nvPicPr>
        <p:blipFill>
          <a:blip r:embed="rId13">
            <a:alphaModFix/>
          </a:blip>
          <a:stretch/>
        </p:blipFill>
        <p:spPr bwMode="auto">
          <a:xfrm>
            <a:off x="0" y="5753100"/>
            <a:ext cx="12192000" cy="1104900"/>
          </a:xfrm>
          <a:prstGeom prst="rect">
            <a:avLst/>
          </a:prstGeom>
          <a:noFill/>
          <a:ln>
            <a:noFill/>
          </a:ln>
        </p:spPr>
      </p:pic>
      <p:pic>
        <p:nvPicPr>
          <p:cNvPr id="2" name="Gráfico 18">
            <a:extLst>
              <a:ext uri="{FF2B5EF4-FFF2-40B4-BE49-F238E27FC236}">
                <a16:creationId xmlns:a16="http://schemas.microsoft.com/office/drawing/2014/main" id="{E390AEB0-22F9-1D08-798D-16FA714B8E3E}"/>
              </a:ext>
            </a:extLst>
          </p:cNvPr>
          <p:cNvPicPr>
            <a:picLocks noChangeAspect="1"/>
          </p:cNvPicPr>
          <p:nvPr userDrawn="1"/>
        </p:nvPicPr>
        <p:blipFill>
          <a:blip>
            <a:extLst>
              <a:ext uri="{96DAC541-7B7A-43D3-8B79-37D633B846F1}">
                <asvg:svgBlip xmlns:asvg="http://schemas.microsoft.com/office/drawing/2016/SVG/main" r:embed="rId14"/>
              </a:ext>
            </a:extLst>
          </a:blip>
          <a:stretch>
            <a:fillRect/>
          </a:stretch>
        </p:blipFill>
        <p:spPr>
          <a:xfrm>
            <a:off x="445439" y="458362"/>
            <a:ext cx="1388441" cy="366816"/>
          </a:xfrm>
          <a:prstGeom prst="rect">
            <a:avLst/>
          </a:prstGeom>
        </p:spPr>
      </p:pic>
      <p:sp>
        <p:nvSpPr>
          <p:cNvPr id="3" name="CuadroTexto 7"/>
          <p:cNvSpPr txBox="1"/>
          <p:nvPr userDrawn="1"/>
        </p:nvSpPr>
        <p:spPr bwMode="auto">
          <a:xfrm>
            <a:off x="1595512" y="619695"/>
            <a:ext cx="1512053" cy="246221"/>
          </a:xfrm>
          <a:prstGeom prst="rect">
            <a:avLst/>
          </a:prstGeom>
          <a:noFill/>
        </p:spPr>
        <p:txBody>
          <a:bodyPr wrap="square">
            <a:spAutoFit/>
          </a:bodyPr>
          <a:lstStyle/>
          <a:p>
            <a:pPr algn="r">
              <a:defRPr/>
            </a:pPr>
            <a:r>
              <a:rPr lang="nl" sz="1000" b="1" noProof="0" dirty="0">
                <a:solidFill>
                  <a:schemeClr val="bg1">
                    <a:lumMod val="50000"/>
                  </a:schemeClr>
                </a:solidFill>
                <a:latin typeface="Poppins"/>
                <a:cs typeface="Poppins"/>
              </a:rPr>
              <a:t>loess-project.eu</a:t>
            </a:r>
            <a:endParaRPr lang="nl" noProof="0" dirty="0"/>
          </a:p>
        </p:txBody>
      </p:sp>
      <p:pic>
        <p:nvPicPr>
          <p:cNvPr id="5" name="Picture 4">
            <a:extLst>
              <a:ext uri="{FF2B5EF4-FFF2-40B4-BE49-F238E27FC236}">
                <a16:creationId xmlns:a16="http://schemas.microsoft.com/office/drawing/2014/main" id="{EA9064B7-1511-0AC7-DCDC-F01AECDF5BC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358906" y="5903189"/>
            <a:ext cx="4323370" cy="406417"/>
          </a:xfrm>
          <a:prstGeom prst="rect">
            <a:avLst/>
          </a:prstGeom>
        </p:spPr>
      </p:pic>
    </p:spTree>
  </p:cSld>
  <p:clrMap bg1="lt1" tx1="dk1" bg2="dk2" tx2="lt2" accent1="accent1" accent2="accent2" accent3="accent3" accent4="accent4" accent5="accent5" accent6="accent6" hlink="hlink" folHlink="folHlink"/>
  <p:sldLayoutIdLst>
    <p:sldLayoutId id="2147483661" r:id="rId1"/>
    <p:sldLayoutId id="2147483662" r:id="rId2"/>
    <p:sldLayoutId id="2147483675" r:id="rId3"/>
    <p:sldLayoutId id="2147483663" r:id="rId4"/>
    <p:sldLayoutId id="2147483666" r:id="rId5"/>
    <p:sldLayoutId id="2147483667" r:id="rId6"/>
    <p:sldLayoutId id="2147483668" r:id="rId7"/>
    <p:sldLayoutId id="2147483669" r:id="rId8"/>
    <p:sldLayoutId id="2147483672" r:id="rId9"/>
    <p:sldLayoutId id="2147483673" r:id="rId10"/>
    <p:sldLayoutId id="2147483649" r:id="rId11"/>
  </p:sldLayoutIdLst>
  <p:hf sldNum="0" hdr="0" ftr="0" dt="0"/>
  <p:txStyles>
    <p:title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titleStyle>
    <p:body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bodyStyle>
    <p:other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jpe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hyperlink" Target="https://www.soundingsoil.ch/zuhoeren/" TargetMode="External"/><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hyperlink" Target="https://www.osttirol-heute.at/menschen/murenabgang-nach-starkem-unwetter-in-oberlienz/" TargetMode="External"/><Relationship Id="rId3" Type="http://schemas.openxmlformats.org/officeDocument/2006/relationships/image" Target="../media/image12.png"/><Relationship Id="rId7"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s://doi.org/10.1007/s11165-012-9348-4"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s://doi.org/10.1007/s11165-012-9348-4"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hyperlink" Target="https://talborne.co.za/soil-health/"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hyperlink" Target="https://talborne.co.za/soil-health/"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35.svg"/></Relationships>
</file>

<file path=ppt/slides/_rels/slide3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sv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hyperlink" Target="https://ediblephilly.ediblecommunities.com/food-thought/food-thought-how-healthy-soil-measured/"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futurefocusedlearning.net/blog/learner-agency/5-terrific-inquiry-based-learning-example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2.png"/><Relationship Id="rId7" Type="http://schemas.openxmlformats.org/officeDocument/2006/relationships/image" Target="../media/image25.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hyperlink" Target="https://www.christianhmeyer.de/mit-concept-mapping-den-lernerfolg-steigern-und-wissen-strukturieren/"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3.png"/><Relationship Id="rId7"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hyperlink" Target="https://www.christianhmeyer.de/mit-concept-mapping-den-lernerfolg-steigern-und-wissen-strukturieren/"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5.svg"/></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hyperlink" Target="https://www.youtube.com/watch?v=l0oj3YJ28YY" TargetMode="External"/><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2.png"/><Relationship Id="rId7" Type="http://schemas.openxmlformats.org/officeDocument/2006/relationships/diagramData" Target="../diagrams/data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11" Type="http://schemas.microsoft.com/office/2007/relationships/diagramDrawing" Target="../diagrams/drawing1.xml"/><Relationship Id="rId5" Type="http://schemas.openxmlformats.org/officeDocument/2006/relationships/image" Target="../media/image13.png"/><Relationship Id="rId10" Type="http://schemas.openxmlformats.org/officeDocument/2006/relationships/diagramColors" Target="../diagrams/colors1.xml"/><Relationship Id="rId4" Type="http://schemas.openxmlformats.org/officeDocument/2006/relationships/image" Target="../media/image9.png"/><Relationship Id="rId9"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rgbClr val="0CAF8F"/>
        </a:solidFill>
        <a:effectLst/>
      </p:bgPr>
    </p:bg>
    <p:spTree>
      <p:nvGrpSpPr>
        <p:cNvPr id="1" name=""/>
        <p:cNvGrpSpPr/>
        <p:nvPr/>
      </p:nvGrpSpPr>
      <p:grpSpPr bwMode="auto">
        <a:xfrm>
          <a:off x="0" y="0"/>
          <a:ext cx="0" cy="0"/>
          <a:chOff x="0" y="0"/>
          <a:chExt cx="0" cy="0"/>
        </a:xfrm>
      </p:grpSpPr>
      <p:sp>
        <p:nvSpPr>
          <p:cNvPr id="8" name="CuadroTexto 7"/>
          <p:cNvSpPr txBox="1"/>
          <p:nvPr/>
        </p:nvSpPr>
        <p:spPr bwMode="auto">
          <a:xfrm>
            <a:off x="1027942" y="4023875"/>
            <a:ext cx="10136109" cy="892552"/>
          </a:xfrm>
          <a:prstGeom prst="rect">
            <a:avLst/>
          </a:prstGeom>
          <a:noFill/>
        </p:spPr>
        <p:txBody>
          <a:bodyPr wrap="none" rtlCol="0">
            <a:spAutoFit/>
          </a:bodyPr>
          <a:lstStyle/>
          <a:p>
            <a:pPr algn="ctr">
              <a:defRPr/>
            </a:pPr>
            <a:r>
              <a:rPr lang="nl" sz="2600" noProof="0" dirty="0">
                <a:solidFill>
                  <a:schemeClr val="bg1"/>
                </a:solidFill>
                <a:latin typeface="Bebas Neue"/>
              </a:rPr>
              <a:t>Onderwijscursus voor biologie- en milieukundedocenten in opleiding</a:t>
            </a:r>
            <a:endParaRPr lang="nl" sz="2600" noProof="0" dirty="0"/>
          </a:p>
          <a:p>
            <a:pPr algn="ctr">
              <a:defRPr/>
            </a:pPr>
            <a:r>
              <a:rPr lang="nl" sz="2600" noProof="0" dirty="0">
                <a:solidFill>
                  <a:schemeClr val="bg1"/>
                </a:solidFill>
                <a:latin typeface="Bebas Neue"/>
              </a:rPr>
              <a:t>“Lesgeven over bodemgezondheid”</a:t>
            </a:r>
          </a:p>
        </p:txBody>
      </p:sp>
      <p:sp>
        <p:nvSpPr>
          <p:cNvPr id="9" name="CuadroTexto 8"/>
          <p:cNvSpPr txBox="1"/>
          <p:nvPr/>
        </p:nvSpPr>
        <p:spPr bwMode="auto">
          <a:xfrm>
            <a:off x="4802238" y="5161320"/>
            <a:ext cx="2587567" cy="584775"/>
          </a:xfrm>
          <a:prstGeom prst="rect">
            <a:avLst/>
          </a:prstGeom>
          <a:noFill/>
        </p:spPr>
        <p:txBody>
          <a:bodyPr wrap="none" rtlCol="0">
            <a:spAutoFit/>
          </a:bodyPr>
          <a:lstStyle/>
          <a:p>
            <a:pPr algn="ctr">
              <a:defRPr/>
            </a:pPr>
            <a:r>
              <a:rPr lang="nl" sz="1600" noProof="0" dirty="0" err="1">
                <a:solidFill>
                  <a:schemeClr val="bg1"/>
                </a:solidFill>
                <a:latin typeface="Poppins"/>
                <a:cs typeface="Poppins"/>
              </a:rPr>
              <a:t>Kapelari, Weinberg &amp; Engl</a:t>
            </a:r>
          </a:p>
          <a:p>
            <a:pPr algn="ctr">
              <a:defRPr/>
            </a:pPr>
            <a:r>
              <a:rPr lang="nl" sz="1600" noProof="0" dirty="0">
                <a:solidFill>
                  <a:schemeClr val="bg1"/>
                </a:solidFill>
                <a:latin typeface="Poppins"/>
                <a:cs typeface="Poppins"/>
              </a:rPr>
              <a:t>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10" name="Title 1">
            <a:extLst>
              <a:ext uri="{FF2B5EF4-FFF2-40B4-BE49-F238E27FC236}">
                <a16:creationId xmlns:a16="http://schemas.microsoft.com/office/drawing/2014/main" id="{D1C3594A-F0D5-8B5A-3EAE-428B6377FCFA}"/>
              </a:ext>
            </a:extLst>
          </p:cNvPr>
          <p:cNvSpPr txBox="1">
            <a:spLocks/>
          </p:cNvSpPr>
          <p:nvPr/>
        </p:nvSpPr>
        <p:spPr bwMode="auto">
          <a:xfrm>
            <a:off x="3289300" y="606707"/>
            <a:ext cx="8064500" cy="685800"/>
          </a:xfrm>
          <a:prstGeom prst="rect">
            <a:avLst/>
          </a:prstGeom>
          <a:noFill/>
          <a:ln>
            <a:noFill/>
          </a:ln>
        </p:spPr>
        <p:txBody>
          <a:bodyPr spcFirstLastPara="1" wrap="square" lIns="91425" tIns="45700" rIns="91425" bIns="45700" anchor="ctr" anchorCtr="0">
            <a:noAutofit/>
          </a:bodyPr>
          <a:lstStyle>
            <a:defPPr marR="0" lvl="0" algn="l">
              <a:lnSpc>
                <a:spcPct val="100000"/>
              </a:lnSpc>
              <a:spcBef>
                <a:spcPts val="0"/>
              </a:spcBef>
              <a:spcAft>
                <a:spcPts val="0"/>
              </a:spcAft>
            </a:defPPr>
            <a:lvl1pPr marR="0" lvl="0" algn="r">
              <a:lnSpc>
                <a:spcPct val="90000"/>
              </a:lnSpc>
              <a:spcBef>
                <a:spcPts val="0"/>
              </a:spcBef>
              <a:spcAft>
                <a:spcPts val="0"/>
              </a:spcAft>
              <a:buClr>
                <a:srgbClr val="0CB08E"/>
              </a:buClr>
              <a:buSzPts val="3200"/>
              <a:buFont typeface="Bebas Neue"/>
              <a:buNone/>
              <a:defRPr sz="3200" b="0" i="0" u="none" strike="noStrike" cap="none">
                <a:solidFill>
                  <a:srgbClr val="0CB08E"/>
                </a:solidFill>
                <a:latin typeface="Bebas Neue"/>
                <a:ea typeface="Bebas Neue"/>
                <a:cs typeface="Bebas Neue"/>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9pPr>
          </a:lstStyle>
          <a:p>
            <a:r>
              <a:rPr lang="nl" dirty="0"/>
              <a:t>Wordt het concept ‘bodemgezondheid’ expliciet of impliciet in onze schoolleerplannen behandeld?</a:t>
            </a:r>
          </a:p>
        </p:txBody>
      </p:sp>
      <p:sp>
        <p:nvSpPr>
          <p:cNvPr id="16" name="Textfeld 33"/>
          <p:cNvSpPr txBox="1"/>
          <p:nvPr/>
        </p:nvSpPr>
        <p:spPr bwMode="auto">
          <a:xfrm>
            <a:off x="693290" y="1532711"/>
            <a:ext cx="8291390" cy="3792577"/>
          </a:xfrm>
          <a:prstGeom prst="rect">
            <a:avLst/>
          </a:prstGeom>
          <a:noFill/>
        </p:spPr>
        <p:txBody>
          <a:bodyPr wrap="square" lIns="91440" tIns="45720" rIns="91440" bIns="45720" rtlCol="0" anchor="t">
            <a:spAutoFit/>
          </a:bodyPr>
          <a:lstStyle/>
          <a:p>
            <a:pPr>
              <a:lnSpc>
                <a:spcPct val="150000"/>
              </a:lnSpc>
              <a:defRPr/>
            </a:pPr>
            <a:r>
              <a:rPr lang="nl" b="1" u="sng" noProof="0" dirty="0">
                <a:latin typeface="Poppins"/>
                <a:cs typeface="Poppins"/>
              </a:rPr>
              <a:t>Opdracht 1.4.: </a:t>
            </a:r>
            <a:r>
              <a:rPr lang="nl" b="1" noProof="0" dirty="0">
                <a:latin typeface="Poppins"/>
                <a:cs typeface="Poppins"/>
              </a:rPr>
              <a:t>Analyseer:</a:t>
            </a:r>
          </a:p>
          <a:p>
            <a:pPr>
              <a:lnSpc>
                <a:spcPct val="150000"/>
              </a:lnSpc>
              <a:defRPr/>
            </a:pPr>
            <a:r>
              <a:rPr lang="nl" b="1" noProof="0" dirty="0">
                <a:latin typeface="Poppins"/>
                <a:cs typeface="Poppins"/>
              </a:rPr>
              <a:t>Groep 1: </a:t>
            </a:r>
            <a:r>
              <a:rPr lang="nl" noProof="0" dirty="0">
                <a:latin typeface="Poppins"/>
                <a:cs typeface="Poppins"/>
              </a:rPr>
              <a:t>het leerplan van basisscholen  </a:t>
            </a:r>
          </a:p>
          <a:p>
            <a:pPr>
              <a:lnSpc>
                <a:spcPct val="150000"/>
              </a:lnSpc>
              <a:defRPr/>
            </a:pPr>
            <a:r>
              <a:rPr lang="nl" b="1" noProof="0" dirty="0">
                <a:latin typeface="Poppins"/>
                <a:cs typeface="Poppins"/>
              </a:rPr>
              <a:t>Groep 2:</a:t>
            </a:r>
            <a:r>
              <a:rPr lang="nl" noProof="0" dirty="0">
                <a:latin typeface="Poppins"/>
                <a:cs typeface="Poppins"/>
              </a:rPr>
              <a:t> het leerplan van de onderbouw van het voortgezet onderwijs </a:t>
            </a:r>
          </a:p>
          <a:p>
            <a:pPr>
              <a:lnSpc>
                <a:spcPct val="150000"/>
              </a:lnSpc>
              <a:defRPr/>
            </a:pPr>
            <a:r>
              <a:rPr lang="nl" b="1" noProof="0" dirty="0">
                <a:latin typeface="Poppins"/>
                <a:cs typeface="Poppins"/>
              </a:rPr>
              <a:t>Groep 3</a:t>
            </a:r>
            <a:r>
              <a:rPr lang="nl" noProof="0" dirty="0">
                <a:latin typeface="Poppins"/>
                <a:cs typeface="Poppins"/>
              </a:rPr>
              <a:t>: het leerplan van de bovenbouw van het voortgezet onderwijs</a:t>
            </a:r>
          </a:p>
          <a:p>
            <a:pPr marL="342900" indent="-342900">
              <a:lnSpc>
                <a:spcPct val="150000"/>
              </a:lnSpc>
              <a:buFont typeface="Arial" panose="020B0604020202020204" pitchFamily="34" charset="0"/>
              <a:buChar char="•"/>
              <a:defRPr/>
            </a:pPr>
            <a:r>
              <a:rPr lang="nl" i="1" noProof="0" dirty="0">
                <a:latin typeface="Poppins"/>
                <a:cs typeface="Poppins"/>
              </a:rPr>
              <a:t>Zoek naar leerdoelen, kennis en vaardigheden met betrekking tot bodemonderwerpen of het concept bodemgezondheid.</a:t>
            </a:r>
          </a:p>
          <a:p>
            <a:pPr marL="342900" indent="-342900">
              <a:lnSpc>
                <a:spcPct val="150000"/>
              </a:lnSpc>
              <a:buFont typeface="Arial" panose="020B0604020202020204" pitchFamily="34" charset="0"/>
              <a:buChar char="•"/>
              <a:defRPr/>
            </a:pPr>
            <a:r>
              <a:rPr lang="nl" i="1" noProof="0" dirty="0">
                <a:latin typeface="Poppins"/>
                <a:cs typeface="Poppins"/>
              </a:rPr>
              <a:t>Zijn er overkoepelende ideeën, vaardigheden, doelstellingen die behandeld kunnen worden bij het lesgeven over onderwerpen met betrekking tot de bodem?</a:t>
            </a:r>
          </a:p>
        </p:txBody>
      </p:sp>
      <p:pic>
        <p:nvPicPr>
          <p:cNvPr id="18" name="Grafik 14">
            <a:extLst>
              <a:ext uri="{FF2B5EF4-FFF2-40B4-BE49-F238E27FC236}">
                <a16:creationId xmlns:a16="http://schemas.microsoft.com/office/drawing/2014/main" id="{AD2C4807-3F5B-4835-A45F-7EA7044CA93B}"/>
              </a:ext>
            </a:extLst>
          </p:cNvPr>
          <p:cNvPicPr>
            <a:picLocks noChangeAspect="1"/>
          </p:cNvPicPr>
          <p:nvPr/>
        </p:nvPicPr>
        <p:blipFill>
          <a:blip r:embed="rId7"/>
          <a:stretch/>
        </p:blipFill>
        <p:spPr bwMode="auto">
          <a:xfrm>
            <a:off x="9656628" y="2743543"/>
            <a:ext cx="1783343" cy="187291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026" name="Picture 2" descr="Community-Netzwerk Menschen Silhouette Symbol. Piktogramm ...">
            <a:extLst>
              <a:ext uri="{FF2B5EF4-FFF2-40B4-BE49-F238E27FC236}">
                <a16:creationId xmlns:a16="http://schemas.microsoft.com/office/drawing/2014/main" id="{F267ECFC-22A7-4CC3-B1ED-92675866C7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2166" y="1525131"/>
            <a:ext cx="2014515" cy="2014515"/>
          </a:xfrm>
          <a:prstGeom prst="rect">
            <a:avLst/>
          </a:prstGeom>
          <a:noFill/>
          <a:extLst>
            <a:ext uri="{909E8E84-426E-40DD-AFC4-6F175D3DCCD1}">
              <a14:hiddenFill xmlns:a14="http://schemas.microsoft.com/office/drawing/2010/main">
                <a:solidFill>
                  <a:srgbClr val="FFFFFF"/>
                </a:solidFill>
              </a14:hiddenFill>
            </a:ext>
          </a:extLst>
        </p:spPr>
      </p:pic>
      <p:pic>
        <p:nvPicPr>
          <p:cNvPr id="11" name="Gráfico 10"/>
          <p:cNvPicPr>
            <a:picLocks noChangeAspect="1"/>
          </p:cNvPicPr>
          <p:nvPr/>
        </p:nvPicPr>
        <p:blipFill>
          <a:blip r:embed="rId4"/>
          <a:stretch/>
        </p:blipFill>
        <p:spPr bwMode="auto">
          <a:xfrm>
            <a:off x="10404811" y="-678275"/>
            <a:ext cx="293241" cy="293241"/>
          </a:xfrm>
          <a:prstGeom prst="rect">
            <a:avLst/>
          </a:prstGeom>
        </p:spPr>
      </p:pic>
      <p:pic>
        <p:nvPicPr>
          <p:cNvPr id="12" name="Gráfico 11"/>
          <p:cNvPicPr>
            <a:picLocks noChangeAspect="1"/>
          </p:cNvPicPr>
          <p:nvPr/>
        </p:nvPicPr>
        <p:blipFill>
          <a:blip r:embed="rId5"/>
          <a:stretch/>
        </p:blipFill>
        <p:spPr bwMode="auto">
          <a:xfrm>
            <a:off x="10792101" y="-675943"/>
            <a:ext cx="293241" cy="293241"/>
          </a:xfrm>
          <a:prstGeom prst="rect">
            <a:avLst/>
          </a:prstGeom>
        </p:spPr>
      </p:pic>
      <p:pic>
        <p:nvPicPr>
          <p:cNvPr id="13" name="Gráfico 12"/>
          <p:cNvPicPr>
            <a:picLocks noChangeAspect="1"/>
          </p:cNvPicPr>
          <p:nvPr/>
        </p:nvPicPr>
        <p:blipFill>
          <a:blip r:embed="rId6"/>
          <a:stretch/>
        </p:blipFill>
        <p:spPr bwMode="auto">
          <a:xfrm>
            <a:off x="11179391" y="-678275"/>
            <a:ext cx="293241" cy="293241"/>
          </a:xfrm>
          <a:prstGeom prst="rect">
            <a:avLst/>
          </a:prstGeom>
        </p:spPr>
      </p:pic>
      <p:pic>
        <p:nvPicPr>
          <p:cNvPr id="14" name="Gráfico 13"/>
          <p:cNvPicPr>
            <a:picLocks noChangeAspect="1"/>
          </p:cNvPicPr>
          <p:nvPr/>
        </p:nvPicPr>
        <p:blipFill>
          <a:blip r:embed="rId7"/>
          <a:stretch/>
        </p:blipFill>
        <p:spPr bwMode="auto">
          <a:xfrm>
            <a:off x="11566681" y="-680607"/>
            <a:ext cx="293241" cy="293241"/>
          </a:xfrm>
          <a:prstGeom prst="rect">
            <a:avLst/>
          </a:prstGeom>
        </p:spPr>
      </p:pic>
      <p:sp>
        <p:nvSpPr>
          <p:cNvPr id="4" name="Textfeld 3"/>
          <p:cNvSpPr txBox="1"/>
          <p:nvPr/>
        </p:nvSpPr>
        <p:spPr bwMode="auto">
          <a:xfrm>
            <a:off x="680053" y="1567487"/>
            <a:ext cx="9350553" cy="2308324"/>
          </a:xfrm>
          <a:prstGeom prst="rect">
            <a:avLst/>
          </a:prstGeom>
          <a:noFill/>
        </p:spPr>
        <p:txBody>
          <a:bodyPr wrap="square" lIns="91440" tIns="45720" rIns="91440" bIns="45720" rtlCol="0" anchor="t">
            <a:spAutoFit/>
          </a:bodyPr>
          <a:lstStyle/>
          <a:p>
            <a:pPr>
              <a:defRPr/>
            </a:pPr>
            <a:r>
              <a:rPr lang="nl" sz="2000" b="1" noProof="0" dirty="0">
                <a:latin typeface="Poppins"/>
              </a:rPr>
              <a:t>Kleine groepsdiscussie</a:t>
            </a:r>
          </a:p>
          <a:p>
            <a:pPr>
              <a:defRPr/>
            </a:pPr>
            <a:endParaRPr lang="nl" sz="2000" noProof="0" dirty="0">
              <a:latin typeface="Poppins"/>
            </a:endParaRPr>
          </a:p>
          <a:p>
            <a:pPr marL="342900" indent="-342900">
              <a:buFont typeface="Arial"/>
              <a:buChar char="•"/>
              <a:defRPr/>
            </a:pPr>
            <a:r>
              <a:rPr lang="nl" sz="2000" i="1" noProof="0" dirty="0">
                <a:latin typeface="Poppins"/>
              </a:rPr>
              <a:t>Welke onderwerpen rond bodem worden in het leerplan behandeld?</a:t>
            </a:r>
          </a:p>
          <a:p>
            <a:pPr marL="342900" indent="-342900">
              <a:buFont typeface="Arial"/>
              <a:buChar char="•"/>
              <a:defRPr/>
            </a:pPr>
            <a:r>
              <a:rPr lang="nl" sz="2000" i="1" noProof="0" dirty="0">
                <a:latin typeface="Poppins"/>
              </a:rPr>
              <a:t>Wat denk je, is er een tekort aan onderwijs over bodemgezondheid in het leerplan?</a:t>
            </a:r>
          </a:p>
          <a:p>
            <a:pPr marL="342900" indent="-342900">
              <a:buFont typeface="Arial"/>
              <a:buChar char="•"/>
              <a:defRPr/>
            </a:pPr>
            <a:r>
              <a:rPr lang="nl" sz="2000" i="1" noProof="0" dirty="0">
                <a:latin typeface="Poppins"/>
              </a:rPr>
              <a:t>Kun je verschillen aanwijzen tussen de leerplannen? </a:t>
            </a:r>
          </a:p>
          <a:p>
            <a:pPr marL="342900" indent="-342900">
              <a:buFontTx/>
              <a:buChar char="-"/>
              <a:defRPr/>
            </a:pPr>
            <a:endParaRPr lang="nl" sz="2400" noProof="0" dirty="0">
              <a:latin typeface="Poppins"/>
            </a:endParaRPr>
          </a:p>
        </p:txBody>
      </p:sp>
      <p:sp>
        <p:nvSpPr>
          <p:cNvPr id="2" name="Rechteck 1">
            <a:extLst>
              <a:ext uri="{FF2B5EF4-FFF2-40B4-BE49-F238E27FC236}">
                <a16:creationId xmlns:a16="http://schemas.microsoft.com/office/drawing/2014/main" id="{57D13FD4-3F5B-4A79-8DDE-6872C513617B}"/>
              </a:ext>
            </a:extLst>
          </p:cNvPr>
          <p:cNvSpPr/>
          <p:nvPr/>
        </p:nvSpPr>
        <p:spPr>
          <a:xfrm>
            <a:off x="680053" y="3539646"/>
            <a:ext cx="8504979" cy="1477328"/>
          </a:xfrm>
          <a:prstGeom prst="rect">
            <a:avLst/>
          </a:prstGeom>
        </p:spPr>
        <p:txBody>
          <a:bodyPr wrap="square">
            <a:spAutoFit/>
          </a:bodyPr>
          <a:lstStyle/>
          <a:p>
            <a:pPr>
              <a:lnSpc>
                <a:spcPct val="150000"/>
              </a:lnSpc>
              <a:defRPr/>
            </a:pPr>
            <a:r>
              <a:rPr lang="nl" sz="2000" b="1" noProof="0" dirty="0">
                <a:latin typeface="Poppins"/>
                <a:cs typeface="Poppins"/>
              </a:rPr>
              <a:t>Deel je resultaten in een plenaire discussie: </a:t>
            </a:r>
          </a:p>
          <a:p>
            <a:pPr marL="342900" indent="-342900">
              <a:buFont typeface="Arial" panose="020B0604020202020204" pitchFamily="34" charset="0"/>
              <a:buChar char="•"/>
              <a:defRPr/>
            </a:pPr>
            <a:r>
              <a:rPr lang="nl" sz="2000" i="1" noProof="0" dirty="0">
                <a:latin typeface="Poppins"/>
                <a:cs typeface="Poppins"/>
              </a:rPr>
              <a:t>Moeten we deze leerplannen veranderen om bodemgeletterdheid in de samenleving tot stand te brengen? </a:t>
            </a:r>
          </a:p>
          <a:p>
            <a:pPr marL="342900" indent="-342900">
              <a:buFont typeface="Arial" panose="020B0604020202020204" pitchFamily="34" charset="0"/>
              <a:buChar char="•"/>
              <a:defRPr/>
            </a:pPr>
            <a:r>
              <a:rPr lang="nl" sz="2000" i="1" noProof="0" dirty="0">
                <a:latin typeface="Poppins"/>
                <a:cs typeface="Poppins"/>
              </a:rPr>
              <a:t>Zijn er mogelijkheden om bodemgeletterdheid nu al in de samenleving tot stand te brengen?</a:t>
            </a:r>
          </a:p>
        </p:txBody>
      </p:sp>
      <p:pic>
        <p:nvPicPr>
          <p:cNvPr id="5" name="Grafik 4">
            <a:extLst>
              <a:ext uri="{FF2B5EF4-FFF2-40B4-BE49-F238E27FC236}">
                <a16:creationId xmlns:a16="http://schemas.microsoft.com/office/drawing/2014/main" id="{F52D9F97-45A2-4572-AA18-2F4F39BED1EC}"/>
              </a:ext>
            </a:extLst>
          </p:cNvPr>
          <p:cNvPicPr>
            <a:picLocks noChangeAspect="1"/>
          </p:cNvPicPr>
          <p:nvPr/>
        </p:nvPicPr>
        <p:blipFill>
          <a:blip r:embed="rId8"/>
          <a:stretch>
            <a:fillRect/>
          </a:stretch>
        </p:blipFill>
        <p:spPr>
          <a:xfrm>
            <a:off x="9929844" y="3657600"/>
            <a:ext cx="1783457" cy="1783457"/>
          </a:xfrm>
          <a:prstGeom prst="rect">
            <a:avLst/>
          </a:prstGeom>
        </p:spPr>
      </p:pic>
      <p:sp>
        <p:nvSpPr>
          <p:cNvPr id="7" name="Title 1">
            <a:extLst>
              <a:ext uri="{FF2B5EF4-FFF2-40B4-BE49-F238E27FC236}">
                <a16:creationId xmlns:a16="http://schemas.microsoft.com/office/drawing/2014/main" id="{C99B267D-180A-3BE2-D3C0-0AEB9CCFE5AA}"/>
              </a:ext>
            </a:extLst>
          </p:cNvPr>
          <p:cNvSpPr txBox="1">
            <a:spLocks/>
          </p:cNvSpPr>
          <p:nvPr/>
        </p:nvSpPr>
        <p:spPr bwMode="auto">
          <a:xfrm>
            <a:off x="3289300" y="606707"/>
            <a:ext cx="8064500" cy="685800"/>
          </a:xfrm>
          <a:prstGeom prst="rect">
            <a:avLst/>
          </a:prstGeom>
          <a:noFill/>
          <a:ln>
            <a:noFill/>
          </a:ln>
        </p:spPr>
        <p:txBody>
          <a:bodyPr spcFirstLastPara="1" wrap="square" lIns="91425" tIns="45700" rIns="91425" bIns="45700" anchor="ctr" anchorCtr="0">
            <a:noAutofit/>
          </a:bodyPr>
          <a:lstStyle>
            <a:defPPr marR="0" lvl="0" algn="l">
              <a:lnSpc>
                <a:spcPct val="100000"/>
              </a:lnSpc>
              <a:spcBef>
                <a:spcPts val="0"/>
              </a:spcBef>
              <a:spcAft>
                <a:spcPts val="0"/>
              </a:spcAft>
            </a:defPPr>
            <a:lvl1pPr marR="0" lvl="0" algn="r">
              <a:lnSpc>
                <a:spcPct val="90000"/>
              </a:lnSpc>
              <a:spcBef>
                <a:spcPts val="0"/>
              </a:spcBef>
              <a:spcAft>
                <a:spcPts val="0"/>
              </a:spcAft>
              <a:buClr>
                <a:srgbClr val="0CB08E"/>
              </a:buClr>
              <a:buSzPts val="3200"/>
              <a:buFont typeface="Bebas Neue"/>
              <a:buNone/>
              <a:defRPr sz="3200" b="0" i="0" u="none" strike="noStrike" cap="none">
                <a:solidFill>
                  <a:srgbClr val="0CB08E"/>
                </a:solidFill>
                <a:latin typeface="Bebas Neue"/>
                <a:ea typeface="Bebas Neue"/>
                <a:cs typeface="Bebas Neue"/>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9pPr>
          </a:lstStyle>
          <a:p>
            <a:r>
              <a:rPr lang="nl" dirty="0"/>
              <a:t>Wordt het concept ‘bodemgezondheid’ expliciet of impliciet in onze schoolleerplannen behandeld?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44127A-3726-43F6-B787-0AD25945D0E5}"/>
              </a:ext>
            </a:extLst>
          </p:cNvPr>
          <p:cNvSpPr>
            <a:spLocks noGrp="1"/>
          </p:cNvSpPr>
          <p:nvPr>
            <p:ph type="title"/>
          </p:nvPr>
        </p:nvSpPr>
        <p:spPr/>
        <p:txBody>
          <a:bodyPr/>
          <a:lstStyle/>
          <a:p>
            <a:r>
              <a:rPr lang="nl" noProof="0" dirty="0"/>
              <a:t>Module 2</a:t>
            </a:r>
          </a:p>
        </p:txBody>
      </p:sp>
      <p:sp>
        <p:nvSpPr>
          <p:cNvPr id="3" name="Textplatzhalter 2">
            <a:extLst>
              <a:ext uri="{FF2B5EF4-FFF2-40B4-BE49-F238E27FC236}">
                <a16:creationId xmlns:a16="http://schemas.microsoft.com/office/drawing/2014/main" id="{DB7C72AE-3E17-4557-B09D-CC4AE96D8088}"/>
              </a:ext>
            </a:extLst>
          </p:cNvPr>
          <p:cNvSpPr>
            <a:spLocks noGrp="1"/>
          </p:cNvSpPr>
          <p:nvPr>
            <p:ph type="body" idx="1"/>
          </p:nvPr>
        </p:nvSpPr>
        <p:spPr/>
        <p:txBody>
          <a:bodyPr/>
          <a:lstStyle/>
          <a:p>
            <a:r>
              <a:rPr lang="nl" noProof="0" dirty="0"/>
              <a:t>Lerenden activeren</a:t>
            </a:r>
          </a:p>
        </p:txBody>
      </p:sp>
    </p:spTree>
    <p:extLst>
      <p:ext uri="{BB962C8B-B14F-4D97-AF65-F5344CB8AC3E}">
        <p14:creationId xmlns:p14="http://schemas.microsoft.com/office/powerpoint/2010/main" val="4002628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a:extLst>
            <a:ext uri="{FF2B5EF4-FFF2-40B4-BE49-F238E27FC236}">
              <a16:creationId xmlns:a16="http://schemas.microsoft.com/office/drawing/2014/main" id="{1EA31E5B-2D0B-18C7-81A3-444D09008943}"/>
            </a:ext>
          </a:extLst>
        </p:cNvPr>
        <p:cNvGrpSpPr/>
        <p:nvPr/>
      </p:nvGrpSpPr>
      <p:grpSpPr bwMode="auto">
        <a:xfrm>
          <a:off x="0" y="0"/>
          <a:ext cx="0" cy="0"/>
          <a:chOff x="0" y="0"/>
          <a:chExt cx="0" cy="0"/>
        </a:xfrm>
      </p:grpSpPr>
      <p:pic>
        <p:nvPicPr>
          <p:cNvPr id="11" name="Gráfico 10">
            <a:extLst>
              <a:ext uri="{FF2B5EF4-FFF2-40B4-BE49-F238E27FC236}">
                <a16:creationId xmlns:a16="http://schemas.microsoft.com/office/drawing/2014/main" id="{7433D617-9DFF-419C-7E3E-38AD231EC57C}"/>
              </a:ext>
            </a:extLst>
          </p:cNvPr>
          <p:cNvPicPr>
            <a:picLocks noChangeAspect="1"/>
          </p:cNvPicPr>
          <p:nvPr/>
        </p:nvPicPr>
        <p:blipFill>
          <a:blip r:embed="rId3"/>
          <a:stretch/>
        </p:blipFill>
        <p:spPr bwMode="auto">
          <a:xfrm>
            <a:off x="10404811" y="-678275"/>
            <a:ext cx="293241" cy="293241"/>
          </a:xfrm>
          <a:prstGeom prst="rect">
            <a:avLst/>
          </a:prstGeom>
        </p:spPr>
      </p:pic>
      <p:pic>
        <p:nvPicPr>
          <p:cNvPr id="12" name="Gráfico 11">
            <a:extLst>
              <a:ext uri="{FF2B5EF4-FFF2-40B4-BE49-F238E27FC236}">
                <a16:creationId xmlns:a16="http://schemas.microsoft.com/office/drawing/2014/main" id="{2769D964-B3F3-6327-4141-18FA42BDE67F}"/>
              </a:ext>
            </a:extLst>
          </p:cNvPr>
          <p:cNvPicPr>
            <a:picLocks noChangeAspect="1"/>
          </p:cNvPicPr>
          <p:nvPr/>
        </p:nvPicPr>
        <p:blipFill>
          <a:blip r:embed="rId4"/>
          <a:stretch/>
        </p:blipFill>
        <p:spPr bwMode="auto">
          <a:xfrm>
            <a:off x="10792101" y="-675943"/>
            <a:ext cx="293241" cy="293241"/>
          </a:xfrm>
          <a:prstGeom prst="rect">
            <a:avLst/>
          </a:prstGeom>
        </p:spPr>
      </p:pic>
      <p:pic>
        <p:nvPicPr>
          <p:cNvPr id="13" name="Gráfico 12">
            <a:extLst>
              <a:ext uri="{FF2B5EF4-FFF2-40B4-BE49-F238E27FC236}">
                <a16:creationId xmlns:a16="http://schemas.microsoft.com/office/drawing/2014/main" id="{7EE356DE-7963-EA7D-DA33-9E2BBD90E72C}"/>
              </a:ext>
            </a:extLst>
          </p:cNvPr>
          <p:cNvPicPr>
            <a:picLocks noChangeAspect="1"/>
          </p:cNvPicPr>
          <p:nvPr/>
        </p:nvPicPr>
        <p:blipFill>
          <a:blip r:embed="rId5"/>
          <a:stretch/>
        </p:blipFill>
        <p:spPr bwMode="auto">
          <a:xfrm>
            <a:off x="11179391" y="-678275"/>
            <a:ext cx="293241" cy="293241"/>
          </a:xfrm>
          <a:prstGeom prst="rect">
            <a:avLst/>
          </a:prstGeom>
        </p:spPr>
      </p:pic>
      <p:pic>
        <p:nvPicPr>
          <p:cNvPr id="14" name="Gráfico 13">
            <a:extLst>
              <a:ext uri="{FF2B5EF4-FFF2-40B4-BE49-F238E27FC236}">
                <a16:creationId xmlns:a16="http://schemas.microsoft.com/office/drawing/2014/main" id="{677B7027-B5B9-A2C0-1EA3-B681CA3B7DAA}"/>
              </a:ext>
            </a:extLst>
          </p:cNvPr>
          <p:cNvPicPr>
            <a:picLocks noChangeAspect="1"/>
          </p:cNvPicPr>
          <p:nvPr/>
        </p:nvPicPr>
        <p:blipFill>
          <a:blip r:embed="rId6"/>
          <a:stretch/>
        </p:blipFill>
        <p:spPr bwMode="auto">
          <a:xfrm>
            <a:off x="11566681" y="-680607"/>
            <a:ext cx="293241" cy="293241"/>
          </a:xfrm>
          <a:prstGeom prst="rect">
            <a:avLst/>
          </a:prstGeom>
        </p:spPr>
      </p:pic>
      <p:sp>
        <p:nvSpPr>
          <p:cNvPr id="2" name="Title 1">
            <a:extLst>
              <a:ext uri="{FF2B5EF4-FFF2-40B4-BE49-F238E27FC236}">
                <a16:creationId xmlns:a16="http://schemas.microsoft.com/office/drawing/2014/main" id="{680D6915-4E8E-8390-36F8-0567D08D4C3D}"/>
              </a:ext>
            </a:extLst>
          </p:cNvPr>
          <p:cNvSpPr>
            <a:spLocks noGrp="1"/>
          </p:cNvSpPr>
          <p:nvPr>
            <p:ph type="title"/>
          </p:nvPr>
        </p:nvSpPr>
        <p:spPr/>
        <p:txBody>
          <a:bodyPr/>
          <a:lstStyle/>
          <a:p>
            <a:r>
              <a:rPr lang="nl" dirty="0"/>
              <a:t>Onderwijs over bodemgezondheid – het 5E-model volgen</a:t>
            </a:r>
          </a:p>
        </p:txBody>
      </p:sp>
      <p:sp>
        <p:nvSpPr>
          <p:cNvPr id="5" name="CuadroTexto 5">
            <a:extLst>
              <a:ext uri="{FF2B5EF4-FFF2-40B4-BE49-F238E27FC236}">
                <a16:creationId xmlns:a16="http://schemas.microsoft.com/office/drawing/2014/main" id="{8B955F7D-2BB0-F41B-F77F-DF78E71F8E5F}"/>
              </a:ext>
            </a:extLst>
          </p:cNvPr>
          <p:cNvSpPr txBox="1"/>
          <p:nvPr/>
        </p:nvSpPr>
        <p:spPr bwMode="auto">
          <a:xfrm>
            <a:off x="8673297" y="1201545"/>
            <a:ext cx="3409846" cy="1246495"/>
          </a:xfrm>
          <a:prstGeom prst="rect">
            <a:avLst/>
          </a:prstGeom>
          <a:noFill/>
        </p:spPr>
        <p:txBody>
          <a:bodyPr wrap="square" lIns="91440" tIns="45720" rIns="91440" bIns="45720" rtlCol="0" anchor="t">
            <a:spAutoFit/>
          </a:bodyPr>
          <a:lstStyle/>
          <a:p>
            <a:pPr>
              <a:defRPr/>
            </a:pPr>
            <a:r>
              <a:rPr lang="nl" sz="1100" i="1" dirty="0"/>
              <a:t>(volgens Bybee, R. W., Taylor, J. A., Gardner, A., Van Scotter, P., Powell, J. C., Westbrook, A., &amp; Landes, N. (2006). The BSCS 5E instructional model: Origins and effectiveness. Colorado Springs, Co: BSCS, 5(88-98</a:t>
            </a:r>
            <a:r>
              <a:rPr lang="nl" sz="1400" dirty="0"/>
              <a:t>).</a:t>
            </a:r>
          </a:p>
          <a:p>
            <a:pPr>
              <a:defRPr/>
            </a:pPr>
            <a:endParaRPr lang="nl" sz="1400" noProof="0" dirty="0">
              <a:solidFill>
                <a:srgbClr val="000000"/>
              </a:solidFill>
              <a:latin typeface="Arial"/>
              <a:cs typeface="Arial"/>
            </a:endParaRPr>
          </a:p>
        </p:txBody>
      </p:sp>
      <p:pic>
        <p:nvPicPr>
          <p:cNvPr id="4" name="Picture 3" descr="A diagram of a group of people&#10;&#10;AI-generated content may be incorrect.">
            <a:extLst>
              <a:ext uri="{FF2B5EF4-FFF2-40B4-BE49-F238E27FC236}">
                <a16:creationId xmlns:a16="http://schemas.microsoft.com/office/drawing/2014/main" id="{D0681143-3951-E53D-DC6B-E43170400B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5416" y="1228776"/>
            <a:ext cx="3867150" cy="4152900"/>
          </a:xfrm>
          <a:prstGeom prst="rect">
            <a:avLst/>
          </a:prstGeom>
        </p:spPr>
      </p:pic>
      <p:sp>
        <p:nvSpPr>
          <p:cNvPr id="6" name="TextBox 5">
            <a:extLst>
              <a:ext uri="{FF2B5EF4-FFF2-40B4-BE49-F238E27FC236}">
                <a16:creationId xmlns:a16="http://schemas.microsoft.com/office/drawing/2014/main" id="{40C81F76-3F5F-F99F-3196-03769BEDCA53}"/>
              </a:ext>
            </a:extLst>
          </p:cNvPr>
          <p:cNvSpPr txBox="1"/>
          <p:nvPr/>
        </p:nvSpPr>
        <p:spPr>
          <a:xfrm>
            <a:off x="1808017" y="1370358"/>
            <a:ext cx="1184565" cy="369332"/>
          </a:xfrm>
          <a:prstGeom prst="rect">
            <a:avLst/>
          </a:prstGeom>
          <a:solidFill>
            <a:srgbClr val="7030A0"/>
          </a:solidFill>
        </p:spPr>
        <p:txBody>
          <a:bodyPr wrap="square" rtlCol="0">
            <a:spAutoFit/>
          </a:bodyPr>
          <a:lstStyle/>
          <a:p>
            <a:r>
              <a:rPr lang="nl" dirty="0">
                <a:solidFill>
                  <a:schemeClr val="bg1"/>
                </a:solidFill>
              </a:rPr>
              <a:t>Evaluate:</a:t>
            </a:r>
          </a:p>
        </p:txBody>
      </p:sp>
      <p:sp>
        <p:nvSpPr>
          <p:cNvPr id="7" name="TextBox 6">
            <a:extLst>
              <a:ext uri="{FF2B5EF4-FFF2-40B4-BE49-F238E27FC236}">
                <a16:creationId xmlns:a16="http://schemas.microsoft.com/office/drawing/2014/main" id="{FF227DA4-9246-6A02-336B-A0FC6B21AE59}"/>
              </a:ext>
            </a:extLst>
          </p:cNvPr>
          <p:cNvSpPr txBox="1"/>
          <p:nvPr/>
        </p:nvSpPr>
        <p:spPr bwMode="auto">
          <a:xfrm>
            <a:off x="5993309" y="2263374"/>
            <a:ext cx="1111827" cy="369332"/>
          </a:xfrm>
          <a:prstGeom prst="rect">
            <a:avLst/>
          </a:prstGeom>
          <a:solidFill>
            <a:srgbClr val="C00000"/>
          </a:solidFill>
        </p:spPr>
        <p:txBody>
          <a:bodyPr wrap="square" rtlCol="0">
            <a:spAutoFit/>
          </a:bodyPr>
          <a:lstStyle/>
          <a:p>
            <a:r>
              <a:rPr lang="nl" dirty="0"/>
              <a:t>Engage:</a:t>
            </a:r>
          </a:p>
        </p:txBody>
      </p:sp>
      <p:sp>
        <p:nvSpPr>
          <p:cNvPr id="8" name="TextBox 7">
            <a:extLst>
              <a:ext uri="{FF2B5EF4-FFF2-40B4-BE49-F238E27FC236}">
                <a16:creationId xmlns:a16="http://schemas.microsoft.com/office/drawing/2014/main" id="{BFE70374-793C-368B-0234-E2F82370D607}"/>
              </a:ext>
            </a:extLst>
          </p:cNvPr>
          <p:cNvSpPr txBox="1"/>
          <p:nvPr/>
        </p:nvSpPr>
        <p:spPr bwMode="auto">
          <a:xfrm>
            <a:off x="696190" y="2751228"/>
            <a:ext cx="1111827" cy="369332"/>
          </a:xfrm>
          <a:prstGeom prst="rect">
            <a:avLst/>
          </a:prstGeom>
          <a:solidFill>
            <a:srgbClr val="92D050"/>
          </a:solidFill>
        </p:spPr>
        <p:txBody>
          <a:bodyPr wrap="square" rtlCol="0">
            <a:spAutoFit/>
          </a:bodyPr>
          <a:lstStyle/>
          <a:p>
            <a:r>
              <a:rPr lang="nl" dirty="0"/>
              <a:t>Explain:</a:t>
            </a:r>
          </a:p>
        </p:txBody>
      </p:sp>
      <p:sp>
        <p:nvSpPr>
          <p:cNvPr id="9" name="TextBox 8">
            <a:extLst>
              <a:ext uri="{FF2B5EF4-FFF2-40B4-BE49-F238E27FC236}">
                <a16:creationId xmlns:a16="http://schemas.microsoft.com/office/drawing/2014/main" id="{B729BDE8-D507-53F1-F90B-12AF82875FCF}"/>
              </a:ext>
            </a:extLst>
          </p:cNvPr>
          <p:cNvSpPr txBox="1"/>
          <p:nvPr/>
        </p:nvSpPr>
        <p:spPr bwMode="auto">
          <a:xfrm>
            <a:off x="854363" y="4300911"/>
            <a:ext cx="1266826" cy="369332"/>
          </a:xfrm>
          <a:prstGeom prst="rect">
            <a:avLst/>
          </a:prstGeom>
          <a:solidFill>
            <a:srgbClr val="00B0F0"/>
          </a:solidFill>
        </p:spPr>
        <p:txBody>
          <a:bodyPr wrap="square" rtlCol="0">
            <a:spAutoFit/>
          </a:bodyPr>
          <a:lstStyle/>
          <a:p>
            <a:r>
              <a:rPr lang="nl" dirty="0"/>
              <a:t>Elaborate:</a:t>
            </a:r>
          </a:p>
        </p:txBody>
      </p:sp>
      <p:sp>
        <p:nvSpPr>
          <p:cNvPr id="10" name="TextBox 9">
            <a:extLst>
              <a:ext uri="{FF2B5EF4-FFF2-40B4-BE49-F238E27FC236}">
                <a16:creationId xmlns:a16="http://schemas.microsoft.com/office/drawing/2014/main" id="{7A2CD18F-CF66-6D01-0653-89D60E47739B}"/>
              </a:ext>
            </a:extLst>
          </p:cNvPr>
          <p:cNvSpPr txBox="1"/>
          <p:nvPr/>
        </p:nvSpPr>
        <p:spPr bwMode="auto">
          <a:xfrm>
            <a:off x="6365230" y="3665287"/>
            <a:ext cx="1111827" cy="369332"/>
          </a:xfrm>
          <a:prstGeom prst="rect">
            <a:avLst/>
          </a:prstGeom>
          <a:solidFill>
            <a:srgbClr val="FF9933"/>
          </a:solidFill>
        </p:spPr>
        <p:txBody>
          <a:bodyPr wrap="square" rtlCol="0">
            <a:spAutoFit/>
          </a:bodyPr>
          <a:lstStyle/>
          <a:p>
            <a:r>
              <a:rPr lang="nl" dirty="0"/>
              <a:t>Explore:</a:t>
            </a:r>
          </a:p>
        </p:txBody>
      </p:sp>
      <p:sp>
        <p:nvSpPr>
          <p:cNvPr id="15" name="TextBox 14">
            <a:extLst>
              <a:ext uri="{FF2B5EF4-FFF2-40B4-BE49-F238E27FC236}">
                <a16:creationId xmlns:a16="http://schemas.microsoft.com/office/drawing/2014/main" id="{F875DA80-4A8A-ACF8-B9AD-B418006D50B7}"/>
              </a:ext>
            </a:extLst>
          </p:cNvPr>
          <p:cNvSpPr txBox="1"/>
          <p:nvPr/>
        </p:nvSpPr>
        <p:spPr bwMode="auto">
          <a:xfrm>
            <a:off x="651739" y="1837887"/>
            <a:ext cx="2032314" cy="646331"/>
          </a:xfrm>
          <a:prstGeom prst="rect">
            <a:avLst/>
          </a:prstGeom>
          <a:noFill/>
        </p:spPr>
        <p:txBody>
          <a:bodyPr wrap="square" rtlCol="0">
            <a:spAutoFit/>
          </a:bodyPr>
          <a:lstStyle/>
          <a:p>
            <a:r>
              <a:rPr lang="nl" sz="1200" dirty="0">
                <a:latin typeface="Calibri" panose="020F0502020204030204" pitchFamily="34" charset="0"/>
                <a:ea typeface="Calibri" panose="020F0502020204030204" pitchFamily="34" charset="0"/>
                <a:cs typeface="Calibri" panose="020F0502020204030204" pitchFamily="34" charset="0"/>
              </a:rPr>
              <a:t>Besef wat nog openstaat, reflecteer op je eigen leerproces</a:t>
            </a:r>
          </a:p>
        </p:txBody>
      </p:sp>
      <p:sp>
        <p:nvSpPr>
          <p:cNvPr id="17" name="TextBox 16">
            <a:extLst>
              <a:ext uri="{FF2B5EF4-FFF2-40B4-BE49-F238E27FC236}">
                <a16:creationId xmlns:a16="http://schemas.microsoft.com/office/drawing/2014/main" id="{EACEAA02-26FA-EEC2-F655-36550ED1E602}"/>
              </a:ext>
            </a:extLst>
          </p:cNvPr>
          <p:cNvSpPr txBox="1"/>
          <p:nvPr/>
        </p:nvSpPr>
        <p:spPr bwMode="auto">
          <a:xfrm>
            <a:off x="597702" y="3254065"/>
            <a:ext cx="1506971" cy="461665"/>
          </a:xfrm>
          <a:prstGeom prst="rect">
            <a:avLst/>
          </a:prstGeom>
          <a:noFill/>
        </p:spPr>
        <p:txBody>
          <a:bodyPr wrap="square" rtlCol="0">
            <a:spAutoFit/>
          </a:bodyPr>
          <a:lstStyle/>
          <a:p>
            <a:r>
              <a:rPr lang="nl" sz="1200" dirty="0">
                <a:latin typeface="Calibri" panose="020F0502020204030204" pitchFamily="34" charset="0"/>
                <a:ea typeface="Calibri" panose="020F0502020204030204" pitchFamily="34" charset="0"/>
                <a:cs typeface="Calibri" panose="020F0502020204030204" pitchFamily="34" charset="0"/>
              </a:rPr>
              <a:t>Resultaten presenteren, uitleggen en bespreken</a:t>
            </a:r>
          </a:p>
        </p:txBody>
      </p:sp>
      <p:sp>
        <p:nvSpPr>
          <p:cNvPr id="18" name="TextBox 17">
            <a:extLst>
              <a:ext uri="{FF2B5EF4-FFF2-40B4-BE49-F238E27FC236}">
                <a16:creationId xmlns:a16="http://schemas.microsoft.com/office/drawing/2014/main" id="{D2B6869A-99E4-B3B5-F1A9-681A8B16E818}"/>
              </a:ext>
            </a:extLst>
          </p:cNvPr>
          <p:cNvSpPr txBox="1"/>
          <p:nvPr/>
        </p:nvSpPr>
        <p:spPr bwMode="auto">
          <a:xfrm>
            <a:off x="651739" y="4704770"/>
            <a:ext cx="2032314" cy="646331"/>
          </a:xfrm>
          <a:prstGeom prst="rect">
            <a:avLst/>
          </a:prstGeom>
          <a:noFill/>
        </p:spPr>
        <p:txBody>
          <a:bodyPr wrap="square" rtlCol="0">
            <a:spAutoFit/>
          </a:bodyPr>
          <a:lstStyle/>
          <a:p>
            <a:r>
              <a:rPr lang="nl" sz="1200" dirty="0">
                <a:latin typeface="Calibri" panose="020F0502020204030204" pitchFamily="34" charset="0"/>
                <a:ea typeface="Calibri" panose="020F0502020204030204" pitchFamily="34" charset="0"/>
                <a:cs typeface="Calibri" panose="020F0502020204030204" pitchFamily="34" charset="0"/>
              </a:rPr>
              <a:t>Gegevens analyseren, interpreteren, verbanden leggen; literatuur zoeken</a:t>
            </a:r>
          </a:p>
        </p:txBody>
      </p:sp>
      <p:sp>
        <p:nvSpPr>
          <p:cNvPr id="19" name="TextBox 18">
            <a:extLst>
              <a:ext uri="{FF2B5EF4-FFF2-40B4-BE49-F238E27FC236}">
                <a16:creationId xmlns:a16="http://schemas.microsoft.com/office/drawing/2014/main" id="{9F1C685D-0229-2483-6D54-373F7C952F5B}"/>
              </a:ext>
            </a:extLst>
          </p:cNvPr>
          <p:cNvSpPr txBox="1"/>
          <p:nvPr/>
        </p:nvSpPr>
        <p:spPr bwMode="auto">
          <a:xfrm>
            <a:off x="5081560" y="1454834"/>
            <a:ext cx="3210385" cy="461665"/>
          </a:xfrm>
          <a:prstGeom prst="rect">
            <a:avLst/>
          </a:prstGeom>
          <a:noFill/>
        </p:spPr>
        <p:txBody>
          <a:bodyPr wrap="square" rtlCol="0">
            <a:spAutoFit/>
          </a:bodyPr>
          <a:lstStyle/>
          <a:p>
            <a:r>
              <a:rPr lang="nl" sz="1200" dirty="0">
                <a:latin typeface="Calibri" panose="020F0502020204030204" pitchFamily="34" charset="0"/>
                <a:ea typeface="Calibri" panose="020F0502020204030204" pitchFamily="34" charset="0"/>
                <a:cs typeface="Calibri" panose="020F0502020204030204" pitchFamily="34" charset="0"/>
              </a:rPr>
              <a:t>Vragen stellen, hypotheses opstellen, (subjectieve) theorieën gebruiken</a:t>
            </a:r>
          </a:p>
        </p:txBody>
      </p:sp>
      <p:sp>
        <p:nvSpPr>
          <p:cNvPr id="20" name="TextBox 19">
            <a:extLst>
              <a:ext uri="{FF2B5EF4-FFF2-40B4-BE49-F238E27FC236}">
                <a16:creationId xmlns:a16="http://schemas.microsoft.com/office/drawing/2014/main" id="{4E499E9A-617C-D2D6-5A33-08048B9F9448}"/>
              </a:ext>
            </a:extLst>
          </p:cNvPr>
          <p:cNvSpPr txBox="1"/>
          <p:nvPr/>
        </p:nvSpPr>
        <p:spPr bwMode="auto">
          <a:xfrm>
            <a:off x="5993308" y="2869547"/>
            <a:ext cx="2464891" cy="461665"/>
          </a:xfrm>
          <a:prstGeom prst="rect">
            <a:avLst/>
          </a:prstGeom>
          <a:noFill/>
        </p:spPr>
        <p:txBody>
          <a:bodyPr wrap="square" rtlCol="0">
            <a:spAutoFit/>
          </a:bodyPr>
          <a:lstStyle/>
          <a:p>
            <a:r>
              <a:rPr lang="nl" sz="1200" dirty="0">
                <a:latin typeface="Calibri" panose="020F0502020204030204" pitchFamily="34" charset="0"/>
                <a:ea typeface="Calibri" panose="020F0502020204030204" pitchFamily="34" charset="0"/>
                <a:cs typeface="Calibri" panose="020F0502020204030204" pitchFamily="34" charset="0"/>
              </a:rPr>
              <a:t>Onderzoek plannen en uitvoeren, literatuur zoeken</a:t>
            </a:r>
          </a:p>
        </p:txBody>
      </p:sp>
      <p:sp>
        <p:nvSpPr>
          <p:cNvPr id="21" name="TextBox 20">
            <a:extLst>
              <a:ext uri="{FF2B5EF4-FFF2-40B4-BE49-F238E27FC236}">
                <a16:creationId xmlns:a16="http://schemas.microsoft.com/office/drawing/2014/main" id="{CD5DAFC9-358B-A1D3-0975-228DFCDD034B}"/>
              </a:ext>
            </a:extLst>
          </p:cNvPr>
          <p:cNvSpPr txBox="1"/>
          <p:nvPr/>
        </p:nvSpPr>
        <p:spPr bwMode="auto">
          <a:xfrm>
            <a:off x="5664239" y="4175093"/>
            <a:ext cx="2321519" cy="276999"/>
          </a:xfrm>
          <a:prstGeom prst="rect">
            <a:avLst/>
          </a:prstGeom>
          <a:noFill/>
        </p:spPr>
        <p:txBody>
          <a:bodyPr wrap="square" rtlCol="0">
            <a:spAutoFit/>
          </a:bodyPr>
          <a:lstStyle/>
          <a:p>
            <a:r>
              <a:rPr lang="nl" sz="1200" dirty="0">
                <a:latin typeface="Calibri" panose="020F0502020204030204" pitchFamily="34" charset="0"/>
                <a:ea typeface="Calibri" panose="020F0502020204030204" pitchFamily="34" charset="0"/>
                <a:cs typeface="Calibri" panose="020F0502020204030204" pitchFamily="34" charset="0"/>
              </a:rPr>
              <a:t>Waarnemen, beschrijven, gegevens verzamelen</a:t>
            </a:r>
          </a:p>
        </p:txBody>
      </p:sp>
      <p:sp>
        <p:nvSpPr>
          <p:cNvPr id="22" name="TextBox 21">
            <a:extLst>
              <a:ext uri="{FF2B5EF4-FFF2-40B4-BE49-F238E27FC236}">
                <a16:creationId xmlns:a16="http://schemas.microsoft.com/office/drawing/2014/main" id="{6B660401-3C7D-A4CC-AA2D-56978270CBC8}"/>
              </a:ext>
            </a:extLst>
          </p:cNvPr>
          <p:cNvSpPr txBox="1"/>
          <p:nvPr/>
        </p:nvSpPr>
        <p:spPr bwMode="auto">
          <a:xfrm>
            <a:off x="5331582" y="5027935"/>
            <a:ext cx="3126617" cy="338554"/>
          </a:xfrm>
          <a:prstGeom prst="rect">
            <a:avLst/>
          </a:prstGeom>
          <a:noFill/>
        </p:spPr>
        <p:txBody>
          <a:bodyPr wrap="square" rtlCol="0">
            <a:spAutoFit/>
          </a:bodyPr>
          <a:lstStyle/>
          <a:p>
            <a:r>
              <a:rPr lang="nl" sz="800" dirty="0">
                <a:latin typeface="Aptos" panose="020B0004020202020204" pitchFamily="34" charset="0"/>
              </a:rPr>
              <a:t>Aangepast van Abels, Lautner &amp; Lembens (2014) Mit “Mysteries” zu Forschendem Lernen im Chemieunterricht. </a:t>
            </a:r>
            <a:r>
              <a:rPr lang="nl" sz="800" i="1" dirty="0">
                <a:latin typeface="Aptos" panose="020B0004020202020204" pitchFamily="34" charset="0"/>
              </a:rPr>
              <a:t>Chemie &amp; Schule, 3/14</a:t>
            </a:r>
          </a:p>
        </p:txBody>
      </p:sp>
    </p:spTree>
    <p:extLst>
      <p:ext uri="{BB962C8B-B14F-4D97-AF65-F5344CB8AC3E}">
        <p14:creationId xmlns:p14="http://schemas.microsoft.com/office/powerpoint/2010/main" val="647062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2" name="Rechteck 1"/>
          <p:cNvSpPr/>
          <p:nvPr/>
        </p:nvSpPr>
        <p:spPr bwMode="auto">
          <a:xfrm>
            <a:off x="770602" y="2040476"/>
            <a:ext cx="6550948" cy="3434273"/>
          </a:xfrm>
          <a:prstGeom prst="rect">
            <a:avLst/>
          </a:prstGeom>
        </p:spPr>
        <p:txBody>
          <a:bodyPr wrap="square">
            <a:spAutoFit/>
          </a:bodyPr>
          <a:lstStyle/>
          <a:p>
            <a:pPr>
              <a:defRPr/>
            </a:pPr>
            <a:r>
              <a:rPr lang="nl" sz="2000" b="1" noProof="0" dirty="0">
                <a:latin typeface="Poppins"/>
              </a:rPr>
              <a:t>Spannende, aansprekende inleiding op het onderwerp: </a:t>
            </a:r>
          </a:p>
          <a:p>
            <a:pPr>
              <a:lnSpc>
                <a:spcPct val="150000"/>
              </a:lnSpc>
              <a:defRPr/>
            </a:pPr>
            <a:r>
              <a:rPr lang="nl" sz="2000" noProof="0" dirty="0">
                <a:latin typeface="Poppins"/>
              </a:rPr>
              <a:t>de voorkennis van leerlingen zichtbaar maken, bestaande opvattingen evalueren op toepasbaarheid, mogelijk cognitieve conflicten creëren, aandacht vasthouden, enthousiasme aanwakkeren, verbanden leggen met eerder geleerde inhoud, en leerdoelen zichtbaar maken.</a:t>
            </a:r>
          </a:p>
        </p:txBody>
      </p:sp>
      <p:pic>
        <p:nvPicPr>
          <p:cNvPr id="9" name="Grafik 8"/>
          <p:cNvPicPr>
            <a:picLocks noChangeAspect="1"/>
          </p:cNvPicPr>
          <p:nvPr/>
        </p:nvPicPr>
        <p:blipFill>
          <a:blip r:embed="rId7"/>
          <a:stretch/>
        </p:blipFill>
        <p:spPr bwMode="auto">
          <a:xfrm>
            <a:off x="7794264" y="1930117"/>
            <a:ext cx="3144457" cy="3133975"/>
          </a:xfrm>
          <a:prstGeom prst="rect">
            <a:avLst/>
          </a:prstGeom>
        </p:spPr>
      </p:pic>
      <p:sp>
        <p:nvSpPr>
          <p:cNvPr id="4" name="Rechteck 3">
            <a:extLst>
              <a:ext uri="{FF2B5EF4-FFF2-40B4-BE49-F238E27FC236}">
                <a16:creationId xmlns:a16="http://schemas.microsoft.com/office/drawing/2014/main" id="{26B40806-5924-4E97-A703-867E89D1E34E}"/>
              </a:ext>
            </a:extLst>
          </p:cNvPr>
          <p:cNvSpPr/>
          <p:nvPr/>
        </p:nvSpPr>
        <p:spPr>
          <a:xfrm>
            <a:off x="770602" y="1236111"/>
            <a:ext cx="1632155" cy="5014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 sz="2800" noProof="0" dirty="0">
                <a:solidFill>
                  <a:schemeClr val="tx1"/>
                </a:solidFill>
              </a:rPr>
              <a:t>Engage</a:t>
            </a:r>
          </a:p>
        </p:txBody>
      </p:sp>
      <p:sp>
        <p:nvSpPr>
          <p:cNvPr id="5" name="Title 4">
            <a:extLst>
              <a:ext uri="{FF2B5EF4-FFF2-40B4-BE49-F238E27FC236}">
                <a16:creationId xmlns:a16="http://schemas.microsoft.com/office/drawing/2014/main" id="{59B76635-F2D9-A671-393E-87E61AFC1FE0}"/>
              </a:ext>
            </a:extLst>
          </p:cNvPr>
          <p:cNvSpPr>
            <a:spLocks noGrp="1"/>
          </p:cNvSpPr>
          <p:nvPr>
            <p:ph type="title"/>
          </p:nvPr>
        </p:nvSpPr>
        <p:spPr/>
        <p:txBody>
          <a:bodyPr/>
          <a:lstStyle/>
          <a:p>
            <a:r>
              <a:rPr lang="nl" dirty="0"/>
              <a:t>Engage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pic>
        <p:nvPicPr>
          <p:cNvPr id="5" name="Grafik 4">
            <a:hlinkClick r:id="rId8"/>
          </p:cNvPr>
          <p:cNvPicPr>
            <a:picLocks noChangeAspect="1"/>
          </p:cNvPicPr>
          <p:nvPr/>
        </p:nvPicPr>
        <p:blipFill>
          <a:blip r:embed="rId9"/>
          <a:stretch/>
        </p:blipFill>
        <p:spPr bwMode="auto">
          <a:xfrm>
            <a:off x="3881437" y="2105025"/>
            <a:ext cx="4429125" cy="2952750"/>
          </a:xfrm>
          <a:prstGeom prst="rect">
            <a:avLst/>
          </a:prstGeom>
        </p:spPr>
      </p:pic>
      <p:sp>
        <p:nvSpPr>
          <p:cNvPr id="6" name="Textfeld 5"/>
          <p:cNvSpPr txBox="1"/>
          <p:nvPr/>
        </p:nvSpPr>
        <p:spPr bwMode="auto">
          <a:xfrm>
            <a:off x="4330612" y="5228121"/>
            <a:ext cx="3270447" cy="307777"/>
          </a:xfrm>
          <a:prstGeom prst="rect">
            <a:avLst/>
          </a:prstGeom>
          <a:noFill/>
        </p:spPr>
        <p:txBody>
          <a:bodyPr wrap="none" rtlCol="0">
            <a:spAutoFit/>
          </a:bodyPr>
          <a:lstStyle/>
          <a:p>
            <a:pPr marL="0" marR="0" lvl="0" indent="0" algn="l" defTabSz="914400">
              <a:lnSpc>
                <a:spcPct val="100000"/>
              </a:lnSpc>
              <a:spcBef>
                <a:spcPts val="0"/>
              </a:spcBef>
              <a:spcAft>
                <a:spcPts val="0"/>
              </a:spcAft>
              <a:buClr>
                <a:srgbClr val="000000"/>
              </a:buClr>
              <a:buSzTx/>
              <a:buFont typeface="Arial"/>
              <a:buNone/>
              <a:defRPr/>
            </a:pPr>
            <a:r>
              <a:rPr lang="nl" sz="1200" b="0" i="0" u="none" strike="noStrike" cap="none" spc="0" noProof="0" dirty="0">
                <a:ln>
                  <a:noFill/>
                </a:ln>
                <a:solidFill>
                  <a:srgbClr val="000000"/>
                </a:solidFill>
                <a:latin typeface="Calibri" panose="020F0502020204030204" pitchFamily="34" charset="0"/>
                <a:cs typeface="Calibri" panose="020F0502020204030204" pitchFamily="34" charset="0"/>
              </a:rPr>
              <a:t>Bron: https://www.soundingsoil.ch/zuhoeren</a:t>
            </a:r>
            <a:r>
              <a:rPr lang="nl" sz="1400" b="0" i="0" u="none" strike="noStrike" cap="none" spc="0" noProof="0" dirty="0">
                <a:ln>
                  <a:noFill/>
                </a:ln>
                <a:solidFill>
                  <a:srgbClr val="000000"/>
                </a:solidFill>
                <a:latin typeface="Calibri" panose="020F0502020204030204" pitchFamily="34" charset="0"/>
                <a:cs typeface="Calibri" panose="020F0502020204030204" pitchFamily="34" charset="0"/>
              </a:rPr>
              <a:t>/</a:t>
            </a:r>
          </a:p>
        </p:txBody>
      </p:sp>
      <p:sp>
        <p:nvSpPr>
          <p:cNvPr id="8" name="Textfeld 7"/>
          <p:cNvSpPr txBox="1"/>
          <p:nvPr/>
        </p:nvSpPr>
        <p:spPr bwMode="auto">
          <a:xfrm>
            <a:off x="4742905" y="1534569"/>
            <a:ext cx="2706190" cy="400110"/>
          </a:xfrm>
          <a:prstGeom prst="rect">
            <a:avLst/>
          </a:prstGeom>
          <a:noFill/>
        </p:spPr>
        <p:txBody>
          <a:bodyPr wrap="none" rtlCol="0">
            <a:spAutoFit/>
          </a:bodyPr>
          <a:lstStyle/>
          <a:p>
            <a:pPr marL="0" marR="0" lvl="0" indent="0" algn="l" defTabSz="914400">
              <a:lnSpc>
                <a:spcPct val="100000"/>
              </a:lnSpc>
              <a:spcBef>
                <a:spcPts val="0"/>
              </a:spcBef>
              <a:spcAft>
                <a:spcPts val="0"/>
              </a:spcAft>
              <a:buClr>
                <a:srgbClr val="000000"/>
              </a:buClr>
              <a:buSzTx/>
              <a:buFont typeface="Arial"/>
              <a:buNone/>
              <a:defRPr/>
            </a:pPr>
            <a:r>
              <a:rPr lang="nl" sz="2000" noProof="0" dirty="0">
                <a:latin typeface="Poppins"/>
              </a:rPr>
              <a:t>Ssst... goed luisteren </a:t>
            </a:r>
          </a:p>
        </p:txBody>
      </p:sp>
      <p:sp>
        <p:nvSpPr>
          <p:cNvPr id="2" name="Title 1">
            <a:extLst>
              <a:ext uri="{FF2B5EF4-FFF2-40B4-BE49-F238E27FC236}">
                <a16:creationId xmlns:a16="http://schemas.microsoft.com/office/drawing/2014/main" id="{3F34B462-BCC6-053E-2872-03BFDC32AA91}"/>
              </a:ext>
            </a:extLst>
          </p:cNvPr>
          <p:cNvSpPr>
            <a:spLocks noGrp="1"/>
          </p:cNvSpPr>
          <p:nvPr>
            <p:ph type="title"/>
          </p:nvPr>
        </p:nvSpPr>
        <p:spPr/>
        <p:txBody>
          <a:bodyPr>
            <a:normAutofit/>
          </a:bodyPr>
          <a:lstStyle/>
          <a:p>
            <a:r>
              <a:rPr lang="nl" dirty="0"/>
              <a:t>Bodemgezondheidsonderwijs</a:t>
            </a:r>
          </a:p>
        </p:txBody>
      </p:sp>
      <p:sp>
        <p:nvSpPr>
          <p:cNvPr id="3" name="Rechteck 3">
            <a:extLst>
              <a:ext uri="{FF2B5EF4-FFF2-40B4-BE49-F238E27FC236}">
                <a16:creationId xmlns:a16="http://schemas.microsoft.com/office/drawing/2014/main" id="{6B9E25E6-E181-9D91-C9DE-A4F14CC897E4}"/>
              </a:ext>
            </a:extLst>
          </p:cNvPr>
          <p:cNvSpPr/>
          <p:nvPr/>
        </p:nvSpPr>
        <p:spPr bwMode="auto">
          <a:xfrm>
            <a:off x="770602" y="1236111"/>
            <a:ext cx="1632155" cy="5014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 sz="2800" noProof="0" dirty="0">
                <a:solidFill>
                  <a:schemeClr val="tx1"/>
                </a:solidFill>
              </a:rPr>
              <a:t>Engage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4" name="Textfeld 3"/>
          <p:cNvSpPr txBox="1"/>
          <p:nvPr/>
        </p:nvSpPr>
        <p:spPr bwMode="auto">
          <a:xfrm>
            <a:off x="1139659" y="3065295"/>
            <a:ext cx="6518441" cy="1785104"/>
          </a:xfrm>
          <a:prstGeom prst="rect">
            <a:avLst/>
          </a:prstGeom>
          <a:noFill/>
        </p:spPr>
        <p:txBody>
          <a:bodyPr wrap="square" lIns="91440" tIns="45720" rIns="91440" bIns="45720" rtlCol="0" anchor="t">
            <a:spAutoFit/>
          </a:bodyPr>
          <a:lstStyle/>
          <a:p>
            <a:pPr marL="285750" indent="-285750">
              <a:lnSpc>
                <a:spcPct val="150000"/>
              </a:lnSpc>
              <a:buClr>
                <a:srgbClr val="000000"/>
              </a:buClr>
              <a:buFont typeface="Arial"/>
              <a:buChar char="•"/>
              <a:defRPr/>
            </a:pPr>
            <a:r>
              <a:rPr lang="nl" sz="2000" noProof="0" dirty="0">
                <a:latin typeface="Poppins"/>
                <a:ea typeface="Arial"/>
                <a:cs typeface="Calibri"/>
              </a:rPr>
              <a:t>Het d</a:t>
            </a:r>
            <a:r>
              <a:rPr lang="nl" sz="2000" b="0" i="0" u="none" strike="noStrike" cap="none" spc="0" noProof="0" dirty="0">
                <a:ln>
                  <a:noFill/>
                </a:ln>
                <a:latin typeface="Poppins"/>
                <a:ea typeface="Arial"/>
                <a:cs typeface="Calibri"/>
              </a:rPr>
              <a:t>oel is om iets te weten te komen </a:t>
            </a:r>
            <a:r>
              <a:rPr lang="nl" sz="2000" noProof="0" dirty="0">
                <a:latin typeface="Poppins"/>
                <a:ea typeface="Arial"/>
                <a:cs typeface="Calibri"/>
              </a:rPr>
              <a:t>over de bestaande ideeën/vooronderstellingen van leerlingen over de bodem</a:t>
            </a:r>
            <a:endParaRPr lang="nl" sz="2000" noProof="0" dirty="0">
              <a:latin typeface="Poppins"/>
              <a:cs typeface="Calibri"/>
            </a:endParaRPr>
          </a:p>
          <a:p>
            <a:pPr marL="285750" marR="0" lvl="0" indent="-285750" algn="l" defTabSz="914400">
              <a:lnSpc>
                <a:spcPct val="150000"/>
              </a:lnSpc>
              <a:spcBef>
                <a:spcPts val="0"/>
              </a:spcBef>
              <a:spcAft>
                <a:spcPts val="0"/>
              </a:spcAft>
              <a:buClr>
                <a:srgbClr val="000000"/>
              </a:buClr>
              <a:buSzTx/>
              <a:buFont typeface="Arial"/>
              <a:buChar char="•"/>
              <a:defRPr/>
            </a:pPr>
            <a:r>
              <a:rPr lang="nl" sz="2000" b="0" i="0" u="none" strike="noStrike" cap="none" spc="0" noProof="0" dirty="0">
                <a:ln>
                  <a:noFill/>
                </a:ln>
                <a:latin typeface="Poppins"/>
                <a:ea typeface="Arial"/>
                <a:cs typeface="Calibri" panose="020F0502020204030204" pitchFamily="34" charset="0"/>
              </a:rPr>
              <a:t>Verzamel deze ideeën op een whiteboard, flipchart, ...</a:t>
            </a:r>
          </a:p>
          <a:p>
            <a:pPr marR="0" lvl="0" algn="l" defTabSz="914400">
              <a:spcBef>
                <a:spcPts val="0"/>
              </a:spcBef>
              <a:spcAft>
                <a:spcPts val="0"/>
              </a:spcAft>
              <a:buClr>
                <a:srgbClr val="000000"/>
              </a:buClr>
              <a:buSzTx/>
              <a:defRPr/>
            </a:pPr>
            <a:endParaRPr lang="nl" sz="2000" b="0" i="0" u="none" strike="noStrike" cap="none" spc="0" noProof="0" dirty="0">
              <a:ln>
                <a:noFill/>
              </a:ln>
              <a:latin typeface="Poppins"/>
              <a:ea typeface="Arial"/>
              <a:cs typeface="Calibri" panose="020F0502020204030204" pitchFamily="34" charset="0"/>
            </a:endParaRPr>
          </a:p>
        </p:txBody>
      </p:sp>
      <p:sp>
        <p:nvSpPr>
          <p:cNvPr id="2" name="Textfeld 1"/>
          <p:cNvSpPr txBox="1"/>
          <p:nvPr/>
        </p:nvSpPr>
        <p:spPr bwMode="auto">
          <a:xfrm>
            <a:off x="943821" y="2038986"/>
            <a:ext cx="7966672" cy="830997"/>
          </a:xfrm>
          <a:prstGeom prst="rect">
            <a:avLst/>
          </a:prstGeom>
          <a:noFill/>
        </p:spPr>
        <p:txBody>
          <a:bodyPr wrap="square" lIns="91440" tIns="45720" rIns="91440" bIns="45720" rtlCol="0" anchor="t">
            <a:spAutoFit/>
          </a:bodyPr>
          <a:lstStyle/>
          <a:p>
            <a:pPr marL="0" marR="0" lvl="0" indent="0" algn="l" defTabSz="914400">
              <a:lnSpc>
                <a:spcPct val="100000"/>
              </a:lnSpc>
              <a:spcBef>
                <a:spcPts val="0"/>
              </a:spcBef>
              <a:spcAft>
                <a:spcPts val="0"/>
              </a:spcAft>
              <a:buClr>
                <a:srgbClr val="000000"/>
              </a:buClr>
              <a:buSzTx/>
              <a:buFont typeface="Arial"/>
              <a:buNone/>
              <a:defRPr/>
            </a:pPr>
            <a:r>
              <a:rPr lang="nl" sz="2400" b="1" i="0" u="none" strike="noStrike" cap="none" spc="0" noProof="0" dirty="0">
                <a:ln>
                  <a:noFill/>
                </a:ln>
                <a:latin typeface="Poppins"/>
                <a:ea typeface="Arial"/>
                <a:cs typeface="Calibri"/>
              </a:rPr>
              <a:t>Wat denk jij? Wie maakt</a:t>
            </a:r>
            <a:r>
              <a:rPr lang="nl" sz="2400" b="1" noProof="0" dirty="0">
                <a:latin typeface="Poppins"/>
                <a:ea typeface="Arial"/>
                <a:cs typeface="Calibri"/>
              </a:rPr>
              <a:t> </a:t>
            </a:r>
            <a:r>
              <a:rPr lang="nl" sz="2400" b="1" i="0" u="none" strike="noStrike" cap="none" spc="0" noProof="0" dirty="0">
                <a:ln>
                  <a:noFill/>
                </a:ln>
                <a:latin typeface="Poppins"/>
                <a:ea typeface="Arial"/>
                <a:cs typeface="Calibri"/>
              </a:rPr>
              <a:t>deze geluiden </a:t>
            </a:r>
            <a:r>
              <a:rPr lang="nl" sz="2400" b="1" noProof="0" dirty="0">
                <a:latin typeface="Poppins"/>
                <a:ea typeface="Arial"/>
                <a:cs typeface="Calibri"/>
              </a:rPr>
              <a:t>volgens </a:t>
            </a:r>
            <a:r>
              <a:rPr lang="nl" sz="2400" b="1" i="0" u="none" strike="noStrike" cap="none" spc="0" noProof="0" dirty="0">
                <a:ln>
                  <a:noFill/>
                </a:ln>
                <a:latin typeface="Poppins"/>
                <a:ea typeface="Arial"/>
                <a:cs typeface="Calibri"/>
              </a:rPr>
              <a:t>jou? </a:t>
            </a:r>
          </a:p>
        </p:txBody>
      </p:sp>
      <p:pic>
        <p:nvPicPr>
          <p:cNvPr id="1026" name="Picture 2" descr="Flipchart - Openclipart"/>
          <p:cNvPicPr>
            <a:picLocks noChangeAspect="1" noChangeArrowheads="1"/>
          </p:cNvPicPr>
          <p:nvPr/>
        </p:nvPicPr>
        <p:blipFill>
          <a:blip r:embed="rId8"/>
          <a:stretch/>
        </p:blipFill>
        <p:spPr bwMode="auto">
          <a:xfrm>
            <a:off x="8910493" y="2170644"/>
            <a:ext cx="2038742" cy="3160050"/>
          </a:xfrm>
          <a:prstGeom prst="rect">
            <a:avLst/>
          </a:prstGeom>
          <a:noFill/>
        </p:spPr>
      </p:pic>
      <p:sp>
        <p:nvSpPr>
          <p:cNvPr id="3" name="Title 2">
            <a:extLst>
              <a:ext uri="{FF2B5EF4-FFF2-40B4-BE49-F238E27FC236}">
                <a16:creationId xmlns:a16="http://schemas.microsoft.com/office/drawing/2014/main" id="{1A9BBB1E-A8F7-903A-359D-8E1EC9481DAD}"/>
              </a:ext>
            </a:extLst>
          </p:cNvPr>
          <p:cNvSpPr>
            <a:spLocks noGrp="1"/>
          </p:cNvSpPr>
          <p:nvPr>
            <p:ph type="title"/>
          </p:nvPr>
        </p:nvSpPr>
        <p:spPr/>
        <p:txBody>
          <a:bodyPr>
            <a:normAutofit fontScale="90000"/>
          </a:bodyPr>
          <a:lstStyle/>
          <a:p>
            <a:r>
              <a:rPr lang="nl" dirty="0"/>
              <a:t>Interesse wekken – Leerlingen enthousiast maken over het onderwerp</a:t>
            </a:r>
          </a:p>
        </p:txBody>
      </p:sp>
      <p:sp>
        <p:nvSpPr>
          <p:cNvPr id="5" name="Rechteck 3">
            <a:extLst>
              <a:ext uri="{FF2B5EF4-FFF2-40B4-BE49-F238E27FC236}">
                <a16:creationId xmlns:a16="http://schemas.microsoft.com/office/drawing/2014/main" id="{864027DA-7F87-F63A-33A3-AC1A10148AB6}"/>
              </a:ext>
            </a:extLst>
          </p:cNvPr>
          <p:cNvSpPr/>
          <p:nvPr/>
        </p:nvSpPr>
        <p:spPr bwMode="auto">
          <a:xfrm>
            <a:off x="770602" y="1236111"/>
            <a:ext cx="1632155" cy="5014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 sz="2800" noProof="0" dirty="0">
                <a:solidFill>
                  <a:schemeClr val="tx1"/>
                </a:solidFill>
              </a:rPr>
              <a:t>Engage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2" name="Textfeld 1"/>
          <p:cNvSpPr txBox="1"/>
          <p:nvPr/>
        </p:nvSpPr>
        <p:spPr bwMode="auto">
          <a:xfrm>
            <a:off x="558803" y="2389189"/>
            <a:ext cx="3499993" cy="2369880"/>
          </a:xfrm>
          <a:prstGeom prst="rect">
            <a:avLst/>
          </a:prstGeom>
          <a:noFill/>
        </p:spPr>
        <p:txBody>
          <a:bodyPr wrap="square" rtlCol="0">
            <a:spAutoFit/>
          </a:bodyPr>
          <a:lstStyle/>
          <a:p>
            <a:pPr>
              <a:defRPr/>
            </a:pPr>
            <a:r>
              <a:rPr lang="nl" sz="2000" b="1" u="sng" noProof="0" dirty="0">
                <a:latin typeface="Poppins"/>
              </a:rPr>
              <a:t>Opdracht 2.1.</a:t>
            </a:r>
            <a:endParaRPr lang="nl" u="sng" noProof="0" dirty="0">
              <a:latin typeface="Poppins"/>
            </a:endParaRPr>
          </a:p>
          <a:p>
            <a:pPr>
              <a:defRPr/>
            </a:pPr>
            <a:r>
              <a:rPr lang="nl" u="sng" noProof="0" dirty="0">
                <a:latin typeface="Poppins"/>
              </a:rPr>
              <a:t>Stap 1:</a:t>
            </a:r>
            <a:r>
              <a:rPr lang="nl" noProof="0" dirty="0">
                <a:latin typeface="Poppins"/>
              </a:rPr>
              <a:t> Ontwerp een concept-stripverhaal om leerlingen enthousiast te maken voor het onderwerp bodemgezondheid. </a:t>
            </a:r>
          </a:p>
          <a:p>
            <a:pPr>
              <a:defRPr/>
            </a:pPr>
            <a:endParaRPr lang="nl" noProof="0" dirty="0">
              <a:latin typeface="Poppins"/>
            </a:endParaRPr>
          </a:p>
          <a:p>
            <a:pPr>
              <a:defRPr/>
            </a:pPr>
            <a:r>
              <a:rPr lang="nl" u="sng" noProof="0" dirty="0">
                <a:latin typeface="Poppins"/>
              </a:rPr>
              <a:t>Stap 2:</a:t>
            </a:r>
            <a:r>
              <a:rPr lang="nl" noProof="0" dirty="0">
                <a:latin typeface="Poppins"/>
              </a:rPr>
              <a:t> Kom in groepen van vier bij elkaar en presenteer de stripverhalen aan elkaar.</a:t>
            </a:r>
          </a:p>
        </p:txBody>
      </p:sp>
      <p:sp>
        <p:nvSpPr>
          <p:cNvPr id="34" name="Textfeld 33"/>
          <p:cNvSpPr txBox="1"/>
          <p:nvPr/>
        </p:nvSpPr>
        <p:spPr bwMode="auto">
          <a:xfrm>
            <a:off x="4653457" y="5330073"/>
            <a:ext cx="5579415" cy="261610"/>
          </a:xfrm>
          <a:prstGeom prst="rect">
            <a:avLst/>
          </a:prstGeom>
          <a:noFill/>
        </p:spPr>
        <p:txBody>
          <a:bodyPr wrap="square" rtlCol="0">
            <a:spAutoFit/>
          </a:bodyPr>
          <a:lstStyle/>
          <a:p>
            <a:pPr>
              <a:defRPr/>
            </a:pPr>
            <a:r>
              <a:rPr lang="nl" sz="1100" noProof="0" dirty="0" err="1"/>
              <a:t>Kapelari, S. gebaseerd op een idee van Naylor S. &amp; Keogh B. (2007) http://www.conceptcartoons.com </a:t>
            </a:r>
            <a:endParaRPr lang="nl" noProof="0" dirty="0"/>
          </a:p>
        </p:txBody>
      </p:sp>
      <p:pic>
        <p:nvPicPr>
          <p:cNvPr id="5" name="Grafik 4"/>
          <p:cNvPicPr>
            <a:picLocks noChangeAspect="1"/>
          </p:cNvPicPr>
          <p:nvPr/>
        </p:nvPicPr>
        <p:blipFill>
          <a:blip r:embed="rId7"/>
          <a:stretch/>
        </p:blipFill>
        <p:spPr bwMode="auto">
          <a:xfrm>
            <a:off x="4458023" y="1266317"/>
            <a:ext cx="4741357" cy="3999369"/>
          </a:xfrm>
          <a:prstGeom prst="rect">
            <a:avLst/>
          </a:prstGeom>
          <a:noFill/>
          <a:ln cmpd="dbl">
            <a:solidFill>
              <a:srgbClr val="000000"/>
            </a:solidFill>
          </a:ln>
        </p:spPr>
      </p:pic>
      <p:sp>
        <p:nvSpPr>
          <p:cNvPr id="35" name="Rechteckige Legende 34"/>
          <p:cNvSpPr/>
          <p:nvPr/>
        </p:nvSpPr>
        <p:spPr bwMode="auto">
          <a:xfrm>
            <a:off x="9596338" y="3574129"/>
            <a:ext cx="2093747" cy="1339934"/>
          </a:xfrm>
          <a:prstGeom prst="wedgeRectCallout">
            <a:avLst>
              <a:gd name="adj1" fmla="val -51819"/>
              <a:gd name="adj2" fmla="val 99136"/>
            </a:avLst>
          </a:prstGeom>
          <a:solidFill>
            <a:srgbClr val="0CAF8F"/>
          </a:solidFill>
          <a:ln>
            <a:solidFill>
              <a:srgbClr val="5A3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 noProof="0" dirty="0"/>
              <a:t>Denk aan actuele problemen om de interesse te wekken!</a:t>
            </a:r>
          </a:p>
        </p:txBody>
      </p:sp>
      <p:pic>
        <p:nvPicPr>
          <p:cNvPr id="15" name="Grafik 14"/>
          <p:cNvPicPr>
            <a:picLocks noChangeAspect="1"/>
          </p:cNvPicPr>
          <p:nvPr/>
        </p:nvPicPr>
        <p:blipFill>
          <a:blip r:embed="rId8"/>
          <a:stretch/>
        </p:blipFill>
        <p:spPr bwMode="auto">
          <a:xfrm>
            <a:off x="9563609" y="1266317"/>
            <a:ext cx="2003072" cy="1996395"/>
          </a:xfrm>
          <a:prstGeom prst="rect">
            <a:avLst/>
          </a:prstGeom>
        </p:spPr>
      </p:pic>
      <p:sp>
        <p:nvSpPr>
          <p:cNvPr id="4" name="Title 3">
            <a:extLst>
              <a:ext uri="{FF2B5EF4-FFF2-40B4-BE49-F238E27FC236}">
                <a16:creationId xmlns:a16="http://schemas.microsoft.com/office/drawing/2014/main" id="{563EB40D-B06C-6B96-9202-662C98E8BD41}"/>
              </a:ext>
            </a:extLst>
          </p:cNvPr>
          <p:cNvSpPr>
            <a:spLocks noGrp="1"/>
          </p:cNvSpPr>
          <p:nvPr>
            <p:ph type="title"/>
          </p:nvPr>
        </p:nvSpPr>
        <p:spPr/>
        <p:txBody>
          <a:bodyPr>
            <a:normAutofit fontScale="90000"/>
          </a:bodyPr>
          <a:lstStyle/>
          <a:p>
            <a:r>
              <a:rPr lang="nl" dirty="0"/>
              <a:t>Interesse wekken – Leerlingen enthousiast maken over het onderwerp</a:t>
            </a:r>
          </a:p>
        </p:txBody>
      </p:sp>
      <p:sp>
        <p:nvSpPr>
          <p:cNvPr id="6" name="Rechteck 3">
            <a:extLst>
              <a:ext uri="{FF2B5EF4-FFF2-40B4-BE49-F238E27FC236}">
                <a16:creationId xmlns:a16="http://schemas.microsoft.com/office/drawing/2014/main" id="{52412495-DCC6-37DA-EA30-A413F99EAA02}"/>
              </a:ext>
            </a:extLst>
          </p:cNvPr>
          <p:cNvSpPr/>
          <p:nvPr/>
        </p:nvSpPr>
        <p:spPr bwMode="auto">
          <a:xfrm>
            <a:off x="770602" y="1236111"/>
            <a:ext cx="1632155" cy="5014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 sz="2800" noProof="0" dirty="0">
                <a:solidFill>
                  <a:schemeClr val="tx1"/>
                </a:solidFill>
              </a:rPr>
              <a:t>Engage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pic>
        <p:nvPicPr>
          <p:cNvPr id="7" name="Grafik 6"/>
          <p:cNvPicPr>
            <a:picLocks noChangeAspect="1"/>
          </p:cNvPicPr>
          <p:nvPr/>
        </p:nvPicPr>
        <p:blipFill>
          <a:blip r:embed="rId7"/>
          <a:stretch/>
        </p:blipFill>
        <p:spPr bwMode="auto">
          <a:xfrm>
            <a:off x="2692946" y="1864155"/>
            <a:ext cx="5960480" cy="3419947"/>
          </a:xfrm>
          <a:prstGeom prst="rect">
            <a:avLst/>
          </a:prstGeom>
        </p:spPr>
      </p:pic>
      <p:sp>
        <p:nvSpPr>
          <p:cNvPr id="16" name="Rechteck 15"/>
          <p:cNvSpPr/>
          <p:nvPr/>
        </p:nvSpPr>
        <p:spPr bwMode="auto">
          <a:xfrm>
            <a:off x="2547807" y="5521386"/>
            <a:ext cx="6096000" cy="261610"/>
          </a:xfrm>
          <a:prstGeom prst="rect">
            <a:avLst/>
          </a:prstGeom>
        </p:spPr>
        <p:txBody>
          <a:bodyPr>
            <a:spAutoFit/>
          </a:bodyPr>
          <a:lstStyle/>
          <a:p>
            <a:pPr>
              <a:defRPr/>
            </a:pPr>
            <a:r>
              <a:rPr lang="nl" sz="1100" u="sng" noProof="0" dirty="0">
                <a:hlinkClick r:id="rId8" tooltip="https://www.osttirol-heute.at/menschen/murenabgang-nach-starkem-unwetter-in-oberlienz/"/>
              </a:rPr>
              <a:t>https://www.osttirol-heute.at/menschen/murenabgang-nach-starkem-unwetter-in-oberlienz/</a:t>
            </a:r>
            <a:r>
              <a:rPr lang="nl" sz="1100" noProof="0" dirty="0"/>
              <a:t> </a:t>
            </a:r>
          </a:p>
        </p:txBody>
      </p:sp>
      <p:sp>
        <p:nvSpPr>
          <p:cNvPr id="2" name="Title 1">
            <a:extLst>
              <a:ext uri="{FF2B5EF4-FFF2-40B4-BE49-F238E27FC236}">
                <a16:creationId xmlns:a16="http://schemas.microsoft.com/office/drawing/2014/main" id="{03F66D77-5B3D-D697-AE48-4C98CE84F922}"/>
              </a:ext>
            </a:extLst>
          </p:cNvPr>
          <p:cNvSpPr>
            <a:spLocks noGrp="1"/>
          </p:cNvSpPr>
          <p:nvPr>
            <p:ph type="title"/>
          </p:nvPr>
        </p:nvSpPr>
        <p:spPr/>
        <p:txBody>
          <a:bodyPr>
            <a:normAutofit fontScale="90000"/>
          </a:bodyPr>
          <a:lstStyle/>
          <a:p>
            <a:r>
              <a:rPr lang="nl" dirty="0"/>
              <a:t>Interesse wekken – Leerlingen enthousiast maken over het onderwerp</a:t>
            </a:r>
          </a:p>
        </p:txBody>
      </p:sp>
      <p:sp>
        <p:nvSpPr>
          <p:cNvPr id="4" name="Rechteck 3">
            <a:extLst>
              <a:ext uri="{FF2B5EF4-FFF2-40B4-BE49-F238E27FC236}">
                <a16:creationId xmlns:a16="http://schemas.microsoft.com/office/drawing/2014/main" id="{849CBEFC-8144-7602-492A-0C5F9B2778CC}"/>
              </a:ext>
            </a:extLst>
          </p:cNvPr>
          <p:cNvSpPr/>
          <p:nvPr/>
        </p:nvSpPr>
        <p:spPr bwMode="auto">
          <a:xfrm>
            <a:off x="770602" y="1236111"/>
            <a:ext cx="1632155" cy="5014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 sz="2800" noProof="0" dirty="0">
                <a:solidFill>
                  <a:schemeClr val="tx1"/>
                </a:solidFill>
              </a:rPr>
              <a:t>Engage</a:t>
            </a:r>
          </a:p>
        </p:txBody>
      </p:sp>
      <p:pic>
        <p:nvPicPr>
          <p:cNvPr id="6" name="Grafik 14">
            <a:extLst>
              <a:ext uri="{FF2B5EF4-FFF2-40B4-BE49-F238E27FC236}">
                <a16:creationId xmlns:a16="http://schemas.microsoft.com/office/drawing/2014/main" id="{7A4A4EDC-9007-E995-D6F9-661F2F6C8442}"/>
              </a:ext>
            </a:extLst>
          </p:cNvPr>
          <p:cNvPicPr>
            <a:picLocks noChangeAspect="1"/>
          </p:cNvPicPr>
          <p:nvPr/>
        </p:nvPicPr>
        <p:blipFill>
          <a:blip r:embed="rId9"/>
          <a:stretch/>
        </p:blipFill>
        <p:spPr bwMode="auto">
          <a:xfrm>
            <a:off x="9563609" y="1266317"/>
            <a:ext cx="2003072" cy="1996395"/>
          </a:xfrm>
          <a:prstGeom prst="rect">
            <a:avLst/>
          </a:prstGeom>
        </p:spPr>
      </p:pic>
      <p:sp>
        <p:nvSpPr>
          <p:cNvPr id="3" name="Rechteckige Legende 34">
            <a:extLst>
              <a:ext uri="{FF2B5EF4-FFF2-40B4-BE49-F238E27FC236}">
                <a16:creationId xmlns:a16="http://schemas.microsoft.com/office/drawing/2014/main" id="{F881A918-9EAA-7BF2-D8B3-FE353DA59DB0}"/>
              </a:ext>
            </a:extLst>
          </p:cNvPr>
          <p:cNvSpPr/>
          <p:nvPr/>
        </p:nvSpPr>
        <p:spPr bwMode="auto">
          <a:xfrm>
            <a:off x="9596338" y="3574129"/>
            <a:ext cx="2093747" cy="1339934"/>
          </a:xfrm>
          <a:prstGeom prst="wedgeRectCallout">
            <a:avLst>
              <a:gd name="adj1" fmla="val -51819"/>
              <a:gd name="adj2" fmla="val 99136"/>
            </a:avLst>
          </a:prstGeom>
          <a:solidFill>
            <a:srgbClr val="0CAF8F"/>
          </a:solidFill>
          <a:ln>
            <a:solidFill>
              <a:srgbClr val="5A3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 noProof="0" dirty="0"/>
              <a:t>Denk aan actuele problemen om de interesse te wekken!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4" name="Rechteck 3"/>
          <p:cNvSpPr/>
          <p:nvPr/>
        </p:nvSpPr>
        <p:spPr bwMode="auto">
          <a:xfrm>
            <a:off x="331076" y="1230604"/>
            <a:ext cx="11235605" cy="4665380"/>
          </a:xfrm>
          <a:prstGeom prst="rect">
            <a:avLst/>
          </a:prstGeom>
        </p:spPr>
        <p:txBody>
          <a:bodyPr wrap="square" lIns="91440" tIns="45720" rIns="91440" bIns="45720" anchor="t">
            <a:spAutoFit/>
          </a:bodyPr>
          <a:lstStyle/>
          <a:p>
            <a:pPr marL="342900" indent="-342900">
              <a:lnSpc>
                <a:spcPct val="150000"/>
              </a:lnSpc>
              <a:buClr>
                <a:srgbClr val="000000"/>
              </a:buClr>
              <a:buFont typeface="Arial"/>
              <a:buChar char="•"/>
              <a:defRPr/>
            </a:pPr>
            <a:r>
              <a:rPr lang="nl" sz="2000" b="1" noProof="0" dirty="0">
                <a:latin typeface="Poppins"/>
                <a:ea typeface="+mn-lt"/>
                <a:cs typeface="+mn-lt"/>
              </a:rPr>
              <a:t>Alledaagse denkbeelden</a:t>
            </a:r>
            <a:r>
              <a:rPr lang="nl" sz="2000" noProof="0" dirty="0">
                <a:latin typeface="Poppins"/>
                <a:ea typeface="+mn-lt"/>
                <a:cs typeface="+mn-lt"/>
              </a:rPr>
              <a:t> zijn algemeen aanvaarde ideeën, gedachten, concepten, overwegingen of overtuigingen van personen.</a:t>
            </a:r>
            <a:endParaRPr lang="nl" sz="2000" noProof="0" dirty="0">
              <a:latin typeface="Poppins"/>
            </a:endParaRPr>
          </a:p>
          <a:p>
            <a:pPr marL="342900" indent="-342900">
              <a:lnSpc>
                <a:spcPct val="150000"/>
              </a:lnSpc>
              <a:buClr>
                <a:srgbClr val="000000"/>
              </a:buClr>
              <a:buFont typeface="Arial"/>
              <a:buChar char="•"/>
              <a:defRPr/>
            </a:pPr>
            <a:r>
              <a:rPr lang="nl" sz="2000" noProof="0" dirty="0">
                <a:latin typeface="Poppins"/>
                <a:ea typeface="+mn-lt"/>
                <a:cs typeface="+mn-lt"/>
              </a:rPr>
              <a:t>In de context van lesgeven en leren worden deze denkbeelden vaak </a:t>
            </a:r>
            <a:r>
              <a:rPr lang="nl" sz="2000" b="1" noProof="0" dirty="0">
                <a:latin typeface="Poppins"/>
                <a:ea typeface="+mn-lt"/>
                <a:cs typeface="+mn-lt"/>
              </a:rPr>
              <a:t>vooronderstellingen, alternatieve veronderstellingen, voorkennis</a:t>
            </a:r>
            <a:r>
              <a:rPr lang="nl" sz="2000" noProof="0" dirty="0">
                <a:latin typeface="Poppins"/>
                <a:ea typeface="+mn-lt"/>
                <a:cs typeface="+mn-lt"/>
              </a:rPr>
              <a:t> of </a:t>
            </a:r>
            <a:r>
              <a:rPr lang="nl" sz="2000" b="1" noProof="0" dirty="0">
                <a:latin typeface="Poppins"/>
                <a:ea typeface="+mn-lt"/>
                <a:cs typeface="+mn-lt"/>
              </a:rPr>
              <a:t>ideeën van leerlingen</a:t>
            </a:r>
            <a:r>
              <a:rPr lang="nl" sz="2000" noProof="0" dirty="0">
                <a:latin typeface="Poppins"/>
                <a:ea typeface="+mn-lt"/>
                <a:cs typeface="+mn-lt"/>
              </a:rPr>
              <a:t> genoemd.</a:t>
            </a:r>
          </a:p>
          <a:p>
            <a:pPr marL="342900" indent="-342900">
              <a:lnSpc>
                <a:spcPct val="150000"/>
              </a:lnSpc>
              <a:buClr>
                <a:srgbClr val="000000"/>
              </a:buClr>
              <a:buFont typeface="Arial"/>
              <a:buChar char="•"/>
              <a:defRPr/>
            </a:pPr>
            <a:r>
              <a:rPr lang="nl" sz="2000" noProof="0" dirty="0">
                <a:latin typeface="Poppins"/>
                <a:ea typeface="+mn-lt"/>
                <a:cs typeface="+mn-lt"/>
              </a:rPr>
              <a:t>Het is belangrijk om te beseffen dat deze denkbeelden niet inherent geëvalueerd worden in termen van wetenschappelijke nauwkeurigheid, oorsprong of onderliggende oorzaken.</a:t>
            </a:r>
          </a:p>
          <a:p>
            <a:pPr marL="342900" indent="-342900">
              <a:lnSpc>
                <a:spcPct val="150000"/>
              </a:lnSpc>
              <a:buClr>
                <a:srgbClr val="000000"/>
              </a:buClr>
              <a:buFont typeface="Arial"/>
              <a:buChar char="•"/>
              <a:defRPr/>
            </a:pPr>
            <a:r>
              <a:rPr lang="nl" sz="2000" noProof="0" dirty="0">
                <a:latin typeface="Poppins"/>
                <a:ea typeface="+mn-lt"/>
                <a:cs typeface="+mn-lt"/>
              </a:rPr>
              <a:t>Toch spelen ze </a:t>
            </a:r>
            <a:r>
              <a:rPr lang="nl" sz="2000" b="1" noProof="0" dirty="0">
                <a:latin typeface="Poppins"/>
                <a:ea typeface="+mn-lt"/>
                <a:cs typeface="+mn-lt"/>
              </a:rPr>
              <a:t>een aanzienlijke rol bij het vormgeven van het leerproces</a:t>
            </a:r>
            <a:r>
              <a:rPr lang="nl" sz="2000" noProof="0" dirty="0">
                <a:latin typeface="Poppins"/>
                <a:ea typeface="+mn-lt"/>
                <a:cs typeface="+mn-lt"/>
              </a:rPr>
              <a:t>, ongeacht hoe het leren specifiek wordt gedefinieerd.</a:t>
            </a:r>
            <a:endParaRPr lang="nl" noProof="0" dirty="0">
              <a:latin typeface="Poppins"/>
            </a:endParaRPr>
          </a:p>
        </p:txBody>
      </p:sp>
      <p:sp>
        <p:nvSpPr>
          <p:cNvPr id="2" name="Title 1">
            <a:extLst>
              <a:ext uri="{FF2B5EF4-FFF2-40B4-BE49-F238E27FC236}">
                <a16:creationId xmlns:a16="http://schemas.microsoft.com/office/drawing/2014/main" id="{3544C43B-555B-AD23-C9CA-D56A36CABFE2}"/>
              </a:ext>
            </a:extLst>
          </p:cNvPr>
          <p:cNvSpPr>
            <a:spLocks noGrp="1"/>
          </p:cNvSpPr>
          <p:nvPr>
            <p:ph type="title"/>
          </p:nvPr>
        </p:nvSpPr>
        <p:spPr/>
        <p:txBody>
          <a:bodyPr>
            <a:normAutofit/>
          </a:bodyPr>
          <a:lstStyle/>
          <a:p>
            <a:r>
              <a:rPr lang="nl" dirty="0"/>
              <a:t>Vooronderstellingen van leerlingen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39CE060-9248-1C4D-09BD-FF3C44604044}"/>
              </a:ext>
            </a:extLst>
          </p:cNvPr>
          <p:cNvSpPr>
            <a:spLocks noGrp="1"/>
          </p:cNvSpPr>
          <p:nvPr>
            <p:ph type="title"/>
          </p:nvPr>
        </p:nvSpPr>
        <p:spPr/>
        <p:txBody>
          <a:bodyPr>
            <a:normAutofit/>
          </a:bodyPr>
          <a:lstStyle/>
          <a:p>
            <a:pPr algn="r"/>
            <a:r>
              <a:rPr lang="nl" dirty="0"/>
              <a:t>Overzicht</a:t>
            </a:r>
          </a:p>
        </p:txBody>
      </p:sp>
      <p:sp>
        <p:nvSpPr>
          <p:cNvPr id="4" name="Textplatzhalter 3">
            <a:extLst>
              <a:ext uri="{FF2B5EF4-FFF2-40B4-BE49-F238E27FC236}">
                <a16:creationId xmlns:a16="http://schemas.microsoft.com/office/drawing/2014/main" id="{DDAAF877-1EB4-4164-A7D7-66899F2652B8}"/>
              </a:ext>
            </a:extLst>
          </p:cNvPr>
          <p:cNvSpPr>
            <a:spLocks noGrp="1"/>
          </p:cNvSpPr>
          <p:nvPr>
            <p:ph type="body" idx="4294967295"/>
          </p:nvPr>
        </p:nvSpPr>
        <p:spPr>
          <a:xfrm>
            <a:off x="495300" y="1548606"/>
            <a:ext cx="5600700" cy="2566194"/>
          </a:xfrm>
        </p:spPr>
        <p:txBody>
          <a:bodyPr/>
          <a:lstStyle/>
          <a:p>
            <a:r>
              <a:rPr lang="nl" sz="2000" noProof="0" dirty="0"/>
              <a:t>Module 1: Stel je ideeën op de proef</a:t>
            </a:r>
          </a:p>
          <a:p>
            <a:r>
              <a:rPr lang="nl" sz="2000" noProof="0" dirty="0"/>
              <a:t>Module 2: Lerenden activeren</a:t>
            </a:r>
          </a:p>
          <a:p>
            <a:r>
              <a:rPr lang="nl" sz="2000" noProof="0" dirty="0"/>
              <a:t>Module 3: Bodemkwesties verkennen en uitleggen</a:t>
            </a:r>
          </a:p>
          <a:p>
            <a:r>
              <a:rPr lang="nl" sz="2000" noProof="0" dirty="0"/>
              <a:t>Module 4: Kennis over de bodem uitwerken en het leerproces evalueren</a:t>
            </a:r>
          </a:p>
          <a:p>
            <a:endParaRPr lang="nl" noProof="0" dirty="0"/>
          </a:p>
        </p:txBody>
      </p:sp>
      <p:pic>
        <p:nvPicPr>
          <p:cNvPr id="10" name="Grafik 9">
            <a:extLst>
              <a:ext uri="{FF2B5EF4-FFF2-40B4-BE49-F238E27FC236}">
                <a16:creationId xmlns:a16="http://schemas.microsoft.com/office/drawing/2014/main" id="{88BA0C58-FFC8-4898-B593-88F042856A01}"/>
              </a:ext>
            </a:extLst>
          </p:cNvPr>
          <p:cNvPicPr>
            <a:picLocks noChangeAspect="1"/>
          </p:cNvPicPr>
          <p:nvPr/>
        </p:nvPicPr>
        <p:blipFill rotWithShape="1">
          <a:blip r:embed="rId2">
            <a:extLst>
              <a:ext uri="{28A0092B-C50C-407E-A947-70E740481C1C}">
                <a14:useLocalDpi xmlns:a14="http://schemas.microsoft.com/office/drawing/2010/main" val="0"/>
              </a:ext>
            </a:extLst>
          </a:blip>
          <a:srcRect t="26953" b="9391"/>
          <a:stretch/>
        </p:blipFill>
        <p:spPr>
          <a:xfrm>
            <a:off x="6526160" y="1238704"/>
            <a:ext cx="4826052" cy="4096090"/>
          </a:xfrm>
          <a:prstGeom prst="rect">
            <a:avLst/>
          </a:prstGeom>
        </p:spPr>
      </p:pic>
      <p:sp>
        <p:nvSpPr>
          <p:cNvPr id="3" name="Textfeld 2"/>
          <p:cNvSpPr txBox="1"/>
          <p:nvPr/>
        </p:nvSpPr>
        <p:spPr>
          <a:xfrm>
            <a:off x="6543424" y="5443367"/>
            <a:ext cx="5169877" cy="230832"/>
          </a:xfrm>
          <a:prstGeom prst="rect">
            <a:avLst/>
          </a:prstGeom>
          <a:noFill/>
        </p:spPr>
        <p:txBody>
          <a:bodyPr wrap="square" rtlCol="0">
            <a:spAutoFit/>
          </a:bodyPr>
          <a:lstStyle/>
          <a:p>
            <a:r>
              <a:rPr lang="nl" sz="900" noProof="0" dirty="0"/>
              <a:t>Foto door Universität Innsbruck, Institut für Fachdidaktik</a:t>
            </a:r>
          </a:p>
        </p:txBody>
      </p:sp>
    </p:spTree>
    <p:extLst>
      <p:ext uri="{BB962C8B-B14F-4D97-AF65-F5344CB8AC3E}">
        <p14:creationId xmlns:p14="http://schemas.microsoft.com/office/powerpoint/2010/main" val="3614834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2" name="Textfeld 1">
            <a:extLst>
              <a:ext uri="{FF2B5EF4-FFF2-40B4-BE49-F238E27FC236}">
                <a16:creationId xmlns:a16="http://schemas.microsoft.com/office/drawing/2014/main" id="{C8F854E4-204A-4AC5-A76E-6CC2D2D69409}"/>
              </a:ext>
            </a:extLst>
          </p:cNvPr>
          <p:cNvSpPr txBox="1"/>
          <p:nvPr/>
        </p:nvSpPr>
        <p:spPr>
          <a:xfrm>
            <a:off x="849771" y="1612232"/>
            <a:ext cx="7951329" cy="3662541"/>
          </a:xfrm>
          <a:prstGeom prst="rect">
            <a:avLst/>
          </a:prstGeom>
          <a:noFill/>
        </p:spPr>
        <p:txBody>
          <a:bodyPr wrap="square" rtlCol="0">
            <a:spAutoFit/>
          </a:bodyPr>
          <a:lstStyle/>
          <a:p>
            <a:r>
              <a:rPr lang="nl" sz="2000" b="1" u="sng" noProof="0" dirty="0">
                <a:latin typeface="Poppins"/>
              </a:rPr>
              <a:t>Opdracht 2.2.: </a:t>
            </a:r>
            <a:r>
              <a:rPr lang="nl" sz="2000" b="1" noProof="0" dirty="0">
                <a:latin typeface="Poppins"/>
              </a:rPr>
              <a:t>Artikel lezen</a:t>
            </a:r>
          </a:p>
          <a:p>
            <a:endParaRPr lang="nl" sz="2000" b="1" noProof="0" dirty="0">
              <a:latin typeface="Poppins"/>
            </a:endParaRPr>
          </a:p>
          <a:p>
            <a:r>
              <a:rPr lang="nl" sz="2000" b="1" i="1" noProof="0" dirty="0">
                <a:latin typeface="Poppins"/>
              </a:rPr>
              <a:t>Lees dit artikel</a:t>
            </a:r>
            <a:r>
              <a:rPr lang="nl" sz="2000" b="1" noProof="0" dirty="0">
                <a:latin typeface="Poppins"/>
              </a:rPr>
              <a:t>:</a:t>
            </a:r>
          </a:p>
          <a:p>
            <a:endParaRPr lang="nl" noProof="0" dirty="0"/>
          </a:p>
          <a:p>
            <a:r>
              <a:rPr lang="nl" noProof="0" dirty="0"/>
              <a:t>Ero-Tolliver, I., Lucas, D. &amp; Schauble, L. Young Children’s Thinking About Decomposition: Early Modeling Entrees to Complex Ideas in Science. </a:t>
            </a:r>
            <a:r>
              <a:rPr lang="nl" i="1" noProof="0" dirty="0"/>
              <a:t>Res Sci Educ</a:t>
            </a:r>
            <a:r>
              <a:rPr lang="nl" noProof="0" dirty="0"/>
              <a:t> </a:t>
            </a:r>
            <a:r>
              <a:rPr lang="nl" b="1" noProof="0" dirty="0"/>
              <a:t>43</a:t>
            </a:r>
            <a:r>
              <a:rPr lang="nl" noProof="0" dirty="0"/>
              <a:t>, 2137–2152 (2013). </a:t>
            </a:r>
            <a:r>
              <a:rPr lang="nl" noProof="0" dirty="0">
                <a:hlinkClick r:id="rId7"/>
              </a:rPr>
              <a:t>https://doi.org/10.1007/s11165-012-9348-4</a:t>
            </a:r>
            <a:endParaRPr lang="nl" noProof="0" dirty="0"/>
          </a:p>
          <a:p>
            <a:endParaRPr lang="nl" sz="2000" noProof="0" dirty="0">
              <a:latin typeface="Poppins"/>
            </a:endParaRPr>
          </a:p>
          <a:p>
            <a:endParaRPr lang="nl" sz="2000" noProof="0" dirty="0">
              <a:latin typeface="Poppins"/>
            </a:endParaRPr>
          </a:p>
          <a:p>
            <a:r>
              <a:rPr lang="nl" sz="2000" noProof="0" dirty="0">
                <a:latin typeface="Poppins"/>
              </a:rPr>
              <a:t>			  </a:t>
            </a:r>
          </a:p>
          <a:p>
            <a:endParaRPr lang="nl" sz="2000" noProof="0" dirty="0">
              <a:latin typeface="Poppins"/>
            </a:endParaRPr>
          </a:p>
          <a:p>
            <a:endParaRPr lang="nl" sz="2000" noProof="0" dirty="0">
              <a:latin typeface="Poppins"/>
            </a:endParaRPr>
          </a:p>
        </p:txBody>
      </p:sp>
      <p:sp>
        <p:nvSpPr>
          <p:cNvPr id="16" name="Rechteckige Legende 14">
            <a:extLst>
              <a:ext uri="{FF2B5EF4-FFF2-40B4-BE49-F238E27FC236}">
                <a16:creationId xmlns:a16="http://schemas.microsoft.com/office/drawing/2014/main" id="{E9D3EAA3-1D35-4036-AE13-4B0E0BCF71B9}"/>
              </a:ext>
            </a:extLst>
          </p:cNvPr>
          <p:cNvSpPr/>
          <p:nvPr/>
        </p:nvSpPr>
        <p:spPr bwMode="auto">
          <a:xfrm>
            <a:off x="9611164" y="1493439"/>
            <a:ext cx="1714847" cy="918685"/>
          </a:xfrm>
          <a:prstGeom prst="wedgeRectCallout">
            <a:avLst>
              <a:gd name="adj1" fmla="val -44405"/>
              <a:gd name="adj2" fmla="val 100075"/>
            </a:avLst>
          </a:prstGeom>
          <a:solidFill>
            <a:srgbClr val="0CAF8F"/>
          </a:solidFill>
          <a:ln w="12700" cap="flat" cmpd="sng" algn="ctr">
            <a:solidFill>
              <a:srgbClr val="5A312D"/>
            </a:solidFill>
            <a:prstDash val="solid"/>
            <a:miter lim="800000"/>
          </a:ln>
          <a:effectLst/>
        </p:spPr>
        <p:txBody>
          <a:bodyPr rtlCol="0" anchor="ctr"/>
          <a:lstStyle/>
          <a:p>
            <a:pPr marL="0" marR="0" lvl="0" indent="0" algn="ctr" defTabSz="914400">
              <a:lnSpc>
                <a:spcPct val="100000"/>
              </a:lnSpc>
              <a:spcBef>
                <a:spcPts val="0"/>
              </a:spcBef>
              <a:spcAft>
                <a:spcPts val="0"/>
              </a:spcAft>
              <a:buClrTx/>
              <a:buSzTx/>
              <a:buFontTx/>
              <a:buNone/>
              <a:defRPr/>
            </a:pPr>
            <a:r>
              <a:rPr lang="nl" noProof="0" dirty="0">
                <a:solidFill>
                  <a:prstClr val="white"/>
                </a:solidFill>
                <a:latin typeface="Calibri"/>
                <a:ea typeface="Arial"/>
                <a:cs typeface="Arial"/>
              </a:rPr>
              <a:t>Flipped classroom-activiteit</a:t>
            </a:r>
            <a:endParaRPr lang="nl" sz="1800" b="0" i="0" u="none" strike="noStrike" cap="none" spc="0" noProof="0" dirty="0">
              <a:ln>
                <a:noFill/>
              </a:ln>
              <a:solidFill>
                <a:prstClr val="white"/>
              </a:solidFill>
              <a:latin typeface="Calibri"/>
              <a:ea typeface="Arial"/>
              <a:cs typeface="Arial"/>
            </a:endParaRPr>
          </a:p>
        </p:txBody>
      </p:sp>
      <p:sp>
        <p:nvSpPr>
          <p:cNvPr id="10" name="Title 3">
            <a:extLst>
              <a:ext uri="{FF2B5EF4-FFF2-40B4-BE49-F238E27FC236}">
                <a16:creationId xmlns:a16="http://schemas.microsoft.com/office/drawing/2014/main" id="{9A34CF2B-C98B-F424-D808-9C0FC113EEDF}"/>
              </a:ext>
            </a:extLst>
          </p:cNvPr>
          <p:cNvSpPr>
            <a:spLocks noGrp="1"/>
          </p:cNvSpPr>
          <p:nvPr>
            <p:ph type="title"/>
          </p:nvPr>
        </p:nvSpPr>
        <p:spPr bwMode="auto">
          <a:xfrm>
            <a:off x="3289300" y="357115"/>
            <a:ext cx="8064500" cy="686435"/>
          </a:xfrm>
        </p:spPr>
        <p:txBody>
          <a:bodyPr>
            <a:normAutofit/>
          </a:bodyPr>
          <a:lstStyle/>
          <a:p>
            <a:r>
              <a:rPr lang="nl" dirty="0"/>
              <a:t>Ideeën van leerlingen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ADEA0FDD-2901-9767-2C4E-8081E508739F}"/>
            </a:ext>
          </a:extLst>
        </p:cNvPr>
        <p:cNvGrpSpPr/>
        <p:nvPr/>
      </p:nvGrpSpPr>
      <p:grpSpPr bwMode="auto">
        <a:xfrm>
          <a:off x="0" y="0"/>
          <a:ext cx="0" cy="0"/>
          <a:chOff x="0" y="0"/>
          <a:chExt cx="0" cy="0"/>
        </a:xfrm>
      </p:grpSpPr>
      <p:pic>
        <p:nvPicPr>
          <p:cNvPr id="11" name="Gráfico 10">
            <a:extLst>
              <a:ext uri="{FF2B5EF4-FFF2-40B4-BE49-F238E27FC236}">
                <a16:creationId xmlns:a16="http://schemas.microsoft.com/office/drawing/2014/main" id="{23F7D2C0-0D33-E4A1-9325-B4E42A35C7B4}"/>
              </a:ext>
            </a:extLst>
          </p:cNvPr>
          <p:cNvPicPr>
            <a:picLocks noChangeAspect="1"/>
          </p:cNvPicPr>
          <p:nvPr/>
        </p:nvPicPr>
        <p:blipFill>
          <a:blip r:embed="rId3"/>
          <a:stretch/>
        </p:blipFill>
        <p:spPr bwMode="auto">
          <a:xfrm>
            <a:off x="10404811" y="-678275"/>
            <a:ext cx="293241" cy="293241"/>
          </a:xfrm>
          <a:prstGeom prst="rect">
            <a:avLst/>
          </a:prstGeom>
        </p:spPr>
      </p:pic>
      <p:pic>
        <p:nvPicPr>
          <p:cNvPr id="12" name="Gráfico 11">
            <a:extLst>
              <a:ext uri="{FF2B5EF4-FFF2-40B4-BE49-F238E27FC236}">
                <a16:creationId xmlns:a16="http://schemas.microsoft.com/office/drawing/2014/main" id="{463E8299-8C4D-7EC3-875F-AFCCD10C37A0}"/>
              </a:ext>
            </a:extLst>
          </p:cNvPr>
          <p:cNvPicPr>
            <a:picLocks noChangeAspect="1"/>
          </p:cNvPicPr>
          <p:nvPr/>
        </p:nvPicPr>
        <p:blipFill>
          <a:blip r:embed="rId4"/>
          <a:stretch/>
        </p:blipFill>
        <p:spPr bwMode="auto">
          <a:xfrm>
            <a:off x="10792101" y="-675943"/>
            <a:ext cx="293241" cy="293241"/>
          </a:xfrm>
          <a:prstGeom prst="rect">
            <a:avLst/>
          </a:prstGeom>
        </p:spPr>
      </p:pic>
      <p:pic>
        <p:nvPicPr>
          <p:cNvPr id="13" name="Gráfico 12">
            <a:extLst>
              <a:ext uri="{FF2B5EF4-FFF2-40B4-BE49-F238E27FC236}">
                <a16:creationId xmlns:a16="http://schemas.microsoft.com/office/drawing/2014/main" id="{D72968BB-B829-C551-0A3A-8A6E25C324F1}"/>
              </a:ext>
            </a:extLst>
          </p:cNvPr>
          <p:cNvPicPr>
            <a:picLocks noChangeAspect="1"/>
          </p:cNvPicPr>
          <p:nvPr/>
        </p:nvPicPr>
        <p:blipFill>
          <a:blip r:embed="rId5"/>
          <a:stretch/>
        </p:blipFill>
        <p:spPr bwMode="auto">
          <a:xfrm>
            <a:off x="11179391" y="-678275"/>
            <a:ext cx="293241" cy="293241"/>
          </a:xfrm>
          <a:prstGeom prst="rect">
            <a:avLst/>
          </a:prstGeom>
        </p:spPr>
      </p:pic>
      <p:pic>
        <p:nvPicPr>
          <p:cNvPr id="14" name="Gráfico 13">
            <a:extLst>
              <a:ext uri="{FF2B5EF4-FFF2-40B4-BE49-F238E27FC236}">
                <a16:creationId xmlns:a16="http://schemas.microsoft.com/office/drawing/2014/main" id="{7D43FE7D-1536-BA82-3975-147E1D4A3DCF}"/>
              </a:ext>
            </a:extLst>
          </p:cNvPr>
          <p:cNvPicPr>
            <a:picLocks noChangeAspect="1"/>
          </p:cNvPicPr>
          <p:nvPr/>
        </p:nvPicPr>
        <p:blipFill>
          <a:blip r:embed="rId6"/>
          <a:stretch/>
        </p:blipFill>
        <p:spPr bwMode="auto">
          <a:xfrm>
            <a:off x="11566681" y="-680607"/>
            <a:ext cx="293241" cy="293241"/>
          </a:xfrm>
          <a:prstGeom prst="rect">
            <a:avLst/>
          </a:prstGeom>
        </p:spPr>
      </p:pic>
      <p:sp>
        <p:nvSpPr>
          <p:cNvPr id="10" name="Title 3">
            <a:extLst>
              <a:ext uri="{FF2B5EF4-FFF2-40B4-BE49-F238E27FC236}">
                <a16:creationId xmlns:a16="http://schemas.microsoft.com/office/drawing/2014/main" id="{0AFECE0D-45E2-FB73-3532-B76961332B33}"/>
              </a:ext>
            </a:extLst>
          </p:cNvPr>
          <p:cNvSpPr>
            <a:spLocks noGrp="1"/>
          </p:cNvSpPr>
          <p:nvPr>
            <p:ph type="title"/>
          </p:nvPr>
        </p:nvSpPr>
        <p:spPr bwMode="auto">
          <a:xfrm>
            <a:off x="3289300" y="357115"/>
            <a:ext cx="8064500" cy="686435"/>
          </a:xfrm>
        </p:spPr>
        <p:txBody>
          <a:bodyPr>
            <a:normAutofit/>
          </a:bodyPr>
          <a:lstStyle/>
          <a:p>
            <a:r>
              <a:rPr lang="nl" dirty="0"/>
              <a:t>Ideeën van leerlingen</a:t>
            </a:r>
          </a:p>
        </p:txBody>
      </p:sp>
      <p:sp>
        <p:nvSpPr>
          <p:cNvPr id="4" name="Rechteck 3"/>
          <p:cNvSpPr/>
          <p:nvPr/>
        </p:nvSpPr>
        <p:spPr bwMode="auto">
          <a:xfrm>
            <a:off x="1256195" y="1178129"/>
            <a:ext cx="7673494" cy="3416320"/>
          </a:xfrm>
          <a:prstGeom prst="rect">
            <a:avLst/>
          </a:prstGeom>
        </p:spPr>
        <p:txBody>
          <a:bodyPr wrap="square">
            <a:spAutoFit/>
          </a:bodyPr>
          <a:lstStyle/>
          <a:p>
            <a:r>
              <a:rPr lang="nl" noProof="0" dirty="0">
                <a:latin typeface="Poppins"/>
              </a:rPr>
              <a:t>‘</a:t>
            </a:r>
            <a:r>
              <a:rPr lang="nl" i="1" noProof="0" dirty="0">
                <a:latin typeface="Poppins"/>
              </a:rPr>
              <a:t>Bij deze eerste evaluatie was de meerderheid van de antwoorden van leerlingen (N = 11) dat </a:t>
            </a:r>
            <a:r>
              <a:rPr lang="nl" b="1" i="1" noProof="0" dirty="0">
                <a:latin typeface="Poppins"/>
              </a:rPr>
              <a:t>de bladeren gewoon verdwenen</a:t>
            </a:r>
            <a:r>
              <a:rPr lang="nl" i="1" noProof="0" dirty="0">
                <a:latin typeface="Poppins"/>
              </a:rPr>
              <a:t>, met enkele pogingen om te verklaren waarnaartoe (hoewel één kind voorstelde dat ze misschien </a:t>
            </a:r>
            <a:r>
              <a:rPr lang="nl" b="1" i="1" noProof="0" dirty="0">
                <a:latin typeface="Poppins"/>
              </a:rPr>
              <a:t>“naar een andere planeet” waren gegaan</a:t>
            </a:r>
            <a:r>
              <a:rPr lang="nl" i="1" noProof="0" dirty="0">
                <a:latin typeface="Poppins"/>
              </a:rPr>
              <a:t>). Leerlingen zeiden dat de bladeren </a:t>
            </a:r>
            <a:r>
              <a:rPr lang="nl" b="1" i="1" noProof="0" dirty="0">
                <a:latin typeface="Poppins"/>
              </a:rPr>
              <a:t>“verdwenen”, “doodgingen”, “wegwaaiden” </a:t>
            </a:r>
            <a:r>
              <a:rPr lang="nl" i="1" noProof="0" dirty="0">
                <a:latin typeface="Poppins"/>
              </a:rPr>
              <a:t>of opgehaald worden door vuilnisophalers [...]. De andere helft van de leerlingen zeiden dat de bladeren in de loop van de tijd in volume afnamen en leken te begrijpen dat dit op een of andere manier verantwoord moet worden. Maar, niet verrassend, deze leerlingen stelden </a:t>
            </a:r>
            <a:r>
              <a:rPr lang="nl" b="1" i="1" noProof="0" dirty="0">
                <a:latin typeface="Poppins"/>
              </a:rPr>
              <a:t>mechanische </a:t>
            </a:r>
            <a:r>
              <a:rPr lang="nl" i="1" noProof="0" dirty="0">
                <a:latin typeface="Poppins"/>
              </a:rPr>
              <a:t>(in plaats van chemische) veranderingsprocessen voort. Ze wezen erop dat mensen en dieren op bladeren trappen, waardoor ze in kleinere stukjes breken</a:t>
            </a:r>
            <a:r>
              <a:rPr lang="nl" noProof="0" dirty="0">
                <a:latin typeface="Poppins"/>
              </a:rPr>
              <a:t>’ (ibid., p. 2141). </a:t>
            </a:r>
          </a:p>
        </p:txBody>
      </p:sp>
      <p:sp>
        <p:nvSpPr>
          <p:cNvPr id="5" name="Rechteck 3">
            <a:extLst>
              <a:ext uri="{FF2B5EF4-FFF2-40B4-BE49-F238E27FC236}">
                <a16:creationId xmlns:a16="http://schemas.microsoft.com/office/drawing/2014/main" id="{81E21DDA-98DE-FBAA-B820-88C3145BE258}"/>
              </a:ext>
            </a:extLst>
          </p:cNvPr>
          <p:cNvSpPr/>
          <p:nvPr/>
        </p:nvSpPr>
        <p:spPr bwMode="auto">
          <a:xfrm>
            <a:off x="4273550" y="5164506"/>
            <a:ext cx="6096000" cy="400110"/>
          </a:xfrm>
          <a:prstGeom prst="rect">
            <a:avLst/>
          </a:prstGeom>
        </p:spPr>
        <p:txBody>
          <a:bodyPr>
            <a:spAutoFit/>
          </a:bodyPr>
          <a:lstStyle/>
          <a:p>
            <a:r>
              <a:rPr lang="nl" sz="1000" noProof="0" dirty="0"/>
              <a:t>Ero-Tolliver, I., Lucas, D. &amp; Schauble, L. Young Children’s Thinking About Decomposition: Early Modeling Entrees to Complex Ideas in Science. </a:t>
            </a:r>
            <a:r>
              <a:rPr lang="nl" sz="1000" i="1" noProof="0" dirty="0"/>
              <a:t>Res Sci Educ</a:t>
            </a:r>
            <a:r>
              <a:rPr lang="nl" sz="1000" noProof="0" dirty="0"/>
              <a:t> </a:t>
            </a:r>
            <a:r>
              <a:rPr lang="nl" sz="1000" b="1" noProof="0" dirty="0"/>
              <a:t>43</a:t>
            </a:r>
            <a:r>
              <a:rPr lang="nl" sz="1000" noProof="0" dirty="0"/>
              <a:t>, 2137–2152 (2013). </a:t>
            </a:r>
            <a:r>
              <a:rPr lang="nl" sz="1000" noProof="0" dirty="0">
                <a:hlinkClick r:id="rId7"/>
              </a:rPr>
              <a:t>https://doi.org/10.1007/s11165-012-9348-4</a:t>
            </a:r>
            <a:endParaRPr lang="nl" sz="1000" noProof="0" dirty="0"/>
          </a:p>
        </p:txBody>
      </p:sp>
      <p:sp>
        <p:nvSpPr>
          <p:cNvPr id="2" name="Rechteckige Legende 14">
            <a:extLst>
              <a:ext uri="{FF2B5EF4-FFF2-40B4-BE49-F238E27FC236}">
                <a16:creationId xmlns:a16="http://schemas.microsoft.com/office/drawing/2014/main" id="{68D34700-E658-78A8-2A74-2C3BECE6446C}"/>
              </a:ext>
            </a:extLst>
          </p:cNvPr>
          <p:cNvSpPr/>
          <p:nvPr/>
        </p:nvSpPr>
        <p:spPr bwMode="auto">
          <a:xfrm>
            <a:off x="9611164" y="1493439"/>
            <a:ext cx="1714847" cy="918685"/>
          </a:xfrm>
          <a:prstGeom prst="wedgeRectCallout">
            <a:avLst>
              <a:gd name="adj1" fmla="val -44405"/>
              <a:gd name="adj2" fmla="val 100075"/>
            </a:avLst>
          </a:prstGeom>
          <a:solidFill>
            <a:srgbClr val="0CAF8F"/>
          </a:solidFill>
          <a:ln w="12700" cap="flat" cmpd="sng" algn="ctr">
            <a:solidFill>
              <a:srgbClr val="5A312D"/>
            </a:solidFill>
            <a:prstDash val="solid"/>
            <a:miter lim="800000"/>
          </a:ln>
          <a:effectLst/>
        </p:spPr>
        <p:txBody>
          <a:bodyPr rtlCol="0" anchor="ctr"/>
          <a:lstStyle/>
          <a:p>
            <a:pPr marL="0" marR="0" lvl="0" indent="0" algn="ctr" defTabSz="914400">
              <a:lnSpc>
                <a:spcPct val="100000"/>
              </a:lnSpc>
              <a:spcBef>
                <a:spcPts val="0"/>
              </a:spcBef>
              <a:spcAft>
                <a:spcPts val="0"/>
              </a:spcAft>
              <a:buClrTx/>
              <a:buSzTx/>
              <a:buFontTx/>
              <a:buNone/>
              <a:defRPr/>
            </a:pPr>
            <a:r>
              <a:rPr lang="nl" noProof="0" dirty="0">
                <a:solidFill>
                  <a:prstClr val="white"/>
                </a:solidFill>
                <a:latin typeface="Calibri"/>
                <a:ea typeface="Arial"/>
                <a:cs typeface="Arial"/>
              </a:rPr>
              <a:t>Flipped classroom-activiteit</a:t>
            </a:r>
            <a:endParaRPr lang="nl" sz="1800" b="0" i="0" u="none" strike="noStrike" cap="none" spc="0" noProof="0" dirty="0">
              <a:ln>
                <a:noFill/>
              </a:ln>
              <a:solidFill>
                <a:prstClr val="white"/>
              </a:solidFill>
              <a:latin typeface="Calibri"/>
              <a:ea typeface="Arial"/>
              <a:cs typeface="Arial"/>
            </a:endParaRPr>
          </a:p>
        </p:txBody>
      </p:sp>
    </p:spTree>
    <p:extLst>
      <p:ext uri="{BB962C8B-B14F-4D97-AF65-F5344CB8AC3E}">
        <p14:creationId xmlns:p14="http://schemas.microsoft.com/office/powerpoint/2010/main" val="1073339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2" name="Textfeld 1">
            <a:extLst>
              <a:ext uri="{FF2B5EF4-FFF2-40B4-BE49-F238E27FC236}">
                <a16:creationId xmlns:a16="http://schemas.microsoft.com/office/drawing/2014/main" id="{C8F854E4-204A-4AC5-A76E-6CC2D2D69409}"/>
              </a:ext>
            </a:extLst>
          </p:cNvPr>
          <p:cNvSpPr txBox="1"/>
          <p:nvPr/>
        </p:nvSpPr>
        <p:spPr>
          <a:xfrm>
            <a:off x="838216" y="1261982"/>
            <a:ext cx="7194739" cy="3077766"/>
          </a:xfrm>
          <a:prstGeom prst="rect">
            <a:avLst/>
          </a:prstGeom>
          <a:noFill/>
        </p:spPr>
        <p:txBody>
          <a:bodyPr wrap="square" rtlCol="0">
            <a:spAutoFit/>
          </a:bodyPr>
          <a:lstStyle/>
          <a:p>
            <a:endParaRPr lang="nl" noProof="0" dirty="0">
              <a:latin typeface="Poppins"/>
            </a:endParaRPr>
          </a:p>
          <a:p>
            <a:r>
              <a:rPr lang="nl" sz="2000" b="1" noProof="0" dirty="0">
                <a:latin typeface="Poppins"/>
              </a:rPr>
              <a:t>In kleine groepjes bespreken</a:t>
            </a:r>
            <a:r>
              <a:rPr lang="nl" sz="2000" noProof="0" dirty="0">
                <a:latin typeface="Poppins"/>
              </a:rPr>
              <a:t>: </a:t>
            </a:r>
          </a:p>
          <a:p>
            <a:pPr marL="342900" indent="-342900">
              <a:buFont typeface="Arial" panose="020B0604020202020204" pitchFamily="34" charset="0"/>
              <a:buChar char="•"/>
            </a:pPr>
            <a:endParaRPr lang="nl" sz="2000" noProof="0" dirty="0">
              <a:latin typeface="Poppins"/>
            </a:endParaRPr>
          </a:p>
          <a:p>
            <a:pPr marL="342900" indent="-342900">
              <a:buFont typeface="Arial" panose="020B0604020202020204" pitchFamily="34" charset="0"/>
              <a:buChar char="•"/>
            </a:pPr>
            <a:r>
              <a:rPr lang="nl" sz="2000" i="1" noProof="0" dirty="0">
                <a:latin typeface="Poppins"/>
              </a:rPr>
              <a:t>Hoe zouden deze ideeën het leerproces kunnen beïnvloeden?</a:t>
            </a:r>
          </a:p>
          <a:p>
            <a:pPr marL="342900" indent="-342900">
              <a:buFont typeface="Arial" panose="020B0604020202020204" pitchFamily="34" charset="0"/>
              <a:buChar char="•"/>
            </a:pPr>
            <a:r>
              <a:rPr lang="nl" sz="2000" i="1" noProof="0" dirty="0">
                <a:latin typeface="Poppins"/>
              </a:rPr>
              <a:t>Hoe zou je de in het artikel gepresenteerde leereenheid beoordelen?</a:t>
            </a:r>
          </a:p>
          <a:p>
            <a:pPr marL="342900" indent="-342900">
              <a:buFont typeface="Arial" panose="020B0604020202020204" pitchFamily="34" charset="0"/>
              <a:buChar char="•"/>
            </a:pPr>
            <a:r>
              <a:rPr lang="nl" sz="2000" i="1" noProof="0" dirty="0">
                <a:latin typeface="Poppins"/>
              </a:rPr>
              <a:t>Wat zijn de sterke en mogelijk zwakke punten van de les? 			  </a:t>
            </a:r>
          </a:p>
          <a:p>
            <a:endParaRPr lang="nl" noProof="0" dirty="0">
              <a:latin typeface="Poppins"/>
            </a:endParaRPr>
          </a:p>
          <a:p>
            <a:endParaRPr lang="nl" noProof="0" dirty="0">
              <a:latin typeface="Poppins"/>
            </a:endParaRPr>
          </a:p>
        </p:txBody>
      </p:sp>
      <p:pic>
        <p:nvPicPr>
          <p:cNvPr id="17" name="Picture 2" descr="Community-Netzwerk Menschen Silhouette Symbol. Piktogramm ...">
            <a:extLst>
              <a:ext uri="{FF2B5EF4-FFF2-40B4-BE49-F238E27FC236}">
                <a16:creationId xmlns:a16="http://schemas.microsoft.com/office/drawing/2014/main" id="{EDDCC024-6383-48C8-9FBE-EE9B5D1A281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34687" y="1414485"/>
            <a:ext cx="2014515" cy="2014515"/>
          </a:xfrm>
          <a:prstGeom prst="rect">
            <a:avLst/>
          </a:prstGeom>
          <a:noFill/>
          <a:extLst>
            <a:ext uri="{909E8E84-426E-40DD-AFC4-6F175D3DCCD1}">
              <a14:hiddenFill xmlns:a14="http://schemas.microsoft.com/office/drawing/2010/main">
                <a:solidFill>
                  <a:srgbClr val="FFFFFF"/>
                </a:solidFill>
              </a14:hiddenFill>
            </a:ext>
          </a:extLst>
        </p:spPr>
      </p:pic>
      <p:pic>
        <p:nvPicPr>
          <p:cNvPr id="18" name="Grafik 17">
            <a:extLst>
              <a:ext uri="{FF2B5EF4-FFF2-40B4-BE49-F238E27FC236}">
                <a16:creationId xmlns:a16="http://schemas.microsoft.com/office/drawing/2014/main" id="{3667C4E3-0A90-47BF-9C55-8C9F06F511E1}"/>
              </a:ext>
            </a:extLst>
          </p:cNvPr>
          <p:cNvPicPr>
            <a:picLocks noChangeAspect="1"/>
          </p:cNvPicPr>
          <p:nvPr/>
        </p:nvPicPr>
        <p:blipFill>
          <a:blip r:embed="rId8"/>
          <a:stretch>
            <a:fillRect/>
          </a:stretch>
        </p:blipFill>
        <p:spPr bwMode="auto">
          <a:xfrm>
            <a:off x="9570327" y="3546955"/>
            <a:ext cx="1783457" cy="1783457"/>
          </a:xfrm>
          <a:prstGeom prst="rect">
            <a:avLst/>
          </a:prstGeom>
        </p:spPr>
      </p:pic>
      <p:sp>
        <p:nvSpPr>
          <p:cNvPr id="19" name="Rechteck 18">
            <a:extLst>
              <a:ext uri="{FF2B5EF4-FFF2-40B4-BE49-F238E27FC236}">
                <a16:creationId xmlns:a16="http://schemas.microsoft.com/office/drawing/2014/main" id="{ABC570AA-D73D-4661-975C-A5AC45A1E4BC}"/>
              </a:ext>
            </a:extLst>
          </p:cNvPr>
          <p:cNvSpPr/>
          <p:nvPr/>
        </p:nvSpPr>
        <p:spPr bwMode="auto">
          <a:xfrm>
            <a:off x="838216" y="4074201"/>
            <a:ext cx="8504979" cy="967957"/>
          </a:xfrm>
          <a:prstGeom prst="rect">
            <a:avLst/>
          </a:prstGeom>
        </p:spPr>
        <p:txBody>
          <a:bodyPr wrap="square">
            <a:spAutoFit/>
          </a:bodyPr>
          <a:lstStyle/>
          <a:p>
            <a:pPr>
              <a:lnSpc>
                <a:spcPct val="150000"/>
              </a:lnSpc>
              <a:defRPr/>
            </a:pPr>
            <a:r>
              <a:rPr lang="nl" sz="2000" b="1" noProof="0" dirty="0">
                <a:latin typeface="Poppins"/>
                <a:cs typeface="Poppins"/>
              </a:rPr>
              <a:t>Deel je resultaten in een plenaire discussie:</a:t>
            </a:r>
          </a:p>
          <a:p>
            <a:pPr marL="342900" indent="-342900">
              <a:lnSpc>
                <a:spcPct val="150000"/>
              </a:lnSpc>
              <a:buFont typeface="Arial" panose="020B0604020202020204" pitchFamily="34" charset="0"/>
              <a:buChar char="•"/>
              <a:defRPr/>
            </a:pPr>
            <a:r>
              <a:rPr lang="nl" sz="2000" i="1" noProof="0" dirty="0">
                <a:latin typeface="Poppins"/>
                <a:cs typeface="Poppins"/>
              </a:rPr>
              <a:t>Verzamel deze ideeën op een whiteboard, flipchart</a:t>
            </a:r>
            <a:endParaRPr lang="nl" sz="2000" b="1" noProof="0" dirty="0">
              <a:latin typeface="Poppins"/>
              <a:cs typeface="Poppins"/>
            </a:endParaRPr>
          </a:p>
        </p:txBody>
      </p:sp>
      <p:sp>
        <p:nvSpPr>
          <p:cNvPr id="6" name="Title 3">
            <a:extLst>
              <a:ext uri="{FF2B5EF4-FFF2-40B4-BE49-F238E27FC236}">
                <a16:creationId xmlns:a16="http://schemas.microsoft.com/office/drawing/2014/main" id="{84FB7731-8784-BBCC-4DAF-13C777BAD939}"/>
              </a:ext>
            </a:extLst>
          </p:cNvPr>
          <p:cNvSpPr>
            <a:spLocks noGrp="1"/>
          </p:cNvSpPr>
          <p:nvPr>
            <p:ph type="title"/>
          </p:nvPr>
        </p:nvSpPr>
        <p:spPr bwMode="auto">
          <a:xfrm>
            <a:off x="3289300" y="357115"/>
            <a:ext cx="8064500" cy="686435"/>
          </a:xfrm>
        </p:spPr>
        <p:txBody>
          <a:bodyPr>
            <a:normAutofit/>
          </a:bodyPr>
          <a:lstStyle/>
          <a:p>
            <a:r>
              <a:rPr lang="nl" dirty="0"/>
              <a:t>Ideeën van leerlingen</a:t>
            </a:r>
          </a:p>
        </p:txBody>
      </p:sp>
    </p:spTree>
    <p:extLst>
      <p:ext uri="{BB962C8B-B14F-4D97-AF65-F5344CB8AC3E}">
        <p14:creationId xmlns:p14="http://schemas.microsoft.com/office/powerpoint/2010/main" val="1647492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9" name="Rechteck 8"/>
          <p:cNvSpPr/>
          <p:nvPr/>
        </p:nvSpPr>
        <p:spPr bwMode="auto">
          <a:xfrm>
            <a:off x="557589" y="1599458"/>
            <a:ext cx="5755288" cy="1200329"/>
          </a:xfrm>
          <a:prstGeom prst="rect">
            <a:avLst/>
          </a:prstGeom>
        </p:spPr>
        <p:txBody>
          <a:bodyPr wrap="square" lIns="91440" tIns="45720" rIns="91440" bIns="45720" anchor="t">
            <a:spAutoFit/>
          </a:bodyPr>
          <a:lstStyle/>
          <a:p>
            <a:pPr>
              <a:lnSpc>
                <a:spcPct val="150000"/>
              </a:lnSpc>
              <a:buClr>
                <a:srgbClr val="000000"/>
              </a:buClr>
              <a:defRPr/>
            </a:pPr>
            <a:r>
              <a:rPr lang="nl" sz="2400" i="1" noProof="0" dirty="0">
                <a:latin typeface="Poppins"/>
                <a:cs typeface="Poppins"/>
              </a:rPr>
              <a:t>Neem bij de volgende sessie een potje bodem uit je omgeving mee.</a:t>
            </a:r>
            <a:endParaRPr lang="nl" sz="2400" i="1" noProof="0" dirty="0">
              <a:latin typeface="Poppins"/>
            </a:endParaRPr>
          </a:p>
        </p:txBody>
      </p:sp>
      <p:sp>
        <p:nvSpPr>
          <p:cNvPr id="2" name="Title 1">
            <a:extLst>
              <a:ext uri="{FF2B5EF4-FFF2-40B4-BE49-F238E27FC236}">
                <a16:creationId xmlns:a16="http://schemas.microsoft.com/office/drawing/2014/main" id="{588AB69B-7EC3-E55E-5454-2E569341567A}"/>
              </a:ext>
            </a:extLst>
          </p:cNvPr>
          <p:cNvSpPr>
            <a:spLocks noGrp="1"/>
          </p:cNvSpPr>
          <p:nvPr>
            <p:ph type="title"/>
          </p:nvPr>
        </p:nvSpPr>
        <p:spPr/>
        <p:txBody>
          <a:bodyPr>
            <a:normAutofit/>
          </a:bodyPr>
          <a:lstStyle/>
          <a:p>
            <a:r>
              <a:rPr lang="nl" dirty="0"/>
              <a:t>Opdracht voor module 3:</a:t>
            </a:r>
          </a:p>
        </p:txBody>
      </p:sp>
      <p:pic>
        <p:nvPicPr>
          <p:cNvPr id="5" name="Picture 2" descr="Harvest time | Soil samples stored in these jars will be use… | Flickr">
            <a:extLst>
              <a:ext uri="{FF2B5EF4-FFF2-40B4-BE49-F238E27FC236}">
                <a16:creationId xmlns:a16="http://schemas.microsoft.com/office/drawing/2014/main" id="{1735549A-E3E2-8390-82B9-6E76BE946FEE}"/>
              </a:ext>
            </a:extLst>
          </p:cNvPr>
          <p:cNvPicPr>
            <a:picLocks noChangeAspect="1" noChangeArrowheads="1"/>
          </p:cNvPicPr>
          <p:nvPr/>
        </p:nvPicPr>
        <p:blipFill>
          <a:blip r:embed="rId7"/>
          <a:stretch/>
        </p:blipFill>
        <p:spPr bwMode="auto">
          <a:xfrm>
            <a:off x="6591943" y="1599458"/>
            <a:ext cx="4479040" cy="3201884"/>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44127A-3726-43F6-B787-0AD25945D0E5}"/>
              </a:ext>
            </a:extLst>
          </p:cNvPr>
          <p:cNvSpPr>
            <a:spLocks noGrp="1"/>
          </p:cNvSpPr>
          <p:nvPr>
            <p:ph type="title"/>
          </p:nvPr>
        </p:nvSpPr>
        <p:spPr/>
        <p:txBody>
          <a:bodyPr/>
          <a:lstStyle/>
          <a:p>
            <a:r>
              <a:rPr lang="nl" noProof="0" dirty="0"/>
              <a:t>Module 3</a:t>
            </a:r>
          </a:p>
        </p:txBody>
      </p:sp>
      <p:sp>
        <p:nvSpPr>
          <p:cNvPr id="3" name="Textplatzhalter 2">
            <a:extLst>
              <a:ext uri="{FF2B5EF4-FFF2-40B4-BE49-F238E27FC236}">
                <a16:creationId xmlns:a16="http://schemas.microsoft.com/office/drawing/2014/main" id="{DB7C72AE-3E17-4557-B09D-CC4AE96D8088}"/>
              </a:ext>
            </a:extLst>
          </p:cNvPr>
          <p:cNvSpPr>
            <a:spLocks noGrp="1"/>
          </p:cNvSpPr>
          <p:nvPr>
            <p:ph type="body" idx="1"/>
          </p:nvPr>
        </p:nvSpPr>
        <p:spPr/>
        <p:txBody>
          <a:bodyPr/>
          <a:lstStyle/>
          <a:p>
            <a:r>
              <a:rPr lang="nl" noProof="0" dirty="0"/>
              <a:t>Bodemkwesties verkennen en uitleggen</a:t>
            </a:r>
          </a:p>
        </p:txBody>
      </p:sp>
    </p:spTree>
    <p:extLst>
      <p:ext uri="{BB962C8B-B14F-4D97-AF65-F5344CB8AC3E}">
        <p14:creationId xmlns:p14="http://schemas.microsoft.com/office/powerpoint/2010/main" val="1520060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3" name="Textfeld 2"/>
          <p:cNvSpPr txBox="1"/>
          <p:nvPr/>
        </p:nvSpPr>
        <p:spPr bwMode="auto">
          <a:xfrm>
            <a:off x="493712" y="1267884"/>
            <a:ext cx="5782474" cy="4031873"/>
          </a:xfrm>
          <a:prstGeom prst="rect">
            <a:avLst/>
          </a:prstGeom>
          <a:no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nl" sz="2000" b="1" i="0" u="none" strike="noStrike" cap="none" spc="0" noProof="0" dirty="0">
                <a:ln>
                  <a:noFill/>
                </a:ln>
                <a:latin typeface="Poppins"/>
                <a:ea typeface="Arial"/>
                <a:cs typeface="Calibri" panose="020F0502020204030204" pitchFamily="34" charset="0"/>
              </a:rPr>
              <a:t>Volg de opdracht in</a:t>
            </a:r>
            <a:r>
              <a:rPr lang="nl" sz="2000" b="1" noProof="0" dirty="0">
                <a:latin typeface="Poppins"/>
                <a:ea typeface="Arial"/>
                <a:cs typeface="Calibri" panose="020F0502020204030204" pitchFamily="34" charset="0"/>
              </a:rPr>
              <a:t> </a:t>
            </a:r>
            <a:r>
              <a:rPr lang="nl" sz="2000" b="1" i="0" u="none" strike="noStrike" cap="none" spc="0" noProof="0" dirty="0">
                <a:ln>
                  <a:noFill/>
                </a:ln>
                <a:latin typeface="Poppins"/>
                <a:ea typeface="Arial"/>
                <a:cs typeface="Calibri" panose="020F0502020204030204" pitchFamily="34" charset="0"/>
              </a:rPr>
              <a:t>groepjes van 3:</a:t>
            </a:r>
          </a:p>
          <a:p>
            <a:pPr marL="0" marR="0" lvl="0" indent="0" algn="l" defTabSz="914400">
              <a:lnSpc>
                <a:spcPct val="100000"/>
              </a:lnSpc>
              <a:spcBef>
                <a:spcPts val="0"/>
              </a:spcBef>
              <a:spcAft>
                <a:spcPts val="0"/>
              </a:spcAft>
              <a:buClr>
                <a:srgbClr val="000000"/>
              </a:buClr>
              <a:buSzTx/>
              <a:buFont typeface="Arial"/>
              <a:buNone/>
              <a:defRPr/>
            </a:pPr>
            <a:endParaRPr lang="nl" sz="2000" b="0" i="0" u="none" strike="noStrike" cap="none" spc="0" noProof="0" dirty="0">
              <a:ln>
                <a:noFill/>
              </a:ln>
              <a:latin typeface="Poppins"/>
              <a:ea typeface="Arial"/>
              <a:cs typeface="Calibri" panose="020F0502020204030204" pitchFamily="34" charset="0"/>
            </a:endParaRPr>
          </a:p>
          <a:p>
            <a:pPr marL="0" marR="0" lvl="0" indent="0" algn="l" defTabSz="914400">
              <a:lnSpc>
                <a:spcPct val="100000"/>
              </a:lnSpc>
              <a:spcBef>
                <a:spcPts val="0"/>
              </a:spcBef>
              <a:spcAft>
                <a:spcPts val="0"/>
              </a:spcAft>
              <a:buClr>
                <a:srgbClr val="000000"/>
              </a:buClr>
              <a:buSzTx/>
              <a:buFont typeface="Arial"/>
              <a:buNone/>
              <a:defRPr/>
            </a:pPr>
            <a:r>
              <a:rPr lang="nl" b="1" i="0" u="sng" strike="noStrike" cap="none" spc="0" noProof="0" dirty="0">
                <a:ln>
                  <a:noFill/>
                </a:ln>
                <a:latin typeface="Poppins"/>
                <a:ea typeface="Arial"/>
                <a:cs typeface="Calibri" panose="020F0502020204030204" pitchFamily="34" charset="0"/>
              </a:rPr>
              <a:t>Opdracht 3.1.:</a:t>
            </a:r>
            <a:r>
              <a:rPr lang="nl" b="0" i="0" u="sng" strike="noStrike" cap="none" spc="0" noProof="0" dirty="0">
                <a:ln>
                  <a:noFill/>
                </a:ln>
                <a:latin typeface="Poppins"/>
                <a:ea typeface="Arial"/>
                <a:cs typeface="Calibri" panose="020F0502020204030204" pitchFamily="34" charset="0"/>
              </a:rPr>
              <a:t> </a:t>
            </a:r>
          </a:p>
          <a:p>
            <a:pPr marL="285750" marR="0" lvl="0" indent="-285750" algn="l" defTabSz="914400">
              <a:lnSpc>
                <a:spcPct val="100000"/>
              </a:lnSpc>
              <a:spcBef>
                <a:spcPts val="0"/>
              </a:spcBef>
              <a:spcAft>
                <a:spcPts val="0"/>
              </a:spcAft>
              <a:buClr>
                <a:srgbClr val="000000"/>
              </a:buClr>
              <a:buSzTx/>
              <a:buFont typeface="Wingdings"/>
              <a:buChar char="§"/>
              <a:defRPr/>
            </a:pPr>
            <a:r>
              <a:rPr lang="nl" b="0" i="0" u="none" strike="noStrike" cap="none" spc="0" noProof="0" dirty="0">
                <a:ln>
                  <a:noFill/>
                </a:ln>
                <a:latin typeface="Poppins"/>
                <a:ea typeface="Arial"/>
                <a:cs typeface="Calibri" panose="020F0502020204030204" pitchFamily="34" charset="0"/>
              </a:rPr>
              <a:t>Observeer de bodem aandachtig en vergelijk de drie bodemmonsters – </a:t>
            </a:r>
            <a:r>
              <a:rPr lang="nl" b="0" i="1" u="none" strike="noStrike" cap="none" spc="0" noProof="0" dirty="0">
                <a:ln>
                  <a:noFill/>
                </a:ln>
                <a:latin typeface="Poppins"/>
                <a:ea typeface="Arial"/>
                <a:cs typeface="Calibri" panose="020F0502020204030204" pitchFamily="34" charset="0"/>
              </a:rPr>
              <a:t>voelen en ruiken ze hetzelfde?</a:t>
            </a:r>
            <a:endParaRPr lang="nl" i="1" noProof="0" dirty="0">
              <a:latin typeface="Poppins"/>
              <a:cs typeface="Calibri" panose="020F0502020204030204" pitchFamily="34" charset="0"/>
            </a:endParaRPr>
          </a:p>
          <a:p>
            <a:pPr marL="285750" lvl="0" indent="-285750">
              <a:buClr>
                <a:srgbClr val="000000"/>
              </a:buClr>
              <a:buFont typeface="Wingdings"/>
              <a:buChar char="§"/>
              <a:defRPr/>
            </a:pPr>
            <a:r>
              <a:rPr lang="nl" b="0" i="1" u="none" strike="noStrike" cap="none" spc="0" noProof="0" dirty="0">
                <a:ln>
                  <a:noFill/>
                </a:ln>
                <a:latin typeface="Poppins"/>
                <a:ea typeface="Arial"/>
                <a:cs typeface="Calibri" panose="020F0502020204030204" pitchFamily="34" charset="0"/>
              </a:rPr>
              <a:t>Welke dieren kun je </a:t>
            </a:r>
            <a:r>
              <a:rPr lang="nl" i="1" noProof="0" dirty="0">
                <a:latin typeface="Poppins"/>
                <a:ea typeface="Arial"/>
                <a:cs typeface="Calibri" panose="020F0502020204030204" pitchFamily="34" charset="0"/>
              </a:rPr>
              <a:t>vinden</a:t>
            </a:r>
            <a:r>
              <a:rPr lang="nl" b="0" i="1" u="none" strike="noStrike" cap="none" spc="0" noProof="0" dirty="0">
                <a:ln>
                  <a:noFill/>
                </a:ln>
                <a:latin typeface="Poppins"/>
                <a:ea typeface="Arial"/>
                <a:cs typeface="Calibri" panose="020F0502020204030204" pitchFamily="34" charset="0"/>
              </a:rPr>
              <a:t>? </a:t>
            </a:r>
            <a:r>
              <a:rPr lang="nl" b="0" i="0" u="none" strike="noStrike" cap="none" spc="0" noProof="0" dirty="0">
                <a:ln>
                  <a:noFill/>
                </a:ln>
                <a:latin typeface="Poppins"/>
                <a:ea typeface="Arial"/>
                <a:cs typeface="Calibri" panose="020F0502020204030204" pitchFamily="34" charset="0"/>
              </a:rPr>
              <a:t>Ontdek hoe ze worden genoemd en </a:t>
            </a:r>
            <a:r>
              <a:rPr lang="nl" noProof="0" dirty="0">
                <a:latin typeface="Poppins"/>
                <a:cs typeface="Calibri" panose="020F0502020204030204" pitchFamily="34" charset="0"/>
              </a:rPr>
              <a:t>of alle dieren in alle drie bodemmonsters leven</a:t>
            </a:r>
            <a:r>
              <a:rPr lang="nl" b="0" i="0" u="none" strike="noStrike" cap="none" spc="0" noProof="0" dirty="0">
                <a:ln>
                  <a:noFill/>
                </a:ln>
                <a:latin typeface="Poppins"/>
                <a:ea typeface="Arial"/>
                <a:cs typeface="Calibri" panose="020F0502020204030204" pitchFamily="34" charset="0"/>
              </a:rPr>
              <a:t>?</a:t>
            </a:r>
          </a:p>
          <a:p>
            <a:pPr marL="285750" marR="0" lvl="0" indent="-285750" algn="l" defTabSz="914400">
              <a:lnSpc>
                <a:spcPct val="100000"/>
              </a:lnSpc>
              <a:spcBef>
                <a:spcPts val="0"/>
              </a:spcBef>
              <a:spcAft>
                <a:spcPts val="0"/>
              </a:spcAft>
              <a:buClr>
                <a:srgbClr val="000000"/>
              </a:buClr>
              <a:buSzTx/>
              <a:buFont typeface="Wingdings"/>
              <a:buChar char="§"/>
              <a:defRPr/>
            </a:pPr>
            <a:endParaRPr lang="nl" b="0" i="0" u="none" strike="noStrike" cap="none" spc="0" noProof="0" dirty="0">
              <a:ln>
                <a:noFill/>
              </a:ln>
              <a:latin typeface="Poppins"/>
              <a:ea typeface="Arial"/>
              <a:cs typeface="Calibri" panose="020F0502020204030204" pitchFamily="34" charset="0"/>
            </a:endParaRPr>
          </a:p>
          <a:p>
            <a:pPr marL="0" marR="0" lvl="0" indent="0" algn="l" defTabSz="914400">
              <a:lnSpc>
                <a:spcPct val="100000"/>
              </a:lnSpc>
              <a:spcBef>
                <a:spcPts val="0"/>
              </a:spcBef>
              <a:spcAft>
                <a:spcPts val="0"/>
              </a:spcAft>
              <a:buClr>
                <a:srgbClr val="000000"/>
              </a:buClr>
              <a:buSzTx/>
              <a:buFont typeface="Arial"/>
              <a:buNone/>
              <a:defRPr/>
            </a:pPr>
            <a:r>
              <a:rPr lang="nl" b="0" i="0" u="sng" strike="noStrike" cap="none" spc="0" noProof="0" dirty="0">
                <a:ln>
                  <a:noFill/>
                </a:ln>
                <a:latin typeface="Poppins"/>
                <a:ea typeface="Arial"/>
                <a:cs typeface="Calibri" panose="020F0502020204030204" pitchFamily="34" charset="0"/>
              </a:rPr>
              <a:t>Benodigde materialen:</a:t>
            </a:r>
          </a:p>
          <a:p>
            <a:pPr marL="285750" marR="0" lvl="0" indent="-285750" algn="l" defTabSz="914400">
              <a:lnSpc>
                <a:spcPct val="100000"/>
              </a:lnSpc>
              <a:spcBef>
                <a:spcPts val="0"/>
              </a:spcBef>
              <a:spcAft>
                <a:spcPts val="0"/>
              </a:spcAft>
              <a:buClr>
                <a:srgbClr val="000000"/>
              </a:buClr>
              <a:buSzTx/>
              <a:buFont typeface="Wingdings"/>
              <a:buChar char="§"/>
              <a:defRPr/>
            </a:pPr>
            <a:r>
              <a:rPr lang="nl" b="0" i="0" u="none" strike="noStrike" cap="none" spc="0" noProof="0" dirty="0">
                <a:ln>
                  <a:noFill/>
                </a:ln>
                <a:latin typeface="Poppins"/>
                <a:ea typeface="Arial"/>
                <a:cs typeface="Calibri" panose="020F0502020204030204" pitchFamily="34" charset="0"/>
              </a:rPr>
              <a:t>vergrootglas/microscoop</a:t>
            </a:r>
          </a:p>
          <a:p>
            <a:pPr marL="285750" indent="-285750">
              <a:buClr>
                <a:srgbClr val="000000"/>
              </a:buClr>
              <a:buFont typeface="Wingdings"/>
              <a:buChar char="§"/>
              <a:defRPr/>
            </a:pPr>
            <a:r>
              <a:rPr lang="nl" b="0" i="0" u="none" strike="noStrike" cap="none" spc="0" noProof="0" dirty="0">
                <a:ln>
                  <a:noFill/>
                </a:ln>
                <a:latin typeface="Poppins"/>
                <a:ea typeface="Arial"/>
                <a:cs typeface="Calibri" panose="020F0502020204030204" pitchFamily="34" charset="0"/>
              </a:rPr>
              <a:t>determinatietabel</a:t>
            </a:r>
          </a:p>
          <a:p>
            <a:pPr marL="285750" marR="0" lvl="0" indent="-285750" algn="l" defTabSz="914400">
              <a:lnSpc>
                <a:spcPct val="100000"/>
              </a:lnSpc>
              <a:spcBef>
                <a:spcPts val="0"/>
              </a:spcBef>
              <a:spcAft>
                <a:spcPts val="0"/>
              </a:spcAft>
              <a:buClr>
                <a:srgbClr val="000000"/>
              </a:buClr>
              <a:buSzTx/>
              <a:buFont typeface="Wingdings"/>
              <a:buChar char="§"/>
              <a:defRPr/>
            </a:pPr>
            <a:r>
              <a:rPr lang="nl" b="0" i="0" u="none" strike="noStrike" cap="none" spc="0" noProof="0" dirty="0">
                <a:ln>
                  <a:noFill/>
                </a:ln>
                <a:latin typeface="Poppins"/>
                <a:ea typeface="Arial"/>
                <a:cs typeface="Calibri" panose="020F0502020204030204" pitchFamily="34" charset="0"/>
              </a:rPr>
              <a:t>werkblad - protocol</a:t>
            </a:r>
            <a:endParaRPr lang="nl" sz="1200" b="0" i="0" u="none" strike="noStrike" cap="none" spc="0" noProof="0" dirty="0">
              <a:ln>
                <a:noFill/>
              </a:ln>
              <a:solidFill>
                <a:srgbClr val="000000"/>
              </a:solidFill>
              <a:latin typeface="Poppins"/>
              <a:cs typeface="Arial"/>
            </a:endParaRPr>
          </a:p>
        </p:txBody>
      </p:sp>
      <p:sp>
        <p:nvSpPr>
          <p:cNvPr id="2" name="Title 1">
            <a:extLst>
              <a:ext uri="{FF2B5EF4-FFF2-40B4-BE49-F238E27FC236}">
                <a16:creationId xmlns:a16="http://schemas.microsoft.com/office/drawing/2014/main" id="{E1014760-668D-FA5B-227A-031CE2DA49CE}"/>
              </a:ext>
            </a:extLst>
          </p:cNvPr>
          <p:cNvSpPr>
            <a:spLocks noGrp="1"/>
          </p:cNvSpPr>
          <p:nvPr>
            <p:ph type="title"/>
          </p:nvPr>
        </p:nvSpPr>
        <p:spPr/>
        <p:txBody>
          <a:bodyPr/>
          <a:lstStyle/>
          <a:p>
            <a:r>
              <a:rPr lang="nl" dirty="0"/>
              <a:t>Explore</a:t>
            </a:r>
          </a:p>
        </p:txBody>
      </p:sp>
      <p:pic>
        <p:nvPicPr>
          <p:cNvPr id="5" name="Picture 2" descr="Harvest time | Soil samples stored in these jars will be use… | Flickr">
            <a:extLst>
              <a:ext uri="{FF2B5EF4-FFF2-40B4-BE49-F238E27FC236}">
                <a16:creationId xmlns:a16="http://schemas.microsoft.com/office/drawing/2014/main" id="{45444053-A6EE-C962-EF71-0B8092095054}"/>
              </a:ext>
            </a:extLst>
          </p:cNvPr>
          <p:cNvPicPr>
            <a:picLocks noChangeAspect="1" noChangeArrowheads="1"/>
          </p:cNvPicPr>
          <p:nvPr/>
        </p:nvPicPr>
        <p:blipFill>
          <a:blip r:embed="rId8"/>
          <a:stretch/>
        </p:blipFill>
        <p:spPr bwMode="auto">
          <a:xfrm>
            <a:off x="6591943" y="1599458"/>
            <a:ext cx="4479040" cy="3201884"/>
          </a:xfrm>
          <a:prstGeom prst="rect">
            <a:avLst/>
          </a:prstGeom>
          <a:noFill/>
        </p:spPr>
      </p:pic>
      <p:sp>
        <p:nvSpPr>
          <p:cNvPr id="15" name="Rechteckige Legende 14"/>
          <p:cNvSpPr/>
          <p:nvPr/>
        </p:nvSpPr>
        <p:spPr bwMode="auto">
          <a:xfrm>
            <a:off x="7506521" y="5014032"/>
            <a:ext cx="2792675" cy="686435"/>
          </a:xfrm>
          <a:prstGeom prst="wedgeRectCallout">
            <a:avLst>
              <a:gd name="adj1" fmla="val -53647"/>
              <a:gd name="adj2" fmla="val -125732"/>
            </a:avLst>
          </a:prstGeom>
          <a:solidFill>
            <a:srgbClr val="0CAF8F"/>
          </a:solidFill>
          <a:ln w="12700" cap="flat" cmpd="sng" algn="ctr">
            <a:solidFill>
              <a:srgbClr val="5A312D"/>
            </a:solidFill>
            <a:prstDash val="solid"/>
            <a:miter lim="800000"/>
          </a:ln>
          <a:effectLst/>
        </p:spPr>
        <p:txBody>
          <a:bodyPr rtlCol="0" anchor="ctr"/>
          <a:lstStyle/>
          <a:p>
            <a:pPr marL="0" marR="0" lvl="0" indent="0" algn="ctr" defTabSz="914400">
              <a:lnSpc>
                <a:spcPct val="100000"/>
              </a:lnSpc>
              <a:spcBef>
                <a:spcPts val="0"/>
              </a:spcBef>
              <a:spcAft>
                <a:spcPts val="0"/>
              </a:spcAft>
              <a:buClrTx/>
              <a:buSzTx/>
              <a:buFontTx/>
              <a:buNone/>
              <a:defRPr/>
            </a:pPr>
            <a:r>
              <a:rPr lang="nl" sz="1800" b="0" i="0" u="none" strike="noStrike" cap="none" spc="0" noProof="0" dirty="0">
                <a:ln>
                  <a:noFill/>
                </a:ln>
                <a:solidFill>
                  <a:prstClr val="white"/>
                </a:solidFill>
                <a:latin typeface="Calibri"/>
                <a:ea typeface="Arial"/>
                <a:cs typeface="Arial"/>
              </a:rPr>
              <a:t>Heeft iedereen een potje bodem meegenomen?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pic>
        <p:nvPicPr>
          <p:cNvPr id="2" name="Grafik 1"/>
          <p:cNvPicPr>
            <a:picLocks noChangeAspect="1"/>
          </p:cNvPicPr>
          <p:nvPr/>
        </p:nvPicPr>
        <p:blipFill>
          <a:blip r:embed="rId8"/>
          <a:stretch/>
        </p:blipFill>
        <p:spPr bwMode="auto">
          <a:xfrm>
            <a:off x="3524112" y="1436398"/>
            <a:ext cx="4909308" cy="3985203"/>
          </a:xfrm>
          <a:prstGeom prst="rect">
            <a:avLst/>
          </a:prstGeom>
        </p:spPr>
      </p:pic>
      <p:sp>
        <p:nvSpPr>
          <p:cNvPr id="4" name="Rechteck 3"/>
          <p:cNvSpPr/>
          <p:nvPr/>
        </p:nvSpPr>
        <p:spPr bwMode="auto">
          <a:xfrm>
            <a:off x="4420238" y="5421601"/>
            <a:ext cx="3260829" cy="307777"/>
          </a:xfrm>
          <a:prstGeom prst="rect">
            <a:avLst/>
          </a:prstGeom>
        </p:spPr>
        <p:txBody>
          <a:bodyPr wrap="none">
            <a:spAutoFit/>
          </a:bodyPr>
          <a:lstStyle/>
          <a:p>
            <a:pPr marL="0" marR="0" lvl="0" indent="0" algn="l" defTabSz="914400">
              <a:lnSpc>
                <a:spcPct val="100000"/>
              </a:lnSpc>
              <a:spcBef>
                <a:spcPts val="0"/>
              </a:spcBef>
              <a:spcAft>
                <a:spcPts val="0"/>
              </a:spcAft>
              <a:buClr>
                <a:srgbClr val="000000"/>
              </a:buClr>
              <a:buSzTx/>
              <a:buFont typeface="Arial"/>
              <a:buNone/>
              <a:defRPr/>
            </a:pPr>
            <a:r>
              <a:rPr lang="nl" sz="1400" b="0" i="0" u="none" strike="noStrike" cap="none" spc="0" noProof="0" dirty="0">
                <a:ln>
                  <a:noFill/>
                </a:ln>
                <a:solidFill>
                  <a:srgbClr val="000000"/>
                </a:solidFill>
                <a:latin typeface="MuseoSans"/>
                <a:cs typeface="Arial"/>
              </a:rPr>
              <a:t>Bronvermelding tekening: www</a:t>
            </a:r>
            <a:r>
              <a:rPr lang="nl" sz="1400" b="0" i="0" u="none" strike="noStrike" cap="none" spc="0" noProof="0" dirty="0">
                <a:ln>
                  <a:noFill/>
                </a:ln>
                <a:solidFill>
                  <a:srgbClr val="59302C"/>
                </a:solidFill>
                <a:latin typeface="MuseoSans"/>
                <a:cs typeface="Arial"/>
              </a:rPr>
              <a:t>.lesb</a:t>
            </a:r>
            <a:r>
              <a:rPr lang="nl" sz="1400" b="0" i="0" u="none" strike="noStrike" cap="none" spc="0" noProof="0" dirty="0">
                <a:ln>
                  <a:noFill/>
                </a:ln>
                <a:solidFill>
                  <a:srgbClr val="000000"/>
                </a:solidFill>
                <a:latin typeface="MuseoSans"/>
                <a:cs typeface="Arial"/>
              </a:rPr>
              <a:t>ullesdemo.fr</a:t>
            </a:r>
            <a:endParaRPr lang="nl" sz="1400" b="0" i="0" u="none" strike="noStrike" cap="none" spc="0" noProof="0" dirty="0">
              <a:ln>
                <a:noFill/>
              </a:ln>
              <a:solidFill>
                <a:srgbClr val="000000"/>
              </a:solidFill>
              <a:latin typeface="Arial"/>
              <a:cs typeface="Arial"/>
            </a:endParaRPr>
          </a:p>
        </p:txBody>
      </p:sp>
      <p:sp>
        <p:nvSpPr>
          <p:cNvPr id="3" name="Textfeld 2">
            <a:extLst>
              <a:ext uri="{FF2B5EF4-FFF2-40B4-BE49-F238E27FC236}">
                <a16:creationId xmlns:a16="http://schemas.microsoft.com/office/drawing/2014/main" id="{19119FAA-F327-2E2A-C92F-5C00300AB7D0}"/>
              </a:ext>
            </a:extLst>
          </p:cNvPr>
          <p:cNvSpPr txBox="1"/>
          <p:nvPr/>
        </p:nvSpPr>
        <p:spPr bwMode="auto">
          <a:xfrm>
            <a:off x="951218" y="1236111"/>
            <a:ext cx="1270922" cy="523220"/>
          </a:xfrm>
          <a:prstGeom prst="rect">
            <a:avLst/>
          </a:prstGeom>
          <a:solidFill>
            <a:srgbClr val="FF9933"/>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nl" sz="2800" b="0" i="0" u="none" strike="noStrike" cap="none" spc="0" noProof="0" dirty="0">
                <a:ln>
                  <a:noFill/>
                </a:ln>
                <a:solidFill>
                  <a:srgbClr val="000000"/>
                </a:solidFill>
                <a:latin typeface="Calibri" panose="020F0502020204030204" pitchFamily="34" charset="0"/>
                <a:cs typeface="Calibri" panose="020F0502020204030204" pitchFamily="34" charset="0"/>
              </a:rPr>
              <a:t>Explore</a:t>
            </a:r>
          </a:p>
        </p:txBody>
      </p:sp>
      <p:sp>
        <p:nvSpPr>
          <p:cNvPr id="5" name="Title 4">
            <a:extLst>
              <a:ext uri="{FF2B5EF4-FFF2-40B4-BE49-F238E27FC236}">
                <a16:creationId xmlns:a16="http://schemas.microsoft.com/office/drawing/2014/main" id="{1691C50D-7354-4AD4-77A9-100DAAB7461E}"/>
              </a:ext>
            </a:extLst>
          </p:cNvPr>
          <p:cNvSpPr>
            <a:spLocks noGrp="1"/>
          </p:cNvSpPr>
          <p:nvPr>
            <p:ph type="title"/>
          </p:nvPr>
        </p:nvSpPr>
        <p:spPr/>
        <p:txBody>
          <a:bodyPr>
            <a:normAutofit/>
          </a:bodyPr>
          <a:lstStyle/>
          <a:p>
            <a:r>
              <a:rPr lang="nl" dirty="0"/>
              <a:t>Leerlingen ontdekken zelf iets nieuws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3" name="Rechteck 2"/>
          <p:cNvSpPr/>
          <p:nvPr/>
        </p:nvSpPr>
        <p:spPr bwMode="auto">
          <a:xfrm>
            <a:off x="1241419" y="2332746"/>
            <a:ext cx="9532258" cy="1891287"/>
          </a:xfrm>
          <a:prstGeom prst="rect">
            <a:avLst/>
          </a:prstGeom>
          <a:ln w="12700">
            <a:noFill/>
          </a:ln>
        </p:spPr>
        <p:txBody>
          <a:bodyPr wrap="square">
            <a:spAutoFit/>
          </a:bodyPr>
          <a:lstStyle/>
          <a:p>
            <a:pPr>
              <a:lnSpc>
                <a:spcPct val="150000"/>
              </a:lnSpc>
              <a:defRPr/>
            </a:pPr>
            <a:r>
              <a:rPr lang="nl" sz="2000" noProof="0" dirty="0">
                <a:latin typeface="Poppins"/>
                <a:cs typeface="Calibri" panose="020F0502020204030204" pitchFamily="34" charset="0"/>
              </a:rPr>
              <a:t>Creëer mogelijkheden die lerenden in staat stellen onafhankelijk en actief kennis te genereren, ervaring op te doen en een dieper begrip van concepten te ontwikkelen, bestaande kennis toe te passen en concepten verder te ontwikkelen, procedurele kennis en vaardigheden op te doen en toe te passen.</a:t>
            </a:r>
          </a:p>
        </p:txBody>
      </p:sp>
      <p:sp>
        <p:nvSpPr>
          <p:cNvPr id="6" name="Textfeld 2">
            <a:extLst>
              <a:ext uri="{FF2B5EF4-FFF2-40B4-BE49-F238E27FC236}">
                <a16:creationId xmlns:a16="http://schemas.microsoft.com/office/drawing/2014/main" id="{EE537FB3-2020-B0FE-B567-BD88124CBC60}"/>
              </a:ext>
            </a:extLst>
          </p:cNvPr>
          <p:cNvSpPr txBox="1"/>
          <p:nvPr/>
        </p:nvSpPr>
        <p:spPr bwMode="auto">
          <a:xfrm>
            <a:off x="951218" y="1236111"/>
            <a:ext cx="1270922" cy="523220"/>
          </a:xfrm>
          <a:prstGeom prst="rect">
            <a:avLst/>
          </a:prstGeom>
          <a:solidFill>
            <a:srgbClr val="FF9933"/>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nl" sz="2800" b="0" i="0" u="none" strike="noStrike" cap="none" spc="0" noProof="0" dirty="0">
                <a:ln>
                  <a:noFill/>
                </a:ln>
                <a:solidFill>
                  <a:srgbClr val="000000"/>
                </a:solidFill>
                <a:latin typeface="Calibri" panose="020F0502020204030204" pitchFamily="34" charset="0"/>
                <a:cs typeface="Calibri" panose="020F0502020204030204" pitchFamily="34" charset="0"/>
              </a:rPr>
              <a:t>Explore</a:t>
            </a:r>
          </a:p>
        </p:txBody>
      </p:sp>
      <p:sp>
        <p:nvSpPr>
          <p:cNvPr id="7" name="Title 4">
            <a:extLst>
              <a:ext uri="{FF2B5EF4-FFF2-40B4-BE49-F238E27FC236}">
                <a16:creationId xmlns:a16="http://schemas.microsoft.com/office/drawing/2014/main" id="{A9B70E49-A811-098A-EA9E-E96C7EBBC574}"/>
              </a:ext>
            </a:extLst>
          </p:cNvPr>
          <p:cNvSpPr>
            <a:spLocks noGrp="1"/>
          </p:cNvSpPr>
          <p:nvPr>
            <p:ph type="title"/>
          </p:nvPr>
        </p:nvSpPr>
        <p:spPr bwMode="auto">
          <a:xfrm>
            <a:off x="3289300" y="357115"/>
            <a:ext cx="8064500" cy="686435"/>
          </a:xfrm>
        </p:spPr>
        <p:txBody>
          <a:bodyPr>
            <a:normAutofit/>
          </a:bodyPr>
          <a:lstStyle/>
          <a:p>
            <a:r>
              <a:rPr lang="nl" dirty="0"/>
              <a:t>Leerlingen ontdekken zelf iets nieuws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4" name="Title 3">
            <a:extLst>
              <a:ext uri="{FF2B5EF4-FFF2-40B4-BE49-F238E27FC236}">
                <a16:creationId xmlns:a16="http://schemas.microsoft.com/office/drawing/2014/main" id="{F80B7E05-3920-FA12-651D-2CB58B46323B}"/>
              </a:ext>
            </a:extLst>
          </p:cNvPr>
          <p:cNvSpPr>
            <a:spLocks noGrp="1"/>
          </p:cNvSpPr>
          <p:nvPr>
            <p:ph type="title"/>
          </p:nvPr>
        </p:nvSpPr>
        <p:spPr/>
        <p:txBody>
          <a:bodyPr>
            <a:normAutofit/>
          </a:bodyPr>
          <a:lstStyle/>
          <a:p>
            <a:r>
              <a:rPr lang="nl" dirty="0"/>
              <a:t>Hoe wetenschappers kennis opdoen</a:t>
            </a:r>
          </a:p>
        </p:txBody>
      </p:sp>
      <p:sp>
        <p:nvSpPr>
          <p:cNvPr id="5" name="Textfeld 2">
            <a:extLst>
              <a:ext uri="{FF2B5EF4-FFF2-40B4-BE49-F238E27FC236}">
                <a16:creationId xmlns:a16="http://schemas.microsoft.com/office/drawing/2014/main" id="{0D573DAC-9E8C-E15A-48F6-76B8201DEC7A}"/>
              </a:ext>
            </a:extLst>
          </p:cNvPr>
          <p:cNvSpPr txBox="1"/>
          <p:nvPr/>
        </p:nvSpPr>
        <p:spPr bwMode="auto">
          <a:xfrm>
            <a:off x="951218" y="1236111"/>
            <a:ext cx="1270922" cy="523220"/>
          </a:xfrm>
          <a:prstGeom prst="rect">
            <a:avLst/>
          </a:prstGeom>
          <a:solidFill>
            <a:srgbClr val="FF9933"/>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nl" sz="2800" b="0" i="0" u="none" strike="noStrike" cap="none" spc="0" noProof="0" dirty="0">
                <a:ln>
                  <a:noFill/>
                </a:ln>
                <a:solidFill>
                  <a:srgbClr val="000000"/>
                </a:solidFill>
                <a:latin typeface="Calibri" panose="020F0502020204030204" pitchFamily="34" charset="0"/>
                <a:cs typeface="Calibri" panose="020F0502020204030204" pitchFamily="34" charset="0"/>
              </a:rPr>
              <a:t>Explore</a:t>
            </a:r>
          </a:p>
        </p:txBody>
      </p:sp>
      <p:sp>
        <p:nvSpPr>
          <p:cNvPr id="8" name="Rechteck 2"/>
          <p:cNvSpPr/>
          <p:nvPr/>
        </p:nvSpPr>
        <p:spPr bwMode="auto">
          <a:xfrm>
            <a:off x="1241418" y="2339597"/>
            <a:ext cx="9532257" cy="2357056"/>
          </a:xfrm>
          <a:prstGeom prst="rect">
            <a:avLst/>
          </a:prstGeom>
          <a:ln w="12700">
            <a:noFill/>
          </a:ln>
        </p:spPr>
        <p:txBody>
          <a:bodyPr wrap="square">
            <a:spAutoFit/>
          </a:bodyPr>
          <a:lstStyle/>
          <a:p>
            <a:pPr>
              <a:lnSpc>
                <a:spcPct val="150000"/>
              </a:lnSpc>
              <a:defRPr/>
            </a:pPr>
            <a:r>
              <a:rPr lang="nl" sz="2000" noProof="0" dirty="0">
                <a:latin typeface="Poppins"/>
                <a:cs typeface="Calibri" panose="020F0502020204030204" pitchFamily="34" charset="0"/>
              </a:rPr>
              <a:t>Kennis in de biologie wordt opgedaan door een wisselwerking tussen empirie en theorie, d.w.z. dat er enerzijds ervaring wordt opgedaan door observatie en corresponderende meetbare gegevens worden verzameld, en anderzijds met bestaande kennis/theorieën aannames/hypotheses en causale verbanden (als-dan-relaties) worden vastgesteld.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3" name="Rechteck 2"/>
          <p:cNvSpPr/>
          <p:nvPr/>
        </p:nvSpPr>
        <p:spPr bwMode="auto">
          <a:xfrm>
            <a:off x="998532" y="2021691"/>
            <a:ext cx="9057777" cy="2814617"/>
          </a:xfrm>
          <a:prstGeom prst="rect">
            <a:avLst/>
          </a:prstGeom>
        </p:spPr>
        <p:txBody>
          <a:bodyPr wrap="square">
            <a:spAutoFit/>
          </a:bodyPr>
          <a:lstStyle/>
          <a:p>
            <a:pPr marL="285750" indent="-285750">
              <a:lnSpc>
                <a:spcPct val="150000"/>
              </a:lnSpc>
              <a:buFont typeface="Arial"/>
              <a:buChar char="•"/>
              <a:defRPr/>
            </a:pPr>
            <a:r>
              <a:rPr lang="nl" sz="2000" noProof="0" dirty="0">
                <a:latin typeface="Poppins"/>
                <a:cs typeface="Calibri" panose="020F0502020204030204" pitchFamily="34" charset="0"/>
              </a:rPr>
              <a:t>Min of meer gestructureerde leermogelijkheden: geselecteerd informatiemateriaal, literatuuronderzoek, enquêtes/interviews</a:t>
            </a:r>
          </a:p>
          <a:p>
            <a:pPr marL="285750" indent="-285750">
              <a:lnSpc>
                <a:spcPct val="150000"/>
              </a:lnSpc>
              <a:buFont typeface="Arial"/>
              <a:buChar char="•"/>
              <a:defRPr/>
            </a:pPr>
            <a:r>
              <a:rPr lang="nl" sz="2000" noProof="0" dirty="0">
                <a:latin typeface="Poppins"/>
                <a:cs typeface="Calibri" panose="020F0502020204030204" pitchFamily="34" charset="0"/>
              </a:rPr>
              <a:t>Experimenten (fenomenen creëren)</a:t>
            </a:r>
          </a:p>
          <a:p>
            <a:pPr marL="285750" indent="-285750">
              <a:lnSpc>
                <a:spcPct val="150000"/>
              </a:lnSpc>
              <a:buFont typeface="Arial"/>
              <a:buChar char="•"/>
              <a:defRPr/>
            </a:pPr>
            <a:r>
              <a:rPr lang="nl" sz="2000" noProof="0" dirty="0">
                <a:latin typeface="Poppins"/>
                <a:cs typeface="Calibri" panose="020F0502020204030204" pitchFamily="34" charset="0"/>
              </a:rPr>
              <a:t>Experimenten (variabelen toetsen)</a:t>
            </a:r>
          </a:p>
          <a:p>
            <a:pPr marL="285750" indent="-285750">
              <a:lnSpc>
                <a:spcPct val="150000"/>
              </a:lnSpc>
              <a:buFont typeface="Arial"/>
              <a:buChar char="•"/>
              <a:defRPr/>
            </a:pPr>
            <a:r>
              <a:rPr lang="nl" sz="2000" noProof="0" dirty="0">
                <a:latin typeface="Poppins"/>
                <a:cs typeface="Calibri" panose="020F0502020204030204" pitchFamily="34" charset="0"/>
              </a:rPr>
              <a:t>Simulatiespellen/rollenspellen: bijv. gerichte voorbereiding op discussie enz. </a:t>
            </a:r>
          </a:p>
          <a:p>
            <a:pPr marL="285750" indent="-285750">
              <a:lnSpc>
                <a:spcPct val="150000"/>
              </a:lnSpc>
              <a:buFont typeface="Arial"/>
              <a:buChar char="•"/>
              <a:defRPr/>
            </a:pPr>
            <a:r>
              <a:rPr lang="nl" sz="2000" noProof="0" dirty="0">
                <a:latin typeface="Poppins"/>
                <a:cs typeface="Calibri" panose="020F0502020204030204" pitchFamily="34" charset="0"/>
              </a:rPr>
              <a:t>Onderzoekend leren</a:t>
            </a:r>
          </a:p>
        </p:txBody>
      </p:sp>
      <p:sp>
        <p:nvSpPr>
          <p:cNvPr id="4" name="Title 3">
            <a:extLst>
              <a:ext uri="{FF2B5EF4-FFF2-40B4-BE49-F238E27FC236}">
                <a16:creationId xmlns:a16="http://schemas.microsoft.com/office/drawing/2014/main" id="{15B77464-DCC0-DDD3-DF05-099357A357CD}"/>
              </a:ext>
            </a:extLst>
          </p:cNvPr>
          <p:cNvSpPr>
            <a:spLocks noGrp="1"/>
          </p:cNvSpPr>
          <p:nvPr>
            <p:ph type="title"/>
          </p:nvPr>
        </p:nvSpPr>
        <p:spPr/>
        <p:txBody>
          <a:bodyPr>
            <a:normAutofit/>
          </a:bodyPr>
          <a:lstStyle/>
          <a:p>
            <a:r>
              <a:rPr lang="nl" dirty="0"/>
              <a:t>Methoden om actief met de inhoud bezig te zijn</a:t>
            </a:r>
          </a:p>
        </p:txBody>
      </p:sp>
      <p:sp>
        <p:nvSpPr>
          <p:cNvPr id="5" name="Textfeld 2">
            <a:extLst>
              <a:ext uri="{FF2B5EF4-FFF2-40B4-BE49-F238E27FC236}">
                <a16:creationId xmlns:a16="http://schemas.microsoft.com/office/drawing/2014/main" id="{4DF7701C-7289-A35A-EC68-1D28A99A2438}"/>
              </a:ext>
            </a:extLst>
          </p:cNvPr>
          <p:cNvSpPr txBox="1"/>
          <p:nvPr/>
        </p:nvSpPr>
        <p:spPr bwMode="auto">
          <a:xfrm>
            <a:off x="951218" y="1236111"/>
            <a:ext cx="1270922" cy="523220"/>
          </a:xfrm>
          <a:prstGeom prst="rect">
            <a:avLst/>
          </a:prstGeom>
          <a:solidFill>
            <a:srgbClr val="FF9933"/>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nl" sz="2800" b="0" i="0" u="none" strike="noStrike" cap="none" spc="0" noProof="0" dirty="0">
                <a:ln>
                  <a:noFill/>
                </a:ln>
                <a:solidFill>
                  <a:srgbClr val="000000"/>
                </a:solidFill>
                <a:latin typeface="Calibri" panose="020F0502020204030204" pitchFamily="34" charset="0"/>
                <a:cs typeface="Calibri" panose="020F0502020204030204" pitchFamily="34" charset="0"/>
              </a:rPr>
              <a:t>Explore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44127A-3726-43F6-B787-0AD25945D0E5}"/>
              </a:ext>
            </a:extLst>
          </p:cNvPr>
          <p:cNvSpPr>
            <a:spLocks noGrp="1"/>
          </p:cNvSpPr>
          <p:nvPr>
            <p:ph type="title"/>
          </p:nvPr>
        </p:nvSpPr>
        <p:spPr/>
        <p:txBody>
          <a:bodyPr/>
          <a:lstStyle/>
          <a:p>
            <a:r>
              <a:rPr lang="nl" noProof="0" dirty="0"/>
              <a:t>Module 1</a:t>
            </a:r>
          </a:p>
        </p:txBody>
      </p:sp>
      <p:sp>
        <p:nvSpPr>
          <p:cNvPr id="3" name="Textplatzhalter 2">
            <a:extLst>
              <a:ext uri="{FF2B5EF4-FFF2-40B4-BE49-F238E27FC236}">
                <a16:creationId xmlns:a16="http://schemas.microsoft.com/office/drawing/2014/main" id="{DB7C72AE-3E17-4557-B09D-CC4AE96D8088}"/>
              </a:ext>
            </a:extLst>
          </p:cNvPr>
          <p:cNvSpPr>
            <a:spLocks noGrp="1"/>
          </p:cNvSpPr>
          <p:nvPr>
            <p:ph type="body" idx="1"/>
          </p:nvPr>
        </p:nvSpPr>
        <p:spPr/>
        <p:txBody>
          <a:bodyPr/>
          <a:lstStyle/>
          <a:p>
            <a:r>
              <a:rPr lang="nl" noProof="0" dirty="0"/>
              <a:t>Stel je ideeën op de proef </a:t>
            </a:r>
          </a:p>
        </p:txBody>
      </p:sp>
    </p:spTree>
    <p:extLst>
      <p:ext uri="{BB962C8B-B14F-4D97-AF65-F5344CB8AC3E}">
        <p14:creationId xmlns:p14="http://schemas.microsoft.com/office/powerpoint/2010/main" val="227223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2" name="Title 1">
            <a:extLst>
              <a:ext uri="{FF2B5EF4-FFF2-40B4-BE49-F238E27FC236}">
                <a16:creationId xmlns:a16="http://schemas.microsoft.com/office/drawing/2014/main" id="{A3A8DDA0-78A2-82CC-A8A1-5A024EEF2FC9}"/>
              </a:ext>
            </a:extLst>
          </p:cNvPr>
          <p:cNvSpPr>
            <a:spLocks noGrp="1"/>
          </p:cNvSpPr>
          <p:nvPr>
            <p:ph type="title"/>
          </p:nvPr>
        </p:nvSpPr>
        <p:spPr/>
        <p:txBody>
          <a:bodyPr>
            <a:normAutofit/>
          </a:bodyPr>
          <a:lstStyle/>
          <a:p>
            <a:r>
              <a:rPr lang="nl" dirty="0"/>
              <a:t>Degenen die uitleggen leren het meest</a:t>
            </a:r>
          </a:p>
        </p:txBody>
      </p:sp>
      <p:sp>
        <p:nvSpPr>
          <p:cNvPr id="4" name="Textfeld 13"/>
          <p:cNvSpPr txBox="1"/>
          <p:nvPr/>
        </p:nvSpPr>
        <p:spPr bwMode="auto">
          <a:xfrm>
            <a:off x="955335" y="1236111"/>
            <a:ext cx="1266805" cy="523220"/>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nl" sz="2800" b="0" i="0" u="none" strike="noStrike" cap="none" spc="0" noProof="0" dirty="0">
                <a:ln>
                  <a:noFill/>
                </a:ln>
                <a:solidFill>
                  <a:srgbClr val="000000"/>
                </a:solidFill>
                <a:latin typeface="Calibri" panose="020F0502020204030204" pitchFamily="34" charset="0"/>
                <a:cs typeface="Calibri" panose="020F0502020204030204" pitchFamily="34" charset="0"/>
              </a:rPr>
              <a:t>Explain</a:t>
            </a:r>
            <a:endParaRPr lang="nl"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
        <p:nvSpPr>
          <p:cNvPr id="6" name="Textfeld 2"/>
          <p:cNvSpPr txBox="1"/>
          <p:nvPr/>
        </p:nvSpPr>
        <p:spPr bwMode="auto">
          <a:xfrm>
            <a:off x="1241418" y="2343701"/>
            <a:ext cx="9266785" cy="2352952"/>
          </a:xfrm>
          <a:prstGeom prst="rect">
            <a:avLst/>
          </a:prstGeom>
          <a:noFill/>
          <a:ln>
            <a:noFill/>
          </a:ln>
        </p:spPr>
        <p:txBody>
          <a:bodyPr wrap="square" lIns="91440" tIns="45720" rIns="91440" bIns="45720" rtlCol="0" anchor="t">
            <a:spAutoFit/>
          </a:bodyPr>
          <a:lstStyle/>
          <a:p>
            <a:pPr>
              <a:lnSpc>
                <a:spcPct val="150000"/>
              </a:lnSpc>
              <a:buClr>
                <a:srgbClr val="000000"/>
              </a:buClr>
              <a:defRPr/>
            </a:pPr>
            <a:r>
              <a:rPr lang="nl" sz="2000" noProof="0" dirty="0">
                <a:latin typeface="Poppins"/>
                <a:cs typeface="Calibri"/>
              </a:rPr>
              <a:t>Creëer mogelijkheden waardoor lerenden nieuwe kennis aan zichzelf, anderen en de docent kunnen uitleggen. Bied waar nodig mogelijkheden die de docent kan gebruiken om door te vragen en, indien nodig, ideeën te verduidelijken en ‘alternatieve ideeën van leerlingen’ verder te ontwikkelen of onjuiste verklaringen van leerlingen te corrigeren enz.</a:t>
            </a:r>
            <a:endParaRPr lang="nl" sz="2000" noProof="0" dirty="0">
              <a:latin typeface="Poppins"/>
            </a:endParaRPr>
          </a:p>
          <a:p>
            <a:pPr lvl="0">
              <a:lnSpc>
                <a:spcPct val="150000"/>
              </a:lnSpc>
              <a:buClr>
                <a:srgbClr val="000000"/>
              </a:buClr>
              <a:defRPr/>
            </a:pPr>
            <a:endParaRPr lang="nl" sz="2000" b="0" i="0" u="none" strike="noStrike" cap="none" spc="0" noProof="0" dirty="0">
              <a:ln>
                <a:noFill/>
              </a:ln>
              <a:latin typeface="Poppins"/>
              <a:cs typeface="Calibri" panose="020F050202020403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2" name="Textfeld 1"/>
          <p:cNvSpPr txBox="1"/>
          <p:nvPr/>
        </p:nvSpPr>
        <p:spPr bwMode="auto">
          <a:xfrm>
            <a:off x="641651" y="2170264"/>
            <a:ext cx="6568041" cy="2818720"/>
          </a:xfrm>
          <a:prstGeom prst="rect">
            <a:avLst/>
          </a:prstGeom>
          <a:noFill/>
        </p:spPr>
        <p:txBody>
          <a:bodyPr wrap="square" rtlCol="0">
            <a:spAutoFit/>
          </a:bodyPr>
          <a:lstStyle/>
          <a:p>
            <a:pPr marL="342900" marR="0" lvl="0" indent="-342900" algn="l" defTabSz="914400">
              <a:lnSpc>
                <a:spcPct val="150000"/>
              </a:lnSpc>
              <a:spcBef>
                <a:spcPts val="0"/>
              </a:spcBef>
              <a:spcAft>
                <a:spcPts val="0"/>
              </a:spcAft>
              <a:buClr>
                <a:srgbClr val="000000"/>
              </a:buClr>
              <a:buSzTx/>
              <a:buFont typeface="Arial" panose="020B0604020202020204" pitchFamily="34" charset="0"/>
              <a:buChar char="•"/>
              <a:defRPr/>
            </a:pPr>
            <a:r>
              <a:rPr lang="nl" sz="2000" b="0" i="0" u="none" strike="noStrike" cap="none" spc="0" noProof="0" dirty="0">
                <a:ln>
                  <a:noFill/>
                </a:ln>
                <a:latin typeface="Poppins"/>
                <a:ea typeface="Arial"/>
                <a:cs typeface="Calibri" panose="020F0502020204030204" pitchFamily="34" charset="0"/>
              </a:rPr>
              <a:t>Meestal is het de docent die uitlegt – in deze fase bieden we activiteiten waarin leerlingen wordt gevraagd uit te leggen </a:t>
            </a:r>
          </a:p>
          <a:p>
            <a:pPr marL="342900" marR="0" lvl="0" indent="-342900" algn="l" defTabSz="914400">
              <a:lnSpc>
                <a:spcPct val="150000"/>
              </a:lnSpc>
              <a:spcBef>
                <a:spcPts val="0"/>
              </a:spcBef>
              <a:spcAft>
                <a:spcPts val="0"/>
              </a:spcAft>
              <a:buClr>
                <a:srgbClr val="000000"/>
              </a:buClr>
              <a:buSzTx/>
              <a:buFont typeface="Arial" panose="020B0604020202020204" pitchFamily="34" charset="0"/>
              <a:buChar char="•"/>
              <a:defRPr/>
            </a:pPr>
            <a:r>
              <a:rPr lang="nl" sz="2000" b="0" i="0" u="none" strike="noStrike" cap="none" spc="0" noProof="0" dirty="0">
                <a:ln>
                  <a:noFill/>
                </a:ln>
                <a:latin typeface="Poppins"/>
                <a:cs typeface="Calibri" panose="020F0502020204030204" pitchFamily="34" charset="0"/>
              </a:rPr>
              <a:t>Het doel is om leerlingen te ondersteunen in het verdiepen van hun begrip</a:t>
            </a:r>
          </a:p>
          <a:p>
            <a:pPr marL="342900" indent="-342900">
              <a:lnSpc>
                <a:spcPct val="150000"/>
              </a:lnSpc>
              <a:buClr>
                <a:srgbClr val="000000"/>
              </a:buClr>
              <a:buFont typeface="Arial" panose="020B0604020202020204" pitchFamily="34" charset="0"/>
              <a:buChar char="•"/>
              <a:defRPr/>
            </a:pPr>
            <a:r>
              <a:rPr lang="nl" sz="2000" noProof="0" dirty="0">
                <a:solidFill>
                  <a:srgbClr val="000000"/>
                </a:solidFill>
                <a:latin typeface="Poppins"/>
                <a:cs typeface="Calibri" panose="020F0502020204030204" pitchFamily="34" charset="0"/>
              </a:rPr>
              <a:t>Het is de taak van de docent om het grote beeld te schetsen</a:t>
            </a:r>
          </a:p>
        </p:txBody>
      </p:sp>
      <p:pic>
        <p:nvPicPr>
          <p:cNvPr id="6" name="Grafik 5"/>
          <p:cNvPicPr>
            <a:picLocks noChangeAspect="1"/>
          </p:cNvPicPr>
          <p:nvPr/>
        </p:nvPicPr>
        <p:blipFill>
          <a:blip r:embed="rId8"/>
          <a:stretch/>
        </p:blipFill>
        <p:spPr bwMode="auto">
          <a:xfrm>
            <a:off x="8193737" y="1236111"/>
            <a:ext cx="2803949" cy="4333375"/>
          </a:xfrm>
          <a:prstGeom prst="rect">
            <a:avLst/>
          </a:prstGeom>
        </p:spPr>
      </p:pic>
      <p:sp>
        <p:nvSpPr>
          <p:cNvPr id="3" name="Title 2">
            <a:extLst>
              <a:ext uri="{FF2B5EF4-FFF2-40B4-BE49-F238E27FC236}">
                <a16:creationId xmlns:a16="http://schemas.microsoft.com/office/drawing/2014/main" id="{A8AFFBD6-16A8-B9B9-DA84-C66887DEA6BA}"/>
              </a:ext>
            </a:extLst>
          </p:cNvPr>
          <p:cNvSpPr>
            <a:spLocks noGrp="1"/>
          </p:cNvSpPr>
          <p:nvPr>
            <p:ph type="title"/>
          </p:nvPr>
        </p:nvSpPr>
        <p:spPr/>
        <p:txBody>
          <a:bodyPr/>
          <a:lstStyle/>
          <a:p>
            <a:r>
              <a:rPr lang="nl" dirty="0"/>
              <a:t>Degenen die uitleggen leren het meest</a:t>
            </a:r>
          </a:p>
        </p:txBody>
      </p:sp>
      <p:sp>
        <p:nvSpPr>
          <p:cNvPr id="4" name="Textfeld 13">
            <a:extLst>
              <a:ext uri="{FF2B5EF4-FFF2-40B4-BE49-F238E27FC236}">
                <a16:creationId xmlns:a16="http://schemas.microsoft.com/office/drawing/2014/main" id="{7DC629CB-E6BE-52E6-B1F9-84593C4E32E1}"/>
              </a:ext>
            </a:extLst>
          </p:cNvPr>
          <p:cNvSpPr txBox="1"/>
          <p:nvPr/>
        </p:nvSpPr>
        <p:spPr bwMode="auto">
          <a:xfrm>
            <a:off x="955335" y="1236111"/>
            <a:ext cx="1266805" cy="523220"/>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nl" sz="2800" b="0" i="0" u="none" strike="noStrike" cap="none" spc="0" noProof="0" dirty="0">
                <a:ln>
                  <a:noFill/>
                </a:ln>
                <a:solidFill>
                  <a:srgbClr val="000000"/>
                </a:solidFill>
                <a:latin typeface="Calibri" panose="020F0502020204030204" pitchFamily="34" charset="0"/>
                <a:cs typeface="Calibri" panose="020F0502020204030204" pitchFamily="34" charset="0"/>
              </a:rPr>
              <a:t>Explain</a:t>
            </a:r>
            <a:endParaRPr lang="nl"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
        <p:nvSpPr>
          <p:cNvPr id="7" name="Textfeld 33">
            <a:extLst>
              <a:ext uri="{FF2B5EF4-FFF2-40B4-BE49-F238E27FC236}">
                <a16:creationId xmlns:a16="http://schemas.microsoft.com/office/drawing/2014/main" id="{00E65ACE-554B-9953-855E-32AF49C2DDDA}"/>
              </a:ext>
            </a:extLst>
          </p:cNvPr>
          <p:cNvSpPr txBox="1"/>
          <p:nvPr/>
        </p:nvSpPr>
        <p:spPr bwMode="auto">
          <a:xfrm>
            <a:off x="7922683" y="5649621"/>
            <a:ext cx="3612963" cy="261610"/>
          </a:xfrm>
          <a:prstGeom prst="rect">
            <a:avLst/>
          </a:prstGeom>
          <a:noFill/>
        </p:spPr>
        <p:txBody>
          <a:bodyPr wrap="square" lIns="91440" tIns="45720" rIns="91440" bIns="45720" rtlCol="0" anchor="t">
            <a:spAutoFit/>
          </a:bodyPr>
          <a:lstStyle/>
          <a:p>
            <a:pPr>
              <a:defRPr/>
            </a:pPr>
            <a:r>
              <a:rPr lang="nl" sz="1100" dirty="0">
                <a:solidFill>
                  <a:srgbClr val="333333"/>
                </a:solidFill>
                <a:highlight>
                  <a:srgbClr val="FFFFFF"/>
                </a:highlight>
                <a:latin typeface="Segoe UI"/>
                <a:cs typeface="Segoe UI"/>
              </a:rPr>
              <a:t>Afbeelding overgenomen uit:</a:t>
            </a:r>
            <a:r>
              <a:rPr lang="nl" sz="1100" dirty="0">
                <a:solidFill>
                  <a:srgbClr val="00B0F0"/>
                </a:solidFill>
                <a:highlight>
                  <a:srgbClr val="FFFFFF"/>
                </a:highlight>
                <a:latin typeface="Segoe UI"/>
                <a:cs typeface="Segoe UI"/>
              </a:rPr>
              <a:t> </a:t>
            </a:r>
            <a:r>
              <a:rPr lang="nl" sz="1100" dirty="0">
                <a:solidFill>
                  <a:srgbClr val="00B0F0"/>
                </a:solidFill>
                <a:highlight>
                  <a:srgbClr val="FFFFFF"/>
                </a:highlight>
                <a:latin typeface="Segoe UI"/>
                <a:cs typeface="Segoe UI"/>
                <a:hlinkClick r:id="rId9">
                  <a:extLst>
                    <a:ext uri="{A12FA001-AC4F-418D-AE19-62706E023703}">
                      <ahyp:hlinkClr xmlns:ahyp="http://schemas.microsoft.com/office/drawing/2018/hyperlinkcolor" val="tx"/>
                    </a:ext>
                  </a:extLst>
                </a:hlinkClick>
              </a:rPr>
              <a:t>https://talborne.co.za/soil-health</a:t>
            </a:r>
            <a:endParaRPr lang="nl" sz="1100">
              <a:solidFill>
                <a:srgbClr val="00B0F0"/>
              </a:solidFill>
              <a:hlinkClick r:id="rId9">
                <a:extLst>
                  <a:ext uri="{A12FA001-AC4F-418D-AE19-62706E023703}">
                    <ahyp:hlinkClr xmlns:ahyp="http://schemas.microsoft.com/office/drawing/2018/hyperlinkcolor" val="tx"/>
                  </a:ext>
                </a:extLst>
              </a:hlinkClick>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2" name="Title 1">
            <a:extLst>
              <a:ext uri="{FF2B5EF4-FFF2-40B4-BE49-F238E27FC236}">
                <a16:creationId xmlns:a16="http://schemas.microsoft.com/office/drawing/2014/main" id="{EA1AF5AE-ED0C-FC92-9AF3-F945982684FF}"/>
              </a:ext>
            </a:extLst>
          </p:cNvPr>
          <p:cNvSpPr>
            <a:spLocks noGrp="1"/>
          </p:cNvSpPr>
          <p:nvPr>
            <p:ph type="title"/>
          </p:nvPr>
        </p:nvSpPr>
        <p:spPr/>
        <p:txBody>
          <a:bodyPr/>
          <a:lstStyle/>
          <a:p>
            <a:r>
              <a:rPr lang="nl" dirty="0"/>
              <a:t>Degenen die uitleggen leren het meest</a:t>
            </a:r>
          </a:p>
        </p:txBody>
      </p:sp>
      <p:sp>
        <p:nvSpPr>
          <p:cNvPr id="3" name="Textfeld 13">
            <a:extLst>
              <a:ext uri="{FF2B5EF4-FFF2-40B4-BE49-F238E27FC236}">
                <a16:creationId xmlns:a16="http://schemas.microsoft.com/office/drawing/2014/main" id="{384D4F51-72B1-6B51-FC24-8ED0F4F7DC52}"/>
              </a:ext>
            </a:extLst>
          </p:cNvPr>
          <p:cNvSpPr txBox="1"/>
          <p:nvPr/>
        </p:nvSpPr>
        <p:spPr bwMode="auto">
          <a:xfrm>
            <a:off x="955335" y="1236111"/>
            <a:ext cx="1266805" cy="523220"/>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nl" sz="2800" b="0" i="0" u="none" strike="noStrike" cap="none" spc="0" noProof="0" dirty="0">
                <a:ln>
                  <a:noFill/>
                </a:ln>
                <a:solidFill>
                  <a:srgbClr val="000000"/>
                </a:solidFill>
                <a:latin typeface="Calibri" panose="020F0502020204030204" pitchFamily="34" charset="0"/>
                <a:cs typeface="Calibri" panose="020F0502020204030204" pitchFamily="34" charset="0"/>
              </a:rPr>
              <a:t>Explain</a:t>
            </a:r>
            <a:endParaRPr lang="nl"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pic>
        <p:nvPicPr>
          <p:cNvPr id="7" name="Grafik 5">
            <a:extLst>
              <a:ext uri="{FF2B5EF4-FFF2-40B4-BE49-F238E27FC236}">
                <a16:creationId xmlns:a16="http://schemas.microsoft.com/office/drawing/2014/main" id="{2B8B9555-9FFF-FF10-D444-07BAEEAF103C}"/>
              </a:ext>
            </a:extLst>
          </p:cNvPr>
          <p:cNvPicPr>
            <a:picLocks noChangeAspect="1"/>
          </p:cNvPicPr>
          <p:nvPr/>
        </p:nvPicPr>
        <p:blipFill>
          <a:blip r:embed="rId8"/>
          <a:stretch/>
        </p:blipFill>
        <p:spPr bwMode="auto">
          <a:xfrm>
            <a:off x="8193737" y="1236111"/>
            <a:ext cx="2803949" cy="4333375"/>
          </a:xfrm>
          <a:prstGeom prst="rect">
            <a:avLst/>
          </a:prstGeom>
        </p:spPr>
      </p:pic>
      <p:sp>
        <p:nvSpPr>
          <p:cNvPr id="8" name="Rechteck 3"/>
          <p:cNvSpPr/>
          <p:nvPr/>
        </p:nvSpPr>
        <p:spPr bwMode="auto">
          <a:xfrm>
            <a:off x="929054" y="2175664"/>
            <a:ext cx="6096000" cy="2357056"/>
          </a:xfrm>
          <a:prstGeom prst="rect">
            <a:avLst/>
          </a:prstGeom>
        </p:spPr>
        <p:txBody>
          <a:bodyPr>
            <a:spAutoFit/>
          </a:bodyPr>
          <a:lstStyle/>
          <a:p>
            <a:pPr>
              <a:lnSpc>
                <a:spcPct val="150000"/>
              </a:lnSpc>
              <a:buClr>
                <a:srgbClr val="000000"/>
              </a:buClr>
              <a:defRPr/>
            </a:pPr>
            <a:r>
              <a:rPr lang="nl" sz="2000" b="1" noProof="0" dirty="0">
                <a:solidFill>
                  <a:srgbClr val="000000"/>
                </a:solidFill>
                <a:latin typeface="Poppins"/>
                <a:cs typeface="Calibri" panose="020F0502020204030204" pitchFamily="34" charset="0"/>
              </a:rPr>
              <a:t>Opdracht 3.2.: Lees deze poster individueel </a:t>
            </a:r>
          </a:p>
          <a:p>
            <a:pPr>
              <a:lnSpc>
                <a:spcPct val="150000"/>
              </a:lnSpc>
              <a:buClr>
                <a:srgbClr val="000000"/>
              </a:buClr>
              <a:defRPr/>
            </a:pPr>
            <a:r>
              <a:rPr lang="nl" sz="2000" b="1" noProof="0" dirty="0">
                <a:solidFill>
                  <a:srgbClr val="000000"/>
                </a:solidFill>
                <a:latin typeface="Poppins"/>
                <a:cs typeface="Calibri" panose="020F0502020204030204" pitchFamily="34" charset="0"/>
              </a:rPr>
              <a:t>Leg in je eigen woorden uit (groepswerk)</a:t>
            </a:r>
          </a:p>
          <a:p>
            <a:pPr marL="342900" indent="-342900">
              <a:lnSpc>
                <a:spcPct val="150000"/>
              </a:lnSpc>
              <a:buClr>
                <a:srgbClr val="000000"/>
              </a:buClr>
              <a:buFont typeface="Arial" panose="020B0604020202020204" pitchFamily="34" charset="0"/>
              <a:buChar char="•"/>
              <a:defRPr/>
            </a:pPr>
            <a:r>
              <a:rPr lang="nl" sz="2000" i="1" noProof="0" dirty="0">
                <a:solidFill>
                  <a:srgbClr val="000000"/>
                </a:solidFill>
                <a:latin typeface="Poppins"/>
                <a:cs typeface="Calibri" panose="020F0502020204030204" pitchFamily="34" charset="0"/>
              </a:rPr>
              <a:t>Wat is gezonde bodem?  </a:t>
            </a:r>
          </a:p>
          <a:p>
            <a:pPr marL="342900" indent="-342900">
              <a:lnSpc>
                <a:spcPct val="150000"/>
              </a:lnSpc>
              <a:buClr>
                <a:srgbClr val="000000"/>
              </a:buClr>
              <a:buFont typeface="Arial" panose="020B0604020202020204" pitchFamily="34" charset="0"/>
              <a:buChar char="•"/>
              <a:defRPr/>
            </a:pPr>
            <a:r>
              <a:rPr lang="nl" sz="2000" i="1" noProof="0" dirty="0">
                <a:solidFill>
                  <a:srgbClr val="000000"/>
                </a:solidFill>
                <a:latin typeface="Poppins"/>
                <a:cs typeface="Calibri" panose="020F0502020204030204" pitchFamily="34" charset="0"/>
              </a:rPr>
              <a:t>Hoe ziet het eruit</a:t>
            </a:r>
            <a:r>
              <a:rPr lang="nl" sz="2000" i="1" noProof="0" dirty="0">
                <a:latin typeface="Poppins"/>
                <a:cs typeface="Calibri" panose="020F0502020204030204" pitchFamily="34" charset="0"/>
              </a:rPr>
              <a:t>?</a:t>
            </a:r>
          </a:p>
          <a:p>
            <a:pPr marL="342900" indent="-342900">
              <a:lnSpc>
                <a:spcPct val="150000"/>
              </a:lnSpc>
              <a:buClr>
                <a:srgbClr val="000000"/>
              </a:buClr>
              <a:buFont typeface="Arial" panose="020B0604020202020204" pitchFamily="34" charset="0"/>
              <a:buChar char="•"/>
              <a:defRPr/>
            </a:pPr>
            <a:r>
              <a:rPr lang="nl" sz="2000" i="1" noProof="0" dirty="0">
                <a:latin typeface="Poppins"/>
                <a:cs typeface="Calibri" panose="020F0502020204030204" pitchFamily="34" charset="0"/>
              </a:rPr>
              <a:t>…</a:t>
            </a:r>
            <a:endParaRPr lang="nl" sz="2000" noProof="0" dirty="0">
              <a:latin typeface="Poppins"/>
              <a:cs typeface="Calibri" panose="020F0502020204030204" pitchFamily="34" charset="0"/>
            </a:endParaRPr>
          </a:p>
        </p:txBody>
      </p:sp>
      <p:sp>
        <p:nvSpPr>
          <p:cNvPr id="5" name="Textfeld 33">
            <a:extLst>
              <a:ext uri="{FF2B5EF4-FFF2-40B4-BE49-F238E27FC236}">
                <a16:creationId xmlns:a16="http://schemas.microsoft.com/office/drawing/2014/main" id="{064DB45F-506D-7B7C-C36F-671A8588904A}"/>
              </a:ext>
            </a:extLst>
          </p:cNvPr>
          <p:cNvSpPr txBox="1"/>
          <p:nvPr/>
        </p:nvSpPr>
        <p:spPr bwMode="auto">
          <a:xfrm>
            <a:off x="7922683" y="5649621"/>
            <a:ext cx="3612963" cy="261610"/>
          </a:xfrm>
          <a:prstGeom prst="rect">
            <a:avLst/>
          </a:prstGeom>
          <a:noFill/>
        </p:spPr>
        <p:txBody>
          <a:bodyPr wrap="square" lIns="91440" tIns="45720" rIns="91440" bIns="45720" rtlCol="0" anchor="t">
            <a:spAutoFit/>
          </a:bodyPr>
          <a:lstStyle/>
          <a:p>
            <a:pPr>
              <a:defRPr/>
            </a:pPr>
            <a:r>
              <a:rPr lang="nl" sz="1100" dirty="0">
                <a:solidFill>
                  <a:srgbClr val="333333"/>
                </a:solidFill>
                <a:highlight>
                  <a:srgbClr val="FFFFFF"/>
                </a:highlight>
                <a:latin typeface="Segoe UI"/>
                <a:cs typeface="Segoe UI"/>
              </a:rPr>
              <a:t>Afbeelding overgenomen uit:</a:t>
            </a:r>
            <a:r>
              <a:rPr lang="nl" sz="1100" dirty="0">
                <a:solidFill>
                  <a:srgbClr val="00B0F0"/>
                </a:solidFill>
                <a:highlight>
                  <a:srgbClr val="FFFFFF"/>
                </a:highlight>
                <a:latin typeface="Segoe UI"/>
                <a:cs typeface="Segoe UI"/>
              </a:rPr>
              <a:t> </a:t>
            </a:r>
            <a:r>
              <a:rPr lang="nl" sz="1100" dirty="0">
                <a:solidFill>
                  <a:srgbClr val="00B0F0"/>
                </a:solidFill>
                <a:highlight>
                  <a:srgbClr val="FFFFFF"/>
                </a:highlight>
                <a:latin typeface="Segoe UI"/>
                <a:cs typeface="Segoe UI"/>
                <a:hlinkClick r:id="rId9">
                  <a:extLst>
                    <a:ext uri="{A12FA001-AC4F-418D-AE19-62706E023703}">
                      <ahyp:hlinkClr xmlns:ahyp="http://schemas.microsoft.com/office/drawing/2018/hyperlinkcolor" val="tx"/>
                    </a:ext>
                  </a:extLst>
                </a:hlinkClick>
              </a:rPr>
              <a:t>https://talborne.co.za/soil-health</a:t>
            </a:r>
            <a:endParaRPr lang="nl" sz="1100">
              <a:solidFill>
                <a:srgbClr val="00B0F0"/>
              </a:solidFill>
              <a:hlinkClick r:id="rId9">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766962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3" name="Textfeld 2"/>
          <p:cNvSpPr txBox="1"/>
          <p:nvPr/>
        </p:nvSpPr>
        <p:spPr bwMode="auto">
          <a:xfrm>
            <a:off x="964616" y="3255526"/>
            <a:ext cx="8652350" cy="1938992"/>
          </a:xfrm>
          <a:prstGeom prst="rect">
            <a:avLst/>
          </a:prstGeom>
          <a:noFill/>
          <a:ln w="12700">
            <a:solidFill>
              <a:schemeClr val="tx1"/>
            </a:solidFill>
          </a:ln>
        </p:spPr>
        <p:txBody>
          <a:bodyPr wrap="square" rtlCol="0">
            <a:spAutoFit/>
          </a:bodyPr>
          <a:lstStyle/>
          <a:p>
            <a:pPr marL="342900" marR="0" lvl="0" indent="-342900">
              <a:lnSpc>
                <a:spcPct val="150000"/>
              </a:lnSpc>
              <a:spcBef>
                <a:spcPts val="0"/>
              </a:spcBef>
              <a:spcAft>
                <a:spcPts val="0"/>
              </a:spcAft>
              <a:buClr>
                <a:srgbClr val="000000"/>
              </a:buClr>
              <a:buSzTx/>
              <a:buFont typeface="Arial" panose="020B0604020202020204" pitchFamily="34" charset="0"/>
              <a:buChar char="•"/>
              <a:defRPr/>
            </a:pPr>
            <a:r>
              <a:rPr lang="nl" sz="2000" noProof="0" dirty="0">
                <a:solidFill>
                  <a:srgbClr val="000000"/>
                </a:solidFill>
                <a:latin typeface="Poppins"/>
                <a:cs typeface="Calibri" panose="020F0502020204030204" pitchFamily="34" charset="0"/>
              </a:rPr>
              <a:t>Leerlingen krijgen informatiekaarten over elk dier dat ze hebben gevonden</a:t>
            </a:r>
          </a:p>
          <a:p>
            <a:pPr marL="342900" marR="0" lvl="0" indent="-342900">
              <a:lnSpc>
                <a:spcPct val="150000"/>
              </a:lnSpc>
              <a:spcBef>
                <a:spcPts val="0"/>
              </a:spcBef>
              <a:spcAft>
                <a:spcPts val="0"/>
              </a:spcAft>
              <a:buClr>
                <a:srgbClr val="000000"/>
              </a:buClr>
              <a:buSzTx/>
              <a:buFont typeface="Arial" panose="020B0604020202020204" pitchFamily="34" charset="0"/>
              <a:buChar char="•"/>
              <a:defRPr/>
            </a:pPr>
            <a:r>
              <a:rPr lang="nl" sz="2000" noProof="0" dirty="0">
                <a:solidFill>
                  <a:srgbClr val="000000"/>
                </a:solidFill>
                <a:latin typeface="Poppins"/>
                <a:cs typeface="Calibri" panose="020F0502020204030204" pitchFamily="34" charset="0"/>
              </a:rPr>
              <a:t>Leerlingen bereiden een kleine presentatie voor om uit te leggen hoe een bepaald dier bijdraagt aan het bodemsysteem  </a:t>
            </a:r>
          </a:p>
        </p:txBody>
      </p:sp>
      <p:pic>
        <p:nvPicPr>
          <p:cNvPr id="5" name="Grafik 4"/>
          <p:cNvPicPr>
            <a:picLocks noChangeAspect="1"/>
          </p:cNvPicPr>
          <p:nvPr/>
        </p:nvPicPr>
        <p:blipFill>
          <a:blip r:embed="rId8"/>
          <a:stretch/>
        </p:blipFill>
        <p:spPr bwMode="auto">
          <a:xfrm>
            <a:off x="10299196" y="2930681"/>
            <a:ext cx="1466434" cy="1466434"/>
          </a:xfrm>
          <a:prstGeom prst="rect">
            <a:avLst/>
          </a:prstGeom>
        </p:spPr>
      </p:pic>
      <p:sp>
        <p:nvSpPr>
          <p:cNvPr id="6" name="Textfeld 5">
            <a:extLst>
              <a:ext uri="{FF2B5EF4-FFF2-40B4-BE49-F238E27FC236}">
                <a16:creationId xmlns:a16="http://schemas.microsoft.com/office/drawing/2014/main" id="{185F0AE5-40CA-40FB-AEF3-3995A988E8DB}"/>
              </a:ext>
            </a:extLst>
          </p:cNvPr>
          <p:cNvSpPr txBox="1"/>
          <p:nvPr/>
        </p:nvSpPr>
        <p:spPr>
          <a:xfrm>
            <a:off x="964616" y="2093469"/>
            <a:ext cx="6945029" cy="1015663"/>
          </a:xfrm>
          <a:prstGeom prst="rect">
            <a:avLst/>
          </a:prstGeom>
          <a:noFill/>
        </p:spPr>
        <p:txBody>
          <a:bodyPr wrap="square" rtlCol="0">
            <a:spAutoFit/>
          </a:bodyPr>
          <a:lstStyle/>
          <a:p>
            <a:r>
              <a:rPr lang="nl" sz="2000" b="1" u="sng" noProof="0" dirty="0">
                <a:latin typeface="Poppins"/>
              </a:rPr>
              <a:t>Opdracht 3.3.</a:t>
            </a:r>
            <a:r>
              <a:rPr lang="nl" sz="2000" noProof="0" dirty="0">
                <a:latin typeface="Poppins"/>
              </a:rPr>
              <a:t> Na het verkennen van de bodemdieren activeert deze opdracht de leerlingen om uit te leggen wat ze al geleerd hebben</a:t>
            </a:r>
          </a:p>
        </p:txBody>
      </p:sp>
      <p:pic>
        <p:nvPicPr>
          <p:cNvPr id="8" name="Grafik 7" descr="Lehrer">
            <a:extLst>
              <a:ext uri="{FF2B5EF4-FFF2-40B4-BE49-F238E27FC236}">
                <a16:creationId xmlns:a16="http://schemas.microsoft.com/office/drawing/2014/main" id="{BE0F0975-E2D7-464D-A71B-1A2F65BAF814}"/>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386767" y="4397115"/>
            <a:ext cx="914400" cy="914400"/>
          </a:xfrm>
          <a:prstGeom prst="rect">
            <a:avLst/>
          </a:prstGeom>
        </p:spPr>
      </p:pic>
      <p:sp>
        <p:nvSpPr>
          <p:cNvPr id="4" name="Title 3">
            <a:extLst>
              <a:ext uri="{FF2B5EF4-FFF2-40B4-BE49-F238E27FC236}">
                <a16:creationId xmlns:a16="http://schemas.microsoft.com/office/drawing/2014/main" id="{B6012733-7EBF-DBE4-1D0D-82BAB1FDEBF1}"/>
              </a:ext>
            </a:extLst>
          </p:cNvPr>
          <p:cNvSpPr>
            <a:spLocks noGrp="1"/>
          </p:cNvSpPr>
          <p:nvPr>
            <p:ph type="title"/>
          </p:nvPr>
        </p:nvSpPr>
        <p:spPr/>
        <p:txBody>
          <a:bodyPr>
            <a:normAutofit/>
          </a:bodyPr>
          <a:lstStyle/>
          <a:p>
            <a:r>
              <a:rPr lang="nl" dirty="0"/>
              <a:t>Degenen die uitleggen leren het meest</a:t>
            </a:r>
          </a:p>
        </p:txBody>
      </p:sp>
      <p:sp>
        <p:nvSpPr>
          <p:cNvPr id="7" name="Textfeld 13">
            <a:extLst>
              <a:ext uri="{FF2B5EF4-FFF2-40B4-BE49-F238E27FC236}">
                <a16:creationId xmlns:a16="http://schemas.microsoft.com/office/drawing/2014/main" id="{0B7D8F7A-DE3C-75AC-DDEA-334208F99F3E}"/>
              </a:ext>
            </a:extLst>
          </p:cNvPr>
          <p:cNvSpPr txBox="1"/>
          <p:nvPr/>
        </p:nvSpPr>
        <p:spPr bwMode="auto">
          <a:xfrm>
            <a:off x="955335" y="1236111"/>
            <a:ext cx="1266805" cy="523220"/>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nl" sz="2800" b="0" i="0" u="none" strike="noStrike" cap="none" spc="0" noProof="0" dirty="0">
                <a:ln>
                  <a:noFill/>
                </a:ln>
                <a:solidFill>
                  <a:srgbClr val="000000"/>
                </a:solidFill>
                <a:latin typeface="Calibri" panose="020F0502020204030204" pitchFamily="34" charset="0"/>
                <a:cs typeface="Calibri" panose="020F0502020204030204" pitchFamily="34" charset="0"/>
              </a:rPr>
              <a:t>Explain</a:t>
            </a:r>
            <a:endParaRPr lang="nl"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pic>
        <p:nvPicPr>
          <p:cNvPr id="5" name="Grafik 4"/>
          <p:cNvPicPr>
            <a:picLocks noChangeAspect="1"/>
          </p:cNvPicPr>
          <p:nvPr/>
        </p:nvPicPr>
        <p:blipFill>
          <a:blip r:embed="rId8"/>
          <a:stretch/>
        </p:blipFill>
        <p:spPr bwMode="auto">
          <a:xfrm>
            <a:off x="10333676" y="2580324"/>
            <a:ext cx="1697351" cy="1697351"/>
          </a:xfrm>
          <a:prstGeom prst="rect">
            <a:avLst/>
          </a:prstGeom>
        </p:spPr>
      </p:pic>
      <p:sp>
        <p:nvSpPr>
          <p:cNvPr id="7" name="Rechteck 6"/>
          <p:cNvSpPr/>
          <p:nvPr/>
        </p:nvSpPr>
        <p:spPr bwMode="auto">
          <a:xfrm>
            <a:off x="2651250" y="6498067"/>
            <a:ext cx="6096000" cy="261610"/>
          </a:xfrm>
          <a:prstGeom prst="rect">
            <a:avLst/>
          </a:prstGeom>
        </p:spPr>
        <p:txBody>
          <a:bodyPr lIns="91440" tIns="45720" rIns="91440" bIns="45720" anchor="t">
            <a:spAutoFit/>
          </a:bodyPr>
          <a:lstStyle/>
          <a:p>
            <a:pPr>
              <a:defRPr/>
            </a:pPr>
            <a:endParaRPr lang="nl" sz="1050" noProof="0" dirty="0"/>
          </a:p>
        </p:txBody>
      </p:sp>
      <p:sp>
        <p:nvSpPr>
          <p:cNvPr id="3" name="Rechteck 2"/>
          <p:cNvSpPr/>
          <p:nvPr/>
        </p:nvSpPr>
        <p:spPr bwMode="auto">
          <a:xfrm>
            <a:off x="662152" y="1876673"/>
            <a:ext cx="9408949" cy="2546082"/>
          </a:xfrm>
          <a:prstGeom prst="rect">
            <a:avLst/>
          </a:prstGeom>
        </p:spPr>
        <p:txBody>
          <a:bodyPr wrap="square">
            <a:spAutoFit/>
          </a:bodyPr>
          <a:lstStyle/>
          <a:p>
            <a:pPr marL="342900" indent="-342900">
              <a:lnSpc>
                <a:spcPct val="150000"/>
              </a:lnSpc>
              <a:buFont typeface="Arial" panose="020B0604020202020204" pitchFamily="34" charset="0"/>
              <a:buChar char="•"/>
              <a:defRPr/>
            </a:pPr>
            <a:r>
              <a:rPr lang="nl" noProof="0" dirty="0">
                <a:latin typeface="Poppins"/>
                <a:cs typeface="Calibri" panose="020F0502020204030204" pitchFamily="34" charset="0"/>
              </a:rPr>
              <a:t>Uitleggen is nog altijd het vaakst gebruikte leermiddel</a:t>
            </a:r>
          </a:p>
          <a:p>
            <a:pPr marL="342900" indent="-342900">
              <a:lnSpc>
                <a:spcPct val="150000"/>
              </a:lnSpc>
              <a:buFont typeface="Arial" panose="020B0604020202020204" pitchFamily="34" charset="0"/>
              <a:buChar char="•"/>
              <a:defRPr/>
            </a:pPr>
            <a:r>
              <a:rPr lang="nl" noProof="0" dirty="0">
                <a:latin typeface="Poppins"/>
                <a:cs typeface="Calibri" panose="020F0502020204030204" pitchFamily="34" charset="0"/>
              </a:rPr>
              <a:t>Vooral degenen die uitleg geven leren het meest</a:t>
            </a:r>
          </a:p>
          <a:p>
            <a:pPr marL="342900" indent="-342900">
              <a:lnSpc>
                <a:spcPct val="150000"/>
              </a:lnSpc>
              <a:buFont typeface="Arial" panose="020B0604020202020204" pitchFamily="34" charset="0"/>
              <a:buChar char="•"/>
              <a:defRPr/>
            </a:pPr>
            <a:r>
              <a:rPr lang="nl" noProof="0" dirty="0">
                <a:latin typeface="Poppins"/>
                <a:cs typeface="Calibri" panose="020F0502020204030204" pitchFamily="34" charset="0"/>
              </a:rPr>
              <a:t>De docent zou alleen uitleg moeten geven als het voor de leerling overweldigend is om het aan zichzelf uit te leggen of als dit onvoldoende blijkt</a:t>
            </a:r>
          </a:p>
          <a:p>
            <a:pPr marL="342900" indent="-342900">
              <a:lnSpc>
                <a:spcPct val="150000"/>
              </a:lnSpc>
              <a:buFont typeface="Arial" panose="020B0604020202020204" pitchFamily="34" charset="0"/>
              <a:buChar char="•"/>
              <a:defRPr/>
            </a:pPr>
            <a:r>
              <a:rPr lang="nl" noProof="0" dirty="0">
                <a:latin typeface="Poppins"/>
                <a:cs typeface="Calibri" panose="020F0502020204030204" pitchFamily="34" charset="0"/>
              </a:rPr>
              <a:t>Feedback dat een uitleg gedeeltelijk onjuist was, is nadelig voor het leersucces</a:t>
            </a:r>
          </a:p>
        </p:txBody>
      </p:sp>
      <p:sp>
        <p:nvSpPr>
          <p:cNvPr id="4" name="Rechteck 3"/>
          <p:cNvSpPr/>
          <p:nvPr/>
        </p:nvSpPr>
        <p:spPr bwMode="auto">
          <a:xfrm>
            <a:off x="1588736" y="4670673"/>
            <a:ext cx="9408949" cy="707886"/>
          </a:xfrm>
          <a:prstGeom prst="rect">
            <a:avLst/>
          </a:prstGeom>
          <a:ln>
            <a:solidFill>
              <a:schemeClr val="tx1"/>
            </a:solidFill>
          </a:ln>
        </p:spPr>
        <p:txBody>
          <a:bodyPr wrap="square">
            <a:spAutoFit/>
          </a:bodyPr>
          <a:lstStyle/>
          <a:p>
            <a:pPr algn="ctr">
              <a:defRPr/>
            </a:pPr>
            <a:r>
              <a:rPr lang="nl" sz="2000" b="1" i="1" noProof="0" dirty="0">
                <a:latin typeface="Poppins"/>
                <a:cs typeface="Calibri" panose="020F0502020204030204" pitchFamily="34" charset="0"/>
              </a:rPr>
              <a:t>-&gt; Het is veel efficiënter om leerlingen de instructie te geven de inhoud zelf uit te leggen met oplossingen die voorbeelden geven</a:t>
            </a:r>
          </a:p>
        </p:txBody>
      </p:sp>
      <p:sp>
        <p:nvSpPr>
          <p:cNvPr id="6" name="Title 5">
            <a:extLst>
              <a:ext uri="{FF2B5EF4-FFF2-40B4-BE49-F238E27FC236}">
                <a16:creationId xmlns:a16="http://schemas.microsoft.com/office/drawing/2014/main" id="{E3606A0A-D25F-4F0E-0D3F-5DCF075F6021}"/>
              </a:ext>
            </a:extLst>
          </p:cNvPr>
          <p:cNvSpPr>
            <a:spLocks noGrp="1"/>
          </p:cNvSpPr>
          <p:nvPr>
            <p:ph type="title"/>
          </p:nvPr>
        </p:nvSpPr>
        <p:spPr/>
        <p:txBody>
          <a:bodyPr/>
          <a:lstStyle/>
          <a:p>
            <a:r>
              <a:rPr lang="nl" dirty="0"/>
              <a:t>Uitleg</a:t>
            </a:r>
          </a:p>
        </p:txBody>
      </p:sp>
      <p:sp>
        <p:nvSpPr>
          <p:cNvPr id="8" name="Textfeld 13">
            <a:extLst>
              <a:ext uri="{FF2B5EF4-FFF2-40B4-BE49-F238E27FC236}">
                <a16:creationId xmlns:a16="http://schemas.microsoft.com/office/drawing/2014/main" id="{864F25F5-D3E8-1E28-7B4B-A07D935DD4E0}"/>
              </a:ext>
            </a:extLst>
          </p:cNvPr>
          <p:cNvSpPr txBox="1"/>
          <p:nvPr/>
        </p:nvSpPr>
        <p:spPr bwMode="auto">
          <a:xfrm>
            <a:off x="955335" y="1236111"/>
            <a:ext cx="1266805" cy="523220"/>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nl" sz="2800" b="0" i="0" u="none" strike="noStrike" cap="none" spc="0" noProof="0" dirty="0">
                <a:ln>
                  <a:noFill/>
                </a:ln>
                <a:solidFill>
                  <a:srgbClr val="000000"/>
                </a:solidFill>
                <a:latin typeface="Calibri" panose="020F0502020204030204" pitchFamily="34" charset="0"/>
                <a:cs typeface="Calibri" panose="020F0502020204030204" pitchFamily="34" charset="0"/>
              </a:rPr>
              <a:t>Explain</a:t>
            </a:r>
            <a:endParaRPr lang="nl"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2" name="Rechteck 1"/>
          <p:cNvSpPr/>
          <p:nvPr/>
        </p:nvSpPr>
        <p:spPr bwMode="auto">
          <a:xfrm>
            <a:off x="1139659" y="1978253"/>
            <a:ext cx="8195193" cy="3785652"/>
          </a:xfrm>
          <a:prstGeom prst="rect">
            <a:avLst/>
          </a:prstGeom>
        </p:spPr>
        <p:txBody>
          <a:bodyPr wrap="square">
            <a:spAutoFit/>
          </a:bodyPr>
          <a:lstStyle/>
          <a:p>
            <a:pPr marL="457200" indent="-457200">
              <a:buFont typeface="+mj-lt"/>
              <a:buAutoNum type="arabicPeriod"/>
              <a:defRPr/>
            </a:pPr>
            <a:r>
              <a:rPr lang="nl" sz="2000" noProof="0" dirty="0">
                <a:latin typeface="Poppins"/>
                <a:cs typeface="Calibri" panose="020F0502020204030204" pitchFamily="34" charset="0"/>
              </a:rPr>
              <a:t>Noem het onderwerp, stel het doel en geeft het overzicht</a:t>
            </a:r>
          </a:p>
          <a:p>
            <a:pPr marL="457200" indent="-457200">
              <a:buFont typeface="+mj-lt"/>
              <a:buAutoNum type="arabicPeriod"/>
              <a:defRPr/>
            </a:pPr>
            <a:r>
              <a:rPr lang="nl" sz="2000" noProof="0" dirty="0">
                <a:latin typeface="Poppins"/>
                <a:cs typeface="Calibri" panose="020F0502020204030204" pitchFamily="34" charset="0"/>
              </a:rPr>
              <a:t>Werk gestructureerd en georganiseerd - Verduidelijk causale verbanden expliciet </a:t>
            </a:r>
          </a:p>
          <a:p>
            <a:pPr marL="457200" indent="-457200">
              <a:buFont typeface="+mj-lt"/>
              <a:buAutoNum type="arabicPeriod"/>
              <a:defRPr/>
            </a:pPr>
            <a:r>
              <a:rPr lang="nl" sz="2000" noProof="0" dirty="0">
                <a:latin typeface="Poppins"/>
                <a:cs typeface="Calibri" panose="020F0502020204030204" pitchFamily="34" charset="0"/>
              </a:rPr>
              <a:t>Bouw voort op wat bekend is en gebruik analogieën</a:t>
            </a:r>
          </a:p>
          <a:p>
            <a:pPr marL="457200" indent="-457200">
              <a:buFont typeface="+mj-lt"/>
              <a:buAutoNum type="arabicPeriod"/>
              <a:defRPr/>
            </a:pPr>
            <a:r>
              <a:rPr lang="nl" sz="2000" noProof="0" dirty="0">
                <a:latin typeface="Poppins"/>
                <a:cs typeface="Calibri" panose="020F0502020204030204" pitchFamily="34" charset="0"/>
              </a:rPr>
              <a:t>Maak het met voorbeelden concreet</a:t>
            </a:r>
          </a:p>
          <a:p>
            <a:pPr marL="457200" indent="-457200">
              <a:buFont typeface="+mj-lt"/>
              <a:buAutoNum type="arabicPeriod"/>
              <a:defRPr/>
            </a:pPr>
            <a:r>
              <a:rPr lang="nl" sz="2000" noProof="0" dirty="0">
                <a:latin typeface="Poppins"/>
                <a:cs typeface="Calibri" panose="020F0502020204030204" pitchFamily="34" charset="0"/>
              </a:rPr>
              <a:t>Illustreer met media</a:t>
            </a:r>
          </a:p>
          <a:p>
            <a:pPr marL="457200" indent="-457200">
              <a:buFont typeface="+mj-lt"/>
              <a:buAutoNum type="arabicPeriod"/>
              <a:defRPr/>
            </a:pPr>
            <a:r>
              <a:rPr lang="nl" sz="2000" noProof="0" dirty="0">
                <a:latin typeface="Poppins"/>
                <a:cs typeface="Calibri" panose="020F0502020204030204" pitchFamily="34" charset="0"/>
              </a:rPr>
              <a:t>Benadruk belangrijke punten met je stem en gebaren, schrijf ze op, las denkpauzes in en houd oogcontact</a:t>
            </a:r>
          </a:p>
          <a:p>
            <a:pPr marL="457200" indent="-457200">
              <a:buFont typeface="+mj-lt"/>
              <a:buAutoNum type="arabicPeriod"/>
              <a:defRPr/>
            </a:pPr>
            <a:r>
              <a:rPr lang="nl" sz="2000" noProof="0" dirty="0">
                <a:latin typeface="Poppins"/>
                <a:cs typeface="Calibri" panose="020F0502020204030204" pitchFamily="34" charset="0"/>
              </a:rPr>
              <a:t>Communiceer interactief, maar stel geen vragen</a:t>
            </a:r>
          </a:p>
          <a:p>
            <a:pPr marL="457200" indent="-457200">
              <a:buFont typeface="+mj-lt"/>
              <a:buAutoNum type="arabicPeriod"/>
              <a:defRPr/>
            </a:pPr>
            <a:r>
              <a:rPr lang="nl" sz="2000" noProof="0" dirty="0">
                <a:latin typeface="Poppins"/>
                <a:cs typeface="Calibri" panose="020F0502020204030204" pitchFamily="34" charset="0"/>
              </a:rPr>
              <a:t>Beperk complexe taal, praat in eenvoudige termen</a:t>
            </a:r>
          </a:p>
          <a:p>
            <a:pPr marL="457200" indent="-457200">
              <a:buFont typeface="+mj-lt"/>
              <a:buAutoNum type="arabicPeriod"/>
              <a:defRPr/>
            </a:pPr>
            <a:r>
              <a:rPr lang="nl" sz="2000" noProof="0" dirty="0">
                <a:latin typeface="Poppins"/>
                <a:cs typeface="Calibri" panose="020F0502020204030204" pitchFamily="34" charset="0"/>
              </a:rPr>
              <a:t>Werk met herhalingen en tussenpunten</a:t>
            </a:r>
          </a:p>
          <a:p>
            <a:pPr marL="457200" indent="-457200">
              <a:buFont typeface="+mj-lt"/>
              <a:buAutoNum type="arabicPeriod"/>
              <a:defRPr/>
            </a:pPr>
            <a:r>
              <a:rPr lang="nl" sz="2000" noProof="0" dirty="0">
                <a:latin typeface="Poppins"/>
                <a:cs typeface="Calibri" panose="020F0502020204030204" pitchFamily="34" charset="0"/>
              </a:rPr>
              <a:t>Straal dynamiek en je eigen enthousiasme uit</a:t>
            </a:r>
          </a:p>
        </p:txBody>
      </p:sp>
      <p:sp>
        <p:nvSpPr>
          <p:cNvPr id="4" name="Title 3">
            <a:extLst>
              <a:ext uri="{FF2B5EF4-FFF2-40B4-BE49-F238E27FC236}">
                <a16:creationId xmlns:a16="http://schemas.microsoft.com/office/drawing/2014/main" id="{D5C4A65B-2E21-201B-2062-A380D51D50C6}"/>
              </a:ext>
            </a:extLst>
          </p:cNvPr>
          <p:cNvSpPr>
            <a:spLocks noGrp="1"/>
          </p:cNvSpPr>
          <p:nvPr>
            <p:ph type="title"/>
          </p:nvPr>
        </p:nvSpPr>
        <p:spPr/>
        <p:txBody>
          <a:bodyPr>
            <a:normAutofit/>
          </a:bodyPr>
          <a:lstStyle/>
          <a:p>
            <a:r>
              <a:rPr lang="nl" dirty="0">
                <a:cs typeface="Arial"/>
              </a:rPr>
              <a:t>Tien kenmerken van goede uitleg in een schoolcontext</a:t>
            </a:r>
            <a:endParaRPr lang="nl" dirty="0"/>
          </a:p>
        </p:txBody>
      </p:sp>
      <p:pic>
        <p:nvPicPr>
          <p:cNvPr id="6" name="Grafik 4">
            <a:extLst>
              <a:ext uri="{FF2B5EF4-FFF2-40B4-BE49-F238E27FC236}">
                <a16:creationId xmlns:a16="http://schemas.microsoft.com/office/drawing/2014/main" id="{6A21B694-FEA7-BE4C-69DC-610CA9503288}"/>
              </a:ext>
            </a:extLst>
          </p:cNvPr>
          <p:cNvPicPr>
            <a:picLocks noChangeAspect="1"/>
          </p:cNvPicPr>
          <p:nvPr/>
        </p:nvPicPr>
        <p:blipFill>
          <a:blip r:embed="rId8"/>
          <a:stretch/>
        </p:blipFill>
        <p:spPr bwMode="auto">
          <a:xfrm>
            <a:off x="9669667" y="2580324"/>
            <a:ext cx="1697351" cy="1697351"/>
          </a:xfrm>
          <a:prstGeom prst="rect">
            <a:avLst/>
          </a:prstGeom>
        </p:spPr>
      </p:pic>
      <p:sp>
        <p:nvSpPr>
          <p:cNvPr id="7" name="Textfeld 13">
            <a:extLst>
              <a:ext uri="{FF2B5EF4-FFF2-40B4-BE49-F238E27FC236}">
                <a16:creationId xmlns:a16="http://schemas.microsoft.com/office/drawing/2014/main" id="{2E77CCA7-5183-24F1-22EE-42DEF11D133D}"/>
              </a:ext>
            </a:extLst>
          </p:cNvPr>
          <p:cNvSpPr txBox="1"/>
          <p:nvPr/>
        </p:nvSpPr>
        <p:spPr bwMode="auto">
          <a:xfrm>
            <a:off x="955335" y="1236111"/>
            <a:ext cx="1266805" cy="523220"/>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nl" sz="2800" b="0" i="0" u="none" strike="noStrike" cap="none" spc="0" noProof="0" dirty="0">
                <a:ln>
                  <a:noFill/>
                </a:ln>
                <a:solidFill>
                  <a:srgbClr val="000000"/>
                </a:solidFill>
                <a:latin typeface="Calibri" panose="020F0502020204030204" pitchFamily="34" charset="0"/>
                <a:cs typeface="Calibri" panose="020F0502020204030204" pitchFamily="34" charset="0"/>
              </a:rPr>
              <a:t>Explain</a:t>
            </a:r>
            <a:endParaRPr lang="nl"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7" name="Rechteck 6"/>
          <p:cNvSpPr/>
          <p:nvPr/>
        </p:nvSpPr>
        <p:spPr bwMode="auto">
          <a:xfrm>
            <a:off x="5943600" y="5456228"/>
            <a:ext cx="6096000" cy="415498"/>
          </a:xfrm>
          <a:prstGeom prst="rect">
            <a:avLst/>
          </a:prstGeom>
        </p:spPr>
        <p:txBody>
          <a:bodyPr>
            <a:spAutoFit/>
          </a:bodyPr>
          <a:lstStyle/>
          <a:p>
            <a:pPr>
              <a:defRPr/>
            </a:pPr>
            <a:r>
              <a:rPr lang="nl" sz="1050" u="sng" noProof="0" dirty="0"/>
              <a:t>(https://www.natur-erforschen.net/wp-content/uploads/2017/08/Pedosph%C3%A4re-2.pdf, geraadpleegd op 19.05.2025)</a:t>
            </a:r>
            <a:r>
              <a:rPr lang="nl" sz="1050" noProof="0" dirty="0"/>
              <a:t> </a:t>
            </a:r>
          </a:p>
        </p:txBody>
      </p:sp>
      <p:sp>
        <p:nvSpPr>
          <p:cNvPr id="8" name="Rechteck 7"/>
          <p:cNvSpPr/>
          <p:nvPr/>
        </p:nvSpPr>
        <p:spPr bwMode="auto">
          <a:xfrm>
            <a:off x="493535" y="2128597"/>
            <a:ext cx="4050980" cy="3323987"/>
          </a:xfrm>
          <a:prstGeom prst="rect">
            <a:avLst/>
          </a:prstGeom>
        </p:spPr>
        <p:txBody>
          <a:bodyPr wrap="square">
            <a:spAutoFit/>
          </a:bodyPr>
          <a:lstStyle/>
          <a:p>
            <a:pPr>
              <a:lnSpc>
                <a:spcPct val="150000"/>
              </a:lnSpc>
              <a:defRPr/>
            </a:pPr>
            <a:r>
              <a:rPr lang="nl" sz="2000" i="1" noProof="0" dirty="0">
                <a:latin typeface="Poppins"/>
                <a:cs typeface="Calibri" panose="020F0502020204030204" pitchFamily="34" charset="0"/>
              </a:rPr>
              <a:t>Vergelijk deze twee diagrammen en beschrijf:</a:t>
            </a:r>
          </a:p>
          <a:p>
            <a:pPr marL="342900" indent="-342900">
              <a:lnSpc>
                <a:spcPct val="150000"/>
              </a:lnSpc>
              <a:buFont typeface="Arial" panose="020B0604020202020204" pitchFamily="34" charset="0"/>
              <a:buChar char="•"/>
              <a:defRPr/>
            </a:pPr>
            <a:r>
              <a:rPr lang="nl" sz="2000" i="1" noProof="0" dirty="0">
                <a:latin typeface="Poppins"/>
                <a:cs typeface="Calibri" panose="020F0502020204030204" pitchFamily="34" charset="0"/>
              </a:rPr>
              <a:t>Hoeveel informatie bevatten ze?</a:t>
            </a:r>
          </a:p>
          <a:p>
            <a:pPr marL="342900" indent="-342900">
              <a:lnSpc>
                <a:spcPct val="150000"/>
              </a:lnSpc>
              <a:buFont typeface="Arial" panose="020B0604020202020204" pitchFamily="34" charset="0"/>
              <a:buChar char="•"/>
              <a:defRPr/>
            </a:pPr>
            <a:r>
              <a:rPr lang="nl" sz="2000" i="1" noProof="0" dirty="0">
                <a:latin typeface="Poppins"/>
                <a:cs typeface="Calibri" panose="020F0502020204030204" pitchFamily="34" charset="0"/>
              </a:rPr>
              <a:t>Welke zou je in de les gebruiken en waarom?</a:t>
            </a:r>
          </a:p>
          <a:p>
            <a:pPr>
              <a:lnSpc>
                <a:spcPct val="150000"/>
              </a:lnSpc>
              <a:defRPr/>
            </a:pPr>
            <a:endParaRPr lang="nl" sz="2000" i="1" noProof="0" dirty="0">
              <a:latin typeface="Poppins"/>
              <a:cs typeface="Calibri" panose="020F0502020204030204" pitchFamily="34" charset="0"/>
            </a:endParaRPr>
          </a:p>
        </p:txBody>
      </p:sp>
      <p:sp>
        <p:nvSpPr>
          <p:cNvPr id="4" name="AutoShape 2" descr="File:Soil profile.svg - Wikimedia Commons">
            <a:extLst>
              <a:ext uri="{FF2B5EF4-FFF2-40B4-BE49-F238E27FC236}">
                <a16:creationId xmlns:a16="http://schemas.microsoft.com/office/drawing/2014/main" id="{8AA99F7F-192B-4066-9ABF-E19A5979641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 noProof="0" dirty="0"/>
          </a:p>
        </p:txBody>
      </p:sp>
      <p:sp>
        <p:nvSpPr>
          <p:cNvPr id="6" name="AutoShape 4" descr="File:Soil profile.svg - Wikimedia Commons">
            <a:extLst>
              <a:ext uri="{FF2B5EF4-FFF2-40B4-BE49-F238E27FC236}">
                <a16:creationId xmlns:a16="http://schemas.microsoft.com/office/drawing/2014/main" id="{82CD19AC-2D11-47F1-83E2-95A71399A9D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 noProof="0" dirty="0"/>
          </a:p>
        </p:txBody>
      </p:sp>
      <p:pic>
        <p:nvPicPr>
          <p:cNvPr id="2054" name="Picture 6" descr="File:Podzol A soils.svg - Wikimedia Commons">
            <a:extLst>
              <a:ext uri="{FF2B5EF4-FFF2-40B4-BE49-F238E27FC236}">
                <a16:creationId xmlns:a16="http://schemas.microsoft.com/office/drawing/2014/main" id="{1FF38792-9CBF-4B4E-8EED-10FF1AB57D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51455" y="1834458"/>
            <a:ext cx="4380144" cy="3401053"/>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a:extLst>
              <a:ext uri="{FF2B5EF4-FFF2-40B4-BE49-F238E27FC236}">
                <a16:creationId xmlns:a16="http://schemas.microsoft.com/office/drawing/2014/main" id="{490A95FC-511B-414C-8942-5C3A9C1BD37A}"/>
              </a:ext>
            </a:extLst>
          </p:cNvPr>
          <p:cNvPicPr>
            <a:picLocks noChangeAspect="1"/>
          </p:cNvPicPr>
          <p:nvPr/>
        </p:nvPicPr>
        <p:blipFill>
          <a:blip r:embed="rId9"/>
          <a:stretch>
            <a:fillRect/>
          </a:stretch>
        </p:blipFill>
        <p:spPr>
          <a:xfrm>
            <a:off x="4544515" y="1776856"/>
            <a:ext cx="2625520" cy="3675728"/>
          </a:xfrm>
          <a:prstGeom prst="rect">
            <a:avLst/>
          </a:prstGeom>
        </p:spPr>
      </p:pic>
      <p:sp>
        <p:nvSpPr>
          <p:cNvPr id="2" name="Title 1">
            <a:extLst>
              <a:ext uri="{FF2B5EF4-FFF2-40B4-BE49-F238E27FC236}">
                <a16:creationId xmlns:a16="http://schemas.microsoft.com/office/drawing/2014/main" id="{660259A8-29DF-1C80-D655-7CF46FE557DB}"/>
              </a:ext>
            </a:extLst>
          </p:cNvPr>
          <p:cNvSpPr>
            <a:spLocks noGrp="1"/>
          </p:cNvSpPr>
          <p:nvPr>
            <p:ph type="title"/>
          </p:nvPr>
        </p:nvSpPr>
        <p:spPr/>
        <p:txBody>
          <a:bodyPr/>
          <a:lstStyle/>
          <a:p>
            <a:r>
              <a:rPr lang="nl" dirty="0"/>
              <a:t>Voorbeeld: Bodemprofiel</a:t>
            </a:r>
          </a:p>
        </p:txBody>
      </p:sp>
      <p:sp>
        <p:nvSpPr>
          <p:cNvPr id="9" name="Textfeld 13">
            <a:extLst>
              <a:ext uri="{FF2B5EF4-FFF2-40B4-BE49-F238E27FC236}">
                <a16:creationId xmlns:a16="http://schemas.microsoft.com/office/drawing/2014/main" id="{8941FFF3-713D-D7A2-65B1-F8A52E5EEBF9}"/>
              </a:ext>
            </a:extLst>
          </p:cNvPr>
          <p:cNvSpPr txBox="1"/>
          <p:nvPr/>
        </p:nvSpPr>
        <p:spPr bwMode="auto">
          <a:xfrm>
            <a:off x="955335" y="1236111"/>
            <a:ext cx="1266805" cy="523220"/>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nl" sz="2800" b="0" i="0" u="none" strike="noStrike" cap="none" spc="0" noProof="0" dirty="0">
                <a:ln>
                  <a:noFill/>
                </a:ln>
                <a:solidFill>
                  <a:srgbClr val="000000"/>
                </a:solidFill>
                <a:latin typeface="Calibri" panose="020F0502020204030204" pitchFamily="34" charset="0"/>
                <a:cs typeface="Calibri" panose="020F0502020204030204" pitchFamily="34" charset="0"/>
              </a:rPr>
              <a:t>Explain</a:t>
            </a:r>
            <a:endParaRPr lang="nl"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045166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itle 2">
            <a:extLst>
              <a:ext uri="{FF2B5EF4-FFF2-40B4-BE49-F238E27FC236}">
                <a16:creationId xmlns:a16="http://schemas.microsoft.com/office/drawing/2014/main" id="{46B0184A-4520-0B81-0EA7-187621A3A216}"/>
              </a:ext>
            </a:extLst>
          </p:cNvPr>
          <p:cNvSpPr>
            <a:spLocks noGrp="1"/>
          </p:cNvSpPr>
          <p:nvPr>
            <p:ph type="title"/>
          </p:nvPr>
        </p:nvSpPr>
        <p:spPr/>
        <p:txBody>
          <a:bodyPr/>
          <a:lstStyle/>
          <a:p>
            <a:r>
              <a:rPr lang="nl" dirty="0"/>
              <a:t>Informatiedichtheid</a:t>
            </a:r>
          </a:p>
        </p:txBody>
      </p:sp>
      <p:sp>
        <p:nvSpPr>
          <p:cNvPr id="2" name="Foliennummernplatzhalter 1"/>
          <p:cNvSpPr>
            <a:spLocks noGrp="1"/>
          </p:cNvSpPr>
          <p:nvPr>
            <p:ph type="sldNum" sz="quarter" idx="4294967295"/>
          </p:nvPr>
        </p:nvSpPr>
        <p:spPr bwMode="auto">
          <a:xfrm>
            <a:off x="9448800" y="6356350"/>
            <a:ext cx="2743200" cy="365125"/>
          </a:xfrm>
        </p:spPr>
        <p:txBody>
          <a:bodyPr/>
          <a:lstStyle/>
          <a:p>
            <a:pPr>
              <a:defRPr/>
            </a:pPr>
            <a:fld id="{C78E65DB-0693-4285-868B-A910EFECD7CD}" type="slidenum">
              <a:rPr lang="en-GB" noProof="0" smtClean="0"/>
              <a:t>37</a:t>
            </a:fld>
            <a:endParaRPr lang="nl" noProof="0" dirty="0"/>
          </a:p>
        </p:txBody>
      </p:sp>
      <p:pic>
        <p:nvPicPr>
          <p:cNvPr id="5122" name="Picture 2" descr="File:Soil fauna, climatic gradients and soil heterogeneity.jpg - Wikimedia  Commons">
            <a:extLst>
              <a:ext uri="{FF2B5EF4-FFF2-40B4-BE49-F238E27FC236}">
                <a16:creationId xmlns:a16="http://schemas.microsoft.com/office/drawing/2014/main" id="{B28BF8E5-4992-46D8-8223-147B4AC6FF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1088" y="1376928"/>
            <a:ext cx="4543060" cy="410414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285B79A6-1642-4469-A98C-130991CC6A90}"/>
              </a:ext>
            </a:extLst>
          </p:cNvPr>
          <p:cNvSpPr txBox="1"/>
          <p:nvPr/>
        </p:nvSpPr>
        <p:spPr>
          <a:xfrm>
            <a:off x="734014" y="2059363"/>
            <a:ext cx="5130757" cy="3477875"/>
          </a:xfrm>
          <a:prstGeom prst="rect">
            <a:avLst/>
          </a:prstGeom>
          <a:noFill/>
        </p:spPr>
        <p:txBody>
          <a:bodyPr wrap="square" rtlCol="0">
            <a:spAutoFit/>
          </a:bodyPr>
          <a:lstStyle/>
          <a:p>
            <a:r>
              <a:rPr lang="nl" sz="2000" noProof="0" dirty="0">
                <a:latin typeface="Poppins"/>
              </a:rPr>
              <a:t>Bij het kiezen van beeldmateriaal moet de docent rekening houden met de kennis die leerlingen al hebben van de inhoud en hun vermogen om met de complexiteit van beeldmateriaal om te gaan.</a:t>
            </a:r>
          </a:p>
          <a:p>
            <a:endParaRPr lang="nl" sz="2000" noProof="0" dirty="0">
              <a:latin typeface="Poppins"/>
            </a:endParaRPr>
          </a:p>
          <a:p>
            <a:r>
              <a:rPr lang="nl" sz="2000" noProof="0" dirty="0">
                <a:latin typeface="Poppins"/>
              </a:rPr>
              <a:t>Het is zinnig om beeldmateriaal van verschillende complexiteitsniveaus te gebruiken om tegemoet te komen aan de behoeften van leerlingen</a:t>
            </a:r>
          </a:p>
        </p:txBody>
      </p:sp>
      <p:sp>
        <p:nvSpPr>
          <p:cNvPr id="6" name="Textfeld 5"/>
          <p:cNvSpPr txBox="1"/>
          <p:nvPr/>
        </p:nvSpPr>
        <p:spPr>
          <a:xfrm>
            <a:off x="6096000" y="5537238"/>
            <a:ext cx="4343400" cy="600164"/>
          </a:xfrm>
          <a:prstGeom prst="rect">
            <a:avLst/>
          </a:prstGeom>
          <a:noFill/>
        </p:spPr>
        <p:txBody>
          <a:bodyPr wrap="square" rtlCol="0">
            <a:spAutoFit/>
          </a:bodyPr>
          <a:lstStyle/>
          <a:p>
            <a:r>
              <a:rPr lang="nl" sz="1100" noProof="0" dirty="0"/>
              <a:t>Bron: Briones, M. (2018). The Serendipitous Value of Soil Fauna in Ecosystem Functioning: The Unexplained Explained, Frontiers. 19.05.2025</a:t>
            </a:r>
          </a:p>
        </p:txBody>
      </p:sp>
      <p:sp>
        <p:nvSpPr>
          <p:cNvPr id="5" name="Textfeld 13">
            <a:extLst>
              <a:ext uri="{FF2B5EF4-FFF2-40B4-BE49-F238E27FC236}">
                <a16:creationId xmlns:a16="http://schemas.microsoft.com/office/drawing/2014/main" id="{1495FB62-0287-960B-A966-7D0B81722F7D}"/>
              </a:ext>
            </a:extLst>
          </p:cNvPr>
          <p:cNvSpPr txBox="1"/>
          <p:nvPr/>
        </p:nvSpPr>
        <p:spPr bwMode="auto">
          <a:xfrm>
            <a:off x="955335" y="1236111"/>
            <a:ext cx="1266805" cy="523220"/>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nl" sz="2800" b="0" i="0" u="none" strike="noStrike" cap="none" spc="0" noProof="0" dirty="0">
                <a:ln>
                  <a:noFill/>
                </a:ln>
                <a:solidFill>
                  <a:srgbClr val="000000"/>
                </a:solidFill>
                <a:latin typeface="Calibri" panose="020F0502020204030204" pitchFamily="34" charset="0"/>
                <a:cs typeface="Calibri" panose="020F0502020204030204" pitchFamily="34" charset="0"/>
              </a:rPr>
              <a:t>Explain</a:t>
            </a:r>
            <a:endParaRPr lang="nl"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le 4">
            <a:extLst>
              <a:ext uri="{FF2B5EF4-FFF2-40B4-BE49-F238E27FC236}">
                <a16:creationId xmlns:a16="http://schemas.microsoft.com/office/drawing/2014/main" id="{CACAE935-C384-6F4F-E86C-5BA6D0E78758}"/>
              </a:ext>
            </a:extLst>
          </p:cNvPr>
          <p:cNvSpPr>
            <a:spLocks noGrp="1"/>
          </p:cNvSpPr>
          <p:nvPr>
            <p:ph type="title"/>
          </p:nvPr>
        </p:nvSpPr>
        <p:spPr/>
        <p:txBody>
          <a:bodyPr>
            <a:normAutofit/>
          </a:bodyPr>
          <a:lstStyle/>
          <a:p>
            <a:r>
              <a:rPr lang="nl" dirty="0"/>
              <a:t>beeldverwerking vraagt om steun van de docent</a:t>
            </a:r>
          </a:p>
        </p:txBody>
      </p:sp>
      <p:sp>
        <p:nvSpPr>
          <p:cNvPr id="2" name="Foliennummernplatzhalter 1"/>
          <p:cNvSpPr>
            <a:spLocks noGrp="1"/>
          </p:cNvSpPr>
          <p:nvPr>
            <p:ph type="sldNum" sz="quarter" idx="4294967295"/>
          </p:nvPr>
        </p:nvSpPr>
        <p:spPr bwMode="auto">
          <a:xfrm>
            <a:off x="9448800" y="6356350"/>
            <a:ext cx="2743200" cy="365125"/>
          </a:xfrm>
        </p:spPr>
        <p:txBody>
          <a:bodyPr/>
          <a:lstStyle/>
          <a:p>
            <a:pPr>
              <a:defRPr/>
            </a:pPr>
            <a:fld id="{C78E65DB-0693-4285-868B-A910EFECD7CD}" type="slidenum">
              <a:rPr lang="en-GB" noProof="0" smtClean="0"/>
              <a:t>38</a:t>
            </a:fld>
            <a:endParaRPr lang="nl" noProof="0" dirty="0"/>
          </a:p>
        </p:txBody>
      </p:sp>
      <p:sp>
        <p:nvSpPr>
          <p:cNvPr id="4" name="Textfeld 3"/>
          <p:cNvSpPr txBox="1"/>
          <p:nvPr/>
        </p:nvSpPr>
        <p:spPr bwMode="auto">
          <a:xfrm>
            <a:off x="672341" y="1355740"/>
            <a:ext cx="11043407" cy="2814617"/>
          </a:xfrm>
          <a:prstGeom prst="rect">
            <a:avLst/>
          </a:prstGeom>
          <a:noFill/>
        </p:spPr>
        <p:txBody>
          <a:bodyPr wrap="square" rtlCol="0">
            <a:spAutoFit/>
          </a:bodyPr>
          <a:lstStyle/>
          <a:p>
            <a:pPr marL="342900" indent="-342900">
              <a:lnSpc>
                <a:spcPct val="150000"/>
              </a:lnSpc>
              <a:buFont typeface="Arial" panose="020B0604020202020204" pitchFamily="34" charset="0"/>
              <a:buChar char="•"/>
              <a:defRPr/>
            </a:pPr>
            <a:r>
              <a:rPr lang="nl" sz="2000" noProof="0" dirty="0">
                <a:latin typeface="Poppins"/>
                <a:cs typeface="Calibri" panose="020F0502020204030204" pitchFamily="34" charset="0"/>
              </a:rPr>
              <a:t>Lerenden nemen beeldkenmerken waar en kiezen bekende aspecten.</a:t>
            </a:r>
          </a:p>
          <a:p>
            <a:pPr marL="342900" indent="-342900">
              <a:lnSpc>
                <a:spcPct val="150000"/>
              </a:lnSpc>
              <a:buFont typeface="Arial" panose="020B0604020202020204" pitchFamily="34" charset="0"/>
              <a:buChar char="•"/>
              <a:defRPr/>
            </a:pPr>
            <a:r>
              <a:rPr lang="nl" sz="2000" noProof="0" dirty="0">
                <a:latin typeface="Poppins"/>
                <a:cs typeface="Calibri" panose="020F0502020204030204" pitchFamily="34" charset="0"/>
              </a:rPr>
              <a:t>Eerdere declaratieve kennis wordt aangesproken en in het ‘mentale model’ geïntegreerd.</a:t>
            </a:r>
          </a:p>
          <a:p>
            <a:pPr marL="342900" indent="-342900">
              <a:lnSpc>
                <a:spcPct val="150000"/>
              </a:lnSpc>
              <a:buFont typeface="Arial" panose="020B0604020202020204" pitchFamily="34" charset="0"/>
              <a:buChar char="•"/>
              <a:defRPr/>
            </a:pPr>
            <a:r>
              <a:rPr lang="nl" sz="2000" noProof="0" dirty="0">
                <a:latin typeface="Poppins"/>
                <a:cs typeface="Calibri" panose="020F0502020204030204" pitchFamily="34" charset="0"/>
              </a:rPr>
              <a:t>Er wordt een ‘mentaal model’ gecreëerd dat concrete details uit de perceptuele indruk abstraheert.</a:t>
            </a:r>
          </a:p>
          <a:p>
            <a:pPr marL="342900" indent="-342900">
              <a:lnSpc>
                <a:spcPct val="150000"/>
              </a:lnSpc>
              <a:buFont typeface="Arial" panose="020B0604020202020204" pitchFamily="34" charset="0"/>
              <a:buChar char="•"/>
              <a:defRPr/>
            </a:pPr>
            <a:r>
              <a:rPr lang="nl" sz="2000" noProof="0" dirty="0">
                <a:latin typeface="Poppins"/>
                <a:cs typeface="Calibri" panose="020F0502020204030204" pitchFamily="34" charset="0"/>
              </a:rPr>
              <a:t>Hoe complexer en gevarieerder de inhoudelijke verwijzingen in de voorstellingsvorm of tussen de voorstellingsvormen (bijv. de begeleidende tekst en de illustratie), hoe hoger de belasting van het werkgeheugen (cognitieve belasting).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44127A-3726-43F6-B787-0AD25945D0E5}"/>
              </a:ext>
            </a:extLst>
          </p:cNvPr>
          <p:cNvSpPr>
            <a:spLocks noGrp="1"/>
          </p:cNvSpPr>
          <p:nvPr>
            <p:ph type="title"/>
          </p:nvPr>
        </p:nvSpPr>
        <p:spPr/>
        <p:txBody>
          <a:bodyPr/>
          <a:lstStyle/>
          <a:p>
            <a:r>
              <a:rPr lang="nl" noProof="0" dirty="0"/>
              <a:t>Module 4</a:t>
            </a:r>
          </a:p>
        </p:txBody>
      </p:sp>
      <p:sp>
        <p:nvSpPr>
          <p:cNvPr id="3" name="Textplatzhalter 2">
            <a:extLst>
              <a:ext uri="{FF2B5EF4-FFF2-40B4-BE49-F238E27FC236}">
                <a16:creationId xmlns:a16="http://schemas.microsoft.com/office/drawing/2014/main" id="{DB7C72AE-3E17-4557-B09D-CC4AE96D8088}"/>
              </a:ext>
            </a:extLst>
          </p:cNvPr>
          <p:cNvSpPr>
            <a:spLocks noGrp="1"/>
          </p:cNvSpPr>
          <p:nvPr>
            <p:ph type="body" idx="1"/>
          </p:nvPr>
        </p:nvSpPr>
        <p:spPr/>
        <p:txBody>
          <a:bodyPr>
            <a:normAutofit/>
          </a:bodyPr>
          <a:lstStyle/>
          <a:p>
            <a:r>
              <a:rPr lang="nl" noProof="0" dirty="0"/>
              <a:t>Kennis over de bodem uitwerken en het leerproces evalueren </a:t>
            </a:r>
          </a:p>
        </p:txBody>
      </p:sp>
    </p:spTree>
    <p:extLst>
      <p:ext uri="{BB962C8B-B14F-4D97-AF65-F5344CB8AC3E}">
        <p14:creationId xmlns:p14="http://schemas.microsoft.com/office/powerpoint/2010/main" val="3649040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a:extLst>
              <a:ext uri="{96DAC541-7B7A-43D3-8B79-37D633B846F1}">
                <asvg:svgBlip xmlns:asvg="http://schemas.microsoft.com/office/drawing/2016/SVG/main" r:embed="rId3"/>
              </a:ext>
            </a:extLst>
          </a:blip>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a:extLst>
              <a:ext uri="{96DAC541-7B7A-43D3-8B79-37D633B846F1}">
                <asvg:svgBlip xmlns:asvg="http://schemas.microsoft.com/office/drawing/2016/SVG/main" r:embed="rId5"/>
              </a:ext>
            </a:extLst>
          </a:blip>
          <a:stretch/>
        </p:blipFill>
        <p:spPr bwMode="auto">
          <a:xfrm>
            <a:off x="11179391" y="-678275"/>
            <a:ext cx="293241" cy="293241"/>
          </a:xfrm>
          <a:prstGeom prst="rect">
            <a:avLst/>
          </a:prstGeom>
        </p:spPr>
      </p:pic>
      <p:pic>
        <p:nvPicPr>
          <p:cNvPr id="14" name="Gráfico 13"/>
          <p:cNvPicPr>
            <a:picLocks noChangeAspect="1"/>
          </p:cNvPicPr>
          <p:nvPr/>
        </p:nvPicPr>
        <p:blipFill>
          <a:blip>
            <a:extLst>
              <a:ext uri="{96DAC541-7B7A-43D3-8B79-37D633B846F1}">
                <asvg:svgBlip xmlns:asvg="http://schemas.microsoft.com/office/drawing/2016/SVG/main" r:embed="rId6"/>
              </a:ext>
            </a:extLst>
          </a:blip>
          <a:stretch/>
        </p:blipFill>
        <p:spPr bwMode="auto">
          <a:xfrm>
            <a:off x="11566681" y="-680607"/>
            <a:ext cx="293241" cy="293241"/>
          </a:xfrm>
          <a:prstGeom prst="rect">
            <a:avLst/>
          </a:prstGeom>
        </p:spPr>
      </p:pic>
      <p:sp>
        <p:nvSpPr>
          <p:cNvPr id="18" name="Textfeld 17"/>
          <p:cNvSpPr txBox="1"/>
          <p:nvPr/>
        </p:nvSpPr>
        <p:spPr bwMode="auto">
          <a:xfrm>
            <a:off x="962559" y="1783367"/>
            <a:ext cx="7208590" cy="3365024"/>
          </a:xfrm>
          <a:prstGeom prst="rect">
            <a:avLst/>
          </a:prstGeom>
          <a:noFill/>
        </p:spPr>
        <p:txBody>
          <a:bodyPr wrap="square" lIns="91440" tIns="45720" rIns="91440" bIns="45720" rtlCol="0" anchor="t">
            <a:spAutoFit/>
          </a:bodyPr>
          <a:lstStyle/>
          <a:p>
            <a:pPr>
              <a:lnSpc>
                <a:spcPct val="150000"/>
              </a:lnSpc>
              <a:defRPr/>
            </a:pPr>
            <a:r>
              <a:rPr lang="nl" b="1" noProof="0" dirty="0">
                <a:latin typeface="Poppins"/>
              </a:rPr>
              <a:t>Opdracht 1.1. Denk na over</a:t>
            </a:r>
            <a:r>
              <a:rPr lang="nl" noProof="0" dirty="0">
                <a:latin typeface="Poppins"/>
              </a:rPr>
              <a:t>: </a:t>
            </a:r>
          </a:p>
          <a:p>
            <a:pPr>
              <a:lnSpc>
                <a:spcPct val="150000"/>
              </a:lnSpc>
              <a:defRPr/>
            </a:pPr>
            <a:r>
              <a:rPr lang="nl" i="1" noProof="0" dirty="0">
                <a:latin typeface="Poppins"/>
              </a:rPr>
              <a:t>Wat betekent goed milieuonderwijs voor jou? </a:t>
            </a:r>
          </a:p>
          <a:p>
            <a:pPr>
              <a:lnSpc>
                <a:spcPct val="150000"/>
              </a:lnSpc>
              <a:defRPr/>
            </a:pPr>
            <a:r>
              <a:rPr lang="nl" noProof="0" dirty="0">
                <a:latin typeface="Poppins"/>
              </a:rPr>
              <a:t>(3 minuten)</a:t>
            </a:r>
            <a:endParaRPr lang="nl" b="1" noProof="0" dirty="0">
              <a:latin typeface="Poppins"/>
            </a:endParaRPr>
          </a:p>
          <a:p>
            <a:pPr>
              <a:lnSpc>
                <a:spcPct val="150000"/>
              </a:lnSpc>
              <a:defRPr/>
            </a:pPr>
            <a:r>
              <a:rPr lang="nl" b="1" noProof="0" dirty="0">
                <a:latin typeface="Poppins"/>
              </a:rPr>
              <a:t>Bespreek</a:t>
            </a:r>
            <a:r>
              <a:rPr lang="nl" noProof="0" dirty="0">
                <a:latin typeface="Poppins"/>
              </a:rPr>
              <a:t> in groepen van vier: </a:t>
            </a:r>
          </a:p>
          <a:p>
            <a:pPr>
              <a:lnSpc>
                <a:spcPct val="150000"/>
              </a:lnSpc>
              <a:defRPr/>
            </a:pPr>
            <a:r>
              <a:rPr lang="nl" i="1" noProof="0" dirty="0">
                <a:latin typeface="Poppins"/>
              </a:rPr>
              <a:t>Hoe zou je prioriteit geven aan jouw ideeën? (Wat is het belangrijkste aspect? Wat is het minst belangrijke?) </a:t>
            </a:r>
          </a:p>
          <a:p>
            <a:pPr>
              <a:lnSpc>
                <a:spcPct val="150000"/>
              </a:lnSpc>
              <a:defRPr/>
            </a:pPr>
            <a:r>
              <a:rPr lang="nl" noProof="0" dirty="0">
                <a:latin typeface="Poppins"/>
              </a:rPr>
              <a:t>(5 minuten)</a:t>
            </a:r>
            <a:endParaRPr lang="nl" b="1" noProof="0" dirty="0">
              <a:latin typeface="Poppins"/>
            </a:endParaRPr>
          </a:p>
          <a:p>
            <a:pPr>
              <a:lnSpc>
                <a:spcPct val="150000"/>
              </a:lnSpc>
              <a:defRPr/>
            </a:pPr>
            <a:r>
              <a:rPr lang="nl" b="1" noProof="0" dirty="0">
                <a:latin typeface="Poppins"/>
              </a:rPr>
              <a:t>Presenteer</a:t>
            </a:r>
            <a:r>
              <a:rPr lang="nl" noProof="0" dirty="0">
                <a:latin typeface="Poppins"/>
              </a:rPr>
              <a:t> de resultaten in het kort.</a:t>
            </a:r>
          </a:p>
        </p:txBody>
      </p:sp>
      <p:sp>
        <p:nvSpPr>
          <p:cNvPr id="5" name="Rechteckige Legende 4"/>
          <p:cNvSpPr/>
          <p:nvPr/>
        </p:nvSpPr>
        <p:spPr bwMode="auto">
          <a:xfrm>
            <a:off x="8273939" y="1783367"/>
            <a:ext cx="3198693" cy="1701739"/>
          </a:xfrm>
          <a:prstGeom prst="wedgeRectCallout">
            <a:avLst>
              <a:gd name="adj1" fmla="val -36489"/>
              <a:gd name="adj2" fmla="val 100550"/>
            </a:avLst>
          </a:prstGeom>
          <a:solidFill>
            <a:srgbClr val="0CAF8F"/>
          </a:solidFill>
          <a:ln>
            <a:solidFill>
              <a:srgbClr val="5A312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nl" b="1" noProof="0" dirty="0"/>
              <a:t>Onderwijsprincipe:
</a:t>
            </a:r>
            <a:r>
              <a:rPr lang="nl" noProof="0" dirty="0"/>
              <a:t>Verken de vooronderstellingen van leerlingen</a:t>
            </a:r>
          </a:p>
        </p:txBody>
      </p:sp>
      <p:sp>
        <p:nvSpPr>
          <p:cNvPr id="15" name="Title 14">
            <a:extLst>
              <a:ext uri="{FF2B5EF4-FFF2-40B4-BE49-F238E27FC236}">
                <a16:creationId xmlns:a16="http://schemas.microsoft.com/office/drawing/2014/main" id="{3162FC13-18CB-58F1-25FC-DEFF1E9F19AC}"/>
              </a:ext>
            </a:extLst>
          </p:cNvPr>
          <p:cNvSpPr>
            <a:spLocks noGrp="1"/>
          </p:cNvSpPr>
          <p:nvPr>
            <p:ph type="title"/>
          </p:nvPr>
        </p:nvSpPr>
        <p:spPr/>
        <p:txBody>
          <a:bodyPr/>
          <a:lstStyle/>
          <a:p>
            <a:pPr algn="r"/>
            <a:r>
              <a:rPr lang="nl" dirty="0"/>
              <a:t>Wat vind jij ‘goed milieuonderwijs’?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3" name="Textfeld 2"/>
          <p:cNvSpPr txBox="1"/>
          <p:nvPr/>
        </p:nvSpPr>
        <p:spPr bwMode="auto">
          <a:xfrm>
            <a:off x="669822" y="1927307"/>
            <a:ext cx="10861777" cy="3003386"/>
          </a:xfrm>
          <a:prstGeom prst="rect">
            <a:avLst/>
          </a:prstGeom>
          <a:noFill/>
        </p:spPr>
        <p:txBody>
          <a:bodyPr wrap="square" lIns="91440" tIns="45720" rIns="91440" bIns="45720" rtlCol="0" anchor="t">
            <a:spAutoFit/>
          </a:bodyPr>
          <a:lstStyle/>
          <a:p>
            <a:pPr>
              <a:lnSpc>
                <a:spcPct val="150000"/>
              </a:lnSpc>
              <a:defRPr/>
            </a:pPr>
            <a:r>
              <a:rPr lang="nl" noProof="0" dirty="0">
                <a:latin typeface="Poppins"/>
                <a:cs typeface="Calibri" panose="020F0502020204030204" pitchFamily="34" charset="0"/>
              </a:rPr>
              <a:t>Mogelijkheden creëren om lerenden in staat te stellen het onderwerp uitgebreider uit te werken, ervaringen in een andere context toe te passen, aanvullende kennis op te doen, hun conceptueel begrip uit te breiden, procedurele kennis en vaardigheden op te doen (kennis verdiepen en overdragen). </a:t>
            </a:r>
          </a:p>
          <a:p>
            <a:pPr>
              <a:lnSpc>
                <a:spcPct val="150000"/>
              </a:lnSpc>
              <a:defRPr/>
            </a:pPr>
            <a:r>
              <a:rPr lang="nl" b="1" u="sng" noProof="0" dirty="0">
                <a:latin typeface="Poppins"/>
                <a:cs typeface="Calibri"/>
              </a:rPr>
              <a:t>Methoden: </a:t>
            </a:r>
          </a:p>
          <a:p>
            <a:pPr marL="342900" indent="-342900">
              <a:lnSpc>
                <a:spcPct val="150000"/>
              </a:lnSpc>
              <a:buFont typeface="Arial" pitchFamily="2" charset="2"/>
              <a:buChar char="•"/>
              <a:defRPr/>
            </a:pPr>
            <a:r>
              <a:rPr lang="nl" noProof="0" dirty="0">
                <a:latin typeface="Poppins"/>
                <a:cs typeface="Calibri" panose="020F0502020204030204" pitchFamily="34" charset="0"/>
              </a:rPr>
              <a:t>Diepgaande vragen </a:t>
            </a:r>
          </a:p>
          <a:p>
            <a:pPr marL="342900" indent="-342900">
              <a:lnSpc>
                <a:spcPct val="150000"/>
              </a:lnSpc>
              <a:buFont typeface="Arial" pitchFamily="2" charset="2"/>
              <a:buChar char="•"/>
              <a:defRPr/>
            </a:pPr>
            <a:r>
              <a:rPr lang="nl" noProof="0" dirty="0">
                <a:latin typeface="Poppins"/>
                <a:cs typeface="Calibri" panose="020F0502020204030204" pitchFamily="34" charset="0"/>
              </a:rPr>
              <a:t>Voorbeelden van toepassingen: bijv. bodemdieren in meer detail observeren en ontdekken hoe ze ademen of hoe hun monddelen eruitzien, verschillende bodemtypen op het schoolplein identificeren, </a:t>
            </a:r>
            <a:r>
              <a:rPr lang="nl" sz="2000" noProof="0" dirty="0">
                <a:latin typeface="Poppins"/>
                <a:cs typeface="Calibri" panose="020F0502020204030204" pitchFamily="34" charset="0"/>
              </a:rPr>
              <a:t>…</a:t>
            </a:r>
          </a:p>
        </p:txBody>
      </p:sp>
      <p:sp>
        <p:nvSpPr>
          <p:cNvPr id="2" name="Title 1">
            <a:extLst>
              <a:ext uri="{FF2B5EF4-FFF2-40B4-BE49-F238E27FC236}">
                <a16:creationId xmlns:a16="http://schemas.microsoft.com/office/drawing/2014/main" id="{347DECB7-CCE5-759A-0909-DB0A73FC20CE}"/>
              </a:ext>
            </a:extLst>
          </p:cNvPr>
          <p:cNvSpPr>
            <a:spLocks noGrp="1"/>
          </p:cNvSpPr>
          <p:nvPr>
            <p:ph type="title"/>
          </p:nvPr>
        </p:nvSpPr>
        <p:spPr/>
        <p:txBody>
          <a:bodyPr>
            <a:normAutofit/>
          </a:bodyPr>
          <a:lstStyle/>
          <a:p>
            <a:r>
              <a:rPr lang="nl" dirty="0"/>
              <a:t>Uitwerken – dieper graven</a:t>
            </a:r>
          </a:p>
        </p:txBody>
      </p:sp>
      <p:sp>
        <p:nvSpPr>
          <p:cNvPr id="4" name="Textfeld 18"/>
          <p:cNvSpPr txBox="1"/>
          <p:nvPr/>
        </p:nvSpPr>
        <p:spPr bwMode="auto">
          <a:xfrm>
            <a:off x="795892" y="1236111"/>
            <a:ext cx="1585690" cy="523220"/>
          </a:xfrm>
          <a:prstGeom prst="rect">
            <a:avLst/>
          </a:prstGeom>
          <a:solidFill>
            <a:srgbClr val="00B0F0"/>
          </a:solidFill>
        </p:spPr>
        <p:txBody>
          <a:bodyPr wrap="none" rtlCol="0">
            <a:spAutoFit/>
          </a:bodyPr>
          <a:lstStyle/>
          <a:p>
            <a:pPr marL="0" marR="0" lvl="0" indent="0" algn="l" defTabSz="914400">
              <a:lnSpc>
                <a:spcPct val="100000"/>
              </a:lnSpc>
              <a:spcBef>
                <a:spcPts val="0"/>
              </a:spcBef>
              <a:spcAft>
                <a:spcPts val="0"/>
              </a:spcAft>
              <a:buClr>
                <a:srgbClr val="000000"/>
              </a:buClr>
              <a:buSzTx/>
              <a:buFont typeface="Arial"/>
              <a:buNone/>
              <a:defRPr/>
            </a:pPr>
            <a:r>
              <a:rPr lang="nl" sz="2800" b="0" i="0" u="none" strike="noStrike" cap="none" spc="0" noProof="0" dirty="0">
                <a:ln>
                  <a:noFill/>
                </a:ln>
                <a:solidFill>
                  <a:srgbClr val="000000"/>
                </a:solidFill>
                <a:latin typeface="Calibri" panose="020F0502020204030204" pitchFamily="34" charset="0"/>
                <a:cs typeface="Calibri" panose="020F0502020204030204" pitchFamily="34" charset="0"/>
              </a:rPr>
              <a:t>Elaborate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3" name="Textfeld 2"/>
          <p:cNvSpPr txBox="1"/>
          <p:nvPr/>
        </p:nvSpPr>
        <p:spPr bwMode="auto">
          <a:xfrm>
            <a:off x="445439" y="1975494"/>
            <a:ext cx="5650561" cy="3291607"/>
          </a:xfrm>
          <a:prstGeom prst="rect">
            <a:avLst/>
          </a:prstGeom>
          <a:noFill/>
        </p:spPr>
        <p:txBody>
          <a:bodyPr wrap="square" lIns="91440" tIns="45720" rIns="91440" bIns="45720" rtlCol="0" anchor="t">
            <a:spAutoFit/>
          </a:bodyPr>
          <a:lstStyle/>
          <a:p>
            <a:pPr marL="0" marR="0" lvl="0" indent="0" algn="just" defTabSz="914400">
              <a:lnSpc>
                <a:spcPct val="150000"/>
              </a:lnSpc>
              <a:spcBef>
                <a:spcPts val="0"/>
              </a:spcBef>
              <a:spcAft>
                <a:spcPts val="0"/>
              </a:spcAft>
              <a:buClr>
                <a:srgbClr val="000000"/>
              </a:buClr>
              <a:buSzTx/>
              <a:buFont typeface="Arial"/>
              <a:buNone/>
              <a:defRPr/>
            </a:pPr>
            <a:r>
              <a:rPr lang="nl" sz="1400" b="1" i="0" u="sng" strike="noStrike" cap="none" spc="0" noProof="0" dirty="0">
                <a:ln>
                  <a:noFill/>
                </a:ln>
                <a:latin typeface="Poppins"/>
                <a:cs typeface="Calibri"/>
              </a:rPr>
              <a:t>Opdracht 4.1</a:t>
            </a:r>
            <a:r>
              <a:rPr lang="nl" sz="1400" b="1" u="sng" noProof="0" dirty="0">
                <a:latin typeface="Poppins"/>
                <a:cs typeface="Calibri"/>
              </a:rPr>
              <a:t>.:</a:t>
            </a:r>
            <a:r>
              <a:rPr lang="nl" sz="1400" b="1" i="0" u="sng" strike="noStrike" cap="none" spc="0" noProof="0" dirty="0">
                <a:ln>
                  <a:noFill/>
                </a:ln>
                <a:latin typeface="Poppins"/>
                <a:cs typeface="Calibri"/>
              </a:rPr>
              <a:t> </a:t>
            </a:r>
            <a:r>
              <a:rPr lang="nl" sz="1400" b="1" i="0" u="none" strike="noStrike" cap="none" spc="0" noProof="0" dirty="0">
                <a:ln>
                  <a:noFill/>
                </a:ln>
                <a:latin typeface="Poppins"/>
                <a:cs typeface="Calibri"/>
              </a:rPr>
              <a:t>Leerlingen krijgen informatie over de 3 bodemtypen: </a:t>
            </a:r>
            <a:endParaRPr lang="nl" sz="1400" b="1" noProof="0" dirty="0">
              <a:latin typeface="Poppins"/>
              <a:cs typeface="Calibri"/>
            </a:endParaRPr>
          </a:p>
          <a:p>
            <a:pPr marL="342900" marR="0" lvl="0" indent="-342900" algn="just" defTabSz="914400">
              <a:lnSpc>
                <a:spcPct val="150000"/>
              </a:lnSpc>
              <a:spcBef>
                <a:spcPts val="0"/>
              </a:spcBef>
              <a:spcAft>
                <a:spcPts val="0"/>
              </a:spcAft>
              <a:buClr>
                <a:srgbClr val="000000"/>
              </a:buClr>
              <a:buSzTx/>
              <a:buFont typeface="Arial" panose="020B0604020202020204" pitchFamily="34" charset="0"/>
              <a:buChar char="•"/>
              <a:defRPr/>
            </a:pPr>
            <a:r>
              <a:rPr lang="nl" sz="1400" b="0" i="0" u="none" strike="noStrike" cap="none" spc="0" noProof="0" dirty="0">
                <a:ln>
                  <a:noFill/>
                </a:ln>
                <a:latin typeface="Poppins"/>
                <a:cs typeface="Calibri"/>
              </a:rPr>
              <a:t>Groepen van 4 kiezen één bodemtype en krijgen aanvullende informatie over de kenmerken ervan of doen hun eigen online onderzoek</a:t>
            </a:r>
          </a:p>
          <a:p>
            <a:pPr marL="342900" marR="0" lvl="0" indent="-342900" algn="just" defTabSz="914400">
              <a:lnSpc>
                <a:spcPct val="150000"/>
              </a:lnSpc>
              <a:spcBef>
                <a:spcPts val="0"/>
              </a:spcBef>
              <a:spcAft>
                <a:spcPts val="0"/>
              </a:spcAft>
              <a:buClr>
                <a:srgbClr val="000000"/>
              </a:buClr>
              <a:buSzTx/>
              <a:buFont typeface="Arial" panose="020B0604020202020204" pitchFamily="34" charset="0"/>
              <a:buChar char="•"/>
              <a:defRPr/>
            </a:pPr>
            <a:r>
              <a:rPr lang="nl" sz="1400" noProof="0" dirty="0">
                <a:latin typeface="Poppins"/>
                <a:cs typeface="Calibri"/>
              </a:rPr>
              <a:t>E</a:t>
            </a:r>
            <a:r>
              <a:rPr lang="nl" sz="1400" b="0" i="0" u="none" strike="noStrike" cap="none" spc="0" noProof="0" dirty="0">
                <a:ln>
                  <a:noFill/>
                </a:ln>
                <a:latin typeface="Poppins"/>
                <a:cs typeface="Calibri"/>
              </a:rPr>
              <a:t>en poster maken die de volgende vragen beantwoordt:</a:t>
            </a:r>
            <a:endParaRPr lang="nl" sz="1400" noProof="0" dirty="0">
              <a:latin typeface="Poppins"/>
              <a:ea typeface="Calibri"/>
              <a:cs typeface="Arial"/>
            </a:endParaRPr>
          </a:p>
          <a:p>
            <a:pPr algn="just">
              <a:lnSpc>
                <a:spcPct val="150000"/>
              </a:lnSpc>
              <a:buClr>
                <a:srgbClr val="000000"/>
              </a:buClr>
              <a:defRPr/>
            </a:pPr>
            <a:r>
              <a:rPr lang="nl" sz="1400" i="1" noProof="0" dirty="0">
                <a:latin typeface="Poppins"/>
                <a:cs typeface="Calibri"/>
              </a:rPr>
              <a:t>  - </a:t>
            </a:r>
            <a:r>
              <a:rPr lang="nl" sz="1400" b="0" i="1" u="none" strike="noStrike" cap="none" spc="0" noProof="0" dirty="0">
                <a:ln>
                  <a:noFill/>
                </a:ln>
                <a:latin typeface="Poppins"/>
                <a:cs typeface="Calibri"/>
              </a:rPr>
              <a:t>Welke dieren leven in deze bodem</a:t>
            </a:r>
            <a:r>
              <a:rPr lang="nl" sz="1400" i="1" noProof="0" dirty="0">
                <a:latin typeface="Poppins"/>
                <a:cs typeface="Calibri"/>
              </a:rPr>
              <a:t>?</a:t>
            </a:r>
            <a:endParaRPr lang="nl" sz="1400" noProof="0" dirty="0">
              <a:latin typeface="Poppins"/>
              <a:cs typeface="Arial"/>
            </a:endParaRPr>
          </a:p>
          <a:p>
            <a:pPr algn="just">
              <a:lnSpc>
                <a:spcPct val="150000"/>
              </a:lnSpc>
              <a:defRPr/>
            </a:pPr>
            <a:r>
              <a:rPr lang="nl" sz="1400" i="1" noProof="0" dirty="0">
                <a:latin typeface="Poppins"/>
                <a:ea typeface="Calibri"/>
                <a:cs typeface="Calibri"/>
              </a:rPr>
              <a:t>  - </a:t>
            </a:r>
            <a:r>
              <a:rPr lang="nl" sz="1400" b="0" i="1" u="none" strike="noStrike" cap="none" spc="0" noProof="0" dirty="0">
                <a:ln>
                  <a:noFill/>
                </a:ln>
                <a:latin typeface="Poppins"/>
                <a:cs typeface="Calibri"/>
              </a:rPr>
              <a:t>Hoe dragen ze bij aan de kenmerken van 	dit bodemtype</a:t>
            </a:r>
            <a:r>
              <a:rPr lang="nl" sz="1400" i="1" noProof="0" dirty="0">
                <a:latin typeface="Poppins"/>
                <a:cs typeface="Calibri"/>
              </a:rPr>
              <a:t>?</a:t>
            </a:r>
            <a:endParaRPr lang="nl" sz="1400" noProof="0" dirty="0">
              <a:latin typeface="Poppins"/>
              <a:cs typeface="Arial"/>
            </a:endParaRPr>
          </a:p>
          <a:p>
            <a:pPr algn="just">
              <a:lnSpc>
                <a:spcPct val="150000"/>
              </a:lnSpc>
              <a:defRPr/>
            </a:pPr>
            <a:r>
              <a:rPr lang="nl" sz="1400" i="1" noProof="0" dirty="0">
                <a:latin typeface="Poppins"/>
                <a:cs typeface="Calibri"/>
              </a:rPr>
              <a:t>  - </a:t>
            </a:r>
            <a:r>
              <a:rPr lang="nl" sz="1400" b="0" i="1" u="none" strike="noStrike" cap="none" spc="0" noProof="0" dirty="0">
                <a:ln>
                  <a:noFill/>
                </a:ln>
                <a:latin typeface="Poppins"/>
                <a:cs typeface="Calibri"/>
              </a:rPr>
              <a:t>Waarom is dit wel/niet een gezonde bodem?</a:t>
            </a:r>
            <a:endParaRPr lang="nl" sz="1400" b="0" u="none" strike="noStrike" cap="none" spc="0" noProof="0" dirty="0">
              <a:ln>
                <a:noFill/>
              </a:ln>
              <a:latin typeface="Poppins"/>
              <a:cs typeface="Arial"/>
            </a:endParaRPr>
          </a:p>
        </p:txBody>
      </p:sp>
      <p:pic>
        <p:nvPicPr>
          <p:cNvPr id="5" name="Grafik 4"/>
          <p:cNvPicPr>
            <a:picLocks noChangeAspect="1"/>
          </p:cNvPicPr>
          <p:nvPr/>
        </p:nvPicPr>
        <p:blipFill>
          <a:blip r:embed="rId8"/>
          <a:stretch/>
        </p:blipFill>
        <p:spPr bwMode="auto">
          <a:xfrm>
            <a:off x="6577443" y="1759331"/>
            <a:ext cx="5169118" cy="3553769"/>
          </a:xfrm>
          <a:prstGeom prst="rect">
            <a:avLst/>
          </a:prstGeom>
        </p:spPr>
      </p:pic>
      <p:sp>
        <p:nvSpPr>
          <p:cNvPr id="8" name="Textfeld 7">
            <a:extLst>
              <a:ext uri="{FF2B5EF4-FFF2-40B4-BE49-F238E27FC236}">
                <a16:creationId xmlns:a16="http://schemas.microsoft.com/office/drawing/2014/main" id="{A483B7B2-2133-4151-55CD-FF7268069F20}"/>
              </a:ext>
            </a:extLst>
          </p:cNvPr>
          <p:cNvSpPr txBox="1"/>
          <p:nvPr/>
        </p:nvSpPr>
        <p:spPr>
          <a:xfrm>
            <a:off x="871538" y="1928813"/>
            <a:ext cx="184731" cy="369332"/>
          </a:xfrm>
          <a:prstGeom prst="rect">
            <a:avLst/>
          </a:prstGeom>
          <a:noFill/>
        </p:spPr>
        <p:txBody>
          <a:bodyPr wrap="none" rtlCol="0">
            <a:spAutoFit/>
          </a:bodyPr>
          <a:lstStyle/>
          <a:p>
            <a:endParaRPr lang="nl" noProof="0" dirty="0"/>
          </a:p>
        </p:txBody>
      </p:sp>
      <p:sp>
        <p:nvSpPr>
          <p:cNvPr id="2" name="Title 1">
            <a:extLst>
              <a:ext uri="{FF2B5EF4-FFF2-40B4-BE49-F238E27FC236}">
                <a16:creationId xmlns:a16="http://schemas.microsoft.com/office/drawing/2014/main" id="{F2B79871-6E99-6869-067A-FF94B3DB99FA}"/>
              </a:ext>
            </a:extLst>
          </p:cNvPr>
          <p:cNvSpPr>
            <a:spLocks noGrp="1"/>
          </p:cNvSpPr>
          <p:nvPr>
            <p:ph type="title"/>
          </p:nvPr>
        </p:nvSpPr>
        <p:spPr/>
        <p:txBody>
          <a:bodyPr/>
          <a:lstStyle/>
          <a:p>
            <a:r>
              <a:rPr lang="nl" dirty="0"/>
              <a:t>Uitwerken – dieper graven</a:t>
            </a:r>
          </a:p>
        </p:txBody>
      </p:sp>
      <p:sp>
        <p:nvSpPr>
          <p:cNvPr id="4" name="Textfeld 18">
            <a:extLst>
              <a:ext uri="{FF2B5EF4-FFF2-40B4-BE49-F238E27FC236}">
                <a16:creationId xmlns:a16="http://schemas.microsoft.com/office/drawing/2014/main" id="{FB7D1528-B72F-9C3C-B861-C36CFA5D50A6}"/>
              </a:ext>
            </a:extLst>
          </p:cNvPr>
          <p:cNvSpPr txBox="1"/>
          <p:nvPr/>
        </p:nvSpPr>
        <p:spPr bwMode="auto">
          <a:xfrm>
            <a:off x="795892" y="1236111"/>
            <a:ext cx="1585690" cy="523220"/>
          </a:xfrm>
          <a:prstGeom prst="rect">
            <a:avLst/>
          </a:prstGeom>
          <a:solidFill>
            <a:srgbClr val="00B0F0"/>
          </a:solidFill>
        </p:spPr>
        <p:txBody>
          <a:bodyPr wrap="none" rtlCol="0">
            <a:spAutoFit/>
          </a:bodyPr>
          <a:lstStyle/>
          <a:p>
            <a:pPr marL="0" marR="0" lvl="0" indent="0" algn="l" defTabSz="914400">
              <a:lnSpc>
                <a:spcPct val="100000"/>
              </a:lnSpc>
              <a:spcBef>
                <a:spcPts val="0"/>
              </a:spcBef>
              <a:spcAft>
                <a:spcPts val="0"/>
              </a:spcAft>
              <a:buClr>
                <a:srgbClr val="000000"/>
              </a:buClr>
              <a:buSzTx/>
              <a:buFont typeface="Arial"/>
              <a:buNone/>
              <a:defRPr/>
            </a:pPr>
            <a:r>
              <a:rPr lang="nl" sz="2800" b="0" i="0" u="none" strike="noStrike" cap="none" spc="0" noProof="0" dirty="0">
                <a:ln>
                  <a:noFill/>
                </a:ln>
                <a:solidFill>
                  <a:srgbClr val="000000"/>
                </a:solidFill>
                <a:latin typeface="Calibri" panose="020F0502020204030204" pitchFamily="34" charset="0"/>
                <a:cs typeface="Calibri" panose="020F0502020204030204" pitchFamily="34" charset="0"/>
              </a:rPr>
              <a:t>Elaborate</a:t>
            </a:r>
          </a:p>
        </p:txBody>
      </p:sp>
      <p:sp>
        <p:nvSpPr>
          <p:cNvPr id="6" name="TextBox 5">
            <a:extLst>
              <a:ext uri="{FF2B5EF4-FFF2-40B4-BE49-F238E27FC236}">
                <a16:creationId xmlns:a16="http://schemas.microsoft.com/office/drawing/2014/main" id="{BCB9CB07-924D-0E13-9FA4-AA5A436B3ED7}"/>
              </a:ext>
            </a:extLst>
          </p:cNvPr>
          <p:cNvSpPr txBox="1"/>
          <p:nvPr/>
        </p:nvSpPr>
        <p:spPr>
          <a:xfrm>
            <a:off x="6575323" y="5358580"/>
            <a:ext cx="54323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 sz="900" dirty="0">
                <a:solidFill>
                  <a:srgbClr val="333333"/>
                </a:solidFill>
                <a:highlight>
                  <a:srgbClr val="FFFFFF"/>
                </a:highlight>
                <a:latin typeface="Segoe UI"/>
                <a:cs typeface="Segoe UI"/>
              </a:rPr>
              <a:t>Afbeelding overgenomen uit:</a:t>
            </a:r>
            <a:r>
              <a:rPr lang="nl" sz="900" dirty="0">
                <a:solidFill>
                  <a:srgbClr val="00B0F0"/>
                </a:solidFill>
                <a:highlight>
                  <a:srgbClr val="FFFFFF"/>
                </a:highlight>
                <a:latin typeface="Segoe UI"/>
                <a:cs typeface="Segoe UI"/>
              </a:rPr>
              <a:t> </a:t>
            </a:r>
            <a:r>
              <a:rPr lang="nl" sz="900" dirty="0">
                <a:solidFill>
                  <a:srgbClr val="00B0F0"/>
                </a:solidFill>
                <a:highlight>
                  <a:srgbClr val="FFFFFF"/>
                </a:highlight>
                <a:latin typeface="Segoe UI"/>
                <a:cs typeface="Segoe UI"/>
                <a:hlinkClick r:id="rId9">
                  <a:extLst>
                    <a:ext uri="{A12FA001-AC4F-418D-AE19-62706E023703}">
                      <ahyp:hlinkClr xmlns:ahyp="http://schemas.microsoft.com/office/drawing/2018/hyperlinkcolor" val="tx"/>
                    </a:ext>
                  </a:extLst>
                </a:hlinkClick>
              </a:rPr>
              <a:t>https://ediblephilly.ediblecommunities.com/food-thought/food-thought-how-healthy-soil-measured/</a:t>
            </a:r>
            <a:r>
              <a:rPr lang="nl" sz="900" dirty="0">
                <a:solidFill>
                  <a:srgbClr val="00B0F0"/>
                </a:solidFill>
                <a:highlight>
                  <a:srgbClr val="FFFFFF"/>
                </a:highlight>
                <a:latin typeface="Segoe UI"/>
                <a:cs typeface="Segoe UI"/>
              </a:rPr>
              <a:t> </a:t>
            </a:r>
            <a:endParaRPr lang="nl" dirty="0">
              <a:solidFill>
                <a:srgbClr val="00B0F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object 2"/>
          <p:cNvSpPr txBox="1">
            <a:spLocks noGrp="1"/>
          </p:cNvSpPr>
          <p:nvPr>
            <p:ph type="title"/>
          </p:nvPr>
        </p:nvSpPr>
        <p:spPr bwMode="auto">
          <a:prstGeom prst="rect">
            <a:avLst/>
          </a:prstGeom>
        </p:spPr>
        <p:txBody>
          <a:bodyPr vert="horz" wrap="square" lIns="0" tIns="0" rIns="0" bIns="0" rtlCol="0" anchor="ctr">
            <a:spAutoFit/>
          </a:bodyPr>
          <a:lstStyle/>
          <a:p>
            <a:pPr>
              <a:lnSpc>
                <a:spcPct val="100000"/>
              </a:lnSpc>
              <a:buClr>
                <a:srgbClr val="000000"/>
              </a:buClr>
              <a:buSzTx/>
              <a:defRPr/>
            </a:pPr>
            <a:r>
              <a:rPr lang="nl" sz="3600" noProof="0" dirty="0"/>
              <a:t>Leren met sociaalwetenschappelijke vraagstukken (SSI)</a:t>
            </a:r>
          </a:p>
        </p:txBody>
      </p:sp>
      <p:sp>
        <p:nvSpPr>
          <p:cNvPr id="5" name="Foliennummernplatzhalter 4"/>
          <p:cNvSpPr>
            <a:spLocks noGrp="1"/>
          </p:cNvSpPr>
          <p:nvPr>
            <p:ph type="sldNum" sz="quarter" idx="4294967295"/>
          </p:nvPr>
        </p:nvSpPr>
        <p:spPr bwMode="auto">
          <a:xfrm>
            <a:off x="9448800" y="6388100"/>
            <a:ext cx="2743200" cy="365125"/>
          </a:xfrm>
        </p:spPr>
        <p:txBody>
          <a:bodyPr/>
          <a:lstStyle/>
          <a:p>
            <a:pPr>
              <a:defRPr/>
            </a:pPr>
            <a:fld id="{C78E65DB-0693-4285-868B-A910EFECD7CD}" type="slidenum">
              <a:rPr lang="en-GB" noProof="0" smtClean="0"/>
              <a:t>42</a:t>
            </a:fld>
            <a:endParaRPr lang="nl" noProof="0" dirty="0"/>
          </a:p>
        </p:txBody>
      </p:sp>
      <p:sp>
        <p:nvSpPr>
          <p:cNvPr id="3" name="object 3"/>
          <p:cNvSpPr/>
          <p:nvPr/>
        </p:nvSpPr>
        <p:spPr bwMode="auto">
          <a:xfrm>
            <a:off x="7022638" y="1972518"/>
            <a:ext cx="381044" cy="675879"/>
          </a:xfrm>
          <a:custGeom>
            <a:avLst/>
            <a:gdLst/>
            <a:ahLst/>
            <a:cxnLst/>
            <a:rect l="l" t="t" r="r" b="b"/>
            <a:pathLst>
              <a:path w="421004" h="746760" extrusionOk="0">
                <a:moveTo>
                  <a:pt x="210311" y="516635"/>
                </a:moveTo>
                <a:lnTo>
                  <a:pt x="0" y="348995"/>
                </a:lnTo>
                <a:lnTo>
                  <a:pt x="167639" y="683061"/>
                </a:lnTo>
                <a:lnTo>
                  <a:pt x="167639" y="516635"/>
                </a:lnTo>
                <a:lnTo>
                  <a:pt x="210311" y="516635"/>
                </a:lnTo>
                <a:close/>
              </a:path>
              <a:path w="421004" h="746760" extrusionOk="0">
                <a:moveTo>
                  <a:pt x="251459" y="483836"/>
                </a:moveTo>
                <a:lnTo>
                  <a:pt x="251459" y="0"/>
                </a:lnTo>
                <a:lnTo>
                  <a:pt x="167639" y="0"/>
                </a:lnTo>
                <a:lnTo>
                  <a:pt x="167639" y="482622"/>
                </a:lnTo>
                <a:lnTo>
                  <a:pt x="210311" y="516635"/>
                </a:lnTo>
                <a:lnTo>
                  <a:pt x="251459" y="483836"/>
                </a:lnTo>
                <a:close/>
              </a:path>
              <a:path w="421004" h="746760" extrusionOk="0">
                <a:moveTo>
                  <a:pt x="251459" y="686098"/>
                </a:moveTo>
                <a:lnTo>
                  <a:pt x="251459" y="516635"/>
                </a:lnTo>
                <a:lnTo>
                  <a:pt x="167639" y="516635"/>
                </a:lnTo>
                <a:lnTo>
                  <a:pt x="167639" y="683061"/>
                </a:lnTo>
                <a:lnTo>
                  <a:pt x="199605" y="746759"/>
                </a:lnTo>
                <a:lnTo>
                  <a:pt x="221018" y="746759"/>
                </a:lnTo>
                <a:lnTo>
                  <a:pt x="251459" y="686098"/>
                </a:lnTo>
                <a:close/>
              </a:path>
              <a:path w="421004" h="746760" extrusionOk="0">
                <a:moveTo>
                  <a:pt x="420623" y="348995"/>
                </a:moveTo>
                <a:lnTo>
                  <a:pt x="210311" y="516635"/>
                </a:lnTo>
                <a:lnTo>
                  <a:pt x="251459" y="516635"/>
                </a:lnTo>
                <a:lnTo>
                  <a:pt x="251459" y="686098"/>
                </a:lnTo>
                <a:lnTo>
                  <a:pt x="420623" y="348995"/>
                </a:lnTo>
                <a:close/>
              </a:path>
            </a:pathLst>
          </a:custGeom>
          <a:solidFill>
            <a:schemeClr val="accent2"/>
          </a:solidFill>
        </p:spPr>
        <p:txBody>
          <a:bodyPr wrap="square" lIns="0" tIns="0" rIns="0" bIns="0" rtlCol="0"/>
          <a:lstStyle/>
          <a:p>
            <a:pPr>
              <a:defRPr/>
            </a:pPr>
            <a:endParaRPr lang="nl" sz="1650" noProof="0" dirty="0">
              <a:latin typeface="Poppins"/>
            </a:endParaRPr>
          </a:p>
        </p:txBody>
      </p:sp>
      <p:sp>
        <p:nvSpPr>
          <p:cNvPr id="4" name="object 4"/>
          <p:cNvSpPr txBox="1"/>
          <p:nvPr/>
        </p:nvSpPr>
        <p:spPr bwMode="auto">
          <a:xfrm>
            <a:off x="5422503" y="1208565"/>
            <a:ext cx="3480484" cy="614126"/>
          </a:xfrm>
          <a:prstGeom prst="rect">
            <a:avLst/>
          </a:prstGeom>
          <a:noFill/>
        </p:spPr>
        <p:txBody>
          <a:bodyPr vert="horz" wrap="square" lIns="0" tIns="0" rIns="0" bIns="0" rtlCol="0">
            <a:spAutoFit/>
          </a:bodyPr>
          <a:lstStyle/>
          <a:p>
            <a:pPr marL="344067" marR="118147" indent="-306029" algn="ctr">
              <a:lnSpc>
                <a:spcPct val="101099"/>
              </a:lnSpc>
              <a:defRPr/>
            </a:pPr>
            <a:r>
              <a:rPr lang="nl" sz="2000" noProof="0" dirty="0">
                <a:latin typeface="Poppins"/>
                <a:cs typeface="Calibri" panose="020F0502020204030204" pitchFamily="34" charset="0"/>
              </a:rPr>
              <a:t>Moreel denken, ethiek,</a:t>
            </a:r>
          </a:p>
          <a:p>
            <a:pPr marL="344067" marR="118147" indent="-306029" algn="ctr">
              <a:lnSpc>
                <a:spcPct val="101099"/>
              </a:lnSpc>
              <a:defRPr/>
            </a:pPr>
            <a:r>
              <a:rPr lang="nl" sz="2000" noProof="0" dirty="0">
                <a:latin typeface="Poppins"/>
                <a:cs typeface="Calibri" panose="020F0502020204030204" pitchFamily="34" charset="0"/>
              </a:rPr>
              <a:t>normen en waarden</a:t>
            </a:r>
          </a:p>
        </p:txBody>
      </p:sp>
      <p:sp>
        <p:nvSpPr>
          <p:cNvPr id="8" name="object 8"/>
          <p:cNvSpPr/>
          <p:nvPr/>
        </p:nvSpPr>
        <p:spPr bwMode="auto">
          <a:xfrm>
            <a:off x="5408547" y="3428959"/>
            <a:ext cx="717259" cy="381044"/>
          </a:xfrm>
          <a:custGeom>
            <a:avLst/>
            <a:gdLst/>
            <a:ahLst/>
            <a:cxnLst/>
            <a:rect l="l" t="t" r="r" b="b"/>
            <a:pathLst>
              <a:path w="792479" h="421004" extrusionOk="0">
                <a:moveTo>
                  <a:pt x="541019" y="210311"/>
                </a:moveTo>
                <a:lnTo>
                  <a:pt x="508220" y="169163"/>
                </a:lnTo>
                <a:lnTo>
                  <a:pt x="0" y="169163"/>
                </a:lnTo>
                <a:lnTo>
                  <a:pt x="0" y="252983"/>
                </a:lnTo>
                <a:lnTo>
                  <a:pt x="507006" y="252983"/>
                </a:lnTo>
                <a:lnTo>
                  <a:pt x="541019" y="210311"/>
                </a:lnTo>
                <a:close/>
              </a:path>
              <a:path w="792479" h="421004" extrusionOk="0">
                <a:moveTo>
                  <a:pt x="792479" y="210311"/>
                </a:moveTo>
                <a:lnTo>
                  <a:pt x="373379" y="0"/>
                </a:lnTo>
                <a:lnTo>
                  <a:pt x="508220" y="169163"/>
                </a:lnTo>
                <a:lnTo>
                  <a:pt x="541019" y="169163"/>
                </a:lnTo>
                <a:lnTo>
                  <a:pt x="541019" y="336499"/>
                </a:lnTo>
                <a:lnTo>
                  <a:pt x="792479" y="210311"/>
                </a:lnTo>
                <a:close/>
              </a:path>
              <a:path w="792479" h="421004" extrusionOk="0">
                <a:moveTo>
                  <a:pt x="541019" y="336499"/>
                </a:moveTo>
                <a:lnTo>
                  <a:pt x="541019" y="252983"/>
                </a:lnTo>
                <a:lnTo>
                  <a:pt x="507006" y="252983"/>
                </a:lnTo>
                <a:lnTo>
                  <a:pt x="373379" y="420623"/>
                </a:lnTo>
                <a:lnTo>
                  <a:pt x="541019" y="336499"/>
                </a:lnTo>
                <a:close/>
              </a:path>
              <a:path w="792479" h="421004" extrusionOk="0">
                <a:moveTo>
                  <a:pt x="541019" y="252983"/>
                </a:moveTo>
                <a:lnTo>
                  <a:pt x="541019" y="210311"/>
                </a:lnTo>
                <a:lnTo>
                  <a:pt x="507006" y="252983"/>
                </a:lnTo>
                <a:lnTo>
                  <a:pt x="541019" y="252983"/>
                </a:lnTo>
                <a:close/>
              </a:path>
              <a:path w="792479" h="421004" extrusionOk="0">
                <a:moveTo>
                  <a:pt x="541019" y="210311"/>
                </a:moveTo>
                <a:lnTo>
                  <a:pt x="541019" y="169163"/>
                </a:lnTo>
                <a:lnTo>
                  <a:pt x="508220" y="169163"/>
                </a:lnTo>
                <a:lnTo>
                  <a:pt x="541019" y="210311"/>
                </a:lnTo>
                <a:close/>
              </a:path>
            </a:pathLst>
          </a:custGeom>
          <a:solidFill>
            <a:schemeClr val="accent2"/>
          </a:solidFill>
        </p:spPr>
        <p:txBody>
          <a:bodyPr wrap="square" lIns="0" tIns="0" rIns="0" bIns="0" rtlCol="0"/>
          <a:lstStyle/>
          <a:p>
            <a:pPr>
              <a:defRPr/>
            </a:pPr>
            <a:endParaRPr lang="nl" sz="1650" noProof="0" dirty="0">
              <a:latin typeface="Poppins"/>
            </a:endParaRPr>
          </a:p>
        </p:txBody>
      </p:sp>
      <p:sp>
        <p:nvSpPr>
          <p:cNvPr id="9" name="object 9"/>
          <p:cNvSpPr txBox="1"/>
          <p:nvPr/>
        </p:nvSpPr>
        <p:spPr bwMode="auto">
          <a:xfrm>
            <a:off x="2456402" y="3273686"/>
            <a:ext cx="2952145" cy="614126"/>
          </a:xfrm>
          <a:prstGeom prst="rect">
            <a:avLst/>
          </a:prstGeom>
          <a:noFill/>
        </p:spPr>
        <p:txBody>
          <a:bodyPr vert="horz" wrap="square" lIns="0" tIns="0" rIns="0" bIns="0" rtlCol="0">
            <a:spAutoFit/>
          </a:bodyPr>
          <a:lstStyle/>
          <a:p>
            <a:pPr marL="344067" marR="118147" indent="-306029" algn="ctr">
              <a:lnSpc>
                <a:spcPct val="101099"/>
              </a:lnSpc>
              <a:defRPr/>
            </a:pPr>
            <a:r>
              <a:rPr lang="nl" sz="2000" noProof="0" dirty="0">
                <a:latin typeface="Poppins"/>
                <a:cs typeface="Calibri" panose="020F0502020204030204" pitchFamily="34" charset="0"/>
              </a:rPr>
              <a:t>Wetenschap en wetenschappelijke</a:t>
            </a:r>
          </a:p>
          <a:p>
            <a:pPr marL="344067" marR="118147" indent="-306029" algn="ctr">
              <a:lnSpc>
                <a:spcPct val="101099"/>
              </a:lnSpc>
              <a:defRPr/>
            </a:pPr>
            <a:r>
              <a:rPr lang="nl" sz="2000" noProof="0" dirty="0">
                <a:latin typeface="Poppins"/>
                <a:cs typeface="Calibri" panose="020F0502020204030204" pitchFamily="34" charset="0"/>
              </a:rPr>
              <a:t>kennis</a:t>
            </a:r>
          </a:p>
        </p:txBody>
      </p:sp>
      <p:sp>
        <p:nvSpPr>
          <p:cNvPr id="10" name="object 10"/>
          <p:cNvSpPr/>
          <p:nvPr/>
        </p:nvSpPr>
        <p:spPr bwMode="auto">
          <a:xfrm>
            <a:off x="7408471" y="2286990"/>
            <a:ext cx="19540" cy="19540"/>
          </a:xfrm>
          <a:custGeom>
            <a:avLst/>
            <a:gdLst/>
            <a:ahLst/>
            <a:cxnLst/>
            <a:rect l="l" t="t" r="r" b="b"/>
            <a:pathLst>
              <a:path w="21589" h="21589" extrusionOk="0">
                <a:moveTo>
                  <a:pt x="21413" y="0"/>
                </a:moveTo>
                <a:lnTo>
                  <a:pt x="0" y="0"/>
                </a:lnTo>
                <a:lnTo>
                  <a:pt x="10706" y="21336"/>
                </a:lnTo>
                <a:lnTo>
                  <a:pt x="21413" y="0"/>
                </a:lnTo>
                <a:close/>
              </a:path>
            </a:pathLst>
          </a:custGeom>
          <a:solidFill>
            <a:srgbClr val="D9D9D9"/>
          </a:solidFill>
        </p:spPr>
        <p:txBody>
          <a:bodyPr wrap="square" lIns="0" tIns="0" rIns="0" bIns="0" rtlCol="0"/>
          <a:lstStyle/>
          <a:p>
            <a:pPr>
              <a:defRPr/>
            </a:pPr>
            <a:endParaRPr lang="nl" sz="1650" noProof="0" dirty="0">
              <a:latin typeface="Poppins"/>
            </a:endParaRPr>
          </a:p>
        </p:txBody>
      </p:sp>
      <p:sp>
        <p:nvSpPr>
          <p:cNvPr id="11" name="object 11"/>
          <p:cNvSpPr/>
          <p:nvPr/>
        </p:nvSpPr>
        <p:spPr bwMode="auto">
          <a:xfrm>
            <a:off x="8357690" y="3428959"/>
            <a:ext cx="717259" cy="381044"/>
          </a:xfrm>
          <a:custGeom>
            <a:avLst/>
            <a:gdLst/>
            <a:ahLst/>
            <a:cxnLst/>
            <a:rect l="l" t="t" r="r" b="b"/>
            <a:pathLst>
              <a:path w="792479" h="421004" extrusionOk="0">
                <a:moveTo>
                  <a:pt x="420623" y="0"/>
                </a:moveTo>
                <a:lnTo>
                  <a:pt x="0" y="210311"/>
                </a:lnTo>
                <a:lnTo>
                  <a:pt x="252983" y="336803"/>
                </a:lnTo>
                <a:lnTo>
                  <a:pt x="252983" y="169163"/>
                </a:lnTo>
                <a:lnTo>
                  <a:pt x="285783" y="169163"/>
                </a:lnTo>
                <a:lnTo>
                  <a:pt x="420623" y="0"/>
                </a:lnTo>
                <a:close/>
              </a:path>
              <a:path w="792479" h="421004" extrusionOk="0">
                <a:moveTo>
                  <a:pt x="285783" y="169163"/>
                </a:moveTo>
                <a:lnTo>
                  <a:pt x="252983" y="169163"/>
                </a:lnTo>
                <a:lnTo>
                  <a:pt x="252983" y="210311"/>
                </a:lnTo>
                <a:lnTo>
                  <a:pt x="285783" y="169163"/>
                </a:lnTo>
                <a:close/>
              </a:path>
              <a:path w="792479" h="421004" extrusionOk="0">
                <a:moveTo>
                  <a:pt x="792479" y="252983"/>
                </a:moveTo>
                <a:lnTo>
                  <a:pt x="792479" y="169163"/>
                </a:lnTo>
                <a:lnTo>
                  <a:pt x="285783" y="169163"/>
                </a:lnTo>
                <a:lnTo>
                  <a:pt x="252983" y="210311"/>
                </a:lnTo>
                <a:lnTo>
                  <a:pt x="286997" y="252983"/>
                </a:lnTo>
                <a:lnTo>
                  <a:pt x="792479" y="252983"/>
                </a:lnTo>
                <a:close/>
              </a:path>
              <a:path w="792479" h="421004" extrusionOk="0">
                <a:moveTo>
                  <a:pt x="286997" y="252983"/>
                </a:moveTo>
                <a:lnTo>
                  <a:pt x="252983" y="210311"/>
                </a:lnTo>
                <a:lnTo>
                  <a:pt x="252983" y="252983"/>
                </a:lnTo>
                <a:lnTo>
                  <a:pt x="286997" y="252983"/>
                </a:lnTo>
                <a:close/>
              </a:path>
              <a:path w="792479" h="421004" extrusionOk="0">
                <a:moveTo>
                  <a:pt x="420623" y="420623"/>
                </a:moveTo>
                <a:lnTo>
                  <a:pt x="286997" y="252983"/>
                </a:lnTo>
                <a:lnTo>
                  <a:pt x="252983" y="252983"/>
                </a:lnTo>
                <a:lnTo>
                  <a:pt x="252983" y="336803"/>
                </a:lnTo>
                <a:lnTo>
                  <a:pt x="420623" y="420623"/>
                </a:lnTo>
                <a:close/>
              </a:path>
            </a:pathLst>
          </a:custGeom>
          <a:solidFill>
            <a:schemeClr val="accent2"/>
          </a:solidFill>
        </p:spPr>
        <p:txBody>
          <a:bodyPr wrap="square" lIns="0" tIns="0" rIns="0" bIns="0" rtlCol="0"/>
          <a:lstStyle/>
          <a:p>
            <a:pPr>
              <a:defRPr/>
            </a:pPr>
            <a:endParaRPr lang="nl" sz="1650" noProof="0" dirty="0">
              <a:latin typeface="Poppins"/>
            </a:endParaRPr>
          </a:p>
        </p:txBody>
      </p:sp>
      <p:sp>
        <p:nvSpPr>
          <p:cNvPr id="12" name="object 12"/>
          <p:cNvSpPr txBox="1"/>
          <p:nvPr/>
        </p:nvSpPr>
        <p:spPr bwMode="auto">
          <a:xfrm>
            <a:off x="9255393" y="3467419"/>
            <a:ext cx="1794329" cy="304121"/>
          </a:xfrm>
          <a:prstGeom prst="rect">
            <a:avLst/>
          </a:prstGeom>
          <a:noFill/>
        </p:spPr>
        <p:txBody>
          <a:bodyPr vert="horz" wrap="square" lIns="0" tIns="0" rIns="0" bIns="0" rtlCol="0">
            <a:spAutoFit/>
          </a:bodyPr>
          <a:lstStyle/>
          <a:p>
            <a:pPr marL="344067" marR="118147" indent="-306029">
              <a:lnSpc>
                <a:spcPct val="101099"/>
              </a:lnSpc>
              <a:defRPr/>
            </a:pPr>
            <a:r>
              <a:rPr lang="nl" sz="2000" noProof="0" dirty="0">
                <a:latin typeface="Poppins"/>
                <a:cs typeface="Calibri" panose="020F0502020204030204" pitchFamily="34" charset="0"/>
              </a:rPr>
              <a:t>Emoties</a:t>
            </a:r>
            <a:endParaRPr lang="nl" sz="2400" noProof="0" dirty="0">
              <a:latin typeface="Poppins"/>
              <a:cs typeface="Calibri" panose="020F0502020204030204" pitchFamily="34" charset="0"/>
            </a:endParaRPr>
          </a:p>
        </p:txBody>
      </p:sp>
      <p:sp>
        <p:nvSpPr>
          <p:cNvPr id="15" name="object 15"/>
          <p:cNvSpPr/>
          <p:nvPr/>
        </p:nvSpPr>
        <p:spPr bwMode="auto">
          <a:xfrm>
            <a:off x="7024362" y="4754445"/>
            <a:ext cx="379320" cy="717259"/>
          </a:xfrm>
          <a:custGeom>
            <a:avLst/>
            <a:gdLst/>
            <a:ahLst/>
            <a:cxnLst/>
            <a:rect l="l" t="t" r="r" b="b"/>
            <a:pathLst>
              <a:path w="419100" h="792479" extrusionOk="0">
                <a:moveTo>
                  <a:pt x="419099" y="420623"/>
                </a:moveTo>
                <a:lnTo>
                  <a:pt x="211835" y="0"/>
                </a:lnTo>
                <a:lnTo>
                  <a:pt x="0" y="419099"/>
                </a:lnTo>
                <a:lnTo>
                  <a:pt x="168978" y="284407"/>
                </a:lnTo>
                <a:lnTo>
                  <a:pt x="169163" y="251459"/>
                </a:lnTo>
                <a:lnTo>
                  <a:pt x="252983" y="251459"/>
                </a:lnTo>
                <a:lnTo>
                  <a:pt x="252983" y="286033"/>
                </a:lnTo>
                <a:lnTo>
                  <a:pt x="419099" y="420623"/>
                </a:lnTo>
                <a:close/>
              </a:path>
              <a:path w="419100" h="792479" extrusionOk="0">
                <a:moveTo>
                  <a:pt x="252790" y="285876"/>
                </a:moveTo>
                <a:lnTo>
                  <a:pt x="210311" y="251459"/>
                </a:lnTo>
                <a:lnTo>
                  <a:pt x="168978" y="284407"/>
                </a:lnTo>
                <a:lnTo>
                  <a:pt x="166115" y="792479"/>
                </a:lnTo>
                <a:lnTo>
                  <a:pt x="249935" y="792479"/>
                </a:lnTo>
                <a:lnTo>
                  <a:pt x="252790" y="285876"/>
                </a:lnTo>
                <a:close/>
              </a:path>
              <a:path w="419100" h="792479" extrusionOk="0">
                <a:moveTo>
                  <a:pt x="210311" y="251459"/>
                </a:moveTo>
                <a:lnTo>
                  <a:pt x="169163" y="251459"/>
                </a:lnTo>
                <a:lnTo>
                  <a:pt x="168978" y="284407"/>
                </a:lnTo>
                <a:lnTo>
                  <a:pt x="210311" y="251459"/>
                </a:lnTo>
                <a:close/>
              </a:path>
              <a:path w="419100" h="792479" extrusionOk="0">
                <a:moveTo>
                  <a:pt x="252983" y="251459"/>
                </a:moveTo>
                <a:lnTo>
                  <a:pt x="210311" y="251459"/>
                </a:lnTo>
                <a:lnTo>
                  <a:pt x="252790" y="285876"/>
                </a:lnTo>
                <a:lnTo>
                  <a:pt x="252983" y="251459"/>
                </a:lnTo>
                <a:close/>
              </a:path>
              <a:path w="419100" h="792479" extrusionOk="0">
                <a:moveTo>
                  <a:pt x="252983" y="286033"/>
                </a:moveTo>
                <a:lnTo>
                  <a:pt x="252983" y="251459"/>
                </a:lnTo>
                <a:lnTo>
                  <a:pt x="252790" y="285876"/>
                </a:lnTo>
                <a:lnTo>
                  <a:pt x="252983" y="286033"/>
                </a:lnTo>
                <a:close/>
              </a:path>
            </a:pathLst>
          </a:custGeom>
          <a:solidFill>
            <a:schemeClr val="accent2"/>
          </a:solidFill>
        </p:spPr>
        <p:txBody>
          <a:bodyPr wrap="square" lIns="0" tIns="0" rIns="0" bIns="0" rtlCol="0"/>
          <a:lstStyle/>
          <a:p>
            <a:pPr>
              <a:defRPr/>
            </a:pPr>
            <a:endParaRPr lang="nl" sz="1650" noProof="0" dirty="0">
              <a:latin typeface="Poppins"/>
            </a:endParaRPr>
          </a:p>
        </p:txBody>
      </p:sp>
      <p:sp>
        <p:nvSpPr>
          <p:cNvPr id="16" name="object 16"/>
          <p:cNvSpPr txBox="1"/>
          <p:nvPr/>
        </p:nvSpPr>
        <p:spPr bwMode="auto">
          <a:xfrm>
            <a:off x="4716990" y="5609116"/>
            <a:ext cx="4731810" cy="613870"/>
          </a:xfrm>
          <a:prstGeom prst="rect">
            <a:avLst/>
          </a:prstGeom>
          <a:noFill/>
        </p:spPr>
        <p:txBody>
          <a:bodyPr vert="horz" wrap="square" lIns="0" tIns="0" rIns="0" bIns="0" rtlCol="0">
            <a:spAutoFit/>
          </a:bodyPr>
          <a:lstStyle/>
          <a:p>
            <a:pPr marL="405157" algn="ctr">
              <a:defRPr/>
            </a:pPr>
            <a:r>
              <a:rPr lang="nl" sz="2000" noProof="0" dirty="0">
                <a:latin typeface="Poppins"/>
                <a:cs typeface="Calibri" panose="020F0502020204030204" pitchFamily="34" charset="0"/>
              </a:rPr>
              <a:t>Culturele, maatschappelijke en politieke overtuigingen</a:t>
            </a:r>
          </a:p>
        </p:txBody>
      </p:sp>
      <p:sp>
        <p:nvSpPr>
          <p:cNvPr id="17" name="Ellipse 16"/>
          <p:cNvSpPr/>
          <p:nvPr/>
        </p:nvSpPr>
        <p:spPr bwMode="auto">
          <a:xfrm>
            <a:off x="6107274" y="2634699"/>
            <a:ext cx="2250415" cy="212393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4067" marR="118147" indent="-306029" algn="ctr">
              <a:lnSpc>
                <a:spcPct val="101099"/>
              </a:lnSpc>
              <a:defRPr/>
            </a:pPr>
            <a:r>
              <a:rPr lang="nl" sz="2400" b="1" noProof="0" dirty="0">
                <a:solidFill>
                  <a:schemeClr val="bg1"/>
                </a:solidFill>
                <a:latin typeface="Poppins"/>
                <a:cs typeface="Calibri" panose="020F0502020204030204" pitchFamily="34" charset="0"/>
              </a:rPr>
              <a:t>Vorm </a:t>
            </a:r>
          </a:p>
          <a:p>
            <a:pPr marL="344067" marR="118147" indent="-306029" algn="ctr">
              <a:lnSpc>
                <a:spcPct val="101099"/>
              </a:lnSpc>
              <a:defRPr/>
            </a:pPr>
            <a:r>
              <a:rPr lang="nl" sz="2400" b="1" dirty="0">
                <a:solidFill>
                  <a:schemeClr val="bg1"/>
                </a:solidFill>
                <a:latin typeface="Poppins"/>
                <a:cs typeface="Calibri" panose="020F0502020204030204" pitchFamily="34" charset="0"/>
              </a:rPr>
              <a:t>een</a:t>
            </a:r>
          </a:p>
          <a:p>
            <a:pPr marL="344067" marR="118147" indent="-306029" algn="ctr">
              <a:lnSpc>
                <a:spcPct val="101099"/>
              </a:lnSpc>
              <a:defRPr/>
            </a:pPr>
            <a:r>
              <a:rPr lang="nl" sz="2400" b="1" noProof="0" dirty="0">
                <a:solidFill>
                  <a:schemeClr val="bg1"/>
                </a:solidFill>
                <a:latin typeface="Poppins"/>
                <a:cs typeface="Calibri" panose="020F0502020204030204" pitchFamily="34" charset="0"/>
              </a:rPr>
              <a:t>mening </a:t>
            </a:r>
          </a:p>
        </p:txBody>
      </p:sp>
      <p:grpSp>
        <p:nvGrpSpPr>
          <p:cNvPr id="14" name="Gruppierung 13"/>
          <p:cNvGrpSpPr/>
          <p:nvPr/>
        </p:nvGrpSpPr>
        <p:grpSpPr bwMode="auto">
          <a:xfrm>
            <a:off x="805755" y="1460917"/>
            <a:ext cx="2905355" cy="1395401"/>
            <a:chOff x="893135" y="2003192"/>
            <a:chExt cx="2913321" cy="1399227"/>
          </a:xfrm>
        </p:grpSpPr>
        <p:sp>
          <p:nvSpPr>
            <p:cNvPr id="6" name="Wolke 5"/>
            <p:cNvSpPr/>
            <p:nvPr/>
          </p:nvSpPr>
          <p:spPr bwMode="auto">
            <a:xfrm>
              <a:off x="893135" y="2003192"/>
              <a:ext cx="2913321" cy="1399227"/>
            </a:xfrm>
            <a:prstGeom prst="cloud">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 noProof="0" dirty="0">
                <a:solidFill>
                  <a:schemeClr val="accent6">
                    <a:lumMod val="75000"/>
                  </a:schemeClr>
                </a:solidFill>
                <a:latin typeface="Poppins"/>
              </a:endParaRPr>
            </a:p>
          </p:txBody>
        </p:sp>
        <p:sp>
          <p:nvSpPr>
            <p:cNvPr id="13" name="Textfeld 12"/>
            <p:cNvSpPr txBox="1"/>
            <p:nvPr/>
          </p:nvSpPr>
          <p:spPr bwMode="auto">
            <a:xfrm>
              <a:off x="1399891" y="2241140"/>
              <a:ext cx="2164125" cy="923330"/>
            </a:xfrm>
            <a:prstGeom prst="rect">
              <a:avLst/>
            </a:prstGeom>
            <a:noFill/>
          </p:spPr>
          <p:txBody>
            <a:bodyPr wrap="square" rtlCol="0">
              <a:spAutoFit/>
            </a:bodyPr>
            <a:lstStyle/>
            <a:p>
              <a:pPr>
                <a:defRPr/>
              </a:pPr>
              <a:r>
                <a:rPr lang="nl" noProof="0" dirty="0">
                  <a:solidFill>
                    <a:schemeClr val="accent6">
                      <a:lumMod val="75000"/>
                    </a:schemeClr>
                  </a:solidFill>
                  <a:latin typeface="Poppins"/>
                  <a:cs typeface="Calibri" panose="020F0502020204030204" pitchFamily="34" charset="0"/>
                </a:rPr>
                <a:t>Expertise en procesbegrip</a:t>
              </a:r>
            </a:p>
          </p:txBody>
        </p:sp>
      </p:grpSp>
      <p:sp>
        <p:nvSpPr>
          <p:cNvPr id="18" name="Rechteck 17"/>
          <p:cNvSpPr/>
          <p:nvPr/>
        </p:nvSpPr>
        <p:spPr bwMode="auto">
          <a:xfrm>
            <a:off x="682812" y="5012362"/>
            <a:ext cx="3414833" cy="769441"/>
          </a:xfrm>
          <a:prstGeom prst="rect">
            <a:avLst/>
          </a:prstGeom>
        </p:spPr>
        <p:txBody>
          <a:bodyPr wrap="square">
            <a:spAutoFit/>
          </a:bodyPr>
          <a:lstStyle/>
          <a:p>
            <a:pPr>
              <a:defRPr/>
            </a:pPr>
            <a:r>
              <a:rPr lang="nl" sz="1100" noProof="0" dirty="0">
                <a:latin typeface="Calibri" panose="020F0502020204030204" pitchFamily="34" charset="0"/>
                <a:cs typeface="Calibri" panose="020F0502020204030204" pitchFamily="34" charset="0"/>
              </a:rPr>
              <a:t>Sadler, T.D, Romine, W.L. &amp; Sami, M. (2016) . Learning science content through socio-scientific issues-based instruction: a multi-level assessment study. International Journal of Science Education, 38(10), 1622-1635</a:t>
            </a:r>
            <a:endParaRPr lang="nl" sz="1600" noProof="0" dirty="0">
              <a:latin typeface="Calibri" panose="020F0502020204030204" pitchFamily="34" charset="0"/>
              <a:cs typeface="Calibri" panose="020F050202020403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 name="Titel 9"/>
          <p:cNvSpPr>
            <a:spLocks noGrp="1"/>
          </p:cNvSpPr>
          <p:nvPr>
            <p:ph type="title"/>
          </p:nvPr>
        </p:nvSpPr>
        <p:spPr bwMode="auto"/>
        <p:txBody>
          <a:bodyPr/>
          <a:lstStyle/>
          <a:p>
            <a:pPr>
              <a:defRPr/>
            </a:pPr>
            <a:r>
              <a:rPr lang="nl" sz="3600" noProof="0" dirty="0"/>
              <a:t>SSI - sociaalwetenschappelijke vraagstukken</a:t>
            </a:r>
          </a:p>
        </p:txBody>
      </p:sp>
      <p:sp>
        <p:nvSpPr>
          <p:cNvPr id="12" name="Textplatzhalter 11"/>
          <p:cNvSpPr>
            <a:spLocks noGrp="1"/>
          </p:cNvSpPr>
          <p:nvPr>
            <p:ph type="body" sz="half" idx="4294967295"/>
          </p:nvPr>
        </p:nvSpPr>
        <p:spPr bwMode="auto">
          <a:xfrm>
            <a:off x="1311275" y="2084388"/>
            <a:ext cx="10880725" cy="381000"/>
          </a:xfrm>
        </p:spPr>
        <p:txBody>
          <a:bodyPr>
            <a:normAutofit fontScale="85000" lnSpcReduction="20000"/>
          </a:bodyPr>
          <a:lstStyle/>
          <a:p>
            <a:pPr>
              <a:defRPr/>
            </a:pPr>
            <a:r>
              <a:rPr lang="nl" u="sng" noProof="0" dirty="0">
                <a:hlinkClick r:id="rId3" tooltip="https://futurefocusedlearning.net/blog/learner-agency/5-terrific-inquiry-based-learning-examples"/>
              </a:rPr>
              <a:t>https://futurefocusedlearning.net/blog/learner-agency/5-terrific-inquiry-based-learning-examples</a:t>
            </a:r>
            <a:r>
              <a:rPr lang="nl" noProof="0" dirty="0"/>
              <a:t> </a:t>
            </a:r>
          </a:p>
          <a:p>
            <a:pPr>
              <a:defRPr/>
            </a:pPr>
            <a:endParaRPr lang="nl" noProof="0" dirty="0"/>
          </a:p>
        </p:txBody>
      </p:sp>
      <p:sp>
        <p:nvSpPr>
          <p:cNvPr id="6" name="Foliennummernplatzhalter 5"/>
          <p:cNvSpPr>
            <a:spLocks noGrp="1"/>
          </p:cNvSpPr>
          <p:nvPr>
            <p:ph type="sldNum" sz="quarter" idx="4294967295"/>
          </p:nvPr>
        </p:nvSpPr>
        <p:spPr bwMode="auto">
          <a:xfrm>
            <a:off x="11304588" y="6307138"/>
            <a:ext cx="887412" cy="315912"/>
          </a:xfrm>
        </p:spPr>
        <p:txBody>
          <a:bodyPr/>
          <a:lstStyle/>
          <a:p>
            <a:pPr>
              <a:defRPr/>
            </a:pPr>
            <a:r>
              <a:rPr lang="nl" noProof="0" dirty="0" err="1"/>
              <a:t>Seite </a:t>
            </a:r>
            <a:endParaRPr lang="nl" noProof="0" dirty="0"/>
          </a:p>
        </p:txBody>
      </p:sp>
      <p:sp>
        <p:nvSpPr>
          <p:cNvPr id="3" name="Rechteck 2"/>
          <p:cNvSpPr/>
          <p:nvPr/>
        </p:nvSpPr>
        <p:spPr bwMode="auto">
          <a:xfrm>
            <a:off x="6708077" y="5268214"/>
            <a:ext cx="4987109" cy="761747"/>
          </a:xfrm>
          <a:prstGeom prst="rect">
            <a:avLst/>
          </a:prstGeom>
        </p:spPr>
        <p:txBody>
          <a:bodyPr wrap="square">
            <a:spAutoFit/>
          </a:bodyPr>
          <a:lstStyle/>
          <a:p>
            <a:pPr>
              <a:defRPr/>
            </a:pPr>
            <a:r>
              <a:rPr lang="nl" sz="1100" u="sng" noProof="0" dirty="0">
                <a:latin typeface="Calibri" panose="020F0502020204030204" pitchFamily="34" charset="0"/>
                <a:cs typeface="Calibri" panose="020F0502020204030204" pitchFamily="34" charset="0"/>
              </a:rPr>
              <a:t>https://www.epa.gov/shttps://link.springer.com/chapter/10.1007/978-981-19-3326-4_8ites/default/files/styles/medium/public/2014-10/benmappyramid.png?itok=fyGUU7da</a:t>
            </a:r>
            <a:endParaRPr lang="nl" sz="1100" noProof="0" dirty="0">
              <a:latin typeface="Calibri" panose="020F0502020204030204" pitchFamily="34" charset="0"/>
              <a:cs typeface="Calibri" panose="020F0502020204030204" pitchFamily="34" charset="0"/>
            </a:endParaRPr>
          </a:p>
          <a:p>
            <a:pPr>
              <a:defRPr/>
            </a:pPr>
            <a:endParaRPr lang="nl" sz="1050" noProof="0" dirty="0"/>
          </a:p>
        </p:txBody>
      </p:sp>
      <p:pic>
        <p:nvPicPr>
          <p:cNvPr id="7" name="Grafik 6"/>
          <p:cNvPicPr>
            <a:picLocks noChangeAspect="1"/>
          </p:cNvPicPr>
          <p:nvPr/>
        </p:nvPicPr>
        <p:blipFill>
          <a:blip r:embed="rId4"/>
          <a:stretch/>
        </p:blipFill>
        <p:spPr bwMode="auto">
          <a:xfrm>
            <a:off x="656740" y="1991895"/>
            <a:ext cx="5828746" cy="3264098"/>
          </a:xfrm>
          <a:prstGeom prst="rect">
            <a:avLst/>
          </a:prstGeom>
        </p:spPr>
      </p:pic>
      <p:pic>
        <p:nvPicPr>
          <p:cNvPr id="8" name="Grafik 7"/>
          <p:cNvPicPr>
            <a:picLocks noChangeAspect="1"/>
          </p:cNvPicPr>
          <p:nvPr/>
        </p:nvPicPr>
        <p:blipFill>
          <a:blip r:embed="rId5"/>
          <a:stretch/>
        </p:blipFill>
        <p:spPr bwMode="auto">
          <a:xfrm>
            <a:off x="6713285" y="1991895"/>
            <a:ext cx="4759311" cy="3264099"/>
          </a:xfrm>
          <a:prstGeom prst="rect">
            <a:avLst/>
          </a:prstGeom>
        </p:spPr>
      </p:pic>
      <p:sp>
        <p:nvSpPr>
          <p:cNvPr id="11" name="Rechteck 10"/>
          <p:cNvSpPr/>
          <p:nvPr/>
        </p:nvSpPr>
        <p:spPr bwMode="auto">
          <a:xfrm>
            <a:off x="656740" y="5277473"/>
            <a:ext cx="4729648" cy="261610"/>
          </a:xfrm>
          <a:prstGeom prst="rect">
            <a:avLst/>
          </a:prstGeom>
        </p:spPr>
        <p:txBody>
          <a:bodyPr wrap="square">
            <a:spAutoFit/>
          </a:bodyPr>
          <a:lstStyle/>
          <a:p>
            <a:pPr>
              <a:defRPr/>
            </a:pPr>
            <a:r>
              <a:rPr lang="nl" sz="1100" u="sng" noProof="0" dirty="0">
                <a:latin typeface="Calibri" panose="020F0502020204030204" pitchFamily="34" charset="0"/>
                <a:cs typeface="Calibri" panose="020F0502020204030204" pitchFamily="34" charset="0"/>
              </a:rPr>
              <a:t>https://prepp.in/news/e-492-causes-of-soil-pollution-environment-notes </a:t>
            </a:r>
          </a:p>
        </p:txBody>
      </p:sp>
      <p:sp>
        <p:nvSpPr>
          <p:cNvPr id="4" name="Textfeld 18">
            <a:extLst>
              <a:ext uri="{FF2B5EF4-FFF2-40B4-BE49-F238E27FC236}">
                <a16:creationId xmlns:a16="http://schemas.microsoft.com/office/drawing/2014/main" id="{4BE74D3A-6316-699B-5C42-ABA07B16A6E3}"/>
              </a:ext>
            </a:extLst>
          </p:cNvPr>
          <p:cNvSpPr txBox="1"/>
          <p:nvPr/>
        </p:nvSpPr>
        <p:spPr bwMode="auto">
          <a:xfrm>
            <a:off x="795892" y="1236111"/>
            <a:ext cx="1585690" cy="523220"/>
          </a:xfrm>
          <a:prstGeom prst="rect">
            <a:avLst/>
          </a:prstGeom>
          <a:solidFill>
            <a:srgbClr val="00B0F0"/>
          </a:solidFill>
        </p:spPr>
        <p:txBody>
          <a:bodyPr wrap="none" rtlCol="0">
            <a:spAutoFit/>
          </a:bodyPr>
          <a:lstStyle/>
          <a:p>
            <a:pPr marL="0" marR="0" lvl="0" indent="0" algn="l" defTabSz="914400">
              <a:lnSpc>
                <a:spcPct val="100000"/>
              </a:lnSpc>
              <a:spcBef>
                <a:spcPts val="0"/>
              </a:spcBef>
              <a:spcAft>
                <a:spcPts val="0"/>
              </a:spcAft>
              <a:buClr>
                <a:srgbClr val="000000"/>
              </a:buClr>
              <a:buSzTx/>
              <a:buFont typeface="Arial"/>
              <a:buNone/>
              <a:defRPr/>
            </a:pPr>
            <a:r>
              <a:rPr lang="nl" sz="2800" b="0" i="0" u="none" strike="noStrike" cap="none" spc="0" noProof="0" dirty="0">
                <a:ln>
                  <a:noFill/>
                </a:ln>
                <a:solidFill>
                  <a:srgbClr val="000000"/>
                </a:solidFill>
                <a:latin typeface="Calibri" panose="020F0502020204030204" pitchFamily="34" charset="0"/>
                <a:cs typeface="Calibri" panose="020F0502020204030204" pitchFamily="34" charset="0"/>
              </a:rPr>
              <a:t>Elaborate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 name="Titel 9"/>
          <p:cNvSpPr>
            <a:spLocks noGrp="1"/>
          </p:cNvSpPr>
          <p:nvPr>
            <p:ph type="title"/>
          </p:nvPr>
        </p:nvSpPr>
        <p:spPr bwMode="auto"/>
        <p:txBody>
          <a:bodyPr>
            <a:normAutofit fontScale="90000"/>
          </a:bodyPr>
          <a:lstStyle/>
          <a:p>
            <a:pPr>
              <a:defRPr/>
            </a:pPr>
            <a:r>
              <a:rPr lang="nl" sz="3600" noProof="0" dirty="0"/>
              <a:t>SSI - sociaalwetenschappelijke vraagstukken – Opdracht</a:t>
            </a:r>
          </a:p>
        </p:txBody>
      </p:sp>
      <p:sp>
        <p:nvSpPr>
          <p:cNvPr id="6" name="Foliennummernplatzhalter 5"/>
          <p:cNvSpPr>
            <a:spLocks noGrp="1"/>
          </p:cNvSpPr>
          <p:nvPr>
            <p:ph type="sldNum" sz="quarter" idx="4294967295"/>
          </p:nvPr>
        </p:nvSpPr>
        <p:spPr bwMode="auto">
          <a:xfrm>
            <a:off x="11304588" y="6307138"/>
            <a:ext cx="887412" cy="315912"/>
          </a:xfrm>
        </p:spPr>
        <p:txBody>
          <a:bodyPr/>
          <a:lstStyle/>
          <a:p>
            <a:pPr>
              <a:defRPr/>
            </a:pPr>
            <a:r>
              <a:rPr lang="nl" noProof="0" dirty="0" err="1"/>
              <a:t>Seite </a:t>
            </a:r>
            <a:endParaRPr lang="nl" noProof="0" dirty="0"/>
          </a:p>
        </p:txBody>
      </p:sp>
      <p:sp>
        <p:nvSpPr>
          <p:cNvPr id="14" name="Textfeld 13"/>
          <p:cNvSpPr txBox="1"/>
          <p:nvPr/>
        </p:nvSpPr>
        <p:spPr bwMode="auto">
          <a:xfrm>
            <a:off x="822809" y="1922630"/>
            <a:ext cx="10657183" cy="3792577"/>
          </a:xfrm>
          <a:prstGeom prst="rect">
            <a:avLst/>
          </a:prstGeom>
          <a:noFill/>
        </p:spPr>
        <p:txBody>
          <a:bodyPr wrap="square" lIns="91440" tIns="45720" rIns="91440" bIns="45720" anchor="t">
            <a:spAutoFit/>
          </a:bodyPr>
          <a:lstStyle/>
          <a:p>
            <a:pPr>
              <a:lnSpc>
                <a:spcPct val="150000"/>
              </a:lnSpc>
              <a:defRPr/>
            </a:pPr>
            <a:r>
              <a:rPr lang="nl" b="1" u="sng" noProof="0" dirty="0">
                <a:latin typeface="Poppins"/>
                <a:cs typeface="Calibri" panose="020F0502020204030204" pitchFamily="34" charset="0"/>
              </a:rPr>
              <a:t>Opdracht 4.2: </a:t>
            </a:r>
            <a:r>
              <a:rPr lang="nl" b="1" noProof="0" dirty="0">
                <a:latin typeface="Poppins"/>
                <a:cs typeface="Calibri" panose="020F0502020204030204" pitchFamily="34" charset="0"/>
              </a:rPr>
              <a:t>Wat kunnen we doen tegen bodemvervuiling? </a:t>
            </a:r>
          </a:p>
          <a:p>
            <a:pPr>
              <a:lnSpc>
                <a:spcPct val="150000"/>
              </a:lnSpc>
              <a:defRPr/>
            </a:pPr>
            <a:r>
              <a:rPr lang="nl" noProof="0" dirty="0">
                <a:latin typeface="Poppins"/>
                <a:cs typeface="Calibri" panose="020F0502020204030204" pitchFamily="34" charset="0"/>
              </a:rPr>
              <a:t>Gebruik de kennis die je al over dit onderwerp hebt opgedaan (les XXX/onderwerp xxx) en onderzoek de volgende online pagina's </a:t>
            </a:r>
          </a:p>
          <a:p>
            <a:pPr>
              <a:lnSpc>
                <a:spcPct val="150000"/>
              </a:lnSpc>
              <a:defRPr/>
            </a:pPr>
            <a:r>
              <a:rPr lang="nl" noProof="0" dirty="0">
                <a:solidFill>
                  <a:schemeClr val="bg2">
                    <a:lumMod val="60000"/>
                    <a:lumOff val="40000"/>
                  </a:schemeClr>
                </a:solidFill>
                <a:latin typeface="Poppins"/>
                <a:cs typeface="Calibri" panose="020F0502020204030204" pitchFamily="34" charset="0"/>
              </a:rPr>
              <a:t>(er moet een selectie worden aangeboden die op de leeftijdsgroep is afgestemd)</a:t>
            </a:r>
            <a:r>
              <a:rPr lang="nl" noProof="0" dirty="0">
                <a:latin typeface="Poppins"/>
                <a:cs typeface="Calibri" panose="020F0502020204030204" pitchFamily="34" charset="0"/>
              </a:rPr>
              <a:t> </a:t>
            </a:r>
          </a:p>
          <a:p>
            <a:pPr>
              <a:lnSpc>
                <a:spcPct val="150000"/>
              </a:lnSpc>
              <a:defRPr/>
            </a:pPr>
            <a:r>
              <a:rPr lang="nl" b="1" u="sng" noProof="0" dirty="0">
                <a:latin typeface="Poppins"/>
                <a:cs typeface="Calibri"/>
              </a:rPr>
              <a:t>Groep 1 - 2: </a:t>
            </a:r>
            <a:r>
              <a:rPr lang="nl" noProof="0" dirty="0">
                <a:latin typeface="Poppins"/>
                <a:cs typeface="Calibri"/>
              </a:rPr>
              <a:t>Ontwikkel een plausibel voorstel voor het verminderen van bodemvervuiling in de toekomst - bereid een innovatieve pitch voor die lokale besluitvormers/politici zal overtuigen om in te gaan op jouw initiatief.</a:t>
            </a:r>
          </a:p>
          <a:p>
            <a:pPr>
              <a:lnSpc>
                <a:spcPct val="150000"/>
              </a:lnSpc>
              <a:defRPr/>
            </a:pPr>
            <a:r>
              <a:rPr lang="nl" b="1" u="sng" noProof="0" dirty="0">
                <a:latin typeface="Poppins"/>
                <a:cs typeface="Calibri"/>
              </a:rPr>
              <a:t>Groep 3 - 4: </a:t>
            </a:r>
            <a:r>
              <a:rPr lang="nl" noProof="0" dirty="0">
                <a:latin typeface="Poppins"/>
                <a:cs typeface="Calibri"/>
              </a:rPr>
              <a:t>Ontwikkel een creatief voorlichtingsprogramma om mensen te informeren over de gezondheidsimpact van bodemvervuiling en het voorkomen ervan. </a:t>
            </a:r>
          </a:p>
        </p:txBody>
      </p:sp>
      <p:sp>
        <p:nvSpPr>
          <p:cNvPr id="2" name="Textfeld 18">
            <a:extLst>
              <a:ext uri="{FF2B5EF4-FFF2-40B4-BE49-F238E27FC236}">
                <a16:creationId xmlns:a16="http://schemas.microsoft.com/office/drawing/2014/main" id="{9AC8A2D1-EBFC-1166-8B66-BD624CE28EC2}"/>
              </a:ext>
            </a:extLst>
          </p:cNvPr>
          <p:cNvSpPr txBox="1"/>
          <p:nvPr/>
        </p:nvSpPr>
        <p:spPr bwMode="auto">
          <a:xfrm>
            <a:off x="795892" y="1236111"/>
            <a:ext cx="1585690" cy="523220"/>
          </a:xfrm>
          <a:prstGeom prst="rect">
            <a:avLst/>
          </a:prstGeom>
          <a:solidFill>
            <a:srgbClr val="00B0F0"/>
          </a:solidFill>
        </p:spPr>
        <p:txBody>
          <a:bodyPr wrap="none" rtlCol="0">
            <a:spAutoFit/>
          </a:bodyPr>
          <a:lstStyle/>
          <a:p>
            <a:pPr marL="0" marR="0" lvl="0" indent="0" algn="l" defTabSz="914400">
              <a:lnSpc>
                <a:spcPct val="100000"/>
              </a:lnSpc>
              <a:spcBef>
                <a:spcPts val="0"/>
              </a:spcBef>
              <a:spcAft>
                <a:spcPts val="0"/>
              </a:spcAft>
              <a:buClr>
                <a:srgbClr val="000000"/>
              </a:buClr>
              <a:buSzTx/>
              <a:buFont typeface="Arial"/>
              <a:buNone/>
              <a:defRPr/>
            </a:pPr>
            <a:r>
              <a:rPr lang="nl" sz="2800" b="0" i="0" u="none" strike="noStrike" cap="none" spc="0" noProof="0" dirty="0">
                <a:ln>
                  <a:noFill/>
                </a:ln>
                <a:solidFill>
                  <a:srgbClr val="000000"/>
                </a:solidFill>
                <a:latin typeface="Calibri" panose="020F0502020204030204" pitchFamily="34" charset="0"/>
                <a:cs typeface="Calibri" panose="020F0502020204030204" pitchFamily="34" charset="0"/>
              </a:rPr>
              <a:t>Elaborate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4" name="Textfeld 3"/>
          <p:cNvSpPr txBox="1"/>
          <p:nvPr/>
        </p:nvSpPr>
        <p:spPr bwMode="auto">
          <a:xfrm>
            <a:off x="930638" y="4468712"/>
            <a:ext cx="9533138" cy="1207254"/>
          </a:xfrm>
          <a:prstGeom prst="rect">
            <a:avLst/>
          </a:prstGeom>
          <a:noFill/>
        </p:spPr>
        <p:txBody>
          <a:bodyPr wrap="square" lIns="91440" tIns="45720" rIns="91440" bIns="45720" rtlCol="0" anchor="t">
            <a:spAutoFit/>
          </a:bodyPr>
          <a:lstStyle/>
          <a:p>
            <a:pPr marL="285750" marR="0" lvl="0" indent="-285750">
              <a:lnSpc>
                <a:spcPct val="150000"/>
              </a:lnSpc>
              <a:spcBef>
                <a:spcPts val="0"/>
              </a:spcBef>
              <a:spcAft>
                <a:spcPts val="0"/>
              </a:spcAft>
              <a:buClr>
                <a:srgbClr val="000000"/>
              </a:buClr>
              <a:buSzTx/>
              <a:buFont typeface="Wingdings"/>
              <a:buChar char="Ø"/>
              <a:defRPr/>
            </a:pPr>
            <a:r>
              <a:rPr lang="nl" sz="1600" u="sng" noProof="0" dirty="0">
                <a:latin typeface="Poppins"/>
                <a:cs typeface="Calibri"/>
              </a:rPr>
              <a:t>Formatief:</a:t>
            </a:r>
            <a:r>
              <a:rPr lang="nl" sz="1600" noProof="0" dirty="0">
                <a:latin typeface="Poppins"/>
                <a:cs typeface="Calibri"/>
              </a:rPr>
              <a:t> Observeer je leerlingen nauwlettend terwijl ze in groepjes werken, verzamel leerproducten en analyseer die – geef feedback</a:t>
            </a:r>
          </a:p>
          <a:p>
            <a:pPr marL="285750" marR="0" lvl="0" indent="-285750">
              <a:lnSpc>
                <a:spcPct val="150000"/>
              </a:lnSpc>
              <a:spcBef>
                <a:spcPts val="0"/>
              </a:spcBef>
              <a:spcAft>
                <a:spcPts val="0"/>
              </a:spcAft>
              <a:buClr>
                <a:srgbClr val="000000"/>
              </a:buClr>
              <a:buSzTx/>
              <a:buFont typeface="Wingdings"/>
              <a:buChar char="Ø"/>
              <a:defRPr/>
            </a:pPr>
            <a:r>
              <a:rPr lang="nl" sz="1600" u="sng" noProof="0" dirty="0">
                <a:latin typeface="Poppins"/>
                <a:cs typeface="Calibri"/>
              </a:rPr>
              <a:t>Summatief:</a:t>
            </a:r>
            <a:r>
              <a:rPr lang="nl" sz="1600" noProof="0" dirty="0">
                <a:latin typeface="Poppins"/>
                <a:cs typeface="Calibri"/>
              </a:rPr>
              <a:t> Stel helemaal aan het begin leerdoelen vast</a:t>
            </a:r>
          </a:p>
        </p:txBody>
      </p:sp>
      <p:sp>
        <p:nvSpPr>
          <p:cNvPr id="13" name="Textfeld 12"/>
          <p:cNvSpPr txBox="1"/>
          <p:nvPr/>
        </p:nvSpPr>
        <p:spPr bwMode="auto">
          <a:xfrm>
            <a:off x="865054" y="1236111"/>
            <a:ext cx="1447366"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nl" sz="2800" b="0" i="0" u="none" strike="noStrike" cap="none" spc="0" noProof="0" dirty="0">
                <a:ln>
                  <a:noFill/>
                </a:ln>
                <a:solidFill>
                  <a:schemeClr val="bg1"/>
                </a:solidFill>
                <a:latin typeface="Calibri" panose="020F0502020204030204" pitchFamily="34" charset="0"/>
                <a:cs typeface="Calibri" panose="020F0502020204030204" pitchFamily="34" charset="0"/>
              </a:rPr>
              <a:t>Evaluate</a:t>
            </a:r>
            <a:endParaRPr lang="nl" noProof="0" dirty="0">
              <a:solidFill>
                <a:schemeClr val="bg1"/>
              </a:solidFill>
            </a:endParaRPr>
          </a:p>
        </p:txBody>
      </p:sp>
      <p:sp>
        <p:nvSpPr>
          <p:cNvPr id="2" name="Title 1">
            <a:extLst>
              <a:ext uri="{FF2B5EF4-FFF2-40B4-BE49-F238E27FC236}">
                <a16:creationId xmlns:a16="http://schemas.microsoft.com/office/drawing/2014/main" id="{AA1F0046-187E-F19F-7218-8156D5D2A549}"/>
              </a:ext>
            </a:extLst>
          </p:cNvPr>
          <p:cNvSpPr>
            <a:spLocks noGrp="1"/>
          </p:cNvSpPr>
          <p:nvPr>
            <p:ph type="title"/>
          </p:nvPr>
        </p:nvSpPr>
        <p:spPr/>
        <p:txBody>
          <a:bodyPr/>
          <a:lstStyle/>
          <a:p>
            <a:r>
              <a:rPr lang="nl" dirty="0"/>
              <a:t>Feedback ontvangen</a:t>
            </a:r>
          </a:p>
        </p:txBody>
      </p:sp>
      <p:sp>
        <p:nvSpPr>
          <p:cNvPr id="5" name="Rechteck 16"/>
          <p:cNvSpPr/>
          <p:nvPr/>
        </p:nvSpPr>
        <p:spPr bwMode="auto">
          <a:xfrm>
            <a:off x="826583" y="1922630"/>
            <a:ext cx="11033338" cy="2546082"/>
          </a:xfrm>
          <a:prstGeom prst="rect">
            <a:avLst/>
          </a:prstGeom>
        </p:spPr>
        <p:txBody>
          <a:bodyPr wrap="square">
            <a:spAutoFit/>
          </a:bodyPr>
          <a:lstStyle/>
          <a:p>
            <a:pPr marL="342900" marR="0" lvl="0" indent="-342900" algn="l" defTabSz="914400">
              <a:lnSpc>
                <a:spcPct val="150000"/>
              </a:lnSpc>
              <a:spcBef>
                <a:spcPts val="0"/>
              </a:spcBef>
              <a:spcAft>
                <a:spcPts val="0"/>
              </a:spcAft>
              <a:buClr>
                <a:srgbClr val="000000"/>
              </a:buClr>
              <a:buSzTx/>
              <a:buFont typeface="Arial" panose="020B0604020202020204" pitchFamily="34" charset="0"/>
              <a:buChar char="•"/>
              <a:defRPr/>
            </a:pPr>
            <a:r>
              <a:rPr lang="nl" noProof="0" dirty="0">
                <a:latin typeface="Poppins"/>
                <a:cs typeface="Calibri" panose="020F0502020204030204" pitchFamily="34" charset="0"/>
              </a:rPr>
              <a:t>Observeer je leerlingen terwijl ze in groepjes werken of het werk voor de klas presenteren </a:t>
            </a:r>
          </a:p>
          <a:p>
            <a:pPr marL="342900" marR="0" lvl="0" indent="-342900" algn="l" defTabSz="914400">
              <a:lnSpc>
                <a:spcPct val="150000"/>
              </a:lnSpc>
              <a:spcBef>
                <a:spcPts val="0"/>
              </a:spcBef>
              <a:spcAft>
                <a:spcPts val="0"/>
              </a:spcAft>
              <a:buClr>
                <a:srgbClr val="000000"/>
              </a:buClr>
              <a:buSzTx/>
              <a:buFont typeface="Arial" panose="020B0604020202020204" pitchFamily="34" charset="0"/>
              <a:buChar char="•"/>
              <a:defRPr/>
            </a:pPr>
            <a:r>
              <a:rPr lang="nl" noProof="0" dirty="0">
                <a:latin typeface="Poppins"/>
                <a:cs typeface="Calibri" panose="020F0502020204030204" pitchFamily="34" charset="0"/>
              </a:rPr>
              <a:t>Controleer of en hoe ze hun vaardigheden ontwikkelen</a:t>
            </a:r>
          </a:p>
          <a:p>
            <a:pPr marL="342900" marR="0" lvl="0" indent="-342900" algn="l" defTabSz="914400">
              <a:lnSpc>
                <a:spcPct val="150000"/>
              </a:lnSpc>
              <a:spcBef>
                <a:spcPts val="0"/>
              </a:spcBef>
              <a:spcAft>
                <a:spcPts val="0"/>
              </a:spcAft>
              <a:buClr>
                <a:srgbClr val="000000"/>
              </a:buClr>
              <a:buSzTx/>
              <a:buFont typeface="Arial" panose="020B0604020202020204" pitchFamily="34" charset="0"/>
              <a:buChar char="•"/>
              <a:defRPr/>
            </a:pPr>
            <a:r>
              <a:rPr lang="nl" noProof="0" dirty="0">
                <a:latin typeface="Poppins"/>
                <a:cs typeface="Calibri" panose="020F0502020204030204" pitchFamily="34" charset="0"/>
              </a:rPr>
              <a:t>Toets kennis en vaardigheden aan het eind </a:t>
            </a:r>
          </a:p>
          <a:p>
            <a:pPr marR="0" lvl="0" algn="l" defTabSz="914400">
              <a:lnSpc>
                <a:spcPct val="150000"/>
              </a:lnSpc>
              <a:spcBef>
                <a:spcPts val="0"/>
              </a:spcBef>
              <a:spcAft>
                <a:spcPts val="0"/>
              </a:spcAft>
              <a:buClr>
                <a:srgbClr val="000000"/>
              </a:buClr>
              <a:buSzTx/>
              <a:defRPr/>
            </a:pPr>
            <a:r>
              <a:rPr lang="nl" b="1" noProof="0" dirty="0">
                <a:latin typeface="Poppins"/>
                <a:cs typeface="Calibri" panose="020F0502020204030204" pitchFamily="34" charset="0"/>
              </a:rPr>
              <a:t>Evaluatie is niet bedoeld om opgevat te worden als een traditionele beoordeling, maar als een middel om de eerste vereisten voor leren en de leervoortgang in elke fase te herkennen en diagnosticeren en daarmee de volgende stappen van de docent te sturen.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17" name="Rechteck 16"/>
          <p:cNvSpPr/>
          <p:nvPr/>
        </p:nvSpPr>
        <p:spPr bwMode="auto">
          <a:xfrm>
            <a:off x="711357" y="1955479"/>
            <a:ext cx="11189574" cy="2961580"/>
          </a:xfrm>
          <a:prstGeom prst="rect">
            <a:avLst/>
          </a:prstGeom>
        </p:spPr>
        <p:txBody>
          <a:bodyPr wrap="square" lIns="91440" tIns="45720" rIns="91440" bIns="45720" anchor="t">
            <a:spAutoFit/>
          </a:bodyPr>
          <a:lstStyle/>
          <a:p>
            <a:pPr lvl="0">
              <a:lnSpc>
                <a:spcPct val="150000"/>
              </a:lnSpc>
              <a:buClr>
                <a:srgbClr val="000000"/>
              </a:buClr>
              <a:defRPr/>
            </a:pPr>
            <a:r>
              <a:rPr lang="nl" noProof="0" dirty="0">
                <a:latin typeface="Poppins"/>
                <a:cs typeface="Calibri"/>
              </a:rPr>
              <a:t>Diagnostiek is niet alleen de basis voor cijfers, maar is ook noodzakelijk als integraal onderdeel van biologielessen om het lesgeven optimaal aan de behoeften van de leerlingen aan te passen.</a:t>
            </a:r>
          </a:p>
          <a:p>
            <a:pPr marL="285750" lvl="0" indent="-285750">
              <a:lnSpc>
                <a:spcPct val="150000"/>
              </a:lnSpc>
              <a:buClr>
                <a:srgbClr val="000000"/>
              </a:buClr>
              <a:buFont typeface="Wingdings"/>
              <a:buChar char="Ø"/>
              <a:defRPr/>
            </a:pPr>
            <a:r>
              <a:rPr lang="nl" u="sng" noProof="0" dirty="0">
                <a:latin typeface="Poppins"/>
                <a:cs typeface="Calibri"/>
              </a:rPr>
              <a:t>Summatieve diagnostiek - toetsing:</a:t>
            </a:r>
            <a:r>
              <a:rPr lang="nl" noProof="0" dirty="0">
                <a:latin typeface="Poppins"/>
                <a:cs typeface="Calibri"/>
              </a:rPr>
              <a:t> de prestaties worden na langere leerfasen uiteindelijk gediagnosticeerd en beoordeeld (doorgaans als een toets of schoolwerk)</a:t>
            </a:r>
          </a:p>
          <a:p>
            <a:pPr marL="285750" lvl="0" indent="-285750">
              <a:lnSpc>
                <a:spcPct val="150000"/>
              </a:lnSpc>
              <a:buClr>
                <a:srgbClr val="000000"/>
              </a:buClr>
              <a:buFont typeface="Wingdings"/>
              <a:buChar char="Ø"/>
              <a:defRPr/>
            </a:pPr>
            <a:r>
              <a:rPr lang="nl" u="sng" noProof="0" dirty="0">
                <a:latin typeface="Poppins"/>
                <a:cs typeface="Calibri" panose="020F0502020204030204" pitchFamily="34" charset="0"/>
              </a:rPr>
              <a:t>Formatieve diagnostiek </a:t>
            </a:r>
            <a:r>
              <a:rPr lang="nl" noProof="0" dirty="0">
                <a:latin typeface="Poppins"/>
                <a:cs typeface="Calibri" panose="020F0502020204030204" pitchFamily="34" charset="0"/>
              </a:rPr>
              <a:t>- evaluatie: wordt continu uitgevoerd om de leervoortgang van de leerlingen te evalueren (werkbladen, observaties in de les, klassikale discussies, huiswerk enz.). </a:t>
            </a:r>
          </a:p>
        </p:txBody>
      </p:sp>
      <p:sp>
        <p:nvSpPr>
          <p:cNvPr id="2" name="Title 1">
            <a:extLst>
              <a:ext uri="{FF2B5EF4-FFF2-40B4-BE49-F238E27FC236}">
                <a16:creationId xmlns:a16="http://schemas.microsoft.com/office/drawing/2014/main" id="{8E158618-8A83-DD4E-CDF4-3F243118EB47}"/>
              </a:ext>
            </a:extLst>
          </p:cNvPr>
          <p:cNvSpPr>
            <a:spLocks noGrp="1"/>
          </p:cNvSpPr>
          <p:nvPr>
            <p:ph type="title"/>
          </p:nvPr>
        </p:nvSpPr>
        <p:spPr/>
        <p:txBody>
          <a:bodyPr/>
          <a:lstStyle/>
          <a:p>
            <a:r>
              <a:rPr lang="nl" dirty="0"/>
              <a:t>Feedback ontvangen</a:t>
            </a:r>
          </a:p>
        </p:txBody>
      </p:sp>
      <p:sp>
        <p:nvSpPr>
          <p:cNvPr id="3" name="Textfeld 12">
            <a:extLst>
              <a:ext uri="{FF2B5EF4-FFF2-40B4-BE49-F238E27FC236}">
                <a16:creationId xmlns:a16="http://schemas.microsoft.com/office/drawing/2014/main" id="{90566E61-636D-8B1D-E63D-35F95D857D2D}"/>
              </a:ext>
            </a:extLst>
          </p:cNvPr>
          <p:cNvSpPr txBox="1"/>
          <p:nvPr/>
        </p:nvSpPr>
        <p:spPr bwMode="auto">
          <a:xfrm>
            <a:off x="865054" y="1236111"/>
            <a:ext cx="1447366"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nl" sz="2800" b="0" i="0" u="none" strike="noStrike" cap="none" spc="0" noProof="0" dirty="0">
                <a:ln>
                  <a:noFill/>
                </a:ln>
                <a:solidFill>
                  <a:schemeClr val="bg1"/>
                </a:solidFill>
                <a:latin typeface="Calibri" panose="020F0502020204030204" pitchFamily="34" charset="0"/>
                <a:cs typeface="Calibri" panose="020F0502020204030204" pitchFamily="34" charset="0"/>
              </a:rPr>
              <a:t>Evaluate</a:t>
            </a:r>
            <a:endParaRPr lang="nl" noProof="0" dirty="0">
              <a:solidFill>
                <a:schemeClr val="bg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17" name="Rechteck 16"/>
          <p:cNvSpPr/>
          <p:nvPr/>
        </p:nvSpPr>
        <p:spPr bwMode="auto">
          <a:xfrm>
            <a:off x="669421" y="2236348"/>
            <a:ext cx="10517692" cy="2862322"/>
          </a:xfrm>
          <a:prstGeom prst="rect">
            <a:avLst/>
          </a:prstGeom>
        </p:spPr>
        <p:txBody>
          <a:bodyPr wrap="square" lIns="91440" tIns="45720" rIns="91440" bIns="45720" anchor="t">
            <a:spAutoFit/>
          </a:bodyPr>
          <a:lstStyle/>
          <a:p>
            <a:pPr>
              <a:lnSpc>
                <a:spcPct val="150000"/>
              </a:lnSpc>
              <a:buClr>
                <a:srgbClr val="000000"/>
              </a:buClr>
              <a:defRPr/>
            </a:pPr>
            <a:r>
              <a:rPr lang="nl" sz="2000" b="1" u="sng" noProof="0" dirty="0">
                <a:latin typeface="Poppins"/>
                <a:cs typeface="Calibri"/>
              </a:rPr>
              <a:t>Formatieve diagnose:</a:t>
            </a:r>
            <a:r>
              <a:rPr lang="nl" sz="2000" noProof="0" dirty="0">
                <a:latin typeface="Poppins"/>
                <a:cs typeface="Calibri"/>
              </a:rPr>
              <a:t> Mogelijkheden creëren om lerenden hun eigen kennis te laten toetsen en te reflecteren op hun ervaringen. Mogelijkheden creëren die de docent in staat stellen de doeltreffendheid van het leeraanbod te evalueren en ontwikkelen en om na te gaan waar de lerenden nu zijn.  </a:t>
            </a:r>
            <a:endParaRPr lang="nl" sz="2000" b="1" u="sng" noProof="0" dirty="0">
              <a:latin typeface="Poppins"/>
              <a:cs typeface="Calibri"/>
            </a:endParaRPr>
          </a:p>
          <a:p>
            <a:pPr lvl="0">
              <a:lnSpc>
                <a:spcPct val="150000"/>
              </a:lnSpc>
              <a:defRPr/>
            </a:pPr>
            <a:r>
              <a:rPr lang="nl" sz="2000" b="1" u="sng" noProof="0" dirty="0">
                <a:latin typeface="Poppins"/>
                <a:cs typeface="Calibri"/>
              </a:rPr>
              <a:t>Summatieve diagnose:</a:t>
            </a:r>
            <a:r>
              <a:rPr lang="nl" sz="2000" noProof="0" dirty="0">
                <a:latin typeface="Poppins"/>
                <a:cs typeface="Calibri"/>
              </a:rPr>
              <a:t> Lerenden feedback geven over of ze de beoogde leerdoelen hebben behaald of de gewenste competenties hebben opgedaan. </a:t>
            </a:r>
            <a:endParaRPr lang="nl" sz="2000" b="0" i="0" u="none" strike="noStrike" cap="none" spc="0" noProof="0" dirty="0">
              <a:ln>
                <a:noFill/>
              </a:ln>
              <a:latin typeface="Poppins"/>
              <a:cs typeface="Calibri"/>
            </a:endParaRPr>
          </a:p>
        </p:txBody>
      </p:sp>
      <p:sp>
        <p:nvSpPr>
          <p:cNvPr id="3" name="Title 2">
            <a:extLst>
              <a:ext uri="{FF2B5EF4-FFF2-40B4-BE49-F238E27FC236}">
                <a16:creationId xmlns:a16="http://schemas.microsoft.com/office/drawing/2014/main" id="{B5288EF4-0432-AE41-0704-F498CE6D3439}"/>
              </a:ext>
            </a:extLst>
          </p:cNvPr>
          <p:cNvSpPr>
            <a:spLocks noGrp="1"/>
          </p:cNvSpPr>
          <p:nvPr>
            <p:ph type="title"/>
          </p:nvPr>
        </p:nvSpPr>
        <p:spPr/>
        <p:txBody>
          <a:bodyPr/>
          <a:lstStyle/>
          <a:p>
            <a:r>
              <a:rPr lang="nl" dirty="0"/>
              <a:t>Feedback ontvangen</a:t>
            </a:r>
          </a:p>
        </p:txBody>
      </p:sp>
      <p:sp>
        <p:nvSpPr>
          <p:cNvPr id="4" name="Textfeld 12">
            <a:extLst>
              <a:ext uri="{FF2B5EF4-FFF2-40B4-BE49-F238E27FC236}">
                <a16:creationId xmlns:a16="http://schemas.microsoft.com/office/drawing/2014/main" id="{FE02D4FC-33CF-2266-E2A5-AB97F3C91258}"/>
              </a:ext>
            </a:extLst>
          </p:cNvPr>
          <p:cNvSpPr txBox="1"/>
          <p:nvPr/>
        </p:nvSpPr>
        <p:spPr bwMode="auto">
          <a:xfrm>
            <a:off x="865054" y="1236111"/>
            <a:ext cx="1447366"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nl" sz="2800" b="0" i="0" u="none" strike="noStrike" cap="none" spc="0" noProof="0" dirty="0">
                <a:ln>
                  <a:noFill/>
                </a:ln>
                <a:solidFill>
                  <a:schemeClr val="bg1"/>
                </a:solidFill>
                <a:latin typeface="Calibri" panose="020F0502020204030204" pitchFamily="34" charset="0"/>
                <a:cs typeface="Calibri" panose="020F0502020204030204" pitchFamily="34" charset="0"/>
              </a:rPr>
              <a:t>Evaluate</a:t>
            </a:r>
            <a:endParaRPr lang="nl" noProof="0" dirty="0">
              <a:solidFill>
                <a:schemeClr val="bg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17" name="Rechteck 16"/>
          <p:cNvSpPr/>
          <p:nvPr/>
        </p:nvSpPr>
        <p:spPr bwMode="auto">
          <a:xfrm>
            <a:off x="618038" y="1969646"/>
            <a:ext cx="9054580" cy="3276282"/>
          </a:xfrm>
          <a:prstGeom prst="rect">
            <a:avLst/>
          </a:prstGeom>
        </p:spPr>
        <p:txBody>
          <a:bodyPr wrap="square" lIns="91440" tIns="45720" rIns="91440" bIns="45720" anchor="t">
            <a:spAutoFit/>
          </a:bodyPr>
          <a:lstStyle/>
          <a:p>
            <a:pPr>
              <a:lnSpc>
                <a:spcPct val="150000"/>
              </a:lnSpc>
              <a:defRPr/>
            </a:pPr>
            <a:r>
              <a:rPr lang="nl" sz="2000" b="1" u="sng" noProof="0" dirty="0">
                <a:latin typeface="Poppins"/>
                <a:cs typeface="Calibri"/>
              </a:rPr>
              <a:t>Methoden: </a:t>
            </a:r>
          </a:p>
          <a:p>
            <a:pPr marL="342900" indent="-342900">
              <a:lnSpc>
                <a:spcPct val="150000"/>
              </a:lnSpc>
              <a:buFont typeface="Arial"/>
              <a:buChar char="•"/>
              <a:defRPr/>
            </a:pPr>
            <a:r>
              <a:rPr lang="nl" sz="2000" noProof="0" dirty="0">
                <a:latin typeface="Poppins"/>
                <a:cs typeface="Calibri" panose="020F0502020204030204" pitchFamily="34" charset="0"/>
              </a:rPr>
              <a:t>Concept-stripverhalen, conceptkaarten</a:t>
            </a:r>
          </a:p>
          <a:p>
            <a:pPr marL="342900" indent="-342900">
              <a:lnSpc>
                <a:spcPct val="150000"/>
              </a:lnSpc>
              <a:buFont typeface="Arial"/>
              <a:buChar char="•"/>
              <a:defRPr/>
            </a:pPr>
            <a:r>
              <a:rPr lang="nl" sz="2000" noProof="0" dirty="0">
                <a:latin typeface="Poppins"/>
                <a:cs typeface="Calibri" panose="020F0502020204030204" pitchFamily="34" charset="0"/>
              </a:rPr>
              <a:t>Observaties in de klas</a:t>
            </a:r>
          </a:p>
          <a:p>
            <a:pPr marL="342900" indent="-342900">
              <a:lnSpc>
                <a:spcPct val="150000"/>
              </a:lnSpc>
              <a:buFont typeface="Arial"/>
              <a:buChar char="•"/>
              <a:defRPr/>
            </a:pPr>
            <a:r>
              <a:rPr lang="nl" sz="2000" noProof="0" dirty="0">
                <a:latin typeface="Poppins"/>
                <a:cs typeface="Calibri" panose="020F0502020204030204" pitchFamily="34" charset="0"/>
              </a:rPr>
              <a:t>Uitleg van soortgelijke fenomenen</a:t>
            </a:r>
          </a:p>
          <a:p>
            <a:pPr marL="342900" indent="-342900">
              <a:lnSpc>
                <a:spcPct val="150000"/>
              </a:lnSpc>
              <a:buFont typeface="Arial"/>
              <a:buChar char="•"/>
              <a:defRPr/>
            </a:pPr>
            <a:r>
              <a:rPr lang="nl" sz="2000" noProof="0" dirty="0">
                <a:latin typeface="Poppins"/>
                <a:cs typeface="Calibri" panose="020F0502020204030204" pitchFamily="34" charset="0"/>
              </a:rPr>
              <a:t>Analyses van artefacten (evaluatie van argumenten in discussies, inhoud van presentaties of andere leerproducten enz.) </a:t>
            </a:r>
          </a:p>
          <a:p>
            <a:pPr marL="342900" indent="-342900">
              <a:lnSpc>
                <a:spcPct val="150000"/>
              </a:lnSpc>
              <a:buFont typeface="Arial"/>
              <a:buChar char="•"/>
              <a:defRPr/>
            </a:pPr>
            <a:r>
              <a:rPr lang="nl" sz="2000" noProof="0" dirty="0">
                <a:latin typeface="Poppins"/>
                <a:cs typeface="Calibri" panose="020F0502020204030204" pitchFamily="34" charset="0"/>
              </a:rPr>
              <a:t>Toetsen, examens </a:t>
            </a:r>
          </a:p>
        </p:txBody>
      </p:sp>
      <p:sp>
        <p:nvSpPr>
          <p:cNvPr id="3" name="Title 2">
            <a:extLst>
              <a:ext uri="{FF2B5EF4-FFF2-40B4-BE49-F238E27FC236}">
                <a16:creationId xmlns:a16="http://schemas.microsoft.com/office/drawing/2014/main" id="{C6FA91DE-84AD-26F5-7C2C-3A9EA7CD151F}"/>
              </a:ext>
            </a:extLst>
          </p:cNvPr>
          <p:cNvSpPr>
            <a:spLocks noGrp="1"/>
          </p:cNvSpPr>
          <p:nvPr>
            <p:ph type="title"/>
          </p:nvPr>
        </p:nvSpPr>
        <p:spPr/>
        <p:txBody>
          <a:bodyPr/>
          <a:lstStyle/>
          <a:p>
            <a:r>
              <a:rPr lang="nl" dirty="0"/>
              <a:t>Feedback ontvangen</a:t>
            </a:r>
          </a:p>
        </p:txBody>
      </p:sp>
      <p:sp>
        <p:nvSpPr>
          <p:cNvPr id="4" name="Textfeld 12">
            <a:extLst>
              <a:ext uri="{FF2B5EF4-FFF2-40B4-BE49-F238E27FC236}">
                <a16:creationId xmlns:a16="http://schemas.microsoft.com/office/drawing/2014/main" id="{8AFAFEFD-3E65-1714-EA6E-CF79A954784E}"/>
              </a:ext>
            </a:extLst>
          </p:cNvPr>
          <p:cNvSpPr txBox="1"/>
          <p:nvPr/>
        </p:nvSpPr>
        <p:spPr bwMode="auto">
          <a:xfrm>
            <a:off x="865054" y="1236111"/>
            <a:ext cx="1447366"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nl" sz="2800" b="0" i="0" u="none" strike="noStrike" cap="none" spc="0" noProof="0" dirty="0">
                <a:ln>
                  <a:noFill/>
                </a:ln>
                <a:solidFill>
                  <a:schemeClr val="bg1"/>
                </a:solidFill>
                <a:latin typeface="Calibri" panose="020F0502020204030204" pitchFamily="34" charset="0"/>
                <a:cs typeface="Calibri" panose="020F0502020204030204" pitchFamily="34" charset="0"/>
              </a:rPr>
              <a:t>Evaluate</a:t>
            </a:r>
            <a:endParaRPr lang="nl" noProof="0" dirty="0">
              <a:solidFill>
                <a:schemeClr val="bg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14" name="Abgerundetes Rechteck 13"/>
          <p:cNvSpPr/>
          <p:nvPr/>
        </p:nvSpPr>
        <p:spPr bwMode="auto">
          <a:xfrm>
            <a:off x="2049094" y="3759505"/>
            <a:ext cx="2118308" cy="457200"/>
          </a:xfrm>
          <a:prstGeom prst="roundRect">
            <a:avLst>
              <a:gd name="adj"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 noProof="0" dirty="0">
                <a:solidFill>
                  <a:schemeClr val="tx1"/>
                </a:solidFill>
                <a:latin typeface="Poppins"/>
              </a:rPr>
              <a:t>Plantenresten</a:t>
            </a:r>
          </a:p>
        </p:txBody>
      </p:sp>
      <p:sp>
        <p:nvSpPr>
          <p:cNvPr id="15" name="Abgerundetes Rechteck 14"/>
          <p:cNvSpPr/>
          <p:nvPr/>
        </p:nvSpPr>
        <p:spPr bwMode="auto">
          <a:xfrm>
            <a:off x="3829815" y="2507625"/>
            <a:ext cx="1944216" cy="504056"/>
          </a:xfrm>
          <a:prstGeom prst="roundRect">
            <a:avLst>
              <a:gd name="adj"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 noProof="0" dirty="0">
                <a:solidFill>
                  <a:schemeClr val="tx1"/>
                </a:solidFill>
                <a:latin typeface="Poppins"/>
              </a:rPr>
              <a:t>Aardwormen</a:t>
            </a:r>
          </a:p>
        </p:txBody>
      </p:sp>
      <p:sp>
        <p:nvSpPr>
          <p:cNvPr id="16" name="Abgerundetes Rechteck 15"/>
          <p:cNvSpPr/>
          <p:nvPr/>
        </p:nvSpPr>
        <p:spPr bwMode="auto">
          <a:xfrm>
            <a:off x="4477887" y="4882646"/>
            <a:ext cx="1296144" cy="432048"/>
          </a:xfrm>
          <a:prstGeom prst="roundRect">
            <a:avLst>
              <a:gd name="adj"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 noProof="0" dirty="0">
                <a:solidFill>
                  <a:schemeClr val="tx1"/>
                </a:solidFill>
                <a:latin typeface="Poppins"/>
              </a:rPr>
              <a:t>Humus</a:t>
            </a:r>
          </a:p>
        </p:txBody>
      </p:sp>
      <p:cxnSp>
        <p:nvCxnSpPr>
          <p:cNvPr id="18" name="Gerade Verbindung mit Pfeil 17"/>
          <p:cNvCxnSpPr/>
          <p:nvPr/>
        </p:nvCxnSpPr>
        <p:spPr bwMode="auto">
          <a:xfrm flipH="1">
            <a:off x="2533671" y="3299713"/>
            <a:ext cx="504056"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bwMode="auto">
          <a:xfrm>
            <a:off x="4837927" y="3875777"/>
            <a:ext cx="504056" cy="936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bwMode="auto">
          <a:xfrm>
            <a:off x="3973831" y="4739873"/>
            <a:ext cx="432048"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feld 20"/>
          <p:cNvSpPr txBox="1"/>
          <p:nvPr/>
        </p:nvSpPr>
        <p:spPr bwMode="auto">
          <a:xfrm>
            <a:off x="2965719" y="2939673"/>
            <a:ext cx="505267" cy="369332"/>
          </a:xfrm>
          <a:prstGeom prst="rect">
            <a:avLst/>
          </a:prstGeom>
          <a:noFill/>
        </p:spPr>
        <p:txBody>
          <a:bodyPr wrap="none" rtlCol="0">
            <a:spAutoFit/>
          </a:bodyPr>
          <a:lstStyle/>
          <a:p>
            <a:pPr>
              <a:defRPr/>
            </a:pPr>
            <a:r>
              <a:rPr lang="nl" noProof="0" dirty="0">
                <a:latin typeface="Poppins"/>
              </a:rPr>
              <a:t>eten</a:t>
            </a:r>
          </a:p>
        </p:txBody>
      </p:sp>
      <p:sp>
        <p:nvSpPr>
          <p:cNvPr id="22" name="Textfeld 21"/>
          <p:cNvSpPr txBox="1"/>
          <p:nvPr/>
        </p:nvSpPr>
        <p:spPr bwMode="auto">
          <a:xfrm>
            <a:off x="4405879" y="3515737"/>
            <a:ext cx="697627" cy="369332"/>
          </a:xfrm>
          <a:prstGeom prst="rect">
            <a:avLst/>
          </a:prstGeom>
          <a:noFill/>
        </p:spPr>
        <p:txBody>
          <a:bodyPr wrap="none" rtlCol="0">
            <a:spAutoFit/>
          </a:bodyPr>
          <a:lstStyle/>
          <a:p>
            <a:pPr>
              <a:defRPr/>
            </a:pPr>
            <a:r>
              <a:rPr lang="nl" noProof="0" dirty="0">
                <a:latin typeface="Poppins"/>
              </a:rPr>
              <a:t>poepen</a:t>
            </a:r>
          </a:p>
        </p:txBody>
      </p:sp>
      <p:sp>
        <p:nvSpPr>
          <p:cNvPr id="23" name="Textfeld 22"/>
          <p:cNvSpPr txBox="1"/>
          <p:nvPr/>
        </p:nvSpPr>
        <p:spPr bwMode="auto">
          <a:xfrm>
            <a:off x="3181743" y="4379833"/>
            <a:ext cx="1029449" cy="369332"/>
          </a:xfrm>
          <a:prstGeom prst="rect">
            <a:avLst/>
          </a:prstGeom>
          <a:noFill/>
        </p:spPr>
        <p:txBody>
          <a:bodyPr wrap="none" rtlCol="0">
            <a:spAutoFit/>
          </a:bodyPr>
          <a:lstStyle/>
          <a:p>
            <a:pPr>
              <a:defRPr/>
            </a:pPr>
            <a:r>
              <a:rPr lang="nl" noProof="0" dirty="0">
                <a:latin typeface="Poppins"/>
              </a:rPr>
              <a:t>voortbrengen</a:t>
            </a:r>
          </a:p>
        </p:txBody>
      </p:sp>
      <p:cxnSp>
        <p:nvCxnSpPr>
          <p:cNvPr id="24" name="Gerade Verbindung 15"/>
          <p:cNvCxnSpPr/>
          <p:nvPr/>
        </p:nvCxnSpPr>
        <p:spPr bwMode="auto">
          <a:xfrm flipH="1">
            <a:off x="3469775" y="2867665"/>
            <a:ext cx="288032"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Gerade Verbindung 16"/>
          <p:cNvCxnSpPr/>
          <p:nvPr/>
        </p:nvCxnSpPr>
        <p:spPr bwMode="auto">
          <a:xfrm flipH="1" flipV="1">
            <a:off x="4477887" y="3011681"/>
            <a:ext cx="144016" cy="432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Gerade Verbindung 17"/>
          <p:cNvCxnSpPr/>
          <p:nvPr/>
        </p:nvCxnSpPr>
        <p:spPr bwMode="auto">
          <a:xfrm>
            <a:off x="2821702" y="4271821"/>
            <a:ext cx="504056"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27" name="Pfeil nach rechts 26"/>
          <p:cNvSpPr/>
          <p:nvPr/>
        </p:nvSpPr>
        <p:spPr bwMode="auto">
          <a:xfrm rot="20066886">
            <a:off x="2091493" y="4878424"/>
            <a:ext cx="1460417" cy="576064"/>
          </a:xfrm>
          <a:prstGeom prst="rightArrow">
            <a:avLst>
              <a:gd name="adj1" fmla="val 50000"/>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 sz="1400" noProof="0" dirty="0">
                <a:solidFill>
                  <a:schemeClr val="tx1"/>
                </a:solidFill>
                <a:latin typeface="Poppins"/>
              </a:rPr>
              <a:t>propositie</a:t>
            </a:r>
          </a:p>
        </p:txBody>
      </p:sp>
      <p:sp>
        <p:nvSpPr>
          <p:cNvPr id="28" name="Pfeil nach rechts 27"/>
          <p:cNvSpPr/>
          <p:nvPr/>
        </p:nvSpPr>
        <p:spPr bwMode="auto">
          <a:xfrm rot="1807152">
            <a:off x="1725414" y="2409779"/>
            <a:ext cx="1368152" cy="576064"/>
          </a:xfrm>
          <a:prstGeom prst="rightArrow">
            <a:avLst>
              <a:gd name="adj1" fmla="val 50000"/>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 sz="1400" noProof="0" dirty="0">
                <a:solidFill>
                  <a:schemeClr val="tx1"/>
                </a:solidFill>
                <a:latin typeface="Poppins"/>
              </a:rPr>
              <a:t>verband</a:t>
            </a:r>
          </a:p>
        </p:txBody>
      </p:sp>
      <p:sp>
        <p:nvSpPr>
          <p:cNvPr id="29" name="Pfeil nach rechts 28"/>
          <p:cNvSpPr/>
          <p:nvPr/>
        </p:nvSpPr>
        <p:spPr bwMode="auto">
          <a:xfrm rot="1077663">
            <a:off x="625460" y="3556356"/>
            <a:ext cx="1368152" cy="576064"/>
          </a:xfrm>
          <a:prstGeom prst="rightArrow">
            <a:avLst>
              <a:gd name="adj1" fmla="val 50000"/>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 sz="1400" noProof="0" dirty="0">
                <a:solidFill>
                  <a:schemeClr val="tx1"/>
                </a:solidFill>
                <a:latin typeface="Poppins"/>
              </a:rPr>
              <a:t>concept</a:t>
            </a:r>
          </a:p>
        </p:txBody>
      </p:sp>
      <p:sp>
        <p:nvSpPr>
          <p:cNvPr id="2" name="Rechteck 1"/>
          <p:cNvSpPr/>
          <p:nvPr/>
        </p:nvSpPr>
        <p:spPr bwMode="auto">
          <a:xfrm>
            <a:off x="6350095" y="1933300"/>
            <a:ext cx="5271929" cy="2862322"/>
          </a:xfrm>
          <a:prstGeom prst="rect">
            <a:avLst/>
          </a:prstGeom>
        </p:spPr>
        <p:txBody>
          <a:bodyPr wrap="square">
            <a:spAutoFit/>
          </a:bodyPr>
          <a:lstStyle/>
          <a:p>
            <a:pPr marL="342900" indent="-342900">
              <a:buFont typeface="Arial" panose="020B0604020202020204" pitchFamily="34" charset="0"/>
              <a:buChar char="•"/>
              <a:defRPr/>
            </a:pPr>
            <a:r>
              <a:rPr lang="nl" sz="2000" noProof="0" dirty="0">
                <a:latin typeface="Poppins"/>
                <a:cs typeface="Calibri" panose="020F0502020204030204" pitchFamily="34" charset="0"/>
              </a:rPr>
              <a:t>Geef concepten in kaders weer</a:t>
            </a:r>
          </a:p>
          <a:p>
            <a:pPr marL="342900" indent="-342900">
              <a:buFont typeface="Arial" panose="020B0604020202020204" pitchFamily="34" charset="0"/>
              <a:buChar char="•"/>
              <a:defRPr/>
            </a:pPr>
            <a:r>
              <a:rPr lang="nl" sz="2000" noProof="0" dirty="0">
                <a:latin typeface="Poppins"/>
                <a:cs typeface="Calibri" panose="020F0502020204030204" pitchFamily="34" charset="0"/>
              </a:rPr>
              <a:t>Geef met verbindingslijnen de verbanden tussen gekoppelde concepten aan</a:t>
            </a:r>
          </a:p>
          <a:p>
            <a:pPr marL="342900" indent="-342900">
              <a:buFont typeface="Arial" panose="020B0604020202020204" pitchFamily="34" charset="0"/>
              <a:buChar char="•"/>
              <a:defRPr/>
            </a:pPr>
            <a:r>
              <a:rPr lang="nl" sz="2000" noProof="0" dirty="0">
                <a:latin typeface="Poppins"/>
                <a:cs typeface="Calibri" panose="020F0502020204030204" pitchFamily="34" charset="0"/>
              </a:rPr>
              <a:t>Zet concepten in hiërarchische volgorde</a:t>
            </a:r>
          </a:p>
          <a:p>
            <a:pPr marL="342900" indent="-342900">
              <a:buFont typeface="Arial" panose="020B0604020202020204" pitchFamily="34" charset="0"/>
              <a:buChar char="•"/>
              <a:defRPr/>
            </a:pPr>
            <a:r>
              <a:rPr lang="nl" sz="2000" noProof="0" dirty="0">
                <a:latin typeface="Poppins"/>
                <a:cs typeface="Calibri" panose="020F0502020204030204" pitchFamily="34" charset="0"/>
              </a:rPr>
              <a:t>Je kunt kruisverbanden tussen twee of meer concepten opnemen</a:t>
            </a:r>
          </a:p>
          <a:p>
            <a:pPr marL="342900" indent="-342900">
              <a:buFont typeface="Arial" panose="020B0604020202020204" pitchFamily="34" charset="0"/>
              <a:buChar char="•"/>
              <a:defRPr/>
            </a:pPr>
            <a:r>
              <a:rPr lang="nl" sz="2000" noProof="0" dirty="0">
                <a:latin typeface="Poppins"/>
                <a:cs typeface="Calibri" panose="020F0502020204030204" pitchFamily="34" charset="0"/>
              </a:rPr>
              <a:t>Woorden die in een conceptkaart met elkaar verbonden zijn, vormen een propositie</a:t>
            </a:r>
          </a:p>
        </p:txBody>
      </p:sp>
      <p:sp>
        <p:nvSpPr>
          <p:cNvPr id="3" name="Title 2">
            <a:extLst>
              <a:ext uri="{FF2B5EF4-FFF2-40B4-BE49-F238E27FC236}">
                <a16:creationId xmlns:a16="http://schemas.microsoft.com/office/drawing/2014/main" id="{F564481D-A24C-2528-6F53-D9BE8B28253E}"/>
              </a:ext>
            </a:extLst>
          </p:cNvPr>
          <p:cNvSpPr>
            <a:spLocks noGrp="1"/>
          </p:cNvSpPr>
          <p:nvPr>
            <p:ph type="title"/>
          </p:nvPr>
        </p:nvSpPr>
        <p:spPr/>
        <p:txBody>
          <a:bodyPr>
            <a:normAutofit fontScale="90000"/>
          </a:bodyPr>
          <a:lstStyle/>
          <a:p>
            <a:r>
              <a:rPr lang="nl" dirty="0"/>
              <a:t>Conceptkaarten visualiseren ‘mentale modellen’ van de lerenden </a:t>
            </a:r>
          </a:p>
        </p:txBody>
      </p:sp>
      <p:sp>
        <p:nvSpPr>
          <p:cNvPr id="5" name="Textfeld 12">
            <a:extLst>
              <a:ext uri="{FF2B5EF4-FFF2-40B4-BE49-F238E27FC236}">
                <a16:creationId xmlns:a16="http://schemas.microsoft.com/office/drawing/2014/main" id="{1B4F82D1-9A31-156C-D956-52BB89C046C2}"/>
              </a:ext>
            </a:extLst>
          </p:cNvPr>
          <p:cNvSpPr txBox="1"/>
          <p:nvPr/>
        </p:nvSpPr>
        <p:spPr bwMode="auto">
          <a:xfrm>
            <a:off x="865054" y="1236111"/>
            <a:ext cx="1447366"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nl" sz="2800" b="0" i="0" u="none" strike="noStrike" cap="none" spc="0" noProof="0" dirty="0">
                <a:ln>
                  <a:noFill/>
                </a:ln>
                <a:solidFill>
                  <a:schemeClr val="bg1"/>
                </a:solidFill>
                <a:latin typeface="Calibri" panose="020F0502020204030204" pitchFamily="34" charset="0"/>
                <a:cs typeface="Calibri" panose="020F0502020204030204" pitchFamily="34" charset="0"/>
              </a:rPr>
              <a:t>Evaluate</a:t>
            </a:r>
            <a:endParaRPr lang="nl" noProof="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linds(horizont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linds(horizont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4" name="Rechteck 3"/>
          <p:cNvSpPr/>
          <p:nvPr/>
        </p:nvSpPr>
        <p:spPr bwMode="auto">
          <a:xfrm>
            <a:off x="1279475" y="5056902"/>
            <a:ext cx="10431390" cy="738664"/>
          </a:xfrm>
          <a:prstGeom prst="rect">
            <a:avLst/>
          </a:prstGeom>
        </p:spPr>
        <p:txBody>
          <a:bodyPr wrap="square" lIns="91440" tIns="45720" rIns="91440" bIns="45720" anchor="t">
            <a:spAutoFit/>
          </a:bodyPr>
          <a:lstStyle/>
          <a:p>
            <a:pPr>
              <a:defRPr/>
            </a:pPr>
            <a:r>
              <a:rPr lang="nl" sz="1400" i="1" dirty="0">
                <a:solidFill>
                  <a:srgbClr val="000000"/>
                </a:solidFill>
                <a:latin typeface="Poppins"/>
                <a:cs typeface="Arial"/>
              </a:rPr>
              <a:t>(Krüger, D., Kloss, L., &amp; Cuadros, I. (2009). Was macht „gute“ Biologielehrkräfte aus? Befragungen von Lehrenden in der Didaktik der Biologie und Biologie-Lehramtsstudierenden an deutschen Hochschulen. I D B – Berichte aus dem Institut für Didaktik der Biologie, 17, 63–88.)</a:t>
            </a:r>
          </a:p>
        </p:txBody>
      </p:sp>
      <p:sp>
        <p:nvSpPr>
          <p:cNvPr id="7" name="Title 6">
            <a:extLst>
              <a:ext uri="{FF2B5EF4-FFF2-40B4-BE49-F238E27FC236}">
                <a16:creationId xmlns:a16="http://schemas.microsoft.com/office/drawing/2014/main" id="{E864B5E6-F82F-2CEE-7388-0498051CAC2B}"/>
              </a:ext>
            </a:extLst>
          </p:cNvPr>
          <p:cNvSpPr>
            <a:spLocks noGrp="1"/>
          </p:cNvSpPr>
          <p:nvPr>
            <p:ph type="title"/>
          </p:nvPr>
        </p:nvSpPr>
        <p:spPr/>
        <p:txBody>
          <a:bodyPr>
            <a:normAutofit/>
          </a:bodyPr>
          <a:lstStyle/>
          <a:p>
            <a:pPr algn="r"/>
            <a:r>
              <a:rPr lang="nl" dirty="0"/>
              <a:t>Wat is ‘goed milieuonderwijs’?</a:t>
            </a:r>
          </a:p>
        </p:txBody>
      </p:sp>
      <p:sp>
        <p:nvSpPr>
          <p:cNvPr id="16" name="Textfeld 17"/>
          <p:cNvSpPr txBox="1"/>
          <p:nvPr/>
        </p:nvSpPr>
        <p:spPr bwMode="auto">
          <a:xfrm>
            <a:off x="985384" y="1417337"/>
            <a:ext cx="6923582" cy="3280385"/>
          </a:xfrm>
          <a:prstGeom prst="rect">
            <a:avLst/>
          </a:prstGeom>
          <a:noFill/>
        </p:spPr>
        <p:txBody>
          <a:bodyPr wrap="square" rtlCol="0">
            <a:spAutoFit/>
          </a:bodyPr>
          <a:lstStyle/>
          <a:p>
            <a:pPr>
              <a:lnSpc>
                <a:spcPct val="150000"/>
              </a:lnSpc>
              <a:defRPr/>
            </a:pPr>
            <a:r>
              <a:rPr lang="nl" sz="2000" noProof="0" dirty="0">
                <a:latin typeface="Poppins"/>
              </a:rPr>
              <a:t>“Lesgeven vindt plaats onder allerlei omstandigheden, wat een universele definitie van ‘goed’ onderwijs onmogelijk maakt.</a:t>
            </a:r>
          </a:p>
          <a:p>
            <a:pPr>
              <a:lnSpc>
                <a:spcPct val="150000"/>
              </a:lnSpc>
              <a:defRPr/>
            </a:pPr>
            <a:r>
              <a:rPr lang="nl" sz="2000" noProof="0" dirty="0">
                <a:latin typeface="Poppins"/>
              </a:rPr>
              <a:t>Dezelfde les kan in één klas tot groot leersucces leiden, maar mislukken in een andere. De vastgestelde doelcriteria zijn het fundament voor de evaluatie van het onderwijs.”</a:t>
            </a:r>
          </a:p>
        </p:txBody>
      </p:sp>
      <p:sp>
        <p:nvSpPr>
          <p:cNvPr id="17" name="Rechteckige Legende 4">
            <a:extLst>
              <a:ext uri="{FF2B5EF4-FFF2-40B4-BE49-F238E27FC236}">
                <a16:creationId xmlns:a16="http://schemas.microsoft.com/office/drawing/2014/main" id="{A450F489-B529-84E9-6171-9DC96F0FF93B}"/>
              </a:ext>
            </a:extLst>
          </p:cNvPr>
          <p:cNvSpPr/>
          <p:nvPr/>
        </p:nvSpPr>
        <p:spPr bwMode="auto">
          <a:xfrm>
            <a:off x="8273939" y="1788807"/>
            <a:ext cx="3198693" cy="1701739"/>
          </a:xfrm>
          <a:prstGeom prst="wedgeRectCallout">
            <a:avLst>
              <a:gd name="adj1" fmla="val -36489"/>
              <a:gd name="adj2" fmla="val 100550"/>
            </a:avLst>
          </a:prstGeom>
          <a:solidFill>
            <a:srgbClr val="0CAF8F"/>
          </a:solidFill>
          <a:ln>
            <a:solidFill>
              <a:srgbClr val="5A312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nl" b="1" dirty="0">
                <a:latin typeface="Poppins"/>
              </a:rPr>
              <a:t>Onderwijsprincipe:
</a:t>
            </a:r>
            <a:r>
              <a:rPr lang="nl" dirty="0">
                <a:latin typeface="Poppins"/>
              </a:rPr>
              <a:t>Maak inzichtelijk welke leerdoelen de lerenden moeten behalen.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14" name="Abgerundetes Rechteck 13"/>
          <p:cNvSpPr/>
          <p:nvPr/>
        </p:nvSpPr>
        <p:spPr bwMode="auto">
          <a:xfrm>
            <a:off x="1870390" y="3930906"/>
            <a:ext cx="1249799" cy="550400"/>
          </a:xfrm>
          <a:prstGeom prst="roundRect">
            <a:avLst>
              <a:gd name="adj"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 noProof="0" dirty="0">
                <a:solidFill>
                  <a:schemeClr val="tx1"/>
                </a:solidFill>
              </a:rPr>
              <a:t>de heide</a:t>
            </a:r>
          </a:p>
        </p:txBody>
      </p:sp>
      <p:sp>
        <p:nvSpPr>
          <p:cNvPr id="15" name="Abgerundetes Rechteck 14"/>
          <p:cNvSpPr/>
          <p:nvPr/>
        </p:nvSpPr>
        <p:spPr bwMode="auto">
          <a:xfrm>
            <a:off x="3839899" y="2311984"/>
            <a:ext cx="1447365" cy="673089"/>
          </a:xfrm>
          <a:prstGeom prst="roundRect">
            <a:avLst>
              <a:gd name="adj"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 noProof="0" dirty="0">
              <a:solidFill>
                <a:schemeClr val="tx1"/>
              </a:solidFill>
            </a:endParaRPr>
          </a:p>
        </p:txBody>
      </p:sp>
      <p:sp>
        <p:nvSpPr>
          <p:cNvPr id="16" name="Abgerundetes Rechteck 15"/>
          <p:cNvSpPr/>
          <p:nvPr/>
        </p:nvSpPr>
        <p:spPr bwMode="auto">
          <a:xfrm>
            <a:off x="4754045" y="4939328"/>
            <a:ext cx="1341955" cy="610389"/>
          </a:xfrm>
          <a:prstGeom prst="roundRect">
            <a:avLst>
              <a:gd name="adj"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 noProof="0" dirty="0">
                <a:solidFill>
                  <a:schemeClr val="tx1"/>
                </a:solidFill>
              </a:rPr>
              <a:t>diverse soorten</a:t>
            </a:r>
          </a:p>
        </p:txBody>
      </p:sp>
      <p:cxnSp>
        <p:nvCxnSpPr>
          <p:cNvPr id="18" name="Gerade Verbindung mit Pfeil 17"/>
          <p:cNvCxnSpPr>
            <a:cxnSpLocks/>
          </p:cNvCxnSpPr>
          <p:nvPr/>
        </p:nvCxnSpPr>
        <p:spPr bwMode="auto">
          <a:xfrm flipH="1">
            <a:off x="2478360" y="3599507"/>
            <a:ext cx="378595" cy="2377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a:cxnSpLocks/>
          </p:cNvCxnSpPr>
          <p:nvPr/>
        </p:nvCxnSpPr>
        <p:spPr bwMode="auto">
          <a:xfrm flipH="1" flipV="1">
            <a:off x="4925998" y="3111609"/>
            <a:ext cx="327195" cy="8103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a:cxnSpLocks/>
          </p:cNvCxnSpPr>
          <p:nvPr/>
        </p:nvCxnSpPr>
        <p:spPr bwMode="auto">
          <a:xfrm>
            <a:off x="4149263" y="5078540"/>
            <a:ext cx="512836" cy="1659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feld 20"/>
          <p:cNvSpPr txBox="1"/>
          <p:nvPr/>
        </p:nvSpPr>
        <p:spPr bwMode="auto">
          <a:xfrm>
            <a:off x="4716474" y="3930906"/>
            <a:ext cx="1133644" cy="369332"/>
          </a:xfrm>
          <a:prstGeom prst="rect">
            <a:avLst/>
          </a:prstGeom>
          <a:noFill/>
        </p:spPr>
        <p:txBody>
          <a:bodyPr wrap="none" rtlCol="0">
            <a:spAutoFit/>
          </a:bodyPr>
          <a:lstStyle/>
          <a:p>
            <a:pPr>
              <a:defRPr/>
            </a:pPr>
            <a:r>
              <a:rPr lang="nl" noProof="0" dirty="0"/>
              <a:t>reguleert</a:t>
            </a:r>
          </a:p>
        </p:txBody>
      </p:sp>
      <p:sp>
        <p:nvSpPr>
          <p:cNvPr id="23" name="Textfeld 22"/>
          <p:cNvSpPr txBox="1"/>
          <p:nvPr/>
        </p:nvSpPr>
        <p:spPr bwMode="auto">
          <a:xfrm>
            <a:off x="3298894" y="4436049"/>
            <a:ext cx="1228294" cy="923330"/>
          </a:xfrm>
          <a:prstGeom prst="rect">
            <a:avLst/>
          </a:prstGeom>
          <a:noFill/>
        </p:spPr>
        <p:txBody>
          <a:bodyPr wrap="square" rtlCol="0">
            <a:spAutoFit/>
          </a:bodyPr>
          <a:lstStyle/>
          <a:p>
            <a:pPr>
              <a:defRPr/>
            </a:pPr>
            <a:r>
              <a:rPr lang="nl" noProof="0" dirty="0"/>
              <a:t>biedt leefgebieden voor</a:t>
            </a:r>
          </a:p>
        </p:txBody>
      </p:sp>
      <p:cxnSp>
        <p:nvCxnSpPr>
          <p:cNvPr id="24" name="Gerade Verbindung 15"/>
          <p:cNvCxnSpPr/>
          <p:nvPr/>
        </p:nvCxnSpPr>
        <p:spPr bwMode="auto">
          <a:xfrm flipH="1">
            <a:off x="3543076" y="2964703"/>
            <a:ext cx="288032"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Gerade Verbindung 16"/>
          <p:cNvCxnSpPr>
            <a:cxnSpLocks/>
          </p:cNvCxnSpPr>
          <p:nvPr/>
        </p:nvCxnSpPr>
        <p:spPr bwMode="auto">
          <a:xfrm flipH="1" flipV="1">
            <a:off x="5438679" y="4367414"/>
            <a:ext cx="166364" cy="4171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Gerade Verbindung 17"/>
          <p:cNvCxnSpPr>
            <a:cxnSpLocks/>
          </p:cNvCxnSpPr>
          <p:nvPr/>
        </p:nvCxnSpPr>
        <p:spPr bwMode="auto">
          <a:xfrm>
            <a:off x="2889847" y="4554187"/>
            <a:ext cx="384273" cy="157489"/>
          </a:xfrm>
          <a:prstGeom prst="line">
            <a:avLst/>
          </a:prstGeom>
        </p:spPr>
        <p:style>
          <a:lnRef idx="1">
            <a:schemeClr val="accent1"/>
          </a:lnRef>
          <a:fillRef idx="0">
            <a:schemeClr val="accent1"/>
          </a:fillRef>
          <a:effectRef idx="0">
            <a:schemeClr val="accent1"/>
          </a:effectRef>
          <a:fontRef idx="minor">
            <a:schemeClr val="tx1"/>
          </a:fontRef>
        </p:style>
      </p:cxnSp>
      <p:sp>
        <p:nvSpPr>
          <p:cNvPr id="27" name="Pfeil nach rechts 26"/>
          <p:cNvSpPr/>
          <p:nvPr/>
        </p:nvSpPr>
        <p:spPr bwMode="auto">
          <a:xfrm rot="20066886">
            <a:off x="1873119" y="5071347"/>
            <a:ext cx="1460417" cy="576064"/>
          </a:xfrm>
          <a:prstGeom prst="rightArrow">
            <a:avLst>
              <a:gd name="adj1" fmla="val 50000"/>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 sz="1400" noProof="0" dirty="0">
                <a:solidFill>
                  <a:schemeClr val="tx1"/>
                </a:solidFill>
              </a:rPr>
              <a:t>propositie</a:t>
            </a:r>
          </a:p>
        </p:txBody>
      </p:sp>
      <p:sp>
        <p:nvSpPr>
          <p:cNvPr id="28" name="Pfeil nach rechts 27"/>
          <p:cNvSpPr/>
          <p:nvPr/>
        </p:nvSpPr>
        <p:spPr bwMode="auto">
          <a:xfrm rot="2722069">
            <a:off x="2413154" y="2144616"/>
            <a:ext cx="1323603" cy="576064"/>
          </a:xfrm>
          <a:prstGeom prst="rightArrow">
            <a:avLst>
              <a:gd name="adj1" fmla="val 50000"/>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 sz="1400" noProof="0" dirty="0">
                <a:solidFill>
                  <a:schemeClr val="tx1"/>
                </a:solidFill>
              </a:rPr>
              <a:t>verband</a:t>
            </a:r>
          </a:p>
        </p:txBody>
      </p:sp>
      <p:sp>
        <p:nvSpPr>
          <p:cNvPr id="29" name="Pfeil nach rechts 28"/>
          <p:cNvSpPr/>
          <p:nvPr/>
        </p:nvSpPr>
        <p:spPr bwMode="auto">
          <a:xfrm rot="1077663">
            <a:off x="497077" y="3580401"/>
            <a:ext cx="1368152" cy="576064"/>
          </a:xfrm>
          <a:prstGeom prst="rightArrow">
            <a:avLst>
              <a:gd name="adj1" fmla="val 50000"/>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 sz="1400" noProof="0" dirty="0">
                <a:solidFill>
                  <a:schemeClr val="tx1"/>
                </a:solidFill>
              </a:rPr>
              <a:t>concept</a:t>
            </a:r>
          </a:p>
        </p:txBody>
      </p:sp>
      <p:sp>
        <p:nvSpPr>
          <p:cNvPr id="3" name="Rechteck 2"/>
          <p:cNvSpPr/>
          <p:nvPr/>
        </p:nvSpPr>
        <p:spPr bwMode="auto">
          <a:xfrm>
            <a:off x="6660192" y="3550881"/>
            <a:ext cx="4812440" cy="2862322"/>
          </a:xfrm>
          <a:prstGeom prst="rect">
            <a:avLst/>
          </a:prstGeom>
        </p:spPr>
        <p:txBody>
          <a:bodyPr wrap="square">
            <a:spAutoFit/>
          </a:bodyPr>
          <a:lstStyle/>
          <a:p>
            <a:pPr lvl="0">
              <a:defRPr/>
            </a:pPr>
            <a:endParaRPr lang="nl" noProof="0" dirty="0">
              <a:highlight>
                <a:srgbClr val="FFFF00"/>
              </a:highlight>
            </a:endParaRPr>
          </a:p>
          <a:p>
            <a:pPr lvl="0">
              <a:defRPr/>
            </a:pPr>
            <a:endParaRPr lang="nl" noProof="0" dirty="0">
              <a:highlight>
                <a:srgbClr val="FFFF00"/>
              </a:highlight>
            </a:endParaRPr>
          </a:p>
          <a:p>
            <a:pPr lvl="0">
              <a:defRPr/>
            </a:pPr>
            <a:endParaRPr lang="nl" noProof="0" dirty="0">
              <a:highlight>
                <a:srgbClr val="FFFF00"/>
              </a:highlight>
            </a:endParaRPr>
          </a:p>
          <a:p>
            <a:pPr lvl="0">
              <a:defRPr/>
            </a:pPr>
            <a:endParaRPr lang="nl" noProof="0" dirty="0">
              <a:highlight>
                <a:srgbClr val="FFFF00"/>
              </a:highlight>
            </a:endParaRPr>
          </a:p>
          <a:p>
            <a:pPr lvl="0">
              <a:defRPr/>
            </a:pPr>
            <a:endParaRPr lang="nl" noProof="0" dirty="0">
              <a:highlight>
                <a:srgbClr val="FFFF00"/>
              </a:highlight>
            </a:endParaRPr>
          </a:p>
          <a:p>
            <a:pPr lvl="0">
              <a:defRPr/>
            </a:pPr>
            <a:endParaRPr lang="nl" noProof="0" dirty="0">
              <a:highlight>
                <a:srgbClr val="FFFF00"/>
              </a:highlight>
            </a:endParaRPr>
          </a:p>
          <a:p>
            <a:pPr lvl="0">
              <a:defRPr/>
            </a:pPr>
            <a:endParaRPr lang="nl" noProof="0" dirty="0">
              <a:highlight>
                <a:srgbClr val="FFFF00"/>
              </a:highlight>
            </a:endParaRPr>
          </a:p>
          <a:p>
            <a:pPr lvl="0">
              <a:defRPr/>
            </a:pPr>
            <a:endParaRPr lang="nl" noProof="0" dirty="0">
              <a:highlight>
                <a:srgbClr val="FFFF00"/>
              </a:highlight>
            </a:endParaRPr>
          </a:p>
          <a:p>
            <a:pPr lvl="0">
              <a:defRPr/>
            </a:pPr>
            <a:endParaRPr lang="nl" noProof="0" dirty="0">
              <a:highlight>
                <a:srgbClr val="FFFF00"/>
              </a:highlight>
            </a:endParaRPr>
          </a:p>
          <a:p>
            <a:pPr lvl="0">
              <a:defRPr/>
            </a:pPr>
            <a:r>
              <a:rPr lang="nl" noProof="0" dirty="0">
                <a:highlight>
                  <a:srgbClr val="FFFF00"/>
                </a:highlight>
              </a:rPr>
              <a:t> </a:t>
            </a:r>
          </a:p>
        </p:txBody>
      </p:sp>
      <p:sp>
        <p:nvSpPr>
          <p:cNvPr id="6" name="Textfeld 5">
            <a:extLst>
              <a:ext uri="{FF2B5EF4-FFF2-40B4-BE49-F238E27FC236}">
                <a16:creationId xmlns:a16="http://schemas.microsoft.com/office/drawing/2014/main" id="{EE3CB783-9987-356E-6FA7-8D11C9D9D6FF}"/>
              </a:ext>
            </a:extLst>
          </p:cNvPr>
          <p:cNvSpPr txBox="1"/>
          <p:nvPr/>
        </p:nvSpPr>
        <p:spPr>
          <a:xfrm>
            <a:off x="3875296" y="2317888"/>
            <a:ext cx="1974822" cy="646331"/>
          </a:xfrm>
          <a:prstGeom prst="rect">
            <a:avLst/>
          </a:prstGeom>
          <a:noFill/>
        </p:spPr>
        <p:txBody>
          <a:bodyPr wrap="square" rtlCol="0">
            <a:spAutoFit/>
          </a:bodyPr>
          <a:lstStyle/>
          <a:p>
            <a:r>
              <a:rPr lang="nl" noProof="0" dirty="0"/>
              <a:t>kringlopen </a:t>
            </a:r>
          </a:p>
          <a:p>
            <a:r>
              <a:rPr lang="nl" noProof="0" dirty="0"/>
              <a:t>van materialen</a:t>
            </a:r>
          </a:p>
        </p:txBody>
      </p:sp>
      <p:sp>
        <p:nvSpPr>
          <p:cNvPr id="10" name="Textfeld 9">
            <a:extLst>
              <a:ext uri="{FF2B5EF4-FFF2-40B4-BE49-F238E27FC236}">
                <a16:creationId xmlns:a16="http://schemas.microsoft.com/office/drawing/2014/main" id="{D07176AD-50EF-4557-0F0D-8A2BDABA7F6F}"/>
              </a:ext>
            </a:extLst>
          </p:cNvPr>
          <p:cNvSpPr txBox="1"/>
          <p:nvPr/>
        </p:nvSpPr>
        <p:spPr bwMode="auto">
          <a:xfrm>
            <a:off x="2856955" y="3077567"/>
            <a:ext cx="1505540" cy="646331"/>
          </a:xfrm>
          <a:prstGeom prst="rect">
            <a:avLst/>
          </a:prstGeom>
          <a:noFill/>
        </p:spPr>
        <p:txBody>
          <a:bodyPr wrap="none" rtlCol="0">
            <a:spAutoFit/>
          </a:bodyPr>
          <a:lstStyle/>
          <a:p>
            <a:pPr>
              <a:defRPr/>
            </a:pPr>
            <a:r>
              <a:rPr lang="nl" noProof="0" dirty="0"/>
              <a:t>behouden het </a:t>
            </a:r>
          </a:p>
          <a:p>
            <a:pPr>
              <a:defRPr/>
            </a:pPr>
            <a:r>
              <a:rPr lang="nl" noProof="0" dirty="0"/>
              <a:t>evenwicht van </a:t>
            </a:r>
          </a:p>
        </p:txBody>
      </p:sp>
      <p:sp>
        <p:nvSpPr>
          <p:cNvPr id="7" name="Title 6">
            <a:extLst>
              <a:ext uri="{FF2B5EF4-FFF2-40B4-BE49-F238E27FC236}">
                <a16:creationId xmlns:a16="http://schemas.microsoft.com/office/drawing/2014/main" id="{C0C4D26D-5224-6BDF-DCB6-3403F4815DFA}"/>
              </a:ext>
            </a:extLst>
          </p:cNvPr>
          <p:cNvSpPr>
            <a:spLocks noGrp="1"/>
          </p:cNvSpPr>
          <p:nvPr>
            <p:ph type="title"/>
          </p:nvPr>
        </p:nvSpPr>
        <p:spPr/>
        <p:txBody>
          <a:bodyPr>
            <a:normAutofit/>
          </a:bodyPr>
          <a:lstStyle/>
          <a:p>
            <a:r>
              <a:rPr lang="nl" dirty="0"/>
              <a:t>Conceptkaarten stellen ‘mentale modellen’ voor</a:t>
            </a:r>
          </a:p>
        </p:txBody>
      </p:sp>
      <p:sp>
        <p:nvSpPr>
          <p:cNvPr id="8" name="Textfeld 12">
            <a:extLst>
              <a:ext uri="{FF2B5EF4-FFF2-40B4-BE49-F238E27FC236}">
                <a16:creationId xmlns:a16="http://schemas.microsoft.com/office/drawing/2014/main" id="{48930D09-35E1-3623-21FA-87F0F33054BD}"/>
              </a:ext>
            </a:extLst>
          </p:cNvPr>
          <p:cNvSpPr txBox="1"/>
          <p:nvPr/>
        </p:nvSpPr>
        <p:spPr bwMode="auto">
          <a:xfrm>
            <a:off x="865054" y="1236111"/>
            <a:ext cx="1447366"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nl" sz="2800" b="0" i="0" u="none" strike="noStrike" cap="none" spc="0" noProof="0" dirty="0">
                <a:ln>
                  <a:noFill/>
                </a:ln>
                <a:solidFill>
                  <a:schemeClr val="bg1"/>
                </a:solidFill>
                <a:latin typeface="Calibri" panose="020F0502020204030204" pitchFamily="34" charset="0"/>
                <a:cs typeface="Calibri" panose="020F0502020204030204" pitchFamily="34" charset="0"/>
              </a:rPr>
              <a:t>Evaluate</a:t>
            </a:r>
            <a:endParaRPr lang="nl" noProof="0" dirty="0">
              <a:solidFill>
                <a:schemeClr val="bg1"/>
              </a:solidFill>
            </a:endParaRPr>
          </a:p>
        </p:txBody>
      </p:sp>
      <p:sp>
        <p:nvSpPr>
          <p:cNvPr id="38" name="Rechteck 1"/>
          <p:cNvSpPr/>
          <p:nvPr/>
        </p:nvSpPr>
        <p:spPr bwMode="auto">
          <a:xfrm>
            <a:off x="6660192" y="1921165"/>
            <a:ext cx="4871407" cy="707886"/>
          </a:xfrm>
          <a:prstGeom prst="rect">
            <a:avLst/>
          </a:prstGeom>
        </p:spPr>
        <p:txBody>
          <a:bodyPr wrap="square">
            <a:spAutoFit/>
          </a:bodyPr>
          <a:lstStyle/>
          <a:p>
            <a:pPr>
              <a:defRPr/>
            </a:pPr>
            <a:r>
              <a:rPr lang="nl" sz="2000" b="1" noProof="0" dirty="0">
                <a:latin typeface="Poppins" panose="00000500000000000000" pitchFamily="2" charset="0"/>
                <a:cs typeface="Poppins" panose="00000500000000000000" pitchFamily="2" charset="0"/>
              </a:rPr>
              <a:t>Ze worden altijd gemaakt voor een overkoepelende vraag. </a:t>
            </a:r>
          </a:p>
        </p:txBody>
      </p:sp>
      <p:sp>
        <p:nvSpPr>
          <p:cNvPr id="39" name="Textfeld 4">
            <a:extLst>
              <a:ext uri="{FF2B5EF4-FFF2-40B4-BE49-F238E27FC236}">
                <a16:creationId xmlns:a16="http://schemas.microsoft.com/office/drawing/2014/main" id="{86E8B26A-0D0A-C3A4-BBE6-344F04B7442E}"/>
              </a:ext>
            </a:extLst>
          </p:cNvPr>
          <p:cNvSpPr txBox="1"/>
          <p:nvPr/>
        </p:nvSpPr>
        <p:spPr bwMode="auto">
          <a:xfrm>
            <a:off x="6709740" y="2785630"/>
            <a:ext cx="4762892" cy="1631216"/>
          </a:xfrm>
          <a:prstGeom prst="rect">
            <a:avLst/>
          </a:prstGeom>
          <a:noFill/>
        </p:spPr>
        <p:txBody>
          <a:bodyPr wrap="square" rtlCol="0">
            <a:spAutoFit/>
          </a:bodyPr>
          <a:lstStyle/>
          <a:p>
            <a:r>
              <a:rPr lang="nl" sz="2000" noProof="0" dirty="0">
                <a:latin typeface="Poppins" panose="00000500000000000000" pitchFamily="2" charset="0"/>
                <a:cs typeface="Poppins" panose="00000500000000000000" pitchFamily="2" charset="0"/>
              </a:rPr>
              <a:t>Een conceptkaart kan bijvoorbeeld worden gemaakt voor een specifiek bodemtype: </a:t>
            </a:r>
          </a:p>
          <a:p>
            <a:endParaRPr lang="nl" sz="2000" noProof="0" dirty="0">
              <a:latin typeface="Poppins" panose="00000500000000000000" pitchFamily="2" charset="0"/>
              <a:cs typeface="Poppins" panose="00000500000000000000" pitchFamily="2" charset="0"/>
            </a:endParaRPr>
          </a:p>
          <a:p>
            <a:r>
              <a:rPr lang="nl" sz="2000" i="1" noProof="0" dirty="0">
                <a:latin typeface="Poppins" panose="00000500000000000000" pitchFamily="2" charset="0"/>
                <a:cs typeface="Poppins" panose="00000500000000000000" pitchFamily="2" charset="0"/>
              </a:rPr>
              <a:t>bijv. “Wat maakt de heide belangrijk voor ecosystemen?”</a:t>
            </a:r>
          </a:p>
        </p:txBody>
      </p:sp>
    </p:spTree>
    <p:extLst>
      <p:ext uri="{BB962C8B-B14F-4D97-AF65-F5344CB8AC3E}">
        <p14:creationId xmlns:p14="http://schemas.microsoft.com/office/powerpoint/2010/main" val="372859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linds(horizont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linds(horizont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12" name="Group 11">
            <a:extLst>
              <a:ext uri="{FF2B5EF4-FFF2-40B4-BE49-F238E27FC236}">
                <a16:creationId xmlns:a16="http://schemas.microsoft.com/office/drawing/2014/main" id="{2AFCBD48-ABCC-EA04-E920-2B9F8AC551F9}"/>
              </a:ext>
            </a:extLst>
          </p:cNvPr>
          <p:cNvGrpSpPr/>
          <p:nvPr/>
        </p:nvGrpSpPr>
        <p:grpSpPr>
          <a:xfrm>
            <a:off x="557737" y="1909596"/>
            <a:ext cx="5836379" cy="3672055"/>
            <a:chOff x="589856" y="1657404"/>
            <a:chExt cx="6568404" cy="4132621"/>
          </a:xfrm>
        </p:grpSpPr>
        <p:pic>
          <p:nvPicPr>
            <p:cNvPr id="6" name="Grafik 5">
              <a:extLst>
                <a:ext uri="{FF2B5EF4-FFF2-40B4-BE49-F238E27FC236}">
                  <a16:creationId xmlns:a16="http://schemas.microsoft.com/office/drawing/2014/main" id="{9525968C-4936-4FF1-8B3E-9429E17BABF1}"/>
                </a:ext>
              </a:extLst>
            </p:cNvPr>
            <p:cNvPicPr>
              <a:picLocks noChangeAspect="1"/>
            </p:cNvPicPr>
            <p:nvPr/>
          </p:nvPicPr>
          <p:blipFill>
            <a:blip r:embed="rId3"/>
            <a:stretch>
              <a:fillRect/>
            </a:stretch>
          </p:blipFill>
          <p:spPr>
            <a:xfrm>
              <a:off x="589856" y="1657404"/>
              <a:ext cx="6568404" cy="4132621"/>
            </a:xfrm>
            <a:prstGeom prst="rect">
              <a:avLst/>
            </a:prstGeom>
          </p:spPr>
        </p:pic>
        <p:sp>
          <p:nvSpPr>
            <p:cNvPr id="8" name="Ellipse 7">
              <a:extLst>
                <a:ext uri="{FF2B5EF4-FFF2-40B4-BE49-F238E27FC236}">
                  <a16:creationId xmlns:a16="http://schemas.microsoft.com/office/drawing/2014/main" id="{4F08DCFD-D670-46E3-9408-1D9DF4B3DC8C}"/>
                </a:ext>
              </a:extLst>
            </p:cNvPr>
            <p:cNvSpPr/>
            <p:nvPr/>
          </p:nvSpPr>
          <p:spPr>
            <a:xfrm>
              <a:off x="3038167" y="2139385"/>
              <a:ext cx="2458065" cy="9144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 noProof="0" dirty="0"/>
            </a:p>
          </p:txBody>
        </p:sp>
        <p:sp>
          <p:nvSpPr>
            <p:cNvPr id="20" name="Ellipse 19">
              <a:extLst>
                <a:ext uri="{FF2B5EF4-FFF2-40B4-BE49-F238E27FC236}">
                  <a16:creationId xmlns:a16="http://schemas.microsoft.com/office/drawing/2014/main" id="{55FEB349-3C40-40D5-A36C-E2BA53928338}"/>
                </a:ext>
              </a:extLst>
            </p:cNvPr>
            <p:cNvSpPr/>
            <p:nvPr/>
          </p:nvSpPr>
          <p:spPr bwMode="auto">
            <a:xfrm rot="2989503">
              <a:off x="3860436" y="3648514"/>
              <a:ext cx="2910102"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 noProof="0" dirty="0"/>
            </a:p>
          </p:txBody>
        </p:sp>
        <p:sp>
          <p:nvSpPr>
            <p:cNvPr id="21" name="Ellipse 20">
              <a:extLst>
                <a:ext uri="{FF2B5EF4-FFF2-40B4-BE49-F238E27FC236}">
                  <a16:creationId xmlns:a16="http://schemas.microsoft.com/office/drawing/2014/main" id="{E6427372-0FED-46CC-9278-D8565758045C}"/>
                </a:ext>
              </a:extLst>
            </p:cNvPr>
            <p:cNvSpPr/>
            <p:nvPr/>
          </p:nvSpPr>
          <p:spPr bwMode="auto">
            <a:xfrm>
              <a:off x="1930887" y="2719522"/>
              <a:ext cx="2336312" cy="9144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 noProof="0" dirty="0">
                <a:solidFill>
                  <a:srgbClr val="00B0F0"/>
                </a:solidFill>
              </a:endParaRPr>
            </a:p>
          </p:txBody>
        </p:sp>
      </p:grpSp>
      <p:pic>
        <p:nvPicPr>
          <p:cNvPr id="110" name="Google Shape;110;p15"/>
          <p:cNvPicPr/>
          <p:nvPr/>
        </p:nvPicPr>
        <p:blipFill>
          <a:blip r:embed="rId4">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5">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6">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7">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8">
            <a:alphaModFix/>
          </a:blip>
          <a:stretch/>
        </p:blipFill>
        <p:spPr bwMode="auto">
          <a:xfrm>
            <a:off x="445439" y="458362"/>
            <a:ext cx="1388441" cy="366816"/>
          </a:xfrm>
          <a:prstGeom prst="rect">
            <a:avLst/>
          </a:prstGeom>
          <a:noFill/>
          <a:ln>
            <a:noFill/>
          </a:ln>
        </p:spPr>
      </p:pic>
      <p:sp>
        <p:nvSpPr>
          <p:cNvPr id="2" name="Rechteck 1"/>
          <p:cNvSpPr/>
          <p:nvPr/>
        </p:nvSpPr>
        <p:spPr bwMode="auto">
          <a:xfrm>
            <a:off x="6768489" y="1396256"/>
            <a:ext cx="4476003" cy="1200329"/>
          </a:xfrm>
          <a:prstGeom prst="rect">
            <a:avLst/>
          </a:prstGeom>
        </p:spPr>
        <p:txBody>
          <a:bodyPr wrap="square" lIns="91440" tIns="45720" rIns="91440" bIns="45720" anchor="t">
            <a:spAutoFit/>
          </a:bodyPr>
          <a:lstStyle/>
          <a:p>
            <a:pPr>
              <a:defRPr/>
            </a:pPr>
            <a:r>
              <a:rPr lang="nl" b="1" noProof="0" dirty="0">
                <a:latin typeface="Poppins"/>
              </a:rPr>
              <a:t>Kwantitatief: </a:t>
            </a:r>
            <a:r>
              <a:rPr lang="nl" noProof="0" dirty="0">
                <a:latin typeface="Poppins"/>
              </a:rPr>
              <a:t>= aantal</a:t>
            </a:r>
          </a:p>
          <a:p>
            <a:pPr marL="285750" indent="-285750">
              <a:buFont typeface="Arial"/>
              <a:buChar char="•"/>
              <a:defRPr/>
            </a:pPr>
            <a:r>
              <a:rPr lang="nl" noProof="0" dirty="0">
                <a:latin typeface="Poppins"/>
              </a:rPr>
              <a:t>(juiste) concepten</a:t>
            </a:r>
          </a:p>
          <a:p>
            <a:pPr marL="285750" indent="-285750">
              <a:buFont typeface="Arial"/>
              <a:buChar char="•"/>
              <a:defRPr/>
            </a:pPr>
            <a:r>
              <a:rPr lang="nl" noProof="0" dirty="0">
                <a:latin typeface="Poppins"/>
              </a:rPr>
              <a:t>(juiste) proposities </a:t>
            </a:r>
          </a:p>
          <a:p>
            <a:pPr marL="285750" indent="-285750">
              <a:buFont typeface="Arial"/>
              <a:buChar char="•"/>
              <a:defRPr/>
            </a:pPr>
            <a:r>
              <a:rPr lang="nl" noProof="0" dirty="0">
                <a:latin typeface="Poppins"/>
              </a:rPr>
              <a:t>(juiste) verbanden</a:t>
            </a:r>
          </a:p>
        </p:txBody>
      </p:sp>
      <p:sp>
        <p:nvSpPr>
          <p:cNvPr id="3" name="Rechteck 2"/>
          <p:cNvSpPr/>
          <p:nvPr/>
        </p:nvSpPr>
        <p:spPr bwMode="auto">
          <a:xfrm>
            <a:off x="6768489" y="4565239"/>
            <a:ext cx="5132442" cy="1200329"/>
          </a:xfrm>
          <a:prstGeom prst="rect">
            <a:avLst/>
          </a:prstGeom>
        </p:spPr>
        <p:txBody>
          <a:bodyPr wrap="square" lIns="91440" tIns="45720" rIns="91440" bIns="45720" anchor="t">
            <a:spAutoFit/>
          </a:bodyPr>
          <a:lstStyle/>
          <a:p>
            <a:pPr>
              <a:defRPr/>
            </a:pPr>
            <a:r>
              <a:rPr lang="nl" b="1" noProof="0" dirty="0">
                <a:latin typeface="Poppins"/>
              </a:rPr>
              <a:t>Kwalitatief: </a:t>
            </a:r>
            <a:r>
              <a:rPr lang="nl" noProof="0" dirty="0">
                <a:latin typeface="Poppins"/>
              </a:rPr>
              <a:t>= gewogen naar</a:t>
            </a:r>
          </a:p>
          <a:p>
            <a:pPr marL="285750" indent="-285750">
              <a:buFont typeface="Arial"/>
              <a:buChar char="•"/>
              <a:defRPr/>
            </a:pPr>
            <a:r>
              <a:rPr lang="nl" noProof="0" dirty="0">
                <a:latin typeface="Poppins"/>
              </a:rPr>
              <a:t>(juiste) concepten</a:t>
            </a:r>
          </a:p>
          <a:p>
            <a:pPr marL="285750" indent="-285750">
              <a:buFont typeface="Arial"/>
              <a:buChar char="•"/>
              <a:defRPr/>
            </a:pPr>
            <a:r>
              <a:rPr lang="nl" noProof="0" dirty="0">
                <a:latin typeface="Poppins"/>
              </a:rPr>
              <a:t>(juiste) proposities</a:t>
            </a:r>
          </a:p>
          <a:p>
            <a:pPr marL="285750" indent="-285750">
              <a:buFont typeface="Arial"/>
              <a:buChar char="•"/>
              <a:defRPr/>
            </a:pPr>
            <a:r>
              <a:rPr lang="nl" noProof="0" dirty="0">
                <a:latin typeface="Poppins"/>
              </a:rPr>
              <a:t>(juiste) verbanden</a:t>
            </a:r>
          </a:p>
        </p:txBody>
      </p:sp>
      <p:sp>
        <p:nvSpPr>
          <p:cNvPr id="4" name="Rechteck 3"/>
          <p:cNvSpPr/>
          <p:nvPr/>
        </p:nvSpPr>
        <p:spPr bwMode="auto">
          <a:xfrm>
            <a:off x="6768489" y="2719522"/>
            <a:ext cx="4865774" cy="1754326"/>
          </a:xfrm>
          <a:prstGeom prst="rect">
            <a:avLst/>
          </a:prstGeom>
        </p:spPr>
        <p:txBody>
          <a:bodyPr wrap="square" lIns="91440" tIns="45720" rIns="91440" bIns="45720" anchor="t">
            <a:spAutoFit/>
          </a:bodyPr>
          <a:lstStyle/>
          <a:p>
            <a:pPr>
              <a:defRPr/>
            </a:pPr>
            <a:r>
              <a:rPr lang="nl" b="1" noProof="0" dirty="0">
                <a:latin typeface="Poppins"/>
              </a:rPr>
              <a:t>Kwantitatief: </a:t>
            </a:r>
            <a:r>
              <a:rPr lang="nl" noProof="0" dirty="0">
                <a:latin typeface="Poppins"/>
              </a:rPr>
              <a:t>= aantal</a:t>
            </a:r>
          </a:p>
          <a:p>
            <a:pPr marL="285750" indent="-285750">
              <a:buFont typeface="Arial"/>
              <a:buChar char="•"/>
              <a:defRPr/>
            </a:pPr>
            <a:r>
              <a:rPr lang="nl" noProof="0" dirty="0">
                <a:solidFill>
                  <a:srgbClr val="FF0000"/>
                </a:solidFill>
                <a:latin typeface="Poppins"/>
              </a:rPr>
              <a:t>ketens (1)</a:t>
            </a:r>
          </a:p>
          <a:p>
            <a:pPr marL="285750" indent="-285750">
              <a:buFont typeface="Arial"/>
              <a:buChar char="•"/>
              <a:defRPr/>
            </a:pPr>
            <a:r>
              <a:rPr lang="nl" noProof="0" dirty="0">
                <a:solidFill>
                  <a:schemeClr val="accent6">
                    <a:lumMod val="75000"/>
                  </a:schemeClr>
                </a:solidFill>
                <a:latin typeface="Poppins"/>
              </a:rPr>
              <a:t>spaken (sterren) (2)</a:t>
            </a:r>
          </a:p>
          <a:p>
            <a:pPr marL="285750" indent="-285750">
              <a:buFont typeface="Arial"/>
              <a:buChar char="•"/>
              <a:defRPr/>
            </a:pPr>
            <a:r>
              <a:rPr lang="nl" noProof="0" dirty="0">
                <a:solidFill>
                  <a:srgbClr val="0070C0"/>
                </a:solidFill>
                <a:latin typeface="Poppins"/>
              </a:rPr>
              <a:t>netten (3)</a:t>
            </a:r>
          </a:p>
          <a:p>
            <a:pPr>
              <a:defRPr/>
            </a:pPr>
            <a:r>
              <a:rPr lang="nl" noProof="0" dirty="0">
                <a:latin typeface="Poppins"/>
              </a:rPr>
              <a:t>Deze structuren hebben verschillende gewichten </a:t>
            </a:r>
          </a:p>
        </p:txBody>
      </p:sp>
      <p:sp>
        <p:nvSpPr>
          <p:cNvPr id="18" name="Rechteck 17"/>
          <p:cNvSpPr/>
          <p:nvPr/>
        </p:nvSpPr>
        <p:spPr bwMode="auto">
          <a:xfrm>
            <a:off x="8453306" y="6442502"/>
            <a:ext cx="3738694" cy="415498"/>
          </a:xfrm>
          <a:prstGeom prst="rect">
            <a:avLst/>
          </a:prstGeom>
        </p:spPr>
        <p:txBody>
          <a:bodyPr wrap="square">
            <a:spAutoFit/>
          </a:bodyPr>
          <a:lstStyle/>
          <a:p>
            <a:pPr>
              <a:defRPr/>
            </a:pPr>
            <a:r>
              <a:rPr lang="nl" sz="1050" u="sng" noProof="0" dirty="0">
                <a:hlinkClick r:id="rId9" tooltip="https://www.christianhmeyer.de/mit-concept-mapping-den-lernerfolg-steigern-und-wissen-strukturieren/"/>
              </a:rPr>
              <a:t>https://www.christianhmeyer.de/mit-concept-mapping-den-lernerfolg-steigern-und-wissen-strukturieren/</a:t>
            </a:r>
            <a:r>
              <a:rPr lang="nl" sz="1050" noProof="0" dirty="0"/>
              <a:t> </a:t>
            </a:r>
          </a:p>
        </p:txBody>
      </p:sp>
      <p:sp>
        <p:nvSpPr>
          <p:cNvPr id="7" name="Rechteck 6">
            <a:extLst>
              <a:ext uri="{FF2B5EF4-FFF2-40B4-BE49-F238E27FC236}">
                <a16:creationId xmlns:a16="http://schemas.microsoft.com/office/drawing/2014/main" id="{91CD1BDA-F8B6-48E1-8441-71634330BBCD}"/>
              </a:ext>
            </a:extLst>
          </p:cNvPr>
          <p:cNvSpPr/>
          <p:nvPr/>
        </p:nvSpPr>
        <p:spPr>
          <a:xfrm>
            <a:off x="1026623" y="5581651"/>
            <a:ext cx="6096000" cy="230832"/>
          </a:xfrm>
          <a:prstGeom prst="rect">
            <a:avLst/>
          </a:prstGeom>
        </p:spPr>
        <p:txBody>
          <a:bodyPr>
            <a:spAutoFit/>
          </a:bodyPr>
          <a:lstStyle/>
          <a:p>
            <a:r>
              <a:rPr lang="nl" sz="900" noProof="0" dirty="0"/>
              <a:t>https://upload.wikimedia.org/wikipedia/commons/8/88/Concept_Map_About_Concept_Maps.jpg</a:t>
            </a:r>
          </a:p>
        </p:txBody>
      </p:sp>
      <p:sp>
        <p:nvSpPr>
          <p:cNvPr id="10" name="Title 9">
            <a:extLst>
              <a:ext uri="{FF2B5EF4-FFF2-40B4-BE49-F238E27FC236}">
                <a16:creationId xmlns:a16="http://schemas.microsoft.com/office/drawing/2014/main" id="{DA80798F-9B2C-E9AB-6BCF-B7C1CD6B85BC}"/>
              </a:ext>
            </a:extLst>
          </p:cNvPr>
          <p:cNvSpPr>
            <a:spLocks noGrp="1"/>
          </p:cNvSpPr>
          <p:nvPr>
            <p:ph type="title"/>
          </p:nvPr>
        </p:nvSpPr>
        <p:spPr/>
        <p:txBody>
          <a:bodyPr/>
          <a:lstStyle/>
          <a:p>
            <a:r>
              <a:rPr lang="nl" dirty="0"/>
              <a:t>Conceptkaarten analyseren</a:t>
            </a:r>
          </a:p>
        </p:txBody>
      </p:sp>
      <p:sp>
        <p:nvSpPr>
          <p:cNvPr id="11" name="Textfeld 12">
            <a:extLst>
              <a:ext uri="{FF2B5EF4-FFF2-40B4-BE49-F238E27FC236}">
                <a16:creationId xmlns:a16="http://schemas.microsoft.com/office/drawing/2014/main" id="{466693E6-33D5-59BE-8CEB-2F94EB999339}"/>
              </a:ext>
            </a:extLst>
          </p:cNvPr>
          <p:cNvSpPr txBox="1"/>
          <p:nvPr/>
        </p:nvSpPr>
        <p:spPr bwMode="auto">
          <a:xfrm>
            <a:off x="865054" y="1236111"/>
            <a:ext cx="1447366"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nl" sz="2800" b="0" i="0" u="none" strike="noStrike" cap="none" spc="0" noProof="0" dirty="0">
                <a:ln>
                  <a:noFill/>
                </a:ln>
                <a:solidFill>
                  <a:schemeClr val="bg1"/>
                </a:solidFill>
                <a:latin typeface="Calibri" panose="020F0502020204030204" pitchFamily="34" charset="0"/>
                <a:cs typeface="Calibri" panose="020F0502020204030204" pitchFamily="34" charset="0"/>
              </a:rPr>
              <a:t>Evaluate</a:t>
            </a:r>
            <a:endParaRPr lang="nl" noProof="0" dirty="0">
              <a:solidFill>
                <a:schemeClr val="bg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8" name="Group 7">
            <a:extLst>
              <a:ext uri="{FF2B5EF4-FFF2-40B4-BE49-F238E27FC236}">
                <a16:creationId xmlns:a16="http://schemas.microsoft.com/office/drawing/2014/main" id="{CD3B64F9-08F8-6225-8D28-642A21389179}"/>
              </a:ext>
            </a:extLst>
          </p:cNvPr>
          <p:cNvGrpSpPr/>
          <p:nvPr/>
        </p:nvGrpSpPr>
        <p:grpSpPr>
          <a:xfrm>
            <a:off x="1006099" y="1653144"/>
            <a:ext cx="5420101" cy="4014975"/>
            <a:chOff x="332999" y="1653144"/>
            <a:chExt cx="6465496" cy="4789358"/>
          </a:xfrm>
        </p:grpSpPr>
        <p:pic>
          <p:nvPicPr>
            <p:cNvPr id="7" name="Grafik 6" descr="Ein Bild, das Text, Diagramm, Reihe, parallel enthält.&#10;&#10;KI-generierte Inhalte können fehlerhaft sein.">
              <a:extLst>
                <a:ext uri="{FF2B5EF4-FFF2-40B4-BE49-F238E27FC236}">
                  <a16:creationId xmlns:a16="http://schemas.microsoft.com/office/drawing/2014/main" id="{CC5C162D-D536-E69D-F72E-77BC75B3A0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999" y="1653144"/>
              <a:ext cx="6465496" cy="4779288"/>
            </a:xfrm>
            <a:prstGeom prst="rect">
              <a:avLst/>
            </a:prstGeom>
          </p:spPr>
        </p:pic>
        <p:sp>
          <p:nvSpPr>
            <p:cNvPr id="9" name="Oval 8">
              <a:extLst>
                <a:ext uri="{FF2B5EF4-FFF2-40B4-BE49-F238E27FC236}">
                  <a16:creationId xmlns:a16="http://schemas.microsoft.com/office/drawing/2014/main" id="{1F0412C6-ED01-8E69-7E34-BF342C017BF4}"/>
                </a:ext>
              </a:extLst>
            </p:cNvPr>
            <p:cNvSpPr/>
            <p:nvPr/>
          </p:nvSpPr>
          <p:spPr>
            <a:xfrm>
              <a:off x="332999" y="1776127"/>
              <a:ext cx="3868298" cy="226666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 noProof="0" dirty="0"/>
            </a:p>
          </p:txBody>
        </p:sp>
        <p:sp>
          <p:nvSpPr>
            <p:cNvPr id="10" name="Oval 9">
              <a:extLst>
                <a:ext uri="{FF2B5EF4-FFF2-40B4-BE49-F238E27FC236}">
                  <a16:creationId xmlns:a16="http://schemas.microsoft.com/office/drawing/2014/main" id="{4E2D8930-9756-41CC-4A82-B7F541AD1D67}"/>
                </a:ext>
              </a:extLst>
            </p:cNvPr>
            <p:cNvSpPr/>
            <p:nvPr/>
          </p:nvSpPr>
          <p:spPr>
            <a:xfrm>
              <a:off x="1416514" y="4787576"/>
              <a:ext cx="3257085" cy="150928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 noProof="0" dirty="0"/>
            </a:p>
          </p:txBody>
        </p:sp>
        <p:sp>
          <p:nvSpPr>
            <p:cNvPr id="11" name="Oval 10">
              <a:extLst>
                <a:ext uri="{FF2B5EF4-FFF2-40B4-BE49-F238E27FC236}">
                  <a16:creationId xmlns:a16="http://schemas.microsoft.com/office/drawing/2014/main" id="{AE5FB9CE-D5E0-F8E7-BE7E-004D6447E22B}"/>
                </a:ext>
              </a:extLst>
            </p:cNvPr>
            <p:cNvSpPr/>
            <p:nvPr/>
          </p:nvSpPr>
          <p:spPr>
            <a:xfrm>
              <a:off x="4569238" y="3042138"/>
              <a:ext cx="2229257" cy="3400364"/>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 noProof="0" dirty="0"/>
            </a:p>
          </p:txBody>
        </p:sp>
      </p:grpSp>
      <p:pic>
        <p:nvPicPr>
          <p:cNvPr id="110" name="Google Shape;110;p15"/>
          <p:cNvPicPr/>
          <p:nvPr/>
        </p:nvPicPr>
        <p:blipFill>
          <a:blip r:embed="rId4">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5">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6">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7">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8">
            <a:alphaModFix/>
          </a:blip>
          <a:stretch/>
        </p:blipFill>
        <p:spPr bwMode="auto">
          <a:xfrm>
            <a:off x="445439" y="458362"/>
            <a:ext cx="1388441" cy="366816"/>
          </a:xfrm>
          <a:prstGeom prst="rect">
            <a:avLst/>
          </a:prstGeom>
          <a:noFill/>
          <a:ln>
            <a:noFill/>
          </a:ln>
        </p:spPr>
      </p:pic>
      <p:sp>
        <p:nvSpPr>
          <p:cNvPr id="18" name="Rechteck 17"/>
          <p:cNvSpPr/>
          <p:nvPr/>
        </p:nvSpPr>
        <p:spPr bwMode="auto">
          <a:xfrm>
            <a:off x="6725082" y="5444713"/>
            <a:ext cx="3738694" cy="415498"/>
          </a:xfrm>
          <a:prstGeom prst="rect">
            <a:avLst/>
          </a:prstGeom>
        </p:spPr>
        <p:txBody>
          <a:bodyPr wrap="square">
            <a:spAutoFit/>
          </a:bodyPr>
          <a:lstStyle/>
          <a:p>
            <a:pPr>
              <a:defRPr/>
            </a:pPr>
            <a:r>
              <a:rPr lang="nl" sz="1050" u="sng" noProof="0" dirty="0">
                <a:hlinkClick r:id="rId9" tooltip="https://www.christianhmeyer.de/mit-concept-mapping-den-lernerfolg-steigern-und-wissen-strukturieren/">
                  <a:extLst>
                    <a:ext uri="{A12FA001-AC4F-418D-AE19-62706E023703}">
                      <ahyp:hlinkClr xmlns:ahyp="http://schemas.microsoft.com/office/drawing/2018/hyperlinkcolor" val="tx"/>
                    </a:ext>
                  </a:extLst>
                </a:hlinkClick>
              </a:rPr>
              <a:t>https://www.christianhmeyer.de/mit-concept-mapping-den-lernerfolg-steigern-und-wissen-strukturieren/</a:t>
            </a:r>
            <a:r>
              <a:rPr lang="nl" sz="1050" noProof="0" dirty="0"/>
              <a:t> </a:t>
            </a:r>
          </a:p>
        </p:txBody>
      </p:sp>
      <p:sp>
        <p:nvSpPr>
          <p:cNvPr id="5" name="Title 4">
            <a:extLst>
              <a:ext uri="{FF2B5EF4-FFF2-40B4-BE49-F238E27FC236}">
                <a16:creationId xmlns:a16="http://schemas.microsoft.com/office/drawing/2014/main" id="{4279F1C8-B993-22D3-50AD-9737AEA39814}"/>
              </a:ext>
            </a:extLst>
          </p:cNvPr>
          <p:cNvSpPr>
            <a:spLocks noGrp="1"/>
          </p:cNvSpPr>
          <p:nvPr>
            <p:ph type="title"/>
          </p:nvPr>
        </p:nvSpPr>
        <p:spPr/>
        <p:txBody>
          <a:bodyPr>
            <a:normAutofit/>
          </a:bodyPr>
          <a:lstStyle/>
          <a:p>
            <a:r>
              <a:rPr lang="nl" dirty="0"/>
              <a:t>Feedback ontvangen – Conceptkaart </a:t>
            </a:r>
          </a:p>
        </p:txBody>
      </p:sp>
      <p:sp>
        <p:nvSpPr>
          <p:cNvPr id="6" name="Textfeld 12">
            <a:extLst>
              <a:ext uri="{FF2B5EF4-FFF2-40B4-BE49-F238E27FC236}">
                <a16:creationId xmlns:a16="http://schemas.microsoft.com/office/drawing/2014/main" id="{CADF2AED-87BF-116F-10C5-3040DB9ED7EF}"/>
              </a:ext>
            </a:extLst>
          </p:cNvPr>
          <p:cNvSpPr txBox="1"/>
          <p:nvPr/>
        </p:nvSpPr>
        <p:spPr bwMode="auto">
          <a:xfrm>
            <a:off x="865054" y="1236111"/>
            <a:ext cx="1447366"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nl" sz="2800" b="0" i="0" u="none" strike="noStrike" cap="none" spc="0" noProof="0" dirty="0">
                <a:ln>
                  <a:noFill/>
                </a:ln>
                <a:solidFill>
                  <a:schemeClr val="bg1"/>
                </a:solidFill>
                <a:latin typeface="Calibri" panose="020F0502020204030204" pitchFamily="34" charset="0"/>
                <a:cs typeface="Calibri" panose="020F0502020204030204" pitchFamily="34" charset="0"/>
              </a:rPr>
              <a:t>Evaluate</a:t>
            </a:r>
            <a:endParaRPr lang="nl" noProof="0" dirty="0">
              <a:solidFill>
                <a:schemeClr val="bg1"/>
              </a:solidFill>
            </a:endParaRPr>
          </a:p>
        </p:txBody>
      </p:sp>
      <p:sp>
        <p:nvSpPr>
          <p:cNvPr id="13" name="Rechteck 1"/>
          <p:cNvSpPr/>
          <p:nvPr/>
        </p:nvSpPr>
        <p:spPr bwMode="auto">
          <a:xfrm>
            <a:off x="6768489" y="1413287"/>
            <a:ext cx="4476003" cy="1200329"/>
          </a:xfrm>
          <a:prstGeom prst="rect">
            <a:avLst/>
          </a:prstGeom>
        </p:spPr>
        <p:txBody>
          <a:bodyPr wrap="square" lIns="91440" tIns="45720" rIns="91440" bIns="45720" anchor="t">
            <a:spAutoFit/>
          </a:bodyPr>
          <a:lstStyle/>
          <a:p>
            <a:pPr>
              <a:defRPr/>
            </a:pPr>
            <a:r>
              <a:rPr lang="nl" b="1" noProof="0" dirty="0"/>
              <a:t>Kwantitatief: </a:t>
            </a:r>
            <a:r>
              <a:rPr lang="nl" noProof="0" dirty="0"/>
              <a:t>= aantal</a:t>
            </a:r>
          </a:p>
          <a:p>
            <a:pPr marL="285750" indent="-285750">
              <a:buFont typeface="Arial"/>
              <a:buChar char="•"/>
              <a:defRPr/>
            </a:pPr>
            <a:r>
              <a:rPr lang="nl" noProof="0" dirty="0"/>
              <a:t>(juiste) concepten</a:t>
            </a:r>
          </a:p>
          <a:p>
            <a:pPr marL="285750" indent="-285750">
              <a:buFont typeface="Arial"/>
              <a:buChar char="•"/>
              <a:defRPr/>
            </a:pPr>
            <a:r>
              <a:rPr lang="nl" noProof="0" dirty="0"/>
              <a:t>(juiste) proposities </a:t>
            </a:r>
          </a:p>
          <a:p>
            <a:pPr marL="285750" indent="-285750">
              <a:buFont typeface="Arial"/>
              <a:buChar char="•"/>
              <a:defRPr/>
            </a:pPr>
            <a:r>
              <a:rPr lang="nl" noProof="0" dirty="0"/>
              <a:t>(juiste) verbanden</a:t>
            </a:r>
          </a:p>
        </p:txBody>
      </p:sp>
      <p:sp>
        <p:nvSpPr>
          <p:cNvPr id="16" name="Rechteck 3"/>
          <p:cNvSpPr/>
          <p:nvPr/>
        </p:nvSpPr>
        <p:spPr bwMode="auto">
          <a:xfrm>
            <a:off x="6768489" y="2692764"/>
            <a:ext cx="3012363" cy="1200329"/>
          </a:xfrm>
          <a:prstGeom prst="rect">
            <a:avLst/>
          </a:prstGeom>
          <a:ln w="0">
            <a:noFill/>
          </a:ln>
        </p:spPr>
        <p:txBody>
          <a:bodyPr wrap="none" lIns="91440" tIns="45720" rIns="91440" bIns="45720" anchor="t">
            <a:spAutoFit/>
          </a:bodyPr>
          <a:lstStyle/>
          <a:p>
            <a:pPr>
              <a:defRPr/>
            </a:pPr>
            <a:r>
              <a:rPr lang="nl" b="1" noProof="0" dirty="0"/>
              <a:t>Kwantitatief: </a:t>
            </a:r>
            <a:r>
              <a:rPr lang="nl" noProof="0" dirty="0"/>
              <a:t>= structuur van</a:t>
            </a:r>
          </a:p>
          <a:p>
            <a:pPr marL="285750" indent="-285750">
              <a:buFont typeface="Arial"/>
              <a:buChar char="•"/>
              <a:defRPr/>
            </a:pPr>
            <a:r>
              <a:rPr lang="nl" noProof="0" dirty="0">
                <a:solidFill>
                  <a:srgbClr val="FFC000"/>
                </a:solidFill>
              </a:rPr>
              <a:t>ketens</a:t>
            </a:r>
          </a:p>
          <a:p>
            <a:pPr marL="285750" indent="-285750">
              <a:buFont typeface="Arial"/>
              <a:buChar char="•"/>
              <a:defRPr/>
            </a:pPr>
            <a:r>
              <a:rPr lang="nl" noProof="0" dirty="0">
                <a:solidFill>
                  <a:srgbClr val="FF0000"/>
                </a:solidFill>
              </a:rPr>
              <a:t>spaken (sterren)</a:t>
            </a:r>
          </a:p>
          <a:p>
            <a:pPr marL="285750" indent="-285750">
              <a:buFont typeface="Arial"/>
              <a:buChar char="•"/>
              <a:defRPr/>
            </a:pPr>
            <a:r>
              <a:rPr lang="nl" noProof="0" dirty="0">
                <a:solidFill>
                  <a:schemeClr val="tx2"/>
                </a:solidFill>
              </a:rPr>
              <a:t>netten</a:t>
            </a:r>
          </a:p>
        </p:txBody>
      </p:sp>
      <p:sp>
        <p:nvSpPr>
          <p:cNvPr id="17" name="Rechteck 2"/>
          <p:cNvSpPr/>
          <p:nvPr/>
        </p:nvSpPr>
        <p:spPr bwMode="auto">
          <a:xfrm>
            <a:off x="6752840" y="3972241"/>
            <a:ext cx="4634166" cy="1200329"/>
          </a:xfrm>
          <a:prstGeom prst="rect">
            <a:avLst/>
          </a:prstGeom>
        </p:spPr>
        <p:txBody>
          <a:bodyPr wrap="square" lIns="91440" tIns="45720" rIns="91440" bIns="45720" anchor="t">
            <a:spAutoFit/>
          </a:bodyPr>
          <a:lstStyle/>
          <a:p>
            <a:pPr>
              <a:defRPr/>
            </a:pPr>
            <a:r>
              <a:rPr lang="nl" b="1" noProof="0" dirty="0"/>
              <a:t>Kwalitatief: </a:t>
            </a:r>
            <a:r>
              <a:rPr lang="nl" noProof="0" dirty="0"/>
              <a:t>= gewogen naar</a:t>
            </a:r>
          </a:p>
          <a:p>
            <a:pPr marL="285750" indent="-285750">
              <a:buFont typeface="Arial"/>
              <a:buChar char="•"/>
              <a:defRPr/>
            </a:pPr>
            <a:r>
              <a:rPr lang="nl" noProof="0" dirty="0"/>
              <a:t>(juiste) concepten</a:t>
            </a:r>
          </a:p>
          <a:p>
            <a:pPr marL="285750" indent="-285750">
              <a:buFont typeface="Arial"/>
              <a:buChar char="•"/>
              <a:defRPr/>
            </a:pPr>
            <a:r>
              <a:rPr lang="nl" noProof="0" dirty="0"/>
              <a:t>(juiste) proposities</a:t>
            </a:r>
          </a:p>
          <a:p>
            <a:pPr marL="285750" indent="-285750">
              <a:buFont typeface="Arial"/>
              <a:buChar char="•"/>
              <a:defRPr/>
            </a:pPr>
            <a:r>
              <a:rPr lang="nl" noProof="0" dirty="0"/>
              <a:t>(juiste) verbanden</a:t>
            </a:r>
          </a:p>
        </p:txBody>
      </p:sp>
    </p:spTree>
    <p:extLst>
      <p:ext uri="{BB962C8B-B14F-4D97-AF65-F5344CB8AC3E}">
        <p14:creationId xmlns:p14="http://schemas.microsoft.com/office/powerpoint/2010/main" val="101845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42FB03-31B1-A906-D918-BBEEFA08695E}"/>
              </a:ext>
            </a:extLst>
          </p:cNvPr>
          <p:cNvSpPr>
            <a:spLocks noGrp="1"/>
          </p:cNvSpPr>
          <p:nvPr>
            <p:ph type="title"/>
          </p:nvPr>
        </p:nvSpPr>
        <p:spPr/>
        <p:txBody>
          <a:bodyPr>
            <a:normAutofit/>
          </a:bodyPr>
          <a:lstStyle/>
          <a:p>
            <a:r>
              <a:rPr lang="nl" noProof="0" dirty="0"/>
              <a:t>Conceptkaart – Opdracht </a:t>
            </a:r>
          </a:p>
        </p:txBody>
      </p:sp>
      <p:sp>
        <p:nvSpPr>
          <p:cNvPr id="3" name="Textplatzhalter 2">
            <a:extLst>
              <a:ext uri="{FF2B5EF4-FFF2-40B4-BE49-F238E27FC236}">
                <a16:creationId xmlns:a16="http://schemas.microsoft.com/office/drawing/2014/main" id="{EF3FDB59-A2B7-8E63-9AB1-6C60C4E59BEB}"/>
              </a:ext>
            </a:extLst>
          </p:cNvPr>
          <p:cNvSpPr>
            <a:spLocks noGrp="1"/>
          </p:cNvSpPr>
          <p:nvPr>
            <p:ph type="body" idx="4294967295"/>
          </p:nvPr>
        </p:nvSpPr>
        <p:spPr>
          <a:xfrm>
            <a:off x="505532" y="1477963"/>
            <a:ext cx="9064625" cy="3902075"/>
          </a:xfrm>
        </p:spPr>
        <p:txBody>
          <a:bodyPr>
            <a:normAutofit lnSpcReduction="10000"/>
          </a:bodyPr>
          <a:lstStyle/>
          <a:p>
            <a:pPr marL="114300" indent="0">
              <a:spcAft>
                <a:spcPts val="1000"/>
              </a:spcAft>
              <a:buNone/>
            </a:pPr>
            <a:r>
              <a:rPr lang="nl" sz="2000" u="sng" noProof="0" dirty="0">
                <a:latin typeface="Poppins" panose="00000500000000000000" pitchFamily="2" charset="0"/>
                <a:cs typeface="Poppins" panose="00000500000000000000" pitchFamily="2" charset="0"/>
              </a:rPr>
              <a:t>Maak een conceptkaart voor een specifiek bodemtype! </a:t>
            </a:r>
          </a:p>
          <a:p>
            <a:pPr marL="114300" indent="0">
              <a:spcAft>
                <a:spcPts val="1000"/>
              </a:spcAft>
              <a:buNone/>
            </a:pPr>
            <a:r>
              <a:rPr lang="nl" sz="2000" b="0" noProof="0" dirty="0">
                <a:latin typeface="Poppins" panose="00000500000000000000" pitchFamily="2" charset="0"/>
                <a:cs typeface="Poppins" panose="00000500000000000000" pitchFamily="2" charset="0"/>
              </a:rPr>
              <a:t>1. Kies een bepaald bodemtype (bijv. zwarte aarde, podzol, gley, rendzina, heidegrond) en maak een conceptkaart die je kennis en verbanden visualiseert.</a:t>
            </a:r>
          </a:p>
          <a:p>
            <a:pPr marL="114300" indent="0">
              <a:spcAft>
                <a:spcPts val="1000"/>
              </a:spcAft>
              <a:buNone/>
            </a:pPr>
            <a:r>
              <a:rPr lang="nl" sz="2000" b="0" noProof="0" dirty="0">
                <a:latin typeface="Poppins" panose="00000500000000000000" pitchFamily="2" charset="0"/>
                <a:cs typeface="Poppins" panose="00000500000000000000" pitchFamily="2" charset="0"/>
              </a:rPr>
              <a:t>Sleutelvraag:</a:t>
            </a:r>
            <a:r>
              <a:rPr lang="nl" sz="2000" i="1" noProof="0" dirty="0">
                <a:latin typeface="Poppins" panose="00000500000000000000" pitchFamily="2" charset="0"/>
                <a:cs typeface="Poppins" panose="00000500000000000000" pitchFamily="2" charset="0"/>
              </a:rPr>
              <a:t> “Welke invloed heeft dit bodemtype op ecosystemen?”</a:t>
            </a:r>
            <a:endParaRPr lang="nl" sz="2000" i="1" u="sng" noProof="0" dirty="0">
              <a:latin typeface="Poppins" panose="00000500000000000000" pitchFamily="2" charset="0"/>
              <a:cs typeface="Poppins" panose="00000500000000000000" pitchFamily="2" charset="0"/>
            </a:endParaRPr>
          </a:p>
          <a:p>
            <a:pPr marL="114300" indent="0">
              <a:buNone/>
            </a:pPr>
            <a:r>
              <a:rPr lang="nl" sz="2000" b="0" noProof="0" dirty="0">
                <a:latin typeface="Poppins" panose="00000500000000000000" pitchFamily="2" charset="0"/>
                <a:cs typeface="Poppins" panose="00000500000000000000" pitchFamily="2" charset="0"/>
              </a:rPr>
              <a:t>2. Vergelijk je conceptkaarten met die van andere leerlingen en geef elkaar feedback:</a:t>
            </a:r>
          </a:p>
          <a:p>
            <a:r>
              <a:rPr lang="nl" sz="2000" b="0" noProof="0" dirty="0">
                <a:latin typeface="Poppins" panose="00000500000000000000" pitchFamily="2" charset="0"/>
                <a:cs typeface="Poppins" panose="00000500000000000000" pitchFamily="2" charset="0"/>
              </a:rPr>
              <a:t>Zijn de gebruikte concepten, proposities en verbanden juist?</a:t>
            </a:r>
          </a:p>
          <a:p>
            <a:r>
              <a:rPr lang="nl" sz="2000" b="0" noProof="0" dirty="0">
                <a:latin typeface="Poppins" panose="00000500000000000000" pitchFamily="2" charset="0"/>
                <a:cs typeface="Poppins" panose="00000500000000000000" pitchFamily="2" charset="0"/>
              </a:rPr>
              <a:t>Geeft de conceptkaart antwoord op de sleutelvraag?</a:t>
            </a:r>
          </a:p>
        </p:txBody>
      </p:sp>
      <p:pic>
        <p:nvPicPr>
          <p:cNvPr id="4" name="Grafik 3">
            <a:extLst>
              <a:ext uri="{FF2B5EF4-FFF2-40B4-BE49-F238E27FC236}">
                <a16:creationId xmlns:a16="http://schemas.microsoft.com/office/drawing/2014/main" id="{C2D08D1D-75F8-63AB-3DE4-41A1E628ECC7}"/>
              </a:ext>
            </a:extLst>
          </p:cNvPr>
          <p:cNvPicPr>
            <a:picLocks noChangeAspect="1"/>
          </p:cNvPicPr>
          <p:nvPr/>
        </p:nvPicPr>
        <p:blipFill>
          <a:blip r:embed="rId2"/>
          <a:stretch/>
        </p:blipFill>
        <p:spPr bwMode="auto">
          <a:xfrm>
            <a:off x="9570157" y="3372448"/>
            <a:ext cx="1783343" cy="1872917"/>
          </a:xfrm>
          <a:prstGeom prst="rect">
            <a:avLst/>
          </a:prstGeom>
        </p:spPr>
      </p:pic>
      <p:pic>
        <p:nvPicPr>
          <p:cNvPr id="6" name="Grafik 5" descr="Stift Silhouette">
            <a:extLst>
              <a:ext uri="{FF2B5EF4-FFF2-40B4-BE49-F238E27FC236}">
                <a16:creationId xmlns:a16="http://schemas.microsoft.com/office/drawing/2014/main" id="{65B0F287-924D-AA4E-07C2-F7C81566C29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032796" y="1728344"/>
            <a:ext cx="914400" cy="914400"/>
          </a:xfrm>
          <a:prstGeom prst="rect">
            <a:avLst/>
          </a:prstGeom>
        </p:spPr>
      </p:pic>
    </p:spTree>
    <p:extLst>
      <p:ext uri="{BB962C8B-B14F-4D97-AF65-F5344CB8AC3E}">
        <p14:creationId xmlns:p14="http://schemas.microsoft.com/office/powerpoint/2010/main" val="29917418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4" name="Textfeld 3"/>
          <p:cNvSpPr txBox="1"/>
          <p:nvPr/>
        </p:nvSpPr>
        <p:spPr bwMode="auto">
          <a:xfrm>
            <a:off x="688588" y="3207351"/>
            <a:ext cx="9136092" cy="2546082"/>
          </a:xfrm>
          <a:prstGeom prst="rect">
            <a:avLst/>
          </a:prstGeom>
          <a:noFill/>
        </p:spPr>
        <p:txBody>
          <a:bodyPr wrap="square" rtlCol="0">
            <a:spAutoFit/>
          </a:bodyPr>
          <a:lstStyle/>
          <a:p>
            <a:pPr marL="285750" marR="0" lvl="0" indent="-285750" algn="l" defTabSz="914400">
              <a:lnSpc>
                <a:spcPct val="150000"/>
              </a:lnSpc>
              <a:spcBef>
                <a:spcPts val="0"/>
              </a:spcBef>
              <a:spcAft>
                <a:spcPts val="0"/>
              </a:spcAft>
              <a:buClr>
                <a:srgbClr val="000000"/>
              </a:buClr>
              <a:buSzTx/>
              <a:buFont typeface="Arial"/>
              <a:buChar char="•"/>
              <a:defRPr/>
            </a:pPr>
            <a:r>
              <a:rPr lang="nl" b="0" i="1" u="none" strike="noStrike" cap="none" spc="0" noProof="0" dirty="0">
                <a:ln>
                  <a:noFill/>
                </a:ln>
                <a:latin typeface="Poppins"/>
                <a:ea typeface="Arial"/>
                <a:cs typeface="Calibri" panose="020F0502020204030204" pitchFamily="34" charset="0"/>
              </a:rPr>
              <a:t>Zorg dat je de interesse van leerlingen wekt</a:t>
            </a:r>
          </a:p>
          <a:p>
            <a:pPr marL="285750" marR="0" lvl="0" indent="-285750" algn="l" defTabSz="914400">
              <a:lnSpc>
                <a:spcPct val="150000"/>
              </a:lnSpc>
              <a:spcBef>
                <a:spcPts val="0"/>
              </a:spcBef>
              <a:spcAft>
                <a:spcPts val="0"/>
              </a:spcAft>
              <a:buClr>
                <a:srgbClr val="000000"/>
              </a:buClr>
              <a:buSzTx/>
              <a:buFont typeface="Arial"/>
              <a:buChar char="•"/>
              <a:defRPr/>
            </a:pPr>
            <a:r>
              <a:rPr lang="nl" b="0" i="1" u="none" strike="noStrike" cap="none" spc="0" noProof="0" dirty="0">
                <a:ln>
                  <a:noFill/>
                </a:ln>
                <a:latin typeface="Poppins"/>
                <a:ea typeface="Arial"/>
                <a:cs typeface="Calibri" panose="020F0502020204030204" pitchFamily="34" charset="0"/>
              </a:rPr>
              <a:t>Integreer een educatieve reflectie </a:t>
            </a:r>
            <a:endParaRPr lang="nl" i="1" noProof="0" dirty="0">
              <a:latin typeface="Poppins"/>
              <a:cs typeface="Calibri" panose="020F0502020204030204" pitchFamily="34" charset="0"/>
            </a:endParaRPr>
          </a:p>
          <a:p>
            <a:pPr marL="285750" marR="0" lvl="0" indent="-285750" algn="l" defTabSz="914400">
              <a:lnSpc>
                <a:spcPct val="150000"/>
              </a:lnSpc>
              <a:spcBef>
                <a:spcPts val="0"/>
              </a:spcBef>
              <a:spcAft>
                <a:spcPts val="0"/>
              </a:spcAft>
              <a:buClr>
                <a:srgbClr val="000000"/>
              </a:buClr>
              <a:buSzTx/>
              <a:buFont typeface="Arial"/>
              <a:buChar char="•"/>
              <a:defRPr/>
            </a:pPr>
            <a:r>
              <a:rPr lang="nl" b="0" i="1" u="none" strike="noStrike" cap="none" spc="0" noProof="0" dirty="0">
                <a:ln>
                  <a:noFill/>
                </a:ln>
                <a:latin typeface="Poppins"/>
                <a:ea typeface="Arial"/>
                <a:cs typeface="Calibri" panose="020F0502020204030204" pitchFamily="34" charset="0"/>
              </a:rPr>
              <a:t>Geef één voorbeeld van elk voor hoe je de leervoortgang van je leerlingen formatief en summatief zult evalueren </a:t>
            </a:r>
          </a:p>
          <a:p>
            <a:pPr marL="285750" marR="0" lvl="0" indent="-285750" algn="l" defTabSz="914400">
              <a:lnSpc>
                <a:spcPct val="150000"/>
              </a:lnSpc>
              <a:spcBef>
                <a:spcPts val="0"/>
              </a:spcBef>
              <a:spcAft>
                <a:spcPts val="0"/>
              </a:spcAft>
              <a:buClr>
                <a:srgbClr val="000000"/>
              </a:buClr>
              <a:buSzTx/>
              <a:buFont typeface="Arial"/>
              <a:buChar char="•"/>
              <a:defRPr/>
            </a:pPr>
            <a:r>
              <a:rPr lang="nl" i="1" noProof="0" dirty="0">
                <a:latin typeface="Poppins"/>
                <a:ea typeface="Arial"/>
                <a:cs typeface="Calibri" panose="020F0502020204030204" pitchFamily="34" charset="0"/>
              </a:rPr>
              <a:t>Bedenk een aansprekend vorm om je programma de volgende keer in </a:t>
            </a:r>
            <a:r>
              <a:rPr lang="nl" b="1" i="1" noProof="0" dirty="0">
                <a:latin typeface="Poppins"/>
                <a:ea typeface="Arial"/>
                <a:cs typeface="Calibri" panose="020F0502020204030204" pitchFamily="34" charset="0"/>
              </a:rPr>
              <a:t>10-15 minuten </a:t>
            </a:r>
            <a:r>
              <a:rPr lang="nl" i="1" noProof="0" dirty="0">
                <a:latin typeface="Poppins"/>
                <a:ea typeface="Arial"/>
                <a:cs typeface="Calibri" panose="020F0502020204030204" pitchFamily="34" charset="0"/>
              </a:rPr>
              <a:t>te presenteren</a:t>
            </a:r>
            <a:endParaRPr lang="nl" b="0" i="1" u="none" strike="noStrike" cap="none" spc="0" noProof="0" dirty="0">
              <a:ln>
                <a:noFill/>
              </a:ln>
              <a:latin typeface="Poppins"/>
              <a:ea typeface="Arial"/>
              <a:cs typeface="Calibri" panose="020F0502020204030204" pitchFamily="34" charset="0"/>
            </a:endParaRPr>
          </a:p>
        </p:txBody>
      </p:sp>
      <p:sp>
        <p:nvSpPr>
          <p:cNvPr id="2" name="Textfeld 1"/>
          <p:cNvSpPr txBox="1"/>
          <p:nvPr/>
        </p:nvSpPr>
        <p:spPr bwMode="auto">
          <a:xfrm>
            <a:off x="688588" y="1337158"/>
            <a:ext cx="11051128" cy="1576585"/>
          </a:xfrm>
          <a:prstGeom prst="rect">
            <a:avLst/>
          </a:prstGeom>
          <a:no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nl" b="1" u="sng" noProof="0" dirty="0">
                <a:latin typeface="Poppins"/>
                <a:ea typeface="Arial"/>
                <a:cs typeface="Calibri" panose="020F0502020204030204" pitchFamily="34" charset="0"/>
              </a:rPr>
              <a:t>Opdracht 4.3.: </a:t>
            </a:r>
            <a:r>
              <a:rPr lang="nl" b="1" noProof="0" dirty="0">
                <a:latin typeface="Poppins"/>
                <a:ea typeface="Arial"/>
                <a:cs typeface="Calibri" panose="020F0502020204030204" pitchFamily="34" charset="0"/>
              </a:rPr>
              <a:t>Ontwikkel een </a:t>
            </a:r>
            <a:r>
              <a:rPr lang="nl" b="1" i="0" u="none" strike="noStrike" cap="none" spc="0" noProof="0" dirty="0">
                <a:ln>
                  <a:noFill/>
                </a:ln>
                <a:latin typeface="Poppins"/>
                <a:ea typeface="Arial"/>
                <a:cs typeface="Calibri" panose="020F0502020204030204" pitchFamily="34" charset="0"/>
              </a:rPr>
              <a:t>lesprogramma </a:t>
            </a:r>
          </a:p>
          <a:p>
            <a:pPr marL="342900" marR="0" lvl="0" indent="-342900" algn="l" defTabSz="914400">
              <a:lnSpc>
                <a:spcPct val="150000"/>
              </a:lnSpc>
              <a:spcBef>
                <a:spcPts val="0"/>
              </a:spcBef>
              <a:spcAft>
                <a:spcPts val="0"/>
              </a:spcAft>
              <a:buClr>
                <a:srgbClr val="000000"/>
              </a:buClr>
              <a:buSzTx/>
              <a:buFont typeface="Arial" panose="020B0604020202020204" pitchFamily="34" charset="0"/>
              <a:buChar char="•"/>
              <a:defRPr/>
            </a:pPr>
            <a:r>
              <a:rPr lang="nl" noProof="0" dirty="0">
                <a:latin typeface="Poppins"/>
                <a:ea typeface="Arial"/>
                <a:cs typeface="Calibri" panose="020F0502020204030204" pitchFamily="34" charset="0"/>
              </a:rPr>
              <a:t>Kies</a:t>
            </a:r>
            <a:r>
              <a:rPr lang="nl" i="0" u="none" strike="noStrike" cap="none" spc="0" noProof="0" dirty="0">
                <a:ln>
                  <a:noFill/>
                </a:ln>
                <a:latin typeface="Poppins"/>
                <a:ea typeface="Arial"/>
                <a:cs typeface="Calibri" panose="020F0502020204030204" pitchFamily="34" charset="0"/>
              </a:rPr>
              <a:t> een onderwerp over bodem(gezondheid). </a:t>
            </a:r>
          </a:p>
          <a:p>
            <a:pPr marL="342900" lvl="0" indent="-342900">
              <a:lnSpc>
                <a:spcPct val="150000"/>
              </a:lnSpc>
              <a:buClr>
                <a:srgbClr val="000000"/>
              </a:buClr>
              <a:buFont typeface="Arial" panose="020B0604020202020204" pitchFamily="34" charset="0"/>
              <a:buChar char="•"/>
              <a:defRPr/>
            </a:pPr>
            <a:r>
              <a:rPr lang="nl" noProof="0" dirty="0">
                <a:latin typeface="Poppins"/>
                <a:ea typeface="Arial"/>
                <a:cs typeface="Calibri" panose="020F0502020204030204" pitchFamily="34" charset="0"/>
              </a:rPr>
              <a:t>Zet leeractiviteiten op </a:t>
            </a:r>
            <a:r>
              <a:rPr lang="nl" noProof="0" dirty="0">
                <a:latin typeface="Poppins"/>
                <a:cs typeface="Calibri" panose="020F0502020204030204" pitchFamily="34" charset="0"/>
              </a:rPr>
              <a:t>waarmee leerlingen de gegeven leerdoelen kunnen bereiken in elk van de 5 f</a:t>
            </a:r>
            <a:r>
              <a:rPr lang="nl" i="0" u="none" strike="noStrike" cap="none" spc="0" noProof="0" dirty="0">
                <a:ln>
                  <a:noFill/>
                </a:ln>
                <a:latin typeface="Poppins"/>
                <a:ea typeface="Arial"/>
                <a:cs typeface="Calibri" panose="020F0502020204030204" pitchFamily="34" charset="0"/>
              </a:rPr>
              <a:t>asen: Engage, Explore, Explain, Elaborate, Evaluate (activeren, verkennen, uitleggen, uitwerken, evalueren)</a:t>
            </a:r>
          </a:p>
        </p:txBody>
      </p:sp>
      <p:pic>
        <p:nvPicPr>
          <p:cNvPr id="1026" name="Picture 2" descr="Flipchart - Openclipart"/>
          <p:cNvPicPr>
            <a:picLocks noChangeAspect="1" noChangeArrowheads="1"/>
          </p:cNvPicPr>
          <p:nvPr/>
        </p:nvPicPr>
        <p:blipFill>
          <a:blip r:embed="rId8"/>
          <a:stretch/>
        </p:blipFill>
        <p:spPr bwMode="auto">
          <a:xfrm>
            <a:off x="10066867" y="2860244"/>
            <a:ext cx="1286933" cy="1994746"/>
          </a:xfrm>
          <a:prstGeom prst="rect">
            <a:avLst/>
          </a:prstGeom>
          <a:noFill/>
        </p:spPr>
      </p:pic>
      <p:sp>
        <p:nvSpPr>
          <p:cNvPr id="3" name="Title 2">
            <a:extLst>
              <a:ext uri="{FF2B5EF4-FFF2-40B4-BE49-F238E27FC236}">
                <a16:creationId xmlns:a16="http://schemas.microsoft.com/office/drawing/2014/main" id="{F6CD9C89-1BC2-5461-772B-05B7142E0E0C}"/>
              </a:ext>
            </a:extLst>
          </p:cNvPr>
          <p:cNvSpPr>
            <a:spLocks noGrp="1"/>
          </p:cNvSpPr>
          <p:nvPr>
            <p:ph type="title"/>
          </p:nvPr>
        </p:nvSpPr>
        <p:spPr/>
        <p:txBody>
          <a:bodyPr>
            <a:normAutofit/>
          </a:bodyPr>
          <a:lstStyle/>
          <a:p>
            <a:r>
              <a:rPr lang="nl" dirty="0"/>
              <a:t>Nu is het aan jou:</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2" name="Textfeld 1"/>
          <p:cNvSpPr txBox="1"/>
          <p:nvPr/>
        </p:nvSpPr>
        <p:spPr bwMode="auto">
          <a:xfrm>
            <a:off x="667433" y="2150024"/>
            <a:ext cx="6411793" cy="2308324"/>
          </a:xfrm>
          <a:prstGeom prst="rect">
            <a:avLst/>
          </a:prstGeom>
          <a:noFill/>
        </p:spPr>
        <p:txBody>
          <a:bodyPr wrap="square" rtlCol="0">
            <a:spAutoFit/>
          </a:bodyPr>
          <a:lstStyle/>
          <a:p>
            <a:pPr marL="342900" lvl="0" indent="-342900">
              <a:buClr>
                <a:srgbClr val="000000"/>
              </a:buClr>
              <a:buFont typeface="Arial" panose="020B0604020202020204" pitchFamily="34" charset="0"/>
              <a:buChar char="•"/>
              <a:defRPr/>
            </a:pPr>
            <a:r>
              <a:rPr lang="nl" noProof="0" dirty="0">
                <a:latin typeface="Poppins"/>
                <a:cs typeface="Calibri" panose="020F0502020204030204" pitchFamily="34" charset="0"/>
              </a:rPr>
              <a:t>Presenteer je lesprogramma over bodemgezondheid in een aansprekende vorm. </a:t>
            </a:r>
          </a:p>
          <a:p>
            <a:pPr lvl="0">
              <a:buClr>
                <a:srgbClr val="000000"/>
              </a:buClr>
              <a:defRPr/>
            </a:pPr>
            <a:endParaRPr lang="nl" noProof="0" dirty="0">
              <a:latin typeface="Poppins"/>
              <a:cs typeface="Calibri" panose="020F0502020204030204" pitchFamily="34" charset="0"/>
            </a:endParaRPr>
          </a:p>
          <a:p>
            <a:pPr marL="342900" lvl="0" indent="-342900">
              <a:buClr>
                <a:srgbClr val="000000"/>
              </a:buClr>
              <a:buFont typeface="Arial" panose="020B0604020202020204" pitchFamily="34" charset="0"/>
              <a:buChar char="•"/>
              <a:defRPr/>
            </a:pPr>
            <a:r>
              <a:rPr lang="nl" noProof="0" dirty="0">
                <a:latin typeface="Poppins"/>
                <a:cs typeface="Calibri" panose="020F0502020204030204" pitchFamily="34" charset="0"/>
              </a:rPr>
              <a:t>Iedereen heeft 10–15 minuten om dat te doen. </a:t>
            </a:r>
          </a:p>
          <a:p>
            <a:pPr marL="342900" lvl="0" indent="-342900">
              <a:buClr>
                <a:srgbClr val="000000"/>
              </a:buClr>
              <a:buFont typeface="Arial" panose="020B0604020202020204" pitchFamily="34" charset="0"/>
              <a:buChar char="•"/>
              <a:defRPr/>
            </a:pPr>
            <a:endParaRPr lang="nl" noProof="0" dirty="0">
              <a:latin typeface="Poppins"/>
              <a:cs typeface="Calibri" panose="020F0502020204030204" pitchFamily="34" charset="0"/>
            </a:endParaRPr>
          </a:p>
          <a:p>
            <a:pPr marL="342900" lvl="0" indent="-342900">
              <a:buClr>
                <a:srgbClr val="000000"/>
              </a:buClr>
              <a:buFont typeface="Arial" panose="020B0604020202020204" pitchFamily="34" charset="0"/>
              <a:buChar char="•"/>
              <a:defRPr/>
            </a:pPr>
            <a:r>
              <a:rPr lang="nl" noProof="0" dirty="0">
                <a:latin typeface="Poppins"/>
                <a:cs typeface="Calibri" panose="020F0502020204030204" pitchFamily="34" charset="0"/>
              </a:rPr>
              <a:t>Het publiek moet notities maken en na afloop vragen stellen om de sprekers te helpen reflecteren op hun ideeën en die te verbeteren.</a:t>
            </a:r>
            <a:endParaRPr lang="nl" noProof="0" dirty="0">
              <a:latin typeface="Poppins"/>
              <a:ea typeface="Arial"/>
              <a:cs typeface="Calibri" panose="020F0502020204030204" pitchFamily="34" charset="0"/>
            </a:endParaRPr>
          </a:p>
        </p:txBody>
      </p:sp>
      <p:pic>
        <p:nvPicPr>
          <p:cNvPr id="5" name="Grafik 4" descr="Lehrer">
            <a:extLst>
              <a:ext uri="{FF2B5EF4-FFF2-40B4-BE49-F238E27FC236}">
                <a16:creationId xmlns:a16="http://schemas.microsoft.com/office/drawing/2014/main" id="{D0530558-25C6-4BF5-BA78-BF97B5BB07F4}"/>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29072" y="2028208"/>
            <a:ext cx="1400792" cy="1400792"/>
          </a:xfrm>
          <a:prstGeom prst="rect">
            <a:avLst/>
          </a:prstGeom>
        </p:spPr>
      </p:pic>
      <p:pic>
        <p:nvPicPr>
          <p:cNvPr id="7" name="Grafik 6" descr="Benutzer">
            <a:extLst>
              <a:ext uri="{FF2B5EF4-FFF2-40B4-BE49-F238E27FC236}">
                <a16:creationId xmlns:a16="http://schemas.microsoft.com/office/drawing/2014/main" id="{3EA8B42E-2361-4FAD-BAD5-2BB48D4A1A2E}"/>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47218" y="3057556"/>
            <a:ext cx="1400792" cy="1400792"/>
          </a:xfrm>
          <a:prstGeom prst="rect">
            <a:avLst/>
          </a:prstGeom>
        </p:spPr>
      </p:pic>
      <p:pic>
        <p:nvPicPr>
          <p:cNvPr id="18" name="Grafik 17" descr="Benutzer">
            <a:extLst>
              <a:ext uri="{FF2B5EF4-FFF2-40B4-BE49-F238E27FC236}">
                <a16:creationId xmlns:a16="http://schemas.microsoft.com/office/drawing/2014/main" id="{CE53C9B2-FE07-4E2F-8505-356852BE779B}"/>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bwMode="auto">
          <a:xfrm>
            <a:off x="9199706" y="3057556"/>
            <a:ext cx="1400792" cy="1400792"/>
          </a:xfrm>
          <a:prstGeom prst="rect">
            <a:avLst/>
          </a:prstGeom>
        </p:spPr>
      </p:pic>
      <p:sp>
        <p:nvSpPr>
          <p:cNvPr id="3" name="Title 2">
            <a:extLst>
              <a:ext uri="{FF2B5EF4-FFF2-40B4-BE49-F238E27FC236}">
                <a16:creationId xmlns:a16="http://schemas.microsoft.com/office/drawing/2014/main" id="{8C23DC3C-6D53-D4F7-EDDA-1312FE9E7CD9}"/>
              </a:ext>
            </a:extLst>
          </p:cNvPr>
          <p:cNvSpPr>
            <a:spLocks noGrp="1"/>
          </p:cNvSpPr>
          <p:nvPr>
            <p:ph type="title"/>
          </p:nvPr>
        </p:nvSpPr>
        <p:spPr/>
        <p:txBody>
          <a:bodyPr>
            <a:normAutofit/>
          </a:bodyPr>
          <a:lstStyle/>
          <a:p>
            <a:r>
              <a:rPr lang="nl" dirty="0"/>
              <a:t>Nu is het aan jou</a:t>
            </a:r>
          </a:p>
        </p:txBody>
      </p:sp>
    </p:spTree>
    <p:extLst>
      <p:ext uri="{BB962C8B-B14F-4D97-AF65-F5344CB8AC3E}">
        <p14:creationId xmlns:p14="http://schemas.microsoft.com/office/powerpoint/2010/main" val="42019121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Foliennummernplatzhalter 1"/>
          <p:cNvSpPr>
            <a:spLocks noGrp="1"/>
          </p:cNvSpPr>
          <p:nvPr>
            <p:ph type="sldNum" sz="quarter" idx="4294967295"/>
          </p:nvPr>
        </p:nvSpPr>
        <p:spPr bwMode="auto">
          <a:xfrm>
            <a:off x="9448800" y="6492875"/>
            <a:ext cx="2743200" cy="365125"/>
          </a:xfrm>
        </p:spPr>
        <p:txBody>
          <a:bodyPr/>
          <a:lstStyle/>
          <a:p>
            <a:pPr>
              <a:defRPr/>
            </a:pPr>
            <a:fld id="{C78E65DB-0693-4285-868B-A910EFECD7CD}" type="slidenum">
              <a:rPr lang="en-GB" noProof="0" smtClean="0"/>
              <a:t>56</a:t>
            </a:fld>
            <a:endParaRPr lang="en-GB" noProof="0" dirty="0"/>
          </a:p>
        </p:txBody>
      </p:sp>
      <p:grpSp>
        <p:nvGrpSpPr>
          <p:cNvPr id="6" name="Group 5">
            <a:extLst>
              <a:ext uri="{FF2B5EF4-FFF2-40B4-BE49-F238E27FC236}">
                <a16:creationId xmlns:a16="http://schemas.microsoft.com/office/drawing/2014/main" id="{7C6D195A-1C4C-3B20-5066-D4AC59EF20C2}"/>
              </a:ext>
            </a:extLst>
          </p:cNvPr>
          <p:cNvGrpSpPr/>
          <p:nvPr/>
        </p:nvGrpSpPr>
        <p:grpSpPr>
          <a:xfrm>
            <a:off x="2212429" y="684060"/>
            <a:ext cx="7325271" cy="4972287"/>
            <a:chOff x="1532686" y="876792"/>
            <a:chExt cx="8637974" cy="5863331"/>
          </a:xfrm>
        </p:grpSpPr>
        <p:pic>
          <p:nvPicPr>
            <p:cNvPr id="3" name="Grafik 2"/>
            <p:cNvPicPr>
              <a:picLocks noChangeAspect="1"/>
            </p:cNvPicPr>
            <p:nvPr/>
          </p:nvPicPr>
          <p:blipFill>
            <a:blip r:embed="rId3"/>
            <a:stretch/>
          </p:blipFill>
          <p:spPr bwMode="auto">
            <a:xfrm>
              <a:off x="1532686" y="1687398"/>
              <a:ext cx="8637973" cy="5052725"/>
            </a:xfrm>
            <a:prstGeom prst="rect">
              <a:avLst/>
            </a:prstGeom>
          </p:spPr>
        </p:pic>
        <p:pic>
          <p:nvPicPr>
            <p:cNvPr id="4" name="Grafik 3"/>
            <p:cNvPicPr>
              <a:picLocks noChangeAspect="1"/>
            </p:cNvPicPr>
            <p:nvPr/>
          </p:nvPicPr>
          <p:blipFill>
            <a:blip r:embed="rId4"/>
            <a:srcRect b="7587"/>
            <a:stretch>
              <a:fillRect/>
            </a:stretch>
          </p:blipFill>
          <p:spPr bwMode="auto">
            <a:xfrm>
              <a:off x="1532686" y="876792"/>
              <a:ext cx="8637974" cy="1003953"/>
            </a:xfrm>
            <a:prstGeom prst="rect">
              <a:avLst/>
            </a:prstGeom>
          </p:spPr>
        </p:pic>
      </p:grpSp>
      <p:pic>
        <p:nvPicPr>
          <p:cNvPr id="5" name="Grafik 4"/>
          <p:cNvPicPr>
            <a:picLocks noChangeAspect="1"/>
          </p:cNvPicPr>
          <p:nvPr/>
        </p:nvPicPr>
        <p:blipFill>
          <a:blip r:embed="rId5"/>
          <a:stretch/>
        </p:blipFill>
        <p:spPr bwMode="auto">
          <a:xfrm>
            <a:off x="10068471" y="203236"/>
            <a:ext cx="1949691" cy="961649"/>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áfico 4"/>
          <p:cNvPicPr>
            <a:picLocks noChangeAspect="1"/>
          </p:cNvPicPr>
          <p:nvPr/>
        </p:nvPicPr>
        <p:blipFill>
          <a:blip>
            <a:extLst>
              <a:ext uri="{96DAC541-7B7A-43D3-8B79-37D633B846F1}">
                <asvg:svgBlip xmlns:asvg="http://schemas.microsoft.com/office/drawing/2016/SVG/main" r:embed="rId3"/>
              </a:ext>
            </a:extLst>
          </a:blip>
          <a:stretch/>
        </p:blipFill>
        <p:spPr bwMode="auto">
          <a:xfrm>
            <a:off x="1" y="-1178158"/>
            <a:ext cx="12195662" cy="8130441"/>
          </a:xfrm>
          <a:prstGeom prst="rect">
            <a:avLst/>
          </a:prstGeom>
        </p:spPr>
      </p:pic>
      <p:sp>
        <p:nvSpPr>
          <p:cNvPr id="6" name="CuadroTexto 5"/>
          <p:cNvSpPr txBox="1"/>
          <p:nvPr/>
        </p:nvSpPr>
        <p:spPr bwMode="auto">
          <a:xfrm>
            <a:off x="5227271" y="3866661"/>
            <a:ext cx="1737463" cy="646331"/>
          </a:xfrm>
          <a:prstGeom prst="rect">
            <a:avLst/>
          </a:prstGeom>
          <a:noFill/>
        </p:spPr>
        <p:txBody>
          <a:bodyPr wrap="none" rtlCol="0">
            <a:spAutoFit/>
          </a:bodyPr>
          <a:lstStyle/>
          <a:p>
            <a:pPr algn="ctr">
              <a:defRPr/>
            </a:pPr>
            <a:r>
              <a:rPr lang="nl" sz="3600" noProof="0" dirty="0">
                <a:solidFill>
                  <a:schemeClr val="bg1"/>
                </a:solidFill>
                <a:latin typeface="Bebas Neue"/>
              </a:rPr>
              <a:t>BEDANKT</a:t>
            </a:r>
            <a:endParaRPr lang="nl" noProof="0" dirty="0"/>
          </a:p>
        </p:txBody>
      </p:sp>
      <p:sp>
        <p:nvSpPr>
          <p:cNvPr id="2" name="CuadroTexto 1"/>
          <p:cNvSpPr txBox="1"/>
          <p:nvPr/>
        </p:nvSpPr>
        <p:spPr bwMode="auto">
          <a:xfrm>
            <a:off x="5339973" y="4666304"/>
            <a:ext cx="1512053" cy="276999"/>
          </a:xfrm>
          <a:prstGeom prst="rect">
            <a:avLst/>
          </a:prstGeom>
          <a:noFill/>
        </p:spPr>
        <p:txBody>
          <a:bodyPr wrap="square">
            <a:spAutoFit/>
          </a:bodyPr>
          <a:lstStyle/>
          <a:p>
            <a:pPr algn="ctr">
              <a:defRPr/>
            </a:pPr>
            <a:r>
              <a:rPr lang="nl" sz="1200" b="1" noProof="0" dirty="0">
                <a:solidFill>
                  <a:schemeClr val="bg1"/>
                </a:solidFill>
                <a:latin typeface="Poppins"/>
                <a:cs typeface="Poppins"/>
              </a:rPr>
              <a:t>loess-project.eu</a:t>
            </a:r>
            <a:endParaRPr lang="nl" noProof="0" dirty="0"/>
          </a:p>
        </p:txBody>
      </p:sp>
      <p:sp>
        <p:nvSpPr>
          <p:cNvPr id="7" name="Rectangle 6">
            <a:extLst>
              <a:ext uri="{FF2B5EF4-FFF2-40B4-BE49-F238E27FC236}">
                <a16:creationId xmlns:a16="http://schemas.microsoft.com/office/drawing/2014/main" id="{676F10ED-0123-40DE-ACF2-07B2EE172507}"/>
              </a:ext>
            </a:extLst>
          </p:cNvPr>
          <p:cNvSpPr/>
          <p:nvPr/>
        </p:nvSpPr>
        <p:spPr>
          <a:xfrm>
            <a:off x="-1" y="6160168"/>
            <a:ext cx="12192000" cy="6978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
          </a:p>
        </p:txBody>
      </p:sp>
      <p:pic>
        <p:nvPicPr>
          <p:cNvPr id="3" name="Picture 2">
            <a:extLst>
              <a:ext uri="{FF2B5EF4-FFF2-40B4-BE49-F238E27FC236}">
                <a16:creationId xmlns:a16="http://schemas.microsoft.com/office/drawing/2014/main" id="{DFCD38EF-B67B-6B97-DFF4-0B1C7AAC57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252484" y="6319936"/>
            <a:ext cx="4024212" cy="37829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9" name="CuadroTexto 5"/>
          <p:cNvSpPr txBox="1"/>
          <p:nvPr/>
        </p:nvSpPr>
        <p:spPr bwMode="auto">
          <a:xfrm>
            <a:off x="5354275" y="158198"/>
            <a:ext cx="6948100" cy="261610"/>
          </a:xfrm>
          <a:prstGeom prst="rect">
            <a:avLst/>
          </a:prstGeom>
          <a:noFill/>
        </p:spPr>
        <p:txBody>
          <a:bodyPr wrap="square" lIns="91440" tIns="45720" rIns="91440" bIns="45720" rtlCol="0" anchor="t">
            <a:spAutoFit/>
          </a:bodyPr>
          <a:lstStyle/>
          <a:p>
            <a:pPr>
              <a:defRPr/>
            </a:pPr>
            <a:r>
              <a:rPr lang="nl" sz="1100" i="1" dirty="0">
                <a:latin typeface="Poppins"/>
              </a:rPr>
              <a:t>(Meyer, H. (2004). Was ist guter Unterricht? Berlin: Cornelsen Scriptor. ISBN 978-3-589-22047-2 )</a:t>
            </a:r>
          </a:p>
        </p:txBody>
      </p:sp>
      <p:sp>
        <p:nvSpPr>
          <p:cNvPr id="7" name="Rectangle 2"/>
          <p:cNvSpPr>
            <a:spLocks noChangeArrowheads="1"/>
          </p:cNvSpPr>
          <p:nvPr/>
        </p:nvSpPr>
        <p:spPr bwMode="auto">
          <a:xfrm>
            <a:off x="393700" y="1918811"/>
            <a:ext cx="11466222" cy="3754874"/>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285750" marR="0" lvl="0" indent="-285750" algn="l" defTabSz="914400">
              <a:spcBef>
                <a:spcPts val="0"/>
              </a:spcBef>
              <a:spcAft>
                <a:spcPts val="0"/>
              </a:spcAft>
              <a:buClrTx/>
              <a:buSzTx/>
              <a:buFont typeface="Arial" panose="020B0604020202020204" pitchFamily="34" charset="0"/>
              <a:buChar char="•"/>
              <a:defRPr/>
            </a:pPr>
            <a:r>
              <a:rPr lang="nl" sz="1400" b="1" i="0" u="none" strike="noStrike" cap="none" noProof="0" dirty="0">
                <a:ln>
                  <a:noFill/>
                </a:ln>
                <a:solidFill>
                  <a:schemeClr val="tx1"/>
                </a:solidFill>
                <a:latin typeface="Poppins"/>
              </a:rPr>
              <a:t>Duidelijke structuur van leer- en onderwijsprocessen</a:t>
            </a:r>
            <a:r>
              <a:rPr lang="nl" sz="1400" b="0" i="0" u="none" strike="noStrike" cap="none" noProof="0" dirty="0">
                <a:ln>
                  <a:noFill/>
                </a:ln>
                <a:solidFill>
                  <a:schemeClr val="tx1"/>
                </a:solidFill>
                <a:latin typeface="Poppins"/>
              </a:rPr>
              <a:t> (proces, doel en duidelijkheid van de inhoud, rituelen en flexibiliteit)</a:t>
            </a:r>
            <a:endParaRPr lang="nl" sz="1400" noProof="0" dirty="0">
              <a:latin typeface="Poppins"/>
            </a:endParaRPr>
          </a:p>
          <a:p>
            <a:pPr marL="285750" marR="0" lvl="0" indent="-285750" algn="l" defTabSz="914400">
              <a:spcBef>
                <a:spcPts val="0"/>
              </a:spcBef>
              <a:spcAft>
                <a:spcPts val="0"/>
              </a:spcAft>
              <a:buClrTx/>
              <a:buSzTx/>
              <a:buFont typeface="Arial" panose="020B0604020202020204" pitchFamily="34" charset="0"/>
              <a:buChar char="•"/>
              <a:defRPr/>
            </a:pPr>
            <a:r>
              <a:rPr lang="nl" sz="1400" b="1" i="0" u="none" strike="noStrike" cap="none" noProof="0" dirty="0">
                <a:ln>
                  <a:noFill/>
                </a:ln>
                <a:solidFill>
                  <a:schemeClr val="tx1"/>
                </a:solidFill>
                <a:latin typeface="Poppins"/>
              </a:rPr>
              <a:t>Hoog </a:t>
            </a:r>
            <a:r>
              <a:rPr lang="nl" sz="1400" b="1" noProof="0" dirty="0">
                <a:latin typeface="Poppins"/>
              </a:rPr>
              <a:t>p</a:t>
            </a:r>
            <a:r>
              <a:rPr lang="nl" sz="1400" b="1" i="0" u="none" strike="noStrike" cap="none" noProof="0" dirty="0">
                <a:ln>
                  <a:noFill/>
                </a:ln>
                <a:solidFill>
                  <a:schemeClr val="tx1"/>
                </a:solidFill>
                <a:latin typeface="Poppins"/>
              </a:rPr>
              <a:t>ercentage/grote hoeveelheid tijd die aan opdrachten wordt besteed</a:t>
            </a:r>
            <a:endParaRPr lang="nl" sz="1400" b="0" i="0" u="none" strike="noStrike" cap="none" noProof="0" dirty="0">
              <a:ln>
                <a:noFill/>
              </a:ln>
              <a:solidFill>
                <a:schemeClr val="tx1"/>
              </a:solidFill>
              <a:latin typeface="Poppins"/>
            </a:endParaRPr>
          </a:p>
          <a:p>
            <a:pPr marL="285750" marR="0" lvl="0" indent="-285750" algn="l" defTabSz="914400">
              <a:spcBef>
                <a:spcPts val="0"/>
              </a:spcBef>
              <a:spcAft>
                <a:spcPts val="0"/>
              </a:spcAft>
              <a:buClrTx/>
              <a:buSzTx/>
              <a:buFont typeface="Arial" panose="020B0604020202020204" pitchFamily="34" charset="0"/>
              <a:buChar char="•"/>
              <a:defRPr/>
            </a:pPr>
            <a:r>
              <a:rPr lang="nl" sz="1400" b="1" i="0" u="none" strike="noStrike" cap="none" noProof="0" dirty="0">
                <a:ln>
                  <a:noFill/>
                </a:ln>
                <a:solidFill>
                  <a:schemeClr val="tx1"/>
                </a:solidFill>
                <a:latin typeface="Poppins"/>
              </a:rPr>
              <a:t>Constructieve uitlijning van doelen, evaluatie, inhoud en methoden</a:t>
            </a:r>
          </a:p>
          <a:p>
            <a:pPr marL="285750" marR="0" lvl="0" indent="-285750" algn="l" defTabSz="914400">
              <a:spcBef>
                <a:spcPts val="0"/>
              </a:spcBef>
              <a:spcAft>
                <a:spcPts val="0"/>
              </a:spcAft>
              <a:buClrTx/>
              <a:buSzTx/>
              <a:buFont typeface="Arial" panose="020B0604020202020204" pitchFamily="34" charset="0"/>
              <a:buChar char="•"/>
              <a:defRPr/>
            </a:pPr>
            <a:r>
              <a:rPr lang="nl" sz="1400" b="1" i="0" u="none" strike="noStrike" cap="none" noProof="0" dirty="0">
                <a:ln>
                  <a:noFill/>
                </a:ln>
                <a:solidFill>
                  <a:schemeClr val="tx1"/>
                </a:solidFill>
                <a:latin typeface="Poppins"/>
              </a:rPr>
              <a:t>Duidelijkheid van de inhoud</a:t>
            </a:r>
            <a:r>
              <a:rPr lang="nl" sz="1400" b="0" i="0" u="none" strike="noStrike" cap="none" noProof="0" dirty="0">
                <a:ln>
                  <a:noFill/>
                </a:ln>
                <a:solidFill>
                  <a:schemeClr val="tx1"/>
                </a:solidFill>
                <a:latin typeface="Poppins"/>
              </a:rPr>
              <a:t> (begrijpelijke instructies voor opdrachten, logische thematische progressie, duidelijke en betrouwbare documentatie van resultaten)</a:t>
            </a:r>
            <a:endParaRPr lang="nl" sz="1400" noProof="0" dirty="0">
              <a:latin typeface="Poppins"/>
            </a:endParaRPr>
          </a:p>
          <a:p>
            <a:pPr marL="285750" marR="0" lvl="0" indent="-285750" algn="l" defTabSz="914400">
              <a:spcBef>
                <a:spcPts val="0"/>
              </a:spcBef>
              <a:spcAft>
                <a:spcPts val="0"/>
              </a:spcAft>
              <a:buClrTx/>
              <a:buSzTx/>
              <a:buFont typeface="Arial" panose="020B0604020202020204" pitchFamily="34" charset="0"/>
              <a:buChar char="•"/>
              <a:defRPr/>
            </a:pPr>
            <a:r>
              <a:rPr lang="nl" sz="1400" b="1" i="0" u="none" strike="noStrike" cap="none" noProof="0" dirty="0">
                <a:ln>
                  <a:noFill/>
                </a:ln>
                <a:solidFill>
                  <a:schemeClr val="tx1"/>
                </a:solidFill>
                <a:latin typeface="Poppins"/>
              </a:rPr>
              <a:t>Zinvolle communicatie in de klas</a:t>
            </a:r>
            <a:r>
              <a:rPr lang="nl" sz="1400" b="0" i="0" u="none" strike="noStrike" cap="none" noProof="0" dirty="0">
                <a:ln>
                  <a:noFill/>
                </a:ln>
                <a:solidFill>
                  <a:schemeClr val="tx1"/>
                </a:solidFill>
                <a:latin typeface="Poppins"/>
              </a:rPr>
              <a:t> (door participatie bij planning, discussiecultuur, reflectiebijeenkomsten, leerdagboeken en feedback van leerlingen)</a:t>
            </a:r>
            <a:endParaRPr lang="nl" sz="1400" noProof="0" dirty="0">
              <a:latin typeface="Poppins"/>
            </a:endParaRPr>
          </a:p>
          <a:p>
            <a:pPr marL="285750" marR="0" lvl="0" indent="-285750" algn="l" defTabSz="914400">
              <a:spcBef>
                <a:spcPts val="0"/>
              </a:spcBef>
              <a:spcAft>
                <a:spcPts val="0"/>
              </a:spcAft>
              <a:buClrTx/>
              <a:buSzTx/>
              <a:buFont typeface="Arial" panose="020B0604020202020204" pitchFamily="34" charset="0"/>
              <a:buChar char="•"/>
              <a:defRPr/>
            </a:pPr>
            <a:r>
              <a:rPr lang="nl" sz="1400" b="1" i="0" u="none" strike="noStrike" cap="none" noProof="0" dirty="0">
                <a:ln>
                  <a:noFill/>
                </a:ln>
                <a:solidFill>
                  <a:schemeClr val="tx1"/>
                </a:solidFill>
                <a:latin typeface="Poppins"/>
              </a:rPr>
              <a:t>Variatie in methoden</a:t>
            </a:r>
            <a:r>
              <a:rPr lang="nl" sz="1400" b="0" i="0" u="none" strike="noStrike" cap="none" noProof="0" dirty="0">
                <a:ln>
                  <a:noFill/>
                </a:ln>
                <a:solidFill>
                  <a:schemeClr val="tx1"/>
                </a:solidFill>
                <a:latin typeface="Poppins"/>
              </a:rPr>
              <a:t> (diverse presentatietechnieken</a:t>
            </a:r>
            <a:r>
              <a:rPr lang="nl" sz="1400" noProof="0" dirty="0">
                <a:latin typeface="Poppins"/>
              </a:rPr>
              <a:t> en </a:t>
            </a:r>
            <a:r>
              <a:rPr lang="nl" sz="1400" b="0" i="0" u="none" strike="noStrike" cap="none" noProof="0" dirty="0">
                <a:ln>
                  <a:noFill/>
                </a:ln>
                <a:solidFill>
                  <a:schemeClr val="tx1"/>
                </a:solidFill>
                <a:latin typeface="Poppins"/>
              </a:rPr>
              <a:t>actiepatronen, flexibiliteit in lesstructuren en verschillende lesbenaderingen)</a:t>
            </a:r>
            <a:endParaRPr lang="nl" sz="1400" noProof="0" dirty="0">
              <a:latin typeface="Poppins"/>
            </a:endParaRPr>
          </a:p>
          <a:p>
            <a:pPr marL="285750" marR="0" lvl="0" indent="-285750" algn="l" defTabSz="914400">
              <a:spcBef>
                <a:spcPts val="0"/>
              </a:spcBef>
              <a:spcAft>
                <a:spcPts val="0"/>
              </a:spcAft>
              <a:buClrTx/>
              <a:buSzTx/>
              <a:buFont typeface="Arial" panose="020B0604020202020204" pitchFamily="34" charset="0"/>
              <a:buChar char="•"/>
              <a:defRPr/>
            </a:pPr>
            <a:r>
              <a:rPr lang="nl" sz="1400" b="1" noProof="0" dirty="0">
                <a:latin typeface="Poppins"/>
              </a:rPr>
              <a:t>I</a:t>
            </a:r>
            <a:r>
              <a:rPr lang="nl" sz="1400" b="1" i="0" u="none" strike="noStrike" cap="none" noProof="0" dirty="0">
                <a:ln>
                  <a:noFill/>
                </a:ln>
                <a:solidFill>
                  <a:schemeClr val="tx1"/>
                </a:solidFill>
                <a:latin typeface="Poppins"/>
              </a:rPr>
              <a:t>ndividuele ondersteuning</a:t>
            </a:r>
            <a:r>
              <a:rPr lang="nl" sz="1400" b="0" i="0" u="none" strike="noStrike" cap="none" noProof="0" dirty="0">
                <a:ln>
                  <a:noFill/>
                </a:ln>
                <a:solidFill>
                  <a:schemeClr val="tx1"/>
                </a:solidFill>
                <a:latin typeface="Poppins"/>
              </a:rPr>
              <a:t> (door flexibiliteit, geduld en tijd; interne differentiatie en integratie; individuele evaluatie van het leren en op maat gemaakte ondersteuningsplannen; speciale ondersteuning voor risicoleerlingen)</a:t>
            </a:r>
            <a:endParaRPr lang="nl" sz="1400" noProof="0" dirty="0">
              <a:latin typeface="Poppins"/>
            </a:endParaRPr>
          </a:p>
          <a:p>
            <a:pPr marL="285750" marR="0" lvl="0" indent="-285750" algn="l" defTabSz="914400">
              <a:spcBef>
                <a:spcPts val="0"/>
              </a:spcBef>
              <a:spcAft>
                <a:spcPts val="0"/>
              </a:spcAft>
              <a:buClrTx/>
              <a:buSzTx/>
              <a:buFont typeface="Arial" panose="020B0604020202020204" pitchFamily="34" charset="0"/>
              <a:buChar char="•"/>
              <a:defRPr/>
            </a:pPr>
            <a:r>
              <a:rPr lang="nl" sz="1400" b="1" noProof="0" dirty="0">
                <a:latin typeface="Poppins"/>
              </a:rPr>
              <a:t>Slimme </a:t>
            </a:r>
            <a:r>
              <a:rPr lang="nl" sz="1400" b="1" i="0" u="none" strike="noStrike" cap="none" noProof="0" dirty="0">
                <a:ln>
                  <a:noFill/>
                </a:ln>
                <a:solidFill>
                  <a:schemeClr val="tx1"/>
                </a:solidFill>
                <a:latin typeface="Poppins"/>
              </a:rPr>
              <a:t>praktijk</a:t>
            </a:r>
            <a:r>
              <a:rPr lang="nl" sz="1400" b="0" i="0" u="none" strike="noStrike" cap="none" noProof="0" dirty="0">
                <a:ln>
                  <a:noFill/>
                </a:ln>
                <a:solidFill>
                  <a:schemeClr val="tx1"/>
                </a:solidFill>
                <a:latin typeface="Poppins"/>
              </a:rPr>
              <a:t> (bewustmaking over leerstrategieën, gerichte oefenopdrachten, specifieke begeleiding en een positieve leeromgeving)</a:t>
            </a:r>
            <a:endParaRPr lang="nl" sz="1400" noProof="0" dirty="0">
              <a:latin typeface="Poppins"/>
            </a:endParaRPr>
          </a:p>
          <a:p>
            <a:pPr marL="285750" marR="0" lvl="0" indent="-285750" algn="l" defTabSz="914400">
              <a:spcBef>
                <a:spcPts val="0"/>
              </a:spcBef>
              <a:spcAft>
                <a:spcPts val="0"/>
              </a:spcAft>
              <a:buClrTx/>
              <a:buSzTx/>
              <a:buFont typeface="Arial" panose="020B0604020202020204" pitchFamily="34" charset="0"/>
              <a:buChar char="•"/>
              <a:defRPr/>
            </a:pPr>
            <a:r>
              <a:rPr lang="nl" sz="1400" b="1" i="0" u="none" strike="noStrike" cap="none" noProof="0" dirty="0">
                <a:ln>
                  <a:noFill/>
                </a:ln>
                <a:solidFill>
                  <a:schemeClr val="tx1"/>
                </a:solidFill>
                <a:latin typeface="Poppins"/>
              </a:rPr>
              <a:t>Duidelijke verwachtingen, professionele evaluatie van de leerlingenprestaties, continue feedback </a:t>
            </a:r>
            <a:r>
              <a:rPr lang="nl" sz="1400" b="0" i="0" u="none" strike="noStrike" cap="none" noProof="0" dirty="0">
                <a:ln>
                  <a:noFill/>
                </a:ln>
                <a:solidFill>
                  <a:schemeClr val="tx1"/>
                </a:solidFill>
                <a:latin typeface="Poppins"/>
              </a:rPr>
              <a:t>(door leermogelijkheden aan te bieden die afgestemd zijn op richtlijnen of onderwijsnormen, afgestemd op de vermogens van leerlingen, en het geven van onmiddellijke, op ontwikkeling gerichte feedback)</a:t>
            </a:r>
            <a:endParaRPr lang="nl" sz="1400" noProof="0" dirty="0">
              <a:latin typeface="Poppins"/>
            </a:endParaRPr>
          </a:p>
          <a:p>
            <a:pPr marL="285750" marR="0" lvl="0" indent="-285750" algn="l" defTabSz="914400">
              <a:spcBef>
                <a:spcPts val="0"/>
              </a:spcBef>
              <a:spcAft>
                <a:spcPts val="0"/>
              </a:spcAft>
              <a:buClrTx/>
              <a:buSzTx/>
              <a:buFont typeface="Arial" panose="020B0604020202020204" pitchFamily="34" charset="0"/>
              <a:buChar char="•"/>
              <a:defRPr/>
            </a:pPr>
            <a:r>
              <a:rPr lang="nl" sz="1400" b="1" i="0" u="none" strike="noStrike" cap="none" noProof="0" dirty="0">
                <a:ln>
                  <a:noFill/>
                </a:ln>
                <a:solidFill>
                  <a:schemeClr val="tx1"/>
                </a:solidFill>
                <a:latin typeface="Poppins"/>
              </a:rPr>
              <a:t>Klassensfeer die bevorderlijk is voor leren </a:t>
            </a:r>
            <a:r>
              <a:rPr lang="nl" sz="1400" b="0" i="0" u="none" strike="noStrike" cap="none" noProof="0" dirty="0">
                <a:ln>
                  <a:noFill/>
                </a:ln>
                <a:solidFill>
                  <a:schemeClr val="tx1"/>
                </a:solidFill>
                <a:latin typeface="Poppins"/>
              </a:rPr>
              <a:t>(goede organisatie, functionele voorzieningen, nuttige leermiddelen)</a:t>
            </a:r>
          </a:p>
        </p:txBody>
      </p:sp>
      <p:sp>
        <p:nvSpPr>
          <p:cNvPr id="2" name="Textfeld 1">
            <a:extLst>
              <a:ext uri="{FF2B5EF4-FFF2-40B4-BE49-F238E27FC236}">
                <a16:creationId xmlns:a16="http://schemas.microsoft.com/office/drawing/2014/main" id="{31813824-F635-4823-83F8-A0B670C207E8}"/>
              </a:ext>
            </a:extLst>
          </p:cNvPr>
          <p:cNvSpPr txBox="1"/>
          <p:nvPr/>
        </p:nvSpPr>
        <p:spPr>
          <a:xfrm>
            <a:off x="643761" y="1111662"/>
            <a:ext cx="11154539" cy="646331"/>
          </a:xfrm>
          <a:prstGeom prst="rect">
            <a:avLst/>
          </a:prstGeom>
          <a:noFill/>
        </p:spPr>
        <p:txBody>
          <a:bodyPr wrap="square" lIns="91440" tIns="45720" rIns="91440" bIns="45720" rtlCol="0" anchor="t">
            <a:spAutoFit/>
          </a:bodyPr>
          <a:lstStyle/>
          <a:p>
            <a:r>
              <a:rPr lang="nl" b="1" u="sng" noProof="0" dirty="0">
                <a:latin typeface="Poppins"/>
              </a:rPr>
              <a:t>Opdracht 1.2.: </a:t>
            </a:r>
            <a:r>
              <a:rPr lang="nl" b="1" noProof="0" dirty="0">
                <a:latin typeface="Poppins"/>
              </a:rPr>
              <a:t>Lees deze criteria en verzamel in kleine groepjes voorbeelden van hoe ze in de praktijk kunnen worden gebracht. Deel je ideeën met je medestudenten. </a:t>
            </a:r>
          </a:p>
        </p:txBody>
      </p:sp>
      <p:sp>
        <p:nvSpPr>
          <p:cNvPr id="15" name="Title 14">
            <a:extLst>
              <a:ext uri="{FF2B5EF4-FFF2-40B4-BE49-F238E27FC236}">
                <a16:creationId xmlns:a16="http://schemas.microsoft.com/office/drawing/2014/main" id="{D2B82ADD-C640-DB01-5EFE-C0747DB94385}"/>
              </a:ext>
            </a:extLst>
          </p:cNvPr>
          <p:cNvSpPr>
            <a:spLocks noGrp="1"/>
          </p:cNvSpPr>
          <p:nvPr>
            <p:ph type="title"/>
          </p:nvPr>
        </p:nvSpPr>
        <p:spPr/>
        <p:txBody>
          <a:bodyPr/>
          <a:lstStyle/>
          <a:p>
            <a:pPr algn="r"/>
            <a:r>
              <a:rPr lang="nl" dirty="0"/>
              <a:t>10 kenmerken van ‘goed lesgeven’?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pic>
        <p:nvPicPr>
          <p:cNvPr id="10" name="Grafik 9"/>
          <p:cNvPicPr>
            <a:picLocks noChangeAspect="1"/>
          </p:cNvPicPr>
          <p:nvPr/>
        </p:nvPicPr>
        <p:blipFill>
          <a:blip r:embed="rId7"/>
          <a:stretch/>
        </p:blipFill>
        <p:spPr bwMode="auto">
          <a:xfrm rot="5400000">
            <a:off x="6953950" y="1591858"/>
            <a:ext cx="4386458" cy="3289843"/>
          </a:xfrm>
          <a:prstGeom prst="rect">
            <a:avLst/>
          </a:prstGeom>
        </p:spPr>
      </p:pic>
      <p:sp>
        <p:nvSpPr>
          <p:cNvPr id="17" name="Textfeld 16"/>
          <p:cNvSpPr txBox="1"/>
          <p:nvPr/>
        </p:nvSpPr>
        <p:spPr bwMode="auto">
          <a:xfrm>
            <a:off x="848027" y="3746567"/>
            <a:ext cx="5641673" cy="707886"/>
          </a:xfrm>
          <a:prstGeom prst="rect">
            <a:avLst/>
          </a:prstGeom>
          <a:noFill/>
        </p:spPr>
        <p:txBody>
          <a:bodyPr wrap="square" rtlCol="0">
            <a:spAutoFit/>
          </a:bodyPr>
          <a:lstStyle/>
          <a:p>
            <a:pPr>
              <a:defRPr/>
            </a:pPr>
            <a:r>
              <a:rPr lang="nl" sz="2000" b="1" u="sng" noProof="0" dirty="0">
                <a:latin typeface="Poppins"/>
                <a:cs typeface="Poppins"/>
              </a:rPr>
              <a:t>Opdracht 1.3.: </a:t>
            </a:r>
            <a:r>
              <a:rPr lang="nl" sz="2000" b="1" i="1" noProof="0" dirty="0">
                <a:latin typeface="Poppins"/>
                <a:cs typeface="Poppins"/>
              </a:rPr>
              <a:t>Wat denk je: hoe zou onderwijs over bodemgezondheid eruitzien?</a:t>
            </a:r>
            <a:endParaRPr lang="nl" sz="2000" i="1" noProof="0" dirty="0">
              <a:latin typeface="Poppins"/>
              <a:cs typeface="Poppins"/>
            </a:endParaRPr>
          </a:p>
        </p:txBody>
      </p:sp>
      <p:sp>
        <p:nvSpPr>
          <p:cNvPr id="5" name="CuadroTexto 5">
            <a:extLst>
              <a:ext uri="{FF2B5EF4-FFF2-40B4-BE49-F238E27FC236}">
                <a16:creationId xmlns:a16="http://schemas.microsoft.com/office/drawing/2014/main" id="{0E3AFDF7-08E0-8762-2BCD-DE1D0A8D90F4}"/>
              </a:ext>
            </a:extLst>
          </p:cNvPr>
          <p:cNvSpPr txBox="1"/>
          <p:nvPr/>
        </p:nvSpPr>
        <p:spPr bwMode="auto">
          <a:xfrm>
            <a:off x="7502257" y="5514740"/>
            <a:ext cx="4102564" cy="523220"/>
          </a:xfrm>
          <a:prstGeom prst="rect">
            <a:avLst/>
          </a:prstGeom>
          <a:noFill/>
        </p:spPr>
        <p:txBody>
          <a:bodyPr wrap="square" rtlCol="0">
            <a:spAutoFit/>
          </a:bodyPr>
          <a:lstStyle/>
          <a:p>
            <a:pPr>
              <a:defRPr/>
            </a:pPr>
            <a:r>
              <a:rPr lang="nl" sz="1400" noProof="0" dirty="0">
                <a:latin typeface="Bebas Neue"/>
              </a:rPr>
              <a:t>© Institut für Fachdidaktik, Bereich Mathematik &amp; Naturwissenschaftsdidaktik</a:t>
            </a:r>
            <a:endParaRPr lang="nl" sz="1400" b="1" noProof="0" dirty="0">
              <a:latin typeface="Poppins"/>
              <a:cs typeface="Poppins"/>
            </a:endParaRPr>
          </a:p>
        </p:txBody>
      </p:sp>
      <p:pic>
        <p:nvPicPr>
          <p:cNvPr id="2" name="Grafik 1">
            <a:hlinkClick r:id="rId8"/>
          </p:cNvPr>
          <p:cNvPicPr>
            <a:picLocks noChangeAspect="1"/>
          </p:cNvPicPr>
          <p:nvPr/>
        </p:nvPicPr>
        <p:blipFill>
          <a:blip r:embed="rId9"/>
          <a:stretch>
            <a:fillRect/>
          </a:stretch>
        </p:blipFill>
        <p:spPr>
          <a:xfrm>
            <a:off x="2464511" y="1783367"/>
            <a:ext cx="2225233" cy="1822862"/>
          </a:xfrm>
          <a:prstGeom prst="rect">
            <a:avLst/>
          </a:prstGeom>
        </p:spPr>
      </p:pic>
      <p:sp>
        <p:nvSpPr>
          <p:cNvPr id="4" name="Title 3">
            <a:extLst>
              <a:ext uri="{FF2B5EF4-FFF2-40B4-BE49-F238E27FC236}">
                <a16:creationId xmlns:a16="http://schemas.microsoft.com/office/drawing/2014/main" id="{E15E9607-33CD-5409-01C1-5D7383265D07}"/>
              </a:ext>
            </a:extLst>
          </p:cNvPr>
          <p:cNvSpPr>
            <a:spLocks noGrp="1"/>
          </p:cNvSpPr>
          <p:nvPr>
            <p:ph type="title"/>
          </p:nvPr>
        </p:nvSpPr>
        <p:spPr/>
        <p:txBody>
          <a:bodyPr>
            <a:normAutofit/>
          </a:bodyPr>
          <a:lstStyle/>
          <a:p>
            <a:r>
              <a:rPr lang="nl" dirty="0"/>
              <a:t>Bodemgezondheid (onderwijs)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grpSp>
        <p:nvGrpSpPr>
          <p:cNvPr id="36" name="Group 35">
            <a:extLst>
              <a:ext uri="{FF2B5EF4-FFF2-40B4-BE49-F238E27FC236}">
                <a16:creationId xmlns:a16="http://schemas.microsoft.com/office/drawing/2014/main" id="{C7DEB73F-9C69-B4A2-D0AD-E4DFC1BF01EA}"/>
              </a:ext>
            </a:extLst>
          </p:cNvPr>
          <p:cNvGrpSpPr/>
          <p:nvPr/>
        </p:nvGrpSpPr>
        <p:grpSpPr>
          <a:xfrm>
            <a:off x="2463800" y="1316062"/>
            <a:ext cx="6858868" cy="4572579"/>
            <a:chOff x="2020168" y="791235"/>
            <a:chExt cx="8128000" cy="5418667"/>
          </a:xfrm>
        </p:grpSpPr>
        <p:graphicFrame>
          <p:nvGraphicFramePr>
            <p:cNvPr id="10" name="Diagramm 9"/>
            <p:cNvGraphicFramePr>
              <a:graphicFrameLocks/>
            </p:cNvGraphicFramePr>
            <p:nvPr>
              <p:extLst>
                <p:ext uri="{D42A27DB-BD31-4B8C-83A1-F6EECF244321}">
                  <p14:modId xmlns:p14="http://schemas.microsoft.com/office/powerpoint/2010/main" val="2192303401"/>
                </p:ext>
              </p:extLst>
            </p:nvPr>
          </p:nvGraphicFramePr>
          <p:xfrm>
            <a:off x="2020168" y="791235"/>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15" name="Gerade Verbindung mit Pfeil 14"/>
            <p:cNvCxnSpPr>
              <a:cxnSpLocks/>
            </p:cNvCxnSpPr>
            <p:nvPr/>
          </p:nvCxnSpPr>
          <p:spPr bwMode="auto">
            <a:xfrm flipH="1" flipV="1">
              <a:off x="4991809" y="2890867"/>
              <a:ext cx="983500" cy="1777685"/>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16" name="Gerade Verbindung mit Pfeil 15"/>
            <p:cNvCxnSpPr>
              <a:cxnSpLocks/>
            </p:cNvCxnSpPr>
            <p:nvPr/>
          </p:nvCxnSpPr>
          <p:spPr bwMode="auto">
            <a:xfrm flipH="1" flipV="1">
              <a:off x="5034052" y="2779773"/>
              <a:ext cx="2150522" cy="1224635"/>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17" name="Gerade Verbindung mit Pfeil 16"/>
            <p:cNvCxnSpPr>
              <a:cxnSpLocks/>
            </p:cNvCxnSpPr>
            <p:nvPr/>
          </p:nvCxnSpPr>
          <p:spPr bwMode="auto">
            <a:xfrm flipH="1" flipV="1">
              <a:off x="6237040" y="2172996"/>
              <a:ext cx="1015686" cy="1727024"/>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18" name="Gerade Verbindung mit Pfeil 17"/>
            <p:cNvCxnSpPr>
              <a:cxnSpLocks/>
            </p:cNvCxnSpPr>
            <p:nvPr/>
          </p:nvCxnSpPr>
          <p:spPr bwMode="auto">
            <a:xfrm flipH="1" flipV="1">
              <a:off x="4972999" y="4004409"/>
              <a:ext cx="2162704" cy="94545"/>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19" name="Gerade Verbindung mit Pfeil 18"/>
            <p:cNvCxnSpPr>
              <a:cxnSpLocks/>
            </p:cNvCxnSpPr>
            <p:nvPr/>
          </p:nvCxnSpPr>
          <p:spPr bwMode="auto">
            <a:xfrm flipH="1" flipV="1">
              <a:off x="6068192" y="2172997"/>
              <a:ext cx="53840" cy="2495557"/>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20" name="Gerade Verbindung mit Pfeil 19"/>
            <p:cNvCxnSpPr>
              <a:cxnSpLocks/>
            </p:cNvCxnSpPr>
            <p:nvPr/>
          </p:nvCxnSpPr>
          <p:spPr bwMode="auto">
            <a:xfrm flipH="1">
              <a:off x="4915610" y="2840395"/>
              <a:ext cx="2164362" cy="1102278"/>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21" name="Gerade Verbindung mit Pfeil 20"/>
            <p:cNvCxnSpPr>
              <a:cxnSpLocks/>
            </p:cNvCxnSpPr>
            <p:nvPr/>
          </p:nvCxnSpPr>
          <p:spPr bwMode="auto">
            <a:xfrm flipV="1">
              <a:off x="4855977" y="2172996"/>
              <a:ext cx="1056386" cy="1653658"/>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22" name="Gerade Verbindung mit Pfeil 21"/>
            <p:cNvCxnSpPr>
              <a:cxnSpLocks/>
            </p:cNvCxnSpPr>
            <p:nvPr/>
          </p:nvCxnSpPr>
          <p:spPr bwMode="auto">
            <a:xfrm flipV="1">
              <a:off x="6237040" y="2930625"/>
              <a:ext cx="921975" cy="1737927"/>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23" name="Gerade Verbindung mit Pfeil 22"/>
            <p:cNvCxnSpPr>
              <a:cxnSpLocks/>
            </p:cNvCxnSpPr>
            <p:nvPr/>
          </p:nvCxnSpPr>
          <p:spPr bwMode="auto">
            <a:xfrm flipH="1" flipV="1">
              <a:off x="5074874" y="2634637"/>
              <a:ext cx="1950672" cy="85827"/>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grpSp>
      <p:sp>
        <p:nvSpPr>
          <p:cNvPr id="24" name="Textfeld 23"/>
          <p:cNvSpPr txBox="1"/>
          <p:nvPr/>
        </p:nvSpPr>
        <p:spPr bwMode="auto">
          <a:xfrm>
            <a:off x="3967270" y="-52790"/>
            <a:ext cx="7746031" cy="307777"/>
          </a:xfrm>
          <a:prstGeom prst="rect">
            <a:avLst/>
          </a:prstGeom>
          <a:noFill/>
        </p:spPr>
        <p:txBody>
          <a:bodyPr wrap="none" lIns="91440" tIns="45720" rIns="91440" bIns="45720" rtlCol="0" anchor="t">
            <a:spAutoFit/>
          </a:bodyPr>
          <a:lstStyle/>
          <a:p>
            <a:pPr>
              <a:defRPr/>
            </a:pPr>
            <a:r>
              <a:rPr lang="nl" sz="1100" i="1" noProof="0" dirty="0">
                <a:latin typeface="Poppins"/>
              </a:rPr>
              <a:t>(gebaseerd op: Gropengießer, H., Kattmann, U., &amp; Krüger, D. (2010). Biologiedidaktik in Übersichten. Aulis-Verlag.</a:t>
            </a:r>
            <a:r>
              <a:rPr lang="nl" sz="1400" i="1" dirty="0">
                <a:latin typeface="Poppins"/>
              </a:rPr>
              <a:t>)</a:t>
            </a:r>
          </a:p>
        </p:txBody>
      </p:sp>
      <p:sp>
        <p:nvSpPr>
          <p:cNvPr id="2" name="Textfeld 1"/>
          <p:cNvSpPr txBox="1"/>
          <p:nvPr/>
        </p:nvSpPr>
        <p:spPr bwMode="auto">
          <a:xfrm>
            <a:off x="412332" y="2150022"/>
            <a:ext cx="3456012" cy="1384995"/>
          </a:xfrm>
          <a:prstGeom prst="rect">
            <a:avLst/>
          </a:prstGeom>
          <a:noFill/>
          <a:ln>
            <a:noFill/>
          </a:ln>
        </p:spPr>
        <p:txBody>
          <a:bodyPr wrap="square" rtlCol="0">
            <a:spAutoFit/>
          </a:bodyPr>
          <a:lstStyle/>
          <a:p>
            <a:pPr>
              <a:defRPr/>
            </a:pPr>
            <a:r>
              <a:rPr lang="nl" sz="1400" b="1" noProof="0" dirty="0">
                <a:latin typeface="Poppins"/>
              </a:rPr>
              <a:t>Welke onderwijsdoelen zouden behaald moeten worden?</a:t>
            </a:r>
            <a:r>
              <a:rPr lang="nl" sz="1400" noProof="0" dirty="0">
                <a:latin typeface="Poppins"/>
              </a:rPr>
              <a:t> Hoe ziet bodemgeletterdheid eruit, welke onderwerpen zijn belangrijker dan andere, leerdoelen van bodemonderwijs, leerplannen, individuele en maatschappelijke eisen wat betreft de bodem, ...</a:t>
            </a:r>
          </a:p>
        </p:txBody>
      </p:sp>
      <p:sp>
        <p:nvSpPr>
          <p:cNvPr id="25" name="Textfeld 24"/>
          <p:cNvSpPr txBox="1"/>
          <p:nvPr/>
        </p:nvSpPr>
        <p:spPr bwMode="auto">
          <a:xfrm>
            <a:off x="437732" y="3996192"/>
            <a:ext cx="3249901" cy="954107"/>
          </a:xfrm>
          <a:prstGeom prst="rect">
            <a:avLst/>
          </a:prstGeom>
          <a:noFill/>
          <a:ln>
            <a:noFill/>
          </a:ln>
        </p:spPr>
        <p:txBody>
          <a:bodyPr wrap="square" rtlCol="0">
            <a:spAutoFit/>
          </a:bodyPr>
          <a:lstStyle/>
          <a:p>
            <a:pPr>
              <a:defRPr/>
            </a:pPr>
            <a:r>
              <a:rPr lang="nl" sz="1400" b="1" noProof="0" dirty="0">
                <a:latin typeface="Poppins"/>
              </a:rPr>
              <a:t>Waar zullen we lesgeven over bodemgezondheid? </a:t>
            </a:r>
            <a:r>
              <a:rPr lang="nl" sz="1400" noProof="0" dirty="0">
                <a:latin typeface="Poppins"/>
              </a:rPr>
              <a:t>Klas, laboratorium, schooltuin, excursies, tentoonstellingen, ...</a:t>
            </a:r>
          </a:p>
        </p:txBody>
      </p:sp>
      <p:sp>
        <p:nvSpPr>
          <p:cNvPr id="26" name="Textfeld 25"/>
          <p:cNvSpPr txBox="1"/>
          <p:nvPr/>
        </p:nvSpPr>
        <p:spPr bwMode="auto">
          <a:xfrm>
            <a:off x="692162" y="5149977"/>
            <a:ext cx="4503602" cy="738664"/>
          </a:xfrm>
          <a:prstGeom prst="rect">
            <a:avLst/>
          </a:prstGeom>
          <a:noFill/>
          <a:ln>
            <a:noFill/>
          </a:ln>
        </p:spPr>
        <p:txBody>
          <a:bodyPr wrap="square" rtlCol="0">
            <a:spAutoFit/>
          </a:bodyPr>
          <a:lstStyle/>
          <a:p>
            <a:pPr>
              <a:defRPr/>
            </a:pPr>
            <a:r>
              <a:rPr lang="nl" sz="1400" b="1" noProof="0" dirty="0">
                <a:latin typeface="Poppins"/>
              </a:rPr>
              <a:t>Welke lesmaterialen moeten worden gebruikt?</a:t>
            </a:r>
            <a:endParaRPr lang="nl" noProof="0" dirty="0">
              <a:latin typeface="Poppins"/>
            </a:endParaRPr>
          </a:p>
          <a:p>
            <a:pPr>
              <a:defRPr/>
            </a:pPr>
            <a:r>
              <a:rPr lang="nl" sz="1400" noProof="0" dirty="0">
                <a:latin typeface="Poppins"/>
              </a:rPr>
              <a:t>Levende organismen, les- en leermaterialen, leerboek, modellen, ...</a:t>
            </a:r>
          </a:p>
        </p:txBody>
      </p:sp>
      <p:sp>
        <p:nvSpPr>
          <p:cNvPr id="27" name="Textfeld 26"/>
          <p:cNvSpPr txBox="1"/>
          <p:nvPr/>
        </p:nvSpPr>
        <p:spPr bwMode="auto">
          <a:xfrm>
            <a:off x="8141273" y="3918871"/>
            <a:ext cx="3882507" cy="1600438"/>
          </a:xfrm>
          <a:prstGeom prst="rect">
            <a:avLst/>
          </a:prstGeom>
          <a:noFill/>
          <a:ln>
            <a:noFill/>
          </a:ln>
        </p:spPr>
        <p:txBody>
          <a:bodyPr wrap="square" rtlCol="0">
            <a:spAutoFit/>
          </a:bodyPr>
          <a:lstStyle/>
          <a:p>
            <a:pPr>
              <a:defRPr/>
            </a:pPr>
            <a:r>
              <a:rPr lang="nl" sz="1400" b="1" noProof="0" dirty="0">
                <a:latin typeface="Poppins"/>
              </a:rPr>
              <a:t>Hoe zullen we lesgeven over bodemgezondheid?</a:t>
            </a:r>
          </a:p>
          <a:p>
            <a:pPr>
              <a:defRPr/>
            </a:pPr>
            <a:r>
              <a:rPr lang="nl" sz="1400" b="1" noProof="0" dirty="0">
                <a:latin typeface="Poppins"/>
              </a:rPr>
              <a:t>Sociale vormen:</a:t>
            </a:r>
            <a:r>
              <a:rPr lang="nl" sz="1400" noProof="0" dirty="0">
                <a:latin typeface="Poppins"/>
              </a:rPr>
              <a:t> Docentgericht, leerlinggericht</a:t>
            </a:r>
            <a:endParaRPr lang="nl" noProof="0" dirty="0">
              <a:latin typeface="Poppins"/>
            </a:endParaRPr>
          </a:p>
          <a:p>
            <a:pPr>
              <a:defRPr/>
            </a:pPr>
            <a:r>
              <a:rPr lang="nl" sz="1400" b="1" noProof="0" dirty="0">
                <a:latin typeface="Poppins"/>
              </a:rPr>
              <a:t>Lesmodellen:</a:t>
            </a:r>
            <a:r>
              <a:rPr lang="nl" sz="1400" noProof="0" dirty="0">
                <a:latin typeface="Poppins"/>
              </a:rPr>
              <a:t> Probleemgericht, onderzoeksgericht, SSI, fenomenen enz.</a:t>
            </a:r>
            <a:endParaRPr lang="nl" noProof="0" dirty="0">
              <a:latin typeface="Poppins"/>
            </a:endParaRPr>
          </a:p>
          <a:p>
            <a:pPr>
              <a:defRPr/>
            </a:pPr>
            <a:r>
              <a:rPr lang="nl" sz="1400" b="1" noProof="0" dirty="0">
                <a:latin typeface="Poppins"/>
              </a:rPr>
              <a:t>Lesmethoden:</a:t>
            </a:r>
            <a:r>
              <a:rPr lang="nl" sz="1400" noProof="0" dirty="0">
                <a:latin typeface="Poppins"/>
              </a:rPr>
              <a:t> Praktisch, tekstwerk, schrijven, onderzoekend enz.</a:t>
            </a:r>
          </a:p>
        </p:txBody>
      </p:sp>
      <p:sp>
        <p:nvSpPr>
          <p:cNvPr id="28" name="Textfeld 27"/>
          <p:cNvSpPr txBox="1"/>
          <p:nvPr/>
        </p:nvSpPr>
        <p:spPr bwMode="auto">
          <a:xfrm>
            <a:off x="437732" y="1143663"/>
            <a:ext cx="5012462" cy="738664"/>
          </a:xfrm>
          <a:prstGeom prst="rect">
            <a:avLst/>
          </a:prstGeom>
          <a:noFill/>
          <a:ln>
            <a:noFill/>
          </a:ln>
        </p:spPr>
        <p:txBody>
          <a:bodyPr wrap="square" rtlCol="0">
            <a:spAutoFit/>
          </a:bodyPr>
          <a:lstStyle/>
          <a:p>
            <a:pPr>
              <a:defRPr/>
            </a:pPr>
            <a:r>
              <a:rPr lang="nl" sz="1400" b="1" noProof="0" dirty="0">
                <a:latin typeface="Poppins"/>
              </a:rPr>
              <a:t>Wie geeft les in/houdt zich bezig met onderwijs in bodemgeletterdheid? </a:t>
            </a:r>
            <a:r>
              <a:rPr lang="nl" sz="1400" noProof="0" dirty="0">
                <a:latin typeface="Poppins"/>
              </a:rPr>
              <a:t>Onderzoekers, docenten, educatoren, boeren, leerplannen, individuele en maatschappelijke eisen enz.</a:t>
            </a:r>
          </a:p>
        </p:txBody>
      </p:sp>
      <p:sp>
        <p:nvSpPr>
          <p:cNvPr id="29" name="Textfeld 28"/>
          <p:cNvSpPr txBox="1"/>
          <p:nvPr/>
        </p:nvSpPr>
        <p:spPr bwMode="auto">
          <a:xfrm>
            <a:off x="8141273" y="1223762"/>
            <a:ext cx="3841297" cy="2462213"/>
          </a:xfrm>
          <a:prstGeom prst="rect">
            <a:avLst/>
          </a:prstGeom>
          <a:noFill/>
          <a:ln>
            <a:noFill/>
          </a:ln>
        </p:spPr>
        <p:txBody>
          <a:bodyPr wrap="square" rtlCol="0">
            <a:spAutoFit/>
          </a:bodyPr>
          <a:lstStyle/>
          <a:p>
            <a:pPr>
              <a:defRPr/>
            </a:pPr>
            <a:r>
              <a:rPr lang="nl" sz="1400" b="1" noProof="0" dirty="0">
                <a:latin typeface="Poppins"/>
              </a:rPr>
              <a:t>Welke bodem-specifieke en vakoverschrijdende inhoud moet worden behandeld?
</a:t>
            </a:r>
            <a:r>
              <a:rPr lang="nl" sz="1400" noProof="0" dirty="0">
                <a:latin typeface="Poppins"/>
              </a:rPr>
              <a:t>Niet-toepassingsgerichte en toepassingsgerichte inhoud (competenties) zoals:
bijv. bodemkennis, bodemgerelateerde praktijken, procedurele kennis, communicatie gerelateerd aan bodemkennis (bijv. diagrammen), vakspecifieke academische taal, modellen van verandering enz.</a:t>
            </a:r>
          </a:p>
        </p:txBody>
      </p:sp>
      <p:sp>
        <p:nvSpPr>
          <p:cNvPr id="4" name="Title 3">
            <a:extLst>
              <a:ext uri="{FF2B5EF4-FFF2-40B4-BE49-F238E27FC236}">
                <a16:creationId xmlns:a16="http://schemas.microsoft.com/office/drawing/2014/main" id="{37E32AE9-B075-8293-260E-2D3272D67011}"/>
              </a:ext>
            </a:extLst>
          </p:cNvPr>
          <p:cNvSpPr>
            <a:spLocks noGrp="1"/>
          </p:cNvSpPr>
          <p:nvPr>
            <p:ph type="title"/>
          </p:nvPr>
        </p:nvSpPr>
        <p:spPr/>
        <p:txBody>
          <a:bodyPr>
            <a:normAutofit fontScale="90000"/>
          </a:bodyPr>
          <a:lstStyle/>
          <a:p>
            <a:r>
              <a:rPr lang="nl" dirty="0"/>
              <a:t>Vragen om te behandelen om de bodemgeletterdheid te verbeteren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6" name="Rechteck 5"/>
          <p:cNvSpPr/>
          <p:nvPr/>
        </p:nvSpPr>
        <p:spPr bwMode="auto">
          <a:xfrm>
            <a:off x="1501506" y="1257685"/>
            <a:ext cx="8903305" cy="5016758"/>
          </a:xfrm>
          <a:prstGeom prst="rect">
            <a:avLst/>
          </a:prstGeom>
        </p:spPr>
        <p:txBody>
          <a:bodyPr wrap="square">
            <a:spAutoFit/>
          </a:bodyPr>
          <a:lstStyle/>
          <a:p>
            <a:pPr>
              <a:lnSpc>
                <a:spcPct val="150000"/>
              </a:lnSpc>
              <a:defRPr/>
            </a:pPr>
            <a:r>
              <a:rPr lang="nl" sz="2000" b="1" noProof="0" dirty="0">
                <a:latin typeface="Poppins"/>
              </a:rPr>
              <a:t>“Het leven op aarde is afhankelijk van gezonde bodems.</a:t>
            </a:r>
            <a:r>
              <a:rPr lang="nl" sz="2000" noProof="0" dirty="0">
                <a:latin typeface="Poppins"/>
              </a:rPr>
              <a:t> De bodem is de basis voor onze voedselsystemen. De bodem levert schoon water en leefgebieden voor biodiversiteit en draagt tegelijk bij aan klimaatveerkracht. De bodem ondersteunt ons cultureel erfgoed en landschappen en is de basis voor onze economie en welvaart. Maar het wordt geschat dat </a:t>
            </a:r>
            <a:r>
              <a:rPr lang="nl" sz="2000" b="1" noProof="0" dirty="0">
                <a:latin typeface="Poppins"/>
              </a:rPr>
              <a:t>tussen 60 en 70% van de bodems in de EU ongezond is.</a:t>
            </a:r>
            <a:r>
              <a:rPr lang="nl" sz="2000" noProof="0" dirty="0">
                <a:latin typeface="Poppins"/>
              </a:rPr>
              <a:t> De bodem is een kwetsbare hulpbron waarmee </a:t>
            </a:r>
            <a:r>
              <a:rPr lang="nl" sz="2000" b="1" noProof="0" dirty="0">
                <a:latin typeface="Poppins"/>
              </a:rPr>
              <a:t>zorgvuldig moet worden omgegaan en die voor toekomstige generaties veiliggesteld moet worden.” </a:t>
            </a:r>
          </a:p>
          <a:p>
            <a:pPr algn="r">
              <a:lnSpc>
                <a:spcPct val="150000"/>
              </a:lnSpc>
              <a:defRPr/>
            </a:pPr>
            <a:r>
              <a:rPr lang="nl" sz="2000" b="1" noProof="0" dirty="0">
                <a:latin typeface="Poppins"/>
              </a:rPr>
              <a:t>(EU-missie Bodemdeal voor Europa). </a:t>
            </a:r>
          </a:p>
          <a:p>
            <a:pPr>
              <a:defRPr/>
            </a:pPr>
            <a:endParaRPr lang="nl" sz="2000" noProof="0" dirty="0">
              <a:latin typeface="Poppins"/>
            </a:endParaRPr>
          </a:p>
        </p:txBody>
      </p:sp>
      <p:sp>
        <p:nvSpPr>
          <p:cNvPr id="2" name="Title 1">
            <a:extLst>
              <a:ext uri="{FF2B5EF4-FFF2-40B4-BE49-F238E27FC236}">
                <a16:creationId xmlns:a16="http://schemas.microsoft.com/office/drawing/2014/main" id="{163600E8-8713-B33D-56D7-67E58379A82D}"/>
              </a:ext>
            </a:extLst>
          </p:cNvPr>
          <p:cNvSpPr>
            <a:spLocks noGrp="1"/>
          </p:cNvSpPr>
          <p:nvPr>
            <p:ph type="title"/>
          </p:nvPr>
        </p:nvSpPr>
        <p:spPr/>
        <p:txBody>
          <a:bodyPr>
            <a:normAutofit/>
          </a:bodyPr>
          <a:lstStyle/>
          <a:p>
            <a:r>
              <a:rPr lang="nl" dirty="0"/>
              <a:t>Waarom lesgeven over bodemgezondheid?</a:t>
            </a:r>
          </a:p>
        </p:txBody>
      </p:sp>
    </p:spTree>
  </p:cSld>
  <p:clrMapOvr>
    <a:masterClrMapping/>
  </p:clrMapOvr>
</p:sld>
</file>

<file path=ppt/theme/theme1.xml><?xml version="1.0" encoding="utf-8"?>
<a:theme xmlns:a="http://schemas.openxmlformats.org/drawingml/2006/main" name="1_Tema de Office">
  <a:themeElements>
    <a:clrScheme name="LOESS">
      <a:dk1>
        <a:srgbClr val="000000"/>
      </a:dk1>
      <a:lt1>
        <a:srgbClr val="FFFFFF"/>
      </a:lt1>
      <a:dk2>
        <a:srgbClr val="59302C"/>
      </a:dk2>
      <a:lt2>
        <a:srgbClr val="0CB08E"/>
      </a:lt2>
      <a:accent1>
        <a:srgbClr val="0CB08E"/>
      </a:accent1>
      <a:accent2>
        <a:srgbClr val="00797A"/>
      </a:accent2>
      <a:accent3>
        <a:srgbClr val="FFFFFF"/>
      </a:accent3>
      <a:accent4>
        <a:srgbClr val="0CB08E"/>
      </a:accent4>
      <a:accent5>
        <a:srgbClr val="42B75F"/>
      </a:accent5>
      <a:accent6>
        <a:srgbClr val="70AD47"/>
      </a:accent6>
      <a:hlink>
        <a:srgbClr val="FFFFFF"/>
      </a:hlink>
      <a:folHlink>
        <a:srgbClr val="00797A"/>
      </a:folHlink>
    </a:clrScheme>
    <a:fontScheme name="Office">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9b9c972-6c78-424e-8500-a22f256d764b" xsi:nil="true"/>
    <lcf76f155ced4ddcb4097134ff3c332f xmlns="664392dc-dad9-45cc-9b02-6ff2a8be1f7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CB5529B691B194C972332E7D0D0E597" ma:contentTypeVersion="15" ma:contentTypeDescription="Create a new document." ma:contentTypeScope="" ma:versionID="de8527c2bebc75a356c211d6f92a7154">
  <xsd:schema xmlns:xsd="http://www.w3.org/2001/XMLSchema" xmlns:xs="http://www.w3.org/2001/XMLSchema" xmlns:p="http://schemas.microsoft.com/office/2006/metadata/properties" xmlns:ns2="664392dc-dad9-45cc-9b02-6ff2a8be1f79" xmlns:ns3="49b9c972-6c78-424e-8500-a22f256d764b" targetNamespace="http://schemas.microsoft.com/office/2006/metadata/properties" ma:root="true" ma:fieldsID="4b97f35892b16ea83cdd99b05fa9efac" ns2:_="" ns3:_="">
    <xsd:import namespace="664392dc-dad9-45cc-9b02-6ff2a8be1f79"/>
    <xsd:import namespace="49b9c972-6c78-424e-8500-a22f256d764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4392dc-dad9-45cc-9b02-6ff2a8be1f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434b1e2-08d8-4d9f-bb99-4dcd3b0f2a8c"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9b9c972-6c78-424e-8500-a22f256d764b"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39ee07c4-518d-4055-84c8-5ef84dd127d8}" ma:internalName="TaxCatchAll" ma:showField="CatchAllData" ma:web="49b9c972-6c78-424e-8500-a22f256d764b">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B76055-C66F-4A7B-B21B-6CB7211F0642}">
  <ds:schemaRefs>
    <ds:schemaRef ds:uri="http://schemas.microsoft.com/sharepoint/v3/contenttype/forms"/>
  </ds:schemaRefs>
</ds:datastoreItem>
</file>

<file path=customXml/itemProps2.xml><?xml version="1.0" encoding="utf-8"?>
<ds:datastoreItem xmlns:ds="http://schemas.openxmlformats.org/officeDocument/2006/customXml" ds:itemID="{A31E25E9-B9F0-412D-AB20-BD9F488523C9}">
  <ds:schemaRefs>
    <ds:schemaRef ds:uri="http://purl.org/dc/elements/1.1/"/>
    <ds:schemaRef ds:uri="49b9c972-6c78-424e-8500-a22f256d764b"/>
    <ds:schemaRef ds:uri="http://purl.org/dc/terms/"/>
    <ds:schemaRef ds:uri="http://schemas.microsoft.com/office/2006/metadata/properties"/>
    <ds:schemaRef ds:uri="http://www.w3.org/XML/1998/namespace"/>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664392dc-dad9-45cc-9b02-6ff2a8be1f79"/>
  </ds:schemaRefs>
</ds:datastoreItem>
</file>

<file path=customXml/itemProps3.xml><?xml version="1.0" encoding="utf-8"?>
<ds:datastoreItem xmlns:ds="http://schemas.openxmlformats.org/officeDocument/2006/customXml" ds:itemID="{55F202AE-B21A-43A5-9532-998D84D8C5BF}"/>
</file>

<file path=docProps/app.xml><?xml version="1.0" encoding="utf-8"?>
<Properties xmlns="http://schemas.openxmlformats.org/officeDocument/2006/extended-properties" xmlns:vt="http://schemas.openxmlformats.org/officeDocument/2006/docPropsVTypes">
  <Template/>
  <TotalTime>207</TotalTime>
  <Words>4042</Words>
  <Application>Microsoft Office PowerPoint</Application>
  <PresentationFormat>Widescreen</PresentationFormat>
  <Paragraphs>432</Paragraphs>
  <Slides>57</Slides>
  <Notes>51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57</vt:i4>
      </vt:variant>
    </vt:vector>
  </HeadingPairs>
  <TitlesOfParts>
    <vt:vector size="66" baseType="lpstr">
      <vt:lpstr>Aptos</vt:lpstr>
      <vt:lpstr>Arial</vt:lpstr>
      <vt:lpstr>Bebas Neue</vt:lpstr>
      <vt:lpstr>Calibri</vt:lpstr>
      <vt:lpstr>MuseoSans</vt:lpstr>
      <vt:lpstr>Poppins</vt:lpstr>
      <vt:lpstr>Segoe UI</vt:lpstr>
      <vt:lpstr>Wingdings</vt:lpstr>
      <vt:lpstr>1_Tema de Office</vt:lpstr>
      <vt:lpstr>PowerPoint Presentation</vt:lpstr>
      <vt:lpstr>Overzicht</vt:lpstr>
      <vt:lpstr>Module 1</vt:lpstr>
      <vt:lpstr>Wat vind jij ‘goed milieuonderwijs’?</vt:lpstr>
      <vt:lpstr>Wat is ‘goed milieuonderwijs’?</vt:lpstr>
      <vt:lpstr>10 kenmerken van ‘goed lesgeven’?</vt:lpstr>
      <vt:lpstr>Bodemgezondheid (onderwijs)</vt:lpstr>
      <vt:lpstr>Vragen om te behandelen om de bodemgeletterdheid te verbeteren</vt:lpstr>
      <vt:lpstr>Waarom lesgeven over bodemgezondheid?</vt:lpstr>
      <vt:lpstr>PowerPoint Presentation</vt:lpstr>
      <vt:lpstr>PowerPoint Presentation</vt:lpstr>
      <vt:lpstr>Module 2</vt:lpstr>
      <vt:lpstr>Onderwijs over bodemgezondheid – het 5E-model volgen</vt:lpstr>
      <vt:lpstr>Engage</vt:lpstr>
      <vt:lpstr>Bodemgezondheidsonderwijs</vt:lpstr>
      <vt:lpstr>Interesse wekken – Leerlingen enthousiast maken over het onderwerp</vt:lpstr>
      <vt:lpstr>Interesse wekken – Leerlingen enthousiast maken over het onderwerp</vt:lpstr>
      <vt:lpstr>Interesse wekken – Leerlingen enthousiast maken over het onderwerp</vt:lpstr>
      <vt:lpstr>Vooronderstellingen van leerlingen</vt:lpstr>
      <vt:lpstr>Ideeën van leerlingen</vt:lpstr>
      <vt:lpstr>Ideeën van leerlingen</vt:lpstr>
      <vt:lpstr>Ideeën van leerlingen</vt:lpstr>
      <vt:lpstr>Opdracht voor module 3:</vt:lpstr>
      <vt:lpstr>Module 3</vt:lpstr>
      <vt:lpstr>Explore</vt:lpstr>
      <vt:lpstr>Leerlingen ontdekken zelf iets nieuws</vt:lpstr>
      <vt:lpstr>Leerlingen ontdekken zelf iets nieuws</vt:lpstr>
      <vt:lpstr>Hoe wetenschappers kennis opdoen</vt:lpstr>
      <vt:lpstr>Methoden om actief met de inhoud bezig te zijn</vt:lpstr>
      <vt:lpstr>Degenen die uitleggen leren het meest</vt:lpstr>
      <vt:lpstr>Degenen die uitleggen leren het meest</vt:lpstr>
      <vt:lpstr>Degenen die uitleggen leren het meest</vt:lpstr>
      <vt:lpstr>Degenen die uitleggen leren het meest</vt:lpstr>
      <vt:lpstr>Uitleg</vt:lpstr>
      <vt:lpstr>Tien kenmerken van goede uitleg in een schoolcontext</vt:lpstr>
      <vt:lpstr>Voorbeeld: Bodemprofiel</vt:lpstr>
      <vt:lpstr>Informatiedichtheid</vt:lpstr>
      <vt:lpstr>beeldverwerking vraagt om steun van de docent</vt:lpstr>
      <vt:lpstr>Module 4</vt:lpstr>
      <vt:lpstr>Uitwerken – dieper graven</vt:lpstr>
      <vt:lpstr>Uitwerken – dieper graven</vt:lpstr>
      <vt:lpstr>Leren met sociaalwetenschappelijke vraagstukken (SSI)</vt:lpstr>
      <vt:lpstr>SSI - sociaalwetenschappelijke vraagstukken</vt:lpstr>
      <vt:lpstr>SSI - sociaalwetenschappelijke vraagstukken – Opdracht</vt:lpstr>
      <vt:lpstr>Feedback ontvangen</vt:lpstr>
      <vt:lpstr>Feedback ontvangen</vt:lpstr>
      <vt:lpstr>Feedback ontvangen</vt:lpstr>
      <vt:lpstr>Feedback ontvangen</vt:lpstr>
      <vt:lpstr>Conceptkaarten visualiseren ‘mentale modellen’ van de lerenden </vt:lpstr>
      <vt:lpstr>Conceptkaarten stellen ‘mentale modellen’ voor</vt:lpstr>
      <vt:lpstr>Conceptkaarten analyseren</vt:lpstr>
      <vt:lpstr>Feedback ontvangen – Conceptkaart </vt:lpstr>
      <vt:lpstr>Conceptkaart – Opdracht </vt:lpstr>
      <vt:lpstr>Nu is het aan jou:</vt:lpstr>
      <vt:lpstr>Nu is het aan jou</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Jiménez, Israel</dc:creator>
  <cp:lastModifiedBy>Christina Makarona</cp:lastModifiedBy>
  <cp:revision>174</cp:revision>
  <dcterms:created xsi:type="dcterms:W3CDTF">2023-07-31T09:53:39Z</dcterms:created>
  <dcterms:modified xsi:type="dcterms:W3CDTF">2026-04-02T11:25:44Z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0x0101004CB5529B691B194C972332E7D0D0E597</vt:lpwstr>
  </property>
  <property fmtid="{D5CDD505-2E9C-101B-9397-08002B2CF9AE}" pid="3" name="MediaServiceImageTags">
    <vt:lpwstr/>
  </property>
</Properties>
</file>