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2"/>
  </p:notesMasterIdLst>
  <p:sldIdLst>
    <p:sldId id="256" r:id="rId5"/>
    <p:sldId id="304" r:id="rId6"/>
    <p:sldId id="303" r:id="rId7"/>
    <p:sldId id="257" r:id="rId8"/>
    <p:sldId id="258" r:id="rId9"/>
    <p:sldId id="259" r:id="rId10"/>
    <p:sldId id="261" r:id="rId11"/>
    <p:sldId id="262" r:id="rId12"/>
    <p:sldId id="265" r:id="rId13"/>
    <p:sldId id="263" r:id="rId14"/>
    <p:sldId id="266" r:id="rId15"/>
    <p:sldId id="307" r:id="rId16"/>
    <p:sldId id="319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18" r:id="rId25"/>
    <p:sldId id="308" r:id="rId26"/>
    <p:sldId id="274" r:id="rId27"/>
    <p:sldId id="309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314" r:id="rId36"/>
    <p:sldId id="282" r:id="rId37"/>
    <p:sldId id="286" r:id="rId38"/>
    <p:sldId id="287" r:id="rId39"/>
    <p:sldId id="310" r:id="rId40"/>
    <p:sldId id="284" r:id="rId41"/>
    <p:sldId id="285" r:id="rId42"/>
    <p:sldId id="311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315" r:id="rId54"/>
    <p:sldId id="298" r:id="rId55"/>
    <p:sldId id="316" r:id="rId56"/>
    <p:sldId id="317" r:id="rId57"/>
    <p:sldId id="300" r:id="rId58"/>
    <p:sldId id="312" r:id="rId59"/>
    <p:sldId id="301" r:id="rId60"/>
    <p:sldId id="302" r:id="rId61"/>
  </p:sldIdLst>
  <p:sldSz cx="12192000" cy="6858000"/>
  <p:notesSz cx="6858000" cy="9144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99DF2B-F3AE-C70E-3B29-DE486ADAD40C}" name="Lucas Weinberg" initials="LW" userId="S::lucas.weinberg_uibk.ac.at#ext#@wilabonn.onmicrosoft.com::03f511b6-2c31-47d9-87ce-ccb32745f318" providerId="AD"/>
  <p188:author id="{EE9D1B38-79CD-856F-9D4E-FCA1C09388E1}" name="Christina Makarona" initials="CM" userId="S::christina.makarona@eun.org::ed67c8ba-9bc6-4c9b-aae6-af36f9de055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Kapelari" initials="SK" lastIdx="4" clrIdx="0">
    <p:extLst>
      <p:ext uri="{19B8F6BF-5375-455C-9EA6-DF929625EA0E}">
        <p15:presenceInfo xmlns:p15="http://schemas.microsoft.com/office/powerpoint/2012/main" userId="S-1-5-21-2037284933-2388869433-1188439103-2534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2AB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60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Weinberg" userId="S::lucas.weinberg_uibk.ac.at#ext#@wilabonn.onmicrosoft.com::03f511b6-2c31-47d9-87ce-ccb32745f318" providerId="AD" clId="Web-{AB9D85DC-213C-071E-5905-6B997DD4FF85}"/>
    <pc:docChg chg="modSld">
      <pc:chgData name="Lucas Weinberg" userId="S::lucas.weinberg_uibk.ac.at#ext#@wilabonn.onmicrosoft.com::03f511b6-2c31-47d9-87ce-ccb32745f318" providerId="AD" clId="Web-{AB9D85DC-213C-071E-5905-6B997DD4FF85}" dt="2026-01-29T10:56:36.639" v="16" actId="1076"/>
      <pc:docMkLst>
        <pc:docMk/>
      </pc:docMkLst>
      <pc:sldChg chg="addSp delSp modSp modCm">
        <pc:chgData name="Lucas Weinberg" userId="S::lucas.weinberg_uibk.ac.at#ext#@wilabonn.onmicrosoft.com::03f511b6-2c31-47d9-87ce-ccb32745f318" providerId="AD" clId="Web-{AB9D85DC-213C-071E-5905-6B997DD4FF85}" dt="2026-01-29T10:56:36.639" v="16" actId="1076"/>
        <pc:sldMkLst>
          <pc:docMk/>
          <pc:sldMk cId="0" sldId="264"/>
        </pc:sldMkLst>
        <pc:spChg chg="mod">
          <ac:chgData name="Lucas Weinberg" userId="S::lucas.weinberg_uibk.ac.at#ext#@wilabonn.onmicrosoft.com::03f511b6-2c31-47d9-87ce-ccb32745f318" providerId="AD" clId="Web-{AB9D85DC-213C-071E-5905-6B997DD4FF85}" dt="2026-01-29T10:56:36.639" v="16" actId="1076"/>
          <ac:spMkLst>
            <pc:docMk/>
            <pc:sldMk cId="0" sldId="264"/>
            <ac:spMk id="5" creationId="{E02DF13C-6566-BD87-FF16-C2322A58D8F0}"/>
          </ac:spMkLst>
        </pc:spChg>
        <pc:picChg chg="add mod">
          <ac:chgData name="Lucas Weinberg" userId="S::lucas.weinberg_uibk.ac.at#ext#@wilabonn.onmicrosoft.com::03f511b6-2c31-47d9-87ce-ccb32745f318" providerId="AD" clId="Web-{AB9D85DC-213C-071E-5905-6B997DD4FF85}" dt="2026-01-29T10:56:26.420" v="5" actId="1076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cas Weinberg" userId="S::lucas.weinberg_uibk.ac.at#ext#@wilabonn.onmicrosoft.com::03f511b6-2c31-47d9-87ce-ccb32745f318" providerId="AD" clId="Web-{AB9D85DC-213C-071E-5905-6B997DD4FF85}" dt="2026-01-29T10:56:36.576" v="15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modSp">
        <pc:chgData name="Lucas Weinberg" userId="S::lucas.weinberg_uibk.ac.at#ext#@wilabonn.onmicrosoft.com::03f511b6-2c31-47d9-87ce-ccb32745f318" providerId="AD" clId="Web-{AB9D85DC-213C-071E-5905-6B997DD4FF85}" dt="2026-01-29T10:29:36.154" v="1" actId="1076"/>
        <pc:sldMkLst>
          <pc:docMk/>
          <pc:sldMk cId="0" sldId="281"/>
        </pc:sldMkLst>
        <pc:picChg chg="mod">
          <ac:chgData name="Lucas Weinberg" userId="S::lucas.weinberg_uibk.ac.at#ext#@wilabonn.onmicrosoft.com::03f511b6-2c31-47d9-87ce-ccb32745f318" providerId="AD" clId="Web-{AB9D85DC-213C-071E-5905-6B997DD4FF85}" dt="2026-01-29T10:29:36.154" v="1" actId="1076"/>
          <ac:picMkLst>
            <pc:docMk/>
            <pc:sldMk cId="0" sldId="281"/>
            <ac:picMk id="6" creationId="{00000000-0000-0000-0000-000000000000}"/>
          </ac:picMkLst>
        </pc:picChg>
      </pc:sldChg>
    </pc:docChg>
  </pc:docChgLst>
  <pc:docChgLst>
    <pc:chgData name="Giuseppe Mossuti" userId="2ab3c031-613a-4eed-8135-da26cfd5c33f" providerId="ADAL" clId="{8DEDAA6F-FC64-40D9-B503-604E8D1F8C47}"/>
    <pc:docChg chg="modSld">
      <pc:chgData name="Giuseppe Mossuti" userId="2ab3c031-613a-4eed-8135-da26cfd5c33f" providerId="ADAL" clId="{8DEDAA6F-FC64-40D9-B503-604E8D1F8C47}" dt="2026-01-30T09:28:27.584" v="2" actId="6549"/>
      <pc:docMkLst>
        <pc:docMk/>
      </pc:docMkLst>
      <pc:sldChg chg="modSp mod">
        <pc:chgData name="Giuseppe Mossuti" userId="2ab3c031-613a-4eed-8135-da26cfd5c33f" providerId="ADAL" clId="{8DEDAA6F-FC64-40D9-B503-604E8D1F8C47}" dt="2026-01-30T09:28:14.393" v="1" actId="14100"/>
        <pc:sldMkLst>
          <pc:docMk/>
          <pc:sldMk cId="0" sldId="264"/>
        </pc:sldMkLst>
        <pc:spChg chg="mod">
          <ac:chgData name="Giuseppe Mossuti" userId="2ab3c031-613a-4eed-8135-da26cfd5c33f" providerId="ADAL" clId="{8DEDAA6F-FC64-40D9-B503-604E8D1F8C47}" dt="2026-01-30T09:28:14.393" v="1" actId="14100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2ab3c031-613a-4eed-8135-da26cfd5c33f" providerId="ADAL" clId="{8DEDAA6F-FC64-40D9-B503-604E8D1F8C47}" dt="2026-01-30T09:26:13.855" v="0" actId="1076"/>
          <ac:picMkLst>
            <pc:docMk/>
            <pc:sldMk cId="0" sldId="264"/>
            <ac:picMk id="3" creationId="{AF03DB96-3249-935A-97AA-5385C4C4C4A9}"/>
          </ac:picMkLst>
        </pc:picChg>
      </pc:sldChg>
      <pc:sldChg chg="modSp mod">
        <pc:chgData name="Giuseppe Mossuti" userId="2ab3c031-613a-4eed-8135-da26cfd5c33f" providerId="ADAL" clId="{8DEDAA6F-FC64-40D9-B503-604E8D1F8C47}" dt="2026-01-30T09:28:27.584" v="2" actId="6549"/>
        <pc:sldMkLst>
          <pc:docMk/>
          <pc:sldMk cId="0" sldId="266"/>
        </pc:sldMkLst>
        <pc:spChg chg="mod">
          <ac:chgData name="Giuseppe Mossuti" userId="2ab3c031-613a-4eed-8135-da26cfd5c33f" providerId="ADAL" clId="{8DEDAA6F-FC64-40D9-B503-604E8D1F8C47}" dt="2026-01-30T09:28:27.584" v="2" actId="6549"/>
          <ac:spMkLst>
            <pc:docMk/>
            <pc:sldMk cId="0" sldId="266"/>
            <ac:spMk id="4" creationId="{00000000-0000-0000-0000-000000000000}"/>
          </ac:spMkLst>
        </pc:spChg>
      </pc:sldChg>
    </pc:docChg>
  </pc:docChgLst>
  <pc:docChgLst>
    <pc:chgData name="Lucas Weinberg" userId="S::lucas.weinberg_uibk.ac.at#ext#@wilabonn.onmicrosoft.com::03f511b6-2c31-47d9-87ce-ccb32745f318" providerId="AD" clId="Web-{D0217734-4909-4B71-0DAA-31C7A26CF818}"/>
    <pc:docChg chg="mod">
      <pc:chgData name="Lucas Weinberg" userId="S::lucas.weinberg_uibk.ac.at#ext#@wilabonn.onmicrosoft.com::03f511b6-2c31-47d9-87ce-ccb32745f318" providerId="AD" clId="Web-{D0217734-4909-4B71-0DAA-31C7A26CF818}" dt="2026-01-28T12:49:39.080" v="0"/>
      <pc:docMkLst>
        <pc:docMk/>
      </pc:docMkLst>
    </pc:docChg>
  </pc:docChgLst>
  <pc:docChgLst>
    <pc:chgData name="Giuseppe Mossuti" userId="S::giuseppe.mossuti_eun.org#ext#@wilabonn.onmicrosoft.com::7a503b0d-332c-4ce3-bdf7-cf79346f1006" providerId="AD" clId="Web-{BCAC2DE3-C92B-2752-F01F-8DF3BB3AA93F}"/>
    <pc:docChg chg="modSld">
      <pc:chgData name="Giuseppe Mossuti" userId="S::giuseppe.mossuti_eun.org#ext#@wilabonn.onmicrosoft.com::7a503b0d-332c-4ce3-bdf7-cf79346f1006" providerId="AD" clId="Web-{BCAC2DE3-C92B-2752-F01F-8DF3BB3AA93F}" dt="2026-01-29T11:27:19.753" v="139" actId="1076"/>
      <pc:docMkLst>
        <pc:docMk/>
      </pc:docMkLst>
      <pc:sldChg chg="modSp modCm">
        <pc:chgData name="Giuseppe Mossuti" userId="S::giuseppe.mossuti_eun.org#ext#@wilabonn.onmicrosoft.com::7a503b0d-332c-4ce3-bdf7-cf79346f1006" providerId="AD" clId="Web-{BCAC2DE3-C92B-2752-F01F-8DF3BB3AA93F}" dt="2026-01-29T11:09:35.001" v="21" actId="20577"/>
        <pc:sldMkLst>
          <pc:docMk/>
          <pc:sldMk cId="0" sldId="258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09:35.001" v="21" actId="20577"/>
          <ac:spMkLst>
            <pc:docMk/>
            <pc:sldMk cId="0" sldId="258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09:35.001" v="21" actId="20577"/>
              <pc2:cmMkLst xmlns:pc2="http://schemas.microsoft.com/office/powerpoint/2019/9/main/command">
                <pc:docMk/>
                <pc:sldMk cId="0" sldId="258"/>
                <pc2:cmMk id="{D6A5D1FA-1C39-4B35-BCA5-A1985658A0F6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2:37.789" v="55" actId="1076"/>
        <pc:sldMkLst>
          <pc:docMk/>
          <pc:sldMk cId="0" sldId="259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2:13.507" v="45" actId="20577"/>
          <ac:spMkLst>
            <pc:docMk/>
            <pc:sldMk cId="0" sldId="259"/>
            <ac:spMk id="2" creationId="{31813824-F635-4823-83F8-A0B670C207E8}"/>
          </ac:spMkLst>
        </pc:spChg>
        <pc:spChg chg="mod">
          <ac:chgData name="Giuseppe Mossuti" userId="S::giuseppe.mossuti_eun.org#ext#@wilabonn.onmicrosoft.com::7a503b0d-332c-4ce3-bdf7-cf79346f1006" providerId="AD" clId="Web-{BCAC2DE3-C92B-2752-F01F-8DF3BB3AA93F}" dt="2026-01-29T11:12:37.789" v="55" actId="1076"/>
          <ac:spMkLst>
            <pc:docMk/>
            <pc:sldMk cId="0" sldId="259"/>
            <ac:spMk id="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2:23.945" v="51" actId="20577"/>
              <pc2:cmMkLst xmlns:pc2="http://schemas.microsoft.com/office/powerpoint/2019/9/main/command">
                <pc:docMk/>
                <pc:sldMk cId="0" sldId="259"/>
                <pc2:cmMk id="{C94C67FB-BBC0-4843-A5C1-685A04BFDDF1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4:26.478" v="71" actId="1076"/>
        <pc:sldMkLst>
          <pc:docMk/>
          <pc:sldMk cId="0" sldId="262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4:26.478" v="71" actId="1076"/>
          <ac:spMkLst>
            <pc:docMk/>
            <pc:sldMk cId="0" sldId="262"/>
            <ac:spMk id="2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3:54.634" v="64" actId="20577"/>
              <pc2:cmMkLst xmlns:pc2="http://schemas.microsoft.com/office/powerpoint/2019/9/main/command">
                <pc:docMk/>
                <pc:sldMk cId="0" sldId="262"/>
                <pc2:cmMk id="{535C42A7-7B31-4B42-A795-15E3C2043C39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7:21.198" v="93" actId="20577"/>
        <pc:sldMkLst>
          <pc:docMk/>
          <pc:sldMk cId="0" sldId="264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7:21.198" v="93" actId="20577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S::giuseppe.mossuti_eun.org#ext#@wilabonn.onmicrosoft.com::7a503b0d-332c-4ce3-bdf7-cf79346f1006" providerId="AD" clId="Web-{BCAC2DE3-C92B-2752-F01F-8DF3BB3AA93F}" dt="2026-01-29T11:15:55.166" v="74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6:41.494" v="80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0:57.029" v="118" actId="1076"/>
        <pc:sldMkLst>
          <pc:docMk/>
          <pc:sldMk cId="0" sldId="281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0:57.029" v="118" actId="1076"/>
          <ac:spMkLst>
            <pc:docMk/>
            <pc:sldMk cId="0" sldId="281"/>
            <ac:spMk id="7" creationId="{00E65ACE-554B-9953-855E-32AF49C2DDDA}"/>
          </ac:spMkLst>
        </pc:spChg>
      </pc:sldChg>
      <pc:sldChg chg="modSp modNotes">
        <pc:chgData name="Giuseppe Mossuti" userId="S::giuseppe.mossuti_eun.org#ext#@wilabonn.onmicrosoft.com::7a503b0d-332c-4ce3-bdf7-cf79346f1006" providerId="AD" clId="Web-{BCAC2DE3-C92B-2752-F01F-8DF3BB3AA93F}" dt="2026-01-29T11:22:33.046" v="123"/>
        <pc:sldMkLst>
          <pc:docMk/>
          <pc:sldMk cId="0" sldId="286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25.030" v="121" actId="20577"/>
          <ac:spMkLst>
            <pc:docMk/>
            <pc:sldMk cId="0" sldId="286"/>
            <ac:spMk id="7" creationId="{00000000-0000-0000-0000-000000000000}"/>
          </ac:spMkLst>
        </pc:spChg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7:19.753" v="139" actId="1076"/>
        <pc:sldMkLst>
          <pc:docMk/>
          <pc:sldMk cId="0" sldId="289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7:19.753" v="139" actId="1076"/>
          <ac:spMkLst>
            <pc:docMk/>
            <pc:sldMk cId="0" sldId="289"/>
            <ac:spMk id="6" creationId="{BCB9CB07-924D-0E13-9FA4-AA5A436B3ED7}"/>
          </ac:spMkLst>
        </pc:spChg>
      </pc:sldChg>
      <pc:sldChg chg="modSp">
        <pc:chgData name="Giuseppe Mossuti" userId="S::giuseppe.mossuti_eun.org#ext#@wilabonn.onmicrosoft.com::7a503b0d-332c-4ce3-bdf7-cf79346f1006" providerId="AD" clId="Web-{BCAC2DE3-C92B-2752-F01F-8DF3BB3AA93F}" dt="2026-01-29T11:22:48.343" v="124" actId="1076"/>
        <pc:sldMkLst>
          <pc:docMk/>
          <pc:sldMk cId="2104516606" sldId="310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48.343" v="124" actId="1076"/>
          <ac:spMkLst>
            <pc:docMk/>
            <pc:sldMk cId="2104516606" sldId="310"/>
            <ac:spMk id="7" creationId="{00000000-0000-0000-0000-000000000000}"/>
          </ac:spMkLst>
        </pc:spChg>
      </pc:sldChg>
      <pc:sldChg chg="addSp">
        <pc:chgData name="Giuseppe Mossuti" userId="S::giuseppe.mossuti_eun.org#ext#@wilabonn.onmicrosoft.com::7a503b0d-332c-4ce3-bdf7-cf79346f1006" providerId="AD" clId="Web-{BCAC2DE3-C92B-2752-F01F-8DF3BB3AA93F}" dt="2026-01-29T11:21:04.045" v="119"/>
        <pc:sldMkLst>
          <pc:docMk/>
          <pc:sldMk cId="1766962655" sldId="314"/>
        </pc:sldMkLst>
        <pc:spChg chg="add">
          <ac:chgData name="Giuseppe Mossuti" userId="S::giuseppe.mossuti_eun.org#ext#@wilabonn.onmicrosoft.com::7a503b0d-332c-4ce3-bdf7-cf79346f1006" providerId="AD" clId="Web-{BCAC2DE3-C92B-2752-F01F-8DF3BB3AA93F}" dt="2026-01-29T11:21:04.045" v="119"/>
          <ac:spMkLst>
            <pc:docMk/>
            <pc:sldMk cId="1766962655" sldId="314"/>
            <ac:spMk id="5" creationId="{064DB45F-506D-7B7C-C36F-671A8588904A}"/>
          </ac:spMkLst>
        </pc:spChg>
      </pc:sldChg>
    </pc:docChg>
  </pc:docChgLst>
  <pc:docChgLst>
    <pc:chgData name="Giuseppe Mossuti" userId="S::giuseppe.mossuti_eun.org#ext#@wilabonn.onmicrosoft.com::7a503b0d-332c-4ce3-bdf7-cf79346f1006" providerId="AD" clId="Web-{51F44F19-C452-E94E-77B0-AE574C31163F}"/>
    <pc:docChg chg="modSld">
      <pc:chgData name="Giuseppe Mossuti" userId="S::giuseppe.mossuti_eun.org#ext#@wilabonn.onmicrosoft.com::7a503b0d-332c-4ce3-bdf7-cf79346f1006" providerId="AD" clId="Web-{51F44F19-C452-E94E-77B0-AE574C31163F}" dt="2026-01-16T13:41:55.142" v="0" actId="14100"/>
      <pc:docMkLst>
        <pc:docMk/>
      </pc:docMkLst>
      <pc:sldChg chg="modSp">
        <pc:chgData name="Giuseppe Mossuti" userId="S::giuseppe.mossuti_eun.org#ext#@wilabonn.onmicrosoft.com::7a503b0d-332c-4ce3-bdf7-cf79346f1006" providerId="AD" clId="Web-{51F44F19-C452-E94E-77B0-AE574C31163F}" dt="2026-01-16T13:41:55.142" v="0" actId="14100"/>
        <pc:sldMkLst>
          <pc:docMk/>
          <pc:sldMk cId="0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40977-7E98-45B4-A5E8-281AB6C0631B}" type="doc">
      <dgm:prSet loTypeId="urn:microsoft.com/office/officeart/2005/8/layout/cycle2#1" loCatId="cycle" qsTypeId="urn:microsoft.com/office/officeart/2005/8/quickstyle/simple1#1" qsCatId="simple" csTypeId="urn:microsoft.com/office/officeart/2005/8/colors/colorful1" csCatId="colorful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A870EB9C-6F9F-4766-A11B-9DFA977C0EA5}">
      <dgm:prSet phldrT="[Text]"/>
      <dgm:spPr bwMode="auto"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pl" b="1" noProof="0" dirty="0">
              <a:solidFill>
                <a:sysClr val="windowText" lastClr="000000"/>
              </a:solidFill>
            </a:rPr>
            <a:t>Kto?</a:t>
          </a:r>
        </a:p>
      </dgm:t>
    </dgm:pt>
    <dgm:pt modelId="{56DBC300-DCB6-46AF-8C92-556C6A5C2A67}" type="parTrans" cxnId="{7CFBFADC-981B-45BD-8E40-48323BF4B6D4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DDCBF19-5920-4ABB-A152-D9B8D53FA369}" type="sibTrans" cxnId="{7CFBFADC-981B-45BD-8E40-48323BF4B6D4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AA4411A-C87E-4111-BC7E-098BCF012748}">
      <dgm:prSet phldrT="[Text]"/>
      <dgm:spPr bwMode="auto">
        <a:solidFill>
          <a:schemeClr val="accent2"/>
        </a:solidFill>
      </dgm:spPr>
      <dgm:t>
        <a:bodyPr/>
        <a:lstStyle/>
        <a:p>
          <a:pPr>
            <a:defRPr/>
          </a:pPr>
          <a:r>
            <a:rPr lang="pl" b="1" noProof="0" dirty="0">
              <a:solidFill>
                <a:sysClr val="windowText" lastClr="000000"/>
              </a:solidFill>
            </a:rPr>
            <a:t>Co?</a:t>
          </a:r>
        </a:p>
      </dgm:t>
    </dgm:pt>
    <dgm:pt modelId="{49508413-CB85-4B22-8141-BB13E4CA67B9}" type="par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7223551-C62E-40F3-8503-F71A9DCFBC07}" type="sib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D4414C03-5C56-4BC6-A27B-BC6269FEDA14}">
      <dgm:prSet phldrT="[Text]"/>
      <dgm:spPr bwMode="auto">
        <a:solidFill>
          <a:schemeClr val="accent4">
            <a:lumMod val="75000"/>
          </a:schemeClr>
        </a:solidFill>
      </dgm:spPr>
      <dgm:t>
        <a:bodyPr/>
        <a:lstStyle/>
        <a:p>
          <a:pPr>
            <a:defRPr/>
          </a:pPr>
          <a:r>
            <a:rPr lang="pl" b="1" noProof="0" dirty="0">
              <a:solidFill>
                <a:sysClr val="windowText" lastClr="000000"/>
              </a:solidFill>
            </a:rPr>
            <a:t>Jak?</a:t>
          </a:r>
        </a:p>
      </dgm:t>
    </dgm:pt>
    <dgm:pt modelId="{A20EBA7D-F9EE-4195-9C81-75BF6992B8AB}" type="parTrans" cxnId="{45D681E5-BD2A-4524-A8E6-196A49F67B89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998493CF-1049-4C97-9417-0B606AAFEC74}" type="sibTrans" cxnId="{45D681E5-BD2A-4524-A8E6-196A49F67B89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27FD10D0-C165-4893-A3D1-B8CE2A11B6CF}">
      <dgm:prSet phldrT="[Text]"/>
      <dgm:spPr bwMode="auto">
        <a:solidFill>
          <a:schemeClr val="accent6">
            <a:lumMod val="75000"/>
          </a:schemeClr>
        </a:solidFill>
      </dgm:spPr>
      <dgm:t>
        <a:bodyPr/>
        <a:lstStyle/>
        <a:p>
          <a:pPr>
            <a:defRPr/>
          </a:pPr>
          <a:r>
            <a:rPr lang="pl" b="1" noProof="0" dirty="0">
              <a:solidFill>
                <a:sysClr val="windowText" lastClr="000000"/>
              </a:solidFill>
            </a:rPr>
            <a:t>Materiały?</a:t>
          </a:r>
        </a:p>
      </dgm:t>
    </dgm:pt>
    <dgm:pt modelId="{A297AFEE-A911-419D-A108-F4EDC354C901}" type="parTrans" cxnId="{FA975B11-6DEA-4E0C-BDD2-7B661F73B6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1C86441-F680-4140-9D0A-E884FC3F6BB7}" type="sibTrans" cxnId="{FA975B11-6DEA-4E0C-BDD2-7B661F73B6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89773333-C0A7-4EAE-B18C-CC1AE2260801}">
      <dgm:prSet phldrT="[Text]"/>
      <dgm:spPr bwMode="auto"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pl" b="1" noProof="0" dirty="0">
              <a:solidFill>
                <a:sysClr val="windowText" lastClr="000000"/>
              </a:solidFill>
            </a:rPr>
            <a:t>Gdzie?</a:t>
          </a:r>
        </a:p>
      </dgm:t>
    </dgm:pt>
    <dgm:pt modelId="{105077BA-AD89-4EDB-8BE2-A36E3A068DFA}" type="parTrans" cxnId="{3A44B45C-CCD7-41FD-9FC3-7AF94B035BF6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F6D4B45-AFAC-466F-B6F9-78C1B0957CA4}" type="sibTrans" cxnId="{3A44B45C-CCD7-41FD-9FC3-7AF94B035BF6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0B6DAA1-5A4C-4E67-8BBF-90A39BFA41F1}">
      <dgm:prSet phldrT="[Text]"/>
      <dgm:spPr bwMode="auto"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pl" b="1" noProof="0" dirty="0">
              <a:solidFill>
                <a:sysClr val="windowText" lastClr="000000"/>
              </a:solidFill>
            </a:rPr>
            <a:t>Dlaczego?</a:t>
          </a:r>
        </a:p>
      </dgm:t>
    </dgm:pt>
    <dgm:pt modelId="{30C4D46F-DCEA-4C9F-9F49-937D726FAC66}" type="parTrans" cxnId="{896B4352-8AC0-4167-BF64-AA1D1232C0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72719A51-82BB-4EA0-A2F7-06B5BC086FA6}" type="sibTrans" cxnId="{896B4352-8AC0-4167-BF64-AA1D1232C0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EE149F32-7D51-468B-9D6F-9D9C97F5DB7B}" type="pres">
      <dgm:prSet presAssocID="{62D40977-7E98-45B4-A5E8-281AB6C0631B}" presName="cycle" presStyleCnt="0">
        <dgm:presLayoutVars>
          <dgm:dir/>
          <dgm:resizeHandles val="exact"/>
        </dgm:presLayoutVars>
      </dgm:prSet>
      <dgm:spPr bwMode="auto"/>
    </dgm:pt>
    <dgm:pt modelId="{EB35021C-369D-48A5-B87A-BF324E49C3AE}" type="pres">
      <dgm:prSet presAssocID="{A870EB9C-6F9F-4766-A11B-9DFA977C0EA5}" presName="node" presStyleLbl="node1" presStyleIdx="0" presStyleCnt="6" custRadScaleRad="99288" custRadScaleInc="-2632">
        <dgm:presLayoutVars>
          <dgm:bulletEnabled val="1"/>
        </dgm:presLayoutVars>
      </dgm:prSet>
      <dgm:spPr bwMode="auto"/>
    </dgm:pt>
    <dgm:pt modelId="{464270D1-E852-486D-84E0-62DF6ADCB02B}" type="pres">
      <dgm:prSet presAssocID="{0DDCBF19-5920-4ABB-A152-D9B8D53FA369}" presName="sibTrans" presStyleLbl="sibTrans2D1" presStyleIdx="0" presStyleCnt="6" custScaleY="2266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68065A07-1CBA-4541-8AEA-10FD8ED4368D}" type="pres">
      <dgm:prSet presAssocID="{0DDCBF19-5920-4ABB-A152-D9B8D53FA369}" presName="connectorText" presStyleLbl="sibTrans2D1" presStyleIdx="0" presStyleCnt="6"/>
      <dgm:spPr bwMode="auto"/>
    </dgm:pt>
    <dgm:pt modelId="{54146A4C-2E3D-46E7-93C8-7A18C860C319}" type="pres">
      <dgm:prSet presAssocID="{4AA4411A-C87E-4111-BC7E-098BCF012748}" presName="node" presStyleLbl="node1" presStyleIdx="1" presStyleCnt="6">
        <dgm:presLayoutVars>
          <dgm:bulletEnabled val="1"/>
        </dgm:presLayoutVars>
      </dgm:prSet>
      <dgm:spPr bwMode="auto"/>
    </dgm:pt>
    <dgm:pt modelId="{B6169AF8-DAEB-4703-A83F-F9B5D5F91028}" type="pres">
      <dgm:prSet presAssocID="{57223551-C62E-40F3-8503-F71A9DCFBC07}" presName="sibTrans" presStyleLbl="sibTrans2D1" presStyleIdx="1" presStyleCnt="6" custFlipVert="1" custScaleX="123292" custScaleY="19354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D38A2808-7F2A-4A46-9437-CF78D99157B0}" type="pres">
      <dgm:prSet presAssocID="{57223551-C62E-40F3-8503-F71A9DCFBC07}" presName="connectorText" presStyleLbl="sibTrans2D1" presStyleIdx="1" presStyleCnt="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C1BF4A05-4A8D-433C-A00D-70881D73B156}" type="pres">
      <dgm:prSet presAssocID="{D4414C03-5C56-4BC6-A27B-BC6269FEDA14}" presName="node" presStyleLbl="node1" presStyleIdx="2" presStyleCnt="6">
        <dgm:presLayoutVars>
          <dgm:bulletEnabled val="1"/>
        </dgm:presLayoutVars>
      </dgm:prSet>
      <dgm:spPr bwMode="auto"/>
    </dgm:pt>
    <dgm:pt modelId="{D10D183E-D9DA-4B94-A3D5-487DE83F2F67}" type="pres">
      <dgm:prSet presAssocID="{998493CF-1049-4C97-9417-0B606AAFEC74}" presName="sibTrans" presStyleLbl="sibTrans2D1" presStyleIdx="2" presStyleCnt="6" custAng="4065809" custFlipVert="1" custScaleY="2498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88ABE737-8A69-483C-A2A4-B56160120AB6}" type="pres">
      <dgm:prSet presAssocID="{998493CF-1049-4C97-9417-0B606AAFEC74}" presName="connectorText" presStyleLbl="sibTrans2D1" presStyleIdx="2" presStyleCnt="6"/>
      <dgm:spPr bwMode="auto"/>
    </dgm:pt>
    <dgm:pt modelId="{110C6733-635D-4BB5-B727-2199089D71E7}" type="pres">
      <dgm:prSet presAssocID="{27FD10D0-C165-4893-A3D1-B8CE2A11B6CF}" presName="node" presStyleLbl="node1" presStyleIdx="3" presStyleCnt="6">
        <dgm:presLayoutVars>
          <dgm:bulletEnabled val="1"/>
        </dgm:presLayoutVars>
      </dgm:prSet>
      <dgm:spPr bwMode="auto"/>
    </dgm:pt>
    <dgm:pt modelId="{605C0996-3E2F-407E-A023-383483E92682}" type="pres">
      <dgm:prSet presAssocID="{F1C86441-F680-4140-9D0A-E884FC3F6BB7}" presName="sibTrans" presStyleLbl="sibTrans2D1" presStyleIdx="3" presStyleCnt="6" custAng="6787556" custFlipVert="1" custScaleY="2674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100D812A-0E34-4D64-9727-C0FE92D240A9}" type="pres">
      <dgm:prSet presAssocID="{F1C86441-F680-4140-9D0A-E884FC3F6BB7}" presName="connectorText" presStyleLbl="sibTrans2D1" presStyleIdx="3" presStyleCnt="6"/>
      <dgm:spPr bwMode="auto"/>
    </dgm:pt>
    <dgm:pt modelId="{8C4E2AC0-2732-4999-9B96-74037BFE3B90}" type="pres">
      <dgm:prSet presAssocID="{89773333-C0A7-4EAE-B18C-CC1AE2260801}" presName="node" presStyleLbl="node1" presStyleIdx="4" presStyleCnt="6" custRadScaleRad="98813" custRadScaleInc="-53">
        <dgm:presLayoutVars>
          <dgm:bulletEnabled val="1"/>
        </dgm:presLayoutVars>
      </dgm:prSet>
      <dgm:spPr bwMode="auto"/>
    </dgm:pt>
    <dgm:pt modelId="{A2B7CC6E-0BF3-4AEA-BE5F-5E99178BBF1B}" type="pres">
      <dgm:prSet presAssocID="{FF6D4B45-AFAC-466F-B6F9-78C1B0957CA4}" presName="sibTrans" presStyleLbl="sibTrans2D1" presStyleIdx="4" presStyleCnt="6" custScaleY="22907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E89AF5FC-26F3-4CC3-963B-DE516537D77A}" type="pres">
      <dgm:prSet presAssocID="{FF6D4B45-AFAC-466F-B6F9-78C1B0957CA4}" presName="connectorText" presStyleLbl="sibTrans2D1" presStyleIdx="4" presStyleCnt="6"/>
      <dgm:spPr bwMode="auto"/>
    </dgm:pt>
    <dgm:pt modelId="{CD4B29B8-F61F-434D-B94D-46951F736EC6}" type="pres">
      <dgm:prSet presAssocID="{40B6DAA1-5A4C-4E67-8BBF-90A39BFA41F1}" presName="node" presStyleLbl="node1" presStyleIdx="5" presStyleCnt="6" custRadScaleRad="100722" custRadScaleInc="-791">
        <dgm:presLayoutVars>
          <dgm:bulletEnabled val="1"/>
        </dgm:presLayoutVars>
      </dgm:prSet>
      <dgm:spPr bwMode="auto"/>
    </dgm:pt>
    <dgm:pt modelId="{4B3F328D-15D1-4B08-8DCB-1989E22A98F5}" type="pres">
      <dgm:prSet presAssocID="{72719A51-82BB-4EA0-A2F7-06B5BC086FA6}" presName="sibTrans" presStyleLbl="sibTrans2D1" presStyleIdx="5" presStyleCnt="6" custAng="20939386" custFlipVert="0" custScaleY="2177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9075EF83-BBC8-426E-A320-5B2E9410C9C7}" type="pres">
      <dgm:prSet presAssocID="{72719A51-82BB-4EA0-A2F7-06B5BC086FA6}" presName="connectorText" presStyleLbl="sibTrans2D1" presStyleIdx="5" presStyleCnt="6"/>
      <dgm:spPr bwMode="auto"/>
    </dgm:pt>
  </dgm:ptLst>
  <dgm:cxnLst>
    <dgm:cxn modelId="{DDCB8E00-2ADA-4948-9F6D-59D281FC0451}" type="presOf" srcId="{F1C86441-F680-4140-9D0A-E884FC3F6BB7}" destId="{605C0996-3E2F-407E-A023-383483E92682}" srcOrd="0" destOrd="0" presId="urn:microsoft.com/office/officeart/2005/8/layout/cycle2#1"/>
    <dgm:cxn modelId="{FA975B11-6DEA-4E0C-BDD2-7B661F73B66F}" srcId="{62D40977-7E98-45B4-A5E8-281AB6C0631B}" destId="{27FD10D0-C165-4893-A3D1-B8CE2A11B6CF}" srcOrd="3" destOrd="0" parTransId="{A297AFEE-A911-419D-A108-F4EDC354C901}" sibTransId="{F1C86441-F680-4140-9D0A-E884FC3F6BB7}"/>
    <dgm:cxn modelId="{0B499C1C-D3A4-4E6D-B669-C349CD4F0369}" type="presOf" srcId="{62D40977-7E98-45B4-A5E8-281AB6C0631B}" destId="{EE149F32-7D51-468B-9D6F-9D9C97F5DB7B}" srcOrd="0" destOrd="0" presId="urn:microsoft.com/office/officeart/2005/8/layout/cycle2#1"/>
    <dgm:cxn modelId="{C1342D25-DD68-47E4-981E-BA22B81D408A}" srcId="{62D40977-7E98-45B4-A5E8-281AB6C0631B}" destId="{4AA4411A-C87E-4111-BC7E-098BCF012748}" srcOrd="1" destOrd="0" parTransId="{49508413-CB85-4B22-8141-BB13E4CA67B9}" sibTransId="{57223551-C62E-40F3-8503-F71A9DCFBC07}"/>
    <dgm:cxn modelId="{58CE7433-2462-4343-8000-BE85A898395D}" type="presOf" srcId="{57223551-C62E-40F3-8503-F71A9DCFBC07}" destId="{D38A2808-7F2A-4A46-9437-CF78D99157B0}" srcOrd="1" destOrd="0" presId="urn:microsoft.com/office/officeart/2005/8/layout/cycle2#1"/>
    <dgm:cxn modelId="{86C20340-CEFC-4B8D-8F62-78554B282759}" type="presOf" srcId="{4AA4411A-C87E-4111-BC7E-098BCF012748}" destId="{54146A4C-2E3D-46E7-93C8-7A18C860C319}" srcOrd="0" destOrd="0" presId="urn:microsoft.com/office/officeart/2005/8/layout/cycle2#1"/>
    <dgm:cxn modelId="{3A44B45C-CCD7-41FD-9FC3-7AF94B035BF6}" srcId="{62D40977-7E98-45B4-A5E8-281AB6C0631B}" destId="{89773333-C0A7-4EAE-B18C-CC1AE2260801}" srcOrd="4" destOrd="0" parTransId="{105077BA-AD89-4EDB-8BE2-A36E3A068DFA}" sibTransId="{FF6D4B45-AFAC-466F-B6F9-78C1B0957CA4}"/>
    <dgm:cxn modelId="{896B4352-8AC0-4167-BF64-AA1D1232C06F}" srcId="{62D40977-7E98-45B4-A5E8-281AB6C0631B}" destId="{40B6DAA1-5A4C-4E67-8BBF-90A39BFA41F1}" srcOrd="5" destOrd="0" parTransId="{30C4D46F-DCEA-4C9F-9F49-937D726FAC66}" sibTransId="{72719A51-82BB-4EA0-A2F7-06B5BC086FA6}"/>
    <dgm:cxn modelId="{EA6ABF74-5D59-412A-8919-01FF452857B0}" type="presOf" srcId="{27FD10D0-C165-4893-A3D1-B8CE2A11B6CF}" destId="{110C6733-635D-4BB5-B727-2199089D71E7}" srcOrd="0" destOrd="0" presId="urn:microsoft.com/office/officeart/2005/8/layout/cycle2#1"/>
    <dgm:cxn modelId="{52027C78-AB2C-4DD8-BC2C-0B3171898F25}" type="presOf" srcId="{89773333-C0A7-4EAE-B18C-CC1AE2260801}" destId="{8C4E2AC0-2732-4999-9B96-74037BFE3B90}" srcOrd="0" destOrd="0" presId="urn:microsoft.com/office/officeart/2005/8/layout/cycle2#1"/>
    <dgm:cxn modelId="{29B8DB82-9A47-4B04-93DC-43F34AA1B269}" type="presOf" srcId="{D4414C03-5C56-4BC6-A27B-BC6269FEDA14}" destId="{C1BF4A05-4A8D-433C-A00D-70881D73B156}" srcOrd="0" destOrd="0" presId="urn:microsoft.com/office/officeart/2005/8/layout/cycle2#1"/>
    <dgm:cxn modelId="{AF00D786-4056-407D-9BF3-26664E41A4DA}" type="presOf" srcId="{40B6DAA1-5A4C-4E67-8BBF-90A39BFA41F1}" destId="{CD4B29B8-F61F-434D-B94D-46951F736EC6}" srcOrd="0" destOrd="0" presId="urn:microsoft.com/office/officeart/2005/8/layout/cycle2#1"/>
    <dgm:cxn modelId="{3B200297-A0E4-420C-8F71-E6F9A02C235B}" type="presOf" srcId="{FF6D4B45-AFAC-466F-B6F9-78C1B0957CA4}" destId="{E89AF5FC-26F3-4CC3-963B-DE516537D77A}" srcOrd="1" destOrd="0" presId="urn:microsoft.com/office/officeart/2005/8/layout/cycle2#1"/>
    <dgm:cxn modelId="{9FCD369C-6C3C-46F0-A65A-7CB78CE23808}" type="presOf" srcId="{998493CF-1049-4C97-9417-0B606AAFEC74}" destId="{D10D183E-D9DA-4B94-A3D5-487DE83F2F67}" srcOrd="0" destOrd="0" presId="urn:microsoft.com/office/officeart/2005/8/layout/cycle2#1"/>
    <dgm:cxn modelId="{660EF3AA-2724-4945-B54D-A14F023FBF42}" type="presOf" srcId="{0DDCBF19-5920-4ABB-A152-D9B8D53FA369}" destId="{464270D1-E852-486D-84E0-62DF6ADCB02B}" srcOrd="0" destOrd="0" presId="urn:microsoft.com/office/officeart/2005/8/layout/cycle2#1"/>
    <dgm:cxn modelId="{B3C4AAAB-375E-4448-BAB8-BA77A8E4E3D6}" type="presOf" srcId="{FF6D4B45-AFAC-466F-B6F9-78C1B0957CA4}" destId="{A2B7CC6E-0BF3-4AEA-BE5F-5E99178BBF1B}" srcOrd="0" destOrd="0" presId="urn:microsoft.com/office/officeart/2005/8/layout/cycle2#1"/>
    <dgm:cxn modelId="{4B577EB0-D81B-41FA-A3ED-8D5889FB8330}" type="presOf" srcId="{72719A51-82BB-4EA0-A2F7-06B5BC086FA6}" destId="{4B3F328D-15D1-4B08-8DCB-1989E22A98F5}" srcOrd="0" destOrd="0" presId="urn:microsoft.com/office/officeart/2005/8/layout/cycle2#1"/>
    <dgm:cxn modelId="{6F4945BE-3ED0-4840-89A8-FC852E7A12DB}" type="presOf" srcId="{0DDCBF19-5920-4ABB-A152-D9B8D53FA369}" destId="{68065A07-1CBA-4541-8AEA-10FD8ED4368D}" srcOrd="1" destOrd="0" presId="urn:microsoft.com/office/officeart/2005/8/layout/cycle2#1"/>
    <dgm:cxn modelId="{4CC688CA-72E2-4DDA-BDA6-05AF3B7BA1A7}" type="presOf" srcId="{72719A51-82BB-4EA0-A2F7-06B5BC086FA6}" destId="{9075EF83-BBC8-426E-A320-5B2E9410C9C7}" srcOrd="1" destOrd="0" presId="urn:microsoft.com/office/officeart/2005/8/layout/cycle2#1"/>
    <dgm:cxn modelId="{E77F24CF-36C1-40AC-B4DD-47F9DCD6A56D}" type="presOf" srcId="{57223551-C62E-40F3-8503-F71A9DCFBC07}" destId="{B6169AF8-DAEB-4703-A83F-F9B5D5F91028}" srcOrd="0" destOrd="0" presId="urn:microsoft.com/office/officeart/2005/8/layout/cycle2#1"/>
    <dgm:cxn modelId="{19BECFD6-0DE9-44D4-9FAF-69DBAF296A2F}" type="presOf" srcId="{998493CF-1049-4C97-9417-0B606AAFEC74}" destId="{88ABE737-8A69-483C-A2A4-B56160120AB6}" srcOrd="1" destOrd="0" presId="urn:microsoft.com/office/officeart/2005/8/layout/cycle2#1"/>
    <dgm:cxn modelId="{7CFBFADC-981B-45BD-8E40-48323BF4B6D4}" srcId="{62D40977-7E98-45B4-A5E8-281AB6C0631B}" destId="{A870EB9C-6F9F-4766-A11B-9DFA977C0EA5}" srcOrd="0" destOrd="0" parTransId="{56DBC300-DCB6-46AF-8C92-556C6A5C2A67}" sibTransId="{0DDCBF19-5920-4ABB-A152-D9B8D53FA369}"/>
    <dgm:cxn modelId="{45D681E5-BD2A-4524-A8E6-196A49F67B89}" srcId="{62D40977-7E98-45B4-A5E8-281AB6C0631B}" destId="{D4414C03-5C56-4BC6-A27B-BC6269FEDA14}" srcOrd="2" destOrd="0" parTransId="{A20EBA7D-F9EE-4195-9C81-75BF6992B8AB}" sibTransId="{998493CF-1049-4C97-9417-0B606AAFEC74}"/>
    <dgm:cxn modelId="{ED6FA3F2-B2CF-4692-8493-B65098F2E2EF}" type="presOf" srcId="{A870EB9C-6F9F-4766-A11B-9DFA977C0EA5}" destId="{EB35021C-369D-48A5-B87A-BF324E49C3AE}" srcOrd="0" destOrd="0" presId="urn:microsoft.com/office/officeart/2005/8/layout/cycle2#1"/>
    <dgm:cxn modelId="{74094CF4-7B69-421F-B0AA-CE12E6D8B3BF}" type="presOf" srcId="{F1C86441-F680-4140-9D0A-E884FC3F6BB7}" destId="{100D812A-0E34-4D64-9727-C0FE92D240A9}" srcOrd="1" destOrd="0" presId="urn:microsoft.com/office/officeart/2005/8/layout/cycle2#1"/>
    <dgm:cxn modelId="{5C472616-353D-4011-B985-052F675463AE}" type="presParOf" srcId="{EE149F32-7D51-468B-9D6F-9D9C97F5DB7B}" destId="{EB35021C-369D-48A5-B87A-BF324E49C3AE}" srcOrd="0" destOrd="0" presId="urn:microsoft.com/office/officeart/2005/8/layout/cycle2#1"/>
    <dgm:cxn modelId="{4D40C0EF-9A1A-43AA-A37D-B4F7646E5B04}" type="presParOf" srcId="{EE149F32-7D51-468B-9D6F-9D9C97F5DB7B}" destId="{464270D1-E852-486D-84E0-62DF6ADCB02B}" srcOrd="1" destOrd="0" presId="urn:microsoft.com/office/officeart/2005/8/layout/cycle2#1"/>
    <dgm:cxn modelId="{5CF80DD6-D213-4B65-BC16-447746BD1DC7}" type="presParOf" srcId="{464270D1-E852-486D-84E0-62DF6ADCB02B}" destId="{68065A07-1CBA-4541-8AEA-10FD8ED4368D}" srcOrd="0" destOrd="0" presId="urn:microsoft.com/office/officeart/2005/8/layout/cycle2#1"/>
    <dgm:cxn modelId="{2F5443CD-D261-4D32-AEF7-9A7A915C371D}" type="presParOf" srcId="{EE149F32-7D51-468B-9D6F-9D9C97F5DB7B}" destId="{54146A4C-2E3D-46E7-93C8-7A18C860C319}" srcOrd="2" destOrd="0" presId="urn:microsoft.com/office/officeart/2005/8/layout/cycle2#1"/>
    <dgm:cxn modelId="{213F0844-2DC2-4C71-9F17-1CD8AF6432A4}" type="presParOf" srcId="{EE149F32-7D51-468B-9D6F-9D9C97F5DB7B}" destId="{B6169AF8-DAEB-4703-A83F-F9B5D5F91028}" srcOrd="3" destOrd="0" presId="urn:microsoft.com/office/officeart/2005/8/layout/cycle2#1"/>
    <dgm:cxn modelId="{4E8E1328-3A73-444E-9021-F645A3BB734F}" type="presParOf" srcId="{B6169AF8-DAEB-4703-A83F-F9B5D5F91028}" destId="{D38A2808-7F2A-4A46-9437-CF78D99157B0}" srcOrd="0" destOrd="0" presId="urn:microsoft.com/office/officeart/2005/8/layout/cycle2#1"/>
    <dgm:cxn modelId="{F899F23B-82EE-45B1-9BE8-549435F29C59}" type="presParOf" srcId="{EE149F32-7D51-468B-9D6F-9D9C97F5DB7B}" destId="{C1BF4A05-4A8D-433C-A00D-70881D73B156}" srcOrd="4" destOrd="0" presId="urn:microsoft.com/office/officeart/2005/8/layout/cycle2#1"/>
    <dgm:cxn modelId="{C00B6F95-DCBF-4AE5-9F8E-BF1D351C43FC}" type="presParOf" srcId="{EE149F32-7D51-468B-9D6F-9D9C97F5DB7B}" destId="{D10D183E-D9DA-4B94-A3D5-487DE83F2F67}" srcOrd="5" destOrd="0" presId="urn:microsoft.com/office/officeart/2005/8/layout/cycle2#1"/>
    <dgm:cxn modelId="{2AF630F6-F422-48D6-AD4F-9F9DA847DB23}" type="presParOf" srcId="{D10D183E-D9DA-4B94-A3D5-487DE83F2F67}" destId="{88ABE737-8A69-483C-A2A4-B56160120AB6}" srcOrd="0" destOrd="0" presId="urn:microsoft.com/office/officeart/2005/8/layout/cycle2#1"/>
    <dgm:cxn modelId="{012861B0-4562-4575-A744-ED3B7D15FEDD}" type="presParOf" srcId="{EE149F32-7D51-468B-9D6F-9D9C97F5DB7B}" destId="{110C6733-635D-4BB5-B727-2199089D71E7}" srcOrd="6" destOrd="0" presId="urn:microsoft.com/office/officeart/2005/8/layout/cycle2#1"/>
    <dgm:cxn modelId="{E48B5E2D-64FC-4D0A-A5C2-E132B4C27375}" type="presParOf" srcId="{EE149F32-7D51-468B-9D6F-9D9C97F5DB7B}" destId="{605C0996-3E2F-407E-A023-383483E92682}" srcOrd="7" destOrd="0" presId="urn:microsoft.com/office/officeart/2005/8/layout/cycle2#1"/>
    <dgm:cxn modelId="{FABF8961-7B3E-43ED-A126-3C9194E0F2B6}" type="presParOf" srcId="{605C0996-3E2F-407E-A023-383483E92682}" destId="{100D812A-0E34-4D64-9727-C0FE92D240A9}" srcOrd="0" destOrd="0" presId="urn:microsoft.com/office/officeart/2005/8/layout/cycle2#1"/>
    <dgm:cxn modelId="{7285A618-DC50-4427-8B3B-8F477333EA3B}" type="presParOf" srcId="{EE149F32-7D51-468B-9D6F-9D9C97F5DB7B}" destId="{8C4E2AC0-2732-4999-9B96-74037BFE3B90}" srcOrd="8" destOrd="0" presId="urn:microsoft.com/office/officeart/2005/8/layout/cycle2#1"/>
    <dgm:cxn modelId="{0D93A1D0-BD27-49A9-BABD-5143B4AD85F4}" type="presParOf" srcId="{EE149F32-7D51-468B-9D6F-9D9C97F5DB7B}" destId="{A2B7CC6E-0BF3-4AEA-BE5F-5E99178BBF1B}" srcOrd="9" destOrd="0" presId="urn:microsoft.com/office/officeart/2005/8/layout/cycle2#1"/>
    <dgm:cxn modelId="{6287AF28-860D-474D-A5C3-3A4053BE1BE5}" type="presParOf" srcId="{A2B7CC6E-0BF3-4AEA-BE5F-5E99178BBF1B}" destId="{E89AF5FC-26F3-4CC3-963B-DE516537D77A}" srcOrd="0" destOrd="0" presId="urn:microsoft.com/office/officeart/2005/8/layout/cycle2#1"/>
    <dgm:cxn modelId="{3605A8AE-CEB6-473A-8628-4FF5CD82746E}" type="presParOf" srcId="{EE149F32-7D51-468B-9D6F-9D9C97F5DB7B}" destId="{CD4B29B8-F61F-434D-B94D-46951F736EC6}" srcOrd="10" destOrd="0" presId="urn:microsoft.com/office/officeart/2005/8/layout/cycle2#1"/>
    <dgm:cxn modelId="{FE65D3A1-405A-44AB-BC35-37B4EF74F70C}" type="presParOf" srcId="{EE149F32-7D51-468B-9D6F-9D9C97F5DB7B}" destId="{4B3F328D-15D1-4B08-8DCB-1989E22A98F5}" srcOrd="11" destOrd="0" presId="urn:microsoft.com/office/officeart/2005/8/layout/cycle2#1"/>
    <dgm:cxn modelId="{20A914B0-0B76-48DD-A0D5-0701E19C2937}" type="presParOf" srcId="{4B3F328D-15D1-4B08-8DCB-1989E22A98F5}" destId="{9075EF83-BBC8-426E-A320-5B2E9410C9C7}" srcOrd="0" destOrd="0" presId="urn:microsoft.com/office/officeart/2005/8/layout/cycle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5021C-369D-48A5-B87A-BF324E49C3AE}">
      <dsp:nvSpPr>
        <dsp:cNvPr id="0" name=""/>
        <dsp:cNvSpPr/>
      </dsp:nvSpPr>
      <dsp:spPr bwMode="auto">
        <a:xfrm>
          <a:off x="2834957" y="12904"/>
          <a:ext cx="1142028" cy="114202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pl" sz="1200" b="1" kern="1200" noProof="0" dirty="0">
              <a:solidFill>
                <a:sysClr val="windowText" lastClr="000000"/>
              </a:solidFill>
            </a:rPr>
            <a:t>Kto?</a:t>
          </a:r>
        </a:p>
      </dsp:txBody>
      <dsp:txXfrm>
        <a:off x="3002203" y="180150"/>
        <a:ext cx="807536" cy="807536"/>
      </dsp:txXfrm>
    </dsp:sp>
    <dsp:sp modelId="{464270D1-E852-486D-84E0-62DF6ADCB02B}">
      <dsp:nvSpPr>
        <dsp:cNvPr id="0" name=""/>
        <dsp:cNvSpPr/>
      </dsp:nvSpPr>
      <dsp:spPr bwMode="auto">
        <a:xfrm rot="1755374">
          <a:off x="3996973" y="958439"/>
          <a:ext cx="311106" cy="8735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3998644" y="969506"/>
        <a:ext cx="284901" cy="52411"/>
      </dsp:txXfrm>
    </dsp:sp>
    <dsp:sp modelId="{54146A4C-2E3D-46E7-93C8-7A18C860C319}">
      <dsp:nvSpPr>
        <dsp:cNvPr id="0" name=""/>
        <dsp:cNvSpPr/>
      </dsp:nvSpPr>
      <dsp:spPr bwMode="auto">
        <a:xfrm>
          <a:off x="4343429" y="857904"/>
          <a:ext cx="1142028" cy="114202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pl" sz="1200" b="1" kern="1200" noProof="0" dirty="0">
              <a:solidFill>
                <a:sysClr val="windowText" lastClr="000000"/>
              </a:solidFill>
            </a:rPr>
            <a:t>Co?</a:t>
          </a:r>
        </a:p>
      </dsp:txBody>
      <dsp:txXfrm>
        <a:off x="4510675" y="1025150"/>
        <a:ext cx="807536" cy="807536"/>
      </dsp:txXfrm>
    </dsp:sp>
    <dsp:sp modelId="{B6169AF8-DAEB-4703-A83F-F9B5D5F91028}">
      <dsp:nvSpPr>
        <dsp:cNvPr id="0" name=""/>
        <dsp:cNvSpPr/>
      </dsp:nvSpPr>
      <dsp:spPr bwMode="auto">
        <a:xfrm rot="16200000" flipV="1">
          <a:off x="4727324" y="2240400"/>
          <a:ext cx="374238" cy="74597"/>
        </a:xfrm>
        <a:prstGeom prst="left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-10800000">
        <a:off x="4745973" y="2259049"/>
        <a:ext cx="336940" cy="37299"/>
      </dsp:txXfrm>
    </dsp:sp>
    <dsp:sp modelId="{C1BF4A05-4A8D-433C-A00D-70881D73B156}">
      <dsp:nvSpPr>
        <dsp:cNvPr id="0" name=""/>
        <dsp:cNvSpPr/>
      </dsp:nvSpPr>
      <dsp:spPr bwMode="auto">
        <a:xfrm>
          <a:off x="4343429" y="2572646"/>
          <a:ext cx="1142028" cy="1142028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pl" sz="1200" b="1" kern="1200" noProof="0" dirty="0">
              <a:solidFill>
                <a:sysClr val="windowText" lastClr="000000"/>
              </a:solidFill>
            </a:rPr>
            <a:t>Jak?</a:t>
          </a:r>
        </a:p>
      </dsp:txBody>
      <dsp:txXfrm>
        <a:off x="4510675" y="2739892"/>
        <a:ext cx="807536" cy="807536"/>
      </dsp:txXfrm>
    </dsp:sp>
    <dsp:sp modelId="{D10D183E-D9DA-4B94-A3D5-487DE83F2F67}">
      <dsp:nvSpPr>
        <dsp:cNvPr id="0" name=""/>
        <dsp:cNvSpPr/>
      </dsp:nvSpPr>
      <dsp:spPr bwMode="auto">
        <a:xfrm rot="8534191" flipV="1">
          <a:off x="4027609" y="3519898"/>
          <a:ext cx="303538" cy="96304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4053474" y="3530313"/>
        <a:ext cx="274647" cy="57782"/>
      </dsp:txXfrm>
    </dsp:sp>
    <dsp:sp modelId="{110C6733-635D-4BB5-B727-2199089D71E7}">
      <dsp:nvSpPr>
        <dsp:cNvPr id="0" name=""/>
        <dsp:cNvSpPr/>
      </dsp:nvSpPr>
      <dsp:spPr bwMode="auto">
        <a:xfrm>
          <a:off x="2858419" y="3430017"/>
          <a:ext cx="1142028" cy="114202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pl" sz="1200" b="1" kern="1200" noProof="0" dirty="0">
              <a:solidFill>
                <a:sysClr val="windowText" lastClr="000000"/>
              </a:solidFill>
            </a:rPr>
            <a:t>Materiały?</a:t>
          </a:r>
        </a:p>
      </dsp:txBody>
      <dsp:txXfrm>
        <a:off x="3025665" y="3597263"/>
        <a:ext cx="807536" cy="807536"/>
      </dsp:txXfrm>
    </dsp:sp>
    <dsp:sp modelId="{605C0996-3E2F-407E-A023-383483E92682}">
      <dsp:nvSpPr>
        <dsp:cNvPr id="0" name=""/>
        <dsp:cNvSpPr/>
      </dsp:nvSpPr>
      <dsp:spPr bwMode="auto">
        <a:xfrm rot="2177361" flipV="1">
          <a:off x="2554132" y="3520213"/>
          <a:ext cx="297975" cy="103076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2557131" y="3531677"/>
        <a:ext cx="267052" cy="61846"/>
      </dsp:txXfrm>
    </dsp:sp>
    <dsp:sp modelId="{8C4E2AC0-2732-4999-9B96-74037BFE3B90}">
      <dsp:nvSpPr>
        <dsp:cNvPr id="0" name=""/>
        <dsp:cNvSpPr/>
      </dsp:nvSpPr>
      <dsp:spPr bwMode="auto">
        <a:xfrm>
          <a:off x="1391271" y="2562876"/>
          <a:ext cx="1142028" cy="114202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pl" sz="1200" b="1" kern="1200" noProof="0" dirty="0">
              <a:solidFill>
                <a:sysClr val="windowText" lastClr="000000"/>
              </a:solidFill>
            </a:rPr>
            <a:t>Gdzie?</a:t>
          </a:r>
        </a:p>
      </dsp:txBody>
      <dsp:txXfrm>
        <a:off x="1558517" y="2730122"/>
        <a:ext cx="807536" cy="807536"/>
      </dsp:txXfrm>
    </dsp:sp>
    <dsp:sp modelId="{A2B7CC6E-0BF3-4AEA-BE5F-5E99178BBF1B}">
      <dsp:nvSpPr>
        <dsp:cNvPr id="0" name=""/>
        <dsp:cNvSpPr/>
      </dsp:nvSpPr>
      <dsp:spPr bwMode="auto">
        <a:xfrm rot="16135188">
          <a:off x="1797114" y="2245711"/>
          <a:ext cx="298514" cy="8829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1810607" y="2276610"/>
        <a:ext cx="272027" cy="52975"/>
      </dsp:txXfrm>
    </dsp:sp>
    <dsp:sp modelId="{CD4B29B8-F61F-434D-B94D-46951F736EC6}">
      <dsp:nvSpPr>
        <dsp:cNvPr id="0" name=""/>
        <dsp:cNvSpPr/>
      </dsp:nvSpPr>
      <dsp:spPr bwMode="auto">
        <a:xfrm>
          <a:off x="1359124" y="857916"/>
          <a:ext cx="1142028" cy="114202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pl" sz="1200" b="1" kern="1200" noProof="0" dirty="0">
              <a:solidFill>
                <a:sysClr val="windowText" lastClr="000000"/>
              </a:solidFill>
            </a:rPr>
            <a:t>Dlaczego?</a:t>
          </a:r>
        </a:p>
      </dsp:txBody>
      <dsp:txXfrm>
        <a:off x="1526370" y="1025162"/>
        <a:ext cx="807536" cy="807536"/>
      </dsp:txXfrm>
    </dsp:sp>
    <dsp:sp modelId="{4B3F328D-15D1-4B08-8DCB-1989E22A98F5}">
      <dsp:nvSpPr>
        <dsp:cNvPr id="0" name=""/>
        <dsp:cNvSpPr/>
      </dsp:nvSpPr>
      <dsp:spPr bwMode="auto">
        <a:xfrm rot="19151746">
          <a:off x="2512755" y="968621"/>
          <a:ext cx="296057" cy="83932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2515815" y="993634"/>
        <a:ext cx="270877" cy="50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#1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forEach name="nodesForEach" axis="ch" ptType="node">
      <dgm:layoutNode name="node"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  <dgm:varLst>
          <dgm:bulletEnabled val="1"/>
        </dgm:var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4BCA15-B40F-474D-9877-1942883D7086}" type="datetimeFigureOut">
              <a:rPr lang="de-AT"/>
              <a:t>02.04.2026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8A5A15-384E-44D0-853A-97462417CAF7}" type="slidenum">
              <a:rPr lang="de-AT"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98629D-6778-DC36-611D-C6C23DEB440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AFA28-0BE7-AA02-2946-40B74CA33D4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A695C5-6A66-5869-CAC3-2FD85E9E5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83F174-E29F-7535-BA9A-2ACC9C7D2F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2F0916-6D6B-C27F-B198-B6D50D228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40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084DB-2F8D-E597-46D4-E3A01AACF1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6F74BB-D36E-D8E3-839D-DA9E45BCE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E992F4-8386-D486-394C-DC2F33825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961545-8596-2C75-B96F-2929CE7AC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3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552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23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708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 lang="en-US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067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E040E7-1C14-51E9-A161-4028219D615C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16C177-94C9-901A-04A8-30461682931F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43</a:t>
            </a:fld>
            <a:endParaRPr lang="de-A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44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40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6373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004653-A135-3DE4-8F83-7B79C29E9987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9AB4E3-F15F-88AF-1736-FA5F2F744641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4FD307-8AF7-62F2-A2A8-EEBA257EC1A7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9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11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iapositiva de título" type="title" userDrawn="1">
  <p:cSld name="Diapositiva de título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 bwMode="auto">
          <a:xfrm>
            <a:off x="1524000" y="24634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494315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B6A15-072C-2A59-4F52-E69A69B71343}"/>
              </a:ext>
            </a:extLst>
          </p:cNvPr>
          <p:cNvSpPr/>
          <p:nvPr userDrawn="1"/>
        </p:nvSpPr>
        <p:spPr>
          <a:xfrm>
            <a:off x="5644444" y="5771039"/>
            <a:ext cx="936978" cy="674917"/>
          </a:xfrm>
          <a:prstGeom prst="rect">
            <a:avLst/>
          </a:prstGeom>
          <a:solidFill>
            <a:srgbClr val="2AB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DBDB75-81BF-8487-7D03-E8BB2194705F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A387A-64C2-A8B3-5F0C-DA041AD7E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preserve="1" userDrawn="1">
  <p:cSld name="1_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áfico 4">
            <a:extLst>
              <a:ext uri="{FF2B5EF4-FFF2-40B4-BE49-F238E27FC236}">
                <a16:creationId xmlns:a16="http://schemas.microsoft.com/office/drawing/2014/main" id="{834805D4-2B38-8928-AC2B-B2F9D0D9CB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-3663" y="-1178158"/>
            <a:ext cx="12195662" cy="8130441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410292F4-5FAD-FC90-1E6B-BA64D0CD6E8A}"/>
              </a:ext>
            </a:extLst>
          </p:cNvPr>
          <p:cNvSpPr txBox="1"/>
          <p:nvPr userDrawn="1"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" sz="3600" noProof="0" dirty="0">
                <a:solidFill>
                  <a:schemeClr val="bg1"/>
                </a:solidFill>
                <a:latin typeface="Bebas Neue"/>
              </a:rPr>
              <a:t>DZIĘKUJEMY</a:t>
            </a:r>
            <a:endParaRPr lang="pl" noProof="0" dirty="0"/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556B9377-C571-015A-72BD-E5F3C7A6D77F}"/>
              </a:ext>
            </a:extLst>
          </p:cNvPr>
          <p:cNvSpPr txBox="1"/>
          <p:nvPr userDrawn="1"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pl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65BD2-D4ED-4669-C168-C949CF420FA0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042C8-EC5C-728F-69EF-36EBD6DF1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4CEC5F-A82A-4335-884D-B1F134156BC7}" type="datetimeFigureOut">
              <a:rPr lang="es-ES"/>
              <a:t>02/04/2026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3F48F0-2D35-4579-A881-537F9CFB04B1}" type="slidenum">
              <a:rPr lang="es-ES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userDrawn="1">
  <p:cSld name="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1388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preserve="1" userDrawn="1">
  <p:cSld name="1_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27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cabezado de sección" type="secHead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6000"/>
              <a:buFont typeface="Bebas Neu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03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lo el título" userDrawn="1">
  <p:cSld name="So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514489BA-FCC2-D597-CF08-D335D35DE34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ido con título" type="objTx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magen con título" type="picTx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folie5 + 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620576" y="1797051"/>
            <a:ext cx="6080753" cy="3922517"/>
          </a:xfrm>
        </p:spPr>
        <p:txBody>
          <a:bodyPr/>
          <a:lstStyle>
            <a:lvl1pPr marL="228594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1pPr>
            <a:lvl2pPr marL="685783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2pPr>
            <a:lvl3pPr marL="1142971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3pPr>
            <a:lvl4pPr marL="1600160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4pPr>
            <a:lvl5pPr marL="2057349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14918" y="1799824"/>
            <a:ext cx="4538645" cy="3922517"/>
          </a:xfrm>
        </p:spPr>
        <p:txBody>
          <a:bodyPr>
            <a:normAutofit/>
          </a:bodyPr>
          <a:lstStyle>
            <a:lvl1pPr marL="0" indent="0">
              <a:buNone/>
              <a:defRPr sz="1750">
                <a:solidFill>
                  <a:schemeClr val="accent6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22809" y="1135659"/>
            <a:ext cx="1087851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br>
              <a:rPr lang="de-DE"/>
            </a:br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1" name="Google Shape;11;p1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0" y="5753100"/>
            <a:ext cx="121920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áfico 18">
            <a:extLst>
              <a:ext uri="{FF2B5EF4-FFF2-40B4-BE49-F238E27FC236}">
                <a16:creationId xmlns:a16="http://schemas.microsoft.com/office/drawing/2014/main" id="{E390AEB0-22F9-1D08-798D-16FA714B8E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439" y="458362"/>
            <a:ext cx="1388441" cy="366816"/>
          </a:xfrm>
          <a:prstGeom prst="rect">
            <a:avLst/>
          </a:prstGeom>
        </p:spPr>
      </p:pic>
      <p:sp>
        <p:nvSpPr>
          <p:cNvPr id="3" name="CuadroTexto 7"/>
          <p:cNvSpPr txBox="1"/>
          <p:nvPr userDrawn="1"/>
        </p:nvSpPr>
        <p:spPr bwMode="auto">
          <a:xfrm>
            <a:off x="1595512" y="619695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" sz="1000" b="1" noProof="0" dirty="0">
                <a:solidFill>
                  <a:schemeClr val="bg1">
                    <a:lumMod val="50000"/>
                  </a:schemeClr>
                </a:solidFill>
                <a:latin typeface="Poppins"/>
                <a:cs typeface="Poppins"/>
              </a:rPr>
              <a:t>loess-project.eu</a:t>
            </a:r>
            <a:endParaRPr lang="pl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64B7-1511-0AC7-DCDC-F01AECDF5BC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06" y="5903189"/>
            <a:ext cx="4323370" cy="4064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3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49" r:id="rId11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ingsoil.ch/zuhoeren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ttirol-heute.at/menschen/murenabgang-nach-starkem-unwetter-in-oberlienz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ediblephilly.ediblecommunities.com/food-thought/food-thought-how-healthy-soil-measured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focusedlearning.net/blog/learner-agency/5-terrific-inquiry-based-learning-example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0oj3YJ28YY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CAF8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 bwMode="auto">
          <a:xfrm>
            <a:off x="1027942" y="4023875"/>
            <a:ext cx="1013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" sz="2600" noProof="0" dirty="0">
                <a:solidFill>
                  <a:schemeClr val="bg1"/>
                </a:solidFill>
                <a:latin typeface="Bebas Neue"/>
              </a:rPr>
              <a:t>Kurs edukacyjny dla studentów nauczania biologii i środowiska</a:t>
            </a:r>
            <a:endParaRPr lang="pl" sz="2600" noProof="0" dirty="0"/>
          </a:p>
          <a:p>
            <a:pPr algn="ctr">
              <a:defRPr/>
            </a:pPr>
            <a:r>
              <a:rPr lang="pl" sz="2600" noProof="0" dirty="0">
                <a:solidFill>
                  <a:schemeClr val="bg1"/>
                </a:solidFill>
                <a:latin typeface="Bebas Neue"/>
              </a:rPr>
              <a:t>„Nauczanie o zdrowiu ziemi”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802238" y="5161320"/>
            <a:ext cx="2587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" sz="1600" noProof="0" dirty="0" err="1">
                <a:solidFill>
                  <a:schemeClr val="bg1"/>
                </a:solidFill>
                <a:latin typeface="Poppins"/>
                <a:cs typeface="Poppins"/>
              </a:rPr>
              <a:t>Kapelari, Weinberg &amp; Engl</a:t>
            </a:r>
          </a:p>
          <a:p>
            <a:pPr algn="ctr">
              <a:defRPr/>
            </a:pPr>
            <a:r>
              <a:rPr lang="pl" sz="1600" noProof="0" dirty="0">
                <a:solidFill>
                  <a:schemeClr val="bg1"/>
                </a:solidFill>
                <a:latin typeface="Poppins"/>
                <a:cs typeface="Poppins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C3594A-F0D5-8B5A-3EAE-428B6377FCF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pl" dirty="0"/>
              <a:t>Czy koncepcja „zdrowia gleby” jest bezpośrednio lub pośrednio uwzględnione w podstawach programowych naszych szkół?</a:t>
            </a:r>
          </a:p>
        </p:txBody>
      </p:sp>
      <p:sp>
        <p:nvSpPr>
          <p:cNvPr id="16" name="Textfeld 33"/>
          <p:cNvSpPr txBox="1"/>
          <p:nvPr/>
        </p:nvSpPr>
        <p:spPr bwMode="auto">
          <a:xfrm>
            <a:off x="693290" y="1532711"/>
            <a:ext cx="8291390" cy="37925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b="1" u="sng" noProof="0" dirty="0">
                <a:latin typeface="Poppins"/>
                <a:cs typeface="Poppins"/>
              </a:rPr>
              <a:t>Zadanie 1.4</a:t>
            </a:r>
            <a:r>
              <a:rPr lang="en-GB" b="1" u="sng" noProof="0" dirty="0">
                <a:latin typeface="Poppins"/>
                <a:cs typeface="Poppins"/>
              </a:rPr>
              <a:t>.</a:t>
            </a:r>
            <a:r>
              <a:rPr lang="pl" b="1" u="sng" noProof="0" dirty="0">
                <a:latin typeface="Poppins"/>
                <a:cs typeface="Poppins"/>
              </a:rPr>
              <a:t>: </a:t>
            </a:r>
            <a:r>
              <a:rPr lang="pl" b="1" noProof="0" dirty="0">
                <a:latin typeface="Poppins"/>
                <a:cs typeface="Poppins"/>
              </a:rPr>
              <a:t>Przeanalizuj:</a:t>
            </a:r>
          </a:p>
          <a:p>
            <a:pPr>
              <a:lnSpc>
                <a:spcPct val="150000"/>
              </a:lnSpc>
              <a:defRPr/>
            </a:pPr>
            <a:r>
              <a:rPr lang="pl" b="1" noProof="0" dirty="0">
                <a:latin typeface="Poppins"/>
                <a:cs typeface="Poppins"/>
              </a:rPr>
              <a:t>Grupa 1: </a:t>
            </a:r>
            <a:r>
              <a:rPr lang="pl" noProof="0" dirty="0">
                <a:latin typeface="Poppins"/>
                <a:cs typeface="Poppins"/>
              </a:rPr>
              <a:t>podstawę programową szkół podstawowych  </a:t>
            </a:r>
          </a:p>
          <a:p>
            <a:pPr>
              <a:lnSpc>
                <a:spcPct val="150000"/>
              </a:lnSpc>
              <a:defRPr/>
            </a:pPr>
            <a:r>
              <a:rPr lang="pl" b="1" noProof="0" dirty="0">
                <a:latin typeface="Poppins"/>
                <a:cs typeface="Poppins"/>
              </a:rPr>
              <a:t>Grupa 2:</a:t>
            </a:r>
            <a:r>
              <a:rPr lang="pl" noProof="0" dirty="0">
                <a:latin typeface="Poppins"/>
                <a:cs typeface="Poppins"/>
              </a:rPr>
              <a:t> podstawę programową szkół ponadpodstawowych I </a:t>
            </a:r>
          </a:p>
          <a:p>
            <a:pPr>
              <a:lnSpc>
                <a:spcPct val="150000"/>
              </a:lnSpc>
              <a:defRPr/>
            </a:pPr>
            <a:r>
              <a:rPr lang="pl" b="1" noProof="0" dirty="0">
                <a:latin typeface="Poppins"/>
                <a:cs typeface="Poppins"/>
              </a:rPr>
              <a:t>Grupa 3</a:t>
            </a:r>
            <a:r>
              <a:rPr lang="pl" noProof="0" dirty="0">
                <a:latin typeface="Poppins"/>
                <a:cs typeface="Poppins"/>
              </a:rPr>
              <a:t>: podstawę programową szkół ponadpodstawowych II/liceów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i="1" noProof="0" dirty="0">
                <a:latin typeface="Poppins"/>
                <a:cs typeface="Poppins"/>
              </a:rPr>
              <a:t>Wyszukaj cele nauczania, wiedzę i umiejętności związane z tematyką gleby lub koncepcją zdrowia gleby.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i="1" noProof="0" dirty="0">
                <a:latin typeface="Poppins"/>
                <a:cs typeface="Poppins"/>
              </a:rPr>
              <a:t>Czy istnieją jakieś nadrzędne idee, umiejętności lub cele, które można realizować podczas nauczania zagadnień związanych z glebą?</a:t>
            </a:r>
          </a:p>
        </p:txBody>
      </p:sp>
      <p:pic>
        <p:nvPicPr>
          <p:cNvPr id="18" name="Grafik 14">
            <a:extLst>
              <a:ext uri="{FF2B5EF4-FFF2-40B4-BE49-F238E27FC236}">
                <a16:creationId xmlns:a16="http://schemas.microsoft.com/office/drawing/2014/main" id="{AD2C4807-3F5B-4835-A45F-7EA7044CA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656628" y="2743543"/>
            <a:ext cx="1783343" cy="18729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F267ECFC-22A7-4CC3-B1ED-92675866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66" y="1525131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680053" y="1410461"/>
            <a:ext cx="93505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" sz="2000" b="1" noProof="0" dirty="0">
                <a:latin typeface="Poppins"/>
              </a:rPr>
              <a:t>Dyskusja w małych grupach</a:t>
            </a:r>
          </a:p>
          <a:p>
            <a:pPr>
              <a:defRPr/>
            </a:pPr>
            <a:endParaRPr lang="pl" sz="2000" noProof="0" dirty="0">
              <a:latin typeface="Poppin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pl" sz="2000" i="1" noProof="0" dirty="0">
                <a:latin typeface="Poppins"/>
              </a:rPr>
              <a:t>Jakie zagadnienia dotyczące gleby zostały uwzględnione w podstawie programowej?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pl" sz="2000" i="1" noProof="0" dirty="0">
                <a:latin typeface="Poppins"/>
              </a:rPr>
              <a:t>Jak myślisz, czy w podstawie programowej występuje deficyt treści dotyczących zdrowia gleby?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pl" sz="2000" i="1" noProof="0" dirty="0">
                <a:latin typeface="Poppins"/>
              </a:rPr>
              <a:t>Czy dostrzegasz jakieś różnice między tymi podstawami programowymi? </a:t>
            </a:r>
          </a:p>
          <a:p>
            <a:pPr marL="342900" indent="-342900">
              <a:buFontTx/>
              <a:buChar char="-"/>
              <a:defRPr/>
            </a:pPr>
            <a:endParaRPr lang="pl" sz="2400" noProof="0" dirty="0">
              <a:latin typeface="Poppin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7D13FD4-3F5B-4A79-8DDE-6872C513617B}"/>
              </a:ext>
            </a:extLst>
          </p:cNvPr>
          <p:cNvSpPr/>
          <p:nvPr/>
        </p:nvSpPr>
        <p:spPr>
          <a:xfrm>
            <a:off x="680053" y="3970211"/>
            <a:ext cx="85049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b="1" noProof="0" dirty="0">
                <a:latin typeface="Poppins"/>
                <a:cs typeface="Poppins"/>
              </a:rPr>
              <a:t>Podzielcie się swoimi wynikami podczas dyskusji plenarnej: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latin typeface="Poppins"/>
                <a:cs typeface="Poppins"/>
              </a:rPr>
              <a:t>Czy musimy zmienić te programy nauczania, aby upowszechnić wiedzę o glebie w społeczeństwie?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latin typeface="Poppins"/>
                <a:cs typeface="Poppins"/>
              </a:rPr>
              <a:t>Czy istnieją już możliwości, aby upowszechnić wiedzę o glebie w społeczeństwie?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2D9F97-45A2-4572-AA18-2F4F39BED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844" y="3657600"/>
            <a:ext cx="1783457" cy="17834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9B267D-180A-3BE2-D3C0-0AEB9CCFE5A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pl" dirty="0"/>
              <a:t>Czy koncepcja „zdrowia gleby” jest bezpośrednio lub pośrednio uwzględnione w podstawach programowych naszych szkół?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noProof="0" dirty="0"/>
              <a:t>Moduł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" noProof="0" dirty="0"/>
              <a:t>Zaangażuj uczniów</a:t>
            </a:r>
          </a:p>
        </p:txBody>
      </p:sp>
    </p:spTree>
    <p:extLst>
      <p:ext uri="{BB962C8B-B14F-4D97-AF65-F5344CB8AC3E}">
        <p14:creationId xmlns:p14="http://schemas.microsoft.com/office/powerpoint/2010/main" val="400262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31E5B-2D0B-18C7-81A3-444D0900894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7433D617-9DFF-419C-7E3E-38AD231E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769D964-B3F3-6327-4141-18FA42BDE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EE356DE-7963-EA7D-DA33-9E2BBD90E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77B7027-B5B9-A2C0-1EA3-B681CA3B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0D6915-4E8E-8390-36F8-0567D08D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Nauka o zdrowiu gleby w oparciu o model 5E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8B955F7D-2BB0-F41B-F77F-DF78E71F8E5F}"/>
              </a:ext>
            </a:extLst>
          </p:cNvPr>
          <p:cNvSpPr txBox="1"/>
          <p:nvPr/>
        </p:nvSpPr>
        <p:spPr bwMode="auto">
          <a:xfrm>
            <a:off x="8679060" y="1257873"/>
            <a:ext cx="340984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" sz="1100" i="1" dirty="0"/>
              <a:t>(zgodnie z Bybee, R. W., Taylor, J. A., Gardner, A., Van Scotter, P., Powell, J. C., Westbrook, A., &amp; Landes, N. (2006). The BSCS 5E instructional model: Origins and effectiveness. Colorado Springs, Co: BSCS, 5(88-98</a:t>
            </a:r>
            <a:r>
              <a:rPr lang="pl" sz="1400" dirty="0"/>
              <a:t>).</a:t>
            </a:r>
          </a:p>
          <a:p>
            <a:pPr>
              <a:defRPr/>
            </a:pPr>
            <a:endParaRPr lang="pl" sz="1400" noProof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D0681143-3951-E53D-DC6B-E4317040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16" y="1228776"/>
            <a:ext cx="386715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81F76-3F5F-F99F-3196-03769BEDCA53}"/>
              </a:ext>
            </a:extLst>
          </p:cNvPr>
          <p:cNvSpPr txBox="1"/>
          <p:nvPr/>
        </p:nvSpPr>
        <p:spPr>
          <a:xfrm>
            <a:off x="1808017" y="1370358"/>
            <a:ext cx="111182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pl" dirty="0">
                <a:solidFill>
                  <a:schemeClr val="bg1"/>
                </a:solidFill>
              </a:rPr>
              <a:t>Oceń: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27DA4-9246-6A02-336B-A0FC6B21AE59}"/>
              </a:ext>
            </a:extLst>
          </p:cNvPr>
          <p:cNvSpPr txBox="1"/>
          <p:nvPr/>
        </p:nvSpPr>
        <p:spPr bwMode="auto">
          <a:xfrm>
            <a:off x="5993309" y="2263374"/>
            <a:ext cx="1452934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l" dirty="0"/>
              <a:t>Zaangażuj: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70374-793C-368B-0234-E2F82370D607}"/>
              </a:ext>
            </a:extLst>
          </p:cNvPr>
          <p:cNvSpPr txBox="1"/>
          <p:nvPr/>
        </p:nvSpPr>
        <p:spPr bwMode="auto">
          <a:xfrm>
            <a:off x="696190" y="2751228"/>
            <a:ext cx="111182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l" dirty="0"/>
              <a:t>Wyjaśnij: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9BDE8-D507-53F1-F90B-12AF82875FCF}"/>
              </a:ext>
            </a:extLst>
          </p:cNvPr>
          <p:cNvSpPr txBox="1"/>
          <p:nvPr/>
        </p:nvSpPr>
        <p:spPr bwMode="auto">
          <a:xfrm>
            <a:off x="854363" y="4300911"/>
            <a:ext cx="126682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l" dirty="0"/>
              <a:t>Rozwiń: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CD18F-CF66-6D01-0653-89D60E47739B}"/>
              </a:ext>
            </a:extLst>
          </p:cNvPr>
          <p:cNvSpPr txBox="1"/>
          <p:nvPr/>
        </p:nvSpPr>
        <p:spPr bwMode="auto">
          <a:xfrm>
            <a:off x="6269084" y="3665287"/>
            <a:ext cx="1111827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pl" dirty="0"/>
              <a:t>Zbadaj: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5DA80-4A8A-ACF8-B9AD-B418006D50B7}"/>
              </a:ext>
            </a:extLst>
          </p:cNvPr>
          <p:cNvSpPr txBox="1"/>
          <p:nvPr/>
        </p:nvSpPr>
        <p:spPr bwMode="auto">
          <a:xfrm>
            <a:off x="651739" y="1837887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Uświadom sobie, czego jeszcze nie wiesz i zastanów się nad własnym procesem uczenia się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CEAA02-26FA-EEC2-F655-36550ED1E602}"/>
              </a:ext>
            </a:extLst>
          </p:cNvPr>
          <p:cNvSpPr txBox="1"/>
          <p:nvPr/>
        </p:nvSpPr>
        <p:spPr bwMode="auto">
          <a:xfrm>
            <a:off x="597702" y="3254065"/>
            <a:ext cx="150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Przedstaw, wyjaśnij i omów wyniki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6869A-99E4-B3B5-F1A9-681A8B16E818}"/>
              </a:ext>
            </a:extLst>
          </p:cNvPr>
          <p:cNvSpPr txBox="1"/>
          <p:nvPr/>
        </p:nvSpPr>
        <p:spPr bwMode="auto">
          <a:xfrm>
            <a:off x="651739" y="4704770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Przeanalizuj dane, zinterpretuj je, ustal powiązania i wyszukaj literaturę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C685D-0229-2483-6D54-373F7C952F5B}"/>
              </a:ext>
            </a:extLst>
          </p:cNvPr>
          <p:cNvSpPr txBox="1"/>
          <p:nvPr/>
        </p:nvSpPr>
        <p:spPr bwMode="auto">
          <a:xfrm>
            <a:off x="5081560" y="1454834"/>
            <a:ext cx="321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Formułuj pytania, stawiaj hipotezy, korzystaj z (subiektywnych) teorii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99E9A-617C-D2D6-5A33-08048B9F9448}"/>
              </a:ext>
            </a:extLst>
          </p:cNvPr>
          <p:cNvSpPr txBox="1"/>
          <p:nvPr/>
        </p:nvSpPr>
        <p:spPr bwMode="auto">
          <a:xfrm>
            <a:off x="5993308" y="2869547"/>
            <a:ext cx="246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Planuj i przeprowadzaj badania, wyszukaj literaturę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5DAFC9-358B-A1D3-0975-228DFCDD034B}"/>
              </a:ext>
            </a:extLst>
          </p:cNvPr>
          <p:cNvSpPr txBox="1"/>
          <p:nvPr/>
        </p:nvSpPr>
        <p:spPr bwMode="auto">
          <a:xfrm>
            <a:off x="5664239" y="4175093"/>
            <a:ext cx="232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Prowadź obserwacje, sporządzaj opisy, gromadź dane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60401-3C7D-A4CC-AA2D-56978270CBC8}"/>
              </a:ext>
            </a:extLst>
          </p:cNvPr>
          <p:cNvSpPr txBox="1"/>
          <p:nvPr/>
        </p:nvSpPr>
        <p:spPr bwMode="auto">
          <a:xfrm>
            <a:off x="5331582" y="5027935"/>
            <a:ext cx="312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800" dirty="0">
                <a:latin typeface="Aptos" panose="020B0004020202020204" pitchFamily="34" charset="0"/>
              </a:rPr>
              <a:t>Opracowano na podstawie Abels, Lautner &amp; Lembens (2014) Mit “Mysteries” zu Forschendem Lernen im Chemieunterricht. </a:t>
            </a:r>
            <a:r>
              <a:rPr lang="pl" sz="800" i="1" dirty="0">
                <a:latin typeface="Aptos" panose="020B0004020202020204" pitchFamily="34" charset="0"/>
              </a:rPr>
              <a:t>Chemie &amp; Schule, 3/14</a:t>
            </a:r>
          </a:p>
        </p:txBody>
      </p:sp>
    </p:spTree>
    <p:extLst>
      <p:ext uri="{BB962C8B-B14F-4D97-AF65-F5344CB8AC3E}">
        <p14:creationId xmlns:p14="http://schemas.microsoft.com/office/powerpoint/2010/main" val="64706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346841" y="2044606"/>
            <a:ext cx="6974709" cy="3126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" sz="2000" b="1" noProof="0" dirty="0">
                <a:latin typeface="Poppins"/>
              </a:rPr>
              <a:t>Ekscytujące, angażujące wprowadzenie do tematu: </a:t>
            </a:r>
          </a:p>
          <a:p>
            <a:pPr>
              <a:lnSpc>
                <a:spcPct val="150000"/>
              </a:lnSpc>
              <a:defRPr/>
            </a:pPr>
            <a:r>
              <a:rPr lang="pl" sz="2000" noProof="0" dirty="0">
                <a:latin typeface="Poppins"/>
              </a:rPr>
              <a:t>uwidacznianie wcześniejszej wiedzy uczniów, ocena istniejących poglądów pod kątem ich przydatności, potencjalne tworzenie konfliktów poznawczych, przyciąganie uwagi, wzbudzanie entuzjazmu, nawiązywanie powiązań z wcześniej opanowanymi treściami oraz uwidacznianie celów nauczania.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94264" y="1930117"/>
            <a:ext cx="3144457" cy="31339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9B76635-F2D9-A671-393E-87E61AFC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zaangażuj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95FAD998-67D7-E21F-FC70-C7B2BF166700}"/>
              </a:ext>
            </a:extLst>
          </p:cNvPr>
          <p:cNvSpPr/>
          <p:nvPr/>
        </p:nvSpPr>
        <p:spPr bwMode="auto">
          <a:xfrm>
            <a:off x="770602" y="1236111"/>
            <a:ext cx="2004129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" sz="2800" noProof="0" dirty="0">
                <a:solidFill>
                  <a:schemeClr val="tx1"/>
                </a:solidFill>
              </a:rPr>
              <a:t>Zaangażuj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hlinkClick r:id="rId8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881437" y="2105025"/>
            <a:ext cx="4429125" cy="2952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330612" y="5228121"/>
            <a:ext cx="32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12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Źródło: https://www.soundingsoil.ch/zuhoeren</a:t>
            </a:r>
            <a:r>
              <a:rPr lang="pl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4742905" y="1534569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000" noProof="0" dirty="0">
                <a:latin typeface="Poppins"/>
              </a:rPr>
              <a:t>Ciii… słuchaj uważnie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4B462-BCC6-053E-2872-03BFDC32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Nauka o zdrowiu gleby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6B9E25E6-E181-9D91-C9DE-A4F14CC897E4}"/>
              </a:ext>
            </a:extLst>
          </p:cNvPr>
          <p:cNvSpPr/>
          <p:nvPr/>
        </p:nvSpPr>
        <p:spPr bwMode="auto">
          <a:xfrm>
            <a:off x="770602" y="1236111"/>
            <a:ext cx="2004129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" sz="2800" noProof="0" dirty="0">
                <a:solidFill>
                  <a:schemeClr val="tx1"/>
                </a:solidFill>
              </a:rPr>
              <a:t>Zaangażuj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1139659" y="3065295"/>
            <a:ext cx="6518441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pl" sz="2000" noProof="0" dirty="0">
                <a:latin typeface="Poppins"/>
                <a:ea typeface="Arial"/>
                <a:cs typeface="Calibri"/>
              </a:rPr>
              <a:t>C</a:t>
            </a:r>
            <a:r>
              <a:rPr lang="pl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elem jest dowiedzenie się czegoś więcej </a:t>
            </a:r>
            <a:r>
              <a:rPr lang="pl" sz="2000" noProof="0" dirty="0">
                <a:latin typeface="Poppins"/>
                <a:ea typeface="Arial"/>
                <a:cs typeface="Calibri"/>
              </a:rPr>
              <a:t>o istniejących wyobrażeniach i koncepcjach uczniów na temat gleby</a:t>
            </a:r>
            <a:endParaRPr lang="pl" sz="2000" noProof="0" dirty="0">
              <a:latin typeface="Poppins"/>
              <a:cs typeface="Calibri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pl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Zapisz te pomysły na tablicy, flipcharcie, …</a:t>
            </a:r>
          </a:p>
          <a:p>
            <a:pPr marR="0" lvl="0" algn="l" defTabSz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endParaRPr lang="pl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943821" y="2038986"/>
            <a:ext cx="79666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Jak myślisz? Kto Twoim zdaniem</a:t>
            </a:r>
            <a:r>
              <a:rPr lang="pl" sz="2400" b="1" noProof="0" dirty="0">
                <a:latin typeface="Poppins"/>
                <a:ea typeface="Arial"/>
                <a:cs typeface="Calibri"/>
              </a:rPr>
              <a:t> </a:t>
            </a:r>
            <a:r>
              <a:rPr lang="pl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wydaje </a:t>
            </a:r>
            <a:r>
              <a:rPr lang="pl" sz="2400" b="1" noProof="0" dirty="0">
                <a:latin typeface="Poppins"/>
                <a:ea typeface="Arial"/>
                <a:cs typeface="Calibri"/>
              </a:rPr>
              <a:t>te </a:t>
            </a:r>
            <a:r>
              <a:rPr lang="pl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dźwięki? 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910493" y="2170644"/>
            <a:ext cx="2038742" cy="316005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9BBB1E-A8F7-903A-359D-8E1EC948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/>
              <a:t>Wzbudzanie zainteresowania – zaangażuj uczniów w temat</a:t>
            </a: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82EC658D-F775-5E90-6C84-4C81E383B714}"/>
              </a:ext>
            </a:extLst>
          </p:cNvPr>
          <p:cNvSpPr/>
          <p:nvPr/>
        </p:nvSpPr>
        <p:spPr bwMode="auto">
          <a:xfrm>
            <a:off x="770602" y="1236111"/>
            <a:ext cx="2004129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" sz="2800" noProof="0" dirty="0">
                <a:solidFill>
                  <a:schemeClr val="tx1"/>
                </a:solidFill>
              </a:rPr>
              <a:t>Zaangażuj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558803" y="2389189"/>
            <a:ext cx="34999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2000" b="1" u="sng" noProof="0" dirty="0">
                <a:latin typeface="Poppins"/>
              </a:rPr>
              <a:t>Zadanie: 2.1.</a:t>
            </a:r>
            <a:endParaRPr lang="pl" u="sng" noProof="0" dirty="0">
              <a:latin typeface="Poppins"/>
            </a:endParaRPr>
          </a:p>
          <a:p>
            <a:pPr>
              <a:defRPr/>
            </a:pPr>
            <a:r>
              <a:rPr lang="pl" u="sng" noProof="0" dirty="0">
                <a:latin typeface="Poppins"/>
              </a:rPr>
              <a:t>Krok 1:</a:t>
            </a:r>
            <a:r>
              <a:rPr lang="pl" noProof="0" dirty="0">
                <a:latin typeface="Poppins"/>
              </a:rPr>
              <a:t> Zaprojektuj rysunek koncepcyjny, aby zaangażować uczniów w temat zdrowia gleby. </a:t>
            </a:r>
          </a:p>
          <a:p>
            <a:pPr>
              <a:defRPr/>
            </a:pPr>
            <a:endParaRPr lang="pl" noProof="0" dirty="0">
              <a:latin typeface="Poppins"/>
            </a:endParaRPr>
          </a:p>
          <a:p>
            <a:pPr>
              <a:defRPr/>
            </a:pPr>
            <a:r>
              <a:rPr lang="pl" u="sng" noProof="0" dirty="0">
                <a:latin typeface="Poppins"/>
              </a:rPr>
              <a:t>Krok 2:</a:t>
            </a:r>
            <a:r>
              <a:rPr lang="pl" noProof="0" dirty="0">
                <a:latin typeface="Poppins"/>
              </a:rPr>
              <a:t> Dobierzcie się w czteroosobowe grupy i zaprezentujcie sobie nawzajem swoje rysunki.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4653457" y="5330073"/>
            <a:ext cx="557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100" noProof="0" dirty="0" err="1"/>
              <a:t>Kapelari, S. na podstawie pomysłu z Naylor S. &amp; Keogh B. (2007) http://www.conceptcartoons.com </a:t>
            </a:r>
            <a:endParaRPr lang="pl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58023" y="1266317"/>
            <a:ext cx="4741357" cy="3999369"/>
          </a:xfrm>
          <a:prstGeom prst="rect">
            <a:avLst/>
          </a:prstGeom>
          <a:noFill/>
          <a:ln cmpd="dbl">
            <a:solidFill>
              <a:srgbClr val="000000"/>
            </a:solidFill>
          </a:ln>
        </p:spPr>
      </p:pic>
      <p:sp>
        <p:nvSpPr>
          <p:cNvPr id="35" name="Rechteckige Legende 34"/>
          <p:cNvSpPr/>
          <p:nvPr/>
        </p:nvSpPr>
        <p:spPr bwMode="auto">
          <a:xfrm>
            <a:off x="9596338" y="3574129"/>
            <a:ext cx="2093747" cy="1691557"/>
          </a:xfrm>
          <a:prstGeom prst="wedgeRectCallout">
            <a:avLst>
              <a:gd name="adj1" fmla="val -51819"/>
              <a:gd name="adj2" fmla="val 99136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noProof="0" dirty="0"/>
              <a:t>Pomyśl o aktualnych problemach, aby wzbudzić zainteresowanie!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3EB40D-B06C-6B96-9202-662C98E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/>
              <a:t>Wzbudzanie zainteresowania – zaangażuj uczniów w temat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53C2188F-523A-71DA-131F-8A3EDC1DFFAD}"/>
              </a:ext>
            </a:extLst>
          </p:cNvPr>
          <p:cNvSpPr/>
          <p:nvPr/>
        </p:nvSpPr>
        <p:spPr bwMode="auto">
          <a:xfrm>
            <a:off x="770602" y="1236111"/>
            <a:ext cx="2004129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" sz="2800" noProof="0" dirty="0">
                <a:solidFill>
                  <a:schemeClr val="tx1"/>
                </a:solidFill>
              </a:rPr>
              <a:t>Zaangażuj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692946" y="1864155"/>
            <a:ext cx="5960480" cy="341994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auto">
          <a:xfrm>
            <a:off x="2547807" y="552138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" sz="1100" u="sng" noProof="0" dirty="0">
                <a:hlinkClick r:id="rId8" tooltip="https://www.osttirol-heute.at/menschen/murenabgang-nach-starkem-unwetter-in-oberlienz/"/>
              </a:rPr>
              <a:t>https://www.osttirol-heute.at/menschen/murenabgang-nach-starkem-unwetter-in-oberlienz/</a:t>
            </a:r>
            <a:r>
              <a:rPr lang="pl" sz="1100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66D77-5B3D-D697-AE48-4C98CE84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/>
              <a:t>Wzbudzanie zainteresowania – zaangażuj uczniów w temat</a:t>
            </a:r>
          </a:p>
        </p:txBody>
      </p:sp>
      <p:sp>
        <p:nvSpPr>
          <p:cNvPr id="5" name="Rechteckige Legende 34">
            <a:extLst>
              <a:ext uri="{FF2B5EF4-FFF2-40B4-BE49-F238E27FC236}">
                <a16:creationId xmlns:a16="http://schemas.microsoft.com/office/drawing/2014/main" id="{AB4B8884-4474-C26A-E098-8A6B25535AFE}"/>
              </a:ext>
            </a:extLst>
          </p:cNvPr>
          <p:cNvSpPr/>
          <p:nvPr/>
        </p:nvSpPr>
        <p:spPr bwMode="auto">
          <a:xfrm>
            <a:off x="9596338" y="3574129"/>
            <a:ext cx="2093747" cy="1709973"/>
          </a:xfrm>
          <a:prstGeom prst="wedgeRectCallout">
            <a:avLst>
              <a:gd name="adj1" fmla="val -51819"/>
              <a:gd name="adj2" fmla="val 99136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noProof="0" dirty="0"/>
              <a:t>Odwołaj się do aktualnych problemów, aby wzbudzić zainteresowanie!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7A4A4EDC-9007-E995-D6F9-661F2F6C8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3" name="Rechteck 3">
            <a:extLst>
              <a:ext uri="{FF2B5EF4-FFF2-40B4-BE49-F238E27FC236}">
                <a16:creationId xmlns:a16="http://schemas.microsoft.com/office/drawing/2014/main" id="{38731FF9-7C59-2D27-5428-BDDDBC973591}"/>
              </a:ext>
            </a:extLst>
          </p:cNvPr>
          <p:cNvSpPr/>
          <p:nvPr/>
        </p:nvSpPr>
        <p:spPr bwMode="auto">
          <a:xfrm>
            <a:off x="770602" y="1236111"/>
            <a:ext cx="2004129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" sz="2800" noProof="0" dirty="0">
                <a:solidFill>
                  <a:schemeClr val="tx1"/>
                </a:solidFill>
              </a:rPr>
              <a:t>Zaangażuj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772510" y="1230604"/>
            <a:ext cx="9925541" cy="42037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pl" sz="2000" b="1" noProof="0" dirty="0">
                <a:latin typeface="Poppins"/>
                <a:ea typeface="+mn-lt"/>
                <a:cs typeface="+mn-lt"/>
              </a:rPr>
              <a:t>Wyobrażenia potoczne</a:t>
            </a:r>
            <a:r>
              <a:rPr lang="pl" sz="2000" noProof="0" dirty="0">
                <a:latin typeface="Poppins"/>
                <a:ea typeface="+mn-lt"/>
                <a:cs typeface="+mn-lt"/>
              </a:rPr>
              <a:t> to powszechnie akceptowane idee, myśli, koncepcje, przemyślenia lub przekonania wyznawane przez jednostki.</a:t>
            </a:r>
            <a:endParaRPr lang="pl" sz="2000" noProof="0" dirty="0">
              <a:latin typeface="Poppins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pl" sz="2000" noProof="0" dirty="0">
                <a:latin typeface="Poppins"/>
                <a:ea typeface="+mn-lt"/>
                <a:cs typeface="+mn-lt"/>
              </a:rPr>
              <a:t>W kontekście nauczania i uczenia się, takie wyobrażenia znane są często jako </a:t>
            </a:r>
            <a:r>
              <a:rPr lang="pl" sz="2000" b="1" noProof="0" dirty="0">
                <a:latin typeface="Poppins"/>
                <a:ea typeface="+mn-lt"/>
                <a:cs typeface="+mn-lt"/>
              </a:rPr>
              <a:t>wyobrażenia wstępne, koncepcje alternatywne, wiedza uprzednia lub pomysły uczniów</a:t>
            </a:r>
            <a:r>
              <a:rPr lang="pl" sz="2000" noProof="0" dirty="0">
                <a:latin typeface="Poppins"/>
                <a:ea typeface="+mn-lt"/>
                <a:cs typeface="+mn-lt"/>
              </a:rPr>
              <a:t>lub </a:t>
            </a:r>
            <a:r>
              <a:rPr lang="pl" sz="2000" b="1" noProof="0" dirty="0">
                <a:latin typeface="Poppins"/>
                <a:ea typeface="+mn-lt"/>
                <a:cs typeface="+mn-lt"/>
              </a:rPr>
              <a:t>pomysły uczniów</a:t>
            </a:r>
            <a:r>
              <a:rPr lang="pl" sz="2000" noProof="0" dirty="0">
                <a:latin typeface="Poppins"/>
                <a:ea typeface="+mn-lt"/>
                <a:cs typeface="+mn-lt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pl" sz="2000" noProof="0" dirty="0">
                <a:latin typeface="Poppins"/>
                <a:ea typeface="+mn-lt"/>
                <a:cs typeface="+mn-lt"/>
              </a:rPr>
              <a:t>Co ważne, wyobrażenia te nie podlegają ocenie pod kątem ich naukowej trafności, pochodzenia ani przyczyn.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pl" sz="2000" noProof="0" dirty="0">
                <a:latin typeface="Poppins"/>
                <a:ea typeface="+mn-lt"/>
                <a:cs typeface="+mn-lt"/>
              </a:rPr>
              <a:t>Niemniej jednak </a:t>
            </a:r>
            <a:r>
              <a:rPr lang="pl" sz="2000" b="1" noProof="0" dirty="0">
                <a:latin typeface="Poppins"/>
                <a:ea typeface="+mn-lt"/>
                <a:cs typeface="+mn-lt"/>
              </a:rPr>
              <a:t>odgrywają one znaczącą rolę w kształtowaniu procesu uczenia się</a:t>
            </a:r>
            <a:r>
              <a:rPr lang="pl" sz="2000" noProof="0" dirty="0">
                <a:latin typeface="Poppins"/>
                <a:ea typeface="+mn-lt"/>
                <a:cs typeface="+mn-lt"/>
              </a:rPr>
              <a:t>, niezależnie od tego, jak samo uczenie się jest definiowane.</a:t>
            </a:r>
            <a:endParaRPr lang="pl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4C43B-555B-AD23-C9CA-D56A36CA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Wstępne wyobrażenia uczniów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9CE060-9248-1C4D-09BD-FF3C4460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" dirty="0"/>
              <a:t>Zarys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AAF877-1EB4-4164-A7D7-66899F2652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5300" y="1548606"/>
            <a:ext cx="5600700" cy="2566194"/>
          </a:xfrm>
        </p:spPr>
        <p:txBody>
          <a:bodyPr/>
          <a:lstStyle/>
          <a:p>
            <a:r>
              <a:rPr lang="pl" sz="2000" noProof="0" dirty="0"/>
              <a:t>Moduł 1: Wystaw swoje pomysły na próbę</a:t>
            </a:r>
          </a:p>
          <a:p>
            <a:r>
              <a:rPr lang="pl" sz="2000" noProof="0" dirty="0"/>
              <a:t>Moduł 2: Zaangażuj uczniów</a:t>
            </a:r>
          </a:p>
          <a:p>
            <a:r>
              <a:rPr lang="pl" sz="2000" noProof="0" dirty="0"/>
              <a:t>Moduł 3: Zbadaj i wyjaśnij zagadnienia dotyczące gleby</a:t>
            </a:r>
          </a:p>
          <a:p>
            <a:r>
              <a:rPr lang="pl" sz="2000" noProof="0" dirty="0"/>
              <a:t>Moduł 4: Rozwiń wiedzę o glebie i oceń postępy uczniów</a:t>
            </a:r>
          </a:p>
          <a:p>
            <a:endParaRPr lang="pl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BA0C58-FFC8-4898-B593-88F042856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9391"/>
          <a:stretch/>
        </p:blipFill>
        <p:spPr>
          <a:xfrm>
            <a:off x="6526160" y="1238704"/>
            <a:ext cx="4826052" cy="40960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43424" y="5443367"/>
            <a:ext cx="5169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900" noProof="0" dirty="0"/>
              <a:t>Zdjęcie: Universität Innsbruck, Institut für Fachdidaktik</a:t>
            </a:r>
          </a:p>
        </p:txBody>
      </p:sp>
    </p:spTree>
    <p:extLst>
      <p:ext uri="{BB962C8B-B14F-4D97-AF65-F5344CB8AC3E}">
        <p14:creationId xmlns:p14="http://schemas.microsoft.com/office/powerpoint/2010/main" val="361483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49771" y="1612232"/>
            <a:ext cx="79513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000" b="1" u="sng" noProof="0" dirty="0">
                <a:latin typeface="Poppins"/>
              </a:rPr>
              <a:t>Zadanie 2.2</a:t>
            </a:r>
            <a:r>
              <a:rPr lang="en-GB" sz="2000" b="1" u="sng" noProof="0" dirty="0">
                <a:latin typeface="Poppins"/>
              </a:rPr>
              <a:t>.</a:t>
            </a:r>
            <a:r>
              <a:rPr lang="pl" sz="2000" b="1" u="sng" noProof="0" dirty="0">
                <a:latin typeface="Poppins"/>
              </a:rPr>
              <a:t>: </a:t>
            </a:r>
            <a:r>
              <a:rPr lang="pl" sz="2000" b="1" noProof="0" dirty="0">
                <a:latin typeface="Poppins"/>
              </a:rPr>
              <a:t>Lektura artykułu naukowego</a:t>
            </a:r>
          </a:p>
          <a:p>
            <a:endParaRPr lang="pl" sz="2000" b="1" noProof="0" dirty="0">
              <a:latin typeface="Poppins"/>
            </a:endParaRPr>
          </a:p>
          <a:p>
            <a:r>
              <a:rPr lang="pl" sz="2000" b="1" i="1" noProof="0" dirty="0">
                <a:latin typeface="Poppins"/>
              </a:rPr>
              <a:t>Proszę przeczytać ten artykuł</a:t>
            </a:r>
            <a:r>
              <a:rPr lang="pl" sz="2000" b="1" noProof="0" dirty="0">
                <a:latin typeface="Poppins"/>
              </a:rPr>
              <a:t>:</a:t>
            </a:r>
          </a:p>
          <a:p>
            <a:endParaRPr lang="pl" noProof="0" dirty="0"/>
          </a:p>
          <a:p>
            <a:r>
              <a:rPr lang="pl" noProof="0" dirty="0"/>
              <a:t>Ero-Tolliver, I., Lucas, D. &amp; Schauble, L. Young Children’s Thinking About Decomposition: Early Modeling Entrees to Complex Ideas in Science. </a:t>
            </a:r>
            <a:r>
              <a:rPr lang="pl" i="1" noProof="0" dirty="0"/>
              <a:t>Res Sci Educ</a:t>
            </a:r>
            <a:r>
              <a:rPr lang="pl" noProof="0" dirty="0"/>
              <a:t> </a:t>
            </a:r>
            <a:r>
              <a:rPr lang="pl" b="1" noProof="0" dirty="0"/>
              <a:t>43</a:t>
            </a:r>
            <a:r>
              <a:rPr lang="pl" noProof="0" dirty="0"/>
              <a:t>, 2137–2152 (2013). </a:t>
            </a:r>
            <a:r>
              <a:rPr lang="pl" noProof="0" dirty="0">
                <a:hlinkClick r:id="rId7"/>
              </a:rPr>
              <a:t>https://doi.org/10.1007/s11165-012-9348-4</a:t>
            </a:r>
            <a:endParaRPr lang="pl" noProof="0" dirty="0"/>
          </a:p>
          <a:p>
            <a:endParaRPr lang="pl" sz="2000" noProof="0" dirty="0">
              <a:latin typeface="Poppins"/>
            </a:endParaRPr>
          </a:p>
          <a:p>
            <a:endParaRPr lang="pl" sz="2000" noProof="0" dirty="0">
              <a:latin typeface="Poppins"/>
            </a:endParaRPr>
          </a:p>
          <a:p>
            <a:r>
              <a:rPr lang="pl" sz="2000" noProof="0" dirty="0">
                <a:latin typeface="Poppins"/>
              </a:rPr>
              <a:t>			  </a:t>
            </a:r>
          </a:p>
          <a:p>
            <a:endParaRPr lang="pl" sz="2000" noProof="0" dirty="0">
              <a:latin typeface="Poppins"/>
            </a:endParaRPr>
          </a:p>
          <a:p>
            <a:endParaRPr lang="pl" sz="2000" noProof="0" dirty="0">
              <a:latin typeface="Poppins"/>
            </a:endParaRPr>
          </a:p>
        </p:txBody>
      </p:sp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E9D3EAA3-1D35-4036-AE13-4B0E0BCF71B9}"/>
              </a:ext>
            </a:extLst>
          </p:cNvPr>
          <p:cNvSpPr/>
          <p:nvPr/>
        </p:nvSpPr>
        <p:spPr bwMode="auto">
          <a:xfrm>
            <a:off x="9611164" y="1493439"/>
            <a:ext cx="1714847" cy="137588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Zadanie w trybie odwróconej klasy</a:t>
            </a:r>
            <a:endParaRPr lang="pl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A34CF2B-C98B-F424-D808-9C0FC113EE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pl" dirty="0"/>
              <a:t>Pomysły uczniów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EA0FDD-2901-9767-2C4E-8081E50873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23F7D2C0-0D33-E4A1-9325-B4E42A35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63E8299-8C4D-7EC3-875F-AFCCD10C3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72968BB-B829-C551-0A3A-8A6E25C32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D43FE7D-1536-BA82-3975-147E1D4A3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AFECE0D-45E2-FB73-3532-B76961332B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pl" dirty="0"/>
              <a:t>Pomysły uczniów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256195" y="1493439"/>
            <a:ext cx="7673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" noProof="0" dirty="0">
                <a:latin typeface="Poppins"/>
              </a:rPr>
              <a:t>‘</a:t>
            </a:r>
            <a:r>
              <a:rPr lang="pl" i="1" noProof="0" dirty="0">
                <a:latin typeface="Poppins"/>
              </a:rPr>
              <a:t>Podczas wstępnej oceny większość odpowiedzi uczniów (N = 11) sugerowała, że </a:t>
            </a:r>
            <a:r>
              <a:rPr lang="pl" b="1" i="1" noProof="0" dirty="0">
                <a:latin typeface="Poppins"/>
              </a:rPr>
              <a:t>liście po prostu zniknęły</a:t>
            </a:r>
            <a:r>
              <a:rPr lang="pl" i="1" noProof="0" dirty="0">
                <a:latin typeface="Poppins"/>
              </a:rPr>
              <a:t>, przy czym podjęto niewiele prób wyjaśnienia, gdzie się podziały (choć jedno dziecko zasugerowało, że mogły </a:t>
            </a:r>
            <a:r>
              <a:rPr lang="pl" b="1" i="1" noProof="0" dirty="0">
                <a:latin typeface="Poppins"/>
              </a:rPr>
              <a:t>przenieść się „na inną planetę”</a:t>
            </a:r>
            <a:r>
              <a:rPr lang="pl" i="1" noProof="0" dirty="0">
                <a:latin typeface="Poppins"/>
              </a:rPr>
              <a:t>). Uczniowie twierdzili, że liście </a:t>
            </a:r>
            <a:r>
              <a:rPr lang="pl" b="1" i="1" noProof="0" dirty="0">
                <a:latin typeface="Poppins"/>
              </a:rPr>
              <a:t>„zniknęły”, „umarły”, zostały „wywiane przez wiatr” </a:t>
            </a:r>
            <a:r>
              <a:rPr lang="pl" i="1" noProof="0" dirty="0">
                <a:latin typeface="Poppins"/>
              </a:rPr>
              <a:t>lub zabrane przez śmieciarzy […]. Pozostała połowa uczniów zgłosiła, że z czasem liści ubywa i zdawała się rozumieć, że ten fakt wymaga jakiegoś wytłumaczenia. Jednakże, jak można się było spodziewać, uczniowie ci </a:t>
            </a:r>
            <a:r>
              <a:rPr lang="pl" b="1" i="1" noProof="0" dirty="0">
                <a:latin typeface="Poppins"/>
              </a:rPr>
              <a:t>proponowali mechaniczne </a:t>
            </a:r>
            <a:r>
              <a:rPr lang="pl" i="1" noProof="0" dirty="0">
                <a:latin typeface="Poppins"/>
              </a:rPr>
              <a:t>(a nie chemiczne) procesy zmian. Wskazywali oni, że ludzie i zwierzęta depczą liście, które następnie rozpadają się na mniejsze kawałki</a:t>
            </a:r>
            <a:r>
              <a:rPr lang="pl" noProof="0" dirty="0">
                <a:latin typeface="Poppins"/>
              </a:rPr>
              <a:t>” (tamże, s. 2141). 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81E21DDA-98DE-FBAA-B820-88C3145BE258}"/>
              </a:ext>
            </a:extLst>
          </p:cNvPr>
          <p:cNvSpPr/>
          <p:nvPr/>
        </p:nvSpPr>
        <p:spPr bwMode="auto">
          <a:xfrm>
            <a:off x="3748033" y="51595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" sz="1000" noProof="0" dirty="0"/>
              <a:t>Ero-Tolliver, I., Lucas, D. &amp; Schauble, L. Young Children’s Thinking About Decomposition: Early Modeling Entrees to Complex Ideas in Science. </a:t>
            </a:r>
            <a:r>
              <a:rPr lang="pl" sz="1000" i="1" noProof="0" dirty="0"/>
              <a:t>Res Sci Educ</a:t>
            </a:r>
            <a:r>
              <a:rPr lang="pl" sz="1000" noProof="0" dirty="0"/>
              <a:t> </a:t>
            </a:r>
            <a:r>
              <a:rPr lang="pl" sz="1000" b="1" noProof="0" dirty="0"/>
              <a:t>43</a:t>
            </a:r>
            <a:r>
              <a:rPr lang="pl" sz="1000" noProof="0" dirty="0"/>
              <a:t>, 2137–2152 (2013). </a:t>
            </a:r>
            <a:r>
              <a:rPr lang="pl" sz="1000" noProof="0" dirty="0">
                <a:hlinkClick r:id="rId7"/>
              </a:rPr>
              <a:t>https://doi.org/10.1007/s11165-012-9348-4</a:t>
            </a:r>
            <a:endParaRPr lang="pl" sz="1000" noProof="0" dirty="0"/>
          </a:p>
        </p:txBody>
      </p:sp>
      <p:sp>
        <p:nvSpPr>
          <p:cNvPr id="2" name="Rechteckige Legende 14">
            <a:extLst>
              <a:ext uri="{FF2B5EF4-FFF2-40B4-BE49-F238E27FC236}">
                <a16:creationId xmlns:a16="http://schemas.microsoft.com/office/drawing/2014/main" id="{106464F7-FDBE-9CA6-A640-881EA790BE90}"/>
              </a:ext>
            </a:extLst>
          </p:cNvPr>
          <p:cNvSpPr/>
          <p:nvPr/>
        </p:nvSpPr>
        <p:spPr bwMode="auto">
          <a:xfrm>
            <a:off x="9611164" y="1493439"/>
            <a:ext cx="1714847" cy="137588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Zadanie w trybie odwróconej klasy</a:t>
            </a:r>
            <a:endParaRPr lang="pl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339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38216" y="1261982"/>
            <a:ext cx="719473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" noProof="0" dirty="0">
              <a:latin typeface="Poppins"/>
            </a:endParaRPr>
          </a:p>
          <a:p>
            <a:r>
              <a:rPr lang="pl" sz="2000" b="1" noProof="0" dirty="0">
                <a:latin typeface="Poppins"/>
              </a:rPr>
              <a:t>Dyskusja w małych grupach</a:t>
            </a:r>
            <a:r>
              <a:rPr lang="pl" sz="2000" noProof="0" dirty="0">
                <a:latin typeface="Poppins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" sz="2000" noProof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" sz="2000" i="1" noProof="0" dirty="0">
                <a:latin typeface="Poppins"/>
              </a:rPr>
              <a:t>Jak te pomysły mogą wpływać na proces uczenia się?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" sz="2000" i="1" noProof="0" dirty="0">
                <a:latin typeface="Poppins"/>
              </a:rPr>
              <a:t>Jak oceniasz jednostkę lekcyjną przedstawioną w artykule?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" sz="2000" i="1" noProof="0" dirty="0">
                <a:latin typeface="Poppins"/>
              </a:rPr>
              <a:t>Jakie są mocne i ewentualne słabe strony tej lekcji? 			  </a:t>
            </a:r>
          </a:p>
          <a:p>
            <a:endParaRPr lang="pl" noProof="0" dirty="0">
              <a:latin typeface="Poppins"/>
            </a:endParaRPr>
          </a:p>
          <a:p>
            <a:endParaRPr lang="pl" noProof="0" dirty="0">
              <a:latin typeface="Poppins"/>
            </a:endParaRPr>
          </a:p>
        </p:txBody>
      </p:sp>
      <p:pic>
        <p:nvPicPr>
          <p:cNvPr id="17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EDDCC024-6383-48C8-9FBE-EE9B5D1A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87" y="1414485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667C4E3-0A90-47BF-9C55-8C9F06F51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570327" y="3546955"/>
            <a:ext cx="1783457" cy="178345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BC570AA-D73D-4661-975C-A5AC45A1E4BC}"/>
              </a:ext>
            </a:extLst>
          </p:cNvPr>
          <p:cNvSpPr/>
          <p:nvPr/>
        </p:nvSpPr>
        <p:spPr bwMode="auto">
          <a:xfrm>
            <a:off x="838216" y="4074201"/>
            <a:ext cx="8504979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b="1" noProof="0" dirty="0">
                <a:latin typeface="Poppins"/>
                <a:cs typeface="Poppins"/>
              </a:rPr>
              <a:t>Podzielcie się swoimi wynikami podczas dyskusji plenarnej: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latin typeface="Poppins"/>
                <a:cs typeface="Poppins"/>
              </a:rPr>
              <a:t>Zapisz te pomysły na tablicy, flipcharcie</a:t>
            </a:r>
            <a:endParaRPr lang="pl" sz="2000" b="1" noProof="0" dirty="0">
              <a:latin typeface="Poppins"/>
              <a:cs typeface="Poppin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4FB7731-8784-BBCC-4DAF-13C777BAD9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pl" dirty="0"/>
              <a:t>Pomysły uczniów</a:t>
            </a:r>
          </a:p>
        </p:txBody>
      </p:sp>
    </p:spTree>
    <p:extLst>
      <p:ext uri="{BB962C8B-B14F-4D97-AF65-F5344CB8AC3E}">
        <p14:creationId xmlns:p14="http://schemas.microsoft.com/office/powerpoint/2010/main" val="164749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557589" y="1599458"/>
            <a:ext cx="57552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pl" sz="2400" i="1" noProof="0" dirty="0">
                <a:latin typeface="Poppins"/>
                <a:cs typeface="Poppins"/>
              </a:rPr>
              <a:t>Na następne zajęcia przynieś w słoiku glebę ze swojej okolicy.</a:t>
            </a:r>
            <a:endParaRPr lang="pl" sz="2400" i="1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AB69B-7EC3-E55E-5454-2E569341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Zadanie w ramach Modułu 3: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1735549A-E3E2-8390-82B9-6E76BE94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noProof="0" dirty="0"/>
              <a:t>Moduł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" noProof="0" dirty="0"/>
              <a:t>Zbadaj i wyjaśnij zagadnienia dotyczące gleby</a:t>
            </a:r>
          </a:p>
        </p:txBody>
      </p:sp>
    </p:spTree>
    <p:extLst>
      <p:ext uri="{BB962C8B-B14F-4D97-AF65-F5344CB8AC3E}">
        <p14:creationId xmlns:p14="http://schemas.microsoft.com/office/powerpoint/2010/main" val="152006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299545" y="1267884"/>
            <a:ext cx="59766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Dobierzcie się w</a:t>
            </a:r>
            <a:r>
              <a:rPr lang="pl" sz="2000" b="1" noProof="0" dirty="0"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pl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3-osobowe grupy i wykonajcie następujące zadanie: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pl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b="1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Zadanie 3.1.:</a:t>
            </a:r>
            <a:r>
              <a:rPr lang="pl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p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Przyjrzyjcie się uważnie glebie i porównajcie trzy próbki – </a:t>
            </a:r>
            <a:r>
              <a:rPr lang="p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czy mają taki sam zapach i strukturę?</a:t>
            </a:r>
            <a:endParaRPr lang="pl" i="1" noProof="0" dirty="0">
              <a:latin typeface="Poppins"/>
              <a:cs typeface="Calibri" panose="020F0502020204030204" pitchFamily="34" charset="0"/>
            </a:endParaRPr>
          </a:p>
          <a:p>
            <a:pPr marL="285750" lvl="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p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Jakie zwierzęta możecie w nich </a:t>
            </a:r>
            <a:r>
              <a:rPr lang="pl" i="1" noProof="0" dirty="0">
                <a:latin typeface="Poppins"/>
                <a:ea typeface="Arial"/>
                <a:cs typeface="Calibri" panose="020F0502020204030204" pitchFamily="34" charset="0"/>
              </a:rPr>
              <a:t>znaleźć?</a:t>
            </a:r>
            <a:r>
              <a:rPr lang="p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p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Dowiedzcie się, jak się nazywają i </a:t>
            </a:r>
            <a:r>
              <a:rPr lang="pl" noProof="0" dirty="0">
                <a:latin typeface="Poppins"/>
                <a:cs typeface="Calibri" panose="020F0502020204030204" pitchFamily="34" charset="0"/>
              </a:rPr>
              <a:t>czy wszystkie z nich występują w każdej z trzech próbek gleby</a:t>
            </a:r>
            <a:r>
              <a:rPr lang="en-GB" noProof="0" dirty="0">
                <a:latin typeface="Poppins"/>
                <a:cs typeface="Calibri" panose="020F0502020204030204" pitchFamily="34" charset="0"/>
              </a:rPr>
              <a:t>.</a:t>
            </a:r>
            <a:endParaRPr lang="pl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endParaRPr lang="pl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Niezbędne materiały: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p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szkła powiększające/mikroskop stereoskopowy</a:t>
            </a:r>
          </a:p>
          <a:p>
            <a:pPr marL="28575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p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klucz do oznaczania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p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karta pracy – protokół</a:t>
            </a:r>
            <a:endParaRPr lang="pl" sz="12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Poppins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14760-668D-FA5B-227A-031CE2DA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zbadaj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45444053-A6EE-C962-EF71-0B809209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  <p:sp>
        <p:nvSpPr>
          <p:cNvPr id="15" name="Rechteckige Legende 14"/>
          <p:cNvSpPr/>
          <p:nvPr/>
        </p:nvSpPr>
        <p:spPr bwMode="auto">
          <a:xfrm>
            <a:off x="7506521" y="5014032"/>
            <a:ext cx="2792675" cy="686435"/>
          </a:xfrm>
          <a:prstGeom prst="wedgeRectCallout">
            <a:avLst>
              <a:gd name="adj1" fmla="val -53647"/>
              <a:gd name="adj2" fmla="val -125732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" sz="1800" b="0" i="0" u="none" strike="noStrike" cap="none" spc="0" noProof="0" dirty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Czy każdy przyniósł słoik z glebą?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24112" y="1436398"/>
            <a:ext cx="4909308" cy="398520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4420238" y="542160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Źródło ilustracji: www</a:t>
            </a:r>
            <a:r>
              <a:rPr lang="pl" sz="1400" b="0" i="0" u="none" strike="noStrike" cap="none" spc="0" noProof="0" dirty="0">
                <a:ln>
                  <a:noFill/>
                </a:ln>
                <a:solidFill>
                  <a:srgbClr val="59302C"/>
                </a:solidFill>
                <a:latin typeface="MuseoSans"/>
                <a:cs typeface="Arial"/>
              </a:rPr>
              <a:t>.lesb</a:t>
            </a:r>
            <a:r>
              <a:rPr lang="pl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ullesdemo.fr</a:t>
            </a:r>
            <a:endParaRPr lang="pl" sz="1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119FAA-F327-2E2A-C92F-5C00300AB7D0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Zbadaj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91C50D-7354-4AD4-77A9-100DAAB7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Samodzielne zdobywanie nowej wiedzy przez uczniów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1241419" y="2332746"/>
            <a:ext cx="9532258" cy="1891287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Twórz sytuacje dydaktyczne umożliwiające uczniom samodzielne i aktywne budowanie wiedzy, zdobywanie doświadczenia oraz konstruowanie głębszego zrozumienia pojęć, wykorzystywanie posiadanej wiedzy i dalsze rozwijanie koncepcji, nabywanie i stosowanie wiedzy oraz umiejętności proceduralnych.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EE537FB3-2020-B0FE-B567-BD88124CBC60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Zbadaj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9B70E49-A811-098A-EA9E-E96C7EBBC5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pl" dirty="0"/>
              <a:t>Samodzielne zdobywanie nowej wiedzy przez uczniów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0B7E05-3920-FA12-651D-2CB58B4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Jak naukowcy zdobywają wiedzę?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0D573DAC-9E8C-E15A-48F6-76B8201DEC7A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Zbadaj</a:t>
            </a:r>
          </a:p>
        </p:txBody>
      </p:sp>
      <p:sp>
        <p:nvSpPr>
          <p:cNvPr id="8" name="Rechteck 2"/>
          <p:cNvSpPr/>
          <p:nvPr/>
        </p:nvSpPr>
        <p:spPr bwMode="auto">
          <a:xfrm>
            <a:off x="1241418" y="2339597"/>
            <a:ext cx="9532257" cy="2357056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Wiedzę biologiczną zdobywa się poprzez wzajemne oddziaływanie doświadczenia i teorii. Z jednej strony doświadczenie zdobywa się poprzez obserwację i gromadzenie odpowiednich, mierzalnych danych; z drugiej zaś wykorzystuje się posiadaną wiedzę i istniejące teorie do stawiania założeń lub hipotez oraz ustalania związków przyczynowo-skutkowych (relacji typu „jeśli–to”).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998532" y="2021691"/>
            <a:ext cx="9057777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Mniej lub bardziej usystematyzowane możliwości nauki: Wybrane materiały informacyjne, zgłębianie literatury, ankiety/wywiady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Eksperymenty (wywoływanie zjawisk)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Eksperymenty (testowanie zmiennych)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Gry symulacyjne / gry pozorowane: np. celowe przygotowanie do dyskusji itp.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Uczenie się przez dociekanie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B77464-DCC0-DDD3-DF05-099357A3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Metody aktywnego angażowania się w treści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4DF7701C-7289-A35A-EC68-1D28A99A2438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Zbadaj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noProof="0" dirty="0"/>
              <a:t>Moduł 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" noProof="0" dirty="0"/>
              <a:t>Wystaw swoje pomysły na próbę </a:t>
            </a:r>
          </a:p>
        </p:txBody>
      </p:sp>
    </p:spTree>
    <p:extLst>
      <p:ext uri="{BB962C8B-B14F-4D97-AF65-F5344CB8AC3E}">
        <p14:creationId xmlns:p14="http://schemas.microsoft.com/office/powerpoint/2010/main" val="22722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8DDA0-78A2-82CC-A8A1-5A024EEF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Najwięcej uczą się ci, którzy wyjaśniają</a:t>
            </a:r>
          </a:p>
        </p:txBody>
      </p:sp>
      <p:sp>
        <p:nvSpPr>
          <p:cNvPr id="4" name="Textfeld 13"/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2"/>
          <p:cNvSpPr txBox="1"/>
          <p:nvPr/>
        </p:nvSpPr>
        <p:spPr bwMode="auto">
          <a:xfrm>
            <a:off x="1241418" y="2343701"/>
            <a:ext cx="9266785" cy="23529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pl" sz="2000" noProof="0" dirty="0">
                <a:latin typeface="Poppins"/>
                <a:cs typeface="Calibri"/>
              </a:rPr>
              <a:t>Stwarzaj sytuacje, w których uczniowie mogą wyjaśniać nowo zdobytą wiedzę samym sobie, rówieśnikom oraz nauczycielowi. W razie potrzeby stwarzaj sytuacje, które nauczyciel może wykorzystać do zadawania dalszych pytań oraz – jeśli to konieczne – klarowania pomysłów, rozwijania „alternatywnych koncepcji uczniowskich” lub korygowania błędnych wyjaśnień itp.</a:t>
            </a:r>
            <a:endParaRPr lang="pl" sz="2000" noProof="0" dirty="0">
              <a:latin typeface="Poppins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endParaRPr lang="pl" sz="2000" b="0" i="0" u="none" strike="noStrike" cap="none" spc="0" noProof="0" dirty="0">
              <a:ln>
                <a:noFill/>
              </a:ln>
              <a:latin typeface="Poppins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41651" y="2170264"/>
            <a:ext cx="6568041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Zazwyczaj to nauczyciel wyjaśnia – na tym etapie proponujemy zadania, które zmobilizują uczniów do samodzielnego wyjaśniania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sz="2000" b="0" i="0" u="none" strike="noStrike" cap="none" spc="0" noProof="0" dirty="0">
                <a:ln>
                  <a:noFill/>
                </a:ln>
                <a:latin typeface="Poppins"/>
                <a:cs typeface="Calibri" panose="020F0502020204030204" pitchFamily="34" charset="0"/>
              </a:rPr>
              <a:t>Celem jest wspieranie uczniów w rozwijaniu głębszego zrozumienia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Zadaniem nauczyciela jest nakreślenie szerszego kontekstu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AFFBD6-16A8-B9B9-DA84-C66887D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Najwięcej uczą się ci, którzy wyjaśniają</a:t>
            </a:r>
          </a:p>
        </p:txBody>
      </p:sp>
      <p:sp>
        <p:nvSpPr>
          <p:cNvPr id="7" name="Textfeld 33">
            <a:extLst>
              <a:ext uri="{FF2B5EF4-FFF2-40B4-BE49-F238E27FC236}">
                <a16:creationId xmlns:a16="http://schemas.microsoft.com/office/drawing/2014/main" id="{00E65ACE-554B-9953-855E-32AF49C2DDD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Źródło obrazu:</a:t>
            </a:r>
            <a:r>
              <a:rPr lang="p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p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pl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feld 13">
            <a:extLst>
              <a:ext uri="{FF2B5EF4-FFF2-40B4-BE49-F238E27FC236}">
                <a16:creationId xmlns:a16="http://schemas.microsoft.com/office/drawing/2014/main" id="{DD589FA5-403F-BB2E-2EB6-FB472CB5B009}"/>
              </a:ext>
            </a:extLst>
          </p:cNvPr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F5AE-ED0C-FC92-9AF3-F9459826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Najwięcej uczą się ci, którzy wyjaśniają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2B8B9555-9FFF-FF10-D444-07BAEEAF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8" name="Rechteck 3"/>
          <p:cNvSpPr/>
          <p:nvPr/>
        </p:nvSpPr>
        <p:spPr bwMode="auto">
          <a:xfrm>
            <a:off x="929054" y="2175664"/>
            <a:ext cx="6096000" cy="28187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pl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Zadanie 3.2: Samodzielnie przeczytaj plakat </a:t>
            </a:r>
          </a:p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pl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Wyjaśnij własnymi słowami (praca w grupie)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Co to jest zdrowa gleba?  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Jak wygląda?</a:t>
            </a:r>
            <a:endParaRPr lang="pl" sz="2000" i="1" noProof="0" dirty="0">
              <a:latin typeface="Poppins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latin typeface="Poppins"/>
                <a:cs typeface="Calibri" panose="020F0502020204030204" pitchFamily="34" charset="0"/>
              </a:rPr>
              <a:t>…</a:t>
            </a:r>
            <a:endParaRPr lang="pl" sz="20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5" name="Textfeld 33">
            <a:extLst>
              <a:ext uri="{FF2B5EF4-FFF2-40B4-BE49-F238E27FC236}">
                <a16:creationId xmlns:a16="http://schemas.microsoft.com/office/drawing/2014/main" id="{064DB45F-506D-7B7C-C36F-671A8588904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Źródło obrazu:</a:t>
            </a:r>
            <a:r>
              <a:rPr lang="p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p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pl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feld 13">
            <a:extLst>
              <a:ext uri="{FF2B5EF4-FFF2-40B4-BE49-F238E27FC236}">
                <a16:creationId xmlns:a16="http://schemas.microsoft.com/office/drawing/2014/main" id="{28A4C3C7-3310-9CAD-BDE4-39A1C2B23A44}"/>
              </a:ext>
            </a:extLst>
          </p:cNvPr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62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964616" y="3255526"/>
            <a:ext cx="7562680" cy="17150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Uczniowie otrzymują karty informacyjne o każdym znalezionym zwierzęciu.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Uczniowie przygotowują krótką prezentację, aby wyjaśnić, w jaki sposób dany organizm współtworzy system glebowy.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832762" y="2930681"/>
            <a:ext cx="1466434" cy="146643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5F0AE5-40CA-40FB-AEF3-3995A988E8DB}"/>
              </a:ext>
            </a:extLst>
          </p:cNvPr>
          <p:cNvSpPr txBox="1"/>
          <p:nvPr/>
        </p:nvSpPr>
        <p:spPr>
          <a:xfrm>
            <a:off x="964616" y="2093469"/>
            <a:ext cx="694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000" b="1" u="sng" noProof="0" dirty="0">
                <a:latin typeface="Poppins"/>
              </a:rPr>
              <a:t>Zadanie 3.3 </a:t>
            </a:r>
            <a:r>
              <a:rPr lang="pl" sz="2000" noProof="0" dirty="0">
                <a:latin typeface="Poppins"/>
              </a:rPr>
              <a:t>Po etapie badania zwierząt glebowych, zadania te zaangażują uczniów w wyjaśnianie tego, czego już się nauczyli</a:t>
            </a:r>
          </a:p>
        </p:txBody>
      </p:sp>
      <p:pic>
        <p:nvPicPr>
          <p:cNvPr id="8" name="Grafik 7" descr="Lehrer">
            <a:extLst>
              <a:ext uri="{FF2B5EF4-FFF2-40B4-BE49-F238E27FC236}">
                <a16:creationId xmlns:a16="http://schemas.microsoft.com/office/drawing/2014/main" id="{BE0F0975-E2D7-464D-A71B-1A2F65BAF81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0333" y="4397115"/>
            <a:ext cx="914400" cy="914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012733-7EBF-DBE4-1D0D-82BAB1FD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Najwięcej uczą się ci, którzy wyjaśniają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990540D7-B720-DE45-CE46-F1AC0F2283D4}"/>
              </a:ext>
            </a:extLst>
          </p:cNvPr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669667" y="2580324"/>
            <a:ext cx="1697351" cy="16973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651250" y="6498067"/>
            <a:ext cx="6096000" cy="26161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pl" sz="1050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445439" y="1876673"/>
            <a:ext cx="10157824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Wyjaśnianie nadal jest najczęściej używanym narzędziem dydaktycznym.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Najwięcej uczą się przede wszystkim ci, którzy sami wyjaśniają.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Nauczyciel powinien wyjaśniać tylko wtedy, gdy samodzielne próby wyjaśnienia zagadnienia przerastają ucznia lub okazują się niewystarczające.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Informacja zwrotna, że wyjaśnienie było częściowo błędne, jest szkodliwa dla sukcesu w nauce.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410938" y="5157058"/>
            <a:ext cx="994286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" b="1" i="1" noProof="0" dirty="0">
                <a:latin typeface="Poppins"/>
                <a:cs typeface="Calibri" panose="020F0502020204030204" pitchFamily="34" charset="0"/>
              </a:rPr>
              <a:t>-&gt; Zdecydowanie skuteczniejsze jest polecenie uczniom, aby sami wyjaśniali treść, korzystając z rozwiązań zawierających przykłady.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606A0A-D25F-4F0E-0D3F-5DCF075F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wyjaśnianie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0F49ECB2-C7D0-6918-4FCE-F24929FE207A}"/>
              </a:ext>
            </a:extLst>
          </p:cNvPr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1139659" y="1978253"/>
            <a:ext cx="81951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Podaj temat, określ cel i przedstaw plan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Postępuj w przemyślany i uporządkowany sposób – precyzyjnie wyjaśniaj związki przyczynowo-skutkowe.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Opieraj się na tym, co już znane, i stosuj analogie.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Konkretyzuj za pomocą przykładów.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Ilustruj przekaz za pomocą mediów.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Podkreślaj ważne kwestie głosem i gestem, zapisuj je, rób przerwy na zastanowienie i utrzymuj kontakt wzrokowy.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Komunikuj się interaktywnie, ale nie odpytuj/dopytuj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Ograniczaj złożoność językową, mów prostym językiem.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Stosuj powtórzenia i podsumowania etapowe.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Promieniuj energią i entuzjazmem.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4A65B-2E21-201B-2062-A380D51D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>
                <a:cs typeface="Arial"/>
              </a:rPr>
              <a:t>Dziesięć cech dobrego wyjaśnienia w kontekście szkolnym</a:t>
            </a:r>
            <a:endParaRPr lang="pl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6A21B694-FEA7-BE4C-69DC-610CA9503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669667" y="2580324"/>
            <a:ext cx="1697351" cy="1697351"/>
          </a:xfrm>
          <a:prstGeom prst="rect">
            <a:avLst/>
          </a:prstGeom>
        </p:spPr>
      </p:pic>
      <p:sp>
        <p:nvSpPr>
          <p:cNvPr id="3" name="Textfeld 13">
            <a:extLst>
              <a:ext uri="{FF2B5EF4-FFF2-40B4-BE49-F238E27FC236}">
                <a16:creationId xmlns:a16="http://schemas.microsoft.com/office/drawing/2014/main" id="{996A6104-590D-FFAC-EE3C-E28BA0601289}"/>
              </a:ext>
            </a:extLst>
          </p:cNvPr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 bwMode="auto">
          <a:xfrm>
            <a:off x="5943600" y="545622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" sz="1050" u="sng" noProof="0" dirty="0"/>
              <a:t>(https://www.natur-erforschen.net/wp-content/uploads/2017/08/Pedosph%C3%A4re-2.pdf, dostęp 19 maja 2025 r.)</a:t>
            </a:r>
            <a:r>
              <a:rPr lang="pl" sz="1050" noProof="0" dirty="0"/>
              <a:t> 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493535" y="2128597"/>
            <a:ext cx="40509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i="1" noProof="0" dirty="0">
                <a:latin typeface="Poppins"/>
                <a:cs typeface="Calibri" panose="020F0502020204030204" pitchFamily="34" charset="0"/>
              </a:rPr>
              <a:t>Porównaj ilustracje i opisz: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latin typeface="Poppins"/>
                <a:cs typeface="Calibri" panose="020F0502020204030204" pitchFamily="34" charset="0"/>
              </a:rPr>
              <a:t>Ile zawierają informacji?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i="1" noProof="0" dirty="0">
                <a:latin typeface="Poppins"/>
                <a:cs typeface="Calibri" panose="020F0502020204030204" pitchFamily="34" charset="0"/>
              </a:rPr>
              <a:t>Którą z nich wykorzystasz w ramach lekcji i dlaczego?</a:t>
            </a:r>
          </a:p>
          <a:p>
            <a:pPr>
              <a:lnSpc>
                <a:spcPct val="150000"/>
              </a:lnSpc>
              <a:defRPr/>
            </a:pPr>
            <a:endParaRPr lang="pl" sz="2000" i="1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4" name="AutoShape 2" descr="File:Soil profile.svg - Wikimedia Commons">
            <a:extLst>
              <a:ext uri="{FF2B5EF4-FFF2-40B4-BE49-F238E27FC236}">
                <a16:creationId xmlns:a16="http://schemas.microsoft.com/office/drawing/2014/main" id="{8AA99F7F-192B-4066-9ABF-E19A59796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" noProof="0" dirty="0"/>
          </a:p>
        </p:txBody>
      </p:sp>
      <p:sp>
        <p:nvSpPr>
          <p:cNvPr id="6" name="AutoShape 4" descr="File:Soil profile.svg - Wikimedia Commons">
            <a:extLst>
              <a:ext uri="{FF2B5EF4-FFF2-40B4-BE49-F238E27FC236}">
                <a16:creationId xmlns:a16="http://schemas.microsoft.com/office/drawing/2014/main" id="{82CD19AC-2D11-47F1-83E2-95A71399A9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" noProof="0" dirty="0"/>
          </a:p>
        </p:txBody>
      </p:sp>
      <p:pic>
        <p:nvPicPr>
          <p:cNvPr id="2054" name="Picture 6" descr="File:Podzol A soils.svg - Wikimedia Commons">
            <a:extLst>
              <a:ext uri="{FF2B5EF4-FFF2-40B4-BE49-F238E27FC236}">
                <a16:creationId xmlns:a16="http://schemas.microsoft.com/office/drawing/2014/main" id="{1FF38792-9CBF-4B4E-8EED-10FF1AB5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55" y="1834458"/>
            <a:ext cx="4380144" cy="34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0A95FC-511B-414C-8942-5C3A9C1BD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515" y="1776856"/>
            <a:ext cx="2625520" cy="3675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259A8-29DF-1C80-D655-7CF46FE5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Przykład: Profil glebowy</a:t>
            </a:r>
          </a:p>
        </p:txBody>
      </p:sp>
      <p:sp>
        <p:nvSpPr>
          <p:cNvPr id="3" name="Textfeld 13">
            <a:extLst>
              <a:ext uri="{FF2B5EF4-FFF2-40B4-BE49-F238E27FC236}">
                <a16:creationId xmlns:a16="http://schemas.microsoft.com/office/drawing/2014/main" id="{96E403B5-E4DD-7CDA-5FDF-6C3BB9B2B3DE}"/>
              </a:ext>
            </a:extLst>
          </p:cNvPr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16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0184A-4520-0B81-0EA7-187621A3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Gęstość informacji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37</a:t>
            </a:fld>
            <a:endParaRPr lang="pl" noProof="0" dirty="0"/>
          </a:p>
        </p:txBody>
      </p:sp>
      <p:pic>
        <p:nvPicPr>
          <p:cNvPr id="5122" name="Picture 2" descr="File:Soil fauna, climatic gradients and soil heterogeneity.jpg - Wikimedia  Commons">
            <a:extLst>
              <a:ext uri="{FF2B5EF4-FFF2-40B4-BE49-F238E27FC236}">
                <a16:creationId xmlns:a16="http://schemas.microsoft.com/office/drawing/2014/main" id="{B28BF8E5-4992-46D8-8223-147B4AC6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6928"/>
            <a:ext cx="4543060" cy="41041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5B79A6-1642-4469-A98C-130991CC6A90}"/>
              </a:ext>
            </a:extLst>
          </p:cNvPr>
          <p:cNvSpPr txBox="1"/>
          <p:nvPr/>
        </p:nvSpPr>
        <p:spPr>
          <a:xfrm>
            <a:off x="734014" y="2059363"/>
            <a:ext cx="48785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000" noProof="0" dirty="0">
                <a:latin typeface="Poppins"/>
              </a:rPr>
              <a:t>Przy wyborze wizualizacji nauczyciel musi wziąć pod uwagę wiedzę, którą uczniowie już posiadają na dany temat, oraz ich zdolność do radzenia sobie ze złożonością materiału graficznego.</a:t>
            </a:r>
          </a:p>
          <a:p>
            <a:endParaRPr lang="pl" sz="2000" noProof="0" dirty="0">
              <a:latin typeface="Poppins"/>
            </a:endParaRPr>
          </a:p>
          <a:p>
            <a:r>
              <a:rPr lang="pl" sz="2000" noProof="0" dirty="0">
                <a:latin typeface="Poppins"/>
              </a:rPr>
              <a:t>Sensowne jest oferowanie wizualizacji o różnym stopniu skomplikowania, aby wyjść naprzeciw potrzebom uczniów.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30912" y="5537238"/>
            <a:ext cx="434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100" noProof="0" dirty="0"/>
              <a:t>Źródło: Briones, M. (2018). The Serendipitous Value of Soil Fauna in Ecosystem Functioning: The Unexplained Explained, Frontiers. 19.05.2025</a:t>
            </a:r>
          </a:p>
        </p:txBody>
      </p:sp>
      <p:sp>
        <p:nvSpPr>
          <p:cNvPr id="7" name="Textfeld 13">
            <a:extLst>
              <a:ext uri="{FF2B5EF4-FFF2-40B4-BE49-F238E27FC236}">
                <a16:creationId xmlns:a16="http://schemas.microsoft.com/office/drawing/2014/main" id="{91FF5C96-01A8-48D2-1DD8-BD6C8AEBD069}"/>
              </a:ext>
            </a:extLst>
          </p:cNvPr>
          <p:cNvSpPr txBox="1"/>
          <p:nvPr/>
        </p:nvSpPr>
        <p:spPr bwMode="auto">
          <a:xfrm>
            <a:off x="955335" y="1236111"/>
            <a:ext cx="1630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Wyjaśnij</a:t>
            </a:r>
            <a:endParaRPr lang="p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CAE935-C384-6F4F-E86C-5BA6D0E7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/>
              <a:t>przetwarzanie materiałów wizualnych wymaga wsparcia ze strony nauczyciela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38</a:t>
            </a:fld>
            <a:endParaRPr lang="pl" noProof="0"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672341" y="1355740"/>
            <a:ext cx="11043407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Uczniowie dostrzegają cechy obrazu i wybierają znane im aspekty.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Dotychczasowa wiedza o sposobach reprezentacji jest przywoływana i integrowana tworząc tzw. „model mentalny”.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Powstaje „model mentalny”, który abstrahuje od konkretnych szczegółów wrażenia percepcyjnego.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Im bardziej złożone i zróżnicowane są powiązania merytoryczne w obrębie danej formy lub pomiędzy różnymi formami reprezentacji (np. towarzyszącym tekstem a ilustracją), tym większe jest obciążenie pamięci operacyjnej (obciążenie poznawcze).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noProof="0" dirty="0"/>
              <a:t>Moduł 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" noProof="0" dirty="0"/>
              <a:t>Rozwiń wiedzę o glebie i oceń postępy uczniów </a:t>
            </a:r>
          </a:p>
        </p:txBody>
      </p:sp>
    </p:spTree>
    <p:extLst>
      <p:ext uri="{BB962C8B-B14F-4D97-AF65-F5344CB8AC3E}">
        <p14:creationId xmlns:p14="http://schemas.microsoft.com/office/powerpoint/2010/main" val="364904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 bwMode="auto">
          <a:xfrm>
            <a:off x="962559" y="1783367"/>
            <a:ext cx="7208590" cy="3365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b="1" noProof="0" dirty="0">
                <a:latin typeface="Poppins"/>
              </a:rPr>
              <a:t>Zadanie 1.1 Zastanów się</a:t>
            </a:r>
            <a:r>
              <a:rPr lang="pl" noProof="0" dirty="0">
                <a:latin typeface="Poppins"/>
              </a:rPr>
              <a:t>: </a:t>
            </a:r>
          </a:p>
          <a:p>
            <a:pPr>
              <a:lnSpc>
                <a:spcPct val="150000"/>
              </a:lnSpc>
              <a:defRPr/>
            </a:pPr>
            <a:r>
              <a:rPr lang="pl" i="1" noProof="0" dirty="0">
                <a:latin typeface="Poppins"/>
              </a:rPr>
              <a:t>Co dla Ciebie oznacza rzetelna edukacja środowiskowa? </a:t>
            </a:r>
          </a:p>
          <a:p>
            <a:pPr>
              <a:lnSpc>
                <a:spcPct val="150000"/>
              </a:lnSpc>
              <a:defRPr/>
            </a:pPr>
            <a:r>
              <a:rPr lang="pl" noProof="0" dirty="0">
                <a:latin typeface="Poppins"/>
              </a:rPr>
              <a:t>(3 minuty)</a:t>
            </a:r>
            <a:endParaRPr lang="pl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pl" b="1" noProof="0" dirty="0">
                <a:latin typeface="Poppins"/>
              </a:rPr>
              <a:t>Omów</a:t>
            </a:r>
            <a:r>
              <a:rPr lang="pl" noProof="0" dirty="0">
                <a:latin typeface="Poppins"/>
              </a:rPr>
              <a:t> w czteroosobowych grupach: </a:t>
            </a:r>
          </a:p>
          <a:p>
            <a:pPr>
              <a:lnSpc>
                <a:spcPct val="150000"/>
              </a:lnSpc>
              <a:defRPr/>
            </a:pPr>
            <a:r>
              <a:rPr lang="pl" i="1" noProof="0" dirty="0">
                <a:latin typeface="Poppins"/>
              </a:rPr>
              <a:t>Jak ustalisz hierarchię pomysłów? (Który aspekt jest najważniejszy? Który jest najmniej ważny?) </a:t>
            </a:r>
          </a:p>
          <a:p>
            <a:pPr>
              <a:lnSpc>
                <a:spcPct val="150000"/>
              </a:lnSpc>
              <a:defRPr/>
            </a:pPr>
            <a:r>
              <a:rPr lang="pl" noProof="0" dirty="0">
                <a:latin typeface="Poppins"/>
              </a:rPr>
              <a:t>(5 minut)</a:t>
            </a:r>
            <a:endParaRPr lang="pl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pl" b="1" noProof="0" dirty="0">
                <a:latin typeface="Poppins"/>
              </a:rPr>
              <a:t>Przedstaw</a:t>
            </a:r>
            <a:r>
              <a:rPr lang="pl" noProof="0" dirty="0">
                <a:latin typeface="Poppins"/>
              </a:rPr>
              <a:t> wyniki w zwięzłej formie.</a:t>
            </a:r>
          </a:p>
        </p:txBody>
      </p:sp>
      <p:sp>
        <p:nvSpPr>
          <p:cNvPr id="5" name="Rechteckige Legende 4"/>
          <p:cNvSpPr/>
          <p:nvPr/>
        </p:nvSpPr>
        <p:spPr bwMode="auto">
          <a:xfrm>
            <a:off x="8273939" y="178336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pl" b="1" noProof="0" dirty="0"/>
              <a:t>Zasada edukacyjna:
</a:t>
            </a:r>
            <a:r>
              <a:rPr lang="pl" noProof="0" dirty="0"/>
              <a:t>Poznaj wstępne wyobrażenia uczniów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162FC13-18CB-58F1-25FC-DEFF1E9F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" dirty="0"/>
              <a:t>Jak myślisz, czym jest „dobra edukacja środowiskowa”?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669822" y="1927307"/>
            <a:ext cx="10861777" cy="3003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Stwarzanie uczniom okazji do bardziej szczegółowego rozwinięcia tematu, wykorzystania doświadczeń w innym kontekście, zdobycia dodatkowej wiedzy, rozszerzenia zrozumienia pojęciowego oraz nabycia wiedzy i umiejętności proceduralnych (pogłębianie i transfer wiedzy). </a:t>
            </a:r>
          </a:p>
          <a:p>
            <a:pPr>
              <a:lnSpc>
                <a:spcPct val="150000"/>
              </a:lnSpc>
              <a:defRPr/>
            </a:pPr>
            <a:r>
              <a:rPr lang="pl" b="1" u="sng" noProof="0" dirty="0">
                <a:latin typeface="Poppins"/>
                <a:cs typeface="Calibri"/>
              </a:rPr>
              <a:t>Metody: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Pytania pogłębione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Przykłady zastosowania: np. przeprowadź bardziej szczegółową obserwację zwierząt glebowych i sprawdź, jak oddychają lub jak wyglądają ich aparaty gębowe; rozpoznaj różne rodzaje gleby na podwórku szkolnym. </a:t>
            </a:r>
            <a:r>
              <a:rPr lang="pl" sz="2000" noProof="0" dirty="0">
                <a:latin typeface="Poppins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DECB7-CCE5-759A-0909-DB0A73FC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Rozwiń – drąż głębiej</a:t>
            </a:r>
          </a:p>
        </p:txBody>
      </p:sp>
      <p:sp>
        <p:nvSpPr>
          <p:cNvPr id="4" name="Textfeld 18"/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Rozwiń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45439" y="1975494"/>
            <a:ext cx="5650561" cy="42629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14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Zadanie 4.1</a:t>
            </a:r>
            <a:r>
              <a:rPr lang="pl" sz="1400" b="1" u="sng" noProof="0" dirty="0">
                <a:latin typeface="Poppins"/>
                <a:cs typeface="Calibri"/>
              </a:rPr>
              <a:t>.:</a:t>
            </a:r>
            <a:r>
              <a:rPr lang="pl" sz="1400" i="0" strike="noStrike" cap="none" spc="0" noProof="0" dirty="0">
                <a:ln>
                  <a:noFill/>
                </a:ln>
                <a:latin typeface="Poppins"/>
                <a:cs typeface="Calibri"/>
              </a:rPr>
              <a:t> </a:t>
            </a:r>
            <a:r>
              <a:rPr lang="pl" sz="1400" b="1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Uczniowie otrzymują informacje o trzech rodzajach gleby: </a:t>
            </a:r>
            <a:endParaRPr lang="pl" sz="1400" b="1" noProof="0" dirty="0">
              <a:latin typeface="Poppins"/>
              <a:cs typeface="Calibri"/>
            </a:endParaRP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uczniowie w 4-osobowych grupach wybierają jeden rodzaj gleby i otrzymują dodatkowe informacje o jej cechach lub przeprowadzają własne wyszukiwanie informacji w internecie;</a:t>
            </a: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sz="1400" noProof="0" dirty="0">
                <a:latin typeface="Poppins"/>
                <a:cs typeface="Calibri"/>
              </a:rPr>
              <a:t>u</a:t>
            </a:r>
            <a:r>
              <a:rPr lang="pl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czniowie tworzą plakat, który będzie odpowiedzią na następujące pytania:</a:t>
            </a:r>
            <a:endParaRPr lang="pl" sz="1400" noProof="0" dirty="0">
              <a:latin typeface="Poppins"/>
              <a:ea typeface="Calibri"/>
              <a:cs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pl" sz="1400" i="1" noProof="0" dirty="0">
                <a:latin typeface="Poppins"/>
                <a:cs typeface="Calibri"/>
              </a:rPr>
              <a:t>  - </a:t>
            </a:r>
            <a:r>
              <a:rPr lang="pl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Jakie zwierzęta żyją w tej glebie?</a:t>
            </a:r>
            <a:endParaRPr lang="pl" sz="14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l" sz="1400" i="1" noProof="0" dirty="0">
                <a:latin typeface="Poppins"/>
                <a:ea typeface="Calibri"/>
                <a:cs typeface="Calibri"/>
              </a:rPr>
              <a:t>  - </a:t>
            </a:r>
            <a:r>
              <a:rPr lang="pl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W jaki sposób wpływają one na cechy tego rodzaju gleby?</a:t>
            </a:r>
            <a:endParaRPr lang="pl" sz="14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l" sz="1400" i="1" noProof="0" dirty="0">
                <a:latin typeface="Poppins"/>
                <a:cs typeface="Calibri"/>
              </a:rPr>
              <a:t>  - </a:t>
            </a:r>
            <a:r>
              <a:rPr lang="pl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Wyjaśnijcie, dlaczego jest to zdrowa lub</a:t>
            </a:r>
            <a:r>
              <a:rPr lang="en-GB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 </a:t>
            </a:r>
            <a:r>
              <a:rPr lang="pl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niezdrowa gleba.</a:t>
            </a:r>
            <a:endParaRPr lang="pl" sz="1400" b="0" u="none" strike="noStrike" cap="none" spc="0" noProof="0" dirty="0">
              <a:ln>
                <a:noFill/>
              </a:ln>
              <a:latin typeface="Poppins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77443" y="1759331"/>
            <a:ext cx="5169118" cy="35537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483B7B2-2133-4151-55CD-FF7268069F20}"/>
              </a:ext>
            </a:extLst>
          </p:cNvPr>
          <p:cNvSpPr txBox="1"/>
          <p:nvPr/>
        </p:nvSpPr>
        <p:spPr>
          <a:xfrm>
            <a:off x="871538" y="1928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79871-6E99-6869-067A-FF94B3DB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Rozwiń – drąż głębiej</a:t>
            </a:r>
          </a:p>
        </p:txBody>
      </p:sp>
      <p:sp>
        <p:nvSpPr>
          <p:cNvPr id="4" name="Textfeld 18">
            <a:extLst>
              <a:ext uri="{FF2B5EF4-FFF2-40B4-BE49-F238E27FC236}">
                <a16:creationId xmlns:a16="http://schemas.microsoft.com/office/drawing/2014/main" id="{FB7D1528-B72F-9C3C-B861-C36CFA5D50A6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Rozwiń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9CB07-924D-0E13-9FA4-AA5A436B3ED7}"/>
              </a:ext>
            </a:extLst>
          </p:cNvPr>
          <p:cNvSpPr txBox="1"/>
          <p:nvPr/>
        </p:nvSpPr>
        <p:spPr>
          <a:xfrm>
            <a:off x="6575323" y="5358580"/>
            <a:ext cx="5432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" sz="9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Źródło obrazu:</a:t>
            </a:r>
            <a:r>
              <a:rPr lang="pl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pl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https://ediblephilly.ediblecommunities.com/food-thought/food-thought-how-healthy-soil-measured/</a:t>
            </a:r>
            <a:r>
              <a:rPr lang="pl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endParaRPr lang="pl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pl" sz="3600" noProof="0" dirty="0"/>
              <a:t>Nauka z wykorzystaniem zagadnień społeczno-naukowych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8810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42</a:t>
            </a:fld>
            <a:endParaRPr lang="pl" noProof="0" dirty="0"/>
          </a:p>
        </p:txBody>
      </p:sp>
      <p:sp>
        <p:nvSpPr>
          <p:cNvPr id="3" name="object 3"/>
          <p:cNvSpPr/>
          <p:nvPr/>
        </p:nvSpPr>
        <p:spPr bwMode="auto">
          <a:xfrm>
            <a:off x="7022638" y="1972518"/>
            <a:ext cx="381044" cy="675879"/>
          </a:xfrm>
          <a:custGeom>
            <a:avLst/>
            <a:gdLst/>
            <a:ahLst/>
            <a:cxnLst/>
            <a:rect l="l" t="t" r="r" b="b"/>
            <a:pathLst>
              <a:path w="421004" h="746760" extrusionOk="0">
                <a:moveTo>
                  <a:pt x="210311" y="516635"/>
                </a:moveTo>
                <a:lnTo>
                  <a:pt x="0" y="348995"/>
                </a:lnTo>
                <a:lnTo>
                  <a:pt x="167639" y="683061"/>
                </a:lnTo>
                <a:lnTo>
                  <a:pt x="167639" y="516635"/>
                </a:lnTo>
                <a:lnTo>
                  <a:pt x="210311" y="516635"/>
                </a:lnTo>
                <a:close/>
              </a:path>
              <a:path w="421004" h="746760" extrusionOk="0">
                <a:moveTo>
                  <a:pt x="251459" y="483836"/>
                </a:moveTo>
                <a:lnTo>
                  <a:pt x="251459" y="0"/>
                </a:lnTo>
                <a:lnTo>
                  <a:pt x="167639" y="0"/>
                </a:lnTo>
                <a:lnTo>
                  <a:pt x="167639" y="482622"/>
                </a:lnTo>
                <a:lnTo>
                  <a:pt x="210311" y="516635"/>
                </a:lnTo>
                <a:lnTo>
                  <a:pt x="251459" y="483836"/>
                </a:lnTo>
                <a:close/>
              </a:path>
              <a:path w="421004" h="746760" extrusionOk="0">
                <a:moveTo>
                  <a:pt x="251459" y="686098"/>
                </a:moveTo>
                <a:lnTo>
                  <a:pt x="251459" y="516635"/>
                </a:lnTo>
                <a:lnTo>
                  <a:pt x="167639" y="516635"/>
                </a:lnTo>
                <a:lnTo>
                  <a:pt x="167639" y="683061"/>
                </a:lnTo>
                <a:lnTo>
                  <a:pt x="199605" y="746759"/>
                </a:lnTo>
                <a:lnTo>
                  <a:pt x="221018" y="746759"/>
                </a:lnTo>
                <a:lnTo>
                  <a:pt x="251459" y="686098"/>
                </a:lnTo>
                <a:close/>
              </a:path>
              <a:path w="421004" h="746760" extrusionOk="0">
                <a:moveTo>
                  <a:pt x="420623" y="348995"/>
                </a:moveTo>
                <a:lnTo>
                  <a:pt x="210311" y="516635"/>
                </a:lnTo>
                <a:lnTo>
                  <a:pt x="251459" y="516635"/>
                </a:lnTo>
                <a:lnTo>
                  <a:pt x="251459" y="686098"/>
                </a:lnTo>
                <a:lnTo>
                  <a:pt x="420623" y="3489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pl" sz="1650" noProof="0" dirty="0">
              <a:latin typeface="Poppins"/>
            </a:endParaRPr>
          </a:p>
        </p:txBody>
      </p:sp>
      <p:sp>
        <p:nvSpPr>
          <p:cNvPr id="4" name="object 4"/>
          <p:cNvSpPr txBox="1"/>
          <p:nvPr/>
        </p:nvSpPr>
        <p:spPr bwMode="auto">
          <a:xfrm>
            <a:off x="5422503" y="1208565"/>
            <a:ext cx="3480484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Myślenie moralne, etyka,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wartości i normy</a:t>
            </a:r>
          </a:p>
        </p:txBody>
      </p:sp>
      <p:sp>
        <p:nvSpPr>
          <p:cNvPr id="8" name="object 8"/>
          <p:cNvSpPr/>
          <p:nvPr/>
        </p:nvSpPr>
        <p:spPr bwMode="auto">
          <a:xfrm>
            <a:off x="5408547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541019" y="210311"/>
                </a:moveTo>
                <a:lnTo>
                  <a:pt x="508220" y="169163"/>
                </a:lnTo>
                <a:lnTo>
                  <a:pt x="0" y="169163"/>
                </a:lnTo>
                <a:lnTo>
                  <a:pt x="0" y="252983"/>
                </a:lnTo>
                <a:lnTo>
                  <a:pt x="507006" y="252983"/>
                </a:lnTo>
                <a:lnTo>
                  <a:pt x="541019" y="210311"/>
                </a:lnTo>
                <a:close/>
              </a:path>
              <a:path w="792479" h="421004" extrusionOk="0">
                <a:moveTo>
                  <a:pt x="792479" y="210311"/>
                </a:moveTo>
                <a:lnTo>
                  <a:pt x="373379" y="0"/>
                </a:lnTo>
                <a:lnTo>
                  <a:pt x="508220" y="169163"/>
                </a:lnTo>
                <a:lnTo>
                  <a:pt x="541019" y="169163"/>
                </a:lnTo>
                <a:lnTo>
                  <a:pt x="541019" y="336499"/>
                </a:lnTo>
                <a:lnTo>
                  <a:pt x="792479" y="210311"/>
                </a:lnTo>
                <a:close/>
              </a:path>
              <a:path w="792479" h="421004" extrusionOk="0">
                <a:moveTo>
                  <a:pt x="541019" y="336499"/>
                </a:moveTo>
                <a:lnTo>
                  <a:pt x="541019" y="252983"/>
                </a:lnTo>
                <a:lnTo>
                  <a:pt x="507006" y="252983"/>
                </a:lnTo>
                <a:lnTo>
                  <a:pt x="373379" y="420623"/>
                </a:lnTo>
                <a:lnTo>
                  <a:pt x="541019" y="336499"/>
                </a:lnTo>
                <a:close/>
              </a:path>
              <a:path w="792479" h="421004" extrusionOk="0">
                <a:moveTo>
                  <a:pt x="541019" y="252983"/>
                </a:moveTo>
                <a:lnTo>
                  <a:pt x="541019" y="210311"/>
                </a:lnTo>
                <a:lnTo>
                  <a:pt x="507006" y="252983"/>
                </a:lnTo>
                <a:lnTo>
                  <a:pt x="541019" y="252983"/>
                </a:lnTo>
                <a:close/>
              </a:path>
              <a:path w="792479" h="421004" extrusionOk="0">
                <a:moveTo>
                  <a:pt x="541019" y="210311"/>
                </a:moveTo>
                <a:lnTo>
                  <a:pt x="541019" y="169163"/>
                </a:lnTo>
                <a:lnTo>
                  <a:pt x="508220" y="169163"/>
                </a:lnTo>
                <a:lnTo>
                  <a:pt x="541019" y="21031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pl" sz="1650" noProof="0" dirty="0">
              <a:latin typeface="Poppins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2456402" y="3273686"/>
            <a:ext cx="2952145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Nauka i naukowa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wiedza</a:t>
            </a:r>
          </a:p>
        </p:txBody>
      </p:sp>
      <p:sp>
        <p:nvSpPr>
          <p:cNvPr id="10" name="object 10"/>
          <p:cNvSpPr/>
          <p:nvPr/>
        </p:nvSpPr>
        <p:spPr bwMode="auto">
          <a:xfrm>
            <a:off x="7408471" y="2286990"/>
            <a:ext cx="19540" cy="19540"/>
          </a:xfrm>
          <a:custGeom>
            <a:avLst/>
            <a:gdLst/>
            <a:ahLst/>
            <a:cxnLst/>
            <a:rect l="l" t="t" r="r" b="b"/>
            <a:pathLst>
              <a:path w="21589" h="21589" extrusionOk="0">
                <a:moveTo>
                  <a:pt x="21413" y="0"/>
                </a:moveTo>
                <a:lnTo>
                  <a:pt x="0" y="0"/>
                </a:lnTo>
                <a:lnTo>
                  <a:pt x="10706" y="21336"/>
                </a:lnTo>
                <a:lnTo>
                  <a:pt x="2141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pl" sz="1650" noProof="0" dirty="0">
              <a:latin typeface="Poppins"/>
            </a:endParaRPr>
          </a:p>
        </p:txBody>
      </p:sp>
      <p:sp>
        <p:nvSpPr>
          <p:cNvPr id="11" name="object 11"/>
          <p:cNvSpPr/>
          <p:nvPr/>
        </p:nvSpPr>
        <p:spPr bwMode="auto">
          <a:xfrm>
            <a:off x="8357690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420623" y="0"/>
                </a:moveTo>
                <a:lnTo>
                  <a:pt x="0" y="210311"/>
                </a:lnTo>
                <a:lnTo>
                  <a:pt x="252983" y="336803"/>
                </a:lnTo>
                <a:lnTo>
                  <a:pt x="252983" y="169163"/>
                </a:lnTo>
                <a:lnTo>
                  <a:pt x="285783" y="169163"/>
                </a:lnTo>
                <a:lnTo>
                  <a:pt x="420623" y="0"/>
                </a:lnTo>
                <a:close/>
              </a:path>
              <a:path w="792479" h="421004" extrusionOk="0">
                <a:moveTo>
                  <a:pt x="285783" y="169163"/>
                </a:moveTo>
                <a:lnTo>
                  <a:pt x="252983" y="169163"/>
                </a:lnTo>
                <a:lnTo>
                  <a:pt x="252983" y="210311"/>
                </a:lnTo>
                <a:lnTo>
                  <a:pt x="285783" y="169163"/>
                </a:lnTo>
                <a:close/>
              </a:path>
              <a:path w="792479" h="421004" extrusionOk="0">
                <a:moveTo>
                  <a:pt x="792479" y="252983"/>
                </a:moveTo>
                <a:lnTo>
                  <a:pt x="792479" y="169163"/>
                </a:lnTo>
                <a:lnTo>
                  <a:pt x="285783" y="169163"/>
                </a:lnTo>
                <a:lnTo>
                  <a:pt x="252983" y="210311"/>
                </a:lnTo>
                <a:lnTo>
                  <a:pt x="286997" y="252983"/>
                </a:lnTo>
                <a:lnTo>
                  <a:pt x="792479" y="252983"/>
                </a:lnTo>
                <a:close/>
              </a:path>
              <a:path w="792479" h="421004" extrusionOk="0">
                <a:moveTo>
                  <a:pt x="286997" y="252983"/>
                </a:moveTo>
                <a:lnTo>
                  <a:pt x="252983" y="210311"/>
                </a:lnTo>
                <a:lnTo>
                  <a:pt x="252983" y="252983"/>
                </a:lnTo>
                <a:lnTo>
                  <a:pt x="286997" y="252983"/>
                </a:lnTo>
                <a:close/>
              </a:path>
              <a:path w="792479" h="421004" extrusionOk="0">
                <a:moveTo>
                  <a:pt x="420623" y="420623"/>
                </a:moveTo>
                <a:lnTo>
                  <a:pt x="286997" y="252983"/>
                </a:lnTo>
                <a:lnTo>
                  <a:pt x="252983" y="252983"/>
                </a:lnTo>
                <a:lnTo>
                  <a:pt x="252983" y="336803"/>
                </a:lnTo>
                <a:lnTo>
                  <a:pt x="420623" y="42062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pl" sz="1650" noProof="0" dirty="0">
              <a:latin typeface="Poppins"/>
            </a:endParaRPr>
          </a:p>
        </p:txBody>
      </p:sp>
      <p:sp>
        <p:nvSpPr>
          <p:cNvPr id="12" name="object 12"/>
          <p:cNvSpPr txBox="1"/>
          <p:nvPr/>
        </p:nvSpPr>
        <p:spPr bwMode="auto">
          <a:xfrm>
            <a:off x="9255393" y="3467419"/>
            <a:ext cx="1794329" cy="304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>
              <a:lnSpc>
                <a:spcPct val="101099"/>
              </a:lnSpc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Emocja</a:t>
            </a:r>
            <a:endParaRPr lang="pl" sz="24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 bwMode="auto">
          <a:xfrm>
            <a:off x="7024362" y="4754445"/>
            <a:ext cx="379320" cy="717259"/>
          </a:xfrm>
          <a:custGeom>
            <a:avLst/>
            <a:gdLst/>
            <a:ahLst/>
            <a:cxnLst/>
            <a:rect l="l" t="t" r="r" b="b"/>
            <a:pathLst>
              <a:path w="419100" h="792479" extrusionOk="0">
                <a:moveTo>
                  <a:pt x="419099" y="420623"/>
                </a:moveTo>
                <a:lnTo>
                  <a:pt x="211835" y="0"/>
                </a:lnTo>
                <a:lnTo>
                  <a:pt x="0" y="419099"/>
                </a:lnTo>
                <a:lnTo>
                  <a:pt x="168978" y="284407"/>
                </a:lnTo>
                <a:lnTo>
                  <a:pt x="169163" y="251459"/>
                </a:lnTo>
                <a:lnTo>
                  <a:pt x="252983" y="251459"/>
                </a:lnTo>
                <a:lnTo>
                  <a:pt x="252983" y="286033"/>
                </a:lnTo>
                <a:lnTo>
                  <a:pt x="419099" y="420623"/>
                </a:lnTo>
                <a:close/>
              </a:path>
              <a:path w="419100" h="792479" extrusionOk="0">
                <a:moveTo>
                  <a:pt x="252790" y="285876"/>
                </a:moveTo>
                <a:lnTo>
                  <a:pt x="210311" y="251459"/>
                </a:lnTo>
                <a:lnTo>
                  <a:pt x="168978" y="284407"/>
                </a:lnTo>
                <a:lnTo>
                  <a:pt x="166115" y="792479"/>
                </a:lnTo>
                <a:lnTo>
                  <a:pt x="249935" y="792479"/>
                </a:lnTo>
                <a:lnTo>
                  <a:pt x="252790" y="285876"/>
                </a:lnTo>
                <a:close/>
              </a:path>
              <a:path w="419100" h="792479" extrusionOk="0">
                <a:moveTo>
                  <a:pt x="210311" y="251459"/>
                </a:moveTo>
                <a:lnTo>
                  <a:pt x="169163" y="251459"/>
                </a:lnTo>
                <a:lnTo>
                  <a:pt x="168978" y="284407"/>
                </a:lnTo>
                <a:lnTo>
                  <a:pt x="210311" y="251459"/>
                </a:lnTo>
                <a:close/>
              </a:path>
              <a:path w="419100" h="792479" extrusionOk="0">
                <a:moveTo>
                  <a:pt x="252983" y="251459"/>
                </a:moveTo>
                <a:lnTo>
                  <a:pt x="210311" y="251459"/>
                </a:lnTo>
                <a:lnTo>
                  <a:pt x="252790" y="285876"/>
                </a:lnTo>
                <a:lnTo>
                  <a:pt x="252983" y="251459"/>
                </a:lnTo>
                <a:close/>
              </a:path>
              <a:path w="419100" h="792479" extrusionOk="0">
                <a:moveTo>
                  <a:pt x="252983" y="286033"/>
                </a:moveTo>
                <a:lnTo>
                  <a:pt x="252983" y="251459"/>
                </a:lnTo>
                <a:lnTo>
                  <a:pt x="252790" y="285876"/>
                </a:lnTo>
                <a:lnTo>
                  <a:pt x="252983" y="28603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pl" sz="1650" noProof="0" dirty="0">
              <a:latin typeface="Poppins"/>
            </a:endParaRPr>
          </a:p>
        </p:txBody>
      </p:sp>
      <p:sp>
        <p:nvSpPr>
          <p:cNvPr id="16" name="object 16"/>
          <p:cNvSpPr txBox="1"/>
          <p:nvPr/>
        </p:nvSpPr>
        <p:spPr bwMode="auto">
          <a:xfrm>
            <a:off x="5310824" y="5609116"/>
            <a:ext cx="3405495" cy="61387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405157" algn="ctr"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Przekonania kulturowe, społeczne i polityczne</a:t>
            </a:r>
          </a:p>
        </p:txBody>
      </p:sp>
      <p:sp>
        <p:nvSpPr>
          <p:cNvPr id="17" name="Ellipse 16"/>
          <p:cNvSpPr/>
          <p:nvPr/>
        </p:nvSpPr>
        <p:spPr bwMode="auto">
          <a:xfrm>
            <a:off x="6107274" y="2634699"/>
            <a:ext cx="2250415" cy="21239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pl" sz="24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Formułowanie 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pl" sz="2400" b="1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własnej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pl" sz="24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opinii </a:t>
            </a:r>
          </a:p>
        </p:txBody>
      </p:sp>
      <p:grpSp>
        <p:nvGrpSpPr>
          <p:cNvPr id="14" name="Gruppierung 13"/>
          <p:cNvGrpSpPr/>
          <p:nvPr/>
        </p:nvGrpSpPr>
        <p:grpSpPr bwMode="auto">
          <a:xfrm>
            <a:off x="805755" y="1460917"/>
            <a:ext cx="2905355" cy="1676421"/>
            <a:chOff x="893135" y="2003192"/>
            <a:chExt cx="2913321" cy="1399227"/>
          </a:xfrm>
        </p:grpSpPr>
        <p:sp>
          <p:nvSpPr>
            <p:cNvPr id="6" name="Wolke 5"/>
            <p:cNvSpPr/>
            <p:nvPr/>
          </p:nvSpPr>
          <p:spPr bwMode="auto">
            <a:xfrm>
              <a:off x="893135" y="2003192"/>
              <a:ext cx="2913321" cy="1399227"/>
            </a:xfrm>
            <a:prstGeom prst="cloud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" noProof="0" dirty="0">
                <a:solidFill>
                  <a:schemeClr val="accent6">
                    <a:lumMod val="75000"/>
                  </a:schemeClr>
                </a:solidFill>
                <a:latin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1399891" y="2241140"/>
              <a:ext cx="2164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l" noProof="0" dirty="0">
                  <a:solidFill>
                    <a:schemeClr val="accent6">
                      <a:lumMod val="75000"/>
                    </a:schemeClr>
                  </a:solidFill>
                  <a:latin typeface="Poppins"/>
                  <a:cs typeface="Calibri" panose="020F0502020204030204" pitchFamily="34" charset="0"/>
                </a:rPr>
                <a:t>Wiedza specjalistyczna i zrozumienie procesów</a:t>
              </a:r>
            </a:p>
          </p:txBody>
        </p:sp>
      </p:grpSp>
      <p:sp>
        <p:nvSpPr>
          <p:cNvPr id="18" name="Rechteck 17"/>
          <p:cNvSpPr/>
          <p:nvPr/>
        </p:nvSpPr>
        <p:spPr bwMode="auto">
          <a:xfrm>
            <a:off x="682812" y="5012362"/>
            <a:ext cx="3414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" sz="1100" noProof="0" dirty="0">
                <a:latin typeface="Calibri" panose="020F0502020204030204" pitchFamily="34" charset="0"/>
                <a:cs typeface="Calibri" panose="020F0502020204030204" pitchFamily="34" charset="0"/>
              </a:rPr>
              <a:t>Sadler, T.D, Romine, W.L. &amp; Sami, M. (2016) . Learning science content through socio-scientific issues-based instruction: a multi-level assessment study. International Journal of Science Education, 38(10), 1622-1635</a:t>
            </a:r>
            <a:endParaRPr lang="pl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" sz="3600" noProof="0" dirty="0"/>
              <a:t>Zagadnienia społeczno-naukowe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half" idx="4294967295"/>
          </p:nvPr>
        </p:nvSpPr>
        <p:spPr bwMode="auto">
          <a:xfrm>
            <a:off x="1311275" y="2084388"/>
            <a:ext cx="10880725" cy="381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pl" u="sng" noProof="0" dirty="0">
                <a:hlinkClick r:id="rId3" tooltip="https://futurefocusedlearning.net/blog/learner-agency/5-terrific-inquiry-based-learning-examples"/>
              </a:rPr>
              <a:t>https://futurefocusedlearning.net/blog/learner-agency/5-terrific-inquiry-based-learning-examples</a:t>
            </a:r>
            <a:r>
              <a:rPr lang="pl" noProof="0" dirty="0"/>
              <a:t> </a:t>
            </a:r>
          </a:p>
          <a:p>
            <a:pPr>
              <a:defRPr/>
            </a:pPr>
            <a:endParaRPr lang="pl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pl" noProof="0" dirty="0" err="1"/>
              <a:t> </a:t>
            </a:r>
            <a:endParaRPr lang="pl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6708077" y="5268214"/>
            <a:ext cx="4987109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https://www.epa.gov/shttps://link.springer.com/chapter/10.1007/978-981-19-3326-4_8ites/default/files/styles/medium/public/2014-10/benmappyramid.png?itok=fyGUU7da</a:t>
            </a:r>
            <a:endParaRPr lang="pl" sz="11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l" sz="1050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6740" y="1991895"/>
            <a:ext cx="5828746" cy="32640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13285" y="1991895"/>
            <a:ext cx="4759311" cy="32640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656740" y="5277473"/>
            <a:ext cx="4729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https://prepp.in/news/e-492-causes-of-soil-pollution-environment-notes </a:t>
            </a:r>
          </a:p>
        </p:txBody>
      </p:sp>
      <p:sp>
        <p:nvSpPr>
          <p:cNvPr id="4" name="Textfeld 18">
            <a:extLst>
              <a:ext uri="{FF2B5EF4-FFF2-40B4-BE49-F238E27FC236}">
                <a16:creationId xmlns:a16="http://schemas.microsoft.com/office/drawing/2014/main" id="{4BE74D3A-6316-699B-5C42-ABA07B16A6E3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Rozwiń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" sz="3600" noProof="0" dirty="0"/>
              <a:t>Zagadnienia społeczno-naukowe – Zadanie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pl" noProof="0" dirty="0" err="1"/>
              <a:t> </a:t>
            </a:r>
            <a:endParaRPr lang="pl" noProof="0" dirty="0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822809" y="1922630"/>
            <a:ext cx="10657183" cy="3792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b="1" u="sng" noProof="0" dirty="0">
                <a:latin typeface="Poppins"/>
                <a:cs typeface="Calibri" panose="020F0502020204030204" pitchFamily="34" charset="0"/>
              </a:rPr>
              <a:t>Zadanie 4.2</a:t>
            </a:r>
            <a:r>
              <a:rPr lang="en-GB" b="1" u="sng" noProof="0" dirty="0">
                <a:latin typeface="Poppins"/>
                <a:cs typeface="Calibri" panose="020F0502020204030204" pitchFamily="34" charset="0"/>
              </a:rPr>
              <a:t>.</a:t>
            </a:r>
            <a:r>
              <a:rPr lang="pl" b="1" u="sng" noProof="0" dirty="0">
                <a:latin typeface="Poppins"/>
                <a:cs typeface="Calibri" panose="020F0502020204030204" pitchFamily="34" charset="0"/>
              </a:rPr>
              <a:t>: </a:t>
            </a:r>
            <a:r>
              <a:rPr lang="pl" b="1" noProof="0" dirty="0">
                <a:latin typeface="Poppins"/>
                <a:cs typeface="Calibri" panose="020F0502020204030204" pitchFamily="34" charset="0"/>
              </a:rPr>
              <a:t>Co możemy zrobić, aby przeciwdziałać zanieczyszczeniu gleby? </a:t>
            </a:r>
          </a:p>
          <a:p>
            <a:pPr>
              <a:lnSpc>
                <a:spcPct val="150000"/>
              </a:lnSpc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Wykorzystaj uprzednio zdobytą wiedzę na ten temat (klasa XXX / przedmiot XXX) i wyszukaj informacje na poniższych stronach internetowych. </a:t>
            </a:r>
          </a:p>
          <a:p>
            <a:pPr>
              <a:lnSpc>
                <a:spcPct val="150000"/>
              </a:lnSpc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(</a:t>
            </a:r>
            <a:r>
              <a:rPr lang="pl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"/>
                <a:cs typeface="Calibri" panose="020F0502020204030204" pitchFamily="34" charset="0"/>
              </a:rPr>
              <a:t>należy zapewnić wybór źródeł dostosowany do grupy wiekowej</a:t>
            </a:r>
            <a:r>
              <a:rPr lang="pl" noProof="0" dirty="0">
                <a:latin typeface="Poppins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pl" b="1" u="sng" noProof="0" dirty="0">
                <a:latin typeface="Poppins"/>
                <a:cs typeface="Calibri"/>
              </a:rPr>
              <a:t>Grupa 1 - 2: </a:t>
            </a:r>
            <a:r>
              <a:rPr lang="pl" noProof="0" dirty="0">
                <a:latin typeface="Poppins"/>
                <a:cs typeface="Calibri"/>
              </a:rPr>
              <a:t>Opracujcie przekonującą propozycję działań mających na celu ograniczenie zanieczyszczenia gleby w przyszłości – przygotujcie innowacyjną prezentację, która przekona lokalnych decydentów i polityków do podjęcia waszej inicjatywy.</a:t>
            </a:r>
          </a:p>
          <a:p>
            <a:pPr>
              <a:lnSpc>
                <a:spcPct val="150000"/>
              </a:lnSpc>
              <a:defRPr/>
            </a:pPr>
            <a:r>
              <a:rPr lang="pl" b="1" u="sng" noProof="0" dirty="0">
                <a:latin typeface="Poppins"/>
                <a:cs typeface="Calibri"/>
              </a:rPr>
              <a:t>Grupa 3 - 4: </a:t>
            </a:r>
            <a:r>
              <a:rPr lang="pl" noProof="0" dirty="0">
                <a:latin typeface="Poppins"/>
                <a:cs typeface="Calibri"/>
              </a:rPr>
              <a:t>Opracuj kreatywny program edukacyjny informujący społeczeństwo o wpływie zanieczyszczenia gleby na zdrowie oraz o metodach zapobiegawczych. </a:t>
            </a:r>
          </a:p>
        </p:txBody>
      </p:sp>
      <p:sp>
        <p:nvSpPr>
          <p:cNvPr id="2" name="Textfeld 18">
            <a:extLst>
              <a:ext uri="{FF2B5EF4-FFF2-40B4-BE49-F238E27FC236}">
                <a16:creationId xmlns:a16="http://schemas.microsoft.com/office/drawing/2014/main" id="{9AC8A2D1-EBFC-1166-8B66-BD624CE28EC2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Rozwiń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930638" y="4468712"/>
            <a:ext cx="9533138" cy="1207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pl" sz="1600" u="sng" noProof="0" dirty="0">
                <a:latin typeface="Poppins"/>
                <a:cs typeface="Calibri"/>
              </a:rPr>
              <a:t>Kształtująca:</a:t>
            </a:r>
            <a:r>
              <a:rPr lang="pl" sz="1600" noProof="0" dirty="0">
                <a:latin typeface="Poppins"/>
                <a:cs typeface="Calibri"/>
              </a:rPr>
              <a:t> Uważnie obserwuj uczniów podczas pracy w grupach, zbierz efekty ich pracy i poddaj je analizie – przekaż informację zwrotną.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pl" sz="1600" u="sng" noProof="0" dirty="0">
                <a:latin typeface="Poppins"/>
                <a:cs typeface="Calibri"/>
              </a:rPr>
              <a:t>Podsumowująca:</a:t>
            </a:r>
            <a:r>
              <a:rPr lang="pl" sz="1600" noProof="0" dirty="0">
                <a:latin typeface="Poppins"/>
                <a:cs typeface="Calibri"/>
              </a:rPr>
              <a:t> Wyznacz cele nauczania już na samym początku.</a:t>
            </a: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F0046-187E-F19F-7218-8156D5D2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Przyjmowanie informacji zwrotnej</a:t>
            </a:r>
          </a:p>
        </p:txBody>
      </p:sp>
      <p:sp>
        <p:nvSpPr>
          <p:cNvPr id="5" name="Rechteck 16"/>
          <p:cNvSpPr/>
          <p:nvPr/>
        </p:nvSpPr>
        <p:spPr bwMode="auto">
          <a:xfrm>
            <a:off x="445439" y="1922630"/>
            <a:ext cx="11414482" cy="254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Obserwuj uczniów podczas pracy w grupach lub w trakcie prezentacji efektów na forum klasy.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Monitoruj czy i w jaki sposób rozwijają swoje umiejętności.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Sprawdź wiedzę i umiejętności po zakończeniu zadania. </a:t>
            </a: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pl" b="1" noProof="0" dirty="0">
                <a:latin typeface="Poppins"/>
                <a:cs typeface="Calibri" panose="020F0502020204030204" pitchFamily="34" charset="0"/>
              </a:rPr>
              <a:t>Oceniania nie należy rozumieć jako tradycyjnego sprawdzania wiedzy – ma ono na celu rozpoznanie i zdiagnozowanie wymagań wstępnych do nauki oraz postępów w nauce na każdym etapie, a tym samym ukierunkowanie kolejnych kroków nauczyciela.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711357" y="1955479"/>
            <a:ext cx="11189574" cy="29615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pl" noProof="0" dirty="0">
                <a:latin typeface="Poppins"/>
                <a:cs typeface="Calibri"/>
              </a:rPr>
              <a:t>Diagnostyka stanowi nie tylko podstawę wystawiania ocen, ale jest również niezbędnym, integralnym elementem lekcji biologii, pozwalającym na optymalne dostosowanie nauczania do potrzeb i możliwości uczniów.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pl" u="sng" noProof="0" dirty="0">
                <a:latin typeface="Poppins"/>
                <a:cs typeface="Calibri"/>
              </a:rPr>
              <a:t>Diagnostyka podsumowująca – sprawdzanie osiągnięć:</a:t>
            </a:r>
            <a:r>
              <a:rPr lang="pl" noProof="0" dirty="0">
                <a:latin typeface="Poppins"/>
                <a:cs typeface="Calibri"/>
              </a:rPr>
              <a:t> końcowa diagnoza i ocena osiągnięć po dłuższych etapach nauki (zazwyczaj w formie sprawdzianu lub klasówki).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pl" u="sng" noProof="0" dirty="0">
                <a:latin typeface="Poppins"/>
                <a:cs typeface="Calibri" panose="020F0502020204030204" pitchFamily="34" charset="0"/>
              </a:rPr>
              <a:t>Diagnostyka kształtująca – </a:t>
            </a:r>
            <a:r>
              <a:rPr lang="pl" noProof="0" dirty="0">
                <a:latin typeface="Poppins"/>
                <a:cs typeface="Calibri" panose="020F0502020204030204" pitchFamily="34" charset="0"/>
              </a:rPr>
              <a:t>ocenianie: odbywa się na bieżąco w celu oceny postępów uczniów w nauce (karty pracy, obserwacje lekcyjne, dyskusje klasowe, prace domowe itp.).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58618-8A83-DD4E-CDF4-3F24311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Przyjmowanie informacji zwrotnej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90566E61-636D-8B1D-E63D-35F95D857D2D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69421" y="2236348"/>
            <a:ext cx="10517692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pl" sz="2000" b="1" u="sng" noProof="0" dirty="0">
                <a:latin typeface="Poppins"/>
                <a:cs typeface="Calibri"/>
              </a:rPr>
              <a:t>Diagnoza kształtująca:</a:t>
            </a:r>
            <a:r>
              <a:rPr lang="pl" sz="2000" noProof="0" dirty="0">
                <a:latin typeface="Poppins"/>
                <a:cs typeface="Calibri"/>
              </a:rPr>
              <a:t> Stwarzanie uczniom okazji do konfrontowania własnej wiedzy i do refleksji nad zdobytymi doświadczeniami. Stwarzanie okazji, które umożliwiają nauczycielowi ocenę i rozwijanie efektywności oferty edukacyjnej oraz rozpoznanie poziomu, na jakim aktualnie znajdują się uczniowie.  </a:t>
            </a:r>
            <a:endParaRPr lang="pl" sz="2000" b="1" u="sng" noProof="0" dirty="0">
              <a:latin typeface="Poppins"/>
              <a:cs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pl" sz="2000" b="1" u="sng" noProof="0" dirty="0">
                <a:latin typeface="Poppins"/>
                <a:cs typeface="Calibri"/>
              </a:rPr>
              <a:t>Diagnoza podsumowująca:</a:t>
            </a:r>
            <a:r>
              <a:rPr lang="pl" sz="2000" noProof="0" dirty="0">
                <a:latin typeface="Poppins"/>
                <a:cs typeface="Calibri"/>
              </a:rPr>
              <a:t> Przekaż uczniom informację zwrotną na temat tego, czy osiągnęli zamierzone cele nauczania lub nabyli pożądane kompetencje. </a:t>
            </a:r>
            <a:endParaRPr lang="pl" sz="2000" b="0" i="0" u="none" strike="noStrike" cap="none" spc="0" noProof="0" dirty="0">
              <a:ln>
                <a:noFill/>
              </a:ln>
              <a:latin typeface="Poppins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88EF4-0432-AE41-0704-F498CE6D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Przyjmowanie informacji zwrotnej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FE02D4FC-33CF-2266-E2A5-AB97F3C91258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18038" y="1969646"/>
            <a:ext cx="9054580" cy="32762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b="1" u="sng" noProof="0" dirty="0">
                <a:latin typeface="Poppins"/>
                <a:cs typeface="Calibri"/>
              </a:rPr>
              <a:t>Metody: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Rysunki koncepcyjne, mapy koncepcyjne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Obserwacje w ramach lekcji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Wyjaśnianie podobnych zjawisk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Analiza artefaktów (ocena argumentacji w dyskusjach, treści prezentacji lub innych wytworów procesu uczenia się itp.)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Sprawdziany, egzaminy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A91DE-84AD-26F5-7C2C-3A9EA7CD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Przyjmowanie informacji zwrotnej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8AFAFEFD-3E65-1714-EA6E-CF79A954784E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2049094" y="3759504"/>
            <a:ext cx="1780721" cy="639047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noProof="0" dirty="0">
                <a:solidFill>
                  <a:schemeClr val="tx1"/>
                </a:solidFill>
                <a:latin typeface="Poppins"/>
              </a:rPr>
              <a:t>Szczątki roślinne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29815" y="2507625"/>
            <a:ext cx="1701994" cy="504056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noProof="0" dirty="0">
                <a:solidFill>
                  <a:schemeClr val="tx1"/>
                </a:solidFill>
                <a:latin typeface="Poppins"/>
              </a:rPr>
              <a:t>Dżdżownice</a:t>
            </a: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477887" y="4882645"/>
            <a:ext cx="1296144" cy="793331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noProof="0" dirty="0">
                <a:solidFill>
                  <a:schemeClr val="tx1"/>
                </a:solidFill>
                <a:latin typeface="Poppins"/>
              </a:rPr>
              <a:t>Wermikompost</a:t>
            </a: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>
            <a:off x="2533671" y="3299713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 bwMode="auto">
          <a:xfrm>
            <a:off x="4837927" y="3875777"/>
            <a:ext cx="5040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 bwMode="auto">
          <a:xfrm>
            <a:off x="3973831" y="4739873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2965719" y="29396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" noProof="0" dirty="0">
                <a:latin typeface="Poppins"/>
              </a:rPr>
              <a:t>jedzą</a:t>
            </a:r>
          </a:p>
        </p:txBody>
      </p:sp>
      <p:sp>
        <p:nvSpPr>
          <p:cNvPr id="22" name="Textfeld 21"/>
          <p:cNvSpPr txBox="1"/>
          <p:nvPr/>
        </p:nvSpPr>
        <p:spPr bwMode="auto">
          <a:xfrm>
            <a:off x="4405879" y="35157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" noProof="0" dirty="0">
                <a:latin typeface="Poppins"/>
              </a:rPr>
              <a:t>wydalają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181743" y="437983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" noProof="0" dirty="0">
                <a:latin typeface="Poppins"/>
              </a:rPr>
              <a:t>wytwarzają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469775" y="2867665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/>
          <p:nvPr/>
        </p:nvCxnSpPr>
        <p:spPr bwMode="auto">
          <a:xfrm flipH="1" flipV="1">
            <a:off x="4477887" y="3011681"/>
            <a:ext cx="144016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/>
          <p:nvPr/>
        </p:nvCxnSpPr>
        <p:spPr bwMode="auto">
          <a:xfrm>
            <a:off x="2821702" y="4271821"/>
            <a:ext cx="50405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2091493" y="4878424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sz="1400" noProof="0" dirty="0">
                <a:solidFill>
                  <a:schemeClr val="tx1"/>
                </a:solidFill>
                <a:latin typeface="Poppins"/>
              </a:rPr>
              <a:t>twierdzenie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1807152">
            <a:off x="1725414" y="2409779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sz="1400" noProof="0" dirty="0">
                <a:solidFill>
                  <a:schemeClr val="tx1"/>
                </a:solidFill>
                <a:latin typeface="Poppins"/>
              </a:rPr>
              <a:t>łącznik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625460" y="3556356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sz="1400" noProof="0" dirty="0">
                <a:solidFill>
                  <a:schemeClr val="tx1"/>
                </a:solidFill>
                <a:latin typeface="Poppins"/>
              </a:rPr>
              <a:t>koncepcja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6350095" y="1933300"/>
            <a:ext cx="5271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Umieść pojęcia w ramkach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Użyj linii łączących, aby wskazać relacje między powiązanymi koncepcjami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Uporządkuj koncepcje w układzie hierarchicznym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Możesz uwzględnić powiązania krzyżowe między dwiema lub większą liczbą koncepcji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" sz="2000" noProof="0" dirty="0">
                <a:latin typeface="Poppins"/>
                <a:cs typeface="Calibri" panose="020F0502020204030204" pitchFamily="34" charset="0"/>
              </a:rPr>
              <a:t>W mapie koncepcyjnej, słowa łączące tworzą twierdzenie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4481D-A24C-2528-6F53-D9BE8B28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/>
              <a:t>Mapy koncepcyjne wizualizują „modele mentalne” osób uczących się. </a:t>
            </a:r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1B4F82D1-9A31-156C-D956-52BB89C046C2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279475" y="5056902"/>
            <a:ext cx="10431390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" sz="1400" i="1" dirty="0">
                <a:solidFill>
                  <a:srgbClr val="000000"/>
                </a:solidFill>
                <a:latin typeface="Poppins"/>
                <a:cs typeface="Arial"/>
              </a:rPr>
              <a:t>(Krüger, D., Kloss, L., &amp; Cuadros, I. (2009). Was macht „gute“ Biologielehrkräfte aus? Befragungen von Lehrenden in der Didaktik der Biologie und Biologie-Lehramtsstudierenden an deutschen Hochschulen. I D B – Berichte aus dem Institut für Didaktik der Biologie, 17, 63–88.)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64B5E6-F82F-2CEE-7388-0498051C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" dirty="0"/>
              <a:t>Czym jest „dobra edukacja środowiskowa”?</a:t>
            </a:r>
          </a:p>
        </p:txBody>
      </p:sp>
      <p:sp>
        <p:nvSpPr>
          <p:cNvPr id="16" name="Textfeld 17"/>
          <p:cNvSpPr txBox="1"/>
          <p:nvPr/>
        </p:nvSpPr>
        <p:spPr bwMode="auto">
          <a:xfrm>
            <a:off x="985384" y="1552324"/>
            <a:ext cx="6923582" cy="328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noProof="0" dirty="0">
                <a:latin typeface="Poppins"/>
              </a:rPr>
              <a:t>„Nauczanie odbywa się w różnorodnych warunkach, dlatego niemożliwe jest stworzenie jednej, uniwersalnej definicji »dobrej« edukacji.</a:t>
            </a:r>
          </a:p>
          <a:p>
            <a:pPr>
              <a:lnSpc>
                <a:spcPct val="150000"/>
              </a:lnSpc>
              <a:defRPr/>
            </a:pPr>
            <a:r>
              <a:rPr lang="pl" sz="2000" noProof="0" dirty="0">
                <a:latin typeface="Poppins"/>
              </a:rPr>
              <a:t>Ta sama lekcja może odnieść niesamowity sukces w jednej klasie i okazać się porażką w innej. Fundamentem oceny nauczania są ustalone kryteria docelowe.”</a:t>
            </a:r>
          </a:p>
        </p:txBody>
      </p:sp>
      <p:sp>
        <p:nvSpPr>
          <p:cNvPr id="17" name="Rechteckige Legende 4">
            <a:extLst>
              <a:ext uri="{FF2B5EF4-FFF2-40B4-BE49-F238E27FC236}">
                <a16:creationId xmlns:a16="http://schemas.microsoft.com/office/drawing/2014/main" id="{A450F489-B529-84E9-6171-9DC96F0FF93B}"/>
              </a:ext>
            </a:extLst>
          </p:cNvPr>
          <p:cNvSpPr/>
          <p:nvPr/>
        </p:nvSpPr>
        <p:spPr bwMode="auto">
          <a:xfrm>
            <a:off x="8273939" y="178880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pl" b="1" dirty="0">
                <a:latin typeface="Poppins"/>
              </a:rPr>
              <a:t>Zasada edukacyjna:
</a:t>
            </a:r>
            <a:r>
              <a:rPr lang="pl" dirty="0">
                <a:latin typeface="Poppins"/>
              </a:rPr>
              <a:t>W jasny sposób wyjaśnij uczniom, jakie cele nauczania mają zostać przez nich osiągnięte.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1870390" y="3930906"/>
            <a:ext cx="1249799" cy="550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noProof="0" dirty="0">
                <a:solidFill>
                  <a:schemeClr val="tx1"/>
                </a:solidFill>
              </a:rPr>
              <a:t>torfowiska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39899" y="2311984"/>
            <a:ext cx="1447365" cy="6730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" noProof="0" dirty="0">
              <a:solidFill>
                <a:schemeClr val="tx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754045" y="4939328"/>
            <a:ext cx="1341955" cy="6103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noProof="0" dirty="0">
                <a:solidFill>
                  <a:schemeClr val="tx1"/>
                </a:solidFill>
              </a:rPr>
              <a:t>różne gatunki</a:t>
            </a:r>
          </a:p>
        </p:txBody>
      </p:sp>
      <p:cxnSp>
        <p:nvCxnSpPr>
          <p:cNvPr id="18" name="Gerade Verbindung mit Pfeil 17"/>
          <p:cNvCxnSpPr>
            <a:cxnSpLocks/>
          </p:cNvCxnSpPr>
          <p:nvPr/>
        </p:nvCxnSpPr>
        <p:spPr bwMode="auto">
          <a:xfrm flipH="1">
            <a:off x="2478360" y="3599507"/>
            <a:ext cx="378595" cy="237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H="1" flipV="1">
            <a:off x="4925998" y="3111609"/>
            <a:ext cx="327195" cy="810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cxnSpLocks/>
          </p:cNvCxnSpPr>
          <p:nvPr/>
        </p:nvCxnSpPr>
        <p:spPr bwMode="auto">
          <a:xfrm>
            <a:off x="4149263" y="5078540"/>
            <a:ext cx="512836" cy="16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4716474" y="393090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" noProof="0" dirty="0"/>
              <a:t>regulują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298894" y="4436049"/>
            <a:ext cx="136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noProof="0" dirty="0"/>
              <a:t>zapewniają siedliska, w których mieszkają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543076" y="2964703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>
            <a:cxnSpLocks/>
          </p:cNvCxnSpPr>
          <p:nvPr/>
        </p:nvCxnSpPr>
        <p:spPr bwMode="auto">
          <a:xfrm flipH="1" flipV="1">
            <a:off x="5438679" y="4367414"/>
            <a:ext cx="166364" cy="41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>
            <a:cxnSpLocks/>
          </p:cNvCxnSpPr>
          <p:nvPr/>
        </p:nvCxnSpPr>
        <p:spPr bwMode="auto">
          <a:xfrm>
            <a:off x="2889847" y="4554187"/>
            <a:ext cx="384273" cy="157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1873119" y="5071347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sz="1400" noProof="0" dirty="0">
                <a:solidFill>
                  <a:schemeClr val="tx1"/>
                </a:solidFill>
              </a:rPr>
              <a:t>twierdzenie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2722069">
            <a:off x="2413154" y="2144616"/>
            <a:ext cx="1323603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sz="1400" noProof="0" dirty="0">
                <a:solidFill>
                  <a:schemeClr val="tx1"/>
                </a:solidFill>
              </a:rPr>
              <a:t>łącznik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497077" y="3580401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" sz="1400" noProof="0" dirty="0">
                <a:solidFill>
                  <a:schemeClr val="tx1"/>
                </a:solidFill>
              </a:rPr>
              <a:t>koncepcja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660192" y="3550881"/>
            <a:ext cx="4812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pl" noProof="0" dirty="0">
              <a:highlight>
                <a:srgbClr val="FFFF00"/>
              </a:highlight>
            </a:endParaRPr>
          </a:p>
          <a:p>
            <a:pPr lvl="0">
              <a:defRPr/>
            </a:pPr>
            <a:r>
              <a:rPr lang="pl" noProof="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3CB783-9987-356E-6FA7-8D11C9D9D6FF}"/>
              </a:ext>
            </a:extLst>
          </p:cNvPr>
          <p:cNvSpPr txBox="1"/>
          <p:nvPr/>
        </p:nvSpPr>
        <p:spPr>
          <a:xfrm>
            <a:off x="3875296" y="2317888"/>
            <a:ext cx="138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noProof="0" dirty="0"/>
              <a:t>obiegi </a:t>
            </a:r>
          </a:p>
          <a:p>
            <a:r>
              <a:rPr lang="pl" noProof="0" dirty="0"/>
              <a:t>materii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07176AD-50EF-4557-0F0D-8A2BDABA7F6F}"/>
              </a:ext>
            </a:extLst>
          </p:cNvPr>
          <p:cNvSpPr txBox="1"/>
          <p:nvPr/>
        </p:nvSpPr>
        <p:spPr bwMode="auto">
          <a:xfrm>
            <a:off x="2856955" y="3077567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" noProof="0" dirty="0"/>
              <a:t>utrzymują </a:t>
            </a:r>
          </a:p>
          <a:p>
            <a:pPr>
              <a:defRPr/>
            </a:pPr>
            <a:r>
              <a:rPr lang="pl" noProof="0" dirty="0"/>
              <a:t>równowagę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C4D26D-5224-6BDF-DCB6-3403F481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/>
              <a:t>Mapy koncepcyjne to karty koncepcyjne „modeli mentalnych”</a:t>
            </a:r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48930D09-35E1-3623-21FA-87F0F33054BD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  <p:sp>
        <p:nvSpPr>
          <p:cNvPr id="38" name="Rechteck 1"/>
          <p:cNvSpPr/>
          <p:nvPr/>
        </p:nvSpPr>
        <p:spPr bwMode="auto">
          <a:xfrm>
            <a:off x="6660192" y="1921165"/>
            <a:ext cx="4871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" sz="20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Są one zawsze tworzone w odpowiedzi na pytanie nadrzędne. </a:t>
            </a:r>
          </a:p>
        </p:txBody>
      </p:sp>
      <p:sp>
        <p:nvSpPr>
          <p:cNvPr id="39" name="Textfeld 4">
            <a:extLst>
              <a:ext uri="{FF2B5EF4-FFF2-40B4-BE49-F238E27FC236}">
                <a16:creationId xmlns:a16="http://schemas.microsoft.com/office/drawing/2014/main" id="{86E8B26A-0D0A-C3A4-BBE6-344F04B7442E}"/>
              </a:ext>
            </a:extLst>
          </p:cNvPr>
          <p:cNvSpPr txBox="1"/>
          <p:nvPr/>
        </p:nvSpPr>
        <p:spPr bwMode="auto">
          <a:xfrm>
            <a:off x="6709740" y="2785630"/>
            <a:ext cx="4762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Na przykład, mapa koncepcyjna może zostać stworzona dla konkretnego rodzaju gleby: </a:t>
            </a:r>
          </a:p>
          <a:p>
            <a:endParaRPr lang="pl" sz="2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l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np. „Dlaczego torfowiska są ważne dla ekosystemów?”</a:t>
            </a:r>
          </a:p>
        </p:txBody>
      </p:sp>
    </p:spTree>
    <p:extLst>
      <p:ext uri="{BB962C8B-B14F-4D97-AF65-F5344CB8AC3E}">
        <p14:creationId xmlns:p14="http://schemas.microsoft.com/office/powerpoint/2010/main" val="37285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AFCBD48-ABCC-EA04-E920-2B9F8AC551F9}"/>
              </a:ext>
            </a:extLst>
          </p:cNvPr>
          <p:cNvGrpSpPr/>
          <p:nvPr/>
        </p:nvGrpSpPr>
        <p:grpSpPr>
          <a:xfrm>
            <a:off x="557737" y="1909596"/>
            <a:ext cx="5836379" cy="3672055"/>
            <a:chOff x="589856" y="1657404"/>
            <a:chExt cx="6568404" cy="413262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525968C-4936-4FF1-8B3E-9429E17BA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856" y="1657404"/>
              <a:ext cx="6568404" cy="4132621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F08DCFD-D670-46E3-9408-1D9DF4B3DC8C}"/>
                </a:ext>
              </a:extLst>
            </p:cNvPr>
            <p:cNvSpPr/>
            <p:nvPr/>
          </p:nvSpPr>
          <p:spPr>
            <a:xfrm>
              <a:off x="3038167" y="2139385"/>
              <a:ext cx="2458065" cy="914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" noProof="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5FEB349-3C40-40D5-A36C-E2BA53928338}"/>
                </a:ext>
              </a:extLst>
            </p:cNvPr>
            <p:cNvSpPr/>
            <p:nvPr/>
          </p:nvSpPr>
          <p:spPr bwMode="auto">
            <a:xfrm rot="2989503">
              <a:off x="3860436" y="3648514"/>
              <a:ext cx="2910102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" noProof="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6427372-0FED-46CC-9278-D8565758045C}"/>
                </a:ext>
              </a:extLst>
            </p:cNvPr>
            <p:cNvSpPr/>
            <p:nvPr/>
          </p:nvSpPr>
          <p:spPr bwMode="auto">
            <a:xfrm>
              <a:off x="1930887" y="2719522"/>
              <a:ext cx="2336312" cy="914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" noProof="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6768489" y="1396256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" b="1" noProof="0" dirty="0">
                <a:latin typeface="Poppins"/>
              </a:rPr>
              <a:t>Ilościowa: </a:t>
            </a:r>
            <a:r>
              <a:rPr lang="pl" noProof="0" dirty="0">
                <a:latin typeface="Poppins"/>
              </a:rPr>
              <a:t>= liczba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latin typeface="Poppins"/>
              </a:rPr>
              <a:t>(poprawnych) koncepcji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latin typeface="Poppins"/>
              </a:rPr>
              <a:t>(poprawnych) twierdzeń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latin typeface="Poppins"/>
              </a:rPr>
              <a:t>(poprawnych) łączników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768489" y="4534381"/>
            <a:ext cx="513244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" b="1" noProof="0" dirty="0">
                <a:latin typeface="Poppins"/>
              </a:rPr>
              <a:t>Jakościowa: </a:t>
            </a:r>
            <a:r>
              <a:rPr lang="pl" noProof="0" dirty="0">
                <a:latin typeface="Poppins"/>
              </a:rPr>
              <a:t>= punktacja na podstawie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latin typeface="Poppins"/>
              </a:rPr>
              <a:t>(poprawnych) koncepcji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latin typeface="Poppins"/>
              </a:rPr>
              <a:t>(poprawnych) twierdzeń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latin typeface="Poppins"/>
              </a:rPr>
              <a:t>(poprawnych) łączników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768489" y="2719522"/>
            <a:ext cx="4476003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" b="1" noProof="0" dirty="0">
                <a:latin typeface="Poppins"/>
              </a:rPr>
              <a:t>Ilościowa: </a:t>
            </a:r>
            <a:r>
              <a:rPr lang="pl" noProof="0" dirty="0">
                <a:latin typeface="Poppins"/>
              </a:rPr>
              <a:t>= liczba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solidFill>
                  <a:srgbClr val="FF0000"/>
                </a:solidFill>
                <a:latin typeface="Poppins"/>
              </a:rPr>
              <a:t>łańcuchów (1)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solidFill>
                  <a:schemeClr val="accent6">
                    <a:lumMod val="75000"/>
                  </a:schemeClr>
                </a:solidFill>
                <a:latin typeface="Poppins"/>
              </a:rPr>
              <a:t>pierścieni/gwiazd (2)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solidFill>
                  <a:srgbClr val="0070C0"/>
                </a:solidFill>
                <a:latin typeface="Poppins"/>
              </a:rPr>
              <a:t>sieci (3)</a:t>
            </a:r>
          </a:p>
          <a:p>
            <a:pPr>
              <a:defRPr/>
            </a:pPr>
            <a:r>
              <a:rPr lang="pl" noProof="0" dirty="0">
                <a:latin typeface="Poppins"/>
              </a:rPr>
              <a:t>Poszczególne topologie mają różną wagę punktową. 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8453306" y="6442502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" sz="1050" u="sng" noProof="0" dirty="0">
                <a:hlinkClick r:id="rId9" tooltip="https://www.christianhmeyer.de/mit-concept-mapping-den-lernerfolg-steigern-und-wissen-strukturieren/"/>
              </a:rPr>
              <a:t>https://www.christianhmeyer.de/mit-concept-mapping-den-lernerfolg-steigern-und-wissen-strukturieren/</a:t>
            </a:r>
            <a:r>
              <a:rPr lang="pl" sz="1050" noProof="0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CD1BDA-F8B6-48E1-8441-71634330BBCD}"/>
              </a:ext>
            </a:extLst>
          </p:cNvPr>
          <p:cNvSpPr/>
          <p:nvPr/>
        </p:nvSpPr>
        <p:spPr>
          <a:xfrm>
            <a:off x="1026623" y="558165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" sz="900" noProof="0" dirty="0"/>
              <a:t>https://upload.wikimedia.org/wikipedia/commons/8/88/Concept_Map_About_Concept_Maps.jpg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A80798F-9B2C-E9AB-6BCF-B7C1CD6B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dirty="0"/>
              <a:t>Analiza map koncepcyjnych</a:t>
            </a:r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466693E6-33D5-59BE-8CEB-2F94EB999339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3B64F9-08F8-6225-8D28-642A21389179}"/>
              </a:ext>
            </a:extLst>
          </p:cNvPr>
          <p:cNvGrpSpPr/>
          <p:nvPr/>
        </p:nvGrpSpPr>
        <p:grpSpPr>
          <a:xfrm>
            <a:off x="1006099" y="1653144"/>
            <a:ext cx="5420101" cy="4014975"/>
            <a:chOff x="332999" y="1653144"/>
            <a:chExt cx="6465496" cy="4789358"/>
          </a:xfrm>
        </p:grpSpPr>
        <p:pic>
          <p:nvPicPr>
            <p:cNvPr id="7" name="Grafik 6" descr="Ein Bild, das Text, Diagramm, Reihe, parallel enthält.&#10;&#10;KI-generierte Inhalte können fehlerhaft sein.">
              <a:extLst>
                <a:ext uri="{FF2B5EF4-FFF2-40B4-BE49-F238E27FC236}">
                  <a16:creationId xmlns:a16="http://schemas.microsoft.com/office/drawing/2014/main" id="{CC5C162D-D536-E69D-F72E-77BC75B3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99" y="1653144"/>
              <a:ext cx="6465496" cy="477928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0412C6-ED01-8E69-7E34-BF342C017BF4}"/>
                </a:ext>
              </a:extLst>
            </p:cNvPr>
            <p:cNvSpPr/>
            <p:nvPr/>
          </p:nvSpPr>
          <p:spPr>
            <a:xfrm>
              <a:off x="332999" y="1776127"/>
              <a:ext cx="3868298" cy="22666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2D8930-9756-41CC-4A82-B7F541AD1D67}"/>
                </a:ext>
              </a:extLst>
            </p:cNvPr>
            <p:cNvSpPr/>
            <p:nvPr/>
          </p:nvSpPr>
          <p:spPr>
            <a:xfrm>
              <a:off x="1416514" y="4787576"/>
              <a:ext cx="3257085" cy="1509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5FB9CE-D5E0-F8E7-BE7E-004D6447E22B}"/>
                </a:ext>
              </a:extLst>
            </p:cNvPr>
            <p:cNvSpPr/>
            <p:nvPr/>
          </p:nvSpPr>
          <p:spPr>
            <a:xfrm>
              <a:off x="4569238" y="3042138"/>
              <a:ext cx="2229257" cy="34003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" noProof="0" dirty="0"/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hteck 17"/>
          <p:cNvSpPr/>
          <p:nvPr/>
        </p:nvSpPr>
        <p:spPr bwMode="auto">
          <a:xfrm>
            <a:off x="6725082" y="5444713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" sz="1050" u="sng" noProof="0" dirty="0">
                <a:hlinkClick r:id="rId9" tooltip="https://www.christianhmeyer.de/mit-concept-mapping-den-lernerfolg-steigern-und-wissen-strukturiere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https://www.christianhmeyer.de/mit-concept-mapping-den-lernerfolg-steigern-und-wissen-strukturieren/</a:t>
            </a:r>
            <a:r>
              <a:rPr lang="pl" sz="1050" noProof="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9F1C8-B993-22D3-50AD-9737AEA3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Przyjmowanie informacji zwrotnej – mapa koncepcyjna </a:t>
            </a:r>
          </a:p>
        </p:txBody>
      </p:sp>
      <p:sp>
        <p:nvSpPr>
          <p:cNvPr id="6" name="Textfeld 12">
            <a:extLst>
              <a:ext uri="{FF2B5EF4-FFF2-40B4-BE49-F238E27FC236}">
                <a16:creationId xmlns:a16="http://schemas.microsoft.com/office/drawing/2014/main" id="{CADF2AED-87BF-116F-10C5-3040DB9ED7EF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</a:t>
            </a:r>
            <a:endParaRPr lang="pl" noProof="0" dirty="0">
              <a:solidFill>
                <a:schemeClr val="bg1"/>
              </a:solidFill>
            </a:endParaRPr>
          </a:p>
        </p:txBody>
      </p:sp>
      <p:sp>
        <p:nvSpPr>
          <p:cNvPr id="13" name="Rechteck 1"/>
          <p:cNvSpPr/>
          <p:nvPr/>
        </p:nvSpPr>
        <p:spPr bwMode="auto">
          <a:xfrm>
            <a:off x="6768489" y="1413287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" b="1" noProof="0" dirty="0"/>
              <a:t>Ilościowa: </a:t>
            </a:r>
            <a:r>
              <a:rPr lang="pl" noProof="0" dirty="0"/>
              <a:t>= liczba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/>
              <a:t>(poprawnych) koncepcji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/>
              <a:t>(poprawnych) twierdzeń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/>
              <a:t>(poprawnych) łączników</a:t>
            </a:r>
          </a:p>
        </p:txBody>
      </p:sp>
      <p:sp>
        <p:nvSpPr>
          <p:cNvPr id="16" name="Rechteck 3"/>
          <p:cNvSpPr/>
          <p:nvPr/>
        </p:nvSpPr>
        <p:spPr bwMode="auto">
          <a:xfrm>
            <a:off x="6768489" y="2692764"/>
            <a:ext cx="3012363" cy="1200329"/>
          </a:xfrm>
          <a:prstGeom prst="rect">
            <a:avLst/>
          </a:prstGeom>
          <a:ln w="0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pl" b="1" noProof="0" dirty="0"/>
              <a:t>Ilościowa: </a:t>
            </a:r>
            <a:r>
              <a:rPr lang="pl" noProof="0" dirty="0"/>
              <a:t>= topologia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solidFill>
                  <a:srgbClr val="FFC000"/>
                </a:solidFill>
              </a:rPr>
              <a:t>łańcuchy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solidFill>
                  <a:srgbClr val="FF0000"/>
                </a:solidFill>
              </a:rPr>
              <a:t>pierścienie (gwiazdy)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>
                <a:solidFill>
                  <a:schemeClr val="tx2"/>
                </a:solidFill>
              </a:rPr>
              <a:t>sieci</a:t>
            </a:r>
          </a:p>
        </p:txBody>
      </p:sp>
      <p:sp>
        <p:nvSpPr>
          <p:cNvPr id="17" name="Rechteck 2"/>
          <p:cNvSpPr/>
          <p:nvPr/>
        </p:nvSpPr>
        <p:spPr bwMode="auto">
          <a:xfrm>
            <a:off x="6752840" y="3972241"/>
            <a:ext cx="463416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" b="1" noProof="0" dirty="0"/>
              <a:t>Jakościowa: </a:t>
            </a:r>
            <a:r>
              <a:rPr lang="pl" noProof="0" dirty="0"/>
              <a:t>= punktacja na podstawie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/>
              <a:t>(poprawnych) koncepcji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/>
              <a:t>(poprawnych) twierdzeń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" noProof="0" dirty="0"/>
              <a:t>(poprawnych) łączników</a:t>
            </a:r>
          </a:p>
        </p:txBody>
      </p:sp>
    </p:spTree>
    <p:extLst>
      <p:ext uri="{BB962C8B-B14F-4D97-AF65-F5344CB8AC3E}">
        <p14:creationId xmlns:p14="http://schemas.microsoft.com/office/powerpoint/2010/main" val="10184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2FB03-31B1-A906-D918-BBEEFA08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noProof="0" dirty="0"/>
              <a:t>Mapa koncepcyjna – zadanie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3FDB59-A2B7-8E63-9AB1-6C60C4E59B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5532" y="1477963"/>
            <a:ext cx="9064625" cy="3902075"/>
          </a:xfrm>
        </p:spPr>
        <p:txBody>
          <a:bodyPr>
            <a:normAutofit lnSpcReduction="10000"/>
          </a:bodyPr>
          <a:lstStyle/>
          <a:p>
            <a:pPr marL="114300" indent="0">
              <a:spcAft>
                <a:spcPts val="1000"/>
              </a:spcAft>
              <a:buNone/>
            </a:pPr>
            <a:r>
              <a:rPr lang="pl" sz="2000" u="sng" noProof="0" dirty="0">
                <a:latin typeface="Poppins" panose="00000500000000000000" pitchFamily="2" charset="0"/>
                <a:cs typeface="Poppins" panose="00000500000000000000" pitchFamily="2" charset="0"/>
              </a:rPr>
              <a:t>Stwórz mapę koncepcyjną dla konkretnego rodzaju gleby! 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p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1. Wybierz konkretny rodzaj gleby (np. czarnoziem, gleba bielicowa, gleba glejowa, rędzina, torfowisko) i stwórz mapę koncepcyjną, która zwizualizuje Twoją wiedzę oraz powiązania.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p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Pytanie kluczowe:</a:t>
            </a:r>
            <a:r>
              <a:rPr lang="pl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 „W jaki sposób ten rodzaj gleby wpływa na ekosystemy?”</a:t>
            </a:r>
            <a:endParaRPr lang="pl" sz="2000" i="1" u="sng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14300" indent="0">
              <a:buNone/>
            </a:pPr>
            <a:r>
              <a:rPr lang="p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2. Porównaj swoją mapę koncepcyjną z mapami innych uczestników. Udzielcie sobie nawzajem informacji zwrotnej:</a:t>
            </a:r>
          </a:p>
          <a:p>
            <a:r>
              <a:rPr lang="p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Czy koncepcje, twierdzenia i łączniki zostały użyte poprawnie?</a:t>
            </a:r>
          </a:p>
          <a:p>
            <a:r>
              <a:rPr lang="p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Czy mapa koncepcyjna odpowiada na kluczowe pytanie?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D08D1D-75F8-63AB-3DE4-41A1E628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70157" y="3372448"/>
            <a:ext cx="1783343" cy="1872917"/>
          </a:xfrm>
          <a:prstGeom prst="rect">
            <a:avLst/>
          </a:prstGeom>
        </p:spPr>
      </p:pic>
      <p:pic>
        <p:nvPicPr>
          <p:cNvPr id="6" name="Grafik 5" descr="Stift Silhouette">
            <a:extLst>
              <a:ext uri="{FF2B5EF4-FFF2-40B4-BE49-F238E27FC236}">
                <a16:creationId xmlns:a16="http://schemas.microsoft.com/office/drawing/2014/main" id="{65B0F287-924D-AA4E-07C2-F7C81566C2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2796" y="17283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1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688588" y="2940660"/>
            <a:ext cx="9136092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p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Zadbaj o to, aby rozbudzić zainteresowanie uczniów.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p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Uwzględnij refleksję pedagogiczną. </a:t>
            </a:r>
            <a:endParaRPr lang="pl" i="1" noProof="0" dirty="0">
              <a:latin typeface="Poppins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p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Podaj po jednym przykładzie tego, jak ocenisz postępy uczniów w sposób kształtujący oraz podsumowujący. 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pl" i="1" noProof="0" dirty="0">
                <a:latin typeface="Poppins"/>
                <a:ea typeface="Arial"/>
                <a:cs typeface="Calibri" panose="020F0502020204030204" pitchFamily="34" charset="0"/>
              </a:rPr>
              <a:t>Zastanów się nad angażującą formą prezentacji swojego programu w </a:t>
            </a:r>
            <a:r>
              <a:rPr lang="pl" b="1" i="1" noProof="0" dirty="0">
                <a:latin typeface="Poppins"/>
                <a:ea typeface="Arial"/>
                <a:cs typeface="Calibri" panose="020F0502020204030204" pitchFamily="34" charset="0"/>
              </a:rPr>
              <a:t>10–15 minut </a:t>
            </a:r>
            <a:r>
              <a:rPr lang="pl" i="1" noProof="0" dirty="0">
                <a:latin typeface="Poppins"/>
                <a:ea typeface="Arial"/>
                <a:cs typeface="Calibri" panose="020F0502020204030204" pitchFamily="34" charset="0"/>
              </a:rPr>
              <a:t>podczas kolejnego spotkania.</a:t>
            </a:r>
            <a:endParaRPr lang="pl" b="0" i="1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688588" y="1337158"/>
            <a:ext cx="11051128" cy="15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pl" b="1" u="sng" noProof="0" dirty="0">
                <a:latin typeface="Poppins"/>
                <a:ea typeface="Arial"/>
                <a:cs typeface="Calibri" panose="020F0502020204030204" pitchFamily="34" charset="0"/>
              </a:rPr>
              <a:t>Zadanie 4.3</a:t>
            </a:r>
            <a:r>
              <a:rPr lang="en-GB" b="1" u="sng" noProof="0" dirty="0">
                <a:latin typeface="Poppins"/>
                <a:ea typeface="Arial"/>
                <a:cs typeface="Calibri" panose="020F0502020204030204" pitchFamily="34" charset="0"/>
              </a:rPr>
              <a:t>.</a:t>
            </a:r>
            <a:r>
              <a:rPr lang="pl" b="1" u="sng" noProof="0" dirty="0">
                <a:latin typeface="Poppins"/>
                <a:ea typeface="Arial"/>
                <a:cs typeface="Calibri" panose="020F0502020204030204" pitchFamily="34" charset="0"/>
              </a:rPr>
              <a:t>: </a:t>
            </a:r>
            <a:r>
              <a:rPr lang="pl" b="1" noProof="0" dirty="0">
                <a:latin typeface="Poppins"/>
                <a:ea typeface="Arial"/>
                <a:cs typeface="Calibri" panose="020F0502020204030204" pitchFamily="34" charset="0"/>
              </a:rPr>
              <a:t>Stwórz </a:t>
            </a:r>
            <a:r>
              <a:rPr lang="pl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program edukacyjny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ea typeface="Arial"/>
                <a:cs typeface="Calibri" panose="020F0502020204030204" pitchFamily="34" charset="0"/>
              </a:rPr>
              <a:t>Wybierz</a:t>
            </a:r>
            <a:r>
              <a:rPr lang="pl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temat dotyczący (zdrowia) gleby. 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ea typeface="Arial"/>
                <a:cs typeface="Calibri" panose="020F0502020204030204" pitchFamily="34" charset="0"/>
              </a:rPr>
              <a:t>Opracuj zadania, </a:t>
            </a:r>
            <a:r>
              <a:rPr lang="pl" noProof="0" dirty="0">
                <a:latin typeface="Poppins"/>
                <a:cs typeface="Calibri" panose="020F0502020204030204" pitchFamily="34" charset="0"/>
              </a:rPr>
              <a:t>które pomogą uczniom osiągnąć założone cele na każdym z 5 e</a:t>
            </a:r>
            <a:r>
              <a:rPr lang="pl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tapów: zaangażuj, zbadaj, wyjaśnij, rozwiń i oceń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066867" y="2860244"/>
            <a:ext cx="1286933" cy="19947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D9C89-1BC2-5461-772B-05B7142E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Teraz Twoja kolej: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67433" y="2150024"/>
            <a:ext cx="6411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Przedstaw swój program nauczania o zdrowiu gleby w sposób, który przyciągnie uwagę i zaciekawi słuchaczy. </a:t>
            </a:r>
          </a:p>
          <a:p>
            <a:pPr lvl="0">
              <a:buClr>
                <a:srgbClr val="000000"/>
              </a:buClr>
              <a:defRPr/>
            </a:pPr>
            <a:endParaRPr lang="pl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Każdy ma na to 10-15 minut. </a:t>
            </a: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pl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l" noProof="0" dirty="0">
                <a:latin typeface="Poppins"/>
                <a:cs typeface="Calibri" panose="020F0502020204030204" pitchFamily="34" charset="0"/>
              </a:rPr>
              <a:t>Odbiorcy powinni robić notatki i zadawać pytania po wystąpieniu, aby pomóc prezentującym w refleksji nad ich pomysłami oraz w ich dopracowaniu.</a:t>
            </a:r>
            <a:endParaRPr lang="pl" noProof="0" dirty="0">
              <a:latin typeface="Poppins"/>
              <a:ea typeface="Arial"/>
              <a:cs typeface="Calibri" panose="020F0502020204030204" pitchFamily="34" charset="0"/>
            </a:endParaRPr>
          </a:p>
        </p:txBody>
      </p:sp>
      <p:pic>
        <p:nvPicPr>
          <p:cNvPr id="5" name="Grafik 4" descr="Lehrer">
            <a:extLst>
              <a:ext uri="{FF2B5EF4-FFF2-40B4-BE49-F238E27FC236}">
                <a16:creationId xmlns:a16="http://schemas.microsoft.com/office/drawing/2014/main" id="{D0530558-25C6-4BF5-BA78-BF97B5BB07F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9072" y="2028208"/>
            <a:ext cx="1400792" cy="1400792"/>
          </a:xfrm>
          <a:prstGeom prst="rect">
            <a:avLst/>
          </a:prstGeom>
        </p:spPr>
      </p:pic>
      <p:pic>
        <p:nvPicPr>
          <p:cNvPr id="7" name="Grafik 6" descr="Benutzer">
            <a:extLst>
              <a:ext uri="{FF2B5EF4-FFF2-40B4-BE49-F238E27FC236}">
                <a16:creationId xmlns:a16="http://schemas.microsoft.com/office/drawing/2014/main" id="{3EA8B42E-2361-4FAD-BAD5-2BB48D4A1A2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218" y="3057556"/>
            <a:ext cx="1400792" cy="1400792"/>
          </a:xfrm>
          <a:prstGeom prst="rect">
            <a:avLst/>
          </a:prstGeom>
        </p:spPr>
      </p:pic>
      <p:pic>
        <p:nvPicPr>
          <p:cNvPr id="18" name="Grafik 17" descr="Benutzer">
            <a:extLst>
              <a:ext uri="{FF2B5EF4-FFF2-40B4-BE49-F238E27FC236}">
                <a16:creationId xmlns:a16="http://schemas.microsoft.com/office/drawing/2014/main" id="{CE53C9B2-FE07-4E2F-8505-356852BE779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9199706" y="3057556"/>
            <a:ext cx="1400792" cy="14007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3DC3C-6D53-D4F7-EDDA-1312FE9E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Teraz Twoja kolej</a:t>
            </a:r>
          </a:p>
        </p:txBody>
      </p:sp>
    </p:spTree>
    <p:extLst>
      <p:ext uri="{BB962C8B-B14F-4D97-AF65-F5344CB8AC3E}">
        <p14:creationId xmlns:p14="http://schemas.microsoft.com/office/powerpoint/2010/main" val="4201912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56</a:t>
            </a:fld>
            <a:endParaRPr lang="en-GB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6D195A-1C4C-3B20-5066-D4AC59EF20C2}"/>
              </a:ext>
            </a:extLst>
          </p:cNvPr>
          <p:cNvGrpSpPr/>
          <p:nvPr/>
        </p:nvGrpSpPr>
        <p:grpSpPr>
          <a:xfrm>
            <a:off x="2212429" y="684060"/>
            <a:ext cx="7325271" cy="4972287"/>
            <a:chOff x="1532686" y="876792"/>
            <a:chExt cx="8637974" cy="586333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32686" y="1687398"/>
              <a:ext cx="8637973" cy="5052725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rcRect b="7587"/>
            <a:stretch>
              <a:fillRect/>
            </a:stretch>
          </p:blipFill>
          <p:spPr bwMode="auto">
            <a:xfrm>
              <a:off x="1532686" y="876792"/>
              <a:ext cx="8637974" cy="1003953"/>
            </a:xfrm>
            <a:prstGeom prst="rect">
              <a:avLst/>
            </a:prstGeom>
          </p:spPr>
        </p:pic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068471" y="203236"/>
            <a:ext cx="1949691" cy="96164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áfico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" y="-1178158"/>
            <a:ext cx="12195662" cy="81304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" sz="3600" noProof="0" dirty="0">
                <a:solidFill>
                  <a:schemeClr val="bg1"/>
                </a:solidFill>
                <a:latin typeface="Bebas Neue"/>
              </a:rPr>
              <a:t>DZIĘKUJEMY</a:t>
            </a:r>
            <a:endParaRPr lang="pl" noProof="0" dirty="0"/>
          </a:p>
        </p:txBody>
      </p:sp>
      <p:sp>
        <p:nvSpPr>
          <p:cNvPr id="2" name="CuadroTexto 1"/>
          <p:cNvSpPr txBox="1"/>
          <p:nvPr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p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F10ED-0123-40DE-ACF2-07B2EE172507}"/>
              </a:ext>
            </a:extLst>
          </p:cNvPr>
          <p:cNvSpPr/>
          <p:nvPr/>
        </p:nvSpPr>
        <p:spPr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D38EF-B67B-6B97-DFF4-0B1C7AAC5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CuadroTexto 5"/>
          <p:cNvSpPr txBox="1"/>
          <p:nvPr/>
        </p:nvSpPr>
        <p:spPr bwMode="auto">
          <a:xfrm>
            <a:off x="5354275" y="911911"/>
            <a:ext cx="69481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" sz="1100" i="1" dirty="0">
                <a:latin typeface="Poppins"/>
              </a:rPr>
              <a:t>(Meyer, H. (2004). Was ist guter Unterricht? Berlin: Cornelsen Scriptor. ISBN 978-3-589-22047-2 )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3700" y="2103104"/>
            <a:ext cx="11466222" cy="37548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Jasna struktura procesów nauczania i uczenia się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(jasność procesu, celu i treści, nawyki i elastyczność)</a:t>
            </a:r>
            <a:endParaRPr lang="p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Przeznaczenie wysokiego </a:t>
            </a:r>
            <a:r>
              <a:rPr lang="pl" sz="1400" b="1" noProof="0" dirty="0">
                <a:latin typeface="Poppins"/>
              </a:rPr>
              <a:t>o</a:t>
            </a: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dsetka/dużej ilości czasu na wykonanie zadania</a:t>
            </a:r>
            <a:endParaRPr lang="pl" sz="1400" b="0" i="0" u="none" strike="noStrike" cap="none" noProof="0" dirty="0">
              <a:ln>
                <a:noFill/>
              </a:ln>
              <a:solidFill>
                <a:schemeClr val="tx1"/>
              </a:solidFill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Konstruktywne dopasowanie celów, oceny, treści i metod</a:t>
            </a: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Przejrzystość treści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(zrozumiałe instrukcje zadań, logiczny przebieg tematyczny, jasna i rzetelna dokumentacja wyników)</a:t>
            </a:r>
            <a:endParaRPr lang="p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Wartościowa komunikacja w klasie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(poprzez branie udziału w planowaniu, kulturę dyskusji, spotkania refleksyjne, dzienniki uczenia się oraz informacje zwrotne od uczniów)</a:t>
            </a:r>
            <a:endParaRPr lang="p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Różnorodność metodologiczna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(zróżnicowane techniki prezentacji</a:t>
            </a:r>
            <a:r>
              <a:rPr lang="pl" sz="1400" noProof="0" dirty="0">
                <a:latin typeface="Poppins"/>
              </a:rPr>
              <a:t> i 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wzorce działania, elastyczność struktur lekcyjnych oraz różne podejścia dydaktyczne)</a:t>
            </a:r>
            <a:endParaRPr lang="p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noProof="0" dirty="0">
                <a:latin typeface="Poppins"/>
              </a:rPr>
              <a:t>W</a:t>
            </a: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sparcie indywidualne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(zapewniając elastyczność, cierpliwość i czas; wewnętrzną dyferencjację i integrację; indywidualną ocenę postępów i indywidualne plany wsparcia; szczególne wsparcie dla uczniów z grup ryzyka)</a:t>
            </a:r>
            <a:endParaRPr lang="p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noProof="0" dirty="0">
                <a:latin typeface="Poppins"/>
              </a:rPr>
              <a:t>Mądra </a:t>
            </a: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praktyka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(budowanie świadomości różnych strategii uczenia się, ukierunkowane zadania praktyczne, konkretne wskazówki i pozytywne środowisko uczenia się)</a:t>
            </a:r>
            <a:endParaRPr lang="p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Jasne oczekiwania, profesjonalna ocena osiągnięć uczniów, bieżące informacje zwrotne 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(w postaci zapewniania dostosowanej do umiejętności uczniów możliwości uczenia się zgodnie z wytycznymi lub standardami edukacyjnymi oraz udzielania bieżących, pro-rozwojowych informacji zwrotnych)</a:t>
            </a:r>
            <a:endParaRPr lang="p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Atmosfera w klasie sprzyjająca nauce </a:t>
            </a:r>
            <a:r>
              <a:rPr lang="p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(przemyślany układ przestrzeni, funkcjonalne zaplecze, przydatne narzędzia edukacyjne)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813824-F635-4823-83F8-A0B670C207E8}"/>
              </a:ext>
            </a:extLst>
          </p:cNvPr>
          <p:cNvSpPr txBox="1"/>
          <p:nvPr/>
        </p:nvSpPr>
        <p:spPr>
          <a:xfrm>
            <a:off x="643761" y="1111662"/>
            <a:ext cx="1032903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" b="1" u="sng" noProof="0" dirty="0">
                <a:latin typeface="Poppins"/>
              </a:rPr>
              <a:t>Zadanie 1.2 : </a:t>
            </a:r>
            <a:r>
              <a:rPr lang="pl" b="1" noProof="0" dirty="0">
                <a:latin typeface="Poppins"/>
              </a:rPr>
              <a:t>Zapoznaj się z poniższymi kryteriami. W małych grupach, wspólnie wypracujcie przykłady praktycznego zastosowania tych kryteriów. Podziel się swoimi pomysłami z pozostałymi uczestnikami.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2B82ADD-C640-DB01-5EFE-C0747DB9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" dirty="0"/>
              <a:t>10 cech „dobrego nauczania”?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6953950" y="1591858"/>
            <a:ext cx="4386458" cy="328984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 bwMode="auto">
          <a:xfrm>
            <a:off x="848027" y="3746567"/>
            <a:ext cx="5641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2000" b="1" u="sng" noProof="0" dirty="0">
                <a:latin typeface="Poppins"/>
                <a:cs typeface="Poppins"/>
              </a:rPr>
              <a:t>Zadanie 1.3</a:t>
            </a:r>
            <a:r>
              <a:rPr lang="en-GB" sz="2000" b="1" u="sng" noProof="0" dirty="0">
                <a:latin typeface="Poppins"/>
                <a:cs typeface="Poppins"/>
              </a:rPr>
              <a:t>.</a:t>
            </a:r>
            <a:r>
              <a:rPr lang="pl" sz="2000" b="1" u="sng" noProof="0" dirty="0">
                <a:latin typeface="Poppins"/>
                <a:cs typeface="Poppins"/>
              </a:rPr>
              <a:t>: </a:t>
            </a:r>
            <a:r>
              <a:rPr lang="pl" sz="2000" b="1" i="1" noProof="0" dirty="0">
                <a:latin typeface="Poppins"/>
                <a:cs typeface="Poppins"/>
              </a:rPr>
              <a:t>Jak myślisz: jak Twoim zdaniem powinna wyglądać nauka o zdrowiu gleby?</a:t>
            </a:r>
            <a:endParaRPr lang="pl" sz="2000" i="1" noProof="0" dirty="0">
              <a:latin typeface="Poppins"/>
              <a:cs typeface="Poppins"/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0E3AFDF7-08E0-8762-2BCD-DE1D0A8D90F4}"/>
              </a:ext>
            </a:extLst>
          </p:cNvPr>
          <p:cNvSpPr txBox="1"/>
          <p:nvPr/>
        </p:nvSpPr>
        <p:spPr bwMode="auto">
          <a:xfrm>
            <a:off x="7502257" y="5514740"/>
            <a:ext cx="41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400" noProof="0" dirty="0">
                <a:latin typeface="Bebas Neue"/>
              </a:rPr>
              <a:t>© Institut für Fachdidaktik, Bereich Mathematik &amp; Naturwissenschaftsdidaktik</a:t>
            </a:r>
            <a:endParaRPr lang="pl" sz="1400" b="1" noProof="0" dirty="0">
              <a:latin typeface="Poppins"/>
              <a:cs typeface="Poppins"/>
            </a:endParaRPr>
          </a:p>
        </p:txBody>
      </p:sp>
      <p:pic>
        <p:nvPicPr>
          <p:cNvPr id="2" name="Grafik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511" y="1783367"/>
            <a:ext cx="2225233" cy="18228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5E9607-33CD-5409-01C1-5D738326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Zdrowie gleby (edukacja)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DEB73F-9C69-B4A2-D0AD-E4DFC1BF01EA}"/>
              </a:ext>
            </a:extLst>
          </p:cNvPr>
          <p:cNvGrpSpPr/>
          <p:nvPr/>
        </p:nvGrpSpPr>
        <p:grpSpPr>
          <a:xfrm>
            <a:off x="2463800" y="1316062"/>
            <a:ext cx="6858868" cy="4572579"/>
            <a:chOff x="2020168" y="791235"/>
            <a:chExt cx="8128000" cy="5418667"/>
          </a:xfrm>
        </p:grpSpPr>
        <p:graphicFrame>
          <p:nvGraphicFramePr>
            <p:cNvPr id="10" name="Diagram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2303401"/>
                </p:ext>
              </p:extLst>
            </p:nvPr>
          </p:nvGraphicFramePr>
          <p:xfrm>
            <a:off x="2020168" y="79123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15" name="Gerade Verbindung mit Pfeil 14"/>
            <p:cNvCxnSpPr>
              <a:cxnSpLocks/>
            </p:cNvCxnSpPr>
            <p:nvPr/>
          </p:nvCxnSpPr>
          <p:spPr bwMode="auto">
            <a:xfrm flipH="1" flipV="1">
              <a:off x="4991809" y="2890867"/>
              <a:ext cx="983500" cy="177768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cxnSpLocks/>
            </p:cNvCxnSpPr>
            <p:nvPr/>
          </p:nvCxnSpPr>
          <p:spPr bwMode="auto">
            <a:xfrm flipH="1" flipV="1">
              <a:off x="5034052" y="2779773"/>
              <a:ext cx="2150522" cy="122463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cxnSpLocks/>
            </p:cNvCxnSpPr>
            <p:nvPr/>
          </p:nvCxnSpPr>
          <p:spPr bwMode="auto">
            <a:xfrm flipH="1" flipV="1">
              <a:off x="6237040" y="2172996"/>
              <a:ext cx="1015686" cy="17270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cxnSpLocks/>
            </p:cNvCxnSpPr>
            <p:nvPr/>
          </p:nvCxnSpPr>
          <p:spPr bwMode="auto">
            <a:xfrm flipH="1" flipV="1">
              <a:off x="4972999" y="4004409"/>
              <a:ext cx="2162704" cy="9454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cxnSpLocks/>
            </p:cNvCxnSpPr>
            <p:nvPr/>
          </p:nvCxnSpPr>
          <p:spPr bwMode="auto">
            <a:xfrm flipH="1" flipV="1">
              <a:off x="6068192" y="2172997"/>
              <a:ext cx="53840" cy="249555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>
              <a:cxnSpLocks/>
            </p:cNvCxnSpPr>
            <p:nvPr/>
          </p:nvCxnSpPr>
          <p:spPr bwMode="auto">
            <a:xfrm flipH="1">
              <a:off x="4915610" y="2840395"/>
              <a:ext cx="2164362" cy="110227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cxnSpLocks/>
            </p:cNvCxnSpPr>
            <p:nvPr/>
          </p:nvCxnSpPr>
          <p:spPr bwMode="auto">
            <a:xfrm flipV="1">
              <a:off x="4855977" y="2172996"/>
              <a:ext cx="1056386" cy="165365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cxnSpLocks/>
            </p:cNvCxnSpPr>
            <p:nvPr/>
          </p:nvCxnSpPr>
          <p:spPr bwMode="auto">
            <a:xfrm flipV="1">
              <a:off x="6237040" y="2930625"/>
              <a:ext cx="921975" cy="17379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cxnSpLocks/>
            </p:cNvCxnSpPr>
            <p:nvPr/>
          </p:nvCxnSpPr>
          <p:spPr bwMode="auto">
            <a:xfrm flipH="1" flipV="1">
              <a:off x="5074874" y="2634637"/>
              <a:ext cx="1950672" cy="858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 bwMode="auto">
          <a:xfrm>
            <a:off x="3967270" y="-69286"/>
            <a:ext cx="774603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" sz="1100" i="1" noProof="0" dirty="0">
                <a:latin typeface="Poppins"/>
              </a:rPr>
              <a:t>(w oparciu o: Gropengießer, H., Kattmann, U., &amp; Krüger, D. (2010). Biologiedidaktik in Übersichten. Aulis-Verlag.</a:t>
            </a:r>
            <a:r>
              <a:rPr lang="pl" sz="1400" i="1" dirty="0">
                <a:latin typeface="Poppins"/>
              </a:rPr>
              <a:t>)</a:t>
            </a:r>
          </a:p>
        </p:txBody>
      </p:sp>
      <p:sp>
        <p:nvSpPr>
          <p:cNvPr id="2" name="Textfeld 1"/>
          <p:cNvSpPr txBox="1"/>
          <p:nvPr/>
        </p:nvSpPr>
        <p:spPr bwMode="auto">
          <a:xfrm>
            <a:off x="253671" y="2150022"/>
            <a:ext cx="34560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400" b="1" noProof="0" dirty="0">
                <a:latin typeface="Poppins"/>
              </a:rPr>
              <a:t>Jakie cele edukacyjne powinny zostać osiągnięte?</a:t>
            </a:r>
            <a:r>
              <a:rPr lang="pl" sz="1400" noProof="0" dirty="0">
                <a:latin typeface="Poppins"/>
              </a:rPr>
              <a:t> Co obejmuje wiedza o glebach, które tematy są ważniejsze od innych, cele dydaktyczne w edukacji o glebie, podstawy programowe, indywidualne i społeczne wymagania związane z glebą, ...</a:t>
            </a:r>
          </a:p>
        </p:txBody>
      </p:sp>
      <p:sp>
        <p:nvSpPr>
          <p:cNvPr id="25" name="Textfeld 24"/>
          <p:cNvSpPr txBox="1"/>
          <p:nvPr/>
        </p:nvSpPr>
        <p:spPr bwMode="auto">
          <a:xfrm>
            <a:off x="279071" y="3996192"/>
            <a:ext cx="32499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400" b="1" noProof="0" dirty="0">
                <a:latin typeface="Poppins"/>
              </a:rPr>
              <a:t>Gdzie należy uczyć zagadnień związanych ze zdrowiem gleby? </a:t>
            </a:r>
            <a:r>
              <a:rPr lang="pl" sz="1400" noProof="0" dirty="0">
                <a:latin typeface="Poppins"/>
              </a:rPr>
              <a:t>Sala lekcyjna, laboratorium, ogródek szkolny, wycieczki szkolne, odwiedzanie wystaw, …</a:t>
            </a:r>
          </a:p>
        </p:txBody>
      </p:sp>
      <p:sp>
        <p:nvSpPr>
          <p:cNvPr id="26" name="Textfeld 25"/>
          <p:cNvSpPr txBox="1"/>
          <p:nvPr/>
        </p:nvSpPr>
        <p:spPr bwMode="auto">
          <a:xfrm>
            <a:off x="217930" y="5243838"/>
            <a:ext cx="526344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400" b="1" noProof="0" dirty="0">
                <a:latin typeface="Poppins"/>
              </a:rPr>
              <a:t>Z jakich materiałów dydaktycznych należy korzystać?</a:t>
            </a:r>
            <a:endParaRPr lang="pl" noProof="0" dirty="0">
              <a:latin typeface="Poppins"/>
            </a:endParaRPr>
          </a:p>
          <a:p>
            <a:pPr>
              <a:defRPr/>
            </a:pPr>
            <a:r>
              <a:rPr lang="pl" sz="1400" noProof="0" dirty="0">
                <a:latin typeface="Poppins"/>
              </a:rPr>
              <a:t>Żywe organizmy, materiały edukacyjne i pomoce naukowe, podręczniki, modele, …</a:t>
            </a:r>
          </a:p>
        </p:txBody>
      </p:sp>
      <p:sp>
        <p:nvSpPr>
          <p:cNvPr id="28" name="Textfeld 27"/>
          <p:cNvSpPr txBox="1"/>
          <p:nvPr/>
        </p:nvSpPr>
        <p:spPr bwMode="auto">
          <a:xfrm>
            <a:off x="437732" y="1143663"/>
            <a:ext cx="501246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400" b="1" noProof="0" dirty="0">
                <a:latin typeface="Poppins"/>
              </a:rPr>
              <a:t>Kto uczy/zajmuje się nauczaniem wiedzy o glebach? </a:t>
            </a:r>
            <a:r>
              <a:rPr lang="pl" sz="1400" noProof="0" dirty="0">
                <a:latin typeface="Poppins"/>
              </a:rPr>
              <a:t>Badacze naukowi, nauczyciele, pedagodzy, rolnicy, podstawy programowe, wymagania indywidualne i społeczne itp.</a:t>
            </a:r>
          </a:p>
        </p:txBody>
      </p:sp>
      <p:sp>
        <p:nvSpPr>
          <p:cNvPr id="29" name="Textfeld 28"/>
          <p:cNvSpPr txBox="1"/>
          <p:nvPr/>
        </p:nvSpPr>
        <p:spPr bwMode="auto">
          <a:xfrm>
            <a:off x="8141273" y="1143663"/>
            <a:ext cx="3841297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400" b="1" noProof="0" dirty="0">
                <a:latin typeface="Poppins"/>
              </a:rPr>
              <a:t>Jakie treści dotyczące gleby oraz interdyscyplinarne powinny zostać uwzględnione?
</a:t>
            </a:r>
            <a:r>
              <a:rPr lang="pl" sz="1400" noProof="0" dirty="0">
                <a:latin typeface="Poppins"/>
              </a:rPr>
              <a:t>Treści (kompetencje) teoretyczne oraz nastawione na praktyczne zastosowanie, takie jak:
m.in. wiedza o glebie, praktyki związane z glebą, wiedza proceduralna, komunikacja związana z wiedzą o glebie (np. diagramy),specjalistyczny język akademicki, modelowanie zmian itd.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32AE9-B075-8293-260E-2D3272D6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" dirty="0"/>
              <a:t>Pytania, na które należy odpowiedzieć, aby rozwijać wiedzę o glebie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F59EFD-2C18-54BF-2BF5-8EC7ED29B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21917" y="5596759"/>
            <a:ext cx="2038005" cy="70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feld 26"/>
          <p:cNvSpPr txBox="1"/>
          <p:nvPr/>
        </p:nvSpPr>
        <p:spPr bwMode="auto">
          <a:xfrm>
            <a:off x="7989010" y="3643400"/>
            <a:ext cx="4202990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" sz="1400" b="1" noProof="0" dirty="0">
                <a:latin typeface="Poppins"/>
              </a:rPr>
              <a:t>Jak powinniśmy uczyć zagadnień związanych ze zdrowiem gleby?</a:t>
            </a:r>
          </a:p>
          <a:p>
            <a:pPr>
              <a:defRPr/>
            </a:pPr>
            <a:r>
              <a:rPr lang="pl" sz="1400" b="1" noProof="0" dirty="0">
                <a:latin typeface="Poppins"/>
              </a:rPr>
              <a:t>Formy pracy:</a:t>
            </a:r>
            <a:r>
              <a:rPr lang="pl" sz="1400" noProof="0" dirty="0">
                <a:latin typeface="Poppins"/>
              </a:rPr>
              <a:t> kształcenie skoncentrowane na nauczycielu, kształcenie skoncentrowane na uczniu</a:t>
            </a:r>
            <a:endParaRPr lang="pl" noProof="0" dirty="0">
              <a:latin typeface="Poppins"/>
            </a:endParaRPr>
          </a:p>
          <a:p>
            <a:pPr>
              <a:defRPr/>
            </a:pPr>
            <a:r>
              <a:rPr lang="pl" sz="1400" b="1" noProof="0" dirty="0">
                <a:latin typeface="Poppins"/>
              </a:rPr>
              <a:t>Modele nauczania:</a:t>
            </a:r>
            <a:r>
              <a:rPr lang="pl" sz="1400" noProof="0" dirty="0">
                <a:latin typeface="Poppins"/>
              </a:rPr>
              <a:t> Problemowy, badawczy, nauczanie zagadnień społeczno-naukowych, model fenomenologiczny, etc.</a:t>
            </a:r>
            <a:endParaRPr lang="pl" noProof="0" dirty="0">
              <a:latin typeface="Poppins"/>
            </a:endParaRPr>
          </a:p>
          <a:p>
            <a:pPr>
              <a:defRPr/>
            </a:pPr>
            <a:r>
              <a:rPr lang="pl" sz="1400" b="1" noProof="0" dirty="0">
                <a:latin typeface="Poppins"/>
              </a:rPr>
              <a:t>Metody nauczania:</a:t>
            </a:r>
            <a:r>
              <a:rPr lang="pl" sz="1400" noProof="0" dirty="0">
                <a:latin typeface="Poppins"/>
              </a:rPr>
              <a:t> Nauczanie praktyczne, praca z tekstem, nauczanie przez pisanie, nauczanie oparte na dociekaniu, etc.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1501506" y="1382286"/>
            <a:ext cx="89033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" sz="2000" b="1" noProof="0" dirty="0">
                <a:latin typeface="Poppins"/>
              </a:rPr>
              <a:t>„Życie na Ziemi zależy od zdrowych gleb.</a:t>
            </a:r>
            <a:r>
              <a:rPr lang="pl" sz="2000" noProof="0" dirty="0">
                <a:latin typeface="Poppins"/>
              </a:rPr>
              <a:t> Gleba jest podstawą naszych systemów żywieniowych. Zapewnia czystą wodę i siedliska dla bioróżnorodności, jednocześnie wspierając odporność na zmiany klimatu. Wspiera nasze dziedzictwo kulturowe i krajobrazy oraz stanowi podstawę naszej gospodarki i dobrobytu. Szacuje się jednak, że </a:t>
            </a:r>
            <a:r>
              <a:rPr lang="pl" sz="2000" b="1" noProof="0" dirty="0">
                <a:latin typeface="Poppins"/>
              </a:rPr>
              <a:t>od 60 do 70% gleb w UE jest w złym stanie.</a:t>
            </a:r>
            <a:r>
              <a:rPr lang="pl" sz="2000" noProof="0" dirty="0">
                <a:latin typeface="Poppins"/>
              </a:rPr>
              <a:t> Gleba jest delikatnym zasobem, którym </a:t>
            </a:r>
            <a:r>
              <a:rPr lang="pl" sz="2000" b="1" noProof="0" dirty="0">
                <a:latin typeface="Poppins"/>
              </a:rPr>
              <a:t>należy starannie zarządzać i który należy chronić dla przyszłych pokoleń.” </a:t>
            </a:r>
          </a:p>
          <a:p>
            <a:pPr algn="r">
              <a:lnSpc>
                <a:spcPct val="150000"/>
              </a:lnSpc>
              <a:defRPr/>
            </a:pPr>
            <a:r>
              <a:rPr lang="pl" sz="2000" b="1" noProof="0" dirty="0">
                <a:latin typeface="Poppins"/>
              </a:rPr>
              <a:t>(Misja Glebowa UE). </a:t>
            </a:r>
          </a:p>
          <a:p>
            <a:pPr>
              <a:defRPr/>
            </a:pPr>
            <a:endParaRPr lang="pl" sz="2000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600E8-8713-B33D-56D7-67E58379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" dirty="0"/>
              <a:t>Dlaczego warto uczyć o zdrowiu gleby?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LOESS">
      <a:dk1>
        <a:srgbClr val="000000"/>
      </a:dk1>
      <a:lt1>
        <a:srgbClr val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5529B691B194C972332E7D0D0E597" ma:contentTypeVersion="15" ma:contentTypeDescription="Create a new document." ma:contentTypeScope="" ma:versionID="de8527c2bebc75a356c211d6f92a7154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4b97f35892b16ea83cdd99b05fa9efac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0A93810-9638-4F23-BE6B-0407A4E13258}"/>
</file>

<file path=customXml/itemProps2.xml><?xml version="1.0" encoding="utf-8"?>
<ds:datastoreItem xmlns:ds="http://schemas.openxmlformats.org/officeDocument/2006/customXml" ds:itemID="{69B76055-C66F-4A7B-B21B-6CB7211F0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1E25E9-B9F0-412D-AB20-BD9F488523C9}">
  <ds:schemaRefs>
    <ds:schemaRef ds:uri="http://purl.org/dc/elements/1.1/"/>
    <ds:schemaRef ds:uri="49b9c972-6c78-424e-8500-a22f256d764b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64392dc-dad9-45cc-9b02-6ff2a8be1f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4012</Words>
  <Application>Microsoft Office PowerPoint</Application>
  <PresentationFormat>Widescreen</PresentationFormat>
  <Paragraphs>432</Paragraphs>
  <Slides>57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Aptos</vt:lpstr>
      <vt:lpstr>Arial</vt:lpstr>
      <vt:lpstr>Bebas Neue</vt:lpstr>
      <vt:lpstr>Calibri</vt:lpstr>
      <vt:lpstr>MuseoSans</vt:lpstr>
      <vt:lpstr>Poppins</vt:lpstr>
      <vt:lpstr>Segoe UI</vt:lpstr>
      <vt:lpstr>Wingdings</vt:lpstr>
      <vt:lpstr>1_Tema de Office</vt:lpstr>
      <vt:lpstr>PowerPoint Presentation</vt:lpstr>
      <vt:lpstr>Zarys</vt:lpstr>
      <vt:lpstr>Moduł 1</vt:lpstr>
      <vt:lpstr>Jak myślisz, czym jest „dobra edukacja środowiskowa”?</vt:lpstr>
      <vt:lpstr>Czym jest „dobra edukacja środowiskowa”?</vt:lpstr>
      <vt:lpstr>10 cech „dobrego nauczania”?</vt:lpstr>
      <vt:lpstr>Zdrowie gleby (edukacja)</vt:lpstr>
      <vt:lpstr>Pytania, na które należy odpowiedzieć, aby rozwijać wiedzę o glebie</vt:lpstr>
      <vt:lpstr>Dlaczego warto uczyć o zdrowiu gleby?</vt:lpstr>
      <vt:lpstr>PowerPoint Presentation</vt:lpstr>
      <vt:lpstr>PowerPoint Presentation</vt:lpstr>
      <vt:lpstr>Moduł 2</vt:lpstr>
      <vt:lpstr>Nauka o zdrowiu gleby w oparciu o model 5E</vt:lpstr>
      <vt:lpstr>zaangażuj</vt:lpstr>
      <vt:lpstr>Nauka o zdrowiu gleby</vt:lpstr>
      <vt:lpstr>Wzbudzanie zainteresowania – zaangażuj uczniów w temat</vt:lpstr>
      <vt:lpstr>Wzbudzanie zainteresowania – zaangażuj uczniów w temat</vt:lpstr>
      <vt:lpstr>Wzbudzanie zainteresowania – zaangażuj uczniów w temat</vt:lpstr>
      <vt:lpstr>Wstępne wyobrażenia uczniów</vt:lpstr>
      <vt:lpstr>Pomysły uczniów</vt:lpstr>
      <vt:lpstr>Pomysły uczniów</vt:lpstr>
      <vt:lpstr>Pomysły uczniów</vt:lpstr>
      <vt:lpstr>Zadanie w ramach Modułu 3:</vt:lpstr>
      <vt:lpstr>Moduł 3</vt:lpstr>
      <vt:lpstr>zbadaj</vt:lpstr>
      <vt:lpstr>Samodzielne zdobywanie nowej wiedzy przez uczniów</vt:lpstr>
      <vt:lpstr>Samodzielne zdobywanie nowej wiedzy przez uczniów</vt:lpstr>
      <vt:lpstr>Jak naukowcy zdobywają wiedzę?</vt:lpstr>
      <vt:lpstr>Metody aktywnego angażowania się w treści</vt:lpstr>
      <vt:lpstr>Najwięcej uczą się ci, którzy wyjaśniają</vt:lpstr>
      <vt:lpstr>Najwięcej uczą się ci, którzy wyjaśniają</vt:lpstr>
      <vt:lpstr>Najwięcej uczą się ci, którzy wyjaśniają</vt:lpstr>
      <vt:lpstr>Najwięcej uczą się ci, którzy wyjaśniają</vt:lpstr>
      <vt:lpstr>wyjaśnianie</vt:lpstr>
      <vt:lpstr>Dziesięć cech dobrego wyjaśnienia w kontekście szkolnym</vt:lpstr>
      <vt:lpstr>Przykład: Profil glebowy</vt:lpstr>
      <vt:lpstr>Gęstość informacji</vt:lpstr>
      <vt:lpstr>przetwarzanie materiałów wizualnych wymaga wsparcia ze strony nauczyciela</vt:lpstr>
      <vt:lpstr>Moduł 4</vt:lpstr>
      <vt:lpstr>Rozwiń – drąż głębiej</vt:lpstr>
      <vt:lpstr>Rozwiń – drąż głębiej</vt:lpstr>
      <vt:lpstr>Nauka z wykorzystaniem zagadnień społeczno-naukowych</vt:lpstr>
      <vt:lpstr>Zagadnienia społeczno-naukowe</vt:lpstr>
      <vt:lpstr>Zagadnienia społeczno-naukowe – Zadanie</vt:lpstr>
      <vt:lpstr>Przyjmowanie informacji zwrotnej</vt:lpstr>
      <vt:lpstr>Przyjmowanie informacji zwrotnej</vt:lpstr>
      <vt:lpstr>Przyjmowanie informacji zwrotnej</vt:lpstr>
      <vt:lpstr>Przyjmowanie informacji zwrotnej</vt:lpstr>
      <vt:lpstr>Mapy koncepcyjne wizualizują „modele mentalne” osób uczących się. </vt:lpstr>
      <vt:lpstr>Mapy koncepcyjne to karty koncepcyjne „modeli mentalnych”</vt:lpstr>
      <vt:lpstr>Analiza map koncepcyjnych</vt:lpstr>
      <vt:lpstr>Przyjmowanie informacji zwrotnej – mapa koncepcyjna </vt:lpstr>
      <vt:lpstr>Mapa koncepcyjna – zadanie </vt:lpstr>
      <vt:lpstr>Teraz Twoja kolej:</vt:lpstr>
      <vt:lpstr>Teraz Twoja kolej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Jiménez, Israel</dc:creator>
  <cp:lastModifiedBy>Christina Makarona</cp:lastModifiedBy>
  <cp:revision>174</cp:revision>
  <dcterms:created xsi:type="dcterms:W3CDTF">2023-07-31T09:53:39Z</dcterms:created>
  <dcterms:modified xsi:type="dcterms:W3CDTF">2026-04-02T11:31:20Z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MediaServiceImageTags">
    <vt:lpwstr/>
  </property>
</Properties>
</file>