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2"/>
  </p:notesMasterIdLst>
  <p:sldIdLst>
    <p:sldId id="256" r:id="rId5"/>
    <p:sldId id="304" r:id="rId6"/>
    <p:sldId id="303" r:id="rId7"/>
    <p:sldId id="257" r:id="rId8"/>
    <p:sldId id="258" r:id="rId9"/>
    <p:sldId id="259" r:id="rId10"/>
    <p:sldId id="261" r:id="rId11"/>
    <p:sldId id="262" r:id="rId12"/>
    <p:sldId id="265" r:id="rId13"/>
    <p:sldId id="263" r:id="rId14"/>
    <p:sldId id="266" r:id="rId15"/>
    <p:sldId id="307" r:id="rId16"/>
    <p:sldId id="319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18" r:id="rId25"/>
    <p:sldId id="308" r:id="rId26"/>
    <p:sldId id="274" r:id="rId27"/>
    <p:sldId id="309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314" r:id="rId36"/>
    <p:sldId id="282" r:id="rId37"/>
    <p:sldId id="286" r:id="rId38"/>
    <p:sldId id="287" r:id="rId39"/>
    <p:sldId id="310" r:id="rId40"/>
    <p:sldId id="284" r:id="rId41"/>
    <p:sldId id="285" r:id="rId42"/>
    <p:sldId id="311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315" r:id="rId54"/>
    <p:sldId id="298" r:id="rId55"/>
    <p:sldId id="316" r:id="rId56"/>
    <p:sldId id="317" r:id="rId57"/>
    <p:sldId id="300" r:id="rId58"/>
    <p:sldId id="312" r:id="rId59"/>
    <p:sldId id="301" r:id="rId60"/>
    <p:sldId id="302" r:id="rId61"/>
  </p:sldIdLst>
  <p:sldSz cx="12192000" cy="6858000"/>
  <p:notesSz cx="6858000" cy="9144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99DF2B-F3AE-C70E-3B29-DE486ADAD40C}" name="Lucas Weinberg" initials="LW" userId="S::lucas.weinberg_uibk.ac.at#ext#@wilabonn.onmicrosoft.com::03f511b6-2c31-47d9-87ce-ccb32745f318" providerId="AD"/>
  <p188:author id="{EE9D1B38-79CD-856F-9D4E-FCA1C09388E1}" name="Christina Makarona" initials="CM" userId="S::christina.makarona@eun.org::ed67c8ba-9bc6-4c9b-aae6-af36f9de055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Kapelari" initials="SK" lastIdx="4" clrIdx="0">
    <p:extLst>
      <p:ext uri="{19B8F6BF-5375-455C-9EA6-DF929625EA0E}">
        <p15:presenceInfo xmlns:p15="http://schemas.microsoft.com/office/powerpoint/2012/main" userId="S-1-5-21-2037284933-2388869433-1188439103-2534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2AB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60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Weinberg" userId="S::lucas.weinberg_uibk.ac.at#ext#@wilabonn.onmicrosoft.com::03f511b6-2c31-47d9-87ce-ccb32745f318" providerId="AD" clId="Web-{AB9D85DC-213C-071E-5905-6B997DD4FF85}"/>
    <pc:docChg chg="modSld">
      <pc:chgData name="Lucas Weinberg" userId="S::lucas.weinberg_uibk.ac.at#ext#@wilabonn.onmicrosoft.com::03f511b6-2c31-47d9-87ce-ccb32745f318" providerId="AD" clId="Web-{AB9D85DC-213C-071E-5905-6B997DD4FF85}" dt="2026-01-29T10:56:36.639" v="16" actId="1076"/>
      <pc:docMkLst>
        <pc:docMk/>
      </pc:docMkLst>
      <pc:sldChg chg="addSp delSp modSp modCm">
        <pc:chgData name="Lucas Weinberg" userId="S::lucas.weinberg_uibk.ac.at#ext#@wilabonn.onmicrosoft.com::03f511b6-2c31-47d9-87ce-ccb32745f318" providerId="AD" clId="Web-{AB9D85DC-213C-071E-5905-6B997DD4FF85}" dt="2026-01-29T10:56:36.639" v="16" actId="1076"/>
        <pc:sldMkLst>
          <pc:docMk/>
          <pc:sldMk cId="0" sldId="264"/>
        </pc:sldMkLst>
        <pc:spChg chg="mod">
          <ac:chgData name="Lucas Weinberg" userId="S::lucas.weinberg_uibk.ac.at#ext#@wilabonn.onmicrosoft.com::03f511b6-2c31-47d9-87ce-ccb32745f318" providerId="AD" clId="Web-{AB9D85DC-213C-071E-5905-6B997DD4FF85}" dt="2026-01-29T10:56:36.639" v="16" actId="1076"/>
          <ac:spMkLst>
            <pc:docMk/>
            <pc:sldMk cId="0" sldId="264"/>
            <ac:spMk id="5" creationId="{E02DF13C-6566-BD87-FF16-C2322A58D8F0}"/>
          </ac:spMkLst>
        </pc:spChg>
        <pc:picChg chg="add mod">
          <ac:chgData name="Lucas Weinberg" userId="S::lucas.weinberg_uibk.ac.at#ext#@wilabonn.onmicrosoft.com::03f511b6-2c31-47d9-87ce-ccb32745f318" providerId="AD" clId="Web-{AB9D85DC-213C-071E-5905-6B997DD4FF85}" dt="2026-01-29T10:56:26.420" v="5" actId="1076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cas Weinberg" userId="S::lucas.weinberg_uibk.ac.at#ext#@wilabonn.onmicrosoft.com::03f511b6-2c31-47d9-87ce-ccb32745f318" providerId="AD" clId="Web-{AB9D85DC-213C-071E-5905-6B997DD4FF85}" dt="2026-01-29T10:56:36.576" v="15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modSp">
        <pc:chgData name="Lucas Weinberg" userId="S::lucas.weinberg_uibk.ac.at#ext#@wilabonn.onmicrosoft.com::03f511b6-2c31-47d9-87ce-ccb32745f318" providerId="AD" clId="Web-{AB9D85DC-213C-071E-5905-6B997DD4FF85}" dt="2026-01-29T10:29:36.154" v="1" actId="1076"/>
        <pc:sldMkLst>
          <pc:docMk/>
          <pc:sldMk cId="0" sldId="281"/>
        </pc:sldMkLst>
        <pc:picChg chg="mod">
          <ac:chgData name="Lucas Weinberg" userId="S::lucas.weinberg_uibk.ac.at#ext#@wilabonn.onmicrosoft.com::03f511b6-2c31-47d9-87ce-ccb32745f318" providerId="AD" clId="Web-{AB9D85DC-213C-071E-5905-6B997DD4FF85}" dt="2026-01-29T10:29:36.154" v="1" actId="1076"/>
          <ac:picMkLst>
            <pc:docMk/>
            <pc:sldMk cId="0" sldId="281"/>
            <ac:picMk id="6" creationId="{00000000-0000-0000-0000-000000000000}"/>
          </ac:picMkLst>
        </pc:picChg>
      </pc:sldChg>
    </pc:docChg>
  </pc:docChgLst>
  <pc:docChgLst>
    <pc:chgData name="Giuseppe Mossuti" userId="2ab3c031-613a-4eed-8135-da26cfd5c33f" providerId="ADAL" clId="{8DEDAA6F-FC64-40D9-B503-604E8D1F8C47}"/>
    <pc:docChg chg="modSld">
      <pc:chgData name="Giuseppe Mossuti" userId="2ab3c031-613a-4eed-8135-da26cfd5c33f" providerId="ADAL" clId="{8DEDAA6F-FC64-40D9-B503-604E8D1F8C47}" dt="2026-01-30T09:28:27.584" v="2" actId="6549"/>
      <pc:docMkLst>
        <pc:docMk/>
      </pc:docMkLst>
      <pc:sldChg chg="modSp mod">
        <pc:chgData name="Giuseppe Mossuti" userId="2ab3c031-613a-4eed-8135-da26cfd5c33f" providerId="ADAL" clId="{8DEDAA6F-FC64-40D9-B503-604E8D1F8C47}" dt="2026-01-30T09:28:14.393" v="1" actId="14100"/>
        <pc:sldMkLst>
          <pc:docMk/>
          <pc:sldMk cId="0" sldId="264"/>
        </pc:sldMkLst>
        <pc:spChg chg="mod">
          <ac:chgData name="Giuseppe Mossuti" userId="2ab3c031-613a-4eed-8135-da26cfd5c33f" providerId="ADAL" clId="{8DEDAA6F-FC64-40D9-B503-604E8D1F8C47}" dt="2026-01-30T09:28:14.393" v="1" actId="14100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2ab3c031-613a-4eed-8135-da26cfd5c33f" providerId="ADAL" clId="{8DEDAA6F-FC64-40D9-B503-604E8D1F8C47}" dt="2026-01-30T09:26:13.855" v="0" actId="1076"/>
          <ac:picMkLst>
            <pc:docMk/>
            <pc:sldMk cId="0" sldId="264"/>
            <ac:picMk id="3" creationId="{AF03DB96-3249-935A-97AA-5385C4C4C4A9}"/>
          </ac:picMkLst>
        </pc:picChg>
      </pc:sldChg>
      <pc:sldChg chg="modSp mod">
        <pc:chgData name="Giuseppe Mossuti" userId="2ab3c031-613a-4eed-8135-da26cfd5c33f" providerId="ADAL" clId="{8DEDAA6F-FC64-40D9-B503-604E8D1F8C47}" dt="2026-01-30T09:28:27.584" v="2" actId="6549"/>
        <pc:sldMkLst>
          <pc:docMk/>
          <pc:sldMk cId="0" sldId="266"/>
        </pc:sldMkLst>
        <pc:spChg chg="mod">
          <ac:chgData name="Giuseppe Mossuti" userId="2ab3c031-613a-4eed-8135-da26cfd5c33f" providerId="ADAL" clId="{8DEDAA6F-FC64-40D9-B503-604E8D1F8C47}" dt="2026-01-30T09:28:27.584" v="2" actId="6549"/>
          <ac:spMkLst>
            <pc:docMk/>
            <pc:sldMk cId="0" sldId="266"/>
            <ac:spMk id="4" creationId="{00000000-0000-0000-0000-000000000000}"/>
          </ac:spMkLst>
        </pc:spChg>
      </pc:sldChg>
    </pc:docChg>
  </pc:docChgLst>
  <pc:docChgLst>
    <pc:chgData name="Lucas Weinberg" userId="S::lucas.weinberg_uibk.ac.at#ext#@wilabonn.onmicrosoft.com::03f511b6-2c31-47d9-87ce-ccb32745f318" providerId="AD" clId="Web-{D0217734-4909-4B71-0DAA-31C7A26CF818}"/>
    <pc:docChg chg="mod">
      <pc:chgData name="Lucas Weinberg" userId="S::lucas.weinberg_uibk.ac.at#ext#@wilabonn.onmicrosoft.com::03f511b6-2c31-47d9-87ce-ccb32745f318" providerId="AD" clId="Web-{D0217734-4909-4B71-0DAA-31C7A26CF818}" dt="2026-01-28T12:49:39.080" v="0"/>
      <pc:docMkLst>
        <pc:docMk/>
      </pc:docMkLst>
    </pc:docChg>
  </pc:docChgLst>
  <pc:docChgLst>
    <pc:chgData name="Giuseppe Mossuti" userId="S::giuseppe.mossuti_eun.org#ext#@wilabonn.onmicrosoft.com::7a503b0d-332c-4ce3-bdf7-cf79346f1006" providerId="AD" clId="Web-{BCAC2DE3-C92B-2752-F01F-8DF3BB3AA93F}"/>
    <pc:docChg chg="modSld">
      <pc:chgData name="Giuseppe Mossuti" userId="S::giuseppe.mossuti_eun.org#ext#@wilabonn.onmicrosoft.com::7a503b0d-332c-4ce3-bdf7-cf79346f1006" providerId="AD" clId="Web-{BCAC2DE3-C92B-2752-F01F-8DF3BB3AA93F}" dt="2026-01-29T11:27:19.753" v="139" actId="1076"/>
      <pc:docMkLst>
        <pc:docMk/>
      </pc:docMkLst>
      <pc:sldChg chg="modSp modCm">
        <pc:chgData name="Giuseppe Mossuti" userId="S::giuseppe.mossuti_eun.org#ext#@wilabonn.onmicrosoft.com::7a503b0d-332c-4ce3-bdf7-cf79346f1006" providerId="AD" clId="Web-{BCAC2DE3-C92B-2752-F01F-8DF3BB3AA93F}" dt="2026-01-29T11:09:35.001" v="21" actId="20577"/>
        <pc:sldMkLst>
          <pc:docMk/>
          <pc:sldMk cId="0" sldId="258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09:35.001" v="21" actId="20577"/>
          <ac:spMkLst>
            <pc:docMk/>
            <pc:sldMk cId="0" sldId="258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09:35.001" v="21" actId="20577"/>
              <pc2:cmMkLst xmlns:pc2="http://schemas.microsoft.com/office/powerpoint/2019/9/main/command">
                <pc:docMk/>
                <pc:sldMk cId="0" sldId="258"/>
                <pc2:cmMk id="{D6A5D1FA-1C39-4B35-BCA5-A1985658A0F6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2:37.789" v="55" actId="1076"/>
        <pc:sldMkLst>
          <pc:docMk/>
          <pc:sldMk cId="0" sldId="259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2:13.507" v="45" actId="20577"/>
          <ac:spMkLst>
            <pc:docMk/>
            <pc:sldMk cId="0" sldId="259"/>
            <ac:spMk id="2" creationId="{31813824-F635-4823-83F8-A0B670C207E8}"/>
          </ac:spMkLst>
        </pc:spChg>
        <pc:spChg chg="mod">
          <ac:chgData name="Giuseppe Mossuti" userId="S::giuseppe.mossuti_eun.org#ext#@wilabonn.onmicrosoft.com::7a503b0d-332c-4ce3-bdf7-cf79346f1006" providerId="AD" clId="Web-{BCAC2DE3-C92B-2752-F01F-8DF3BB3AA93F}" dt="2026-01-29T11:12:37.789" v="55" actId="1076"/>
          <ac:spMkLst>
            <pc:docMk/>
            <pc:sldMk cId="0" sldId="259"/>
            <ac:spMk id="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2:23.945" v="51" actId="20577"/>
              <pc2:cmMkLst xmlns:pc2="http://schemas.microsoft.com/office/powerpoint/2019/9/main/command">
                <pc:docMk/>
                <pc:sldMk cId="0" sldId="259"/>
                <pc2:cmMk id="{C94C67FB-BBC0-4843-A5C1-685A04BFDDF1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4:26.478" v="71" actId="1076"/>
        <pc:sldMkLst>
          <pc:docMk/>
          <pc:sldMk cId="0" sldId="262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4:26.478" v="71" actId="1076"/>
          <ac:spMkLst>
            <pc:docMk/>
            <pc:sldMk cId="0" sldId="262"/>
            <ac:spMk id="2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3:54.634" v="64" actId="20577"/>
              <pc2:cmMkLst xmlns:pc2="http://schemas.microsoft.com/office/powerpoint/2019/9/main/command">
                <pc:docMk/>
                <pc:sldMk cId="0" sldId="262"/>
                <pc2:cmMk id="{535C42A7-7B31-4B42-A795-15E3C2043C39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7:21.198" v="93" actId="20577"/>
        <pc:sldMkLst>
          <pc:docMk/>
          <pc:sldMk cId="0" sldId="264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7:21.198" v="93" actId="20577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S::giuseppe.mossuti_eun.org#ext#@wilabonn.onmicrosoft.com::7a503b0d-332c-4ce3-bdf7-cf79346f1006" providerId="AD" clId="Web-{BCAC2DE3-C92B-2752-F01F-8DF3BB3AA93F}" dt="2026-01-29T11:15:55.166" v="74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6:41.494" v="80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0:57.029" v="118" actId="1076"/>
        <pc:sldMkLst>
          <pc:docMk/>
          <pc:sldMk cId="0" sldId="281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0:57.029" v="118" actId="1076"/>
          <ac:spMkLst>
            <pc:docMk/>
            <pc:sldMk cId="0" sldId="281"/>
            <ac:spMk id="7" creationId="{00E65ACE-554B-9953-855E-32AF49C2DDDA}"/>
          </ac:spMkLst>
        </pc:spChg>
      </pc:sldChg>
      <pc:sldChg chg="modSp modNotes">
        <pc:chgData name="Giuseppe Mossuti" userId="S::giuseppe.mossuti_eun.org#ext#@wilabonn.onmicrosoft.com::7a503b0d-332c-4ce3-bdf7-cf79346f1006" providerId="AD" clId="Web-{BCAC2DE3-C92B-2752-F01F-8DF3BB3AA93F}" dt="2026-01-29T11:22:33.046" v="123"/>
        <pc:sldMkLst>
          <pc:docMk/>
          <pc:sldMk cId="0" sldId="286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25.030" v="121" actId="20577"/>
          <ac:spMkLst>
            <pc:docMk/>
            <pc:sldMk cId="0" sldId="286"/>
            <ac:spMk id="7" creationId="{00000000-0000-0000-0000-000000000000}"/>
          </ac:spMkLst>
        </pc:spChg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7:19.753" v="139" actId="1076"/>
        <pc:sldMkLst>
          <pc:docMk/>
          <pc:sldMk cId="0" sldId="289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7:19.753" v="139" actId="1076"/>
          <ac:spMkLst>
            <pc:docMk/>
            <pc:sldMk cId="0" sldId="289"/>
            <ac:spMk id="6" creationId="{BCB9CB07-924D-0E13-9FA4-AA5A436B3ED7}"/>
          </ac:spMkLst>
        </pc:spChg>
      </pc:sldChg>
      <pc:sldChg chg="modSp">
        <pc:chgData name="Giuseppe Mossuti" userId="S::giuseppe.mossuti_eun.org#ext#@wilabonn.onmicrosoft.com::7a503b0d-332c-4ce3-bdf7-cf79346f1006" providerId="AD" clId="Web-{BCAC2DE3-C92B-2752-F01F-8DF3BB3AA93F}" dt="2026-01-29T11:22:48.343" v="124" actId="1076"/>
        <pc:sldMkLst>
          <pc:docMk/>
          <pc:sldMk cId="2104516606" sldId="310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48.343" v="124" actId="1076"/>
          <ac:spMkLst>
            <pc:docMk/>
            <pc:sldMk cId="2104516606" sldId="310"/>
            <ac:spMk id="7" creationId="{00000000-0000-0000-0000-000000000000}"/>
          </ac:spMkLst>
        </pc:spChg>
      </pc:sldChg>
      <pc:sldChg chg="addSp">
        <pc:chgData name="Giuseppe Mossuti" userId="S::giuseppe.mossuti_eun.org#ext#@wilabonn.onmicrosoft.com::7a503b0d-332c-4ce3-bdf7-cf79346f1006" providerId="AD" clId="Web-{BCAC2DE3-C92B-2752-F01F-8DF3BB3AA93F}" dt="2026-01-29T11:21:04.045" v="119"/>
        <pc:sldMkLst>
          <pc:docMk/>
          <pc:sldMk cId="1766962655" sldId="314"/>
        </pc:sldMkLst>
        <pc:spChg chg="add">
          <ac:chgData name="Giuseppe Mossuti" userId="S::giuseppe.mossuti_eun.org#ext#@wilabonn.onmicrosoft.com::7a503b0d-332c-4ce3-bdf7-cf79346f1006" providerId="AD" clId="Web-{BCAC2DE3-C92B-2752-F01F-8DF3BB3AA93F}" dt="2026-01-29T11:21:04.045" v="119"/>
          <ac:spMkLst>
            <pc:docMk/>
            <pc:sldMk cId="1766962655" sldId="314"/>
            <ac:spMk id="5" creationId="{064DB45F-506D-7B7C-C36F-671A8588904A}"/>
          </ac:spMkLst>
        </pc:spChg>
      </pc:sldChg>
    </pc:docChg>
  </pc:docChgLst>
  <pc:docChgLst>
    <pc:chgData name="Giuseppe Mossuti" userId="S::giuseppe.mossuti_eun.org#ext#@wilabonn.onmicrosoft.com::7a503b0d-332c-4ce3-bdf7-cf79346f1006" providerId="AD" clId="Web-{51F44F19-C452-E94E-77B0-AE574C31163F}"/>
    <pc:docChg chg="modSld">
      <pc:chgData name="Giuseppe Mossuti" userId="S::giuseppe.mossuti_eun.org#ext#@wilabonn.onmicrosoft.com::7a503b0d-332c-4ce3-bdf7-cf79346f1006" providerId="AD" clId="Web-{51F44F19-C452-E94E-77B0-AE574C31163F}" dt="2026-01-16T13:41:55.142" v="0" actId="14100"/>
      <pc:docMkLst>
        <pc:docMk/>
      </pc:docMkLst>
      <pc:sldChg chg="modSp">
        <pc:chgData name="Giuseppe Mossuti" userId="S::giuseppe.mossuti_eun.org#ext#@wilabonn.onmicrosoft.com::7a503b0d-332c-4ce3-bdf7-cf79346f1006" providerId="AD" clId="Web-{51F44F19-C452-E94E-77B0-AE574C31163F}" dt="2026-01-16T13:41:55.142" v="0" actId="14100"/>
        <pc:sldMkLst>
          <pc:docMk/>
          <pc:sldMk cId="0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40977-7E98-45B4-A5E8-281AB6C0631B}" type="doc">
      <dgm:prSet loTypeId="urn:microsoft.com/office/officeart/2005/8/layout/cycle2#1" loCatId="cycle" qsTypeId="urn:microsoft.com/office/officeart/2005/8/quickstyle/simple1#1" qsCatId="simple" csTypeId="urn:microsoft.com/office/officeart/2005/8/colors/colorful1" csCatId="colorful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A870EB9C-6F9F-4766-A11B-9DFA977C0EA5}">
      <dgm:prSet phldrT="[Text]"/>
      <dgm:spPr bwMode="auto"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sk" b="1" noProof="0" dirty="0">
              <a:solidFill>
                <a:sysClr val="windowText" lastClr="000000"/>
              </a:solidFill>
            </a:rPr>
            <a:t>Kto?</a:t>
          </a:r>
        </a:p>
      </dgm:t>
    </dgm:pt>
    <dgm:pt modelId="{56DBC300-DCB6-46AF-8C92-556C6A5C2A67}" type="parTrans" cxnId="{7CFBFADC-981B-45BD-8E40-48323BF4B6D4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DDCBF19-5920-4ABB-A152-D9B8D53FA369}" type="sibTrans" cxnId="{7CFBFADC-981B-45BD-8E40-48323BF4B6D4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AA4411A-C87E-4111-BC7E-098BCF012748}">
      <dgm:prSet phldrT="[Text]"/>
      <dgm:spPr bwMode="auto">
        <a:solidFill>
          <a:schemeClr val="accent2"/>
        </a:solidFill>
      </dgm:spPr>
      <dgm:t>
        <a:bodyPr/>
        <a:lstStyle/>
        <a:p>
          <a:pPr>
            <a:defRPr/>
          </a:pPr>
          <a:r>
            <a:rPr lang="sk" b="1" noProof="0" dirty="0">
              <a:solidFill>
                <a:sysClr val="windowText" lastClr="000000"/>
              </a:solidFill>
            </a:rPr>
            <a:t>Čo?</a:t>
          </a:r>
        </a:p>
      </dgm:t>
    </dgm:pt>
    <dgm:pt modelId="{49508413-CB85-4B22-8141-BB13E4CA67B9}" type="par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7223551-C62E-40F3-8503-F71A9DCFBC07}" type="sib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D4414C03-5C56-4BC6-A27B-BC6269FEDA14}">
      <dgm:prSet phldrT="[Text]"/>
      <dgm:spPr bwMode="auto">
        <a:solidFill>
          <a:schemeClr val="accent4">
            <a:lumMod val="75000"/>
          </a:schemeClr>
        </a:solidFill>
      </dgm:spPr>
      <dgm:t>
        <a:bodyPr/>
        <a:lstStyle/>
        <a:p>
          <a:pPr>
            <a:defRPr/>
          </a:pPr>
          <a:r>
            <a:rPr lang="sk" b="1" noProof="0" dirty="0">
              <a:solidFill>
                <a:sysClr val="windowText" lastClr="000000"/>
              </a:solidFill>
            </a:rPr>
            <a:t>Ako?</a:t>
          </a:r>
        </a:p>
      </dgm:t>
    </dgm:pt>
    <dgm:pt modelId="{A20EBA7D-F9EE-4195-9C81-75BF6992B8AB}" type="parTrans" cxnId="{45D681E5-BD2A-4524-A8E6-196A49F67B89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998493CF-1049-4C97-9417-0B606AAFEC74}" type="sibTrans" cxnId="{45D681E5-BD2A-4524-A8E6-196A49F67B89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27FD10D0-C165-4893-A3D1-B8CE2A11B6CF}">
      <dgm:prSet phldrT="[Text]"/>
      <dgm:spPr bwMode="auto">
        <a:solidFill>
          <a:schemeClr val="accent6">
            <a:lumMod val="75000"/>
          </a:schemeClr>
        </a:solidFill>
      </dgm:spPr>
      <dgm:t>
        <a:bodyPr/>
        <a:lstStyle/>
        <a:p>
          <a:pPr>
            <a:defRPr/>
          </a:pPr>
          <a:r>
            <a:rPr lang="sk" b="1" noProof="0" dirty="0">
              <a:solidFill>
                <a:sysClr val="windowText" lastClr="000000"/>
              </a:solidFill>
            </a:rPr>
            <a:t>Na základe akých materiálov?</a:t>
          </a:r>
        </a:p>
      </dgm:t>
    </dgm:pt>
    <dgm:pt modelId="{A297AFEE-A911-419D-A108-F4EDC354C901}" type="parTrans" cxnId="{FA975B11-6DEA-4E0C-BDD2-7B661F73B6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1C86441-F680-4140-9D0A-E884FC3F6BB7}" type="sibTrans" cxnId="{FA975B11-6DEA-4E0C-BDD2-7B661F73B6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89773333-C0A7-4EAE-B18C-CC1AE2260801}">
      <dgm:prSet phldrT="[Text]"/>
      <dgm:spPr bwMode="auto"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sk" b="1" noProof="0" dirty="0">
              <a:solidFill>
                <a:sysClr val="windowText" lastClr="000000"/>
              </a:solidFill>
            </a:rPr>
            <a:t>Kde?</a:t>
          </a:r>
        </a:p>
      </dgm:t>
    </dgm:pt>
    <dgm:pt modelId="{105077BA-AD89-4EDB-8BE2-A36E3A068DFA}" type="parTrans" cxnId="{3A44B45C-CCD7-41FD-9FC3-7AF94B035BF6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F6D4B45-AFAC-466F-B6F9-78C1B0957CA4}" type="sibTrans" cxnId="{3A44B45C-CCD7-41FD-9FC3-7AF94B035BF6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0B6DAA1-5A4C-4E67-8BBF-90A39BFA41F1}">
      <dgm:prSet phldrT="[Text]"/>
      <dgm:spPr bwMode="auto"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sk" b="1" noProof="0" dirty="0">
              <a:solidFill>
                <a:sysClr val="windowText" lastClr="000000"/>
              </a:solidFill>
            </a:rPr>
            <a:t>Prečo?</a:t>
          </a:r>
        </a:p>
      </dgm:t>
    </dgm:pt>
    <dgm:pt modelId="{30C4D46F-DCEA-4C9F-9F49-937D726FAC66}" type="parTrans" cxnId="{896B4352-8AC0-4167-BF64-AA1D1232C0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72719A51-82BB-4EA0-A2F7-06B5BC086FA6}" type="sibTrans" cxnId="{896B4352-8AC0-4167-BF64-AA1D1232C0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EE149F32-7D51-468B-9D6F-9D9C97F5DB7B}" type="pres">
      <dgm:prSet presAssocID="{62D40977-7E98-45B4-A5E8-281AB6C0631B}" presName="cycle" presStyleCnt="0">
        <dgm:presLayoutVars>
          <dgm:dir/>
          <dgm:resizeHandles val="exact"/>
        </dgm:presLayoutVars>
      </dgm:prSet>
      <dgm:spPr bwMode="auto"/>
    </dgm:pt>
    <dgm:pt modelId="{EB35021C-369D-48A5-B87A-BF324E49C3AE}" type="pres">
      <dgm:prSet presAssocID="{A870EB9C-6F9F-4766-A11B-9DFA977C0EA5}" presName="node" presStyleLbl="node1" presStyleIdx="0" presStyleCnt="6" custRadScaleRad="99288" custRadScaleInc="-2632">
        <dgm:presLayoutVars>
          <dgm:bulletEnabled val="1"/>
        </dgm:presLayoutVars>
      </dgm:prSet>
      <dgm:spPr bwMode="auto"/>
    </dgm:pt>
    <dgm:pt modelId="{464270D1-E852-486D-84E0-62DF6ADCB02B}" type="pres">
      <dgm:prSet presAssocID="{0DDCBF19-5920-4ABB-A152-D9B8D53FA369}" presName="sibTrans" presStyleLbl="sibTrans2D1" presStyleIdx="0" presStyleCnt="6" custScaleY="2266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68065A07-1CBA-4541-8AEA-10FD8ED4368D}" type="pres">
      <dgm:prSet presAssocID="{0DDCBF19-5920-4ABB-A152-D9B8D53FA369}" presName="connectorText" presStyleLbl="sibTrans2D1" presStyleIdx="0" presStyleCnt="6"/>
      <dgm:spPr bwMode="auto"/>
    </dgm:pt>
    <dgm:pt modelId="{54146A4C-2E3D-46E7-93C8-7A18C860C319}" type="pres">
      <dgm:prSet presAssocID="{4AA4411A-C87E-4111-BC7E-098BCF012748}" presName="node" presStyleLbl="node1" presStyleIdx="1" presStyleCnt="6">
        <dgm:presLayoutVars>
          <dgm:bulletEnabled val="1"/>
        </dgm:presLayoutVars>
      </dgm:prSet>
      <dgm:spPr bwMode="auto"/>
    </dgm:pt>
    <dgm:pt modelId="{B6169AF8-DAEB-4703-A83F-F9B5D5F91028}" type="pres">
      <dgm:prSet presAssocID="{57223551-C62E-40F3-8503-F71A9DCFBC07}" presName="sibTrans" presStyleLbl="sibTrans2D1" presStyleIdx="1" presStyleCnt="6" custFlipVert="1" custScaleX="123292" custScaleY="19354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D38A2808-7F2A-4A46-9437-CF78D99157B0}" type="pres">
      <dgm:prSet presAssocID="{57223551-C62E-40F3-8503-F71A9DCFBC07}" presName="connectorText" presStyleLbl="sibTrans2D1" presStyleIdx="1" presStyleCnt="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C1BF4A05-4A8D-433C-A00D-70881D73B156}" type="pres">
      <dgm:prSet presAssocID="{D4414C03-5C56-4BC6-A27B-BC6269FEDA14}" presName="node" presStyleLbl="node1" presStyleIdx="2" presStyleCnt="6">
        <dgm:presLayoutVars>
          <dgm:bulletEnabled val="1"/>
        </dgm:presLayoutVars>
      </dgm:prSet>
      <dgm:spPr bwMode="auto"/>
    </dgm:pt>
    <dgm:pt modelId="{D10D183E-D9DA-4B94-A3D5-487DE83F2F67}" type="pres">
      <dgm:prSet presAssocID="{998493CF-1049-4C97-9417-0B606AAFEC74}" presName="sibTrans" presStyleLbl="sibTrans2D1" presStyleIdx="2" presStyleCnt="6" custAng="4065809" custFlipVert="1" custScaleY="2498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88ABE737-8A69-483C-A2A4-B56160120AB6}" type="pres">
      <dgm:prSet presAssocID="{998493CF-1049-4C97-9417-0B606AAFEC74}" presName="connectorText" presStyleLbl="sibTrans2D1" presStyleIdx="2" presStyleCnt="6"/>
      <dgm:spPr bwMode="auto"/>
    </dgm:pt>
    <dgm:pt modelId="{110C6733-635D-4BB5-B727-2199089D71E7}" type="pres">
      <dgm:prSet presAssocID="{27FD10D0-C165-4893-A3D1-B8CE2A11B6CF}" presName="node" presStyleLbl="node1" presStyleIdx="3" presStyleCnt="6">
        <dgm:presLayoutVars>
          <dgm:bulletEnabled val="1"/>
        </dgm:presLayoutVars>
      </dgm:prSet>
      <dgm:spPr bwMode="auto"/>
    </dgm:pt>
    <dgm:pt modelId="{605C0996-3E2F-407E-A023-383483E92682}" type="pres">
      <dgm:prSet presAssocID="{F1C86441-F680-4140-9D0A-E884FC3F6BB7}" presName="sibTrans" presStyleLbl="sibTrans2D1" presStyleIdx="3" presStyleCnt="6" custAng="6787556" custFlipVert="1" custScaleY="2674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100D812A-0E34-4D64-9727-C0FE92D240A9}" type="pres">
      <dgm:prSet presAssocID="{F1C86441-F680-4140-9D0A-E884FC3F6BB7}" presName="connectorText" presStyleLbl="sibTrans2D1" presStyleIdx="3" presStyleCnt="6"/>
      <dgm:spPr bwMode="auto"/>
    </dgm:pt>
    <dgm:pt modelId="{8C4E2AC0-2732-4999-9B96-74037BFE3B90}" type="pres">
      <dgm:prSet presAssocID="{89773333-C0A7-4EAE-B18C-CC1AE2260801}" presName="node" presStyleLbl="node1" presStyleIdx="4" presStyleCnt="6" custRadScaleRad="98813" custRadScaleInc="-53">
        <dgm:presLayoutVars>
          <dgm:bulletEnabled val="1"/>
        </dgm:presLayoutVars>
      </dgm:prSet>
      <dgm:spPr bwMode="auto"/>
    </dgm:pt>
    <dgm:pt modelId="{A2B7CC6E-0BF3-4AEA-BE5F-5E99178BBF1B}" type="pres">
      <dgm:prSet presAssocID="{FF6D4B45-AFAC-466F-B6F9-78C1B0957CA4}" presName="sibTrans" presStyleLbl="sibTrans2D1" presStyleIdx="4" presStyleCnt="6" custScaleY="22907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E89AF5FC-26F3-4CC3-963B-DE516537D77A}" type="pres">
      <dgm:prSet presAssocID="{FF6D4B45-AFAC-466F-B6F9-78C1B0957CA4}" presName="connectorText" presStyleLbl="sibTrans2D1" presStyleIdx="4" presStyleCnt="6"/>
      <dgm:spPr bwMode="auto"/>
    </dgm:pt>
    <dgm:pt modelId="{CD4B29B8-F61F-434D-B94D-46951F736EC6}" type="pres">
      <dgm:prSet presAssocID="{40B6DAA1-5A4C-4E67-8BBF-90A39BFA41F1}" presName="node" presStyleLbl="node1" presStyleIdx="5" presStyleCnt="6" custRadScaleRad="100722" custRadScaleInc="-791">
        <dgm:presLayoutVars>
          <dgm:bulletEnabled val="1"/>
        </dgm:presLayoutVars>
      </dgm:prSet>
      <dgm:spPr bwMode="auto"/>
    </dgm:pt>
    <dgm:pt modelId="{4B3F328D-15D1-4B08-8DCB-1989E22A98F5}" type="pres">
      <dgm:prSet presAssocID="{72719A51-82BB-4EA0-A2F7-06B5BC086FA6}" presName="sibTrans" presStyleLbl="sibTrans2D1" presStyleIdx="5" presStyleCnt="6" custAng="20939386" custFlipVert="0" custScaleY="2177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9075EF83-BBC8-426E-A320-5B2E9410C9C7}" type="pres">
      <dgm:prSet presAssocID="{72719A51-82BB-4EA0-A2F7-06B5BC086FA6}" presName="connectorText" presStyleLbl="sibTrans2D1" presStyleIdx="5" presStyleCnt="6"/>
      <dgm:spPr bwMode="auto"/>
    </dgm:pt>
  </dgm:ptLst>
  <dgm:cxnLst>
    <dgm:cxn modelId="{DDCB8E00-2ADA-4948-9F6D-59D281FC0451}" type="presOf" srcId="{F1C86441-F680-4140-9D0A-E884FC3F6BB7}" destId="{605C0996-3E2F-407E-A023-383483E92682}" srcOrd="0" destOrd="0" presId="urn:microsoft.com/office/officeart/2005/8/layout/cycle2#1"/>
    <dgm:cxn modelId="{FA975B11-6DEA-4E0C-BDD2-7B661F73B66F}" srcId="{62D40977-7E98-45B4-A5E8-281AB6C0631B}" destId="{27FD10D0-C165-4893-A3D1-B8CE2A11B6CF}" srcOrd="3" destOrd="0" parTransId="{A297AFEE-A911-419D-A108-F4EDC354C901}" sibTransId="{F1C86441-F680-4140-9D0A-E884FC3F6BB7}"/>
    <dgm:cxn modelId="{0B499C1C-D3A4-4E6D-B669-C349CD4F0369}" type="presOf" srcId="{62D40977-7E98-45B4-A5E8-281AB6C0631B}" destId="{EE149F32-7D51-468B-9D6F-9D9C97F5DB7B}" srcOrd="0" destOrd="0" presId="urn:microsoft.com/office/officeart/2005/8/layout/cycle2#1"/>
    <dgm:cxn modelId="{C1342D25-DD68-47E4-981E-BA22B81D408A}" srcId="{62D40977-7E98-45B4-A5E8-281AB6C0631B}" destId="{4AA4411A-C87E-4111-BC7E-098BCF012748}" srcOrd="1" destOrd="0" parTransId="{49508413-CB85-4B22-8141-BB13E4CA67B9}" sibTransId="{57223551-C62E-40F3-8503-F71A9DCFBC07}"/>
    <dgm:cxn modelId="{58CE7433-2462-4343-8000-BE85A898395D}" type="presOf" srcId="{57223551-C62E-40F3-8503-F71A9DCFBC07}" destId="{D38A2808-7F2A-4A46-9437-CF78D99157B0}" srcOrd="1" destOrd="0" presId="urn:microsoft.com/office/officeart/2005/8/layout/cycle2#1"/>
    <dgm:cxn modelId="{86C20340-CEFC-4B8D-8F62-78554B282759}" type="presOf" srcId="{4AA4411A-C87E-4111-BC7E-098BCF012748}" destId="{54146A4C-2E3D-46E7-93C8-7A18C860C319}" srcOrd="0" destOrd="0" presId="urn:microsoft.com/office/officeart/2005/8/layout/cycle2#1"/>
    <dgm:cxn modelId="{3A44B45C-CCD7-41FD-9FC3-7AF94B035BF6}" srcId="{62D40977-7E98-45B4-A5E8-281AB6C0631B}" destId="{89773333-C0A7-4EAE-B18C-CC1AE2260801}" srcOrd="4" destOrd="0" parTransId="{105077BA-AD89-4EDB-8BE2-A36E3A068DFA}" sibTransId="{FF6D4B45-AFAC-466F-B6F9-78C1B0957CA4}"/>
    <dgm:cxn modelId="{896B4352-8AC0-4167-BF64-AA1D1232C06F}" srcId="{62D40977-7E98-45B4-A5E8-281AB6C0631B}" destId="{40B6DAA1-5A4C-4E67-8BBF-90A39BFA41F1}" srcOrd="5" destOrd="0" parTransId="{30C4D46F-DCEA-4C9F-9F49-937D726FAC66}" sibTransId="{72719A51-82BB-4EA0-A2F7-06B5BC086FA6}"/>
    <dgm:cxn modelId="{EA6ABF74-5D59-412A-8919-01FF452857B0}" type="presOf" srcId="{27FD10D0-C165-4893-A3D1-B8CE2A11B6CF}" destId="{110C6733-635D-4BB5-B727-2199089D71E7}" srcOrd="0" destOrd="0" presId="urn:microsoft.com/office/officeart/2005/8/layout/cycle2#1"/>
    <dgm:cxn modelId="{52027C78-AB2C-4DD8-BC2C-0B3171898F25}" type="presOf" srcId="{89773333-C0A7-4EAE-B18C-CC1AE2260801}" destId="{8C4E2AC0-2732-4999-9B96-74037BFE3B90}" srcOrd="0" destOrd="0" presId="urn:microsoft.com/office/officeart/2005/8/layout/cycle2#1"/>
    <dgm:cxn modelId="{29B8DB82-9A47-4B04-93DC-43F34AA1B269}" type="presOf" srcId="{D4414C03-5C56-4BC6-A27B-BC6269FEDA14}" destId="{C1BF4A05-4A8D-433C-A00D-70881D73B156}" srcOrd="0" destOrd="0" presId="urn:microsoft.com/office/officeart/2005/8/layout/cycle2#1"/>
    <dgm:cxn modelId="{AF00D786-4056-407D-9BF3-26664E41A4DA}" type="presOf" srcId="{40B6DAA1-5A4C-4E67-8BBF-90A39BFA41F1}" destId="{CD4B29B8-F61F-434D-B94D-46951F736EC6}" srcOrd="0" destOrd="0" presId="urn:microsoft.com/office/officeart/2005/8/layout/cycle2#1"/>
    <dgm:cxn modelId="{3B200297-A0E4-420C-8F71-E6F9A02C235B}" type="presOf" srcId="{FF6D4B45-AFAC-466F-B6F9-78C1B0957CA4}" destId="{E89AF5FC-26F3-4CC3-963B-DE516537D77A}" srcOrd="1" destOrd="0" presId="urn:microsoft.com/office/officeart/2005/8/layout/cycle2#1"/>
    <dgm:cxn modelId="{9FCD369C-6C3C-46F0-A65A-7CB78CE23808}" type="presOf" srcId="{998493CF-1049-4C97-9417-0B606AAFEC74}" destId="{D10D183E-D9DA-4B94-A3D5-487DE83F2F67}" srcOrd="0" destOrd="0" presId="urn:microsoft.com/office/officeart/2005/8/layout/cycle2#1"/>
    <dgm:cxn modelId="{660EF3AA-2724-4945-B54D-A14F023FBF42}" type="presOf" srcId="{0DDCBF19-5920-4ABB-A152-D9B8D53FA369}" destId="{464270D1-E852-486D-84E0-62DF6ADCB02B}" srcOrd="0" destOrd="0" presId="urn:microsoft.com/office/officeart/2005/8/layout/cycle2#1"/>
    <dgm:cxn modelId="{B3C4AAAB-375E-4448-BAB8-BA77A8E4E3D6}" type="presOf" srcId="{FF6D4B45-AFAC-466F-B6F9-78C1B0957CA4}" destId="{A2B7CC6E-0BF3-4AEA-BE5F-5E99178BBF1B}" srcOrd="0" destOrd="0" presId="urn:microsoft.com/office/officeart/2005/8/layout/cycle2#1"/>
    <dgm:cxn modelId="{4B577EB0-D81B-41FA-A3ED-8D5889FB8330}" type="presOf" srcId="{72719A51-82BB-4EA0-A2F7-06B5BC086FA6}" destId="{4B3F328D-15D1-4B08-8DCB-1989E22A98F5}" srcOrd="0" destOrd="0" presId="urn:microsoft.com/office/officeart/2005/8/layout/cycle2#1"/>
    <dgm:cxn modelId="{6F4945BE-3ED0-4840-89A8-FC852E7A12DB}" type="presOf" srcId="{0DDCBF19-5920-4ABB-A152-D9B8D53FA369}" destId="{68065A07-1CBA-4541-8AEA-10FD8ED4368D}" srcOrd="1" destOrd="0" presId="urn:microsoft.com/office/officeart/2005/8/layout/cycle2#1"/>
    <dgm:cxn modelId="{4CC688CA-72E2-4DDA-BDA6-05AF3B7BA1A7}" type="presOf" srcId="{72719A51-82BB-4EA0-A2F7-06B5BC086FA6}" destId="{9075EF83-BBC8-426E-A320-5B2E9410C9C7}" srcOrd="1" destOrd="0" presId="urn:microsoft.com/office/officeart/2005/8/layout/cycle2#1"/>
    <dgm:cxn modelId="{E77F24CF-36C1-40AC-B4DD-47F9DCD6A56D}" type="presOf" srcId="{57223551-C62E-40F3-8503-F71A9DCFBC07}" destId="{B6169AF8-DAEB-4703-A83F-F9B5D5F91028}" srcOrd="0" destOrd="0" presId="urn:microsoft.com/office/officeart/2005/8/layout/cycle2#1"/>
    <dgm:cxn modelId="{19BECFD6-0DE9-44D4-9FAF-69DBAF296A2F}" type="presOf" srcId="{998493CF-1049-4C97-9417-0B606AAFEC74}" destId="{88ABE737-8A69-483C-A2A4-B56160120AB6}" srcOrd="1" destOrd="0" presId="urn:microsoft.com/office/officeart/2005/8/layout/cycle2#1"/>
    <dgm:cxn modelId="{7CFBFADC-981B-45BD-8E40-48323BF4B6D4}" srcId="{62D40977-7E98-45B4-A5E8-281AB6C0631B}" destId="{A870EB9C-6F9F-4766-A11B-9DFA977C0EA5}" srcOrd="0" destOrd="0" parTransId="{56DBC300-DCB6-46AF-8C92-556C6A5C2A67}" sibTransId="{0DDCBF19-5920-4ABB-A152-D9B8D53FA369}"/>
    <dgm:cxn modelId="{45D681E5-BD2A-4524-A8E6-196A49F67B89}" srcId="{62D40977-7E98-45B4-A5E8-281AB6C0631B}" destId="{D4414C03-5C56-4BC6-A27B-BC6269FEDA14}" srcOrd="2" destOrd="0" parTransId="{A20EBA7D-F9EE-4195-9C81-75BF6992B8AB}" sibTransId="{998493CF-1049-4C97-9417-0B606AAFEC74}"/>
    <dgm:cxn modelId="{ED6FA3F2-B2CF-4692-8493-B65098F2E2EF}" type="presOf" srcId="{A870EB9C-6F9F-4766-A11B-9DFA977C0EA5}" destId="{EB35021C-369D-48A5-B87A-BF324E49C3AE}" srcOrd="0" destOrd="0" presId="urn:microsoft.com/office/officeart/2005/8/layout/cycle2#1"/>
    <dgm:cxn modelId="{74094CF4-7B69-421F-B0AA-CE12E6D8B3BF}" type="presOf" srcId="{F1C86441-F680-4140-9D0A-E884FC3F6BB7}" destId="{100D812A-0E34-4D64-9727-C0FE92D240A9}" srcOrd="1" destOrd="0" presId="urn:microsoft.com/office/officeart/2005/8/layout/cycle2#1"/>
    <dgm:cxn modelId="{5C472616-353D-4011-B985-052F675463AE}" type="presParOf" srcId="{EE149F32-7D51-468B-9D6F-9D9C97F5DB7B}" destId="{EB35021C-369D-48A5-B87A-BF324E49C3AE}" srcOrd="0" destOrd="0" presId="urn:microsoft.com/office/officeart/2005/8/layout/cycle2#1"/>
    <dgm:cxn modelId="{4D40C0EF-9A1A-43AA-A37D-B4F7646E5B04}" type="presParOf" srcId="{EE149F32-7D51-468B-9D6F-9D9C97F5DB7B}" destId="{464270D1-E852-486D-84E0-62DF6ADCB02B}" srcOrd="1" destOrd="0" presId="urn:microsoft.com/office/officeart/2005/8/layout/cycle2#1"/>
    <dgm:cxn modelId="{5CF80DD6-D213-4B65-BC16-447746BD1DC7}" type="presParOf" srcId="{464270D1-E852-486D-84E0-62DF6ADCB02B}" destId="{68065A07-1CBA-4541-8AEA-10FD8ED4368D}" srcOrd="0" destOrd="0" presId="urn:microsoft.com/office/officeart/2005/8/layout/cycle2#1"/>
    <dgm:cxn modelId="{2F5443CD-D261-4D32-AEF7-9A7A915C371D}" type="presParOf" srcId="{EE149F32-7D51-468B-9D6F-9D9C97F5DB7B}" destId="{54146A4C-2E3D-46E7-93C8-7A18C860C319}" srcOrd="2" destOrd="0" presId="urn:microsoft.com/office/officeart/2005/8/layout/cycle2#1"/>
    <dgm:cxn modelId="{213F0844-2DC2-4C71-9F17-1CD8AF6432A4}" type="presParOf" srcId="{EE149F32-7D51-468B-9D6F-9D9C97F5DB7B}" destId="{B6169AF8-DAEB-4703-A83F-F9B5D5F91028}" srcOrd="3" destOrd="0" presId="urn:microsoft.com/office/officeart/2005/8/layout/cycle2#1"/>
    <dgm:cxn modelId="{4E8E1328-3A73-444E-9021-F645A3BB734F}" type="presParOf" srcId="{B6169AF8-DAEB-4703-A83F-F9B5D5F91028}" destId="{D38A2808-7F2A-4A46-9437-CF78D99157B0}" srcOrd="0" destOrd="0" presId="urn:microsoft.com/office/officeart/2005/8/layout/cycle2#1"/>
    <dgm:cxn modelId="{F899F23B-82EE-45B1-9BE8-549435F29C59}" type="presParOf" srcId="{EE149F32-7D51-468B-9D6F-9D9C97F5DB7B}" destId="{C1BF4A05-4A8D-433C-A00D-70881D73B156}" srcOrd="4" destOrd="0" presId="urn:microsoft.com/office/officeart/2005/8/layout/cycle2#1"/>
    <dgm:cxn modelId="{C00B6F95-DCBF-4AE5-9F8E-BF1D351C43FC}" type="presParOf" srcId="{EE149F32-7D51-468B-9D6F-9D9C97F5DB7B}" destId="{D10D183E-D9DA-4B94-A3D5-487DE83F2F67}" srcOrd="5" destOrd="0" presId="urn:microsoft.com/office/officeart/2005/8/layout/cycle2#1"/>
    <dgm:cxn modelId="{2AF630F6-F422-48D6-AD4F-9F9DA847DB23}" type="presParOf" srcId="{D10D183E-D9DA-4B94-A3D5-487DE83F2F67}" destId="{88ABE737-8A69-483C-A2A4-B56160120AB6}" srcOrd="0" destOrd="0" presId="urn:microsoft.com/office/officeart/2005/8/layout/cycle2#1"/>
    <dgm:cxn modelId="{012861B0-4562-4575-A744-ED3B7D15FEDD}" type="presParOf" srcId="{EE149F32-7D51-468B-9D6F-9D9C97F5DB7B}" destId="{110C6733-635D-4BB5-B727-2199089D71E7}" srcOrd="6" destOrd="0" presId="urn:microsoft.com/office/officeart/2005/8/layout/cycle2#1"/>
    <dgm:cxn modelId="{E48B5E2D-64FC-4D0A-A5C2-E132B4C27375}" type="presParOf" srcId="{EE149F32-7D51-468B-9D6F-9D9C97F5DB7B}" destId="{605C0996-3E2F-407E-A023-383483E92682}" srcOrd="7" destOrd="0" presId="urn:microsoft.com/office/officeart/2005/8/layout/cycle2#1"/>
    <dgm:cxn modelId="{FABF8961-7B3E-43ED-A126-3C9194E0F2B6}" type="presParOf" srcId="{605C0996-3E2F-407E-A023-383483E92682}" destId="{100D812A-0E34-4D64-9727-C0FE92D240A9}" srcOrd="0" destOrd="0" presId="urn:microsoft.com/office/officeart/2005/8/layout/cycle2#1"/>
    <dgm:cxn modelId="{7285A618-DC50-4427-8B3B-8F477333EA3B}" type="presParOf" srcId="{EE149F32-7D51-468B-9D6F-9D9C97F5DB7B}" destId="{8C4E2AC0-2732-4999-9B96-74037BFE3B90}" srcOrd="8" destOrd="0" presId="urn:microsoft.com/office/officeart/2005/8/layout/cycle2#1"/>
    <dgm:cxn modelId="{0D93A1D0-BD27-49A9-BABD-5143B4AD85F4}" type="presParOf" srcId="{EE149F32-7D51-468B-9D6F-9D9C97F5DB7B}" destId="{A2B7CC6E-0BF3-4AEA-BE5F-5E99178BBF1B}" srcOrd="9" destOrd="0" presId="urn:microsoft.com/office/officeart/2005/8/layout/cycle2#1"/>
    <dgm:cxn modelId="{6287AF28-860D-474D-A5C3-3A4053BE1BE5}" type="presParOf" srcId="{A2B7CC6E-0BF3-4AEA-BE5F-5E99178BBF1B}" destId="{E89AF5FC-26F3-4CC3-963B-DE516537D77A}" srcOrd="0" destOrd="0" presId="urn:microsoft.com/office/officeart/2005/8/layout/cycle2#1"/>
    <dgm:cxn modelId="{3605A8AE-CEB6-473A-8628-4FF5CD82746E}" type="presParOf" srcId="{EE149F32-7D51-468B-9D6F-9D9C97F5DB7B}" destId="{CD4B29B8-F61F-434D-B94D-46951F736EC6}" srcOrd="10" destOrd="0" presId="urn:microsoft.com/office/officeart/2005/8/layout/cycle2#1"/>
    <dgm:cxn modelId="{FE65D3A1-405A-44AB-BC35-37B4EF74F70C}" type="presParOf" srcId="{EE149F32-7D51-468B-9D6F-9D9C97F5DB7B}" destId="{4B3F328D-15D1-4B08-8DCB-1989E22A98F5}" srcOrd="11" destOrd="0" presId="urn:microsoft.com/office/officeart/2005/8/layout/cycle2#1"/>
    <dgm:cxn modelId="{20A914B0-0B76-48DD-A0D5-0701E19C2937}" type="presParOf" srcId="{4B3F328D-15D1-4B08-8DCB-1989E22A98F5}" destId="{9075EF83-BBC8-426E-A320-5B2E9410C9C7}" srcOrd="0" destOrd="0" presId="urn:microsoft.com/office/officeart/2005/8/layout/cycle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5021C-369D-48A5-B87A-BF324E49C3AE}">
      <dsp:nvSpPr>
        <dsp:cNvPr id="0" name=""/>
        <dsp:cNvSpPr/>
      </dsp:nvSpPr>
      <dsp:spPr bwMode="auto">
        <a:xfrm>
          <a:off x="2834957" y="12904"/>
          <a:ext cx="1142028" cy="114202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k" sz="1000" b="1" kern="1200" noProof="0" dirty="0">
              <a:solidFill>
                <a:sysClr val="windowText" lastClr="000000"/>
              </a:solidFill>
            </a:rPr>
            <a:t>Kto?</a:t>
          </a:r>
        </a:p>
      </dsp:txBody>
      <dsp:txXfrm>
        <a:off x="3002203" y="180150"/>
        <a:ext cx="807536" cy="807536"/>
      </dsp:txXfrm>
    </dsp:sp>
    <dsp:sp modelId="{464270D1-E852-486D-84E0-62DF6ADCB02B}">
      <dsp:nvSpPr>
        <dsp:cNvPr id="0" name=""/>
        <dsp:cNvSpPr/>
      </dsp:nvSpPr>
      <dsp:spPr bwMode="auto">
        <a:xfrm rot="1755374">
          <a:off x="3996973" y="958439"/>
          <a:ext cx="311106" cy="8735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3998644" y="969506"/>
        <a:ext cx="284901" cy="52411"/>
      </dsp:txXfrm>
    </dsp:sp>
    <dsp:sp modelId="{54146A4C-2E3D-46E7-93C8-7A18C860C319}">
      <dsp:nvSpPr>
        <dsp:cNvPr id="0" name=""/>
        <dsp:cNvSpPr/>
      </dsp:nvSpPr>
      <dsp:spPr bwMode="auto">
        <a:xfrm>
          <a:off x="4343429" y="857904"/>
          <a:ext cx="1142028" cy="114202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k" sz="1000" b="1" kern="1200" noProof="0" dirty="0">
              <a:solidFill>
                <a:sysClr val="windowText" lastClr="000000"/>
              </a:solidFill>
            </a:rPr>
            <a:t>Čo?</a:t>
          </a:r>
        </a:p>
      </dsp:txBody>
      <dsp:txXfrm>
        <a:off x="4510675" y="1025150"/>
        <a:ext cx="807536" cy="807536"/>
      </dsp:txXfrm>
    </dsp:sp>
    <dsp:sp modelId="{B6169AF8-DAEB-4703-A83F-F9B5D5F91028}">
      <dsp:nvSpPr>
        <dsp:cNvPr id="0" name=""/>
        <dsp:cNvSpPr/>
      </dsp:nvSpPr>
      <dsp:spPr bwMode="auto">
        <a:xfrm rot="16200000" flipV="1">
          <a:off x="4727324" y="2240400"/>
          <a:ext cx="374238" cy="74597"/>
        </a:xfrm>
        <a:prstGeom prst="left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-10800000">
        <a:off x="4745973" y="2259049"/>
        <a:ext cx="336940" cy="37299"/>
      </dsp:txXfrm>
    </dsp:sp>
    <dsp:sp modelId="{C1BF4A05-4A8D-433C-A00D-70881D73B156}">
      <dsp:nvSpPr>
        <dsp:cNvPr id="0" name=""/>
        <dsp:cNvSpPr/>
      </dsp:nvSpPr>
      <dsp:spPr bwMode="auto">
        <a:xfrm>
          <a:off x="4343429" y="2572646"/>
          <a:ext cx="1142028" cy="1142028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k" sz="1000" b="1" kern="1200" noProof="0" dirty="0">
              <a:solidFill>
                <a:sysClr val="windowText" lastClr="000000"/>
              </a:solidFill>
            </a:rPr>
            <a:t>Ako?</a:t>
          </a:r>
        </a:p>
      </dsp:txBody>
      <dsp:txXfrm>
        <a:off x="4510675" y="2739892"/>
        <a:ext cx="807536" cy="807536"/>
      </dsp:txXfrm>
    </dsp:sp>
    <dsp:sp modelId="{D10D183E-D9DA-4B94-A3D5-487DE83F2F67}">
      <dsp:nvSpPr>
        <dsp:cNvPr id="0" name=""/>
        <dsp:cNvSpPr/>
      </dsp:nvSpPr>
      <dsp:spPr bwMode="auto">
        <a:xfrm rot="8534191" flipV="1">
          <a:off x="4027609" y="3519898"/>
          <a:ext cx="303538" cy="96304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4053474" y="3530313"/>
        <a:ext cx="274647" cy="57782"/>
      </dsp:txXfrm>
    </dsp:sp>
    <dsp:sp modelId="{110C6733-635D-4BB5-B727-2199089D71E7}">
      <dsp:nvSpPr>
        <dsp:cNvPr id="0" name=""/>
        <dsp:cNvSpPr/>
      </dsp:nvSpPr>
      <dsp:spPr bwMode="auto">
        <a:xfrm>
          <a:off x="2858419" y="3430017"/>
          <a:ext cx="1142028" cy="114202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k" sz="1000" b="1" kern="1200" noProof="0" dirty="0">
              <a:solidFill>
                <a:sysClr val="windowText" lastClr="000000"/>
              </a:solidFill>
            </a:rPr>
            <a:t>Na základe akých materiálov?</a:t>
          </a:r>
        </a:p>
      </dsp:txBody>
      <dsp:txXfrm>
        <a:off x="3025665" y="3597263"/>
        <a:ext cx="807536" cy="807536"/>
      </dsp:txXfrm>
    </dsp:sp>
    <dsp:sp modelId="{605C0996-3E2F-407E-A023-383483E92682}">
      <dsp:nvSpPr>
        <dsp:cNvPr id="0" name=""/>
        <dsp:cNvSpPr/>
      </dsp:nvSpPr>
      <dsp:spPr bwMode="auto">
        <a:xfrm rot="2177361" flipV="1">
          <a:off x="2554132" y="3520213"/>
          <a:ext cx="297975" cy="103076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2557131" y="3531677"/>
        <a:ext cx="267052" cy="61846"/>
      </dsp:txXfrm>
    </dsp:sp>
    <dsp:sp modelId="{8C4E2AC0-2732-4999-9B96-74037BFE3B90}">
      <dsp:nvSpPr>
        <dsp:cNvPr id="0" name=""/>
        <dsp:cNvSpPr/>
      </dsp:nvSpPr>
      <dsp:spPr bwMode="auto">
        <a:xfrm>
          <a:off x="1391271" y="2562876"/>
          <a:ext cx="1142028" cy="114202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k" sz="1000" b="1" kern="1200" noProof="0" dirty="0">
              <a:solidFill>
                <a:sysClr val="windowText" lastClr="000000"/>
              </a:solidFill>
            </a:rPr>
            <a:t>Kde?</a:t>
          </a:r>
        </a:p>
      </dsp:txBody>
      <dsp:txXfrm>
        <a:off x="1558517" y="2730122"/>
        <a:ext cx="807536" cy="807536"/>
      </dsp:txXfrm>
    </dsp:sp>
    <dsp:sp modelId="{A2B7CC6E-0BF3-4AEA-BE5F-5E99178BBF1B}">
      <dsp:nvSpPr>
        <dsp:cNvPr id="0" name=""/>
        <dsp:cNvSpPr/>
      </dsp:nvSpPr>
      <dsp:spPr bwMode="auto">
        <a:xfrm rot="16135188">
          <a:off x="1797114" y="2245711"/>
          <a:ext cx="298514" cy="8829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1810607" y="2276610"/>
        <a:ext cx="272027" cy="52975"/>
      </dsp:txXfrm>
    </dsp:sp>
    <dsp:sp modelId="{CD4B29B8-F61F-434D-B94D-46951F736EC6}">
      <dsp:nvSpPr>
        <dsp:cNvPr id="0" name=""/>
        <dsp:cNvSpPr/>
      </dsp:nvSpPr>
      <dsp:spPr bwMode="auto">
        <a:xfrm>
          <a:off x="1359124" y="857916"/>
          <a:ext cx="1142028" cy="114202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k" sz="1000" b="1" kern="1200" noProof="0" dirty="0">
              <a:solidFill>
                <a:sysClr val="windowText" lastClr="000000"/>
              </a:solidFill>
            </a:rPr>
            <a:t>Prečo?</a:t>
          </a:r>
        </a:p>
      </dsp:txBody>
      <dsp:txXfrm>
        <a:off x="1526370" y="1025162"/>
        <a:ext cx="807536" cy="807536"/>
      </dsp:txXfrm>
    </dsp:sp>
    <dsp:sp modelId="{4B3F328D-15D1-4B08-8DCB-1989E22A98F5}">
      <dsp:nvSpPr>
        <dsp:cNvPr id="0" name=""/>
        <dsp:cNvSpPr/>
      </dsp:nvSpPr>
      <dsp:spPr bwMode="auto">
        <a:xfrm rot="19151746">
          <a:off x="2512755" y="968621"/>
          <a:ext cx="296057" cy="83932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2515815" y="993634"/>
        <a:ext cx="270877" cy="50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#1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forEach name="nodesForEach" axis="ch" ptType="node">
      <dgm:layoutNode name="node"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  <dgm:varLst>
          <dgm:bulletEnabled val="1"/>
        </dgm:var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4BCA15-B40F-474D-9877-1942883D7086}" type="datetimeFigureOut">
              <a:rPr lang="de-AT"/>
              <a:t>02.04.2026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8A5A15-384E-44D0-853A-97462417CAF7}" type="slidenum">
              <a:rPr lang="de-AT"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98629D-6778-DC36-611D-C6C23DEB440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AFA28-0BE7-AA02-2946-40B74CA33D4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A695C5-6A66-5869-CAC3-2FD85E9E5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83F174-E29F-7535-BA9A-2ACC9C7D2F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2F0916-6D6B-C27F-B198-B6D50D228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40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084DB-2F8D-E597-46D4-E3A01AACF1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6F74BB-D36E-D8E3-839D-DA9E45BCE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E992F4-8386-D486-394C-DC2F33825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961545-8596-2C75-B96F-2929CE7AC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3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552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23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708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 lang="en-US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067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E040E7-1C14-51E9-A161-4028219D615C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16C177-94C9-901A-04A8-30461682931F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43</a:t>
            </a:fld>
            <a:endParaRPr lang="de-A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44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40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6373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004653-A135-3DE4-8F83-7B79C29E9987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9AB4E3-F15F-88AF-1736-FA5F2F744641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4FD307-8AF7-62F2-A2A8-EEBA257EC1A7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9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11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iapositiva de título" type="title" userDrawn="1">
  <p:cSld name="Diapositiva de título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 bwMode="auto">
          <a:xfrm>
            <a:off x="1524000" y="24634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494315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B6A15-072C-2A59-4F52-E69A69B71343}"/>
              </a:ext>
            </a:extLst>
          </p:cNvPr>
          <p:cNvSpPr/>
          <p:nvPr userDrawn="1"/>
        </p:nvSpPr>
        <p:spPr>
          <a:xfrm>
            <a:off x="5644444" y="5771039"/>
            <a:ext cx="936978" cy="674917"/>
          </a:xfrm>
          <a:prstGeom prst="rect">
            <a:avLst/>
          </a:prstGeom>
          <a:solidFill>
            <a:srgbClr val="2AB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DBDB75-81BF-8487-7D03-E8BB2194705F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A387A-64C2-A8B3-5F0C-DA041AD7E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preserve="1" userDrawn="1">
  <p:cSld name="1_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áfico 4">
            <a:extLst>
              <a:ext uri="{FF2B5EF4-FFF2-40B4-BE49-F238E27FC236}">
                <a16:creationId xmlns:a16="http://schemas.microsoft.com/office/drawing/2014/main" id="{834805D4-2B38-8928-AC2B-B2F9D0D9CB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-3663" y="-1178158"/>
            <a:ext cx="12195662" cy="8130441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410292F4-5FAD-FC90-1E6B-BA64D0CD6E8A}"/>
              </a:ext>
            </a:extLst>
          </p:cNvPr>
          <p:cNvSpPr txBox="1"/>
          <p:nvPr userDrawn="1"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k" sz="3600" noProof="0" dirty="0">
                <a:solidFill>
                  <a:schemeClr val="bg1"/>
                </a:solidFill>
                <a:latin typeface="Bebas Neue"/>
              </a:rPr>
              <a:t>ĎAKUJEME</a:t>
            </a:r>
            <a:endParaRPr lang="sk" noProof="0" dirty="0"/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556B9377-C571-015A-72BD-E5F3C7A6D77F}"/>
              </a:ext>
            </a:extLst>
          </p:cNvPr>
          <p:cNvSpPr txBox="1"/>
          <p:nvPr userDrawn="1"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sk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65BD2-D4ED-4669-C168-C949CF420FA0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042C8-EC5C-728F-69EF-36EBD6DF1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4CEC5F-A82A-4335-884D-B1F134156BC7}" type="datetimeFigureOut">
              <a:rPr lang="es-ES"/>
              <a:t>02/04/2026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3F48F0-2D35-4579-A881-537F9CFB04B1}" type="slidenum">
              <a:rPr lang="es-ES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userDrawn="1">
  <p:cSld name="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1388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preserve="1" userDrawn="1">
  <p:cSld name="1_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27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cabezado de sección" type="secHead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6000"/>
              <a:buFont typeface="Bebas Neu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03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lo el título" userDrawn="1">
  <p:cSld name="So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514489BA-FCC2-D597-CF08-D335D35DE34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ido con título" type="objTx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magen con título" type="picTx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folie5 + 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620576" y="1797051"/>
            <a:ext cx="6080753" cy="3922517"/>
          </a:xfrm>
        </p:spPr>
        <p:txBody>
          <a:bodyPr/>
          <a:lstStyle>
            <a:lvl1pPr marL="228594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1pPr>
            <a:lvl2pPr marL="685783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2pPr>
            <a:lvl3pPr marL="1142971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3pPr>
            <a:lvl4pPr marL="1600160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4pPr>
            <a:lvl5pPr marL="2057349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14918" y="1799824"/>
            <a:ext cx="4538645" cy="3922517"/>
          </a:xfrm>
        </p:spPr>
        <p:txBody>
          <a:bodyPr>
            <a:normAutofit/>
          </a:bodyPr>
          <a:lstStyle>
            <a:lvl1pPr marL="0" indent="0">
              <a:buNone/>
              <a:defRPr sz="1750">
                <a:solidFill>
                  <a:schemeClr val="accent6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22809" y="1135659"/>
            <a:ext cx="1087851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br>
              <a:rPr lang="de-DE"/>
            </a:br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1" name="Google Shape;11;p1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0" y="5753100"/>
            <a:ext cx="121920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áfico 18">
            <a:extLst>
              <a:ext uri="{FF2B5EF4-FFF2-40B4-BE49-F238E27FC236}">
                <a16:creationId xmlns:a16="http://schemas.microsoft.com/office/drawing/2014/main" id="{E390AEB0-22F9-1D08-798D-16FA714B8E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439" y="458362"/>
            <a:ext cx="1388441" cy="366816"/>
          </a:xfrm>
          <a:prstGeom prst="rect">
            <a:avLst/>
          </a:prstGeom>
        </p:spPr>
      </p:pic>
      <p:sp>
        <p:nvSpPr>
          <p:cNvPr id="3" name="CuadroTexto 7"/>
          <p:cNvSpPr txBox="1"/>
          <p:nvPr userDrawn="1"/>
        </p:nvSpPr>
        <p:spPr bwMode="auto">
          <a:xfrm>
            <a:off x="1595512" y="619695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k" sz="1000" b="1" noProof="0" dirty="0">
                <a:solidFill>
                  <a:schemeClr val="bg1">
                    <a:lumMod val="50000"/>
                  </a:schemeClr>
                </a:solidFill>
                <a:latin typeface="Poppins"/>
                <a:cs typeface="Poppins"/>
              </a:rPr>
              <a:t>loess-project.eu</a:t>
            </a:r>
            <a:endParaRPr lang="sk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64B7-1511-0AC7-DCDC-F01AECDF5BC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06" y="5903189"/>
            <a:ext cx="4323370" cy="4064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3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49" r:id="rId11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ingsoil.ch/zuhoeren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ttirol-heute.at/menschen/murenabgang-nach-starkem-unwetter-in-oberlienz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ediblephilly.ediblecommunities.com/food-thought/food-thought-how-healthy-soil-measured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focusedlearning.net/blog/learner-agency/5-terrific-inquiry-based-learning-example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0oj3YJ28YY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CAF8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 bwMode="auto">
          <a:xfrm>
            <a:off x="1027942" y="4023875"/>
            <a:ext cx="1013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k" sz="2600" noProof="0" dirty="0">
                <a:solidFill>
                  <a:schemeClr val="bg1"/>
                </a:solidFill>
                <a:latin typeface="Bebas Neue"/>
              </a:rPr>
              <a:t>Vzdelávací kurz pre študentov učiteľstva – odbor biológia a náuka o životnom prostredí</a:t>
            </a:r>
            <a:endParaRPr lang="sk" sz="2600" noProof="0" dirty="0"/>
          </a:p>
          <a:p>
            <a:pPr algn="ctr">
              <a:defRPr/>
            </a:pPr>
            <a:r>
              <a:rPr lang="sk" sz="2600" noProof="0" dirty="0">
                <a:solidFill>
                  <a:schemeClr val="bg1"/>
                </a:solidFill>
                <a:latin typeface="Bebas Neue"/>
              </a:rPr>
              <a:t>„Učíme o zdraví pôdy“ („Teaching Soil Health“)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802238" y="5161320"/>
            <a:ext cx="2587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k" sz="1600" noProof="0" dirty="0" err="1">
                <a:solidFill>
                  <a:schemeClr val="bg1"/>
                </a:solidFill>
                <a:latin typeface="Poppins"/>
                <a:cs typeface="Poppins"/>
              </a:rPr>
              <a:t>Kapelari, Weinberg a Engl</a:t>
            </a:r>
          </a:p>
          <a:p>
            <a:pPr algn="ctr">
              <a:defRPr/>
            </a:pPr>
            <a:r>
              <a:rPr lang="sk" sz="1600" noProof="0" dirty="0">
                <a:solidFill>
                  <a:schemeClr val="bg1"/>
                </a:solidFill>
                <a:latin typeface="Poppins"/>
                <a:cs typeface="Poppins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C3594A-F0D5-8B5A-3EAE-428B6377FCF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sk" dirty="0"/>
              <a:t>Rieši sa v našich školských osnovách pojem „zdravie pôdy“ explicitne alebo aspoň implicitne?</a:t>
            </a:r>
          </a:p>
        </p:txBody>
      </p:sp>
      <p:sp>
        <p:nvSpPr>
          <p:cNvPr id="16" name="Textfeld 33"/>
          <p:cNvSpPr txBox="1"/>
          <p:nvPr/>
        </p:nvSpPr>
        <p:spPr bwMode="auto">
          <a:xfrm>
            <a:off x="752029" y="1557975"/>
            <a:ext cx="8291390" cy="37420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b="1" u="sng" noProof="0" dirty="0">
                <a:latin typeface="Poppins"/>
                <a:cs typeface="Poppins"/>
              </a:rPr>
              <a:t>Úloha 1.4.: </a:t>
            </a:r>
            <a:r>
              <a:rPr lang="sk" sz="2000" b="1" noProof="0" dirty="0">
                <a:latin typeface="Poppins"/>
                <a:cs typeface="Poppins"/>
              </a:rPr>
              <a:t>Analyzujte:</a:t>
            </a:r>
          </a:p>
          <a:p>
            <a:pPr>
              <a:lnSpc>
                <a:spcPct val="150000"/>
              </a:lnSpc>
              <a:defRPr/>
            </a:pPr>
            <a:r>
              <a:rPr lang="sk" sz="2000" b="1" noProof="0" dirty="0">
                <a:latin typeface="Poppins"/>
                <a:cs typeface="Poppins"/>
              </a:rPr>
              <a:t>1. skupina: </a:t>
            </a:r>
            <a:r>
              <a:rPr lang="sk" sz="2000" noProof="0" dirty="0">
                <a:latin typeface="Poppins"/>
                <a:cs typeface="Poppins"/>
              </a:rPr>
              <a:t>učebné osnovy pre prvý stupeň základných škôl  </a:t>
            </a:r>
          </a:p>
          <a:p>
            <a:pPr>
              <a:lnSpc>
                <a:spcPct val="150000"/>
              </a:lnSpc>
              <a:defRPr/>
            </a:pPr>
            <a:r>
              <a:rPr lang="sk" sz="2000" b="1" noProof="0" dirty="0">
                <a:latin typeface="Poppins"/>
                <a:cs typeface="Poppins"/>
              </a:rPr>
              <a:t>2. skupina:</a:t>
            </a:r>
            <a:r>
              <a:rPr lang="sk" sz="2000" noProof="0" dirty="0">
                <a:latin typeface="Poppins"/>
                <a:cs typeface="Poppins"/>
              </a:rPr>
              <a:t> učebné osnovy pre druhý stupeň základných škôl </a:t>
            </a:r>
          </a:p>
          <a:p>
            <a:pPr>
              <a:lnSpc>
                <a:spcPct val="150000"/>
              </a:lnSpc>
              <a:defRPr/>
            </a:pPr>
            <a:r>
              <a:rPr lang="sk" sz="2000" b="1" noProof="0" dirty="0">
                <a:latin typeface="Poppins"/>
                <a:cs typeface="Poppins"/>
              </a:rPr>
              <a:t>3. skupina</a:t>
            </a:r>
            <a:r>
              <a:rPr lang="sk" sz="2000" noProof="0" dirty="0">
                <a:latin typeface="Poppins"/>
                <a:cs typeface="Poppins"/>
              </a:rPr>
              <a:t>: učebné osnovy pre stredné školy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Poppins"/>
              </a:rPr>
              <a:t>Pátrajte po vzdelávacích cieľoch, vedomostiach a zručnostiach súvisiacich s témami pôdy alebo po termíne „zdravie pôdy“.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Poppins"/>
              </a:rPr>
              <a:t>Sú nejaké zastrešujúce nápady, zručnosti, ciele, ktoré by sme pri vzdelávaní o pôde mali zohľadniť?</a:t>
            </a:r>
          </a:p>
        </p:txBody>
      </p:sp>
      <p:pic>
        <p:nvPicPr>
          <p:cNvPr id="18" name="Grafik 14">
            <a:extLst>
              <a:ext uri="{FF2B5EF4-FFF2-40B4-BE49-F238E27FC236}">
                <a16:creationId xmlns:a16="http://schemas.microsoft.com/office/drawing/2014/main" id="{AD2C4807-3F5B-4835-A45F-7EA7044CA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656628" y="2743543"/>
            <a:ext cx="1783343" cy="18729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F267ECFC-22A7-4CC3-B1ED-92675866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66" y="1525131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680053" y="1567487"/>
            <a:ext cx="93505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k" sz="2000" b="1" noProof="0" dirty="0">
                <a:latin typeface="Poppins"/>
              </a:rPr>
              <a:t>Diskusia v malých skupinkách</a:t>
            </a:r>
          </a:p>
          <a:p>
            <a:pPr>
              <a:defRPr/>
            </a:pPr>
            <a:endParaRPr lang="sk" sz="2000" noProof="0" dirty="0">
              <a:latin typeface="Poppin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sk" sz="2000" i="1" noProof="0" dirty="0">
                <a:latin typeface="Poppins"/>
              </a:rPr>
              <a:t>Aké témy súvisiace s pôdou sú zaradené do učebných osnov?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sk" sz="2000" i="1" noProof="0" dirty="0">
                <a:latin typeface="Poppins"/>
              </a:rPr>
              <a:t>Máte pocit, že v učebných osnovách chýba vzdelávanie o zdraví pôdy?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sk" sz="2000" i="1" noProof="0" dirty="0">
                <a:latin typeface="Poppins"/>
              </a:rPr>
              <a:t>Dokážete identifikovať rozdiely medzi učebnými osnovami? </a:t>
            </a:r>
          </a:p>
          <a:p>
            <a:pPr marL="342900" indent="-342900">
              <a:buFontTx/>
              <a:buChar char="-"/>
              <a:defRPr/>
            </a:pPr>
            <a:endParaRPr lang="sk" sz="2400" noProof="0" dirty="0">
              <a:latin typeface="Poppin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7D13FD4-3F5B-4A79-8DDE-6872C513617B}"/>
              </a:ext>
            </a:extLst>
          </p:cNvPr>
          <p:cNvSpPr/>
          <p:nvPr/>
        </p:nvSpPr>
        <p:spPr>
          <a:xfrm>
            <a:off x="680053" y="3783478"/>
            <a:ext cx="85049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b="1" noProof="0" dirty="0">
                <a:latin typeface="Poppins"/>
                <a:cs typeface="Poppins"/>
              </a:rPr>
              <a:t>Prezentujte svoje závery v plenárnej diskusii: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Poppins"/>
              </a:rPr>
              <a:t>Je potrebné tieto učebné osnovy zmeniť, aby sme podporili základné znalosti o pôde v spoločnosti?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Poppins"/>
              </a:rPr>
              <a:t>Existujú už v spoločnosti príležitosti na šírenie základných znalostí o pôde?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2D9F97-45A2-4572-AA18-2F4F39BED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844" y="3657600"/>
            <a:ext cx="1783457" cy="17834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9B267D-180A-3BE2-D3C0-0AEB9CCFE5A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sk" dirty="0"/>
              <a:t>Rieši sa v našich školských osnovách pojem „zdravie pôdy“ explicitne alebo aspoň implicitne?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noProof="0" dirty="0"/>
              <a:t>2.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" noProof="0" dirty="0"/>
              <a:t>Zapojte študentstvo</a:t>
            </a:r>
          </a:p>
        </p:txBody>
      </p:sp>
    </p:spTree>
    <p:extLst>
      <p:ext uri="{BB962C8B-B14F-4D97-AF65-F5344CB8AC3E}">
        <p14:creationId xmlns:p14="http://schemas.microsoft.com/office/powerpoint/2010/main" val="400262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31E5B-2D0B-18C7-81A3-444D0900894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7433D617-9DFF-419C-7E3E-38AD231E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769D964-B3F3-6327-4141-18FA42BDE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EE356DE-7963-EA7D-DA33-9E2BBD90E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77B7027-B5B9-A2C0-1EA3-B681CA3B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0D6915-4E8E-8390-36F8-0567D08D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Vzdelávanie o zdraví pôdy – podľa modelu 5E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8B955F7D-2BB0-F41B-F77F-DF78E71F8E5F}"/>
              </a:ext>
            </a:extLst>
          </p:cNvPr>
          <p:cNvSpPr txBox="1"/>
          <p:nvPr/>
        </p:nvSpPr>
        <p:spPr bwMode="auto">
          <a:xfrm>
            <a:off x="8673297" y="1201545"/>
            <a:ext cx="340984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k" sz="1100" i="1" dirty="0"/>
              <a:t>(podľa Bybee, R. W., Taylor, J. A., Gardner, A., Van Scotter, P., Powell, J. C., Westbrook, A., &amp; Landes, N. (2006). The BSCS 5E instructional model: Origins and effectiveness. Colorado Springs, Co: BSCS, 5(88-98</a:t>
            </a:r>
            <a:r>
              <a:rPr lang="sk" sz="1400" dirty="0"/>
              <a:t>).</a:t>
            </a:r>
          </a:p>
          <a:p>
            <a:pPr>
              <a:defRPr/>
            </a:pPr>
            <a:endParaRPr lang="sk" sz="1400" noProof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D0681143-3951-E53D-DC6B-E4317040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16" y="1228776"/>
            <a:ext cx="386715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81F76-3F5F-F99F-3196-03769BEDCA53}"/>
              </a:ext>
            </a:extLst>
          </p:cNvPr>
          <p:cNvSpPr txBox="1"/>
          <p:nvPr/>
        </p:nvSpPr>
        <p:spPr>
          <a:xfrm>
            <a:off x="775276" y="1167040"/>
            <a:ext cx="2065481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sk" dirty="0">
                <a:solidFill>
                  <a:schemeClr val="bg1"/>
                </a:solidFill>
              </a:rPr>
              <a:t>Evaluate (Vyhodnotiť):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27DA4-9246-6A02-336B-A0FC6B21AE59}"/>
              </a:ext>
            </a:extLst>
          </p:cNvPr>
          <p:cNvSpPr txBox="1"/>
          <p:nvPr/>
        </p:nvSpPr>
        <p:spPr bwMode="auto">
          <a:xfrm>
            <a:off x="5993309" y="2263374"/>
            <a:ext cx="185791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sk" dirty="0"/>
              <a:t>Engage (Zaujať):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70374-793C-368B-0234-E2F82370D607}"/>
              </a:ext>
            </a:extLst>
          </p:cNvPr>
          <p:cNvSpPr txBox="1"/>
          <p:nvPr/>
        </p:nvSpPr>
        <p:spPr bwMode="auto">
          <a:xfrm>
            <a:off x="232752" y="2742282"/>
            <a:ext cx="212118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k" dirty="0"/>
              <a:t>Explain (Vysvetliť):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9BDE8-D507-53F1-F90B-12AF82875FCF}"/>
              </a:ext>
            </a:extLst>
          </p:cNvPr>
          <p:cNvSpPr txBox="1"/>
          <p:nvPr/>
        </p:nvSpPr>
        <p:spPr bwMode="auto">
          <a:xfrm>
            <a:off x="0" y="4208578"/>
            <a:ext cx="2121189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" dirty="0"/>
              <a:t>Elaborate (Podrobne rozpracovať):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CD18F-CF66-6D01-0653-89D60E47739B}"/>
              </a:ext>
            </a:extLst>
          </p:cNvPr>
          <p:cNvSpPr txBox="1"/>
          <p:nvPr/>
        </p:nvSpPr>
        <p:spPr bwMode="auto">
          <a:xfrm>
            <a:off x="6107309" y="3678087"/>
            <a:ext cx="2059893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sk" dirty="0"/>
              <a:t>Explore (Skúmať):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5DA80-4A8A-ACF8-B9AD-B418006D50B7}"/>
              </a:ext>
            </a:extLst>
          </p:cNvPr>
          <p:cNvSpPr txBox="1"/>
          <p:nvPr/>
        </p:nvSpPr>
        <p:spPr bwMode="auto">
          <a:xfrm>
            <a:off x="651739" y="1837887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Uvedomte si, aké možnosti sú stále otvorené, premýšľajte o svojom vlastnom procese učenia.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CEAA02-26FA-EEC2-F655-36550ED1E602}"/>
              </a:ext>
            </a:extLst>
          </p:cNvPr>
          <p:cNvSpPr txBox="1"/>
          <p:nvPr/>
        </p:nvSpPr>
        <p:spPr bwMode="auto">
          <a:xfrm>
            <a:off x="597702" y="3254065"/>
            <a:ext cx="150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Prezentujte, vysvetľujte a diskutujte o výsledkoch.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6869A-99E4-B3B5-F1A9-681A8B16E818}"/>
              </a:ext>
            </a:extLst>
          </p:cNvPr>
          <p:cNvSpPr txBox="1"/>
          <p:nvPr/>
        </p:nvSpPr>
        <p:spPr bwMode="auto">
          <a:xfrm>
            <a:off x="457084" y="5274359"/>
            <a:ext cx="269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Analyzujte dáta, interpretujte ich, skúmajte súvislosti; vyhľadajte si relevantnú literatúru.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C685D-0229-2483-6D54-373F7C952F5B}"/>
              </a:ext>
            </a:extLst>
          </p:cNvPr>
          <p:cNvSpPr txBox="1"/>
          <p:nvPr/>
        </p:nvSpPr>
        <p:spPr bwMode="auto">
          <a:xfrm>
            <a:off x="5081560" y="1454834"/>
            <a:ext cx="321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Klaďte otázky, formulujte hypotézy, aplikujte (subjektívne) teórie.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99E9A-617C-D2D6-5A33-08048B9F9448}"/>
              </a:ext>
            </a:extLst>
          </p:cNvPr>
          <p:cNvSpPr txBox="1"/>
          <p:nvPr/>
        </p:nvSpPr>
        <p:spPr bwMode="auto">
          <a:xfrm>
            <a:off x="5993308" y="2869547"/>
            <a:ext cx="246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Naplánujte a zrealizujte výskum, vyhľadajte si relevantnú literatúru.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5DAFC9-358B-A1D3-0975-228DFCDD034B}"/>
              </a:ext>
            </a:extLst>
          </p:cNvPr>
          <p:cNvSpPr txBox="1"/>
          <p:nvPr/>
        </p:nvSpPr>
        <p:spPr bwMode="auto">
          <a:xfrm>
            <a:off x="5664239" y="4175093"/>
            <a:ext cx="232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Pozorujte, opíšte, zbierajte údaje.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60401-3C7D-A4CC-AA2D-56978270CBC8}"/>
              </a:ext>
            </a:extLst>
          </p:cNvPr>
          <p:cNvSpPr txBox="1"/>
          <p:nvPr/>
        </p:nvSpPr>
        <p:spPr bwMode="auto">
          <a:xfrm>
            <a:off x="5331582" y="5027935"/>
            <a:ext cx="312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800" dirty="0">
                <a:latin typeface="Aptos" panose="020B0004020202020204" pitchFamily="34" charset="0"/>
              </a:rPr>
              <a:t>Prevzaté z Abels, Lautner &amp; Lembens (2014) Mit “Mysteries” zu Forschendem Lernen im Chemieunterricht. </a:t>
            </a:r>
            <a:r>
              <a:rPr lang="sk" sz="800" i="1" dirty="0">
                <a:latin typeface="Aptos" panose="020B0004020202020204" pitchFamily="34" charset="0"/>
              </a:rPr>
              <a:t>Chemie &amp; Schule, 3/14</a:t>
            </a:r>
          </a:p>
        </p:txBody>
      </p:sp>
    </p:spTree>
    <p:extLst>
      <p:ext uri="{BB962C8B-B14F-4D97-AF65-F5344CB8AC3E}">
        <p14:creationId xmlns:p14="http://schemas.microsoft.com/office/powerpoint/2010/main" val="64706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567559" y="1993948"/>
            <a:ext cx="6753991" cy="3126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" sz="2000" b="1" noProof="0" dirty="0">
                <a:latin typeface="Poppins"/>
              </a:rPr>
              <a:t>Motivujúci a pútavý úvod do témy: </a:t>
            </a:r>
          </a:p>
          <a:p>
            <a:pPr>
              <a:lnSpc>
                <a:spcPct val="150000"/>
              </a:lnSpc>
              <a:defRPr/>
            </a:pPr>
            <a:r>
              <a:rPr lang="sk" sz="2000" noProof="0" dirty="0">
                <a:latin typeface="Poppins"/>
              </a:rPr>
              <a:t>vyzdvihnite doterajšie vedomosti študentov a študentiek, posúďte existujúce koncepcie z hľadiska ich použiteľnosti, prípadne nadizajnujte kognitívne konflikty, upútajte pozornosť, snažte sa vzbudiť nadšenie, nadviažte na predtým naučenú látku a zdôraznite ciele vzdelávania.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94264" y="1930117"/>
            <a:ext cx="3144457" cy="31339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6B40806-5924-4E97-A703-867E89D1E34E}"/>
              </a:ext>
            </a:extLst>
          </p:cNvPr>
          <p:cNvSpPr/>
          <p:nvPr/>
        </p:nvSpPr>
        <p:spPr>
          <a:xfrm>
            <a:off x="770602" y="1236111"/>
            <a:ext cx="3643743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" sz="2800" noProof="0" dirty="0">
                <a:solidFill>
                  <a:schemeClr val="tx1"/>
                </a:solidFill>
              </a:rPr>
              <a:t>Engage (Zaujať)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B76635-F2D9-A671-393E-87E61AFC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engage (zaujať)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hlinkClick r:id="rId8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881437" y="2105025"/>
            <a:ext cx="4429125" cy="2952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330612" y="5228121"/>
            <a:ext cx="32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12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Zdroj: https://www.soundingsoil.ch/zuhoeren</a:t>
            </a:r>
            <a:r>
              <a:rPr lang="sk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4742905" y="1534569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000" noProof="0" dirty="0">
                <a:latin typeface="Poppins"/>
              </a:rPr>
              <a:t>Psst… pozorne počúvajte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4B462-BCC6-053E-2872-03BFDC32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Vzdelávanie o zdraví pôdy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5ABA031-D7E1-509C-EC33-3C56519E1BD0}"/>
              </a:ext>
            </a:extLst>
          </p:cNvPr>
          <p:cNvSpPr/>
          <p:nvPr/>
        </p:nvSpPr>
        <p:spPr bwMode="auto">
          <a:xfrm>
            <a:off x="770602" y="1236111"/>
            <a:ext cx="3643743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" sz="2800" noProof="0" dirty="0">
                <a:solidFill>
                  <a:schemeClr val="tx1"/>
                </a:solidFill>
              </a:rPr>
              <a:t>Engage (Zaujať)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1139659" y="2732992"/>
            <a:ext cx="6518441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k" sz="2000" noProof="0" dirty="0">
                <a:latin typeface="Poppins"/>
                <a:ea typeface="Arial"/>
                <a:cs typeface="Calibri"/>
              </a:rPr>
              <a:t>C</a:t>
            </a:r>
            <a:r>
              <a:rPr lang="sk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ieľom je zmapovať </a:t>
            </a:r>
            <a:r>
              <a:rPr lang="sk" sz="2000" noProof="0" dirty="0">
                <a:latin typeface="Poppins"/>
                <a:ea typeface="Arial"/>
                <a:cs typeface="Calibri"/>
              </a:rPr>
              <a:t>uvažovanie/domnienky/predstavy študentov o pôde</a:t>
            </a:r>
            <a:endParaRPr lang="sk" sz="2000" noProof="0" dirty="0">
              <a:latin typeface="Poppins"/>
              <a:cs typeface="Calibri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k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Zhrňte zistenia a myšlienky na tabuľu, flipchart…</a:t>
            </a:r>
          </a:p>
          <a:p>
            <a:pPr marR="0" lvl="0" algn="l" defTabSz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endParaRPr lang="sk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943821" y="2038986"/>
            <a:ext cx="79666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Čo si myslíte? Kto podľa vás </a:t>
            </a:r>
            <a:r>
              <a:rPr lang="sk" sz="2400" b="1" noProof="0" dirty="0">
                <a:latin typeface="Poppins"/>
                <a:ea typeface="Arial"/>
                <a:cs typeface="Calibri"/>
              </a:rPr>
              <a:t> </a:t>
            </a:r>
            <a:r>
              <a:rPr lang="sk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vydáva </a:t>
            </a:r>
            <a:r>
              <a:rPr lang="sk" sz="2400" b="1" noProof="0" dirty="0">
                <a:latin typeface="Poppins"/>
                <a:ea typeface="Arial"/>
                <a:cs typeface="Calibri"/>
              </a:rPr>
              <a:t>tieto </a:t>
            </a:r>
            <a:r>
              <a:rPr lang="sk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zvuky? 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910493" y="2170644"/>
            <a:ext cx="2038742" cy="316005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9BBB1E-A8F7-903A-359D-8E1EC948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Vzbudenie záujmu – vtiahnite študentov do témy</a:t>
            </a: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DC5EF104-753B-93AE-5229-D19ACC25B54B}"/>
              </a:ext>
            </a:extLst>
          </p:cNvPr>
          <p:cNvSpPr/>
          <p:nvPr/>
        </p:nvSpPr>
        <p:spPr bwMode="auto">
          <a:xfrm>
            <a:off x="770602" y="1236111"/>
            <a:ext cx="3643743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" sz="2800" noProof="0" dirty="0">
                <a:solidFill>
                  <a:schemeClr val="tx1"/>
                </a:solidFill>
              </a:rPr>
              <a:t>Engage (Zaujať)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558803" y="2389189"/>
            <a:ext cx="34999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2000" b="1" u="sng" noProof="0" dirty="0">
                <a:latin typeface="Poppins"/>
              </a:rPr>
              <a:t>Úloha: 2.1.</a:t>
            </a:r>
            <a:endParaRPr lang="sk" u="sng" noProof="0" dirty="0">
              <a:latin typeface="Poppins"/>
            </a:endParaRPr>
          </a:p>
          <a:p>
            <a:pPr>
              <a:defRPr/>
            </a:pPr>
            <a:r>
              <a:rPr lang="sk" u="sng" noProof="0" dirty="0">
                <a:latin typeface="Poppins"/>
              </a:rPr>
              <a:t>1. krok:</a:t>
            </a:r>
            <a:r>
              <a:rPr lang="sk" noProof="0" dirty="0">
                <a:latin typeface="Poppins"/>
              </a:rPr>
              <a:t> Navrhnite komiks či ilustráciu, ktorou študentov a študentky vtiahnete do tematiky o zdraví pôdy. </a:t>
            </a:r>
          </a:p>
          <a:p>
            <a:pPr>
              <a:defRPr/>
            </a:pPr>
            <a:endParaRPr lang="sk" noProof="0" dirty="0">
              <a:latin typeface="Poppins"/>
            </a:endParaRPr>
          </a:p>
          <a:p>
            <a:pPr>
              <a:defRPr/>
            </a:pPr>
            <a:r>
              <a:rPr lang="sk" u="sng" noProof="0" dirty="0">
                <a:latin typeface="Poppins"/>
              </a:rPr>
              <a:t>2. krok:</a:t>
            </a:r>
            <a:r>
              <a:rPr lang="sk" noProof="0" dirty="0">
                <a:latin typeface="Poppins"/>
              </a:rPr>
              <a:t> Rozdeľte sa do skupín po štyroch a navzájom si komiksy či ilustrácie prezentujte.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4653457" y="5330073"/>
            <a:ext cx="557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100" noProof="0" dirty="0"/>
              <a:t>Kapelari, S.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základe</a:t>
            </a:r>
            <a:r>
              <a:rPr lang="en-US" sz="1100" dirty="0"/>
              <a:t> </a:t>
            </a:r>
            <a:r>
              <a:rPr lang="en-US" sz="1100" dirty="0" err="1"/>
              <a:t>nápadu</a:t>
            </a:r>
            <a:r>
              <a:rPr lang="en-US" sz="1100" dirty="0"/>
              <a:t> od </a:t>
            </a:r>
            <a:r>
              <a:rPr lang="sk" sz="1100" noProof="0" dirty="0"/>
              <a:t>Naylor S. </a:t>
            </a:r>
            <a:r>
              <a:rPr lang="sk" sz="1100" noProof="0" dirty="0" err="1"/>
              <a:t>&amp; Keogh B.( 2007) http://www.conceptcartoons.com </a:t>
            </a:r>
            <a:endParaRPr lang="sk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58023" y="1266317"/>
            <a:ext cx="4741357" cy="3999369"/>
          </a:xfrm>
          <a:prstGeom prst="rect">
            <a:avLst/>
          </a:prstGeom>
          <a:noFill/>
          <a:ln cmpd="dbl">
            <a:solidFill>
              <a:srgbClr val="000000"/>
            </a:solidFill>
          </a:ln>
        </p:spPr>
      </p:pic>
      <p:sp>
        <p:nvSpPr>
          <p:cNvPr id="35" name="Rechteckige Legende 34"/>
          <p:cNvSpPr/>
          <p:nvPr/>
        </p:nvSpPr>
        <p:spPr bwMode="auto">
          <a:xfrm>
            <a:off x="9563609" y="3327099"/>
            <a:ext cx="2093747" cy="1996395"/>
          </a:xfrm>
          <a:prstGeom prst="wedgeRectCallout">
            <a:avLst>
              <a:gd name="adj1" fmla="val -51066"/>
              <a:gd name="adj2" fmla="val 75445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noProof="0" dirty="0"/>
              <a:t>Uvažujte o súčasných problémoch, tie majú najväčší potenciál vzbudiť záujem.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3EB40D-B06C-6B96-9202-662C98E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Vzbudenie záujmu – vtiahnite študentov do témy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1692D5DE-C91D-5966-C2E9-CAAB2A269AA0}"/>
              </a:ext>
            </a:extLst>
          </p:cNvPr>
          <p:cNvSpPr/>
          <p:nvPr/>
        </p:nvSpPr>
        <p:spPr bwMode="auto">
          <a:xfrm>
            <a:off x="770602" y="1236111"/>
            <a:ext cx="3643743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" sz="2800" noProof="0" dirty="0">
                <a:solidFill>
                  <a:schemeClr val="tx1"/>
                </a:solidFill>
              </a:rPr>
              <a:t>Engage (Zaujať)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692946" y="1864155"/>
            <a:ext cx="5960480" cy="341994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auto">
          <a:xfrm>
            <a:off x="2547807" y="552138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" sz="1100" u="sng" noProof="0" dirty="0">
                <a:hlinkClick r:id="rId8" tooltip="https://www.osttirol-heute.at/menschen/murenabgang-nach-starkem-unwetter-in-oberlienz/"/>
              </a:rPr>
              <a:t>https://www.osttirol-heute.at/menschen/murenabgang-nach-starkem-unwetter-in-oberlienz/</a:t>
            </a:r>
            <a:r>
              <a:rPr lang="sk" sz="1100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66D77-5B3D-D697-AE48-4C98CE84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Vzbudenie záujmu – vtiahnite študentov do témy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7A4A4EDC-9007-E995-D6F9-661F2F6C8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3" name="Rechteckige Legende 34">
            <a:extLst>
              <a:ext uri="{FF2B5EF4-FFF2-40B4-BE49-F238E27FC236}">
                <a16:creationId xmlns:a16="http://schemas.microsoft.com/office/drawing/2014/main" id="{129A9922-140A-B180-4945-9B7693329256}"/>
              </a:ext>
            </a:extLst>
          </p:cNvPr>
          <p:cNvSpPr/>
          <p:nvPr/>
        </p:nvSpPr>
        <p:spPr bwMode="auto">
          <a:xfrm>
            <a:off x="9563609" y="3327099"/>
            <a:ext cx="2093747" cy="1996395"/>
          </a:xfrm>
          <a:prstGeom prst="wedgeRectCallout">
            <a:avLst>
              <a:gd name="adj1" fmla="val -51066"/>
              <a:gd name="adj2" fmla="val 75445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noProof="0" dirty="0"/>
              <a:t>Uvažujte o súčasných problémoch, tie majú najväčší potenciál vzbudiť záujem.</a:t>
            </a:r>
          </a:p>
        </p:txBody>
      </p:sp>
      <p:sp>
        <p:nvSpPr>
          <p:cNvPr id="8" name="Rechteck 3">
            <a:extLst>
              <a:ext uri="{FF2B5EF4-FFF2-40B4-BE49-F238E27FC236}">
                <a16:creationId xmlns:a16="http://schemas.microsoft.com/office/drawing/2014/main" id="{3FA4604C-64E0-6548-41F2-5F7986BB40A2}"/>
              </a:ext>
            </a:extLst>
          </p:cNvPr>
          <p:cNvSpPr/>
          <p:nvPr/>
        </p:nvSpPr>
        <p:spPr bwMode="auto">
          <a:xfrm>
            <a:off x="770602" y="1236111"/>
            <a:ext cx="3643743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" sz="2800" noProof="0" dirty="0">
                <a:solidFill>
                  <a:schemeClr val="tx1"/>
                </a:solidFill>
              </a:rPr>
              <a:t>Engage (Zaujať)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090440" y="1230604"/>
            <a:ext cx="9607611" cy="42037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k" sz="2000" b="1" noProof="0" dirty="0">
                <a:latin typeface="Poppins"/>
                <a:ea typeface="+mn-lt"/>
                <a:cs typeface="+mn-lt"/>
              </a:rPr>
              <a:t>Bežné presvedčenia</a:t>
            </a:r>
            <a:r>
              <a:rPr lang="sk" sz="2000" noProof="0" dirty="0">
                <a:latin typeface="Poppins"/>
                <a:ea typeface="+mn-lt"/>
                <a:cs typeface="+mn-lt"/>
              </a:rPr>
              <a:t> sú tradične uznávané myšlienky, názory, koncepty, úvahy alebo presvedčenia jednotlivcov.</a:t>
            </a:r>
            <a:endParaRPr lang="sk" sz="2000" noProof="0" dirty="0">
              <a:latin typeface="Poppins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k" sz="2000" noProof="0" dirty="0">
                <a:latin typeface="Poppins"/>
                <a:ea typeface="+mn-lt"/>
                <a:cs typeface="+mn-lt"/>
              </a:rPr>
              <a:t>V kontexte výučby a vzdelávania sa takéto presvedčenia často označujú ako </a:t>
            </a:r>
            <a:r>
              <a:rPr lang="sk" sz="2000" b="1" noProof="0" dirty="0">
                <a:latin typeface="Poppins"/>
                <a:ea typeface="+mn-lt"/>
                <a:cs typeface="+mn-lt"/>
              </a:rPr>
              <a:t>predsudky, alternatívne koncepcie, predchádzajúce vedomosti</a:t>
            </a:r>
            <a:r>
              <a:rPr lang="sk" sz="2000" noProof="0" dirty="0">
                <a:latin typeface="Poppins"/>
                <a:ea typeface="+mn-lt"/>
                <a:cs typeface="+mn-lt"/>
              </a:rPr>
              <a:t> alebo </a:t>
            </a:r>
            <a:r>
              <a:rPr lang="sk" sz="2000" b="1" noProof="0" dirty="0">
                <a:latin typeface="Poppins"/>
                <a:ea typeface="+mn-lt"/>
                <a:cs typeface="+mn-lt"/>
              </a:rPr>
              <a:t>nápady študentstva.</a:t>
            </a:r>
            <a:endParaRPr lang="sk" sz="2000" noProof="0" dirty="0">
              <a:latin typeface="Poppins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k" sz="2000" noProof="0" dirty="0">
                <a:latin typeface="Poppins"/>
                <a:ea typeface="+mn-lt"/>
                <a:cs typeface="+mn-lt"/>
              </a:rPr>
              <a:t>Dôležité je, že tieto presvedčenia nie sú hodnotené z hľadiska ich vedeckej presnosti, pôvodu alebo dôvodov.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k" sz="2000" noProof="0" dirty="0">
                <a:latin typeface="Poppins"/>
                <a:ea typeface="+mn-lt"/>
                <a:cs typeface="+mn-lt"/>
              </a:rPr>
              <a:t>Napriek tomu </a:t>
            </a:r>
            <a:r>
              <a:rPr lang="sk" sz="2000" b="1" noProof="0" dirty="0">
                <a:latin typeface="Poppins"/>
                <a:ea typeface="+mn-lt"/>
                <a:cs typeface="+mn-lt"/>
              </a:rPr>
              <a:t>zohrávajú pri formovaní procesu učenia významnú úlohu</a:t>
            </a:r>
            <a:r>
              <a:rPr lang="sk" sz="2000" noProof="0" dirty="0">
                <a:latin typeface="Poppins"/>
                <a:ea typeface="+mn-lt"/>
                <a:cs typeface="+mn-lt"/>
              </a:rPr>
              <a:t> – bez ohľadu na to, ako je učenie presne definované.</a:t>
            </a:r>
            <a:endParaRPr lang="sk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4C43B-555B-AD23-C9CA-D56A36CA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Aktuálne znalosti a domnienky študentstva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9CE060-9248-1C4D-09BD-FF3C4460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" dirty="0"/>
              <a:t>Prehľad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AAF877-1EB4-4164-A7D7-66899F2652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5300" y="1548606"/>
            <a:ext cx="5600700" cy="2566194"/>
          </a:xfrm>
        </p:spPr>
        <p:txBody>
          <a:bodyPr/>
          <a:lstStyle/>
          <a:p>
            <a:r>
              <a:rPr lang="sk" sz="2000" noProof="0" dirty="0"/>
              <a:t>1. modul: Preskúmajte svoje nápady</a:t>
            </a:r>
          </a:p>
          <a:p>
            <a:r>
              <a:rPr lang="sk" sz="2000" noProof="0" dirty="0"/>
              <a:t>2. modul: Zapojte študentstvo</a:t>
            </a:r>
          </a:p>
          <a:p>
            <a:r>
              <a:rPr lang="sk" sz="2000" noProof="0" dirty="0"/>
              <a:t>3. modul: Preskúmajte a vysvetlite problémy súvisiace s pôdou</a:t>
            </a:r>
          </a:p>
          <a:p>
            <a:r>
              <a:rPr lang="sk" sz="2000" noProof="0" dirty="0"/>
              <a:t>4. modul: Prehĺbte vedomosti o pôde a vyhodnoťte študentský pokrok vo vzdelávaní</a:t>
            </a:r>
          </a:p>
          <a:p>
            <a:endParaRPr lang="sk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BA0C58-FFC8-4898-B593-88F042856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9391"/>
          <a:stretch/>
        </p:blipFill>
        <p:spPr>
          <a:xfrm>
            <a:off x="6526160" y="1238704"/>
            <a:ext cx="4826052" cy="40960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43424" y="5443367"/>
            <a:ext cx="5169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900" noProof="0" dirty="0"/>
              <a:t>Foto: Universität Innsbruck, Institut für Fachdidak</a:t>
            </a:r>
            <a:r>
              <a:rPr lang="en-GB" sz="900" noProof="0" dirty="0"/>
              <a:t>t</a:t>
            </a:r>
            <a:r>
              <a:rPr lang="sk" sz="900" noProof="0" dirty="0"/>
              <a:t>ik</a:t>
            </a:r>
          </a:p>
        </p:txBody>
      </p:sp>
    </p:spTree>
    <p:extLst>
      <p:ext uri="{BB962C8B-B14F-4D97-AF65-F5344CB8AC3E}">
        <p14:creationId xmlns:p14="http://schemas.microsoft.com/office/powerpoint/2010/main" val="361483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49771" y="1612232"/>
            <a:ext cx="79513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2000" b="1" u="sng" noProof="0" dirty="0">
                <a:latin typeface="Poppins"/>
              </a:rPr>
              <a:t>Úloha 2.2: </a:t>
            </a:r>
            <a:r>
              <a:rPr lang="sk" sz="2000" b="1" noProof="0" dirty="0">
                <a:latin typeface="Poppins"/>
              </a:rPr>
              <a:t>Čítanie článkov</a:t>
            </a:r>
          </a:p>
          <a:p>
            <a:endParaRPr lang="sk" sz="2000" b="1" noProof="0" dirty="0">
              <a:latin typeface="Poppins"/>
            </a:endParaRPr>
          </a:p>
          <a:p>
            <a:r>
              <a:rPr lang="sk" sz="2000" b="1" i="1" noProof="0" dirty="0">
                <a:latin typeface="Poppins"/>
              </a:rPr>
              <a:t>Prečítajte si tento dokument</a:t>
            </a:r>
            <a:r>
              <a:rPr lang="sk" sz="2000" b="1" noProof="0" dirty="0">
                <a:latin typeface="Poppins"/>
              </a:rPr>
              <a:t>:</a:t>
            </a:r>
          </a:p>
          <a:p>
            <a:endParaRPr lang="sk" noProof="0" dirty="0"/>
          </a:p>
          <a:p>
            <a:r>
              <a:rPr lang="sk" noProof="0" dirty="0"/>
              <a:t>Ero-Tolliver, I., Lucas, D. &amp; Schauble, L. Young Children’s Thinking About Decomposition: Early Modeling Entrees to Complex Ideas in Science. </a:t>
            </a:r>
            <a:r>
              <a:rPr lang="sk" i="1" noProof="0" dirty="0"/>
              <a:t>Res Sci Educ</a:t>
            </a:r>
            <a:r>
              <a:rPr lang="sk" noProof="0" dirty="0"/>
              <a:t> </a:t>
            </a:r>
            <a:r>
              <a:rPr lang="sk" b="1" noProof="0" dirty="0"/>
              <a:t>43</a:t>
            </a:r>
            <a:r>
              <a:rPr lang="sk" noProof="0" dirty="0"/>
              <a:t>, 2137–2152 (2013). </a:t>
            </a:r>
            <a:r>
              <a:rPr lang="sk" noProof="0" dirty="0">
                <a:hlinkClick r:id="rId7"/>
              </a:rPr>
              <a:t>https://doi.org/10.1007/s11165-012-9348-4</a:t>
            </a:r>
            <a:endParaRPr lang="sk" noProof="0" dirty="0"/>
          </a:p>
          <a:p>
            <a:endParaRPr lang="sk" sz="2000" noProof="0" dirty="0">
              <a:latin typeface="Poppins"/>
            </a:endParaRPr>
          </a:p>
          <a:p>
            <a:endParaRPr lang="sk" sz="2000" noProof="0" dirty="0">
              <a:latin typeface="Poppins"/>
            </a:endParaRPr>
          </a:p>
          <a:p>
            <a:r>
              <a:rPr lang="sk" sz="2000" noProof="0" dirty="0">
                <a:latin typeface="Poppins"/>
              </a:rPr>
              <a:t>			  </a:t>
            </a:r>
          </a:p>
          <a:p>
            <a:endParaRPr lang="sk" sz="2000" noProof="0" dirty="0">
              <a:latin typeface="Poppins"/>
            </a:endParaRPr>
          </a:p>
          <a:p>
            <a:endParaRPr lang="sk" sz="2000" noProof="0" dirty="0">
              <a:latin typeface="Poppins"/>
            </a:endParaRPr>
          </a:p>
        </p:txBody>
      </p:sp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E9D3EAA3-1D35-4036-AE13-4B0E0BCF71B9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sk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Aktivita v obrátenej triede</a:t>
            </a:r>
            <a:endParaRPr lang="sk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A34CF2B-C98B-F424-D808-9C0FC113EE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k" dirty="0"/>
              <a:t>Nápady študentov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EA0FDD-2901-9767-2C4E-8081E50873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23F7D2C0-0D33-E4A1-9325-B4E42A35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63E8299-8C4D-7EC3-875F-AFCCD10C3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72968BB-B829-C551-0A3A-8A6E25C32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D43FE7D-1536-BA82-3975-147E1D4A3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F4776284-9659-96AE-9437-2F0E3AF9C0B2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sk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Aktivita v obrátenej triede</a:t>
            </a:r>
            <a:endParaRPr lang="sk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AFECE0D-45E2-FB73-3532-B76961332B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k" dirty="0"/>
              <a:t>Nápady študentov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256195" y="1493439"/>
            <a:ext cx="7673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" noProof="0" dirty="0">
                <a:latin typeface="Poppins"/>
              </a:rPr>
              <a:t>‘</a:t>
            </a:r>
            <a:r>
              <a:rPr lang="sk" i="1" noProof="0" dirty="0">
                <a:latin typeface="Poppins"/>
              </a:rPr>
              <a:t>Pri úvodnom hodnotení sa vo väčšine odpovedí študentov (N = 11) objavovala domnienka, že </a:t>
            </a:r>
            <a:r>
              <a:rPr lang="sk" b="1" i="1" noProof="0" dirty="0">
                <a:latin typeface="Poppins"/>
              </a:rPr>
              <a:t>listy jednoducho zmizli</a:t>
            </a:r>
            <a:r>
              <a:rPr lang="sk" i="1" noProof="0" dirty="0">
                <a:latin typeface="Poppins"/>
              </a:rPr>
              <a:t>, pričom len máloktorí sa pokúsili vysvetliť, kam (hoci jedno dieťa prišlo s nápadom, že ich zrejme </a:t>
            </a:r>
            <a:r>
              <a:rPr lang="sk" b="1" i="1" noProof="0" dirty="0">
                <a:latin typeface="Poppins"/>
              </a:rPr>
              <a:t>odfúklo „na inú planétu“).</a:t>
            </a:r>
            <a:r>
              <a:rPr lang="sk" i="1" noProof="0" dirty="0">
                <a:latin typeface="Poppins"/>
              </a:rPr>
              <a:t>). Študenti povedali, že listy </a:t>
            </a:r>
            <a:r>
              <a:rPr lang="sk" b="1" i="1" noProof="0" dirty="0">
                <a:latin typeface="Poppins"/>
              </a:rPr>
              <a:t>„zmizli“, „odumreli“, „odfúklo ich“ </a:t>
            </a:r>
            <a:r>
              <a:rPr lang="sk" i="1" noProof="0" dirty="0">
                <a:latin typeface="Poppins"/>
              </a:rPr>
              <a:t>alebo ich odviezli smetiari. Zvyšná polovica študentov uviedla, že listy postupne zmenšujú svoj objem a zdá sa, že pochopili, že to treba brať do úvahy. Nie je však prekvapením, že títo študenti </a:t>
            </a:r>
            <a:r>
              <a:rPr lang="sk" b="1" i="1" noProof="0" dirty="0">
                <a:latin typeface="Poppins"/>
              </a:rPr>
              <a:t>sa zamerali najmä na mechanické </a:t>
            </a:r>
            <a:r>
              <a:rPr lang="sk" i="1" noProof="0" dirty="0">
                <a:latin typeface="Poppins"/>
              </a:rPr>
              <a:t>(a nie chemické) procesy zmeny. Poukázali na to, že ľudia a zvieratá po listoch šliapu a tie sa následne rozlámu a rozpadnú na menšie kúsky</a:t>
            </a:r>
            <a:r>
              <a:rPr lang="sk" noProof="0" dirty="0">
                <a:latin typeface="Poppins"/>
              </a:rPr>
              <a:t>“(ibit, s. 2141). 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81E21DDA-98DE-FBAA-B820-88C3145BE258}"/>
              </a:ext>
            </a:extLst>
          </p:cNvPr>
          <p:cNvSpPr/>
          <p:nvPr/>
        </p:nvSpPr>
        <p:spPr bwMode="auto">
          <a:xfrm>
            <a:off x="2313370" y="490975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" sz="1000" noProof="0" dirty="0"/>
              <a:t>Ero-Tolliver, I., Lucas, D. &amp; Schauble, L. Young Children’s Thinking About Decomposition: Early Modeling Entrees to Complex Ideas in Science. </a:t>
            </a:r>
            <a:r>
              <a:rPr lang="sk" sz="1000" i="1" noProof="0" dirty="0"/>
              <a:t>Res Sci Educ</a:t>
            </a:r>
            <a:r>
              <a:rPr lang="sk" sz="1000" noProof="0" dirty="0"/>
              <a:t> </a:t>
            </a:r>
            <a:r>
              <a:rPr lang="sk" sz="1000" b="1" noProof="0" dirty="0"/>
              <a:t>43</a:t>
            </a:r>
            <a:r>
              <a:rPr lang="sk" sz="1000" noProof="0" dirty="0"/>
              <a:t>, 2137–2152 (2013). </a:t>
            </a:r>
            <a:r>
              <a:rPr lang="sk" sz="1000" noProof="0" dirty="0">
                <a:hlinkClick r:id="rId7"/>
              </a:rPr>
              <a:t>https://doi.org/10.1007/s11165-012-9348-4</a:t>
            </a:r>
            <a:endParaRPr lang="sk" sz="1000" noProof="0" dirty="0"/>
          </a:p>
        </p:txBody>
      </p:sp>
    </p:spTree>
    <p:extLst>
      <p:ext uri="{BB962C8B-B14F-4D97-AF65-F5344CB8AC3E}">
        <p14:creationId xmlns:p14="http://schemas.microsoft.com/office/powerpoint/2010/main" val="1073339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38216" y="1261982"/>
            <a:ext cx="719473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" noProof="0" dirty="0">
              <a:latin typeface="Poppins"/>
            </a:endParaRPr>
          </a:p>
          <a:p>
            <a:r>
              <a:rPr lang="sk" sz="2000" b="1" noProof="0" dirty="0">
                <a:latin typeface="Poppins"/>
              </a:rPr>
              <a:t>Diskutujte v malých skupinkách</a:t>
            </a:r>
            <a:r>
              <a:rPr lang="sk" sz="2000" noProof="0" dirty="0">
                <a:latin typeface="Poppins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" sz="2000" noProof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" sz="2000" i="1" noProof="0" dirty="0">
                <a:latin typeface="Poppins"/>
              </a:rPr>
              <a:t>Ako by mohlo takéto uvažovanie a domnienky ovplyvniť proces učenia?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" sz="2000" i="1" noProof="0" dirty="0">
                <a:latin typeface="Poppins"/>
              </a:rPr>
              <a:t>Ako hodnotíte vzdelávací blok prezentovaný v dokumente?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" sz="2000" i="1" noProof="0" dirty="0">
                <a:latin typeface="Poppins"/>
              </a:rPr>
              <a:t>Aké sú silné a možné slabé stránky tejto vyučovacej hodiny? 			  </a:t>
            </a:r>
          </a:p>
          <a:p>
            <a:endParaRPr lang="sk" noProof="0" dirty="0">
              <a:latin typeface="Poppins"/>
            </a:endParaRPr>
          </a:p>
          <a:p>
            <a:endParaRPr lang="sk" noProof="0" dirty="0">
              <a:latin typeface="Poppins"/>
            </a:endParaRPr>
          </a:p>
        </p:txBody>
      </p:sp>
      <p:pic>
        <p:nvPicPr>
          <p:cNvPr id="17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EDDCC024-6383-48C8-9FBE-EE9B5D1A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87" y="1414485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667C4E3-0A90-47BF-9C55-8C9F06F51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570327" y="3546955"/>
            <a:ext cx="1783457" cy="178345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BC570AA-D73D-4661-975C-A5AC45A1E4BC}"/>
              </a:ext>
            </a:extLst>
          </p:cNvPr>
          <p:cNvSpPr/>
          <p:nvPr/>
        </p:nvSpPr>
        <p:spPr bwMode="auto">
          <a:xfrm>
            <a:off x="838216" y="4074201"/>
            <a:ext cx="8504979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b="1" noProof="0" dirty="0">
                <a:latin typeface="Poppins"/>
                <a:cs typeface="Poppins"/>
              </a:rPr>
              <a:t>Prezentujte svoje závery v plenárnej diskusii: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Poppins"/>
              </a:rPr>
              <a:t>Zhrňte zistenia a myšlienky na tabuľu, flipchart</a:t>
            </a:r>
            <a:endParaRPr lang="sk" sz="2000" b="1" noProof="0" dirty="0">
              <a:latin typeface="Poppins"/>
              <a:cs typeface="Poppin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4FB7731-8784-BBCC-4DAF-13C777BAD9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k" dirty="0"/>
              <a:t>Nápady študentov</a:t>
            </a:r>
          </a:p>
        </p:txBody>
      </p:sp>
    </p:spTree>
    <p:extLst>
      <p:ext uri="{BB962C8B-B14F-4D97-AF65-F5344CB8AC3E}">
        <p14:creationId xmlns:p14="http://schemas.microsoft.com/office/powerpoint/2010/main" val="164749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557589" y="1599458"/>
            <a:ext cx="57552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k" sz="2400" i="1" noProof="0" dirty="0">
                <a:latin typeface="Poppins"/>
                <a:cs typeface="Poppins"/>
              </a:rPr>
              <a:t>Na ďalšie stretnutie prineste pohár so zeminou odobratou v okolí.</a:t>
            </a:r>
            <a:endParaRPr lang="sk" sz="2400" i="1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AB69B-7EC3-E55E-5454-2E569341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Úloha do 3. modulu: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1735549A-E3E2-8390-82B9-6E76BE94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noProof="0" dirty="0"/>
              <a:t>3.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" noProof="0" dirty="0"/>
              <a:t>Preskúmajte a vysvetlite problémy súvisiace s pôdou</a:t>
            </a:r>
          </a:p>
        </p:txBody>
      </p:sp>
    </p:spTree>
    <p:extLst>
      <p:ext uri="{BB962C8B-B14F-4D97-AF65-F5344CB8AC3E}">
        <p14:creationId xmlns:p14="http://schemas.microsoft.com/office/powerpoint/2010/main" val="152006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93712" y="1267884"/>
            <a:ext cx="57824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Rozdeľte sa do</a:t>
            </a:r>
            <a:r>
              <a:rPr lang="sk" sz="2000" b="1" noProof="0" dirty="0"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sk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skupín po troch a postupujte podľa zadania: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sk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b="1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Úloha 3.1</a:t>
            </a:r>
            <a:r>
              <a:rPr lang="sk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.: 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sk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Pozorujte vzorky pôdy a porovnajte ich – </a:t>
            </a:r>
            <a:r>
              <a:rPr lang="sk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voňajú rovnako, sú rovnaké na dotyk?</a:t>
            </a:r>
            <a:endParaRPr lang="sk" i="1" noProof="0" dirty="0">
              <a:latin typeface="Poppins"/>
              <a:cs typeface="Calibri" panose="020F0502020204030204" pitchFamily="34" charset="0"/>
            </a:endParaRPr>
          </a:p>
          <a:p>
            <a:pPr marL="285750" lvl="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sk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Aké živočíchy v nich </a:t>
            </a:r>
            <a:r>
              <a:rPr lang="sk" i="1" noProof="0" dirty="0">
                <a:latin typeface="Poppins"/>
                <a:ea typeface="Arial"/>
                <a:cs typeface="Calibri" panose="020F0502020204030204" pitchFamily="34" charset="0"/>
              </a:rPr>
              <a:t>môžete pozorovať</a:t>
            </a:r>
            <a:r>
              <a:rPr lang="sk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? </a:t>
            </a:r>
            <a:r>
              <a:rPr lang="sk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Zistite ich názvy a overte, </a:t>
            </a:r>
            <a:r>
              <a:rPr lang="sk" noProof="0" dirty="0">
                <a:latin typeface="Poppins"/>
                <a:cs typeface="Calibri" panose="020F0502020204030204" pitchFamily="34" charset="0"/>
              </a:rPr>
              <a:t>či všetky živočíchy žijú vo všetkých troch vzorkách pôdy.</a:t>
            </a:r>
            <a:r>
              <a:rPr lang="sk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endParaRPr lang="sk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Potrebné materiály: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sk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lupa/stereoskopická lupa</a:t>
            </a:r>
          </a:p>
          <a:p>
            <a:pPr marL="28575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sk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kľúč na určovanie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sk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pracovný list – protokol</a:t>
            </a:r>
            <a:endParaRPr lang="sk" sz="12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Poppins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14760-668D-FA5B-227A-031CE2DA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explore (skúmať)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45444053-A6EE-C962-EF71-0B809209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  <p:sp>
        <p:nvSpPr>
          <p:cNvPr id="15" name="Rechteckige Legende 14"/>
          <p:cNvSpPr/>
          <p:nvPr/>
        </p:nvSpPr>
        <p:spPr bwMode="auto">
          <a:xfrm>
            <a:off x="7506521" y="5014032"/>
            <a:ext cx="2792675" cy="686435"/>
          </a:xfrm>
          <a:prstGeom prst="wedgeRectCallout">
            <a:avLst>
              <a:gd name="adj1" fmla="val -53647"/>
              <a:gd name="adj2" fmla="val -125732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sk" sz="1800" b="0" i="0" u="none" strike="noStrike" cap="none" spc="0" noProof="0" dirty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Priniesol každý pohár so zeminou?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24112" y="1436398"/>
            <a:ext cx="4909308" cy="398520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4420238" y="542160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Čerpanie kreditov: www</a:t>
            </a:r>
            <a:r>
              <a:rPr lang="sk" sz="1400" b="0" i="0" u="none" strike="noStrike" cap="none" spc="0" noProof="0" dirty="0">
                <a:ln>
                  <a:noFill/>
                </a:ln>
                <a:solidFill>
                  <a:srgbClr val="59302C"/>
                </a:solidFill>
                <a:latin typeface="MuseoSans"/>
                <a:cs typeface="Arial"/>
              </a:rPr>
              <a:t>.lesb</a:t>
            </a:r>
            <a:r>
              <a:rPr lang="sk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ullesdemo.fr</a:t>
            </a:r>
            <a:endParaRPr lang="sk" sz="1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119FAA-F327-2E2A-C92F-5C00300AB7D0}"/>
              </a:ext>
            </a:extLst>
          </p:cNvPr>
          <p:cNvSpPr txBox="1"/>
          <p:nvPr/>
        </p:nvSpPr>
        <p:spPr bwMode="auto">
          <a:xfrm>
            <a:off x="445439" y="1236111"/>
            <a:ext cx="26761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(Skúmať)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91C50D-7354-4AD4-77A9-100DAAB7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Študenti a študentky samostatne zistia niečo nové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1241419" y="2332746"/>
            <a:ext cx="9532258" cy="1891287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Vytvárajte príležitosti, ktoré študentom a študentkám umožnia samostatne a aktívne si odvodzovať vedomosti, získavať skúsenosti a do hĺbky pochopiť rôzne koncepty, aplikovať existujúce vedomosti a koncepty ďalej rozvíjať, získavať a uplatňovať procedurálne vedomosti a zručnosti.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9B70E49-A811-098A-EA9E-E96C7EBBC5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k" dirty="0"/>
              <a:t>Študenti a študentky samostatne zistia niečo nové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4BE8A39F-DC0E-D90A-2B94-B312CB684D42}"/>
              </a:ext>
            </a:extLst>
          </p:cNvPr>
          <p:cNvSpPr txBox="1"/>
          <p:nvPr/>
        </p:nvSpPr>
        <p:spPr bwMode="auto">
          <a:xfrm>
            <a:off x="445439" y="1236111"/>
            <a:ext cx="26761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(Skúmať)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0B7E05-3920-FA12-651D-2CB58B4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Ako získavajú poznatky vedci</a:t>
            </a:r>
          </a:p>
        </p:txBody>
      </p:sp>
      <p:sp>
        <p:nvSpPr>
          <p:cNvPr id="8" name="Rechteck 2"/>
          <p:cNvSpPr/>
          <p:nvPr/>
        </p:nvSpPr>
        <p:spPr bwMode="auto">
          <a:xfrm>
            <a:off x="1241418" y="2339597"/>
            <a:ext cx="9532257" cy="2357056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Poznatky z biológie vedci získavajú na základe kombinácie empirizmu a teórie, t. j. na jednej strane skúsenosti získavajú pozorovaním a zberom príslušných merateľných údajov, na druhej strane na stanovenie predpokladov/hypotéz a kauzálnych vzťahov (vzťah „ak – potom“) využívajú existujúce poznatky/teórie. 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7BA2687D-00C4-B08A-B31E-90A05064C4C7}"/>
              </a:ext>
            </a:extLst>
          </p:cNvPr>
          <p:cNvSpPr txBox="1"/>
          <p:nvPr/>
        </p:nvSpPr>
        <p:spPr bwMode="auto">
          <a:xfrm>
            <a:off x="445439" y="1236111"/>
            <a:ext cx="26761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(Skúmať)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998532" y="2021691"/>
            <a:ext cx="9057777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Do istej miery štruktúrované vzdelávacie príležitosti: vybrané informačné materiály, výskum literatúry, prieskumy/rozhovory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Experimenty (simulovanie javov)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Experimenty (testovanie premenných)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Simulačné hry/role play (hranie rolí): napr. cielená príprava na diskusiu atď.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Vzdelávanie prostredníctvom objavovania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B77464-DCC0-DDD3-DF05-099357A3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Metódy aktívnej práce s obsahom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E49A1829-5CCE-2572-ABAD-EE35CA8A2A65}"/>
              </a:ext>
            </a:extLst>
          </p:cNvPr>
          <p:cNvSpPr txBox="1"/>
          <p:nvPr/>
        </p:nvSpPr>
        <p:spPr bwMode="auto">
          <a:xfrm>
            <a:off x="445439" y="1236111"/>
            <a:ext cx="2676133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(Skúmať)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noProof="0" dirty="0"/>
              <a:t>1.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" noProof="0" dirty="0"/>
              <a:t>Preskúmajte svoje nápady </a:t>
            </a:r>
          </a:p>
        </p:txBody>
      </p:sp>
    </p:spTree>
    <p:extLst>
      <p:ext uri="{BB962C8B-B14F-4D97-AF65-F5344CB8AC3E}">
        <p14:creationId xmlns:p14="http://schemas.microsoft.com/office/powerpoint/2010/main" val="22722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8DDA0-78A2-82CC-A8A1-5A024EEF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" dirty="0"/>
              <a:t>Najviac sa naučí ten, kto má príležitosť látku vysvetľovať</a:t>
            </a:r>
          </a:p>
        </p:txBody>
      </p:sp>
      <p:sp>
        <p:nvSpPr>
          <p:cNvPr id="4" name="Textfeld 13"/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2"/>
          <p:cNvSpPr txBox="1"/>
          <p:nvPr/>
        </p:nvSpPr>
        <p:spPr bwMode="auto">
          <a:xfrm>
            <a:off x="1381657" y="2170264"/>
            <a:ext cx="9266785" cy="23529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k" sz="2000" noProof="0" dirty="0">
                <a:latin typeface="Poppins"/>
                <a:cs typeface="Calibri"/>
              </a:rPr>
              <a:t>Vytvárajte pre študentstvo príležitosti, aby mohli nové vedomosti vysvetľovať: medzi sebou navzájom, sami sebe alebo pedagógovi. V prípade potreby vyhraďte priestor, v rámci ktorého môže pedagóg klásť ďalšie otázky a v prípade potreby objasniť nápady alebo nadviazať na „alternatívne študentské nápady“, prípadne opraviť nesprávne vysvetlenia študentov a pod.</a:t>
            </a:r>
            <a:endParaRPr lang="sk" sz="2000" noProof="0" dirty="0">
              <a:latin typeface="Poppins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endParaRPr lang="sk" sz="2000" b="0" i="0" u="none" strike="noStrike" cap="none" spc="0" noProof="0" dirty="0">
              <a:ln>
                <a:noFill/>
              </a:ln>
              <a:latin typeface="Poppins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73124" y="1937225"/>
            <a:ext cx="6568041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Zvyčajne na hodinách vysvetľuje učiteľ – v tejto fáze však chceme študentom ponúknuť aktivity, v rámci ktorých môžu oni sami problematiku vysvetliť ostatným.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sz="2000" b="0" i="0" u="none" strike="noStrike" cap="none" spc="0" noProof="0" dirty="0">
                <a:ln>
                  <a:noFill/>
                </a:ln>
                <a:latin typeface="Poppins"/>
                <a:cs typeface="Calibri" panose="020F0502020204030204" pitchFamily="34" charset="0"/>
              </a:rPr>
              <a:t>Cieľom je podporiť študentov v prehlbovaní vedomostí a porozumenia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Úlohou učiteľa je uviesť problematiku do širšieho kontextu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AFFBD6-16A8-B9B9-DA84-C66887D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" dirty="0"/>
              <a:t>Najviac sa naučí ten, kto má príležitosť látku vysvetľovať</a:t>
            </a:r>
          </a:p>
        </p:txBody>
      </p:sp>
      <p:sp>
        <p:nvSpPr>
          <p:cNvPr id="7" name="Textfeld 33">
            <a:extLst>
              <a:ext uri="{FF2B5EF4-FFF2-40B4-BE49-F238E27FC236}">
                <a16:creationId xmlns:a16="http://schemas.microsoft.com/office/drawing/2014/main" id="{00E65ACE-554B-9953-855E-32AF49C2DDD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k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Zdroj obrázka:</a:t>
            </a:r>
            <a:r>
              <a:rPr lang="sk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sk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sk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feld 13">
            <a:extLst>
              <a:ext uri="{FF2B5EF4-FFF2-40B4-BE49-F238E27FC236}">
                <a16:creationId xmlns:a16="http://schemas.microsoft.com/office/drawing/2014/main" id="{FB820548-2A33-EF3C-1984-140B3F40B7DD}"/>
              </a:ext>
            </a:extLst>
          </p:cNvPr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F5AE-ED0C-FC92-9AF3-F9459826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" dirty="0"/>
              <a:t>Najviac sa naučí ten, kto má príležitosť látku vysvetľovať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2B8B9555-9FFF-FF10-D444-07BAEEAF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8" name="Rechteck 3"/>
          <p:cNvSpPr/>
          <p:nvPr/>
        </p:nvSpPr>
        <p:spPr bwMode="auto">
          <a:xfrm>
            <a:off x="909145" y="1951892"/>
            <a:ext cx="6096000" cy="23570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k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Úloha 3.2: Každý si samostatne prezrie tento plagát </a:t>
            </a:r>
          </a:p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k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Vysvetlite vlastnými slovami (skupinová práca)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Čo si predstavujete pod pojmom „zdravý stav pôdy“?  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Ako vyzerá</a:t>
            </a:r>
            <a:r>
              <a:rPr lang="sk" sz="2000" i="1" noProof="0" dirty="0">
                <a:latin typeface="Poppins"/>
                <a:cs typeface="Calibri" panose="020F0502020204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Calibri" panose="020F0502020204030204" pitchFamily="34" charset="0"/>
              </a:rPr>
              <a:t>…</a:t>
            </a:r>
            <a:endParaRPr lang="sk" sz="20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5" name="Textfeld 33">
            <a:extLst>
              <a:ext uri="{FF2B5EF4-FFF2-40B4-BE49-F238E27FC236}">
                <a16:creationId xmlns:a16="http://schemas.microsoft.com/office/drawing/2014/main" id="{064DB45F-506D-7B7C-C36F-671A8588904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k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Zdroj obrázka:</a:t>
            </a:r>
            <a:r>
              <a:rPr lang="sk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sk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sk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feld 13">
            <a:extLst>
              <a:ext uri="{FF2B5EF4-FFF2-40B4-BE49-F238E27FC236}">
                <a16:creationId xmlns:a16="http://schemas.microsoft.com/office/drawing/2014/main" id="{5ECE69F5-DDC8-1CAF-C9A2-87D57FA757F8}"/>
              </a:ext>
            </a:extLst>
          </p:cNvPr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62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964616" y="3255526"/>
            <a:ext cx="7562680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Študenti dostanú informačné kartičky o živočíchoch, ktoré našli.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Pripravia si krátku prezentáciu, v rámci ktorej vysvetlia úlohu konkrétneho živočícha v pôdnom systéme.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832762" y="2930681"/>
            <a:ext cx="1466434" cy="146643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5F0AE5-40CA-40FB-AEF3-3995A988E8DB}"/>
              </a:ext>
            </a:extLst>
          </p:cNvPr>
          <p:cNvSpPr txBox="1"/>
          <p:nvPr/>
        </p:nvSpPr>
        <p:spPr>
          <a:xfrm>
            <a:off x="964616" y="2093469"/>
            <a:ext cx="694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2000" b="1" u="sng" noProof="0" dirty="0">
                <a:latin typeface="Poppins"/>
              </a:rPr>
              <a:t>Úloha 3.3. </a:t>
            </a:r>
            <a:r>
              <a:rPr lang="sk" sz="2000" noProof="0" dirty="0">
                <a:latin typeface="Poppins"/>
              </a:rPr>
              <a:t>Po preskúmaní živočíchov v pôde tieto úlohy študentov a študentky motivujú k tomu, aby vysvetlili, čo sa už naučili.</a:t>
            </a:r>
          </a:p>
        </p:txBody>
      </p:sp>
      <p:pic>
        <p:nvPicPr>
          <p:cNvPr id="8" name="Grafik 7" descr="Lehrer">
            <a:extLst>
              <a:ext uri="{FF2B5EF4-FFF2-40B4-BE49-F238E27FC236}">
                <a16:creationId xmlns:a16="http://schemas.microsoft.com/office/drawing/2014/main" id="{BE0F0975-E2D7-464D-A71B-1A2F65BAF81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0333" y="4397115"/>
            <a:ext cx="914400" cy="914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012733-7EBF-DBE4-1D0D-82BAB1FD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" dirty="0"/>
              <a:t>Najviac sa naučí ten, kto má príležitosť látku vysvetľovať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9AB2DAF5-B434-AB20-26FF-32F243439D27}"/>
              </a:ext>
            </a:extLst>
          </p:cNvPr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780306" y="2913691"/>
            <a:ext cx="1697351" cy="16973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651250" y="6498067"/>
            <a:ext cx="6096000" cy="26161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sk" sz="1050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445438" y="1876673"/>
            <a:ext cx="10275114" cy="254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Metóda vysvetľovania je v rámci výučby stále najčastejšie používaným nástrojom.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Najviac sa naučí ten, kto má príležitosť problematiku vysvetľovať.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Vysvetlenie by mal učiteľ poskytovať len vtedy, ak žiaka samostatné vysvetľovanie zahltí alebo sa ukáže ako nedostatočné.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Spätná väzba poukazujúca na to, že vysvetlenie bolo čiastočne nesprávne, neprispieva k úspešnému vzdelávaniu, práve naopak.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588737" y="4864232"/>
            <a:ext cx="850437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" sz="2000" b="1" i="1" noProof="0" dirty="0">
                <a:latin typeface="Poppins"/>
                <a:cs typeface="Calibri" panose="020F0502020204030204" pitchFamily="34" charset="0"/>
              </a:rPr>
              <a:t>-&gt; Je oveľa efektívnejšie od žiakov žiadať, aby obsah vysvetlili sami – prostredníctvom riešení s príkladmi.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606A0A-D25F-4F0E-0D3F-5DCF075F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vysvetlenie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DECDC408-A71E-6037-2EFF-5D5AC160756E}"/>
              </a:ext>
            </a:extLst>
          </p:cNvPr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173421" y="1978253"/>
            <a:ext cx="11556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Pomenujte tému, stanovte cieľ a zhrnutie.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Postupujte štruktúrovaným a organizovaným spôsobom – explicitne objasnite kauzálne vzťahy.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Nadviažte na to, čo je známe, a používajte analógie.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Konkretizujte na príkladoch.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Ilustrujte pomocou médií.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Zdôraznite dôležité body – hlasom, gestikuláciou, zapíšte si ich, zastavte sa a zamyslite sa nad nimi a udržujte očný kontakt.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Komunikujte interaktívne, ale neklaďte otázky/neskúšajte študentov.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Nevyjadrujte sa zložito, používajte jednoduchý jazyk.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Zahrňte opakovanie a aktivity na prechod k ďalšej časti.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Snažte sa pôsobiť dynamicky a vyžarovať nadšenie.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4A65B-2E21-201B-2062-A380D51D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>
                <a:cs typeface="Arial"/>
              </a:rPr>
              <a:t>Desatoro správneho vysvetľovania v školskom prostredí</a:t>
            </a:r>
            <a:endParaRPr lang="sk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6A21B694-FEA7-BE4C-69DC-610CA9503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0032194" y="4506193"/>
            <a:ext cx="1697351" cy="1697351"/>
          </a:xfrm>
          <a:prstGeom prst="rect">
            <a:avLst/>
          </a:prstGeom>
        </p:spPr>
      </p:pic>
      <p:sp>
        <p:nvSpPr>
          <p:cNvPr id="3" name="Textfeld 13">
            <a:extLst>
              <a:ext uri="{FF2B5EF4-FFF2-40B4-BE49-F238E27FC236}">
                <a16:creationId xmlns:a16="http://schemas.microsoft.com/office/drawing/2014/main" id="{F97C88BC-B5F2-91E6-94FD-18FA4384F5AD}"/>
              </a:ext>
            </a:extLst>
          </p:cNvPr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 bwMode="auto">
          <a:xfrm>
            <a:off x="5943600" y="545622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" sz="1050" u="sng" noProof="0" dirty="0"/>
              <a:t>(https://www.natur-erforschen.net/wp-content/uploads/2017/08/Pedosph%C3%A4re-2.pdf, </a:t>
            </a:r>
            <a:r>
              <a:rPr lang="en-US" sz="1050" u="sng" dirty="0" err="1"/>
              <a:t>prístup</a:t>
            </a:r>
            <a:r>
              <a:rPr lang="en-US" sz="1050" u="sng" dirty="0"/>
              <a:t> </a:t>
            </a:r>
            <a:r>
              <a:rPr lang="en-US" sz="1050" u="sng" dirty="0" err="1"/>
              <a:t>na</a:t>
            </a:r>
            <a:r>
              <a:rPr lang="sk" sz="1050" u="sng" noProof="0" dirty="0"/>
              <a:t> 19.05.2025)</a:t>
            </a:r>
            <a:r>
              <a:rPr lang="sk" sz="1050" noProof="0" dirty="0"/>
              <a:t> 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493535" y="2128597"/>
            <a:ext cx="40509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i="1" noProof="0" dirty="0">
                <a:latin typeface="Poppins"/>
                <a:cs typeface="Calibri" panose="020F0502020204030204" pitchFamily="34" charset="0"/>
              </a:rPr>
              <a:t>Porovnajte tieto dve infografiky a opíšte ich: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Calibri" panose="020F0502020204030204" pitchFamily="34" charset="0"/>
              </a:rPr>
              <a:t>Koľko informácií obsahujú?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i="1" noProof="0" dirty="0">
                <a:latin typeface="Poppins"/>
                <a:cs typeface="Calibri" panose="020F0502020204030204" pitchFamily="34" charset="0"/>
              </a:rPr>
              <a:t>Ktorú z nich by ste použili v triede a prečo?</a:t>
            </a:r>
          </a:p>
          <a:p>
            <a:pPr>
              <a:lnSpc>
                <a:spcPct val="150000"/>
              </a:lnSpc>
              <a:defRPr/>
            </a:pPr>
            <a:endParaRPr lang="sk" sz="2000" i="1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4" name="AutoShape 2" descr="File:Soil profile.svg - Wikimedia Commons">
            <a:extLst>
              <a:ext uri="{FF2B5EF4-FFF2-40B4-BE49-F238E27FC236}">
                <a16:creationId xmlns:a16="http://schemas.microsoft.com/office/drawing/2014/main" id="{8AA99F7F-192B-4066-9ABF-E19A59796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" noProof="0" dirty="0"/>
          </a:p>
        </p:txBody>
      </p:sp>
      <p:sp>
        <p:nvSpPr>
          <p:cNvPr id="6" name="AutoShape 4" descr="File:Soil profile.svg - Wikimedia Commons">
            <a:extLst>
              <a:ext uri="{FF2B5EF4-FFF2-40B4-BE49-F238E27FC236}">
                <a16:creationId xmlns:a16="http://schemas.microsoft.com/office/drawing/2014/main" id="{82CD19AC-2D11-47F1-83E2-95A71399A9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" noProof="0" dirty="0"/>
          </a:p>
        </p:txBody>
      </p:sp>
      <p:pic>
        <p:nvPicPr>
          <p:cNvPr id="2054" name="Picture 6" descr="File:Podzol A soils.svg - Wikimedia Commons">
            <a:extLst>
              <a:ext uri="{FF2B5EF4-FFF2-40B4-BE49-F238E27FC236}">
                <a16:creationId xmlns:a16="http://schemas.microsoft.com/office/drawing/2014/main" id="{1FF38792-9CBF-4B4E-8EED-10FF1AB5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55" y="1834458"/>
            <a:ext cx="4380144" cy="34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0A95FC-511B-414C-8942-5C3A9C1BD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515" y="1776856"/>
            <a:ext cx="2625520" cy="3675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259A8-29DF-1C80-D655-7CF46FE5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Príklad: Pôdny profil</a:t>
            </a:r>
          </a:p>
        </p:txBody>
      </p:sp>
      <p:sp>
        <p:nvSpPr>
          <p:cNvPr id="3" name="Textfeld 13">
            <a:extLst>
              <a:ext uri="{FF2B5EF4-FFF2-40B4-BE49-F238E27FC236}">
                <a16:creationId xmlns:a16="http://schemas.microsoft.com/office/drawing/2014/main" id="{FEF50AED-CB12-45F4-660F-003D2BFEE553}"/>
              </a:ext>
            </a:extLst>
          </p:cNvPr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16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0184A-4520-0B81-0EA7-187621A3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Hustota informácií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37</a:t>
            </a:fld>
            <a:endParaRPr lang="sk" noProof="0" dirty="0"/>
          </a:p>
        </p:txBody>
      </p:sp>
      <p:pic>
        <p:nvPicPr>
          <p:cNvPr id="5122" name="Picture 2" descr="File:Soil fauna, climatic gradients and soil heterogeneity.jpg - Wikimedia  Commons">
            <a:extLst>
              <a:ext uri="{FF2B5EF4-FFF2-40B4-BE49-F238E27FC236}">
                <a16:creationId xmlns:a16="http://schemas.microsoft.com/office/drawing/2014/main" id="{B28BF8E5-4992-46D8-8223-147B4AC6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96" y="1376928"/>
            <a:ext cx="4543060" cy="41041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5B79A6-1642-4469-A98C-130991CC6A90}"/>
              </a:ext>
            </a:extLst>
          </p:cNvPr>
          <p:cNvSpPr txBox="1"/>
          <p:nvPr/>
        </p:nvSpPr>
        <p:spPr>
          <a:xfrm>
            <a:off x="734015" y="2059363"/>
            <a:ext cx="4049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2000" noProof="0" dirty="0">
                <a:latin typeface="Poppins"/>
              </a:rPr>
              <a:t>Pri výbere vizuálu musí učiteľ brať do úvahy vedomosti, ktoré už študenti o danej téme majú, ako aj zložitosť vizuálu.</a:t>
            </a:r>
          </a:p>
          <a:p>
            <a:endParaRPr lang="sk" sz="2000" noProof="0" dirty="0">
              <a:latin typeface="Poppins"/>
            </a:endParaRPr>
          </a:p>
          <a:p>
            <a:r>
              <a:rPr lang="sk" sz="2000" noProof="0" dirty="0">
                <a:latin typeface="Poppins"/>
              </a:rPr>
              <a:t>Má zmysel ponúkať vizuály s rôznymi úrovňami zložitosti, aby sa vyhovelo rôznym potrebám študentov.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758008" y="5537238"/>
            <a:ext cx="434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1100" noProof="0" dirty="0"/>
              <a:t>Zdroj: Briones, M. (2018). The Serendipitous Value of Soil Fauna in Ecosystem Functioning: The Unexplained Explained, Frontiers. 19.05.2025</a:t>
            </a:r>
          </a:p>
        </p:txBody>
      </p:sp>
      <p:sp>
        <p:nvSpPr>
          <p:cNvPr id="7" name="Textfeld 13">
            <a:extLst>
              <a:ext uri="{FF2B5EF4-FFF2-40B4-BE49-F238E27FC236}">
                <a16:creationId xmlns:a16="http://schemas.microsoft.com/office/drawing/2014/main" id="{CE176136-AD35-6631-1884-A62EBD273DA4}"/>
              </a:ext>
            </a:extLst>
          </p:cNvPr>
          <p:cNvSpPr txBox="1"/>
          <p:nvPr/>
        </p:nvSpPr>
        <p:spPr bwMode="auto">
          <a:xfrm>
            <a:off x="955335" y="1236111"/>
            <a:ext cx="30018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(Vysvetliť)</a:t>
            </a:r>
            <a:endParaRPr lang="sk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CAE935-C384-6F4F-E86C-5BA6D0E7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spracovanie obrázkov vyžaduje podporu učiteľa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38</a:t>
            </a:fld>
            <a:endParaRPr lang="sk" noProof="0"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672341" y="1355740"/>
            <a:ext cx="11043407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Študenti a študentky vnímajú vlastnosti obrázkov a vyberajú si známe aspekty.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Vracajú sa k predchádzajúcim reprezentatívnym vedomostiam a integrujú ich do „mentálneho modelu“.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Vytvára sa tak „mentálny model“, ktorý abstrahuje konkrétne detaily vnímaného dojmu.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Čím komplexnejšie a rôznorodejšie sú obsahové odkazy vo forme znázornenia alebo medzi formami znázornenia (napr. sprievodný text a ilustrácia), tým vyššie nároky sa kladú na pracovnú pamäť (kognitívna záťaž).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noProof="0" dirty="0"/>
              <a:t>4. modul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" noProof="0" dirty="0"/>
              <a:t>Prehĺbte vedomosti o pôde a vyhodnoťte študentský pokrok vo vzdelávaní </a:t>
            </a:r>
          </a:p>
        </p:txBody>
      </p:sp>
    </p:spTree>
    <p:extLst>
      <p:ext uri="{BB962C8B-B14F-4D97-AF65-F5344CB8AC3E}">
        <p14:creationId xmlns:p14="http://schemas.microsoft.com/office/powerpoint/2010/main" val="364904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 bwMode="auto">
          <a:xfrm>
            <a:off x="962559" y="1783367"/>
            <a:ext cx="7208590" cy="3365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b="1" noProof="0" dirty="0">
                <a:latin typeface="Poppins"/>
              </a:rPr>
              <a:t>Úloha 1.1. Premýšľajte</a:t>
            </a:r>
            <a:r>
              <a:rPr lang="sk" noProof="0" dirty="0">
                <a:latin typeface="Poppins"/>
              </a:rPr>
              <a:t>: </a:t>
            </a:r>
          </a:p>
          <a:p>
            <a:pPr>
              <a:lnSpc>
                <a:spcPct val="150000"/>
              </a:lnSpc>
              <a:defRPr/>
            </a:pPr>
            <a:r>
              <a:rPr lang="sk" i="1" noProof="0" dirty="0">
                <a:latin typeface="Poppins"/>
              </a:rPr>
              <a:t>Ako si predstavujete dobrú environmentálnu výchovu? </a:t>
            </a:r>
          </a:p>
          <a:p>
            <a:pPr>
              <a:lnSpc>
                <a:spcPct val="150000"/>
              </a:lnSpc>
              <a:defRPr/>
            </a:pPr>
            <a:r>
              <a:rPr lang="sk" noProof="0" dirty="0">
                <a:latin typeface="Poppins"/>
              </a:rPr>
              <a:t>(3 minúty)</a:t>
            </a:r>
            <a:endParaRPr lang="sk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sk" b="1" noProof="0" dirty="0">
                <a:latin typeface="Poppins"/>
              </a:rPr>
              <a:t>Diskutujte</a:t>
            </a:r>
            <a:r>
              <a:rPr lang="sk" noProof="0" dirty="0">
                <a:latin typeface="Poppins"/>
              </a:rPr>
              <a:t> v skupinách po štyroch: </a:t>
            </a:r>
          </a:p>
          <a:p>
            <a:pPr>
              <a:lnSpc>
                <a:spcPct val="150000"/>
              </a:lnSpc>
              <a:defRPr/>
            </a:pPr>
            <a:r>
              <a:rPr lang="sk" i="1" noProof="0" dirty="0">
                <a:latin typeface="Poppins"/>
              </a:rPr>
              <a:t>Ako by ste podľa priority zoradili svoje nápady? (Čo je najdôležitejší aspekt? Ktorý je najmenej dôležitý?) </a:t>
            </a:r>
          </a:p>
          <a:p>
            <a:pPr>
              <a:lnSpc>
                <a:spcPct val="150000"/>
              </a:lnSpc>
              <a:defRPr/>
            </a:pPr>
            <a:r>
              <a:rPr lang="sk" noProof="0" dirty="0">
                <a:latin typeface="Poppins"/>
              </a:rPr>
              <a:t>(5 minút)</a:t>
            </a:r>
            <a:endParaRPr lang="sk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sk" noProof="0" dirty="0">
                <a:latin typeface="Poppins"/>
              </a:rPr>
              <a:t>Stručne </a:t>
            </a:r>
            <a:r>
              <a:rPr lang="sk" b="1" noProof="0" dirty="0">
                <a:latin typeface="Poppins"/>
              </a:rPr>
              <a:t>prezentujte</a:t>
            </a:r>
            <a:r>
              <a:rPr lang="sk" noProof="0" dirty="0">
                <a:latin typeface="Poppins"/>
              </a:rPr>
              <a:t> výsledky.</a:t>
            </a:r>
          </a:p>
        </p:txBody>
      </p:sp>
      <p:sp>
        <p:nvSpPr>
          <p:cNvPr id="5" name="Rechteckige Legende 4"/>
          <p:cNvSpPr/>
          <p:nvPr/>
        </p:nvSpPr>
        <p:spPr bwMode="auto">
          <a:xfrm>
            <a:off x="8273939" y="178336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sk" b="1" noProof="0" dirty="0"/>
              <a:t>Princíp vzdelávania:
</a:t>
            </a:r>
            <a:r>
              <a:rPr lang="sk" noProof="0" dirty="0"/>
              <a:t>Overte aktuálne znalosti a domnienky študentstva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162FC13-18CB-58F1-25FC-DEFF1E9F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" dirty="0"/>
              <a:t>Ako podľa vás vyzerá „dobrá environmentálna výchova“?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669822" y="2170264"/>
            <a:ext cx="10861777" cy="3003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Dajte študentom príležitosť zaoberať sa témou podrobnejšie, uplatniť skúseností v inom kontexte, získať ďalšie vedomosti, zlepšiť abstraktné chápanie, získať praktické skúsenosti a zručnosti (prehlbovanie a transfer vedomostí). </a:t>
            </a:r>
          </a:p>
          <a:p>
            <a:pPr>
              <a:lnSpc>
                <a:spcPct val="150000"/>
              </a:lnSpc>
              <a:defRPr/>
            </a:pPr>
            <a:r>
              <a:rPr lang="sk" b="1" u="sng" noProof="0" dirty="0">
                <a:latin typeface="Poppins"/>
                <a:cs typeface="Calibri"/>
              </a:rPr>
              <a:t>Metódy: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Hĺbkové otázky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Príklady použitia: pozorujte dôkladnejšie pôdne živočíchy a zistite, ako dýchajú alebo ako vyzerajú ich ústne orgány, identifikujte rôzne pôdne druhy na školskom dvore. </a:t>
            </a:r>
            <a:r>
              <a:rPr lang="sk" sz="2000" noProof="0" dirty="0">
                <a:latin typeface="Poppins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DECB7-CCE5-759A-0909-DB0A73FC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Elaborate (Podrobne rozpracovať) – ísť do hĺbky</a:t>
            </a:r>
          </a:p>
        </p:txBody>
      </p:sp>
      <p:sp>
        <p:nvSpPr>
          <p:cNvPr id="4" name="Textfeld 18"/>
          <p:cNvSpPr txBox="1"/>
          <p:nvPr/>
        </p:nvSpPr>
        <p:spPr bwMode="auto">
          <a:xfrm>
            <a:off x="795892" y="1236111"/>
            <a:ext cx="552608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(Podrobne rozpracovať)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64019" y="2170264"/>
            <a:ext cx="5650561" cy="2968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14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Úloha 4.1</a:t>
            </a:r>
            <a:r>
              <a:rPr lang="sk" sz="1400" b="1" u="sng" noProof="0" dirty="0">
                <a:latin typeface="Poppins"/>
                <a:cs typeface="Calibri"/>
              </a:rPr>
              <a:t>.:</a:t>
            </a:r>
            <a:r>
              <a:rPr lang="sk" sz="14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 </a:t>
            </a:r>
            <a:r>
              <a:rPr lang="sk" sz="1400" b="1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Poskytnite študentom a študentkám informácie o troch pôdnych druhoch: </a:t>
            </a:r>
            <a:endParaRPr lang="sk" sz="1400" b="1" noProof="0" dirty="0">
              <a:latin typeface="Poppins"/>
              <a:cs typeface="Calibri"/>
            </a:endParaRP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Štvorčlenné skupiny si potom vyberú jeden druh pôdy a dostanú ďalšie informácie o jeho vlastnostiach, príp. si urobia vlastný online výskum.</a:t>
            </a: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sz="1400" noProof="0" dirty="0">
                <a:latin typeface="Poppins"/>
                <a:cs typeface="Calibri"/>
              </a:rPr>
              <a:t>V</a:t>
            </a:r>
            <a:r>
              <a:rPr lang="sk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ytvorte plagát s odpoveďami na otázky:</a:t>
            </a:r>
            <a:endParaRPr lang="sk" sz="1400" noProof="0" dirty="0">
              <a:latin typeface="Poppins"/>
              <a:ea typeface="Calibri"/>
              <a:cs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sk" sz="1400" i="1" noProof="0" dirty="0">
                <a:latin typeface="Poppins"/>
                <a:cs typeface="Calibri"/>
              </a:rPr>
              <a:t>  - </a:t>
            </a:r>
            <a:r>
              <a:rPr lang="sk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Aké živočíchy a organizmy žijú v tomto pôdnom druhu</a:t>
            </a:r>
            <a:r>
              <a:rPr lang="sk" sz="1400" i="1" noProof="0" dirty="0">
                <a:latin typeface="Poppins"/>
                <a:cs typeface="Calibri"/>
              </a:rPr>
              <a:t>?</a:t>
            </a:r>
            <a:endParaRPr lang="sk" sz="14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sk" sz="1400" i="1" noProof="0" dirty="0">
                <a:latin typeface="Poppins"/>
                <a:ea typeface="Calibri"/>
                <a:cs typeface="Calibri"/>
              </a:rPr>
              <a:t>  - </a:t>
            </a:r>
            <a:r>
              <a:rPr lang="sk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Ako prispievajú k vlastnostiam tohto pôdneho druhu</a:t>
            </a:r>
            <a:r>
              <a:rPr lang="sk" sz="1400" i="1" noProof="0" dirty="0">
                <a:latin typeface="Poppins"/>
                <a:cs typeface="Calibri"/>
              </a:rPr>
              <a:t>?</a:t>
            </a:r>
            <a:endParaRPr lang="sk" sz="14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sk" sz="1400" i="1" noProof="0" dirty="0">
                <a:latin typeface="Poppins"/>
                <a:cs typeface="Calibri"/>
              </a:rPr>
              <a:t>  - </a:t>
            </a:r>
            <a:r>
              <a:rPr lang="sk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Vysvetlite, prečo táto pôda je/nie je zdravá</a:t>
            </a:r>
            <a:endParaRPr lang="sk" sz="1400" b="0" u="none" strike="noStrike" cap="none" spc="0" noProof="0" dirty="0">
              <a:ln>
                <a:noFill/>
              </a:ln>
              <a:latin typeface="Poppins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77443" y="1759331"/>
            <a:ext cx="5169118" cy="35537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483B7B2-2133-4151-55CD-FF7268069F20}"/>
              </a:ext>
            </a:extLst>
          </p:cNvPr>
          <p:cNvSpPr txBox="1"/>
          <p:nvPr/>
        </p:nvSpPr>
        <p:spPr>
          <a:xfrm>
            <a:off x="871538" y="1928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79871-6E99-6869-067A-FF94B3DB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Elaborate (Podrobne rozpracovať) – ísť do hĺbky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9CB07-924D-0E13-9FA4-AA5A436B3ED7}"/>
              </a:ext>
            </a:extLst>
          </p:cNvPr>
          <p:cNvSpPr txBox="1"/>
          <p:nvPr/>
        </p:nvSpPr>
        <p:spPr>
          <a:xfrm>
            <a:off x="6575323" y="5358580"/>
            <a:ext cx="5432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" sz="9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Zdroj obrázka:</a:t>
            </a:r>
            <a:r>
              <a:rPr lang="sk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sk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https://ediblephilly.ediblecommunities.com/food-thought/food-thought-how-healthy-soil-measured/</a:t>
            </a:r>
            <a:r>
              <a:rPr lang="sk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endParaRPr lang="sk" dirty="0">
              <a:solidFill>
                <a:srgbClr val="00B0F0"/>
              </a:solidFill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57DAB5D9-A5D0-5928-D344-3A007F50F05B}"/>
              </a:ext>
            </a:extLst>
          </p:cNvPr>
          <p:cNvSpPr txBox="1"/>
          <p:nvPr/>
        </p:nvSpPr>
        <p:spPr bwMode="auto">
          <a:xfrm>
            <a:off x="795892" y="1236111"/>
            <a:ext cx="552608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(Podrobne rozpracovať)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sk" sz="3600" noProof="0" dirty="0"/>
              <a:t>Vzdelávanie prostredníctvom spoločensko-vedeckých otázok (SSI, z angl. Socio-Scientific Issues)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8810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42</a:t>
            </a:fld>
            <a:endParaRPr lang="sk" noProof="0" dirty="0"/>
          </a:p>
        </p:txBody>
      </p:sp>
      <p:sp>
        <p:nvSpPr>
          <p:cNvPr id="3" name="object 3"/>
          <p:cNvSpPr/>
          <p:nvPr/>
        </p:nvSpPr>
        <p:spPr bwMode="auto">
          <a:xfrm>
            <a:off x="7022638" y="1972518"/>
            <a:ext cx="381044" cy="675879"/>
          </a:xfrm>
          <a:custGeom>
            <a:avLst/>
            <a:gdLst/>
            <a:ahLst/>
            <a:cxnLst/>
            <a:rect l="l" t="t" r="r" b="b"/>
            <a:pathLst>
              <a:path w="421004" h="746760" extrusionOk="0">
                <a:moveTo>
                  <a:pt x="210311" y="516635"/>
                </a:moveTo>
                <a:lnTo>
                  <a:pt x="0" y="348995"/>
                </a:lnTo>
                <a:lnTo>
                  <a:pt x="167639" y="683061"/>
                </a:lnTo>
                <a:lnTo>
                  <a:pt x="167639" y="516635"/>
                </a:lnTo>
                <a:lnTo>
                  <a:pt x="210311" y="516635"/>
                </a:lnTo>
                <a:close/>
              </a:path>
              <a:path w="421004" h="746760" extrusionOk="0">
                <a:moveTo>
                  <a:pt x="251459" y="483836"/>
                </a:moveTo>
                <a:lnTo>
                  <a:pt x="251459" y="0"/>
                </a:lnTo>
                <a:lnTo>
                  <a:pt x="167639" y="0"/>
                </a:lnTo>
                <a:lnTo>
                  <a:pt x="167639" y="482622"/>
                </a:lnTo>
                <a:lnTo>
                  <a:pt x="210311" y="516635"/>
                </a:lnTo>
                <a:lnTo>
                  <a:pt x="251459" y="483836"/>
                </a:lnTo>
                <a:close/>
              </a:path>
              <a:path w="421004" h="746760" extrusionOk="0">
                <a:moveTo>
                  <a:pt x="251459" y="686098"/>
                </a:moveTo>
                <a:lnTo>
                  <a:pt x="251459" y="516635"/>
                </a:lnTo>
                <a:lnTo>
                  <a:pt x="167639" y="516635"/>
                </a:lnTo>
                <a:lnTo>
                  <a:pt x="167639" y="683061"/>
                </a:lnTo>
                <a:lnTo>
                  <a:pt x="199605" y="746759"/>
                </a:lnTo>
                <a:lnTo>
                  <a:pt x="221018" y="746759"/>
                </a:lnTo>
                <a:lnTo>
                  <a:pt x="251459" y="686098"/>
                </a:lnTo>
                <a:close/>
              </a:path>
              <a:path w="421004" h="746760" extrusionOk="0">
                <a:moveTo>
                  <a:pt x="420623" y="348995"/>
                </a:moveTo>
                <a:lnTo>
                  <a:pt x="210311" y="516635"/>
                </a:lnTo>
                <a:lnTo>
                  <a:pt x="251459" y="516635"/>
                </a:lnTo>
                <a:lnTo>
                  <a:pt x="251459" y="686098"/>
                </a:lnTo>
                <a:lnTo>
                  <a:pt x="420623" y="3489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k" sz="1650" noProof="0" dirty="0">
              <a:latin typeface="Poppins"/>
            </a:endParaRPr>
          </a:p>
        </p:txBody>
      </p:sp>
      <p:sp>
        <p:nvSpPr>
          <p:cNvPr id="4" name="object 4"/>
          <p:cNvSpPr txBox="1"/>
          <p:nvPr/>
        </p:nvSpPr>
        <p:spPr bwMode="auto">
          <a:xfrm>
            <a:off x="5422503" y="1208565"/>
            <a:ext cx="3480484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Morálne myslenie, etika,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hodnoty a štandardy</a:t>
            </a:r>
          </a:p>
        </p:txBody>
      </p:sp>
      <p:sp>
        <p:nvSpPr>
          <p:cNvPr id="8" name="object 8"/>
          <p:cNvSpPr/>
          <p:nvPr/>
        </p:nvSpPr>
        <p:spPr bwMode="auto">
          <a:xfrm>
            <a:off x="5408547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541019" y="210311"/>
                </a:moveTo>
                <a:lnTo>
                  <a:pt x="508220" y="169163"/>
                </a:lnTo>
                <a:lnTo>
                  <a:pt x="0" y="169163"/>
                </a:lnTo>
                <a:lnTo>
                  <a:pt x="0" y="252983"/>
                </a:lnTo>
                <a:lnTo>
                  <a:pt x="507006" y="252983"/>
                </a:lnTo>
                <a:lnTo>
                  <a:pt x="541019" y="210311"/>
                </a:lnTo>
                <a:close/>
              </a:path>
              <a:path w="792479" h="421004" extrusionOk="0">
                <a:moveTo>
                  <a:pt x="792479" y="210311"/>
                </a:moveTo>
                <a:lnTo>
                  <a:pt x="373379" y="0"/>
                </a:lnTo>
                <a:lnTo>
                  <a:pt x="508220" y="169163"/>
                </a:lnTo>
                <a:lnTo>
                  <a:pt x="541019" y="169163"/>
                </a:lnTo>
                <a:lnTo>
                  <a:pt x="541019" y="336499"/>
                </a:lnTo>
                <a:lnTo>
                  <a:pt x="792479" y="210311"/>
                </a:lnTo>
                <a:close/>
              </a:path>
              <a:path w="792479" h="421004" extrusionOk="0">
                <a:moveTo>
                  <a:pt x="541019" y="336499"/>
                </a:moveTo>
                <a:lnTo>
                  <a:pt x="541019" y="252983"/>
                </a:lnTo>
                <a:lnTo>
                  <a:pt x="507006" y="252983"/>
                </a:lnTo>
                <a:lnTo>
                  <a:pt x="373379" y="420623"/>
                </a:lnTo>
                <a:lnTo>
                  <a:pt x="541019" y="336499"/>
                </a:lnTo>
                <a:close/>
              </a:path>
              <a:path w="792479" h="421004" extrusionOk="0">
                <a:moveTo>
                  <a:pt x="541019" y="252983"/>
                </a:moveTo>
                <a:lnTo>
                  <a:pt x="541019" y="210311"/>
                </a:lnTo>
                <a:lnTo>
                  <a:pt x="507006" y="252983"/>
                </a:lnTo>
                <a:lnTo>
                  <a:pt x="541019" y="252983"/>
                </a:lnTo>
                <a:close/>
              </a:path>
              <a:path w="792479" h="421004" extrusionOk="0">
                <a:moveTo>
                  <a:pt x="541019" y="210311"/>
                </a:moveTo>
                <a:lnTo>
                  <a:pt x="541019" y="169163"/>
                </a:lnTo>
                <a:lnTo>
                  <a:pt x="508220" y="169163"/>
                </a:lnTo>
                <a:lnTo>
                  <a:pt x="541019" y="21031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k" sz="1650" noProof="0" dirty="0">
              <a:latin typeface="Poppins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2456402" y="3273686"/>
            <a:ext cx="2952145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Veda a vedecké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poznatky</a:t>
            </a:r>
          </a:p>
        </p:txBody>
      </p:sp>
      <p:sp>
        <p:nvSpPr>
          <p:cNvPr id="10" name="object 10"/>
          <p:cNvSpPr/>
          <p:nvPr/>
        </p:nvSpPr>
        <p:spPr bwMode="auto">
          <a:xfrm>
            <a:off x="7408471" y="2286990"/>
            <a:ext cx="19540" cy="19540"/>
          </a:xfrm>
          <a:custGeom>
            <a:avLst/>
            <a:gdLst/>
            <a:ahLst/>
            <a:cxnLst/>
            <a:rect l="l" t="t" r="r" b="b"/>
            <a:pathLst>
              <a:path w="21589" h="21589" extrusionOk="0">
                <a:moveTo>
                  <a:pt x="21413" y="0"/>
                </a:moveTo>
                <a:lnTo>
                  <a:pt x="0" y="0"/>
                </a:lnTo>
                <a:lnTo>
                  <a:pt x="10706" y="21336"/>
                </a:lnTo>
                <a:lnTo>
                  <a:pt x="2141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k" sz="1650" noProof="0" dirty="0">
              <a:latin typeface="Poppins"/>
            </a:endParaRPr>
          </a:p>
        </p:txBody>
      </p:sp>
      <p:sp>
        <p:nvSpPr>
          <p:cNvPr id="11" name="object 11"/>
          <p:cNvSpPr/>
          <p:nvPr/>
        </p:nvSpPr>
        <p:spPr bwMode="auto">
          <a:xfrm>
            <a:off x="8357690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420623" y="0"/>
                </a:moveTo>
                <a:lnTo>
                  <a:pt x="0" y="210311"/>
                </a:lnTo>
                <a:lnTo>
                  <a:pt x="252983" y="336803"/>
                </a:lnTo>
                <a:lnTo>
                  <a:pt x="252983" y="169163"/>
                </a:lnTo>
                <a:lnTo>
                  <a:pt x="285783" y="169163"/>
                </a:lnTo>
                <a:lnTo>
                  <a:pt x="420623" y="0"/>
                </a:lnTo>
                <a:close/>
              </a:path>
              <a:path w="792479" h="421004" extrusionOk="0">
                <a:moveTo>
                  <a:pt x="285783" y="169163"/>
                </a:moveTo>
                <a:lnTo>
                  <a:pt x="252983" y="169163"/>
                </a:lnTo>
                <a:lnTo>
                  <a:pt x="252983" y="210311"/>
                </a:lnTo>
                <a:lnTo>
                  <a:pt x="285783" y="169163"/>
                </a:lnTo>
                <a:close/>
              </a:path>
              <a:path w="792479" h="421004" extrusionOk="0">
                <a:moveTo>
                  <a:pt x="792479" y="252983"/>
                </a:moveTo>
                <a:lnTo>
                  <a:pt x="792479" y="169163"/>
                </a:lnTo>
                <a:lnTo>
                  <a:pt x="285783" y="169163"/>
                </a:lnTo>
                <a:lnTo>
                  <a:pt x="252983" y="210311"/>
                </a:lnTo>
                <a:lnTo>
                  <a:pt x="286997" y="252983"/>
                </a:lnTo>
                <a:lnTo>
                  <a:pt x="792479" y="252983"/>
                </a:lnTo>
                <a:close/>
              </a:path>
              <a:path w="792479" h="421004" extrusionOk="0">
                <a:moveTo>
                  <a:pt x="286997" y="252983"/>
                </a:moveTo>
                <a:lnTo>
                  <a:pt x="252983" y="210311"/>
                </a:lnTo>
                <a:lnTo>
                  <a:pt x="252983" y="252983"/>
                </a:lnTo>
                <a:lnTo>
                  <a:pt x="286997" y="252983"/>
                </a:lnTo>
                <a:close/>
              </a:path>
              <a:path w="792479" h="421004" extrusionOk="0">
                <a:moveTo>
                  <a:pt x="420623" y="420623"/>
                </a:moveTo>
                <a:lnTo>
                  <a:pt x="286997" y="252983"/>
                </a:lnTo>
                <a:lnTo>
                  <a:pt x="252983" y="252983"/>
                </a:lnTo>
                <a:lnTo>
                  <a:pt x="252983" y="336803"/>
                </a:lnTo>
                <a:lnTo>
                  <a:pt x="420623" y="42062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k" sz="1650" noProof="0" dirty="0">
              <a:latin typeface="Poppins"/>
            </a:endParaRPr>
          </a:p>
        </p:txBody>
      </p:sp>
      <p:sp>
        <p:nvSpPr>
          <p:cNvPr id="12" name="object 12"/>
          <p:cNvSpPr txBox="1"/>
          <p:nvPr/>
        </p:nvSpPr>
        <p:spPr bwMode="auto">
          <a:xfrm>
            <a:off x="9255393" y="3467419"/>
            <a:ext cx="1794329" cy="304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>
              <a:lnSpc>
                <a:spcPct val="101099"/>
              </a:lnSpc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Emócie</a:t>
            </a:r>
            <a:endParaRPr lang="sk" sz="24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 bwMode="auto">
          <a:xfrm>
            <a:off x="7024362" y="4754445"/>
            <a:ext cx="379320" cy="717259"/>
          </a:xfrm>
          <a:custGeom>
            <a:avLst/>
            <a:gdLst/>
            <a:ahLst/>
            <a:cxnLst/>
            <a:rect l="l" t="t" r="r" b="b"/>
            <a:pathLst>
              <a:path w="419100" h="792479" extrusionOk="0">
                <a:moveTo>
                  <a:pt x="419099" y="420623"/>
                </a:moveTo>
                <a:lnTo>
                  <a:pt x="211835" y="0"/>
                </a:lnTo>
                <a:lnTo>
                  <a:pt x="0" y="419099"/>
                </a:lnTo>
                <a:lnTo>
                  <a:pt x="168978" y="284407"/>
                </a:lnTo>
                <a:lnTo>
                  <a:pt x="169163" y="251459"/>
                </a:lnTo>
                <a:lnTo>
                  <a:pt x="252983" y="251459"/>
                </a:lnTo>
                <a:lnTo>
                  <a:pt x="252983" y="286033"/>
                </a:lnTo>
                <a:lnTo>
                  <a:pt x="419099" y="420623"/>
                </a:lnTo>
                <a:close/>
              </a:path>
              <a:path w="419100" h="792479" extrusionOk="0">
                <a:moveTo>
                  <a:pt x="252790" y="285876"/>
                </a:moveTo>
                <a:lnTo>
                  <a:pt x="210311" y="251459"/>
                </a:lnTo>
                <a:lnTo>
                  <a:pt x="168978" y="284407"/>
                </a:lnTo>
                <a:lnTo>
                  <a:pt x="166115" y="792479"/>
                </a:lnTo>
                <a:lnTo>
                  <a:pt x="249935" y="792479"/>
                </a:lnTo>
                <a:lnTo>
                  <a:pt x="252790" y="285876"/>
                </a:lnTo>
                <a:close/>
              </a:path>
              <a:path w="419100" h="792479" extrusionOk="0">
                <a:moveTo>
                  <a:pt x="210311" y="251459"/>
                </a:moveTo>
                <a:lnTo>
                  <a:pt x="169163" y="251459"/>
                </a:lnTo>
                <a:lnTo>
                  <a:pt x="168978" y="284407"/>
                </a:lnTo>
                <a:lnTo>
                  <a:pt x="210311" y="251459"/>
                </a:lnTo>
                <a:close/>
              </a:path>
              <a:path w="419100" h="792479" extrusionOk="0">
                <a:moveTo>
                  <a:pt x="252983" y="251459"/>
                </a:moveTo>
                <a:lnTo>
                  <a:pt x="210311" y="251459"/>
                </a:lnTo>
                <a:lnTo>
                  <a:pt x="252790" y="285876"/>
                </a:lnTo>
                <a:lnTo>
                  <a:pt x="252983" y="251459"/>
                </a:lnTo>
                <a:close/>
              </a:path>
              <a:path w="419100" h="792479" extrusionOk="0">
                <a:moveTo>
                  <a:pt x="252983" y="286033"/>
                </a:moveTo>
                <a:lnTo>
                  <a:pt x="252983" y="251459"/>
                </a:lnTo>
                <a:lnTo>
                  <a:pt x="252790" y="285876"/>
                </a:lnTo>
                <a:lnTo>
                  <a:pt x="252983" y="28603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k" sz="1650" noProof="0" dirty="0">
              <a:latin typeface="Poppins"/>
            </a:endParaRPr>
          </a:p>
        </p:txBody>
      </p:sp>
      <p:sp>
        <p:nvSpPr>
          <p:cNvPr id="16" name="object 16"/>
          <p:cNvSpPr txBox="1"/>
          <p:nvPr/>
        </p:nvSpPr>
        <p:spPr bwMode="auto">
          <a:xfrm>
            <a:off x="5310824" y="5609116"/>
            <a:ext cx="3405495" cy="61387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405157" algn="ctr"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Kultúrne, sociálne a politické presvedčenie</a:t>
            </a:r>
          </a:p>
        </p:txBody>
      </p:sp>
      <p:sp>
        <p:nvSpPr>
          <p:cNvPr id="17" name="Ellipse 16"/>
          <p:cNvSpPr/>
          <p:nvPr/>
        </p:nvSpPr>
        <p:spPr bwMode="auto">
          <a:xfrm>
            <a:off x="6107274" y="2634699"/>
            <a:ext cx="2250415" cy="21239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sk" sz="20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Vytvorte 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k" sz="2000" b="1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si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k" sz="20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názor </a:t>
            </a:r>
          </a:p>
        </p:txBody>
      </p:sp>
      <p:grpSp>
        <p:nvGrpSpPr>
          <p:cNvPr id="14" name="Gruppierung 13"/>
          <p:cNvGrpSpPr/>
          <p:nvPr/>
        </p:nvGrpSpPr>
        <p:grpSpPr bwMode="auto">
          <a:xfrm>
            <a:off x="805755" y="1460917"/>
            <a:ext cx="2905355" cy="1395401"/>
            <a:chOff x="893135" y="2003192"/>
            <a:chExt cx="2913321" cy="1399227"/>
          </a:xfrm>
        </p:grpSpPr>
        <p:sp>
          <p:nvSpPr>
            <p:cNvPr id="6" name="Wolke 5"/>
            <p:cNvSpPr/>
            <p:nvPr/>
          </p:nvSpPr>
          <p:spPr bwMode="auto">
            <a:xfrm>
              <a:off x="893135" y="2003192"/>
              <a:ext cx="2913321" cy="1399227"/>
            </a:xfrm>
            <a:prstGeom prst="cloud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k" noProof="0" dirty="0">
                <a:solidFill>
                  <a:schemeClr val="accent6">
                    <a:lumMod val="75000"/>
                  </a:schemeClr>
                </a:solidFill>
                <a:latin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1399891" y="2241140"/>
              <a:ext cx="2164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sk" noProof="0" dirty="0">
                  <a:solidFill>
                    <a:schemeClr val="accent6">
                      <a:lumMod val="75000"/>
                    </a:schemeClr>
                  </a:solidFill>
                  <a:latin typeface="Poppins"/>
                  <a:cs typeface="Calibri" panose="020F0502020204030204" pitchFamily="34" charset="0"/>
                </a:rPr>
                <a:t>Odbornosť a porozumenie procesom</a:t>
              </a:r>
            </a:p>
          </p:txBody>
        </p:sp>
      </p:grpSp>
      <p:sp>
        <p:nvSpPr>
          <p:cNvPr id="18" name="Rechteck 17"/>
          <p:cNvSpPr/>
          <p:nvPr/>
        </p:nvSpPr>
        <p:spPr bwMode="auto">
          <a:xfrm>
            <a:off x="748985" y="4754445"/>
            <a:ext cx="3414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" sz="1100" noProof="0" dirty="0">
                <a:latin typeface="Calibri" panose="020F0502020204030204" pitchFamily="34" charset="0"/>
                <a:cs typeface="Calibri" panose="020F0502020204030204" pitchFamily="34" charset="0"/>
              </a:rPr>
              <a:t>Sadler, T.D,  Romine, W.L. &amp; Sami, M. (2016) . Learning science content through socio-scientific issues-based instruction: a multi-level assessment study. International Journal of Science Education, 38(10), 1622-1635</a:t>
            </a:r>
            <a:endParaRPr lang="sk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sk" sz="3600" noProof="0" dirty="0"/>
              <a:t>SSI – z angl. Socio-Scientific Issues (spoločensko-vedecké otázky)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half" idx="4294967295"/>
          </p:nvPr>
        </p:nvSpPr>
        <p:spPr bwMode="auto">
          <a:xfrm>
            <a:off x="1311275" y="2084388"/>
            <a:ext cx="10880725" cy="381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sk" u="sng" noProof="0" dirty="0">
                <a:hlinkClick r:id="rId3" tooltip="https://futurefocusedlearning.net/blog/learner-agency/5-terrific-inquiry-based-learning-examples"/>
              </a:rPr>
              <a:t>https://futurefocusedlearning.net/blog/learner-agency/5-terrific-inquiry-based-learning-examples</a:t>
            </a:r>
            <a:r>
              <a:rPr lang="sk" noProof="0" dirty="0"/>
              <a:t> </a:t>
            </a:r>
          </a:p>
          <a:p>
            <a:pPr>
              <a:defRPr/>
            </a:pPr>
            <a:endParaRPr lang="sk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6708077" y="5268214"/>
            <a:ext cx="4987109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https://www.epa.gov/shttps://link.springer.com/chapter/10.1007/978-981-19-3326-4_8ites/default/files/styles/medium/public/2014-10/benmappyramid.png?itok=fyGUU7da</a:t>
            </a:r>
            <a:endParaRPr lang="sk" sz="11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sk" sz="1050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6740" y="1991895"/>
            <a:ext cx="5828746" cy="32640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13285" y="1991895"/>
            <a:ext cx="4759311" cy="32640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656740" y="5277473"/>
            <a:ext cx="4729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https://prepp.in/news/e-492-causes-of-soil-pollution-environment-notes </a:t>
            </a:r>
          </a:p>
        </p:txBody>
      </p:sp>
      <p:sp>
        <p:nvSpPr>
          <p:cNvPr id="2" name="Textfeld 18">
            <a:extLst>
              <a:ext uri="{FF2B5EF4-FFF2-40B4-BE49-F238E27FC236}">
                <a16:creationId xmlns:a16="http://schemas.microsoft.com/office/drawing/2014/main" id="{DA8D1E97-B717-27D4-0ED4-FAF07394584B}"/>
              </a:ext>
            </a:extLst>
          </p:cNvPr>
          <p:cNvSpPr txBox="1"/>
          <p:nvPr/>
        </p:nvSpPr>
        <p:spPr bwMode="auto">
          <a:xfrm>
            <a:off x="795892" y="1236111"/>
            <a:ext cx="552608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(Podrobne rozpracovať)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sk" sz="3600" noProof="0" dirty="0"/>
              <a:t>SSI – spoločensko-vedecké otázky – úloha</a:t>
            </a:r>
          </a:p>
        </p:txBody>
      </p:sp>
      <p:sp>
        <p:nvSpPr>
          <p:cNvPr id="14" name="Textfeld 13"/>
          <p:cNvSpPr txBox="1"/>
          <p:nvPr/>
        </p:nvSpPr>
        <p:spPr bwMode="auto">
          <a:xfrm>
            <a:off x="362607" y="1922630"/>
            <a:ext cx="11493062" cy="3792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b="1" u="sng" noProof="0" dirty="0">
                <a:latin typeface="Poppins"/>
                <a:cs typeface="Calibri" panose="020F0502020204030204" pitchFamily="34" charset="0"/>
              </a:rPr>
              <a:t>Úloha 4.2.: </a:t>
            </a:r>
            <a:r>
              <a:rPr lang="sk" b="1" noProof="0" dirty="0">
                <a:latin typeface="Poppins"/>
                <a:cs typeface="Calibri" panose="020F0502020204030204" pitchFamily="34" charset="0"/>
              </a:rPr>
              <a:t>Ako môžeme bojovať proti znečisteniu pôdy? </a:t>
            </a:r>
          </a:p>
          <a:p>
            <a:pPr>
              <a:lnSpc>
                <a:spcPct val="150000"/>
              </a:lnSpc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Využite vedomosti, ktoré ste už o tejto téme získali (trieda XXX/predmet xxx) a preskúmajte nasledujúce online stránky </a:t>
            </a:r>
          </a:p>
          <a:p>
            <a:pPr>
              <a:lnSpc>
                <a:spcPct val="150000"/>
              </a:lnSpc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(</a:t>
            </a:r>
            <a:r>
              <a:rPr lang="sk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"/>
                <a:cs typeface="Calibri" panose="020F0502020204030204" pitchFamily="34" charset="0"/>
              </a:rPr>
              <a:t>mal by sa poskytnúť výber, ktorý je prispôsobený vekovej skupine</a:t>
            </a:r>
            <a:r>
              <a:rPr lang="sk" noProof="0" dirty="0">
                <a:latin typeface="Poppins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sk" b="1" u="sng" noProof="0" dirty="0">
                <a:latin typeface="Poppins"/>
                <a:cs typeface="Calibri"/>
              </a:rPr>
              <a:t>Skupina 1 – 2: </a:t>
            </a:r>
            <a:r>
              <a:rPr lang="sk" noProof="0" dirty="0">
                <a:latin typeface="Poppins"/>
                <a:cs typeface="Calibri"/>
              </a:rPr>
              <a:t>Vypracujte jasný návrh stratégií, ktorými môžeme v budúcnosti zmierniť znečisťovanie pôdy. Pripravte si pútavú prezentáciu, ktorá presvedčí miestne orgány/politikov a motivuje ich k tomu, aby dali vašej iniciatíve zelenú.</a:t>
            </a:r>
          </a:p>
          <a:p>
            <a:pPr>
              <a:lnSpc>
                <a:spcPct val="150000"/>
              </a:lnSpc>
              <a:defRPr/>
            </a:pPr>
            <a:r>
              <a:rPr lang="sk" b="1" u="sng" noProof="0" dirty="0">
                <a:latin typeface="Poppins"/>
                <a:cs typeface="Calibri"/>
              </a:rPr>
              <a:t>Skupina 3 – 4: </a:t>
            </a:r>
            <a:r>
              <a:rPr lang="sk" noProof="0" dirty="0">
                <a:latin typeface="Poppins"/>
                <a:cs typeface="Calibri"/>
              </a:rPr>
              <a:t>Vytvorte kreatívny vzdelávací program, ktorého cieľom je informovať obyvateľstvo o negatívnom vplyve znečistenej pôdy na zdravie ľudí a o spôsoboch, ako mu predchádzať. </a:t>
            </a:r>
          </a:p>
        </p:txBody>
      </p:sp>
      <p:sp>
        <p:nvSpPr>
          <p:cNvPr id="3" name="Textfeld 18">
            <a:extLst>
              <a:ext uri="{FF2B5EF4-FFF2-40B4-BE49-F238E27FC236}">
                <a16:creationId xmlns:a16="http://schemas.microsoft.com/office/drawing/2014/main" id="{DDEC0088-63D1-312B-A559-1864F81A9407}"/>
              </a:ext>
            </a:extLst>
          </p:cNvPr>
          <p:cNvSpPr txBox="1"/>
          <p:nvPr/>
        </p:nvSpPr>
        <p:spPr bwMode="auto">
          <a:xfrm>
            <a:off x="795892" y="1236111"/>
            <a:ext cx="552608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(Podrobne rozpracovať)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930638" y="4468712"/>
            <a:ext cx="9533138" cy="1207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sk" sz="1600" u="sng" noProof="0" dirty="0">
                <a:latin typeface="Poppins"/>
                <a:cs typeface="Calibri"/>
              </a:rPr>
              <a:t>Formatívny prístup:</a:t>
            </a:r>
            <a:r>
              <a:rPr lang="sk" sz="1600" noProof="0" dirty="0">
                <a:latin typeface="Poppins"/>
                <a:cs typeface="Calibri"/>
              </a:rPr>
              <a:t> Pozorne sledujte triedu pri práci v skupinách, zozbierajte výsledné práce a zanalyzujte ich – poskytnite spätnú väzbu.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sk" sz="1600" u="sng" noProof="0" dirty="0">
                <a:latin typeface="Poppins"/>
                <a:cs typeface="Calibri"/>
              </a:rPr>
              <a:t>Sumatívny prístup:</a:t>
            </a:r>
            <a:r>
              <a:rPr lang="sk" sz="1600" noProof="0" dirty="0">
                <a:latin typeface="Poppins"/>
                <a:cs typeface="Calibri"/>
              </a:rPr>
              <a:t> Nastavte si vzdelávacie ciele hneď na začiatku.</a:t>
            </a: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F0046-187E-F19F-7218-8156D5D2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Prijímanie spätnej väzby</a:t>
            </a:r>
          </a:p>
        </p:txBody>
      </p:sp>
      <p:sp>
        <p:nvSpPr>
          <p:cNvPr id="5" name="Rechteck 16"/>
          <p:cNvSpPr/>
          <p:nvPr/>
        </p:nvSpPr>
        <p:spPr bwMode="auto">
          <a:xfrm>
            <a:off x="826583" y="1922630"/>
            <a:ext cx="11033338" cy="254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Sledujte triedu, keď pracuje v skupinách alebo keď študenti prezentujú svoju prácu v triede.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Sledujte, či a ako rozvíjajú svoje zručnosti.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Na záver otestujte ich vedomosti a zručnosti. </a:t>
            </a: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sk" b="1" noProof="0" dirty="0">
                <a:latin typeface="Poppins"/>
                <a:cs typeface="Calibri" panose="020F0502020204030204" pitchFamily="34" charset="0"/>
              </a:rPr>
              <a:t>Hodnotenie nie je chápané v tradičnom zmysel slova, slúži skôr na rozpoznanie a diagnostikovanie vzdelávacích predpokladov a pokroku v učení v jednotlivých fázach, čím usmerňuje ďalšie kroky učiteľa.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711357" y="1955479"/>
            <a:ext cx="11189574" cy="37420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sk" sz="2000" noProof="0" dirty="0">
                <a:latin typeface="Poppins"/>
                <a:cs typeface="Calibri"/>
              </a:rPr>
              <a:t>Diagnostika je nielen základom klasifikácie, ale je nevyhnutnou súčasťou hodín biológie s cieľom optimálne prispôsobiť výučbu požiadavkám jednotlivých žiakov.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sk" sz="2000" u="sng" noProof="0" dirty="0">
                <a:latin typeface="Poppins"/>
                <a:cs typeface="Calibri"/>
              </a:rPr>
              <a:t>Sumatívna diagnostika – skúšanie:</a:t>
            </a:r>
            <a:r>
              <a:rPr lang="sk" sz="2000" noProof="0" dirty="0">
                <a:latin typeface="Poppins"/>
                <a:cs typeface="Calibri"/>
              </a:rPr>
              <a:t> po dlhších fázach vzdelávania sa výkon na záver diagnostikuje a klasifikuje (zvyčajne prostredníctvom testu alebo záverečnej práce).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sk" sz="2000" u="sng" noProof="0" dirty="0">
                <a:latin typeface="Poppins"/>
                <a:cs typeface="Calibri" panose="020F0502020204030204" pitchFamily="34" charset="0"/>
              </a:rPr>
              <a:t>Formatívna diagnostika </a:t>
            </a:r>
            <a:r>
              <a:rPr lang="sk" sz="2000" noProof="0" dirty="0">
                <a:latin typeface="Poppins"/>
                <a:cs typeface="Calibri" panose="020F0502020204030204" pitchFamily="34" charset="0"/>
              </a:rPr>
              <a:t>– hodnotenie: vykonáva sa priebežne s cieľom posúdiť pokrok žiakov v učení (pracovné listy, pozorovania na hodinách, diskusie v triede, domáce úlohy atď.).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58618-8A83-DD4E-CDF4-3F24311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Prijímanie spätnej väzby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4CE0E24E-3FAD-E2A8-76C5-734593353960}"/>
              </a:ext>
            </a:extLst>
          </p:cNvPr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64660" y="2170264"/>
            <a:ext cx="10517692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k" sz="2000" b="1" u="sng" noProof="0" dirty="0">
                <a:latin typeface="Poppins"/>
                <a:cs typeface="Calibri"/>
              </a:rPr>
              <a:t>Formatívna diagnóza:</a:t>
            </a:r>
            <a:r>
              <a:rPr lang="sk" sz="2000" noProof="0" dirty="0">
                <a:latin typeface="Poppins"/>
                <a:cs typeface="Calibri"/>
              </a:rPr>
              <a:t> Vytváranie priestoru pre študentstvo, v ktorom môže spochybniť svoje vlastné vedomosti a presvedčenia a zamýšľať sa nad svojimi skúsenosťami. Vytváranie priestoru pre učiteľov, v ktorom môžu hodnotiť a zlepšovať efektívnosť vzdelávacej ponuky a zistiť, kde sa študenti a študentky momentálne nachádzajú.  </a:t>
            </a:r>
            <a:endParaRPr lang="sk" sz="2000" b="1" u="sng" noProof="0" dirty="0">
              <a:latin typeface="Poppins"/>
              <a:cs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sk" sz="2000" b="1" u="sng" noProof="0" dirty="0">
                <a:latin typeface="Poppins"/>
                <a:cs typeface="Calibri"/>
              </a:rPr>
              <a:t>Sumatívna diagnóza:</a:t>
            </a:r>
            <a:r>
              <a:rPr lang="sk" sz="2000" noProof="0" dirty="0">
                <a:latin typeface="Poppins"/>
                <a:cs typeface="Calibri"/>
              </a:rPr>
              <a:t> Poskytnite študentom spätnú väzbu o tom, či dosiahli zamýšľané vzdelávacie ciele alebo získali požadované kompetencie. </a:t>
            </a:r>
            <a:endParaRPr lang="sk" sz="2000" b="0" i="0" u="none" strike="noStrike" cap="none" spc="0" noProof="0" dirty="0">
              <a:ln>
                <a:noFill/>
              </a:ln>
              <a:latin typeface="Poppins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88EF4-0432-AE41-0704-F498CE6D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Prijímanie spätnej väzby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00D8633D-C16D-D193-5CEB-DD93362F2AB2}"/>
              </a:ext>
            </a:extLst>
          </p:cNvPr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18038" y="1969646"/>
            <a:ext cx="9054580" cy="32762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b="1" u="sng" noProof="0" dirty="0">
                <a:latin typeface="Poppins"/>
                <a:cs typeface="Calibri"/>
              </a:rPr>
              <a:t>Metódy: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Komiksy/ilustrácie zamerané na pojmy, pojmové mapy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Pozorovania v triede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Vysvetlenia podobných javov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Analýzy artefaktov (vyhodnotenie argumentov v diskusiách, obsahu prezentácií alebo iných výstupov vzdelávania a pod.)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Testy, skúšanie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A91DE-84AD-26F5-7C2C-3A9EA7CD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Prijímanie spätnej väzby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F8B22AFF-45A0-9C5D-E380-695E0D595223}"/>
              </a:ext>
            </a:extLst>
          </p:cNvPr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2049094" y="3759505"/>
            <a:ext cx="1780721" cy="4572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noProof="0" dirty="0">
                <a:solidFill>
                  <a:schemeClr val="tx1"/>
                </a:solidFill>
                <a:latin typeface="Poppins"/>
              </a:rPr>
              <a:t>Zvyšky rastlín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29815" y="2507625"/>
            <a:ext cx="1701994" cy="504056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noProof="0" dirty="0">
                <a:solidFill>
                  <a:schemeClr val="tx1"/>
                </a:solidFill>
                <a:latin typeface="Poppins"/>
              </a:rPr>
              <a:t>Dážďovky</a:t>
            </a: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477887" y="4882646"/>
            <a:ext cx="1296144" cy="43204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noProof="0" dirty="0">
                <a:solidFill>
                  <a:schemeClr val="tx1"/>
                </a:solidFill>
                <a:latin typeface="Poppins"/>
              </a:rPr>
              <a:t>Humus</a:t>
            </a: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>
            <a:off x="2533671" y="3299713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 bwMode="auto">
          <a:xfrm>
            <a:off x="4837927" y="3875777"/>
            <a:ext cx="5040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 bwMode="auto">
          <a:xfrm>
            <a:off x="3973831" y="4739873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2965719" y="29396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k" noProof="0" dirty="0">
                <a:latin typeface="Poppins"/>
              </a:rPr>
              <a:t>konzumujú</a:t>
            </a:r>
          </a:p>
        </p:txBody>
      </p:sp>
      <p:sp>
        <p:nvSpPr>
          <p:cNvPr id="22" name="Textfeld 21"/>
          <p:cNvSpPr txBox="1"/>
          <p:nvPr/>
        </p:nvSpPr>
        <p:spPr bwMode="auto">
          <a:xfrm>
            <a:off x="4405879" y="35157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k" noProof="0" dirty="0">
                <a:latin typeface="Poppins"/>
              </a:rPr>
              <a:t>hovienka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181743" y="437983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k" noProof="0" dirty="0">
                <a:latin typeface="Poppins"/>
              </a:rPr>
              <a:t>vytvárajú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469775" y="2867665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/>
          <p:nvPr/>
        </p:nvCxnSpPr>
        <p:spPr bwMode="auto">
          <a:xfrm flipH="1" flipV="1">
            <a:off x="4477887" y="3011681"/>
            <a:ext cx="144016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/>
          <p:nvPr/>
        </p:nvCxnSpPr>
        <p:spPr bwMode="auto">
          <a:xfrm>
            <a:off x="2821702" y="4271821"/>
            <a:ext cx="50405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2091493" y="4878424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sz="1400" noProof="0" dirty="0">
                <a:solidFill>
                  <a:schemeClr val="tx1"/>
                </a:solidFill>
                <a:latin typeface="Poppins"/>
              </a:rPr>
              <a:t>tvrdenie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1807152">
            <a:off x="1725414" y="2409779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sz="1400" noProof="0" dirty="0">
                <a:solidFill>
                  <a:schemeClr val="tx1"/>
                </a:solidFill>
                <a:latin typeface="Poppins"/>
              </a:rPr>
              <a:t>prepojenie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625460" y="3556356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sz="1400" noProof="0" dirty="0">
                <a:solidFill>
                  <a:schemeClr val="tx1"/>
                </a:solidFill>
                <a:latin typeface="Poppins"/>
              </a:rPr>
              <a:t>pojem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6350095" y="1933300"/>
            <a:ext cx="5271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Zobrazte pojmy v rámčekoch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Spojovacími čiarami označte vzťahy medzi súvisiacimi pojmami.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Hierarchicky pojmy usporiadajte.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Môžete zahrnúť krížové prepojenia medzi dvoma alebo viacerými pojmami.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" sz="2000" noProof="0" dirty="0">
                <a:latin typeface="Poppins"/>
                <a:cs typeface="Calibri" panose="020F0502020204030204" pitchFamily="34" charset="0"/>
              </a:rPr>
              <a:t>Prepájaním slov v pojmovej mape sa vytvára tvrdenie (téza).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4481D-A24C-2528-6F53-D9BE8B28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Pojmové mapy vizualizujú „mentálne modely“ študentov. 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E0300F03-74A5-6532-53CC-19B8470A21AE}"/>
              </a:ext>
            </a:extLst>
          </p:cNvPr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279475" y="5056902"/>
            <a:ext cx="10431390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k" sz="1400" i="1" dirty="0">
                <a:solidFill>
                  <a:srgbClr val="000000"/>
                </a:solidFill>
                <a:latin typeface="Poppins"/>
                <a:cs typeface="Arial"/>
              </a:rPr>
              <a:t>(Krüger, D., Kloss, L., &amp; Cuadros, I. (2009). Was macht „gute“ Biologielehrkräfte aus? Befragungen von Lehrenden in der Didaktik der Biologie und Biologie-Lehramtsstudierenden an deutschen Hochschulen. I D B – Berichte aus dem Institut für Didaktik der Biologie, 17, 63–88.)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64B5E6-F82F-2CEE-7388-0498051C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k" dirty="0"/>
              <a:t>Čo je „dobrá environmentálna výchova“?</a:t>
            </a:r>
          </a:p>
        </p:txBody>
      </p:sp>
      <p:sp>
        <p:nvSpPr>
          <p:cNvPr id="16" name="Textfeld 17"/>
          <p:cNvSpPr txBox="1"/>
          <p:nvPr/>
        </p:nvSpPr>
        <p:spPr bwMode="auto">
          <a:xfrm>
            <a:off x="985384" y="1615386"/>
            <a:ext cx="6923582" cy="328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noProof="0" dirty="0">
                <a:latin typeface="Poppins"/>
              </a:rPr>
              <a:t>„Výučba prebieha v rôznych podmienkach, čo znemožňuje univerzálne platnú definíciu „dobrého“ vyučovania.</a:t>
            </a:r>
          </a:p>
          <a:p>
            <a:pPr>
              <a:lnSpc>
                <a:spcPct val="150000"/>
              </a:lnSpc>
              <a:defRPr/>
            </a:pPr>
            <a:r>
              <a:rPr lang="sk" sz="2000" noProof="0" dirty="0">
                <a:latin typeface="Poppins"/>
              </a:rPr>
              <a:t>Rovnaká vyučovacia hodina môže viesť k vynikajúcim vzdelávacím výsledkom v jednej triede, ale v inej nefunguje. Základom hodnotenia výučby sú stanovené cieľové kritériá.“</a:t>
            </a:r>
          </a:p>
        </p:txBody>
      </p:sp>
      <p:sp>
        <p:nvSpPr>
          <p:cNvPr id="17" name="Rechteckige Legende 4">
            <a:extLst>
              <a:ext uri="{FF2B5EF4-FFF2-40B4-BE49-F238E27FC236}">
                <a16:creationId xmlns:a16="http://schemas.microsoft.com/office/drawing/2014/main" id="{A450F489-B529-84E9-6171-9DC96F0FF93B}"/>
              </a:ext>
            </a:extLst>
          </p:cNvPr>
          <p:cNvSpPr/>
          <p:nvPr/>
        </p:nvSpPr>
        <p:spPr bwMode="auto">
          <a:xfrm>
            <a:off x="8273939" y="178880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sk" b="1" dirty="0">
                <a:latin typeface="Poppins"/>
              </a:rPr>
              <a:t>Princíp vzdelávania:
</a:t>
            </a:r>
            <a:r>
              <a:rPr lang="sk" dirty="0">
                <a:latin typeface="Poppins"/>
              </a:rPr>
              <a:t>Transparentné stanovte, aké vzdelávacie ciele majú študenti a študentky dosiahnuť.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1870390" y="3930906"/>
            <a:ext cx="1249799" cy="550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noProof="0" dirty="0">
                <a:solidFill>
                  <a:schemeClr val="tx1"/>
                </a:solidFill>
              </a:rPr>
              <a:t>močiar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39899" y="2311984"/>
            <a:ext cx="1447365" cy="6730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k" noProof="0" dirty="0">
              <a:solidFill>
                <a:schemeClr val="tx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754045" y="4939328"/>
            <a:ext cx="1341955" cy="6103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noProof="0" dirty="0">
                <a:solidFill>
                  <a:schemeClr val="tx1"/>
                </a:solidFill>
              </a:rPr>
              <a:t>rôzne druhy</a:t>
            </a:r>
          </a:p>
        </p:txBody>
      </p:sp>
      <p:cxnSp>
        <p:nvCxnSpPr>
          <p:cNvPr id="18" name="Gerade Verbindung mit Pfeil 17"/>
          <p:cNvCxnSpPr>
            <a:cxnSpLocks/>
          </p:cNvCxnSpPr>
          <p:nvPr/>
        </p:nvCxnSpPr>
        <p:spPr bwMode="auto">
          <a:xfrm flipH="1">
            <a:off x="2478360" y="3599507"/>
            <a:ext cx="378595" cy="237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H="1" flipV="1">
            <a:off x="4925998" y="3111609"/>
            <a:ext cx="327195" cy="810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cxnSpLocks/>
          </p:cNvCxnSpPr>
          <p:nvPr/>
        </p:nvCxnSpPr>
        <p:spPr bwMode="auto">
          <a:xfrm>
            <a:off x="4149263" y="5078540"/>
            <a:ext cx="512836" cy="16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4716474" y="393090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k" noProof="0" dirty="0"/>
              <a:t>reguluje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298894" y="4436049"/>
            <a:ext cx="122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noProof="0" dirty="0"/>
              <a:t>poskytuje biotopy pre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543076" y="2964703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>
            <a:cxnSpLocks/>
          </p:cNvCxnSpPr>
          <p:nvPr/>
        </p:nvCxnSpPr>
        <p:spPr bwMode="auto">
          <a:xfrm flipH="1" flipV="1">
            <a:off x="5438679" y="4367414"/>
            <a:ext cx="166364" cy="41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>
            <a:cxnSpLocks/>
          </p:cNvCxnSpPr>
          <p:nvPr/>
        </p:nvCxnSpPr>
        <p:spPr bwMode="auto">
          <a:xfrm>
            <a:off x="2889847" y="4554187"/>
            <a:ext cx="384273" cy="157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1873119" y="5071347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sz="1400" noProof="0" dirty="0">
                <a:solidFill>
                  <a:schemeClr val="tx1"/>
                </a:solidFill>
              </a:rPr>
              <a:t>tvrdenie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2722069">
            <a:off x="2413154" y="2144616"/>
            <a:ext cx="1323603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sz="1400" noProof="0" dirty="0">
                <a:solidFill>
                  <a:schemeClr val="tx1"/>
                </a:solidFill>
              </a:rPr>
              <a:t>prepojenie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497077" y="3580401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k" sz="1400" noProof="0" dirty="0">
                <a:solidFill>
                  <a:schemeClr val="tx1"/>
                </a:solidFill>
              </a:rPr>
              <a:t>pojem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660192" y="3550881"/>
            <a:ext cx="4812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k" noProof="0" dirty="0">
              <a:highlight>
                <a:srgbClr val="FFFF00"/>
              </a:highlight>
            </a:endParaRPr>
          </a:p>
          <a:p>
            <a:pPr lvl="0">
              <a:defRPr/>
            </a:pPr>
            <a:r>
              <a:rPr lang="sk" noProof="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3CB783-9987-356E-6FA7-8D11C9D9D6FF}"/>
              </a:ext>
            </a:extLst>
          </p:cNvPr>
          <p:cNvSpPr txBox="1"/>
          <p:nvPr/>
        </p:nvSpPr>
        <p:spPr>
          <a:xfrm>
            <a:off x="3875296" y="2317888"/>
            <a:ext cx="138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noProof="0" dirty="0"/>
              <a:t>cykly </a:t>
            </a:r>
          </a:p>
          <a:p>
            <a:r>
              <a:rPr lang="sk" noProof="0" dirty="0"/>
              <a:t>materiálov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07176AD-50EF-4557-0F0D-8A2BDABA7F6F}"/>
              </a:ext>
            </a:extLst>
          </p:cNvPr>
          <p:cNvSpPr txBox="1"/>
          <p:nvPr/>
        </p:nvSpPr>
        <p:spPr bwMode="auto">
          <a:xfrm>
            <a:off x="2856955" y="3077567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k" noProof="0" dirty="0"/>
              <a:t>udržiavajú </a:t>
            </a:r>
          </a:p>
          <a:p>
            <a:pPr>
              <a:defRPr/>
            </a:pPr>
            <a:r>
              <a:rPr lang="sk" noProof="0" dirty="0"/>
              <a:t>rovnováhu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C4D26D-5224-6BDF-DCB6-3403F481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Pojmové mapy sú pojmové kartičky mentálnych modelov.</a:t>
            </a:r>
          </a:p>
        </p:txBody>
      </p:sp>
      <p:sp>
        <p:nvSpPr>
          <p:cNvPr id="38" name="Rechteck 1"/>
          <p:cNvSpPr/>
          <p:nvPr/>
        </p:nvSpPr>
        <p:spPr bwMode="auto">
          <a:xfrm>
            <a:off x="6660192" y="1921165"/>
            <a:ext cx="4871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" sz="20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Vždy sa vytvárajú pre nadradenú otázku. </a:t>
            </a:r>
          </a:p>
        </p:txBody>
      </p:sp>
      <p:sp>
        <p:nvSpPr>
          <p:cNvPr id="39" name="Textfeld 4">
            <a:extLst>
              <a:ext uri="{FF2B5EF4-FFF2-40B4-BE49-F238E27FC236}">
                <a16:creationId xmlns:a16="http://schemas.microsoft.com/office/drawing/2014/main" id="{86E8B26A-0D0A-C3A4-BBE6-344F04B7442E}"/>
              </a:ext>
            </a:extLst>
          </p:cNvPr>
          <p:cNvSpPr txBox="1"/>
          <p:nvPr/>
        </p:nvSpPr>
        <p:spPr bwMode="auto">
          <a:xfrm>
            <a:off x="6709740" y="2785630"/>
            <a:ext cx="4762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Napríklad by sa mohla vytvoriť pojmová mapa pre konkrétny pôdny druh: </a:t>
            </a:r>
          </a:p>
          <a:p>
            <a:endParaRPr lang="sk" sz="2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sk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„Prečo sú vresoviská také dôležité pre ekosystémy?“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6771C9F7-2F7D-692A-0661-0CCC10506DE6}"/>
              </a:ext>
            </a:extLst>
          </p:cNvPr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AFCBD48-ABCC-EA04-E920-2B9F8AC551F9}"/>
              </a:ext>
            </a:extLst>
          </p:cNvPr>
          <p:cNvGrpSpPr/>
          <p:nvPr/>
        </p:nvGrpSpPr>
        <p:grpSpPr>
          <a:xfrm>
            <a:off x="557737" y="1909596"/>
            <a:ext cx="5836379" cy="3672055"/>
            <a:chOff x="589856" y="1657404"/>
            <a:chExt cx="6568404" cy="413262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525968C-4936-4FF1-8B3E-9429E17BA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856" y="1657404"/>
              <a:ext cx="6568404" cy="4132621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F08DCFD-D670-46E3-9408-1D9DF4B3DC8C}"/>
                </a:ext>
              </a:extLst>
            </p:cNvPr>
            <p:cNvSpPr/>
            <p:nvPr/>
          </p:nvSpPr>
          <p:spPr>
            <a:xfrm>
              <a:off x="3038167" y="2139385"/>
              <a:ext cx="2458065" cy="914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" noProof="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5FEB349-3C40-40D5-A36C-E2BA53928338}"/>
                </a:ext>
              </a:extLst>
            </p:cNvPr>
            <p:cNvSpPr/>
            <p:nvPr/>
          </p:nvSpPr>
          <p:spPr bwMode="auto">
            <a:xfrm rot="2989503">
              <a:off x="3860436" y="3648514"/>
              <a:ext cx="2910102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" noProof="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6427372-0FED-46CC-9278-D8565758045C}"/>
                </a:ext>
              </a:extLst>
            </p:cNvPr>
            <p:cNvSpPr/>
            <p:nvPr/>
          </p:nvSpPr>
          <p:spPr bwMode="auto">
            <a:xfrm>
              <a:off x="1930887" y="2719522"/>
              <a:ext cx="2336312" cy="914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" noProof="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6768489" y="1396256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k" b="1" noProof="0" dirty="0">
                <a:latin typeface="Poppins"/>
              </a:rPr>
              <a:t>Kvantitatívne: </a:t>
            </a:r>
            <a:r>
              <a:rPr lang="sk" noProof="0" dirty="0">
                <a:latin typeface="Poppins"/>
              </a:rPr>
              <a:t>= počet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latin typeface="Poppins"/>
              </a:rPr>
              <a:t>(správnych) pojmov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latin typeface="Poppins"/>
              </a:rPr>
              <a:t>(správnych) tvrdení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latin typeface="Poppins"/>
              </a:rPr>
              <a:t>(správnych) prepojení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768489" y="4381322"/>
            <a:ext cx="513244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k" b="1" noProof="0" dirty="0">
                <a:latin typeface="Poppins"/>
              </a:rPr>
              <a:t>Kvalitatívne: </a:t>
            </a:r>
            <a:r>
              <a:rPr lang="sk" noProof="0" dirty="0">
                <a:latin typeface="Poppins"/>
              </a:rPr>
              <a:t>= pridelenie váhy podľa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latin typeface="Poppins"/>
              </a:rPr>
              <a:t>(správnych) pojmov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latin typeface="Poppins"/>
              </a:rPr>
              <a:t>(správnych) tvrdení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latin typeface="Poppins"/>
              </a:rPr>
              <a:t>(správnych) prepojení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768489" y="2719522"/>
            <a:ext cx="4759636" cy="147732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sk" b="1" noProof="0" dirty="0">
                <a:latin typeface="Poppins"/>
              </a:rPr>
              <a:t>Kvantitatívne: </a:t>
            </a:r>
            <a:r>
              <a:rPr lang="sk" noProof="0" dirty="0">
                <a:latin typeface="Poppins"/>
              </a:rPr>
              <a:t>= počet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solidFill>
                  <a:srgbClr val="FF0000"/>
                </a:solidFill>
                <a:latin typeface="Poppins"/>
              </a:rPr>
              <a:t>reťazcov (1)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solidFill>
                  <a:schemeClr val="accent6">
                    <a:lumMod val="75000"/>
                  </a:schemeClr>
                </a:solidFill>
                <a:latin typeface="Poppins"/>
              </a:rPr>
              <a:t>lúčov (hviezd) (2)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solidFill>
                  <a:srgbClr val="0070C0"/>
                </a:solidFill>
                <a:latin typeface="Poppins"/>
              </a:rPr>
              <a:t>sietí (3)</a:t>
            </a:r>
          </a:p>
          <a:p>
            <a:pPr>
              <a:defRPr/>
            </a:pPr>
            <a:r>
              <a:rPr lang="sk" noProof="0" dirty="0">
                <a:latin typeface="Poppins"/>
              </a:rPr>
              <a:t>Tieto štruktúry majú rôznu váhu. 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8453306" y="6442502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" sz="1050" u="sng" noProof="0" dirty="0">
                <a:hlinkClick r:id="rId9" tooltip="https://www.christianhmeyer.de/mit-concept-mapping-den-lernerfolg-steigern-und-wissen-strukturieren/"/>
              </a:rPr>
              <a:t>https://www.christianhmeyer.de/mit-concept-mapping-den-lernerfolg-steigern-und-wissen-strukturieren/</a:t>
            </a:r>
            <a:r>
              <a:rPr lang="sk" sz="1050" noProof="0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CD1BDA-F8B6-48E1-8441-71634330BBCD}"/>
              </a:ext>
            </a:extLst>
          </p:cNvPr>
          <p:cNvSpPr/>
          <p:nvPr/>
        </p:nvSpPr>
        <p:spPr>
          <a:xfrm>
            <a:off x="1026623" y="558165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" sz="900" noProof="0" dirty="0"/>
              <a:t>https://upload.wikimedia.org/wikipedia/commons/8/88/Concept_Map_About_Concept_Maps.jpg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A80798F-9B2C-E9AB-6BCF-B7C1CD6B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" dirty="0"/>
              <a:t>Analýza pojmových máp</a:t>
            </a:r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501563E0-E595-BEE4-5279-0FC583160E7B}"/>
              </a:ext>
            </a:extLst>
          </p:cNvPr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3B64F9-08F8-6225-8D28-642A21389179}"/>
              </a:ext>
            </a:extLst>
          </p:cNvPr>
          <p:cNvGrpSpPr/>
          <p:nvPr/>
        </p:nvGrpSpPr>
        <p:grpSpPr>
          <a:xfrm>
            <a:off x="1006099" y="1653144"/>
            <a:ext cx="5420101" cy="4014975"/>
            <a:chOff x="332999" y="1653144"/>
            <a:chExt cx="6465496" cy="4789358"/>
          </a:xfrm>
        </p:grpSpPr>
        <p:pic>
          <p:nvPicPr>
            <p:cNvPr id="7" name="Grafik 6" descr="Ein Bild, das Text, Diagramm, Reihe, parallel enthält.&#10;&#10;KI-generierte Inhalte können fehlerhaft sein.">
              <a:extLst>
                <a:ext uri="{FF2B5EF4-FFF2-40B4-BE49-F238E27FC236}">
                  <a16:creationId xmlns:a16="http://schemas.microsoft.com/office/drawing/2014/main" id="{CC5C162D-D536-E69D-F72E-77BC75B3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99" y="1653144"/>
              <a:ext cx="6465496" cy="477928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0412C6-ED01-8E69-7E34-BF342C017BF4}"/>
                </a:ext>
              </a:extLst>
            </p:cNvPr>
            <p:cNvSpPr/>
            <p:nvPr/>
          </p:nvSpPr>
          <p:spPr>
            <a:xfrm>
              <a:off x="332999" y="1776127"/>
              <a:ext cx="3868298" cy="22666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2D8930-9756-41CC-4A82-B7F541AD1D67}"/>
                </a:ext>
              </a:extLst>
            </p:cNvPr>
            <p:cNvSpPr/>
            <p:nvPr/>
          </p:nvSpPr>
          <p:spPr>
            <a:xfrm>
              <a:off x="1416514" y="4787576"/>
              <a:ext cx="3257085" cy="1509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5FB9CE-D5E0-F8E7-BE7E-004D6447E22B}"/>
                </a:ext>
              </a:extLst>
            </p:cNvPr>
            <p:cNvSpPr/>
            <p:nvPr/>
          </p:nvSpPr>
          <p:spPr>
            <a:xfrm>
              <a:off x="4569238" y="3042138"/>
              <a:ext cx="2229257" cy="34003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" noProof="0" dirty="0"/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hteck 17"/>
          <p:cNvSpPr/>
          <p:nvPr/>
        </p:nvSpPr>
        <p:spPr bwMode="auto">
          <a:xfrm>
            <a:off x="6725082" y="5444713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k" sz="1050" u="sng" noProof="0" dirty="0">
                <a:hlinkClick r:id="rId9" tooltip="https://www.christianhmeyer.de/mit-concept-mapping-den-lernerfolg-steigern-und-wissen-strukturiere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https://www.christianhmeyer.de/mit-concept-mapping-den-lernerfolg-steigern-und-wissen-strukturieren/</a:t>
            </a:r>
            <a:r>
              <a:rPr lang="sk" sz="1050" noProof="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9F1C8-B993-22D3-50AD-9737AEA3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Prijímanie spätnej väzby – pojmová mapa </a:t>
            </a:r>
          </a:p>
        </p:txBody>
      </p:sp>
      <p:sp>
        <p:nvSpPr>
          <p:cNvPr id="13" name="Rechteck 1"/>
          <p:cNvSpPr/>
          <p:nvPr/>
        </p:nvSpPr>
        <p:spPr bwMode="auto">
          <a:xfrm>
            <a:off x="6768489" y="1413287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k" b="1" noProof="0" dirty="0"/>
              <a:t>Kvantitatívne: </a:t>
            </a:r>
            <a:r>
              <a:rPr lang="sk" noProof="0" dirty="0"/>
              <a:t>= počet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/>
              <a:t>(správnych) pojmov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/>
              <a:t>(správnych) tvrdení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/>
              <a:t>(správnych) prepojení</a:t>
            </a:r>
          </a:p>
        </p:txBody>
      </p:sp>
      <p:sp>
        <p:nvSpPr>
          <p:cNvPr id="16" name="Rechteck 3"/>
          <p:cNvSpPr/>
          <p:nvPr/>
        </p:nvSpPr>
        <p:spPr bwMode="auto">
          <a:xfrm>
            <a:off x="6768489" y="2692764"/>
            <a:ext cx="3012363" cy="1200329"/>
          </a:xfrm>
          <a:prstGeom prst="rect">
            <a:avLst/>
          </a:prstGeom>
          <a:ln w="0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sk" b="1" noProof="0" dirty="0"/>
              <a:t>Kvantitatívne: </a:t>
            </a:r>
            <a:r>
              <a:rPr lang="sk" noProof="0" dirty="0"/>
              <a:t>= štruktúra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solidFill>
                  <a:srgbClr val="FFC000"/>
                </a:solidFill>
              </a:rPr>
              <a:t>reťazcov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solidFill>
                  <a:srgbClr val="FF0000"/>
                </a:solidFill>
              </a:rPr>
              <a:t>lúčov (hviezd)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>
                <a:solidFill>
                  <a:schemeClr val="tx2"/>
                </a:solidFill>
              </a:rPr>
              <a:t>sietí</a:t>
            </a:r>
          </a:p>
        </p:txBody>
      </p:sp>
      <p:sp>
        <p:nvSpPr>
          <p:cNvPr id="17" name="Rechteck 2"/>
          <p:cNvSpPr/>
          <p:nvPr/>
        </p:nvSpPr>
        <p:spPr bwMode="auto">
          <a:xfrm>
            <a:off x="6752840" y="3972241"/>
            <a:ext cx="463416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k" b="1" noProof="0" dirty="0"/>
              <a:t>Kvalitatívne: </a:t>
            </a:r>
            <a:r>
              <a:rPr lang="sk" noProof="0" dirty="0"/>
              <a:t>= pridelenie váhy podľa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/>
              <a:t>(správnych) pojmov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/>
              <a:t>(správnych) tvrdení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k" noProof="0" dirty="0"/>
              <a:t>(správnych) prepojení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181CD89B-E306-C3ED-09AD-21436E07C2F1}"/>
              </a:ext>
            </a:extLst>
          </p:cNvPr>
          <p:cNvSpPr txBox="1"/>
          <p:nvPr/>
        </p:nvSpPr>
        <p:spPr bwMode="auto">
          <a:xfrm>
            <a:off x="865054" y="1236111"/>
            <a:ext cx="3501994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(Vyhodnotiť)</a:t>
            </a:r>
            <a:endParaRPr lang="sk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2FB03-31B1-A906-D918-BBEEFA08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noProof="0" dirty="0"/>
              <a:t>Pojmová mapa – úloha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3FDB59-A2B7-8E63-9AB1-6C60C4E59B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5532" y="1477963"/>
            <a:ext cx="9064625" cy="3902075"/>
          </a:xfrm>
        </p:spPr>
        <p:txBody>
          <a:bodyPr>
            <a:normAutofit/>
          </a:bodyPr>
          <a:lstStyle/>
          <a:p>
            <a:pPr marL="114300" indent="0">
              <a:spcAft>
                <a:spcPts val="1000"/>
              </a:spcAft>
              <a:buNone/>
            </a:pPr>
            <a:r>
              <a:rPr lang="sk" sz="2000" u="sng" noProof="0" dirty="0">
                <a:latin typeface="Poppins" panose="00000500000000000000" pitchFamily="2" charset="0"/>
                <a:cs typeface="Poppins" panose="00000500000000000000" pitchFamily="2" charset="0"/>
              </a:rPr>
              <a:t>Vytvorte pojmovú mapu pre konkrétny pôdny druh! 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sk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1. Vyberte si konkrétny pôdny druh (napr. černozem, podzol, glej, rendzina, vresovisko) a vytvorte pojmovú mapu, ktorá vizualizuje vaše vedomosti a súvislosti.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sk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Kľúčová otázka:</a:t>
            </a:r>
            <a:r>
              <a:rPr lang="sk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 „Ako tento úôdny druh ovplyvňuje ekosystémy?“</a:t>
            </a:r>
            <a:endParaRPr lang="sk" sz="2000" i="1" u="sng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14300" indent="0">
              <a:buNone/>
            </a:pPr>
            <a:r>
              <a:rPr lang="sk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2. Porovnajte svoje pojmové mapy s ostatnými študentmi a študentkami a poskytnite si navzájom spätnú väzbu:</a:t>
            </a:r>
          </a:p>
          <a:p>
            <a:r>
              <a:rPr lang="sk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Sú pojmy, tvrdenia a prepojenia použité správne?</a:t>
            </a:r>
          </a:p>
          <a:p>
            <a:r>
              <a:rPr lang="sk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Odpovedá daná pojmová mapa na kľúčovú otázku?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D08D1D-75F8-63AB-3DE4-41A1E628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70157" y="3372448"/>
            <a:ext cx="1783343" cy="1872917"/>
          </a:xfrm>
          <a:prstGeom prst="rect">
            <a:avLst/>
          </a:prstGeom>
        </p:spPr>
      </p:pic>
      <p:pic>
        <p:nvPicPr>
          <p:cNvPr id="6" name="Grafik 5" descr="Stift Silhouette">
            <a:extLst>
              <a:ext uri="{FF2B5EF4-FFF2-40B4-BE49-F238E27FC236}">
                <a16:creationId xmlns:a16="http://schemas.microsoft.com/office/drawing/2014/main" id="{65B0F287-924D-AA4E-07C2-F7C81566C2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2796" y="17283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1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688588" y="3207351"/>
            <a:ext cx="9136092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k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Pokúste sa vzbudiť záujem študentstva.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k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Zaraďte do výuky reflexiu. </a:t>
            </a:r>
            <a:endParaRPr lang="sk" i="1" noProof="0" dirty="0">
              <a:latin typeface="Poppins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k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Uveďte po jednom príklade, ako budete formatívne a sumatívne hodnotiť pokrok študentov a študentiek vo vzdelávaní. 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k" i="1" noProof="0" dirty="0">
                <a:latin typeface="Poppins"/>
                <a:ea typeface="Arial"/>
                <a:cs typeface="Calibri" panose="020F0502020204030204" pitchFamily="34" charset="0"/>
              </a:rPr>
              <a:t>Popremýšľajte o pútavom formáte prezentácie svojho programu v trvaní </a:t>
            </a:r>
            <a:r>
              <a:rPr lang="sk" b="1" i="1" noProof="0" dirty="0">
                <a:latin typeface="Poppins"/>
                <a:ea typeface="Arial"/>
                <a:cs typeface="Calibri" panose="020F0502020204030204" pitchFamily="34" charset="0"/>
              </a:rPr>
              <a:t>10 až 15 minút</a:t>
            </a:r>
            <a:r>
              <a:rPr lang="sk" i="1" noProof="0" dirty="0">
                <a:latin typeface="Poppins"/>
                <a:ea typeface="Arial"/>
                <a:cs typeface="Calibri" panose="020F0502020204030204" pitchFamily="34" charset="0"/>
              </a:rPr>
              <a:t>, ktorý môžete nabudúce predstaviť.</a:t>
            </a:r>
            <a:endParaRPr lang="sk" b="0" i="1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688588" y="1337158"/>
            <a:ext cx="11051128" cy="15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k" b="1" u="sng" noProof="0" dirty="0">
                <a:latin typeface="Poppins"/>
                <a:ea typeface="Arial"/>
                <a:cs typeface="Calibri" panose="020F0502020204030204" pitchFamily="34" charset="0"/>
              </a:rPr>
              <a:t>Úloha 4.3.: </a:t>
            </a:r>
            <a:r>
              <a:rPr lang="sk" b="1" noProof="0" dirty="0">
                <a:latin typeface="Poppins"/>
                <a:ea typeface="Arial"/>
                <a:cs typeface="Calibri" panose="020F0502020204030204" pitchFamily="34" charset="0"/>
              </a:rPr>
              <a:t>Vypracujte </a:t>
            </a:r>
            <a:r>
              <a:rPr lang="sk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vzdelávací program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ea typeface="Arial"/>
                <a:cs typeface="Calibri" panose="020F0502020204030204" pitchFamily="34" charset="0"/>
              </a:rPr>
              <a:t>Vyberte si nejakú</a:t>
            </a:r>
            <a:r>
              <a:rPr lang="sk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tému súvisiacu so zdravím pôdy. 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ea typeface="Arial"/>
                <a:cs typeface="Calibri" panose="020F0502020204030204" pitchFamily="34" charset="0"/>
              </a:rPr>
              <a:t>Vytvorte vzdelávacie aktivity, </a:t>
            </a:r>
            <a:r>
              <a:rPr lang="sk" noProof="0" dirty="0">
                <a:latin typeface="Poppins"/>
                <a:cs typeface="Calibri" panose="020F0502020204030204" pitchFamily="34" charset="0"/>
              </a:rPr>
              <a:t>ktoré študentom pomôžu v každej z 5</a:t>
            </a:r>
            <a:r>
              <a:rPr lang="sk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fáz dosiahnuť dané vzdelávacie ciele [fázy: Engage (Zaujať), Explore (Preskúmať), Explain (Vysvetliť), Elaborate (Podrobne rozpracovať) a Evaluate (Vyhodnotiť)].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066867" y="2860244"/>
            <a:ext cx="1286933" cy="19947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D9C89-1BC2-5461-772B-05B7142E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Teraz ste na rade vy: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67433" y="2150024"/>
            <a:ext cx="6411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Pútavou formou odprezentujte svoj vzdelávací program zameraný na zdravie pôdy. </a:t>
            </a:r>
          </a:p>
          <a:p>
            <a:pPr lvl="0">
              <a:buClr>
                <a:srgbClr val="000000"/>
              </a:buClr>
              <a:defRPr/>
            </a:pPr>
            <a:endParaRPr lang="sk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Každý má na túto úlohu 10 až 15 minút. </a:t>
            </a: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sk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k" noProof="0" dirty="0">
                <a:latin typeface="Poppins"/>
                <a:cs typeface="Calibri" panose="020F0502020204030204" pitchFamily="34" charset="0"/>
              </a:rPr>
              <a:t>Publikum by si malo robiť poznámky a následne klásť otázky, aby prezentujúcich podnietilo k premýšľaniu nad svojím výstupom a možnosťami jeho zlepšenia.</a:t>
            </a:r>
            <a:endParaRPr lang="sk" noProof="0" dirty="0">
              <a:latin typeface="Poppins"/>
              <a:ea typeface="Arial"/>
              <a:cs typeface="Calibri" panose="020F0502020204030204" pitchFamily="34" charset="0"/>
            </a:endParaRPr>
          </a:p>
        </p:txBody>
      </p:sp>
      <p:pic>
        <p:nvPicPr>
          <p:cNvPr id="5" name="Grafik 4" descr="Lehrer">
            <a:extLst>
              <a:ext uri="{FF2B5EF4-FFF2-40B4-BE49-F238E27FC236}">
                <a16:creationId xmlns:a16="http://schemas.microsoft.com/office/drawing/2014/main" id="{D0530558-25C6-4BF5-BA78-BF97B5BB07F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9072" y="2028208"/>
            <a:ext cx="1400792" cy="1400792"/>
          </a:xfrm>
          <a:prstGeom prst="rect">
            <a:avLst/>
          </a:prstGeom>
        </p:spPr>
      </p:pic>
      <p:pic>
        <p:nvPicPr>
          <p:cNvPr id="7" name="Grafik 6" descr="Benutzer">
            <a:extLst>
              <a:ext uri="{FF2B5EF4-FFF2-40B4-BE49-F238E27FC236}">
                <a16:creationId xmlns:a16="http://schemas.microsoft.com/office/drawing/2014/main" id="{3EA8B42E-2361-4FAD-BAD5-2BB48D4A1A2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218" y="3057556"/>
            <a:ext cx="1400792" cy="1400792"/>
          </a:xfrm>
          <a:prstGeom prst="rect">
            <a:avLst/>
          </a:prstGeom>
        </p:spPr>
      </p:pic>
      <p:pic>
        <p:nvPicPr>
          <p:cNvPr id="18" name="Grafik 17" descr="Benutzer">
            <a:extLst>
              <a:ext uri="{FF2B5EF4-FFF2-40B4-BE49-F238E27FC236}">
                <a16:creationId xmlns:a16="http://schemas.microsoft.com/office/drawing/2014/main" id="{CE53C9B2-FE07-4E2F-8505-356852BE779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9199706" y="3057556"/>
            <a:ext cx="1400792" cy="14007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3DC3C-6D53-D4F7-EDDA-1312FE9E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Teraz ste na rade vy</a:t>
            </a:r>
          </a:p>
        </p:txBody>
      </p:sp>
    </p:spTree>
    <p:extLst>
      <p:ext uri="{BB962C8B-B14F-4D97-AF65-F5344CB8AC3E}">
        <p14:creationId xmlns:p14="http://schemas.microsoft.com/office/powerpoint/2010/main" val="4201912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56</a:t>
            </a:fld>
            <a:endParaRPr lang="en-GB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6D195A-1C4C-3B20-5066-D4AC59EF20C2}"/>
              </a:ext>
            </a:extLst>
          </p:cNvPr>
          <p:cNvGrpSpPr/>
          <p:nvPr/>
        </p:nvGrpSpPr>
        <p:grpSpPr>
          <a:xfrm>
            <a:off x="2212429" y="684060"/>
            <a:ext cx="7325271" cy="4972287"/>
            <a:chOff x="1532686" y="876792"/>
            <a:chExt cx="8637974" cy="586333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32686" y="1687398"/>
              <a:ext cx="8637973" cy="5052725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rcRect b="7587"/>
            <a:stretch>
              <a:fillRect/>
            </a:stretch>
          </p:blipFill>
          <p:spPr bwMode="auto">
            <a:xfrm>
              <a:off x="1532686" y="876792"/>
              <a:ext cx="8637974" cy="1003953"/>
            </a:xfrm>
            <a:prstGeom prst="rect">
              <a:avLst/>
            </a:prstGeom>
          </p:spPr>
        </p:pic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068471" y="203236"/>
            <a:ext cx="1949691" cy="96164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áfico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" y="-1178158"/>
            <a:ext cx="12195662" cy="81304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k" sz="3600" noProof="0" dirty="0">
                <a:solidFill>
                  <a:schemeClr val="bg1"/>
                </a:solidFill>
                <a:latin typeface="Bebas Neue"/>
              </a:rPr>
              <a:t>ĎAKUJEME</a:t>
            </a:r>
            <a:endParaRPr lang="sk" noProof="0" dirty="0"/>
          </a:p>
        </p:txBody>
      </p:sp>
      <p:sp>
        <p:nvSpPr>
          <p:cNvPr id="2" name="CuadroTexto 1"/>
          <p:cNvSpPr txBox="1"/>
          <p:nvPr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sk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F10ED-0123-40DE-ACF2-07B2EE172507}"/>
              </a:ext>
            </a:extLst>
          </p:cNvPr>
          <p:cNvSpPr/>
          <p:nvPr/>
        </p:nvSpPr>
        <p:spPr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D38EF-B67B-6B97-DFF4-0B1C7AAC5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CuadroTexto 5"/>
          <p:cNvSpPr txBox="1"/>
          <p:nvPr/>
        </p:nvSpPr>
        <p:spPr bwMode="auto">
          <a:xfrm>
            <a:off x="4911822" y="158198"/>
            <a:ext cx="69481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k" sz="1100" i="1" dirty="0">
                <a:latin typeface="Poppins"/>
              </a:rPr>
              <a:t>(Meyer, H. (2004). Was ist guter Unterricht? Berlin: Cornelsen Scriptor. ISBN 978-3-589-22047-2 )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3700" y="1788006"/>
            <a:ext cx="11466222" cy="40164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Jasná štruktúra procesov učenia sa a výučby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(proces, cieľ a jednoznačnosť obsahu, rituály a flexibilita)</a:t>
            </a:r>
            <a:endParaRPr lang="sk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Vysoký </a:t>
            </a:r>
            <a:r>
              <a:rPr lang="sk" sz="1400" b="1" noProof="0" dirty="0">
                <a:latin typeface="Poppins"/>
              </a:rPr>
              <a:t>p</a:t>
            </a: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odiel/množstvo času na úlohu</a:t>
            </a:r>
            <a:endParaRPr lang="sk" sz="1400" b="0" i="0" u="none" strike="noStrike" cap="none" noProof="0" dirty="0">
              <a:ln>
                <a:noFill/>
              </a:ln>
              <a:solidFill>
                <a:schemeClr val="tx1"/>
              </a:solidFill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Konštruktívne zosúladenie cieľov, hodnotenia, obsahu a metód</a:t>
            </a: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Jednoznačnosť obsahu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(zrozumiteľné zadanie a pokyny k úlohe, logický tematický postup, jasná a spoľahlivá dokumentácia výsledkov)</a:t>
            </a:r>
            <a:endParaRPr lang="sk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Zmysluplná komunikácia v triede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(prostredníctvom účasti na plánovaní, diskusiách a stretnutiach zameraných na reflexiu, ako aj prostredníctvom denníkovej metódy a spätnej väzby zo strany študentstva)</a:t>
            </a:r>
            <a:endParaRPr lang="sk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Rôznorodosť metód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(rôzne prezentačné techniky</a:t>
            </a:r>
            <a:r>
              <a:rPr lang="sk" sz="1400" noProof="0" dirty="0">
                <a:latin typeface="Poppins"/>
              </a:rPr>
              <a:t> a 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vzorce konania, flexibilita v štruktúrach vyučovacích hodín a rôzne prístupy k výučbe)</a:t>
            </a:r>
            <a:endParaRPr lang="sk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noProof="0" dirty="0">
                <a:latin typeface="Poppins"/>
              </a:rPr>
              <a:t>I</a:t>
            </a: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ndividuálna podpora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(prostredníctvom flexibility, trpezlivosti a dostatku poskytnutého času; vnútornej diferenciácie a integrácie; individuálneho hodnotenia vzdelávania a prispôsobených plánov podpory; špeciálnej podpory pre rizikových študentov a rizikové študentky)</a:t>
            </a:r>
            <a:endParaRPr lang="sk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noProof="0" dirty="0">
                <a:latin typeface="Poppins"/>
              </a:rPr>
              <a:t>Dobre premyslená </a:t>
            </a: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prax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(zvyšovanie povedomia o vzdelávacích stratégiách, cielených praktických úlohách, špecifických pokynoch, ako aj pozitívnom vzdelávacom prostredí)</a:t>
            </a:r>
            <a:endParaRPr lang="sk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Jasne definované očakávania, profesionálne hodnotenie študentských úspechov, kontinuálna spätná väzba 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(prostredníctvom ponuky vzdelávacích príležitostí v súlade s usmerneniami alebo vzdelávacími štandardmi, ktoré sú prispôsobené schopnostiam študentov, a poskytovaním okamžitej spätnej väzby zameranej na rozvoj)</a:t>
            </a:r>
            <a:endParaRPr lang="sk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k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Atmosféra v triede podporujúca učenie </a:t>
            </a:r>
            <a:r>
              <a:rPr lang="sk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(dobrá organizácia, funkčné vybavenie, užitočné vzdelávacie nástroje)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813824-F635-4823-83F8-A0B670C207E8}"/>
              </a:ext>
            </a:extLst>
          </p:cNvPr>
          <p:cNvSpPr txBox="1"/>
          <p:nvPr/>
        </p:nvSpPr>
        <p:spPr>
          <a:xfrm>
            <a:off x="643761" y="1111662"/>
            <a:ext cx="1121616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" b="1" u="sng" noProof="0" dirty="0">
                <a:latin typeface="Poppins"/>
              </a:rPr>
              <a:t>Úloha 1.2.: </a:t>
            </a:r>
            <a:r>
              <a:rPr lang="sk" b="1" noProof="0" dirty="0">
                <a:latin typeface="Poppins"/>
              </a:rPr>
              <a:t>Prečítajte si tieto kritériá a pracujte v malých skupinkách. Pokúste sa zozbierať príklady, ako ich uplatniť v praxi. Podeľte sa o svoje nápady s ostatnými.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2B82ADD-C640-DB01-5EFE-C0747DB9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" dirty="0"/>
              <a:t>10 vlastností „dobrej výučby“?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6953950" y="1591858"/>
            <a:ext cx="4386458" cy="328984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 bwMode="auto">
          <a:xfrm>
            <a:off x="848027" y="3746567"/>
            <a:ext cx="564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2000" b="1" u="sng" noProof="0" dirty="0">
                <a:latin typeface="Poppins"/>
                <a:cs typeface="Poppins"/>
              </a:rPr>
              <a:t>Úloha 1.3.: </a:t>
            </a:r>
            <a:r>
              <a:rPr lang="sk" sz="2000" b="1" i="1" noProof="0" dirty="0">
                <a:latin typeface="Poppins"/>
                <a:cs typeface="Poppins"/>
              </a:rPr>
              <a:t>Čo si myslíte: Ako by malo vyzerať vzdelávanie o zdraví pôdy?</a:t>
            </a:r>
            <a:endParaRPr lang="sk" sz="2000" i="1" noProof="0" dirty="0">
              <a:latin typeface="Poppins"/>
              <a:cs typeface="Poppins"/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0E3AFDF7-08E0-8762-2BCD-DE1D0A8D90F4}"/>
              </a:ext>
            </a:extLst>
          </p:cNvPr>
          <p:cNvSpPr txBox="1"/>
          <p:nvPr/>
        </p:nvSpPr>
        <p:spPr bwMode="auto">
          <a:xfrm>
            <a:off x="7502257" y="5514740"/>
            <a:ext cx="41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400" noProof="0" dirty="0">
                <a:latin typeface="Bebas Neue"/>
              </a:rPr>
              <a:t>© In</a:t>
            </a:r>
            <a:r>
              <a:rPr lang="en-GB" sz="1400" noProof="0" dirty="0">
                <a:latin typeface="Bebas Neue"/>
              </a:rPr>
              <a:t>S</a:t>
            </a:r>
            <a:r>
              <a:rPr lang="sk" sz="1400" noProof="0" dirty="0">
                <a:latin typeface="Bebas Neue"/>
              </a:rPr>
              <a:t>titut für Fachdidaktik, Bereich Mathematik &amp; Naturwissenschaftsdidaktik</a:t>
            </a:r>
            <a:endParaRPr lang="sk" sz="1400" b="1" noProof="0" dirty="0">
              <a:latin typeface="Poppins"/>
              <a:cs typeface="Poppins"/>
            </a:endParaRPr>
          </a:p>
        </p:txBody>
      </p:sp>
      <p:pic>
        <p:nvPicPr>
          <p:cNvPr id="2" name="Grafik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511" y="1783367"/>
            <a:ext cx="2225233" cy="18228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5E9607-33CD-5409-01C1-5D738326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Zdravie pôdy (vzdelávanie)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DEB73F-9C69-B4A2-D0AD-E4DFC1BF01EA}"/>
              </a:ext>
            </a:extLst>
          </p:cNvPr>
          <p:cNvGrpSpPr/>
          <p:nvPr/>
        </p:nvGrpSpPr>
        <p:grpSpPr>
          <a:xfrm>
            <a:off x="2463800" y="1316062"/>
            <a:ext cx="6858868" cy="4572579"/>
            <a:chOff x="2020168" y="791235"/>
            <a:chExt cx="8128000" cy="5418667"/>
          </a:xfrm>
        </p:grpSpPr>
        <p:graphicFrame>
          <p:nvGraphicFramePr>
            <p:cNvPr id="10" name="Diagram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2303401"/>
                </p:ext>
              </p:extLst>
            </p:nvPr>
          </p:nvGraphicFramePr>
          <p:xfrm>
            <a:off x="2020168" y="79123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15" name="Gerade Verbindung mit Pfeil 14"/>
            <p:cNvCxnSpPr>
              <a:cxnSpLocks/>
            </p:cNvCxnSpPr>
            <p:nvPr/>
          </p:nvCxnSpPr>
          <p:spPr bwMode="auto">
            <a:xfrm flipH="1" flipV="1">
              <a:off x="4991809" y="2890867"/>
              <a:ext cx="983500" cy="177768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cxnSpLocks/>
            </p:cNvCxnSpPr>
            <p:nvPr/>
          </p:nvCxnSpPr>
          <p:spPr bwMode="auto">
            <a:xfrm flipH="1" flipV="1">
              <a:off x="5034052" y="2779773"/>
              <a:ext cx="2150522" cy="122463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cxnSpLocks/>
            </p:cNvCxnSpPr>
            <p:nvPr/>
          </p:nvCxnSpPr>
          <p:spPr bwMode="auto">
            <a:xfrm flipH="1" flipV="1">
              <a:off x="6237040" y="2172996"/>
              <a:ext cx="1015686" cy="17270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cxnSpLocks/>
            </p:cNvCxnSpPr>
            <p:nvPr/>
          </p:nvCxnSpPr>
          <p:spPr bwMode="auto">
            <a:xfrm flipH="1" flipV="1">
              <a:off x="4972999" y="4004409"/>
              <a:ext cx="2162704" cy="9454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cxnSpLocks/>
            </p:cNvCxnSpPr>
            <p:nvPr/>
          </p:nvCxnSpPr>
          <p:spPr bwMode="auto">
            <a:xfrm flipH="1" flipV="1">
              <a:off x="6068192" y="2172997"/>
              <a:ext cx="53840" cy="249555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>
              <a:cxnSpLocks/>
            </p:cNvCxnSpPr>
            <p:nvPr/>
          </p:nvCxnSpPr>
          <p:spPr bwMode="auto">
            <a:xfrm flipH="1">
              <a:off x="4915610" y="2840395"/>
              <a:ext cx="2164362" cy="110227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cxnSpLocks/>
            </p:cNvCxnSpPr>
            <p:nvPr/>
          </p:nvCxnSpPr>
          <p:spPr bwMode="auto">
            <a:xfrm flipV="1">
              <a:off x="4855977" y="2172996"/>
              <a:ext cx="1056386" cy="165365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cxnSpLocks/>
            </p:cNvCxnSpPr>
            <p:nvPr/>
          </p:nvCxnSpPr>
          <p:spPr bwMode="auto">
            <a:xfrm flipV="1">
              <a:off x="6237040" y="2930625"/>
              <a:ext cx="921975" cy="17379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cxnSpLocks/>
            </p:cNvCxnSpPr>
            <p:nvPr/>
          </p:nvCxnSpPr>
          <p:spPr bwMode="auto">
            <a:xfrm flipH="1" flipV="1">
              <a:off x="5074874" y="2634637"/>
              <a:ext cx="1950672" cy="858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 bwMode="auto">
          <a:xfrm>
            <a:off x="4113891" y="-38751"/>
            <a:ext cx="774603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k" sz="1100" i="1" noProof="0" dirty="0">
                <a:latin typeface="Poppins"/>
              </a:rPr>
              <a:t>(na základe: Gropengießer, H., Kattmann, U., &amp; Krüger, D. (2010). Biologiedidaktik in Übersichten. Aulis-Verlag.</a:t>
            </a:r>
            <a:r>
              <a:rPr lang="sk" sz="1400" i="1" dirty="0">
                <a:latin typeface="Poppins"/>
              </a:rPr>
              <a:t>)</a:t>
            </a:r>
          </a:p>
        </p:txBody>
      </p:sp>
      <p:sp>
        <p:nvSpPr>
          <p:cNvPr id="2" name="Textfeld 1"/>
          <p:cNvSpPr txBox="1"/>
          <p:nvPr/>
        </p:nvSpPr>
        <p:spPr bwMode="auto">
          <a:xfrm>
            <a:off x="412332" y="2150022"/>
            <a:ext cx="34560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400" b="1" noProof="0" dirty="0">
                <a:latin typeface="Poppins"/>
              </a:rPr>
              <a:t>Aké vzdelávacie ciele by sa mali dosiahnuť?</a:t>
            </a:r>
            <a:r>
              <a:rPr lang="sk" sz="1400" noProof="0" dirty="0">
                <a:latin typeface="Poppins"/>
              </a:rPr>
              <a:t> Ako vyzerajú základné znalosti o pôde, ktorá téma je dôležitejšia ako ostatné, ciele výučby a vzdelávania o pôde, učebné osnovy, osobné a spoločenské požiadavky súvisiace s pôdou…</a:t>
            </a:r>
          </a:p>
        </p:txBody>
      </p:sp>
      <p:sp>
        <p:nvSpPr>
          <p:cNvPr id="25" name="Textfeld 24"/>
          <p:cNvSpPr txBox="1"/>
          <p:nvPr/>
        </p:nvSpPr>
        <p:spPr bwMode="auto">
          <a:xfrm>
            <a:off x="437732" y="3996192"/>
            <a:ext cx="32499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400" b="1" noProof="0" dirty="0">
                <a:latin typeface="Poppins"/>
              </a:rPr>
              <a:t>Kde budeme vzdelávať o témach súvisiacich so zdravím pôdy? </a:t>
            </a:r>
            <a:r>
              <a:rPr lang="sk" sz="1400" noProof="0" dirty="0">
                <a:latin typeface="Poppins"/>
              </a:rPr>
              <a:t>Učebňa, laboratórium, školská záhrada, exkurzie, návštevy výstav…</a:t>
            </a:r>
          </a:p>
        </p:txBody>
      </p:sp>
      <p:sp>
        <p:nvSpPr>
          <p:cNvPr id="26" name="Textfeld 25"/>
          <p:cNvSpPr txBox="1"/>
          <p:nvPr/>
        </p:nvSpPr>
        <p:spPr bwMode="auto">
          <a:xfrm>
            <a:off x="977768" y="5172606"/>
            <a:ext cx="450360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400" b="1" noProof="0" dirty="0">
                <a:latin typeface="Poppins"/>
              </a:rPr>
              <a:t>Aké učebné materiály by sa mali používať?</a:t>
            </a:r>
            <a:endParaRPr lang="sk" noProof="0" dirty="0">
              <a:latin typeface="Poppins"/>
            </a:endParaRPr>
          </a:p>
          <a:p>
            <a:pPr>
              <a:defRPr/>
            </a:pPr>
            <a:r>
              <a:rPr lang="sk" sz="1400" noProof="0" dirty="0">
                <a:latin typeface="Poppins"/>
              </a:rPr>
              <a:t>Živé organizmy, výukové a vzdeávacie materiály, učebnice, modely…</a:t>
            </a:r>
          </a:p>
        </p:txBody>
      </p:sp>
      <p:sp>
        <p:nvSpPr>
          <p:cNvPr id="27" name="Textfeld 26"/>
          <p:cNvSpPr txBox="1"/>
          <p:nvPr/>
        </p:nvSpPr>
        <p:spPr bwMode="auto">
          <a:xfrm>
            <a:off x="8120604" y="3821319"/>
            <a:ext cx="388250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400" b="1" noProof="0" dirty="0">
                <a:latin typeface="Poppins"/>
              </a:rPr>
              <a:t>Ako budeme vzdelávať o problémoch súvisiacich so zdravím pôdy?</a:t>
            </a:r>
          </a:p>
          <a:p>
            <a:pPr>
              <a:defRPr/>
            </a:pPr>
            <a:r>
              <a:rPr lang="sk" sz="1400" b="1" noProof="0" dirty="0">
                <a:latin typeface="Poppins"/>
              </a:rPr>
              <a:t>Sociálne formy:</a:t>
            </a:r>
            <a:r>
              <a:rPr lang="sk" sz="1400" noProof="0" dirty="0">
                <a:latin typeface="Poppins"/>
              </a:rPr>
              <a:t> zamerané na učiteľa, zamerané na študentov a študentky</a:t>
            </a:r>
            <a:endParaRPr lang="sk" noProof="0" dirty="0">
              <a:latin typeface="Poppins"/>
            </a:endParaRPr>
          </a:p>
          <a:p>
            <a:pPr>
              <a:defRPr/>
            </a:pPr>
            <a:r>
              <a:rPr lang="sk" sz="1400" b="1" noProof="0" dirty="0">
                <a:latin typeface="Poppins"/>
              </a:rPr>
              <a:t>Modely výučby:</a:t>
            </a:r>
            <a:r>
              <a:rPr lang="sk" sz="1400" noProof="0" dirty="0">
                <a:latin typeface="Poppins"/>
              </a:rPr>
              <a:t> orientované na problém, orientované na výskum, spoločensko-vedecké otázky, skúmanie javov atď.</a:t>
            </a:r>
            <a:endParaRPr lang="sk" noProof="0" dirty="0">
              <a:latin typeface="Poppins"/>
            </a:endParaRPr>
          </a:p>
          <a:p>
            <a:pPr>
              <a:defRPr/>
            </a:pPr>
            <a:r>
              <a:rPr lang="sk" sz="1400" b="1" noProof="0" dirty="0">
                <a:latin typeface="Poppins"/>
              </a:rPr>
              <a:t>Metódy výučby:</a:t>
            </a:r>
            <a:r>
              <a:rPr lang="sk" sz="1400" noProof="0" dirty="0">
                <a:latin typeface="Poppins"/>
              </a:rPr>
              <a:t> praktické cvičenia, práca s textom, písanie, bádanie atď.</a:t>
            </a:r>
          </a:p>
        </p:txBody>
      </p:sp>
      <p:sp>
        <p:nvSpPr>
          <p:cNvPr id="28" name="Textfeld 27"/>
          <p:cNvSpPr txBox="1"/>
          <p:nvPr/>
        </p:nvSpPr>
        <p:spPr bwMode="auto">
          <a:xfrm>
            <a:off x="437732" y="1143663"/>
            <a:ext cx="501246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400" b="1" noProof="0" dirty="0">
                <a:latin typeface="Poppins"/>
              </a:rPr>
              <a:t>Kto vyučuje/riadi vzdelávanie v oblasti tém o pôde? </a:t>
            </a:r>
            <a:r>
              <a:rPr lang="sk" sz="1400" noProof="0" dirty="0">
                <a:latin typeface="Poppins"/>
              </a:rPr>
              <a:t>Výskumní pracovníci, učitelia, pedagógovia, poľnohospodári, učebné osnovy, individuálne a spoločenské požiadavky atď.</a:t>
            </a:r>
          </a:p>
        </p:txBody>
      </p:sp>
      <p:sp>
        <p:nvSpPr>
          <p:cNvPr id="29" name="Textfeld 28"/>
          <p:cNvSpPr txBox="1"/>
          <p:nvPr/>
        </p:nvSpPr>
        <p:spPr bwMode="auto">
          <a:xfrm>
            <a:off x="8141273" y="1143663"/>
            <a:ext cx="4050727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" sz="1400" b="1" noProof="0" dirty="0">
                <a:latin typeface="Poppins"/>
              </a:rPr>
              <a:t>Akým obsahom o pôde/obsahom na pomedzí viacerých disciplín je potrebné sa zaoberať?
</a:t>
            </a:r>
            <a:r>
              <a:rPr lang="sk" sz="1400" noProof="0" dirty="0">
                <a:latin typeface="Poppins"/>
              </a:rPr>
              <a:t>Obsah (kompetencie) zameraný na aplikovanie a obsah (kompetencie), ktorý nie je zameraný na aplikovanie, ako napríklad:
vedomosti o pôde, postupy súvisiace s pôdou, procedurálne znalosti, komunikácia zameraná na znalosti o pôde (napr. diagramy), akademický jazyk špecifický pre daný odbor, modelovanie zmien atď.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32AE9-B075-8293-260E-2D3272D6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" dirty="0"/>
              <a:t>Otázky, ktorými je potrebné sa zaoberať s cieľom prehĺbiť základné znalosti o pôde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1501506" y="1541464"/>
            <a:ext cx="89033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" sz="2000" b="1" noProof="0" dirty="0">
                <a:latin typeface="Poppins"/>
              </a:rPr>
              <a:t>„Život na Zemi závisí od zdravého stavu pôdy.</a:t>
            </a:r>
            <a:r>
              <a:rPr lang="sk" sz="2000" noProof="0" dirty="0">
                <a:latin typeface="Poppins"/>
              </a:rPr>
              <a:t> Pôda je základom našich potravinových systémov. Poskytuje čistú vodu a biotopy pre biodiverzitu a zároveň prispieva k odolnosti klímy voči zmenám. Podporuje naše kultúrne dedičstvo a krajinu a je základom našej ekonomiky a prosperity. Odhaduje sa však, že </a:t>
            </a:r>
            <a:r>
              <a:rPr lang="sk" sz="2000" b="1" noProof="0" dirty="0">
                <a:latin typeface="Poppins"/>
              </a:rPr>
              <a:t>60 až 70 % pôdy v EÚ je nevykazuje optimálny zdravý stav.</a:t>
            </a:r>
            <a:r>
              <a:rPr lang="sk" sz="2000" noProof="0" dirty="0">
                <a:latin typeface="Poppins"/>
              </a:rPr>
              <a:t> Pôda je krehký zdroj, ktorý </a:t>
            </a:r>
            <a:r>
              <a:rPr lang="sk" sz="2000" b="1" noProof="0" dirty="0">
                <a:latin typeface="Poppins"/>
              </a:rPr>
              <a:t>treba dôsledne manažovať a chrániť aj pre budúce generácie.“ </a:t>
            </a:r>
          </a:p>
          <a:p>
            <a:pPr algn="r">
              <a:lnSpc>
                <a:spcPct val="150000"/>
              </a:lnSpc>
              <a:defRPr/>
            </a:pPr>
            <a:r>
              <a:rPr lang="sk" sz="2000" b="1" noProof="0" dirty="0">
                <a:latin typeface="Poppins"/>
              </a:rPr>
              <a:t>(Misia EÚ: Dohoda o pôde pre Európu). </a:t>
            </a:r>
          </a:p>
          <a:p>
            <a:pPr>
              <a:defRPr/>
            </a:pPr>
            <a:endParaRPr lang="sk" sz="2000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600E8-8713-B33D-56D7-67E58379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" dirty="0"/>
              <a:t>Prečo študentov učiť o zdravom stave pôdy?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LOESS">
      <a:dk1>
        <a:srgbClr val="000000"/>
      </a:dk1>
      <a:lt1>
        <a:srgbClr val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5529B691B194C972332E7D0D0E597" ma:contentTypeVersion="15" ma:contentTypeDescription="Create a new document." ma:contentTypeScope="" ma:versionID="de8527c2bebc75a356c211d6f92a7154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4b97f35892b16ea83cdd99b05fa9efac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6C13A9-85F2-49C0-8D90-B16050579595}"/>
</file>

<file path=customXml/itemProps2.xml><?xml version="1.0" encoding="utf-8"?>
<ds:datastoreItem xmlns:ds="http://schemas.openxmlformats.org/officeDocument/2006/customXml" ds:itemID="{69B76055-C66F-4A7B-B21B-6CB7211F0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1E25E9-B9F0-412D-AB20-BD9F488523C9}">
  <ds:schemaRefs>
    <ds:schemaRef ds:uri="http://purl.org/dc/elements/1.1/"/>
    <ds:schemaRef ds:uri="49b9c972-6c78-424e-8500-a22f256d764b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64392dc-dad9-45cc-9b02-6ff2a8be1f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4283</Words>
  <Application>Microsoft Office PowerPoint</Application>
  <PresentationFormat>Widescreen</PresentationFormat>
  <Paragraphs>430</Paragraphs>
  <Slides>57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Aptos</vt:lpstr>
      <vt:lpstr>Arial</vt:lpstr>
      <vt:lpstr>Bebas Neue</vt:lpstr>
      <vt:lpstr>Calibri</vt:lpstr>
      <vt:lpstr>MuseoSans</vt:lpstr>
      <vt:lpstr>Poppins</vt:lpstr>
      <vt:lpstr>Segoe UI</vt:lpstr>
      <vt:lpstr>Wingdings</vt:lpstr>
      <vt:lpstr>1_Tema de Office</vt:lpstr>
      <vt:lpstr>PowerPoint Presentation</vt:lpstr>
      <vt:lpstr>Prehľad</vt:lpstr>
      <vt:lpstr>1. modul</vt:lpstr>
      <vt:lpstr>Ako podľa vás vyzerá „dobrá environmentálna výchova“?</vt:lpstr>
      <vt:lpstr>Čo je „dobrá environmentálna výchova“?</vt:lpstr>
      <vt:lpstr>10 vlastností „dobrej výučby“?</vt:lpstr>
      <vt:lpstr>Zdravie pôdy (vzdelávanie)</vt:lpstr>
      <vt:lpstr>Otázky, ktorými je potrebné sa zaoberať s cieľom prehĺbiť základné znalosti o pôde</vt:lpstr>
      <vt:lpstr>Prečo študentov učiť o zdravom stave pôdy?</vt:lpstr>
      <vt:lpstr>PowerPoint Presentation</vt:lpstr>
      <vt:lpstr>PowerPoint Presentation</vt:lpstr>
      <vt:lpstr>2. modul</vt:lpstr>
      <vt:lpstr>Vzdelávanie o zdraví pôdy – podľa modelu 5E</vt:lpstr>
      <vt:lpstr>engage (zaujať)</vt:lpstr>
      <vt:lpstr>Vzdelávanie o zdraví pôdy</vt:lpstr>
      <vt:lpstr>Vzbudenie záujmu – vtiahnite študentov do témy</vt:lpstr>
      <vt:lpstr>Vzbudenie záujmu – vtiahnite študentov do témy</vt:lpstr>
      <vt:lpstr>Vzbudenie záujmu – vtiahnite študentov do témy</vt:lpstr>
      <vt:lpstr>Aktuálne znalosti a domnienky študentstva</vt:lpstr>
      <vt:lpstr>Nápady študentov</vt:lpstr>
      <vt:lpstr>Nápady študentov</vt:lpstr>
      <vt:lpstr>Nápady študentov</vt:lpstr>
      <vt:lpstr>Úloha do 3. modulu:</vt:lpstr>
      <vt:lpstr>3. modul</vt:lpstr>
      <vt:lpstr>explore (skúmať)</vt:lpstr>
      <vt:lpstr>Študenti a študentky samostatne zistia niečo nové</vt:lpstr>
      <vt:lpstr>Študenti a študentky samostatne zistia niečo nové</vt:lpstr>
      <vt:lpstr>Ako získavajú poznatky vedci</vt:lpstr>
      <vt:lpstr>Metódy aktívnej práce s obsahom</vt:lpstr>
      <vt:lpstr>Najviac sa naučí ten, kto má príležitosť látku vysvetľovať</vt:lpstr>
      <vt:lpstr>Najviac sa naučí ten, kto má príležitosť látku vysvetľovať</vt:lpstr>
      <vt:lpstr>Najviac sa naučí ten, kto má príležitosť látku vysvetľovať</vt:lpstr>
      <vt:lpstr>Najviac sa naučí ten, kto má príležitosť látku vysvetľovať</vt:lpstr>
      <vt:lpstr>vysvetlenie</vt:lpstr>
      <vt:lpstr>Desatoro správneho vysvetľovania v školskom prostredí</vt:lpstr>
      <vt:lpstr>Príklad: Pôdny profil</vt:lpstr>
      <vt:lpstr>Hustota informácií</vt:lpstr>
      <vt:lpstr>spracovanie obrázkov vyžaduje podporu učiteľa</vt:lpstr>
      <vt:lpstr>4. modul</vt:lpstr>
      <vt:lpstr>Elaborate (Podrobne rozpracovať) – ísť do hĺbky</vt:lpstr>
      <vt:lpstr>Elaborate (Podrobne rozpracovať) – ísť do hĺbky</vt:lpstr>
      <vt:lpstr>Vzdelávanie prostredníctvom spoločensko-vedeckých otázok (SSI, z angl. Socio-Scientific Issues)</vt:lpstr>
      <vt:lpstr>SSI – z angl. Socio-Scientific Issues (spoločensko-vedecké otázky)</vt:lpstr>
      <vt:lpstr>SSI – spoločensko-vedecké otázky – úloha</vt:lpstr>
      <vt:lpstr>Prijímanie spätnej väzby</vt:lpstr>
      <vt:lpstr>Prijímanie spätnej väzby</vt:lpstr>
      <vt:lpstr>Prijímanie spätnej väzby</vt:lpstr>
      <vt:lpstr>Prijímanie spätnej väzby</vt:lpstr>
      <vt:lpstr>Pojmové mapy vizualizujú „mentálne modely“ študentov. </vt:lpstr>
      <vt:lpstr>Pojmové mapy sú pojmové kartičky mentálnych modelov.</vt:lpstr>
      <vt:lpstr>Analýza pojmových máp</vt:lpstr>
      <vt:lpstr>Prijímanie spätnej väzby – pojmová mapa </vt:lpstr>
      <vt:lpstr>Pojmová mapa – úloha </vt:lpstr>
      <vt:lpstr>Teraz ste na rade vy:</vt:lpstr>
      <vt:lpstr>Teraz ste na rade vy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Jiménez, Israel</dc:creator>
  <cp:lastModifiedBy>Christina Makarona</cp:lastModifiedBy>
  <cp:revision>177</cp:revision>
  <dcterms:created xsi:type="dcterms:W3CDTF">2023-07-31T09:53:39Z</dcterms:created>
  <dcterms:modified xsi:type="dcterms:W3CDTF">2026-04-02T11:36:51Z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MediaServiceImageTags">
    <vt:lpwstr/>
  </property>
</Properties>
</file>