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2"/>
  </p:notesMasterIdLst>
  <p:sldIdLst>
    <p:sldId id="256" r:id="rId5"/>
    <p:sldId id="304" r:id="rId6"/>
    <p:sldId id="303" r:id="rId7"/>
    <p:sldId id="257" r:id="rId8"/>
    <p:sldId id="258" r:id="rId9"/>
    <p:sldId id="259" r:id="rId10"/>
    <p:sldId id="261" r:id="rId11"/>
    <p:sldId id="262" r:id="rId12"/>
    <p:sldId id="265" r:id="rId13"/>
    <p:sldId id="263" r:id="rId14"/>
    <p:sldId id="266" r:id="rId15"/>
    <p:sldId id="307" r:id="rId16"/>
    <p:sldId id="319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318" r:id="rId25"/>
    <p:sldId id="308" r:id="rId26"/>
    <p:sldId id="274" r:id="rId27"/>
    <p:sldId id="309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314" r:id="rId36"/>
    <p:sldId id="282" r:id="rId37"/>
    <p:sldId id="286" r:id="rId38"/>
    <p:sldId id="287" r:id="rId39"/>
    <p:sldId id="310" r:id="rId40"/>
    <p:sldId id="284" r:id="rId41"/>
    <p:sldId id="285" r:id="rId42"/>
    <p:sldId id="311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315" r:id="rId54"/>
    <p:sldId id="298" r:id="rId55"/>
    <p:sldId id="316" r:id="rId56"/>
    <p:sldId id="317" r:id="rId57"/>
    <p:sldId id="300" r:id="rId58"/>
    <p:sldId id="312" r:id="rId59"/>
    <p:sldId id="301" r:id="rId60"/>
    <p:sldId id="302" r:id="rId61"/>
  </p:sldIdLst>
  <p:sldSz cx="12192000" cy="6858000"/>
  <p:notesSz cx="6858000" cy="9144000"/>
  <p:defaultTextStyle>
    <a:defPPr>
      <a:defRPr lang="es-E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299DF2B-F3AE-C70E-3B29-DE486ADAD40C}" name="Lucas Weinberg" initials="LW" userId="S::lucas.weinberg_uibk.ac.at#ext#@wilabonn.onmicrosoft.com::03f511b6-2c31-47d9-87ce-ccb32745f318" providerId="AD"/>
  <p188:author id="{EE9D1B38-79CD-856F-9D4E-FCA1C09388E1}" name="Christina Makarona" initials="CM" userId="S::christina.makarona@eun.org::ed67c8ba-9bc6-4c9b-aae6-af36f9de055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zanne Kapelari" initials="SK" lastIdx="4" clrIdx="0">
    <p:extLst>
      <p:ext uri="{19B8F6BF-5375-455C-9EA6-DF929625EA0E}">
        <p15:presenceInfo xmlns:p15="http://schemas.microsoft.com/office/powerpoint/2012/main" userId="S-1-5-21-2037284933-2388869433-1188439103-25346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2AB9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360" autoAdjust="0"/>
  </p:normalViewPr>
  <p:slideViewPr>
    <p:cSldViewPr snapToGrid="0">
      <p:cViewPr varScale="1">
        <p:scale>
          <a:sx n="61" d="100"/>
          <a:sy n="61" d="100"/>
        </p:scale>
        <p:origin x="1098" y="7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commentAuthors" Target="commentAuthors.xml"/><Relationship Id="rId68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69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as Weinberg" userId="S::lucas.weinberg_uibk.ac.at#ext#@wilabonn.onmicrosoft.com::03f511b6-2c31-47d9-87ce-ccb32745f318" providerId="AD" clId="Web-{AB9D85DC-213C-071E-5905-6B997DD4FF85}"/>
    <pc:docChg chg="modSld">
      <pc:chgData name="Lucas Weinberg" userId="S::lucas.weinberg_uibk.ac.at#ext#@wilabonn.onmicrosoft.com::03f511b6-2c31-47d9-87ce-ccb32745f318" providerId="AD" clId="Web-{AB9D85DC-213C-071E-5905-6B997DD4FF85}" dt="2026-01-29T10:56:36.639" v="16" actId="1076"/>
      <pc:docMkLst>
        <pc:docMk/>
      </pc:docMkLst>
      <pc:sldChg chg="addSp delSp modSp modCm">
        <pc:chgData name="Lucas Weinberg" userId="S::lucas.weinberg_uibk.ac.at#ext#@wilabonn.onmicrosoft.com::03f511b6-2c31-47d9-87ce-ccb32745f318" providerId="AD" clId="Web-{AB9D85DC-213C-071E-5905-6B997DD4FF85}" dt="2026-01-29T10:56:36.639" v="16" actId="1076"/>
        <pc:sldMkLst>
          <pc:docMk/>
          <pc:sldMk cId="0" sldId="264"/>
        </pc:sldMkLst>
        <pc:spChg chg="mod">
          <ac:chgData name="Lucas Weinberg" userId="S::lucas.weinberg_uibk.ac.at#ext#@wilabonn.onmicrosoft.com::03f511b6-2c31-47d9-87ce-ccb32745f318" providerId="AD" clId="Web-{AB9D85DC-213C-071E-5905-6B997DD4FF85}" dt="2026-01-29T10:56:36.639" v="16" actId="1076"/>
          <ac:spMkLst>
            <pc:docMk/>
            <pc:sldMk cId="0" sldId="264"/>
            <ac:spMk id="5" creationId="{E02DF13C-6566-BD87-FF16-C2322A58D8F0}"/>
          </ac:spMkLst>
        </pc:spChg>
        <pc:picChg chg="add mod">
          <ac:chgData name="Lucas Weinberg" userId="S::lucas.weinberg_uibk.ac.at#ext#@wilabonn.onmicrosoft.com::03f511b6-2c31-47d9-87ce-ccb32745f318" providerId="AD" clId="Web-{AB9D85DC-213C-071E-5905-6B997DD4FF85}" dt="2026-01-29T10:56:26.420" v="5" actId="1076"/>
          <ac:picMkLst>
            <pc:docMk/>
            <pc:sldMk cId="0" sldId="264"/>
            <ac:picMk id="3" creationId="{AF03DB96-3249-935A-97AA-5385C4C4C4A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ucas Weinberg" userId="S::lucas.weinberg_uibk.ac.at#ext#@wilabonn.onmicrosoft.com::03f511b6-2c31-47d9-87ce-ccb32745f318" providerId="AD" clId="Web-{AB9D85DC-213C-071E-5905-6B997DD4FF85}" dt="2026-01-29T10:56:36.576" v="15" actId="20577"/>
              <pc2:cmMkLst xmlns:pc2="http://schemas.microsoft.com/office/powerpoint/2019/9/main/command">
                <pc:docMk/>
                <pc:sldMk cId="0" sldId="264"/>
                <pc2:cmMk id="{AF07351A-C3D4-4D7C-80EB-2442C99B0AB4}"/>
              </pc2:cmMkLst>
            </pc226:cmChg>
          </p:ext>
        </pc:extLst>
      </pc:sldChg>
      <pc:sldChg chg="modSp">
        <pc:chgData name="Lucas Weinberg" userId="S::lucas.weinberg_uibk.ac.at#ext#@wilabonn.onmicrosoft.com::03f511b6-2c31-47d9-87ce-ccb32745f318" providerId="AD" clId="Web-{AB9D85DC-213C-071E-5905-6B997DD4FF85}" dt="2026-01-29T10:29:36.154" v="1" actId="1076"/>
        <pc:sldMkLst>
          <pc:docMk/>
          <pc:sldMk cId="0" sldId="281"/>
        </pc:sldMkLst>
        <pc:picChg chg="mod">
          <ac:chgData name="Lucas Weinberg" userId="S::lucas.weinberg_uibk.ac.at#ext#@wilabonn.onmicrosoft.com::03f511b6-2c31-47d9-87ce-ccb32745f318" providerId="AD" clId="Web-{AB9D85DC-213C-071E-5905-6B997DD4FF85}" dt="2026-01-29T10:29:36.154" v="1" actId="1076"/>
          <ac:picMkLst>
            <pc:docMk/>
            <pc:sldMk cId="0" sldId="281"/>
            <ac:picMk id="6" creationId="{00000000-0000-0000-0000-000000000000}"/>
          </ac:picMkLst>
        </pc:picChg>
      </pc:sldChg>
    </pc:docChg>
  </pc:docChgLst>
  <pc:docChgLst>
    <pc:chgData name="Giuseppe Mossuti" userId="2ab3c031-613a-4eed-8135-da26cfd5c33f" providerId="ADAL" clId="{8DEDAA6F-FC64-40D9-B503-604E8D1F8C47}"/>
    <pc:docChg chg="modSld">
      <pc:chgData name="Giuseppe Mossuti" userId="2ab3c031-613a-4eed-8135-da26cfd5c33f" providerId="ADAL" clId="{8DEDAA6F-FC64-40D9-B503-604E8D1F8C47}" dt="2026-01-30T09:28:27.584" v="2" actId="6549"/>
      <pc:docMkLst>
        <pc:docMk/>
      </pc:docMkLst>
      <pc:sldChg chg="modSp mod">
        <pc:chgData name="Giuseppe Mossuti" userId="2ab3c031-613a-4eed-8135-da26cfd5c33f" providerId="ADAL" clId="{8DEDAA6F-FC64-40D9-B503-604E8D1F8C47}" dt="2026-01-30T09:28:14.393" v="1" actId="14100"/>
        <pc:sldMkLst>
          <pc:docMk/>
          <pc:sldMk cId="0" sldId="264"/>
        </pc:sldMkLst>
        <pc:spChg chg="mod">
          <ac:chgData name="Giuseppe Mossuti" userId="2ab3c031-613a-4eed-8135-da26cfd5c33f" providerId="ADAL" clId="{8DEDAA6F-FC64-40D9-B503-604E8D1F8C47}" dt="2026-01-30T09:28:14.393" v="1" actId="14100"/>
          <ac:spMkLst>
            <pc:docMk/>
            <pc:sldMk cId="0" sldId="264"/>
            <ac:spMk id="5" creationId="{E02DF13C-6566-BD87-FF16-C2322A58D8F0}"/>
          </ac:spMkLst>
        </pc:spChg>
        <pc:picChg chg="mod">
          <ac:chgData name="Giuseppe Mossuti" userId="2ab3c031-613a-4eed-8135-da26cfd5c33f" providerId="ADAL" clId="{8DEDAA6F-FC64-40D9-B503-604E8D1F8C47}" dt="2026-01-30T09:26:13.855" v="0" actId="1076"/>
          <ac:picMkLst>
            <pc:docMk/>
            <pc:sldMk cId="0" sldId="264"/>
            <ac:picMk id="3" creationId="{AF03DB96-3249-935A-97AA-5385C4C4C4A9}"/>
          </ac:picMkLst>
        </pc:picChg>
      </pc:sldChg>
      <pc:sldChg chg="modSp mod">
        <pc:chgData name="Giuseppe Mossuti" userId="2ab3c031-613a-4eed-8135-da26cfd5c33f" providerId="ADAL" clId="{8DEDAA6F-FC64-40D9-B503-604E8D1F8C47}" dt="2026-01-30T09:28:27.584" v="2" actId="6549"/>
        <pc:sldMkLst>
          <pc:docMk/>
          <pc:sldMk cId="0" sldId="266"/>
        </pc:sldMkLst>
        <pc:spChg chg="mod">
          <ac:chgData name="Giuseppe Mossuti" userId="2ab3c031-613a-4eed-8135-da26cfd5c33f" providerId="ADAL" clId="{8DEDAA6F-FC64-40D9-B503-604E8D1F8C47}" dt="2026-01-30T09:28:27.584" v="2" actId="6549"/>
          <ac:spMkLst>
            <pc:docMk/>
            <pc:sldMk cId="0" sldId="266"/>
            <ac:spMk id="4" creationId="{00000000-0000-0000-0000-000000000000}"/>
          </ac:spMkLst>
        </pc:spChg>
      </pc:sldChg>
    </pc:docChg>
  </pc:docChgLst>
  <pc:docChgLst>
    <pc:chgData name="Lucas Weinberg" userId="S::lucas.weinberg_uibk.ac.at#ext#@wilabonn.onmicrosoft.com::03f511b6-2c31-47d9-87ce-ccb32745f318" providerId="AD" clId="Web-{D0217734-4909-4B71-0DAA-31C7A26CF818}"/>
    <pc:docChg chg="mod">
      <pc:chgData name="Lucas Weinberg" userId="S::lucas.weinberg_uibk.ac.at#ext#@wilabonn.onmicrosoft.com::03f511b6-2c31-47d9-87ce-ccb32745f318" providerId="AD" clId="Web-{D0217734-4909-4B71-0DAA-31C7A26CF818}" dt="2026-01-28T12:49:39.080" v="0"/>
      <pc:docMkLst>
        <pc:docMk/>
      </pc:docMkLst>
    </pc:docChg>
  </pc:docChgLst>
  <pc:docChgLst>
    <pc:chgData name="Giuseppe Mossuti" userId="S::giuseppe.mossuti_eun.org#ext#@wilabonn.onmicrosoft.com::7a503b0d-332c-4ce3-bdf7-cf79346f1006" providerId="AD" clId="Web-{BCAC2DE3-C92B-2752-F01F-8DF3BB3AA93F}"/>
    <pc:docChg chg="modSld">
      <pc:chgData name="Giuseppe Mossuti" userId="S::giuseppe.mossuti_eun.org#ext#@wilabonn.onmicrosoft.com::7a503b0d-332c-4ce3-bdf7-cf79346f1006" providerId="AD" clId="Web-{BCAC2DE3-C92B-2752-F01F-8DF3BB3AA93F}" dt="2026-01-29T11:27:19.753" v="139" actId="1076"/>
      <pc:docMkLst>
        <pc:docMk/>
      </pc:docMkLst>
      <pc:sldChg chg="modSp modCm">
        <pc:chgData name="Giuseppe Mossuti" userId="S::giuseppe.mossuti_eun.org#ext#@wilabonn.onmicrosoft.com::7a503b0d-332c-4ce3-bdf7-cf79346f1006" providerId="AD" clId="Web-{BCAC2DE3-C92B-2752-F01F-8DF3BB3AA93F}" dt="2026-01-29T11:09:35.001" v="21" actId="20577"/>
        <pc:sldMkLst>
          <pc:docMk/>
          <pc:sldMk cId="0" sldId="258"/>
        </pc:sldMkLst>
        <pc:spChg chg="mod">
          <ac:chgData name="Giuseppe Mossuti" userId="S::giuseppe.mossuti_eun.org#ext#@wilabonn.onmicrosoft.com::7a503b0d-332c-4ce3-bdf7-cf79346f1006" providerId="AD" clId="Web-{BCAC2DE3-C92B-2752-F01F-8DF3BB3AA93F}" dt="2026-01-29T11:09:35.001" v="21" actId="20577"/>
          <ac:spMkLst>
            <pc:docMk/>
            <pc:sldMk cId="0" sldId="258"/>
            <ac:spMk id="4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iuseppe Mossuti" userId="S::giuseppe.mossuti_eun.org#ext#@wilabonn.onmicrosoft.com::7a503b0d-332c-4ce3-bdf7-cf79346f1006" providerId="AD" clId="Web-{BCAC2DE3-C92B-2752-F01F-8DF3BB3AA93F}" dt="2026-01-29T11:09:35.001" v="21" actId="20577"/>
              <pc2:cmMkLst xmlns:pc2="http://schemas.microsoft.com/office/powerpoint/2019/9/main/command">
                <pc:docMk/>
                <pc:sldMk cId="0" sldId="258"/>
                <pc2:cmMk id="{D6A5D1FA-1C39-4B35-BCA5-A1985658A0F6}"/>
              </pc2:cmMkLst>
            </pc226:cmChg>
          </p:ext>
        </pc:extLst>
      </pc:sldChg>
      <pc:sldChg chg="modSp modCm">
        <pc:chgData name="Giuseppe Mossuti" userId="S::giuseppe.mossuti_eun.org#ext#@wilabonn.onmicrosoft.com::7a503b0d-332c-4ce3-bdf7-cf79346f1006" providerId="AD" clId="Web-{BCAC2DE3-C92B-2752-F01F-8DF3BB3AA93F}" dt="2026-01-29T11:12:37.789" v="55" actId="1076"/>
        <pc:sldMkLst>
          <pc:docMk/>
          <pc:sldMk cId="0" sldId="259"/>
        </pc:sldMkLst>
        <pc:spChg chg="mod">
          <ac:chgData name="Giuseppe Mossuti" userId="S::giuseppe.mossuti_eun.org#ext#@wilabonn.onmicrosoft.com::7a503b0d-332c-4ce3-bdf7-cf79346f1006" providerId="AD" clId="Web-{BCAC2DE3-C92B-2752-F01F-8DF3BB3AA93F}" dt="2026-01-29T11:12:13.507" v="45" actId="20577"/>
          <ac:spMkLst>
            <pc:docMk/>
            <pc:sldMk cId="0" sldId="259"/>
            <ac:spMk id="2" creationId="{31813824-F635-4823-83F8-A0B670C207E8}"/>
          </ac:spMkLst>
        </pc:spChg>
        <pc:spChg chg="mod">
          <ac:chgData name="Giuseppe Mossuti" userId="S::giuseppe.mossuti_eun.org#ext#@wilabonn.onmicrosoft.com::7a503b0d-332c-4ce3-bdf7-cf79346f1006" providerId="AD" clId="Web-{BCAC2DE3-C92B-2752-F01F-8DF3BB3AA93F}" dt="2026-01-29T11:12:37.789" v="55" actId="1076"/>
          <ac:spMkLst>
            <pc:docMk/>
            <pc:sldMk cId="0" sldId="259"/>
            <ac:spMk id="9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iuseppe Mossuti" userId="S::giuseppe.mossuti_eun.org#ext#@wilabonn.onmicrosoft.com::7a503b0d-332c-4ce3-bdf7-cf79346f1006" providerId="AD" clId="Web-{BCAC2DE3-C92B-2752-F01F-8DF3BB3AA93F}" dt="2026-01-29T11:12:23.945" v="51" actId="20577"/>
              <pc2:cmMkLst xmlns:pc2="http://schemas.microsoft.com/office/powerpoint/2019/9/main/command">
                <pc:docMk/>
                <pc:sldMk cId="0" sldId="259"/>
                <pc2:cmMk id="{C94C67FB-BBC0-4843-A5C1-685A04BFDDF1}"/>
              </pc2:cmMkLst>
            </pc226:cmChg>
          </p:ext>
        </pc:extLst>
      </pc:sldChg>
      <pc:sldChg chg="modSp modCm">
        <pc:chgData name="Giuseppe Mossuti" userId="S::giuseppe.mossuti_eun.org#ext#@wilabonn.onmicrosoft.com::7a503b0d-332c-4ce3-bdf7-cf79346f1006" providerId="AD" clId="Web-{BCAC2DE3-C92B-2752-F01F-8DF3BB3AA93F}" dt="2026-01-29T11:14:26.478" v="71" actId="1076"/>
        <pc:sldMkLst>
          <pc:docMk/>
          <pc:sldMk cId="0" sldId="262"/>
        </pc:sldMkLst>
        <pc:spChg chg="mod">
          <ac:chgData name="Giuseppe Mossuti" userId="S::giuseppe.mossuti_eun.org#ext#@wilabonn.onmicrosoft.com::7a503b0d-332c-4ce3-bdf7-cf79346f1006" providerId="AD" clId="Web-{BCAC2DE3-C92B-2752-F01F-8DF3BB3AA93F}" dt="2026-01-29T11:14:26.478" v="71" actId="1076"/>
          <ac:spMkLst>
            <pc:docMk/>
            <pc:sldMk cId="0" sldId="262"/>
            <ac:spMk id="24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iuseppe Mossuti" userId="S::giuseppe.mossuti_eun.org#ext#@wilabonn.onmicrosoft.com::7a503b0d-332c-4ce3-bdf7-cf79346f1006" providerId="AD" clId="Web-{BCAC2DE3-C92B-2752-F01F-8DF3BB3AA93F}" dt="2026-01-29T11:13:54.634" v="64" actId="20577"/>
              <pc2:cmMkLst xmlns:pc2="http://schemas.microsoft.com/office/powerpoint/2019/9/main/command">
                <pc:docMk/>
                <pc:sldMk cId="0" sldId="262"/>
                <pc2:cmMk id="{535C42A7-7B31-4B42-A795-15E3C2043C39}"/>
              </pc2:cmMkLst>
            </pc226:cmChg>
          </p:ext>
        </pc:extLst>
      </pc:sldChg>
      <pc:sldChg chg="modSp modCm">
        <pc:chgData name="Giuseppe Mossuti" userId="S::giuseppe.mossuti_eun.org#ext#@wilabonn.onmicrosoft.com::7a503b0d-332c-4ce3-bdf7-cf79346f1006" providerId="AD" clId="Web-{BCAC2DE3-C92B-2752-F01F-8DF3BB3AA93F}" dt="2026-01-29T11:17:21.198" v="93" actId="20577"/>
        <pc:sldMkLst>
          <pc:docMk/>
          <pc:sldMk cId="0" sldId="264"/>
        </pc:sldMkLst>
        <pc:spChg chg="mod">
          <ac:chgData name="Giuseppe Mossuti" userId="S::giuseppe.mossuti_eun.org#ext#@wilabonn.onmicrosoft.com::7a503b0d-332c-4ce3-bdf7-cf79346f1006" providerId="AD" clId="Web-{BCAC2DE3-C92B-2752-F01F-8DF3BB3AA93F}" dt="2026-01-29T11:17:21.198" v="93" actId="20577"/>
          <ac:spMkLst>
            <pc:docMk/>
            <pc:sldMk cId="0" sldId="264"/>
            <ac:spMk id="5" creationId="{E02DF13C-6566-BD87-FF16-C2322A58D8F0}"/>
          </ac:spMkLst>
        </pc:spChg>
        <pc:picChg chg="mod">
          <ac:chgData name="Giuseppe Mossuti" userId="S::giuseppe.mossuti_eun.org#ext#@wilabonn.onmicrosoft.com::7a503b0d-332c-4ce3-bdf7-cf79346f1006" providerId="AD" clId="Web-{BCAC2DE3-C92B-2752-F01F-8DF3BB3AA93F}" dt="2026-01-29T11:15:55.166" v="74"/>
          <ac:picMkLst>
            <pc:docMk/>
            <pc:sldMk cId="0" sldId="264"/>
            <ac:picMk id="3" creationId="{AF03DB96-3249-935A-97AA-5385C4C4C4A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iuseppe Mossuti" userId="S::giuseppe.mossuti_eun.org#ext#@wilabonn.onmicrosoft.com::7a503b0d-332c-4ce3-bdf7-cf79346f1006" providerId="AD" clId="Web-{BCAC2DE3-C92B-2752-F01F-8DF3BB3AA93F}" dt="2026-01-29T11:16:41.494" v="80" actId="20577"/>
              <pc2:cmMkLst xmlns:pc2="http://schemas.microsoft.com/office/powerpoint/2019/9/main/command">
                <pc:docMk/>
                <pc:sldMk cId="0" sldId="264"/>
                <pc2:cmMk id="{AF07351A-C3D4-4D7C-80EB-2442C99B0AB4}"/>
              </pc2:cmMkLst>
            </pc226:cmChg>
          </p:ext>
        </pc:extLst>
      </pc:sldChg>
      <pc:sldChg chg="addSp modSp">
        <pc:chgData name="Giuseppe Mossuti" userId="S::giuseppe.mossuti_eun.org#ext#@wilabonn.onmicrosoft.com::7a503b0d-332c-4ce3-bdf7-cf79346f1006" providerId="AD" clId="Web-{BCAC2DE3-C92B-2752-F01F-8DF3BB3AA93F}" dt="2026-01-29T11:20:57.029" v="118" actId="1076"/>
        <pc:sldMkLst>
          <pc:docMk/>
          <pc:sldMk cId="0" sldId="281"/>
        </pc:sldMkLst>
        <pc:spChg chg="add mod">
          <ac:chgData name="Giuseppe Mossuti" userId="S::giuseppe.mossuti_eun.org#ext#@wilabonn.onmicrosoft.com::7a503b0d-332c-4ce3-bdf7-cf79346f1006" providerId="AD" clId="Web-{BCAC2DE3-C92B-2752-F01F-8DF3BB3AA93F}" dt="2026-01-29T11:20:57.029" v="118" actId="1076"/>
          <ac:spMkLst>
            <pc:docMk/>
            <pc:sldMk cId="0" sldId="281"/>
            <ac:spMk id="7" creationId="{00E65ACE-554B-9953-855E-32AF49C2DDDA}"/>
          </ac:spMkLst>
        </pc:spChg>
      </pc:sldChg>
      <pc:sldChg chg="modSp modNotes">
        <pc:chgData name="Giuseppe Mossuti" userId="S::giuseppe.mossuti_eun.org#ext#@wilabonn.onmicrosoft.com::7a503b0d-332c-4ce3-bdf7-cf79346f1006" providerId="AD" clId="Web-{BCAC2DE3-C92B-2752-F01F-8DF3BB3AA93F}" dt="2026-01-29T11:22:33.046" v="123"/>
        <pc:sldMkLst>
          <pc:docMk/>
          <pc:sldMk cId="0" sldId="286"/>
        </pc:sldMkLst>
        <pc:spChg chg="mod">
          <ac:chgData name="Giuseppe Mossuti" userId="S::giuseppe.mossuti_eun.org#ext#@wilabonn.onmicrosoft.com::7a503b0d-332c-4ce3-bdf7-cf79346f1006" providerId="AD" clId="Web-{BCAC2DE3-C92B-2752-F01F-8DF3BB3AA93F}" dt="2026-01-29T11:22:25.030" v="121" actId="20577"/>
          <ac:spMkLst>
            <pc:docMk/>
            <pc:sldMk cId="0" sldId="286"/>
            <ac:spMk id="7" creationId="{00000000-0000-0000-0000-000000000000}"/>
          </ac:spMkLst>
        </pc:spChg>
      </pc:sldChg>
      <pc:sldChg chg="addSp modSp">
        <pc:chgData name="Giuseppe Mossuti" userId="S::giuseppe.mossuti_eun.org#ext#@wilabonn.onmicrosoft.com::7a503b0d-332c-4ce3-bdf7-cf79346f1006" providerId="AD" clId="Web-{BCAC2DE3-C92B-2752-F01F-8DF3BB3AA93F}" dt="2026-01-29T11:27:19.753" v="139" actId="1076"/>
        <pc:sldMkLst>
          <pc:docMk/>
          <pc:sldMk cId="0" sldId="289"/>
        </pc:sldMkLst>
        <pc:spChg chg="add mod">
          <ac:chgData name="Giuseppe Mossuti" userId="S::giuseppe.mossuti_eun.org#ext#@wilabonn.onmicrosoft.com::7a503b0d-332c-4ce3-bdf7-cf79346f1006" providerId="AD" clId="Web-{BCAC2DE3-C92B-2752-F01F-8DF3BB3AA93F}" dt="2026-01-29T11:27:19.753" v="139" actId="1076"/>
          <ac:spMkLst>
            <pc:docMk/>
            <pc:sldMk cId="0" sldId="289"/>
            <ac:spMk id="6" creationId="{BCB9CB07-924D-0E13-9FA4-AA5A436B3ED7}"/>
          </ac:spMkLst>
        </pc:spChg>
      </pc:sldChg>
      <pc:sldChg chg="modSp">
        <pc:chgData name="Giuseppe Mossuti" userId="S::giuseppe.mossuti_eun.org#ext#@wilabonn.onmicrosoft.com::7a503b0d-332c-4ce3-bdf7-cf79346f1006" providerId="AD" clId="Web-{BCAC2DE3-C92B-2752-F01F-8DF3BB3AA93F}" dt="2026-01-29T11:22:48.343" v="124" actId="1076"/>
        <pc:sldMkLst>
          <pc:docMk/>
          <pc:sldMk cId="2104516606" sldId="310"/>
        </pc:sldMkLst>
        <pc:spChg chg="mod">
          <ac:chgData name="Giuseppe Mossuti" userId="S::giuseppe.mossuti_eun.org#ext#@wilabonn.onmicrosoft.com::7a503b0d-332c-4ce3-bdf7-cf79346f1006" providerId="AD" clId="Web-{BCAC2DE3-C92B-2752-F01F-8DF3BB3AA93F}" dt="2026-01-29T11:22:48.343" v="124" actId="1076"/>
          <ac:spMkLst>
            <pc:docMk/>
            <pc:sldMk cId="2104516606" sldId="310"/>
            <ac:spMk id="7" creationId="{00000000-0000-0000-0000-000000000000}"/>
          </ac:spMkLst>
        </pc:spChg>
      </pc:sldChg>
      <pc:sldChg chg="addSp">
        <pc:chgData name="Giuseppe Mossuti" userId="S::giuseppe.mossuti_eun.org#ext#@wilabonn.onmicrosoft.com::7a503b0d-332c-4ce3-bdf7-cf79346f1006" providerId="AD" clId="Web-{BCAC2DE3-C92B-2752-F01F-8DF3BB3AA93F}" dt="2026-01-29T11:21:04.045" v="119"/>
        <pc:sldMkLst>
          <pc:docMk/>
          <pc:sldMk cId="1766962655" sldId="314"/>
        </pc:sldMkLst>
        <pc:spChg chg="add">
          <ac:chgData name="Giuseppe Mossuti" userId="S::giuseppe.mossuti_eun.org#ext#@wilabonn.onmicrosoft.com::7a503b0d-332c-4ce3-bdf7-cf79346f1006" providerId="AD" clId="Web-{BCAC2DE3-C92B-2752-F01F-8DF3BB3AA93F}" dt="2026-01-29T11:21:04.045" v="119"/>
          <ac:spMkLst>
            <pc:docMk/>
            <pc:sldMk cId="1766962655" sldId="314"/>
            <ac:spMk id="5" creationId="{064DB45F-506D-7B7C-C36F-671A8588904A}"/>
          </ac:spMkLst>
        </pc:spChg>
      </pc:sldChg>
    </pc:docChg>
  </pc:docChgLst>
  <pc:docChgLst>
    <pc:chgData name="Giuseppe Mossuti" userId="S::giuseppe.mossuti_eun.org#ext#@wilabonn.onmicrosoft.com::7a503b0d-332c-4ce3-bdf7-cf79346f1006" providerId="AD" clId="Web-{51F44F19-C452-E94E-77B0-AE574C31163F}"/>
    <pc:docChg chg="modSld">
      <pc:chgData name="Giuseppe Mossuti" userId="S::giuseppe.mossuti_eun.org#ext#@wilabonn.onmicrosoft.com::7a503b0d-332c-4ce3-bdf7-cf79346f1006" providerId="AD" clId="Web-{51F44F19-C452-E94E-77B0-AE574C31163F}" dt="2026-01-16T13:41:55.142" v="0" actId="14100"/>
      <pc:docMkLst>
        <pc:docMk/>
      </pc:docMkLst>
      <pc:sldChg chg="modSp">
        <pc:chgData name="Giuseppe Mossuti" userId="S::giuseppe.mossuti_eun.org#ext#@wilabonn.onmicrosoft.com::7a503b0d-332c-4ce3-bdf7-cf79346f1006" providerId="AD" clId="Web-{51F44F19-C452-E94E-77B0-AE574C31163F}" dt="2026-01-16T13:41:55.142" v="0" actId="14100"/>
        <pc:sldMkLst>
          <pc:docMk/>
          <pc:sldMk cId="0" sldId="278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D40977-7E98-45B4-A5E8-281AB6C0631B}" type="doc">
      <dgm:prSet loTypeId="urn:microsoft.com/office/officeart/2005/8/layout/cycle2#1" loCatId="cycle" qsTypeId="urn:microsoft.com/office/officeart/2005/8/quickstyle/simple1#1" qsCatId="simple" csTypeId="urn:microsoft.com/office/officeart/2005/8/colors/colorful1" csCatId="colorful" phldr="1"/>
      <dgm:spPr bwMode="auto"/>
      <dgm:t>
        <a:bodyPr/>
        <a:lstStyle/>
        <a:p>
          <a:pPr>
            <a:defRPr/>
          </a:pPr>
          <a:endParaRPr lang="de-DE"/>
        </a:p>
      </dgm:t>
    </dgm:pt>
    <dgm:pt modelId="{A870EB9C-6F9F-4766-A11B-9DFA977C0EA5}">
      <dgm:prSet phldrT="[Text]"/>
      <dgm:spPr bwMode="auto"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>
            <a:defRPr/>
          </a:pPr>
          <a:r>
            <a:rPr lang="sr-Cyrl" b="1" noProof="0" dirty="0">
              <a:solidFill>
                <a:sysClr val="windowText" lastClr="000000"/>
              </a:solidFill>
            </a:rPr>
            <a:t>Ко?</a:t>
          </a:r>
        </a:p>
      </dgm:t>
    </dgm:pt>
    <dgm:pt modelId="{56DBC300-DCB6-46AF-8C92-556C6A5C2A67}" type="parTrans" cxnId="{7CFBFADC-981B-45BD-8E40-48323BF4B6D4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0DDCBF19-5920-4ABB-A152-D9B8D53FA369}" type="sibTrans" cxnId="{7CFBFADC-981B-45BD-8E40-48323BF4B6D4}">
      <dgm:prSet/>
      <dgm:spPr bwMode="auto">
        <a:solidFill>
          <a:schemeClr val="bg1">
            <a:lumMod val="65000"/>
          </a:schemeClr>
        </a:solidFill>
      </dgm:spPr>
      <dgm:t>
        <a:bodyPr/>
        <a:lstStyle/>
        <a:p>
          <a:pPr>
            <a:defRPr/>
          </a:pPr>
          <a:endParaRPr lang="de-DE"/>
        </a:p>
      </dgm:t>
    </dgm:pt>
    <dgm:pt modelId="{4AA4411A-C87E-4111-BC7E-098BCF012748}">
      <dgm:prSet phldrT="[Text]"/>
      <dgm:spPr bwMode="auto">
        <a:solidFill>
          <a:schemeClr val="accent2"/>
        </a:solidFill>
      </dgm:spPr>
      <dgm:t>
        <a:bodyPr/>
        <a:lstStyle/>
        <a:p>
          <a:pPr>
            <a:defRPr/>
          </a:pPr>
          <a:r>
            <a:rPr lang="sr-Cyrl" b="1" noProof="0" dirty="0">
              <a:solidFill>
                <a:sysClr val="windowText" lastClr="000000"/>
              </a:solidFill>
            </a:rPr>
            <a:t>Шта?</a:t>
          </a:r>
        </a:p>
      </dgm:t>
    </dgm:pt>
    <dgm:pt modelId="{49508413-CB85-4B22-8141-BB13E4CA67B9}" type="parTrans" cxnId="{C1342D25-DD68-47E4-981E-BA22B81D408A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57223551-C62E-40F3-8503-F71A9DCFBC07}" type="sibTrans" cxnId="{C1342D25-DD68-47E4-981E-BA22B81D408A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D4414C03-5C56-4BC6-A27B-BC6269FEDA14}">
      <dgm:prSet phldrT="[Text]"/>
      <dgm:spPr bwMode="auto">
        <a:solidFill>
          <a:schemeClr val="accent4">
            <a:lumMod val="75000"/>
          </a:schemeClr>
        </a:solidFill>
      </dgm:spPr>
      <dgm:t>
        <a:bodyPr/>
        <a:lstStyle/>
        <a:p>
          <a:pPr>
            <a:defRPr/>
          </a:pPr>
          <a:r>
            <a:rPr lang="sr-Cyrl" b="1" noProof="0" dirty="0">
              <a:solidFill>
                <a:sysClr val="windowText" lastClr="000000"/>
              </a:solidFill>
            </a:rPr>
            <a:t>Како?</a:t>
          </a:r>
        </a:p>
      </dgm:t>
    </dgm:pt>
    <dgm:pt modelId="{A20EBA7D-F9EE-4195-9C81-75BF6992B8AB}" type="parTrans" cxnId="{45D681E5-BD2A-4524-A8E6-196A49F67B89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998493CF-1049-4C97-9417-0B606AAFEC74}" type="sibTrans" cxnId="{45D681E5-BD2A-4524-A8E6-196A49F67B89}">
      <dgm:prSet/>
      <dgm:spPr bwMode="auto">
        <a:solidFill>
          <a:schemeClr val="bg1">
            <a:lumMod val="65000"/>
          </a:schemeClr>
        </a:solidFill>
      </dgm:spPr>
      <dgm:t>
        <a:bodyPr/>
        <a:lstStyle/>
        <a:p>
          <a:pPr>
            <a:defRPr/>
          </a:pPr>
          <a:endParaRPr lang="de-DE"/>
        </a:p>
      </dgm:t>
    </dgm:pt>
    <dgm:pt modelId="{27FD10D0-C165-4893-A3D1-B8CE2A11B6CF}">
      <dgm:prSet phldrT="[Text]"/>
      <dgm:spPr bwMode="auto">
        <a:solidFill>
          <a:schemeClr val="accent6">
            <a:lumMod val="75000"/>
          </a:schemeClr>
        </a:solidFill>
      </dgm:spPr>
      <dgm:t>
        <a:bodyPr/>
        <a:lstStyle/>
        <a:p>
          <a:pPr>
            <a:defRPr/>
          </a:pPr>
          <a:r>
            <a:rPr lang="sr-Cyrl" b="1" noProof="0" dirty="0">
              <a:solidFill>
                <a:sysClr val="windowText" lastClr="000000"/>
              </a:solidFill>
            </a:rPr>
            <a:t>Материјал?</a:t>
          </a:r>
        </a:p>
      </dgm:t>
    </dgm:pt>
    <dgm:pt modelId="{A297AFEE-A911-419D-A108-F4EDC354C901}" type="parTrans" cxnId="{FA975B11-6DEA-4E0C-BDD2-7B661F73B66F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F1C86441-F680-4140-9D0A-E884FC3F6BB7}" type="sibTrans" cxnId="{FA975B11-6DEA-4E0C-BDD2-7B661F73B66F}">
      <dgm:prSet/>
      <dgm:spPr bwMode="auto">
        <a:solidFill>
          <a:schemeClr val="bg1">
            <a:lumMod val="65000"/>
          </a:schemeClr>
        </a:solidFill>
      </dgm:spPr>
      <dgm:t>
        <a:bodyPr/>
        <a:lstStyle/>
        <a:p>
          <a:pPr>
            <a:defRPr/>
          </a:pPr>
          <a:endParaRPr lang="de-DE"/>
        </a:p>
      </dgm:t>
    </dgm:pt>
    <dgm:pt modelId="{89773333-C0A7-4EAE-B18C-CC1AE2260801}">
      <dgm:prSet phldrT="[Text]"/>
      <dgm:spPr bwMode="auto"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>
            <a:defRPr/>
          </a:pPr>
          <a:r>
            <a:rPr lang="sr-Cyrl" b="1" noProof="0" dirty="0">
              <a:solidFill>
                <a:sysClr val="windowText" lastClr="000000"/>
              </a:solidFill>
            </a:rPr>
            <a:t>Где?</a:t>
          </a:r>
        </a:p>
      </dgm:t>
    </dgm:pt>
    <dgm:pt modelId="{105077BA-AD89-4EDB-8BE2-A36E3A068DFA}" type="parTrans" cxnId="{3A44B45C-CCD7-41FD-9FC3-7AF94B035BF6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FF6D4B45-AFAC-466F-B6F9-78C1B0957CA4}" type="sibTrans" cxnId="{3A44B45C-CCD7-41FD-9FC3-7AF94B035BF6}">
      <dgm:prSet/>
      <dgm:spPr bwMode="auto">
        <a:solidFill>
          <a:schemeClr val="bg1">
            <a:lumMod val="65000"/>
          </a:schemeClr>
        </a:solidFill>
      </dgm:spPr>
      <dgm:t>
        <a:bodyPr/>
        <a:lstStyle/>
        <a:p>
          <a:pPr>
            <a:defRPr/>
          </a:pPr>
          <a:endParaRPr lang="de-DE"/>
        </a:p>
      </dgm:t>
    </dgm:pt>
    <dgm:pt modelId="{40B6DAA1-5A4C-4E67-8BBF-90A39BFA41F1}">
      <dgm:prSet phldrT="[Text]"/>
      <dgm:spPr bwMode="auto"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>
            <a:defRPr/>
          </a:pPr>
          <a:r>
            <a:rPr lang="sr-Cyrl" b="1" noProof="0" dirty="0">
              <a:solidFill>
                <a:sysClr val="windowText" lastClr="000000"/>
              </a:solidFill>
            </a:rPr>
            <a:t>Зашто?</a:t>
          </a:r>
        </a:p>
      </dgm:t>
    </dgm:pt>
    <dgm:pt modelId="{30C4D46F-DCEA-4C9F-9F49-937D726FAC66}" type="parTrans" cxnId="{896B4352-8AC0-4167-BF64-AA1D1232C06F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72719A51-82BB-4EA0-A2F7-06B5BC086FA6}" type="sibTrans" cxnId="{896B4352-8AC0-4167-BF64-AA1D1232C06F}">
      <dgm:prSet/>
      <dgm:spPr bwMode="auto">
        <a:solidFill>
          <a:schemeClr val="bg1">
            <a:lumMod val="65000"/>
          </a:schemeClr>
        </a:solidFill>
      </dgm:spPr>
      <dgm:t>
        <a:bodyPr/>
        <a:lstStyle/>
        <a:p>
          <a:pPr>
            <a:defRPr/>
          </a:pPr>
          <a:endParaRPr lang="de-DE"/>
        </a:p>
      </dgm:t>
    </dgm:pt>
    <dgm:pt modelId="{EE149F32-7D51-468B-9D6F-9D9C97F5DB7B}" type="pres">
      <dgm:prSet presAssocID="{62D40977-7E98-45B4-A5E8-281AB6C0631B}" presName="cycle" presStyleCnt="0">
        <dgm:presLayoutVars>
          <dgm:dir/>
          <dgm:resizeHandles val="exact"/>
        </dgm:presLayoutVars>
      </dgm:prSet>
      <dgm:spPr bwMode="auto"/>
    </dgm:pt>
    <dgm:pt modelId="{EB35021C-369D-48A5-B87A-BF324E49C3AE}" type="pres">
      <dgm:prSet presAssocID="{A870EB9C-6F9F-4766-A11B-9DFA977C0EA5}" presName="node" presStyleLbl="node1" presStyleIdx="0" presStyleCnt="6" custRadScaleRad="99288" custRadScaleInc="-2632">
        <dgm:presLayoutVars>
          <dgm:bulletEnabled val="1"/>
        </dgm:presLayoutVars>
      </dgm:prSet>
      <dgm:spPr bwMode="auto"/>
    </dgm:pt>
    <dgm:pt modelId="{464270D1-E852-486D-84E0-62DF6ADCB02B}" type="pres">
      <dgm:prSet presAssocID="{0DDCBF19-5920-4ABB-A152-D9B8D53FA369}" presName="sibTrans" presStyleLbl="sibTrans2D1" presStyleIdx="0" presStyleCnt="6" custScaleY="22663"/>
      <dgm:spPr bwMode="auto">
        <a:prstGeom prst="leftRightArrow">
          <a:avLst>
            <a:gd name="adj1" fmla="val 50000"/>
            <a:gd name="adj2" fmla="val 50000"/>
          </a:avLst>
        </a:prstGeom>
      </dgm:spPr>
    </dgm:pt>
    <dgm:pt modelId="{68065A07-1CBA-4541-8AEA-10FD8ED4368D}" type="pres">
      <dgm:prSet presAssocID="{0DDCBF19-5920-4ABB-A152-D9B8D53FA369}" presName="connectorText" presStyleLbl="sibTrans2D1" presStyleIdx="0" presStyleCnt="6"/>
      <dgm:spPr bwMode="auto"/>
    </dgm:pt>
    <dgm:pt modelId="{54146A4C-2E3D-46E7-93C8-7A18C860C319}" type="pres">
      <dgm:prSet presAssocID="{4AA4411A-C87E-4111-BC7E-098BCF012748}" presName="node" presStyleLbl="node1" presStyleIdx="1" presStyleCnt="6">
        <dgm:presLayoutVars>
          <dgm:bulletEnabled val="1"/>
        </dgm:presLayoutVars>
      </dgm:prSet>
      <dgm:spPr bwMode="auto"/>
    </dgm:pt>
    <dgm:pt modelId="{B6169AF8-DAEB-4703-A83F-F9B5D5F91028}" type="pres">
      <dgm:prSet presAssocID="{57223551-C62E-40F3-8503-F71A9DCFBC07}" presName="sibTrans" presStyleLbl="sibTrans2D1" presStyleIdx="1" presStyleCnt="6" custFlipVert="1" custScaleX="123292" custScaleY="19354"/>
      <dgm:spPr bwMode="auto">
        <a:prstGeom prst="leftRightArrow">
          <a:avLst>
            <a:gd name="adj1" fmla="val 50000"/>
            <a:gd name="adj2" fmla="val 50000"/>
          </a:avLst>
        </a:prstGeom>
      </dgm:spPr>
    </dgm:pt>
    <dgm:pt modelId="{D38A2808-7F2A-4A46-9437-CF78D99157B0}" type="pres">
      <dgm:prSet presAssocID="{57223551-C62E-40F3-8503-F71A9DCFBC07}" presName="connectorText" presStyleLbl="sibTrans2D1" presStyleIdx="1" presStyleCnt="6"/>
      <dgm:spPr bwMode="auto">
        <a:prstGeom prst="leftRightArrow">
          <a:avLst>
            <a:gd name="adj1" fmla="val 50000"/>
            <a:gd name="adj2" fmla="val 50000"/>
          </a:avLst>
        </a:prstGeom>
      </dgm:spPr>
    </dgm:pt>
    <dgm:pt modelId="{C1BF4A05-4A8D-433C-A00D-70881D73B156}" type="pres">
      <dgm:prSet presAssocID="{D4414C03-5C56-4BC6-A27B-BC6269FEDA14}" presName="node" presStyleLbl="node1" presStyleIdx="2" presStyleCnt="6">
        <dgm:presLayoutVars>
          <dgm:bulletEnabled val="1"/>
        </dgm:presLayoutVars>
      </dgm:prSet>
      <dgm:spPr bwMode="auto"/>
    </dgm:pt>
    <dgm:pt modelId="{D10D183E-D9DA-4B94-A3D5-487DE83F2F67}" type="pres">
      <dgm:prSet presAssocID="{998493CF-1049-4C97-9417-0B606AAFEC74}" presName="sibTrans" presStyleLbl="sibTrans2D1" presStyleIdx="2" presStyleCnt="6" custAng="4065809" custFlipVert="1" custScaleY="24986"/>
      <dgm:spPr bwMode="auto">
        <a:prstGeom prst="leftRightArrow">
          <a:avLst>
            <a:gd name="adj1" fmla="val 50000"/>
            <a:gd name="adj2" fmla="val 50000"/>
          </a:avLst>
        </a:prstGeom>
      </dgm:spPr>
    </dgm:pt>
    <dgm:pt modelId="{88ABE737-8A69-483C-A2A4-B56160120AB6}" type="pres">
      <dgm:prSet presAssocID="{998493CF-1049-4C97-9417-0B606AAFEC74}" presName="connectorText" presStyleLbl="sibTrans2D1" presStyleIdx="2" presStyleCnt="6"/>
      <dgm:spPr bwMode="auto"/>
    </dgm:pt>
    <dgm:pt modelId="{110C6733-635D-4BB5-B727-2199089D71E7}" type="pres">
      <dgm:prSet presAssocID="{27FD10D0-C165-4893-A3D1-B8CE2A11B6CF}" presName="node" presStyleLbl="node1" presStyleIdx="3" presStyleCnt="6">
        <dgm:presLayoutVars>
          <dgm:bulletEnabled val="1"/>
        </dgm:presLayoutVars>
      </dgm:prSet>
      <dgm:spPr bwMode="auto"/>
    </dgm:pt>
    <dgm:pt modelId="{605C0996-3E2F-407E-A023-383483E92682}" type="pres">
      <dgm:prSet presAssocID="{F1C86441-F680-4140-9D0A-E884FC3F6BB7}" presName="sibTrans" presStyleLbl="sibTrans2D1" presStyleIdx="3" presStyleCnt="6" custAng="6787556" custFlipVert="1" custScaleY="26743"/>
      <dgm:spPr bwMode="auto">
        <a:prstGeom prst="leftRightArrow">
          <a:avLst>
            <a:gd name="adj1" fmla="val 50000"/>
            <a:gd name="adj2" fmla="val 50000"/>
          </a:avLst>
        </a:prstGeom>
      </dgm:spPr>
    </dgm:pt>
    <dgm:pt modelId="{100D812A-0E34-4D64-9727-C0FE92D240A9}" type="pres">
      <dgm:prSet presAssocID="{F1C86441-F680-4140-9D0A-E884FC3F6BB7}" presName="connectorText" presStyleLbl="sibTrans2D1" presStyleIdx="3" presStyleCnt="6"/>
      <dgm:spPr bwMode="auto"/>
    </dgm:pt>
    <dgm:pt modelId="{8C4E2AC0-2732-4999-9B96-74037BFE3B90}" type="pres">
      <dgm:prSet presAssocID="{89773333-C0A7-4EAE-B18C-CC1AE2260801}" presName="node" presStyleLbl="node1" presStyleIdx="4" presStyleCnt="6" custRadScaleRad="98813" custRadScaleInc="-53">
        <dgm:presLayoutVars>
          <dgm:bulletEnabled val="1"/>
        </dgm:presLayoutVars>
      </dgm:prSet>
      <dgm:spPr bwMode="auto"/>
    </dgm:pt>
    <dgm:pt modelId="{A2B7CC6E-0BF3-4AEA-BE5F-5E99178BBF1B}" type="pres">
      <dgm:prSet presAssocID="{FF6D4B45-AFAC-466F-B6F9-78C1B0957CA4}" presName="sibTrans" presStyleLbl="sibTrans2D1" presStyleIdx="4" presStyleCnt="6" custScaleY="22907"/>
      <dgm:spPr bwMode="auto">
        <a:prstGeom prst="leftRightArrow">
          <a:avLst>
            <a:gd name="adj1" fmla="val 50000"/>
            <a:gd name="adj2" fmla="val 50000"/>
          </a:avLst>
        </a:prstGeom>
      </dgm:spPr>
    </dgm:pt>
    <dgm:pt modelId="{E89AF5FC-26F3-4CC3-963B-DE516537D77A}" type="pres">
      <dgm:prSet presAssocID="{FF6D4B45-AFAC-466F-B6F9-78C1B0957CA4}" presName="connectorText" presStyleLbl="sibTrans2D1" presStyleIdx="4" presStyleCnt="6"/>
      <dgm:spPr bwMode="auto"/>
    </dgm:pt>
    <dgm:pt modelId="{CD4B29B8-F61F-434D-B94D-46951F736EC6}" type="pres">
      <dgm:prSet presAssocID="{40B6DAA1-5A4C-4E67-8BBF-90A39BFA41F1}" presName="node" presStyleLbl="node1" presStyleIdx="5" presStyleCnt="6" custRadScaleRad="100722" custRadScaleInc="-791">
        <dgm:presLayoutVars>
          <dgm:bulletEnabled val="1"/>
        </dgm:presLayoutVars>
      </dgm:prSet>
      <dgm:spPr bwMode="auto"/>
    </dgm:pt>
    <dgm:pt modelId="{4B3F328D-15D1-4B08-8DCB-1989E22A98F5}" type="pres">
      <dgm:prSet presAssocID="{72719A51-82BB-4EA0-A2F7-06B5BC086FA6}" presName="sibTrans" presStyleLbl="sibTrans2D1" presStyleIdx="5" presStyleCnt="6" custAng="20939386" custFlipVert="0" custScaleY="21776"/>
      <dgm:spPr bwMode="auto">
        <a:prstGeom prst="leftRightArrow">
          <a:avLst>
            <a:gd name="adj1" fmla="val 50000"/>
            <a:gd name="adj2" fmla="val 50000"/>
          </a:avLst>
        </a:prstGeom>
      </dgm:spPr>
    </dgm:pt>
    <dgm:pt modelId="{9075EF83-BBC8-426E-A320-5B2E9410C9C7}" type="pres">
      <dgm:prSet presAssocID="{72719A51-82BB-4EA0-A2F7-06B5BC086FA6}" presName="connectorText" presStyleLbl="sibTrans2D1" presStyleIdx="5" presStyleCnt="6"/>
      <dgm:spPr bwMode="auto"/>
    </dgm:pt>
  </dgm:ptLst>
  <dgm:cxnLst>
    <dgm:cxn modelId="{DDCB8E00-2ADA-4948-9F6D-59D281FC0451}" type="presOf" srcId="{F1C86441-F680-4140-9D0A-E884FC3F6BB7}" destId="{605C0996-3E2F-407E-A023-383483E92682}" srcOrd="0" destOrd="0" presId="urn:microsoft.com/office/officeart/2005/8/layout/cycle2#1"/>
    <dgm:cxn modelId="{FA975B11-6DEA-4E0C-BDD2-7B661F73B66F}" srcId="{62D40977-7E98-45B4-A5E8-281AB6C0631B}" destId="{27FD10D0-C165-4893-A3D1-B8CE2A11B6CF}" srcOrd="3" destOrd="0" parTransId="{A297AFEE-A911-419D-A108-F4EDC354C901}" sibTransId="{F1C86441-F680-4140-9D0A-E884FC3F6BB7}"/>
    <dgm:cxn modelId="{0B499C1C-D3A4-4E6D-B669-C349CD4F0369}" type="presOf" srcId="{62D40977-7E98-45B4-A5E8-281AB6C0631B}" destId="{EE149F32-7D51-468B-9D6F-9D9C97F5DB7B}" srcOrd="0" destOrd="0" presId="urn:microsoft.com/office/officeart/2005/8/layout/cycle2#1"/>
    <dgm:cxn modelId="{C1342D25-DD68-47E4-981E-BA22B81D408A}" srcId="{62D40977-7E98-45B4-A5E8-281AB6C0631B}" destId="{4AA4411A-C87E-4111-BC7E-098BCF012748}" srcOrd="1" destOrd="0" parTransId="{49508413-CB85-4B22-8141-BB13E4CA67B9}" sibTransId="{57223551-C62E-40F3-8503-F71A9DCFBC07}"/>
    <dgm:cxn modelId="{58CE7433-2462-4343-8000-BE85A898395D}" type="presOf" srcId="{57223551-C62E-40F3-8503-F71A9DCFBC07}" destId="{D38A2808-7F2A-4A46-9437-CF78D99157B0}" srcOrd="1" destOrd="0" presId="urn:microsoft.com/office/officeart/2005/8/layout/cycle2#1"/>
    <dgm:cxn modelId="{86C20340-CEFC-4B8D-8F62-78554B282759}" type="presOf" srcId="{4AA4411A-C87E-4111-BC7E-098BCF012748}" destId="{54146A4C-2E3D-46E7-93C8-7A18C860C319}" srcOrd="0" destOrd="0" presId="urn:microsoft.com/office/officeart/2005/8/layout/cycle2#1"/>
    <dgm:cxn modelId="{3A44B45C-CCD7-41FD-9FC3-7AF94B035BF6}" srcId="{62D40977-7E98-45B4-A5E8-281AB6C0631B}" destId="{89773333-C0A7-4EAE-B18C-CC1AE2260801}" srcOrd="4" destOrd="0" parTransId="{105077BA-AD89-4EDB-8BE2-A36E3A068DFA}" sibTransId="{FF6D4B45-AFAC-466F-B6F9-78C1B0957CA4}"/>
    <dgm:cxn modelId="{896B4352-8AC0-4167-BF64-AA1D1232C06F}" srcId="{62D40977-7E98-45B4-A5E8-281AB6C0631B}" destId="{40B6DAA1-5A4C-4E67-8BBF-90A39BFA41F1}" srcOrd="5" destOrd="0" parTransId="{30C4D46F-DCEA-4C9F-9F49-937D726FAC66}" sibTransId="{72719A51-82BB-4EA0-A2F7-06B5BC086FA6}"/>
    <dgm:cxn modelId="{EA6ABF74-5D59-412A-8919-01FF452857B0}" type="presOf" srcId="{27FD10D0-C165-4893-A3D1-B8CE2A11B6CF}" destId="{110C6733-635D-4BB5-B727-2199089D71E7}" srcOrd="0" destOrd="0" presId="urn:microsoft.com/office/officeart/2005/8/layout/cycle2#1"/>
    <dgm:cxn modelId="{52027C78-AB2C-4DD8-BC2C-0B3171898F25}" type="presOf" srcId="{89773333-C0A7-4EAE-B18C-CC1AE2260801}" destId="{8C4E2AC0-2732-4999-9B96-74037BFE3B90}" srcOrd="0" destOrd="0" presId="urn:microsoft.com/office/officeart/2005/8/layout/cycle2#1"/>
    <dgm:cxn modelId="{29B8DB82-9A47-4B04-93DC-43F34AA1B269}" type="presOf" srcId="{D4414C03-5C56-4BC6-A27B-BC6269FEDA14}" destId="{C1BF4A05-4A8D-433C-A00D-70881D73B156}" srcOrd="0" destOrd="0" presId="urn:microsoft.com/office/officeart/2005/8/layout/cycle2#1"/>
    <dgm:cxn modelId="{AF00D786-4056-407D-9BF3-26664E41A4DA}" type="presOf" srcId="{40B6DAA1-5A4C-4E67-8BBF-90A39BFA41F1}" destId="{CD4B29B8-F61F-434D-B94D-46951F736EC6}" srcOrd="0" destOrd="0" presId="urn:microsoft.com/office/officeart/2005/8/layout/cycle2#1"/>
    <dgm:cxn modelId="{3B200297-A0E4-420C-8F71-E6F9A02C235B}" type="presOf" srcId="{FF6D4B45-AFAC-466F-B6F9-78C1B0957CA4}" destId="{E89AF5FC-26F3-4CC3-963B-DE516537D77A}" srcOrd="1" destOrd="0" presId="urn:microsoft.com/office/officeart/2005/8/layout/cycle2#1"/>
    <dgm:cxn modelId="{9FCD369C-6C3C-46F0-A65A-7CB78CE23808}" type="presOf" srcId="{998493CF-1049-4C97-9417-0B606AAFEC74}" destId="{D10D183E-D9DA-4B94-A3D5-487DE83F2F67}" srcOrd="0" destOrd="0" presId="urn:microsoft.com/office/officeart/2005/8/layout/cycle2#1"/>
    <dgm:cxn modelId="{660EF3AA-2724-4945-B54D-A14F023FBF42}" type="presOf" srcId="{0DDCBF19-5920-4ABB-A152-D9B8D53FA369}" destId="{464270D1-E852-486D-84E0-62DF6ADCB02B}" srcOrd="0" destOrd="0" presId="urn:microsoft.com/office/officeart/2005/8/layout/cycle2#1"/>
    <dgm:cxn modelId="{B3C4AAAB-375E-4448-BAB8-BA77A8E4E3D6}" type="presOf" srcId="{FF6D4B45-AFAC-466F-B6F9-78C1B0957CA4}" destId="{A2B7CC6E-0BF3-4AEA-BE5F-5E99178BBF1B}" srcOrd="0" destOrd="0" presId="urn:microsoft.com/office/officeart/2005/8/layout/cycle2#1"/>
    <dgm:cxn modelId="{4B577EB0-D81B-41FA-A3ED-8D5889FB8330}" type="presOf" srcId="{72719A51-82BB-4EA0-A2F7-06B5BC086FA6}" destId="{4B3F328D-15D1-4B08-8DCB-1989E22A98F5}" srcOrd="0" destOrd="0" presId="urn:microsoft.com/office/officeart/2005/8/layout/cycle2#1"/>
    <dgm:cxn modelId="{6F4945BE-3ED0-4840-89A8-FC852E7A12DB}" type="presOf" srcId="{0DDCBF19-5920-4ABB-A152-D9B8D53FA369}" destId="{68065A07-1CBA-4541-8AEA-10FD8ED4368D}" srcOrd="1" destOrd="0" presId="urn:microsoft.com/office/officeart/2005/8/layout/cycle2#1"/>
    <dgm:cxn modelId="{4CC688CA-72E2-4DDA-BDA6-05AF3B7BA1A7}" type="presOf" srcId="{72719A51-82BB-4EA0-A2F7-06B5BC086FA6}" destId="{9075EF83-BBC8-426E-A320-5B2E9410C9C7}" srcOrd="1" destOrd="0" presId="urn:microsoft.com/office/officeart/2005/8/layout/cycle2#1"/>
    <dgm:cxn modelId="{E77F24CF-36C1-40AC-B4DD-47F9DCD6A56D}" type="presOf" srcId="{57223551-C62E-40F3-8503-F71A9DCFBC07}" destId="{B6169AF8-DAEB-4703-A83F-F9B5D5F91028}" srcOrd="0" destOrd="0" presId="urn:microsoft.com/office/officeart/2005/8/layout/cycle2#1"/>
    <dgm:cxn modelId="{19BECFD6-0DE9-44D4-9FAF-69DBAF296A2F}" type="presOf" srcId="{998493CF-1049-4C97-9417-0B606AAFEC74}" destId="{88ABE737-8A69-483C-A2A4-B56160120AB6}" srcOrd="1" destOrd="0" presId="urn:microsoft.com/office/officeart/2005/8/layout/cycle2#1"/>
    <dgm:cxn modelId="{7CFBFADC-981B-45BD-8E40-48323BF4B6D4}" srcId="{62D40977-7E98-45B4-A5E8-281AB6C0631B}" destId="{A870EB9C-6F9F-4766-A11B-9DFA977C0EA5}" srcOrd="0" destOrd="0" parTransId="{56DBC300-DCB6-46AF-8C92-556C6A5C2A67}" sibTransId="{0DDCBF19-5920-4ABB-A152-D9B8D53FA369}"/>
    <dgm:cxn modelId="{45D681E5-BD2A-4524-A8E6-196A49F67B89}" srcId="{62D40977-7E98-45B4-A5E8-281AB6C0631B}" destId="{D4414C03-5C56-4BC6-A27B-BC6269FEDA14}" srcOrd="2" destOrd="0" parTransId="{A20EBA7D-F9EE-4195-9C81-75BF6992B8AB}" sibTransId="{998493CF-1049-4C97-9417-0B606AAFEC74}"/>
    <dgm:cxn modelId="{ED6FA3F2-B2CF-4692-8493-B65098F2E2EF}" type="presOf" srcId="{A870EB9C-6F9F-4766-A11B-9DFA977C0EA5}" destId="{EB35021C-369D-48A5-B87A-BF324E49C3AE}" srcOrd="0" destOrd="0" presId="urn:microsoft.com/office/officeart/2005/8/layout/cycle2#1"/>
    <dgm:cxn modelId="{74094CF4-7B69-421F-B0AA-CE12E6D8B3BF}" type="presOf" srcId="{F1C86441-F680-4140-9D0A-E884FC3F6BB7}" destId="{100D812A-0E34-4D64-9727-C0FE92D240A9}" srcOrd="1" destOrd="0" presId="urn:microsoft.com/office/officeart/2005/8/layout/cycle2#1"/>
    <dgm:cxn modelId="{5C472616-353D-4011-B985-052F675463AE}" type="presParOf" srcId="{EE149F32-7D51-468B-9D6F-9D9C97F5DB7B}" destId="{EB35021C-369D-48A5-B87A-BF324E49C3AE}" srcOrd="0" destOrd="0" presId="urn:microsoft.com/office/officeart/2005/8/layout/cycle2#1"/>
    <dgm:cxn modelId="{4D40C0EF-9A1A-43AA-A37D-B4F7646E5B04}" type="presParOf" srcId="{EE149F32-7D51-468B-9D6F-9D9C97F5DB7B}" destId="{464270D1-E852-486D-84E0-62DF6ADCB02B}" srcOrd="1" destOrd="0" presId="urn:microsoft.com/office/officeart/2005/8/layout/cycle2#1"/>
    <dgm:cxn modelId="{5CF80DD6-D213-4B65-BC16-447746BD1DC7}" type="presParOf" srcId="{464270D1-E852-486D-84E0-62DF6ADCB02B}" destId="{68065A07-1CBA-4541-8AEA-10FD8ED4368D}" srcOrd="0" destOrd="0" presId="urn:microsoft.com/office/officeart/2005/8/layout/cycle2#1"/>
    <dgm:cxn modelId="{2F5443CD-D261-4D32-AEF7-9A7A915C371D}" type="presParOf" srcId="{EE149F32-7D51-468B-9D6F-9D9C97F5DB7B}" destId="{54146A4C-2E3D-46E7-93C8-7A18C860C319}" srcOrd="2" destOrd="0" presId="urn:microsoft.com/office/officeart/2005/8/layout/cycle2#1"/>
    <dgm:cxn modelId="{213F0844-2DC2-4C71-9F17-1CD8AF6432A4}" type="presParOf" srcId="{EE149F32-7D51-468B-9D6F-9D9C97F5DB7B}" destId="{B6169AF8-DAEB-4703-A83F-F9B5D5F91028}" srcOrd="3" destOrd="0" presId="urn:microsoft.com/office/officeart/2005/8/layout/cycle2#1"/>
    <dgm:cxn modelId="{4E8E1328-3A73-444E-9021-F645A3BB734F}" type="presParOf" srcId="{B6169AF8-DAEB-4703-A83F-F9B5D5F91028}" destId="{D38A2808-7F2A-4A46-9437-CF78D99157B0}" srcOrd="0" destOrd="0" presId="urn:microsoft.com/office/officeart/2005/8/layout/cycle2#1"/>
    <dgm:cxn modelId="{F899F23B-82EE-45B1-9BE8-549435F29C59}" type="presParOf" srcId="{EE149F32-7D51-468B-9D6F-9D9C97F5DB7B}" destId="{C1BF4A05-4A8D-433C-A00D-70881D73B156}" srcOrd="4" destOrd="0" presId="urn:microsoft.com/office/officeart/2005/8/layout/cycle2#1"/>
    <dgm:cxn modelId="{C00B6F95-DCBF-4AE5-9F8E-BF1D351C43FC}" type="presParOf" srcId="{EE149F32-7D51-468B-9D6F-9D9C97F5DB7B}" destId="{D10D183E-D9DA-4B94-A3D5-487DE83F2F67}" srcOrd="5" destOrd="0" presId="urn:microsoft.com/office/officeart/2005/8/layout/cycle2#1"/>
    <dgm:cxn modelId="{2AF630F6-F422-48D6-AD4F-9F9DA847DB23}" type="presParOf" srcId="{D10D183E-D9DA-4B94-A3D5-487DE83F2F67}" destId="{88ABE737-8A69-483C-A2A4-B56160120AB6}" srcOrd="0" destOrd="0" presId="urn:microsoft.com/office/officeart/2005/8/layout/cycle2#1"/>
    <dgm:cxn modelId="{012861B0-4562-4575-A744-ED3B7D15FEDD}" type="presParOf" srcId="{EE149F32-7D51-468B-9D6F-9D9C97F5DB7B}" destId="{110C6733-635D-4BB5-B727-2199089D71E7}" srcOrd="6" destOrd="0" presId="urn:microsoft.com/office/officeart/2005/8/layout/cycle2#1"/>
    <dgm:cxn modelId="{E48B5E2D-64FC-4D0A-A5C2-E132B4C27375}" type="presParOf" srcId="{EE149F32-7D51-468B-9D6F-9D9C97F5DB7B}" destId="{605C0996-3E2F-407E-A023-383483E92682}" srcOrd="7" destOrd="0" presId="urn:microsoft.com/office/officeart/2005/8/layout/cycle2#1"/>
    <dgm:cxn modelId="{FABF8961-7B3E-43ED-A126-3C9194E0F2B6}" type="presParOf" srcId="{605C0996-3E2F-407E-A023-383483E92682}" destId="{100D812A-0E34-4D64-9727-C0FE92D240A9}" srcOrd="0" destOrd="0" presId="urn:microsoft.com/office/officeart/2005/8/layout/cycle2#1"/>
    <dgm:cxn modelId="{7285A618-DC50-4427-8B3B-8F477333EA3B}" type="presParOf" srcId="{EE149F32-7D51-468B-9D6F-9D9C97F5DB7B}" destId="{8C4E2AC0-2732-4999-9B96-74037BFE3B90}" srcOrd="8" destOrd="0" presId="urn:microsoft.com/office/officeart/2005/8/layout/cycle2#1"/>
    <dgm:cxn modelId="{0D93A1D0-BD27-49A9-BABD-5143B4AD85F4}" type="presParOf" srcId="{EE149F32-7D51-468B-9D6F-9D9C97F5DB7B}" destId="{A2B7CC6E-0BF3-4AEA-BE5F-5E99178BBF1B}" srcOrd="9" destOrd="0" presId="urn:microsoft.com/office/officeart/2005/8/layout/cycle2#1"/>
    <dgm:cxn modelId="{6287AF28-860D-474D-A5C3-3A4053BE1BE5}" type="presParOf" srcId="{A2B7CC6E-0BF3-4AEA-BE5F-5E99178BBF1B}" destId="{E89AF5FC-26F3-4CC3-963B-DE516537D77A}" srcOrd="0" destOrd="0" presId="urn:microsoft.com/office/officeart/2005/8/layout/cycle2#1"/>
    <dgm:cxn modelId="{3605A8AE-CEB6-473A-8628-4FF5CD82746E}" type="presParOf" srcId="{EE149F32-7D51-468B-9D6F-9D9C97F5DB7B}" destId="{CD4B29B8-F61F-434D-B94D-46951F736EC6}" srcOrd="10" destOrd="0" presId="urn:microsoft.com/office/officeart/2005/8/layout/cycle2#1"/>
    <dgm:cxn modelId="{FE65D3A1-405A-44AB-BC35-37B4EF74F70C}" type="presParOf" srcId="{EE149F32-7D51-468B-9D6F-9D9C97F5DB7B}" destId="{4B3F328D-15D1-4B08-8DCB-1989E22A98F5}" srcOrd="11" destOrd="0" presId="urn:microsoft.com/office/officeart/2005/8/layout/cycle2#1"/>
    <dgm:cxn modelId="{20A914B0-0B76-48DD-A0D5-0701E19C2937}" type="presParOf" srcId="{4B3F328D-15D1-4B08-8DCB-1989E22A98F5}" destId="{9075EF83-BBC8-426E-A320-5B2E9410C9C7}" srcOrd="0" destOrd="0" presId="urn:microsoft.com/office/officeart/2005/8/layout/cycle2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35021C-369D-48A5-B87A-BF324E49C3AE}">
      <dsp:nvSpPr>
        <dsp:cNvPr id="0" name=""/>
        <dsp:cNvSpPr/>
      </dsp:nvSpPr>
      <dsp:spPr bwMode="auto">
        <a:xfrm>
          <a:off x="2834957" y="12904"/>
          <a:ext cx="1142028" cy="1142028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sr-Cyrl" sz="1000" b="1" kern="1200" noProof="0" dirty="0">
              <a:solidFill>
                <a:sysClr val="windowText" lastClr="000000"/>
              </a:solidFill>
            </a:rPr>
            <a:t>Ко?</a:t>
          </a:r>
        </a:p>
      </dsp:txBody>
      <dsp:txXfrm>
        <a:off x="3002203" y="180150"/>
        <a:ext cx="807536" cy="807536"/>
      </dsp:txXfrm>
    </dsp:sp>
    <dsp:sp modelId="{464270D1-E852-486D-84E0-62DF6ADCB02B}">
      <dsp:nvSpPr>
        <dsp:cNvPr id="0" name=""/>
        <dsp:cNvSpPr/>
      </dsp:nvSpPr>
      <dsp:spPr bwMode="auto">
        <a:xfrm rot="1755374">
          <a:off x="3996973" y="958439"/>
          <a:ext cx="311106" cy="87351"/>
        </a:xfrm>
        <a:prstGeom prst="leftRightArrow">
          <a:avLst>
            <a:gd name="adj1" fmla="val 50000"/>
            <a:gd name="adj2" fmla="val 5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de-DE" sz="500" kern="1200"/>
        </a:p>
      </dsp:txBody>
      <dsp:txXfrm>
        <a:off x="3998644" y="969506"/>
        <a:ext cx="284901" cy="52411"/>
      </dsp:txXfrm>
    </dsp:sp>
    <dsp:sp modelId="{54146A4C-2E3D-46E7-93C8-7A18C860C319}">
      <dsp:nvSpPr>
        <dsp:cNvPr id="0" name=""/>
        <dsp:cNvSpPr/>
      </dsp:nvSpPr>
      <dsp:spPr bwMode="auto">
        <a:xfrm>
          <a:off x="4343429" y="857904"/>
          <a:ext cx="1142028" cy="1142028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sr-Cyrl" sz="1000" b="1" kern="1200" noProof="0" dirty="0">
              <a:solidFill>
                <a:sysClr val="windowText" lastClr="000000"/>
              </a:solidFill>
            </a:rPr>
            <a:t>Шта?</a:t>
          </a:r>
        </a:p>
      </dsp:txBody>
      <dsp:txXfrm>
        <a:off x="4510675" y="1025150"/>
        <a:ext cx="807536" cy="807536"/>
      </dsp:txXfrm>
    </dsp:sp>
    <dsp:sp modelId="{B6169AF8-DAEB-4703-A83F-F9B5D5F91028}">
      <dsp:nvSpPr>
        <dsp:cNvPr id="0" name=""/>
        <dsp:cNvSpPr/>
      </dsp:nvSpPr>
      <dsp:spPr bwMode="auto">
        <a:xfrm rot="16200000" flipV="1">
          <a:off x="4727324" y="2240400"/>
          <a:ext cx="374238" cy="74597"/>
        </a:xfrm>
        <a:prstGeom prst="left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de-DE" sz="500" kern="1200"/>
        </a:p>
      </dsp:txBody>
      <dsp:txXfrm rot="-10800000">
        <a:off x="4745973" y="2259049"/>
        <a:ext cx="336940" cy="37299"/>
      </dsp:txXfrm>
    </dsp:sp>
    <dsp:sp modelId="{C1BF4A05-4A8D-433C-A00D-70881D73B156}">
      <dsp:nvSpPr>
        <dsp:cNvPr id="0" name=""/>
        <dsp:cNvSpPr/>
      </dsp:nvSpPr>
      <dsp:spPr bwMode="auto">
        <a:xfrm>
          <a:off x="4343429" y="2572646"/>
          <a:ext cx="1142028" cy="1142028"/>
        </a:xfrm>
        <a:prstGeom prst="ellipse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sr-Cyrl" sz="1000" b="1" kern="1200" noProof="0" dirty="0">
              <a:solidFill>
                <a:sysClr val="windowText" lastClr="000000"/>
              </a:solidFill>
            </a:rPr>
            <a:t>Како?</a:t>
          </a:r>
        </a:p>
      </dsp:txBody>
      <dsp:txXfrm>
        <a:off x="4510675" y="2739892"/>
        <a:ext cx="807536" cy="807536"/>
      </dsp:txXfrm>
    </dsp:sp>
    <dsp:sp modelId="{D10D183E-D9DA-4B94-A3D5-487DE83F2F67}">
      <dsp:nvSpPr>
        <dsp:cNvPr id="0" name=""/>
        <dsp:cNvSpPr/>
      </dsp:nvSpPr>
      <dsp:spPr bwMode="auto">
        <a:xfrm rot="8534191" flipV="1">
          <a:off x="4027609" y="3519898"/>
          <a:ext cx="303538" cy="96304"/>
        </a:xfrm>
        <a:prstGeom prst="leftRightArrow">
          <a:avLst>
            <a:gd name="adj1" fmla="val 50000"/>
            <a:gd name="adj2" fmla="val 5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de-DE" sz="500" kern="1200"/>
        </a:p>
      </dsp:txBody>
      <dsp:txXfrm rot="10800000">
        <a:off x="4053474" y="3530313"/>
        <a:ext cx="274647" cy="57782"/>
      </dsp:txXfrm>
    </dsp:sp>
    <dsp:sp modelId="{110C6733-635D-4BB5-B727-2199089D71E7}">
      <dsp:nvSpPr>
        <dsp:cNvPr id="0" name=""/>
        <dsp:cNvSpPr/>
      </dsp:nvSpPr>
      <dsp:spPr bwMode="auto">
        <a:xfrm>
          <a:off x="2858419" y="3430017"/>
          <a:ext cx="1142028" cy="1142028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sr-Cyrl" sz="1000" b="1" kern="1200" noProof="0" dirty="0">
              <a:solidFill>
                <a:sysClr val="windowText" lastClr="000000"/>
              </a:solidFill>
            </a:rPr>
            <a:t>Материјал?</a:t>
          </a:r>
        </a:p>
      </dsp:txBody>
      <dsp:txXfrm>
        <a:off x="3025665" y="3597263"/>
        <a:ext cx="807536" cy="807536"/>
      </dsp:txXfrm>
    </dsp:sp>
    <dsp:sp modelId="{605C0996-3E2F-407E-A023-383483E92682}">
      <dsp:nvSpPr>
        <dsp:cNvPr id="0" name=""/>
        <dsp:cNvSpPr/>
      </dsp:nvSpPr>
      <dsp:spPr bwMode="auto">
        <a:xfrm rot="2177361" flipV="1">
          <a:off x="2554132" y="3520213"/>
          <a:ext cx="297975" cy="103076"/>
        </a:xfrm>
        <a:prstGeom prst="leftRightArrow">
          <a:avLst>
            <a:gd name="adj1" fmla="val 50000"/>
            <a:gd name="adj2" fmla="val 5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de-DE" sz="500" kern="1200"/>
        </a:p>
      </dsp:txBody>
      <dsp:txXfrm rot="10800000">
        <a:off x="2557131" y="3531677"/>
        <a:ext cx="267052" cy="61846"/>
      </dsp:txXfrm>
    </dsp:sp>
    <dsp:sp modelId="{8C4E2AC0-2732-4999-9B96-74037BFE3B90}">
      <dsp:nvSpPr>
        <dsp:cNvPr id="0" name=""/>
        <dsp:cNvSpPr/>
      </dsp:nvSpPr>
      <dsp:spPr bwMode="auto">
        <a:xfrm>
          <a:off x="1391271" y="2562876"/>
          <a:ext cx="1142028" cy="1142028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sr-Cyrl" sz="1000" b="1" kern="1200" noProof="0" dirty="0">
              <a:solidFill>
                <a:sysClr val="windowText" lastClr="000000"/>
              </a:solidFill>
            </a:rPr>
            <a:t>Где?</a:t>
          </a:r>
        </a:p>
      </dsp:txBody>
      <dsp:txXfrm>
        <a:off x="1558517" y="2730122"/>
        <a:ext cx="807536" cy="807536"/>
      </dsp:txXfrm>
    </dsp:sp>
    <dsp:sp modelId="{A2B7CC6E-0BF3-4AEA-BE5F-5E99178BBF1B}">
      <dsp:nvSpPr>
        <dsp:cNvPr id="0" name=""/>
        <dsp:cNvSpPr/>
      </dsp:nvSpPr>
      <dsp:spPr bwMode="auto">
        <a:xfrm rot="16135188">
          <a:off x="1797114" y="2245711"/>
          <a:ext cx="298514" cy="88291"/>
        </a:xfrm>
        <a:prstGeom prst="leftRightArrow">
          <a:avLst>
            <a:gd name="adj1" fmla="val 50000"/>
            <a:gd name="adj2" fmla="val 5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de-DE" sz="500" kern="1200"/>
        </a:p>
      </dsp:txBody>
      <dsp:txXfrm rot="10800000">
        <a:off x="1810607" y="2276610"/>
        <a:ext cx="272027" cy="52975"/>
      </dsp:txXfrm>
    </dsp:sp>
    <dsp:sp modelId="{CD4B29B8-F61F-434D-B94D-46951F736EC6}">
      <dsp:nvSpPr>
        <dsp:cNvPr id="0" name=""/>
        <dsp:cNvSpPr/>
      </dsp:nvSpPr>
      <dsp:spPr bwMode="auto">
        <a:xfrm>
          <a:off x="1359124" y="857916"/>
          <a:ext cx="1142028" cy="1142028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sr-Cyrl" sz="1000" b="1" kern="1200" noProof="0" dirty="0">
              <a:solidFill>
                <a:sysClr val="windowText" lastClr="000000"/>
              </a:solidFill>
            </a:rPr>
            <a:t>Зашто?</a:t>
          </a:r>
        </a:p>
      </dsp:txBody>
      <dsp:txXfrm>
        <a:off x="1526370" y="1025162"/>
        <a:ext cx="807536" cy="807536"/>
      </dsp:txXfrm>
    </dsp:sp>
    <dsp:sp modelId="{4B3F328D-15D1-4B08-8DCB-1989E22A98F5}">
      <dsp:nvSpPr>
        <dsp:cNvPr id="0" name=""/>
        <dsp:cNvSpPr/>
      </dsp:nvSpPr>
      <dsp:spPr bwMode="auto">
        <a:xfrm rot="19151746">
          <a:off x="2512755" y="968621"/>
          <a:ext cx="296057" cy="83932"/>
        </a:xfrm>
        <a:prstGeom prst="leftRightArrow">
          <a:avLst>
            <a:gd name="adj1" fmla="val 50000"/>
            <a:gd name="adj2" fmla="val 5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de-DE" sz="500" kern="1200"/>
        </a:p>
      </dsp:txBody>
      <dsp:txXfrm>
        <a:off x="2515815" y="993634"/>
        <a:ext cx="270877" cy="503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#1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forEach name="nodesForEach" axis="ch" ptType="node">
      <dgm:layoutNode name="node"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  <dgm:varLst>
          <dgm:bulletEnabled val="1"/>
        </dgm:var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94BCA15-B40F-474D-9877-1942883D7086}" type="datetimeFigureOut">
              <a:rPr lang="de-AT"/>
              <a:t>02.04.2026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F8A5A15-384E-44D0-853A-97462417CAF7}" type="slidenum">
              <a:rPr lang="de-AT"/>
              <a:t>‹#›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198629D-6778-DC36-611D-C6C23DEB440D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AFA28-0BE7-AA02-2946-40B74CA33D42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DA695C5-6A66-5869-CAC3-2FD85E9E51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D83F174-E29F-7535-BA9A-2ACC9C7D2F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F2F0916-6D6B-C27F-B198-B6D50D2288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9405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14</a:t>
            </a:fld>
            <a:endParaRPr lang="de-A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17</a:t>
            </a:fld>
            <a:endParaRPr lang="de-A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18</a:t>
            </a:fld>
            <a:endParaRPr lang="de-A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19</a:t>
            </a:fld>
            <a:endParaRPr lang="de-A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20</a:t>
            </a:fld>
            <a:endParaRPr lang="de-A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084DB-2F8D-E597-46D4-E3A01AACF173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16F74BB-D36E-D8E3-839D-DA9E45BCEE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8E992F4-8386-D486-394C-DC2F33825D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7961545-8596-2C75-B96F-2929CE7ACE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21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243310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22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45528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4</a:t>
            </a:fld>
            <a:endParaRPr lang="de-A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23</a:t>
            </a:fld>
            <a:endParaRPr lang="de-A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67082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5</a:t>
            </a:fld>
            <a:endParaRPr lang="de-A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endParaRPr lang="en-US" dirty="0">
              <a:solidFill>
                <a:srgbClr val="00B0F0"/>
              </a:solidFill>
              <a:cs typeface="Calibri"/>
            </a:endParaRPr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80672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FE040E7-1C14-51E9-A161-4028219D615C}" type="slidenum">
              <a:rPr/>
              <a:t>37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16C177-94C9-901A-04A8-30461682931F}" type="slidenum">
              <a:rPr/>
              <a:t>38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43</a:t>
            </a:fld>
            <a:endParaRPr lang="de-A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44</a:t>
            </a:fld>
            <a:endParaRPr lang="de-A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6</a:t>
            </a:fld>
            <a:endParaRPr lang="de-A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4096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63735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76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7</a:t>
            </a:fld>
            <a:endParaRPr lang="de-AT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3004653-A135-3DE4-8F83-7B79C29E9987}" type="slidenum">
              <a:rPr/>
              <a:t>56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89AB4E3-F15F-88AF-1736-FA5F2F744641}" type="slidenum">
              <a:rPr/>
              <a:t>57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74FD307-8AF7-62F2-A2A8-EEBA257EC1A7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9</a:t>
            </a:fld>
            <a:endParaRPr lang="de-A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10</a:t>
            </a:fld>
            <a:endParaRPr lang="de-A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11</a:t>
            </a:fld>
            <a:endParaRPr lang="de-A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Diapositiva de título" type="title" userDrawn="1">
  <p:cSld name="Diapositiva de título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" name="Google Shape;13;p2"/>
          <p:cNvPicPr/>
          <p:nvPr userDrawn="1"/>
        </p:nvPicPr>
        <p:blipFill>
          <a:blip r:embed="rId2">
            <a:alphaModFix/>
          </a:blip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 bwMode="auto">
          <a:xfrm>
            <a:off x="1524000" y="246348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 bwMode="auto">
          <a:xfrm>
            <a:off x="1524000" y="494315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pPr>
              <a:defRPr/>
            </a:pP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0B6A15-072C-2A59-4F52-E69A69B71343}"/>
              </a:ext>
            </a:extLst>
          </p:cNvPr>
          <p:cNvSpPr/>
          <p:nvPr userDrawn="1"/>
        </p:nvSpPr>
        <p:spPr>
          <a:xfrm>
            <a:off x="5644444" y="5771039"/>
            <a:ext cx="936978" cy="674917"/>
          </a:xfrm>
          <a:prstGeom prst="rect">
            <a:avLst/>
          </a:prstGeom>
          <a:solidFill>
            <a:srgbClr val="2AB9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DBDB75-81BF-8487-7D03-E8BB2194705F}"/>
              </a:ext>
            </a:extLst>
          </p:cNvPr>
          <p:cNvSpPr/>
          <p:nvPr userDrawn="1"/>
        </p:nvSpPr>
        <p:spPr bwMode="auto">
          <a:xfrm>
            <a:off x="-1" y="6160168"/>
            <a:ext cx="12192000" cy="697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CA387A-64C2-A8B3-5F0C-DA041AD7E5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2484" y="6319936"/>
            <a:ext cx="4024212" cy="3782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En blanco" type="blank" preserve="1" userDrawn="1">
  <p:cSld name="1_En blanc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Gráfico 4">
            <a:extLst>
              <a:ext uri="{FF2B5EF4-FFF2-40B4-BE49-F238E27FC236}">
                <a16:creationId xmlns:a16="http://schemas.microsoft.com/office/drawing/2014/main" id="{834805D4-2B38-8928-AC2B-B2F9D0D9CB1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-3663" y="-1178158"/>
            <a:ext cx="12195662" cy="8130441"/>
          </a:xfrm>
          <a:prstGeom prst="rect">
            <a:avLst/>
          </a:prstGeom>
        </p:spPr>
      </p:pic>
      <p:sp>
        <p:nvSpPr>
          <p:cNvPr id="2" name="CuadroTexto 5">
            <a:extLst>
              <a:ext uri="{FF2B5EF4-FFF2-40B4-BE49-F238E27FC236}">
                <a16:creationId xmlns:a16="http://schemas.microsoft.com/office/drawing/2014/main" id="{410292F4-5FAD-FC90-1E6B-BA64D0CD6E8A}"/>
              </a:ext>
            </a:extLst>
          </p:cNvPr>
          <p:cNvSpPr txBox="1"/>
          <p:nvPr userDrawn="1"/>
        </p:nvSpPr>
        <p:spPr bwMode="auto">
          <a:xfrm>
            <a:off x="5227271" y="3866661"/>
            <a:ext cx="1737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sr-Cyrl" sz="3600" noProof="0" dirty="0">
                <a:solidFill>
                  <a:schemeClr val="bg1"/>
                </a:solidFill>
                <a:latin typeface="Bebas Neue"/>
              </a:rPr>
              <a:t>ХВАЛА</a:t>
            </a:r>
            <a:endParaRPr lang="sr-Cyrl" noProof="0" dirty="0"/>
          </a:p>
        </p:txBody>
      </p:sp>
      <p:sp>
        <p:nvSpPr>
          <p:cNvPr id="3" name="CuadroTexto 1">
            <a:extLst>
              <a:ext uri="{FF2B5EF4-FFF2-40B4-BE49-F238E27FC236}">
                <a16:creationId xmlns:a16="http://schemas.microsoft.com/office/drawing/2014/main" id="{556B9377-C571-015A-72BD-E5F3C7A6D77F}"/>
              </a:ext>
            </a:extLst>
          </p:cNvPr>
          <p:cNvSpPr txBox="1"/>
          <p:nvPr userDrawn="1"/>
        </p:nvSpPr>
        <p:spPr bwMode="auto">
          <a:xfrm>
            <a:off x="5339973" y="4666304"/>
            <a:ext cx="15120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" sz="1200" b="1" noProof="0" dirty="0">
                <a:solidFill>
                  <a:schemeClr val="bg1"/>
                </a:solidFill>
                <a:latin typeface="Poppins"/>
                <a:cs typeface="Poppins"/>
              </a:rPr>
              <a:t>loess-project.eu</a:t>
            </a:r>
            <a:endParaRPr lang="sr-Cyrl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B65BD2-D4ED-4669-C168-C949CF420FA0}"/>
              </a:ext>
            </a:extLst>
          </p:cNvPr>
          <p:cNvSpPr/>
          <p:nvPr userDrawn="1"/>
        </p:nvSpPr>
        <p:spPr bwMode="auto">
          <a:xfrm>
            <a:off x="-1" y="6160168"/>
            <a:ext cx="12192000" cy="697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3042C8-EC5C-728F-69EF-36EBD6DF1D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2484" y="6319936"/>
            <a:ext cx="4024212" cy="37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03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1_Diapositiva de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24CEC5F-A82A-4335-884D-B1F134156BC7}" type="datetimeFigureOut">
              <a:rPr lang="es-ES"/>
              <a:t>02/04/2026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D3F48F0-2D35-4579-A881-537F9CFB04B1}" type="slidenum">
              <a:rPr lang="es-ES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ítulo y objetos" userDrawn="1">
  <p:cSld name="Título y objeto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6;p1">
            <a:extLst>
              <a:ext uri="{FF2B5EF4-FFF2-40B4-BE49-F238E27FC236}">
                <a16:creationId xmlns:a16="http://schemas.microsoft.com/office/drawing/2014/main" id="{BC4DDA9A-2ADC-F90F-60DC-F88C16660B0C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3289300" y="357115"/>
            <a:ext cx="8064500" cy="68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 b="0" i="0" u="none" strike="noStrike" cap="none">
                <a:solidFill>
                  <a:srgbClr val="0CB08E"/>
                </a:solidFill>
                <a:latin typeface="Bebas Neue"/>
                <a:ea typeface="Bebas Neue"/>
                <a:cs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defRPr/>
            </a:pPr>
            <a:endParaRPr dirty="0"/>
          </a:p>
        </p:txBody>
      </p:sp>
      <p:sp>
        <p:nvSpPr>
          <p:cNvPr id="3" name="Google Shape;7;p1">
            <a:extLst>
              <a:ext uri="{FF2B5EF4-FFF2-40B4-BE49-F238E27FC236}">
                <a16:creationId xmlns:a16="http://schemas.microsoft.com/office/drawing/2014/main" id="{429B3657-32C3-988F-DDCC-5BFAF4FFF96C}"/>
              </a:ext>
            </a:extLst>
          </p:cNvPr>
          <p:cNvSpPr txBox="1">
            <a:spLocks noGrp="1"/>
          </p:cNvSpPr>
          <p:nvPr>
            <p:ph idx="1"/>
          </p:nvPr>
        </p:nvSpPr>
        <p:spPr bwMode="auto">
          <a:xfrm>
            <a:off x="838200" y="1388287"/>
            <a:ext cx="10515600" cy="3726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1pPr>
            <a:lvl2pPr marL="914400" marR="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3pPr>
            <a:lvl4pPr marL="1828800" marR="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4pPr>
            <a:lvl5pPr marL="2286000" marR="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9pPr>
          </a:lstStyle>
          <a:p>
            <a:pPr>
              <a:defRPr/>
            </a:pPr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ítulo y objetos" preserve="1" userDrawn="1">
  <p:cSld name="1_Título y objeto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6;p1">
            <a:extLst>
              <a:ext uri="{FF2B5EF4-FFF2-40B4-BE49-F238E27FC236}">
                <a16:creationId xmlns:a16="http://schemas.microsoft.com/office/drawing/2014/main" id="{BC4DDA9A-2ADC-F90F-60DC-F88C16660B0C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838200" y="1081015"/>
            <a:ext cx="10515600" cy="68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 b="0" i="0" u="none" strike="noStrike" cap="none">
                <a:solidFill>
                  <a:srgbClr val="0CB08E"/>
                </a:solidFill>
                <a:latin typeface="Bebas Neue"/>
                <a:ea typeface="Bebas Neue"/>
                <a:cs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defRPr/>
            </a:pPr>
            <a:endParaRPr/>
          </a:p>
        </p:txBody>
      </p:sp>
      <p:sp>
        <p:nvSpPr>
          <p:cNvPr id="3" name="Google Shape;7;p1">
            <a:extLst>
              <a:ext uri="{FF2B5EF4-FFF2-40B4-BE49-F238E27FC236}">
                <a16:creationId xmlns:a16="http://schemas.microsoft.com/office/drawing/2014/main" id="{429B3657-32C3-988F-DDCC-5BFAF4FFF96C}"/>
              </a:ext>
            </a:extLst>
          </p:cNvPr>
          <p:cNvSpPr txBox="1">
            <a:spLocks noGrp="1"/>
          </p:cNvSpPr>
          <p:nvPr>
            <p:ph idx="1"/>
          </p:nvPr>
        </p:nvSpPr>
        <p:spPr bwMode="auto">
          <a:xfrm>
            <a:off x="838200" y="2023287"/>
            <a:ext cx="10515600" cy="3726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1pPr>
            <a:lvl2pPr marL="914400" marR="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3pPr>
            <a:lvl4pPr marL="1828800" marR="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4pPr>
            <a:lvl5pPr marL="2286000" marR="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9pPr>
          </a:lstStyle>
          <a:p>
            <a:pPr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8273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Encabezado de sección" type="secHead" userDrawn="1">
  <p:cSld name="Encabezado de secció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6000"/>
              <a:buFont typeface="Bebas Neue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032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olo el título" userDrawn="1">
  <p:cSld name="Solo el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6;p1">
            <a:extLst>
              <a:ext uri="{FF2B5EF4-FFF2-40B4-BE49-F238E27FC236}">
                <a16:creationId xmlns:a16="http://schemas.microsoft.com/office/drawing/2014/main" id="{514489BA-FCC2-D597-CF08-D335D35DE345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838200" y="1081015"/>
            <a:ext cx="10515600" cy="68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 b="0" i="0" u="none" strike="noStrike" cap="none">
                <a:solidFill>
                  <a:srgbClr val="0CB08E"/>
                </a:solidFill>
                <a:latin typeface="Bebas Neue"/>
                <a:ea typeface="Bebas Neue"/>
                <a:cs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En blanco" type="blank" userDrawn="1">
  <p:cSld name="En blanc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Contenido con título" type="objTx" userDrawn="1">
  <p:cSld name="Contenido con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 bwMode="auto"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>
              <a:defRPr/>
            </a:pP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2"/>
          </p:nvPr>
        </p:nvSpPr>
        <p:spPr bwMode="auto"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Imagen con título" type="picTx" userDrawn="1">
  <p:cSld name="Imagen con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5" name="Google Shape;65;p10"/>
          <p:cNvSpPr>
            <a:spLocks noGrp="1"/>
          </p:cNvSpPr>
          <p:nvPr>
            <p:ph type="pic" idx="2"/>
          </p:nvPr>
        </p:nvSpPr>
        <p:spPr bwMode="auto"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 bwMode="auto"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extfolie5 + 2 Spalte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620576" y="1797051"/>
            <a:ext cx="6080753" cy="3922517"/>
          </a:xfrm>
        </p:spPr>
        <p:txBody>
          <a:bodyPr/>
          <a:lstStyle>
            <a:lvl1pPr marL="228594" indent="-228594">
              <a:buFont typeface="Wingdings"/>
              <a:buChar char="§"/>
              <a:defRPr sz="1750">
                <a:solidFill>
                  <a:schemeClr val="accent6"/>
                </a:solidFill>
              </a:defRPr>
            </a:lvl1pPr>
            <a:lvl2pPr marL="685783" indent="-228594">
              <a:buFont typeface="Wingdings"/>
              <a:buChar char="§"/>
              <a:defRPr sz="1750">
                <a:solidFill>
                  <a:schemeClr val="accent6"/>
                </a:solidFill>
              </a:defRPr>
            </a:lvl2pPr>
            <a:lvl3pPr marL="1142971" indent="-228594">
              <a:buFont typeface="Wingdings"/>
              <a:buChar char="§"/>
              <a:defRPr sz="1750">
                <a:solidFill>
                  <a:schemeClr val="accent6"/>
                </a:solidFill>
              </a:defRPr>
            </a:lvl3pPr>
            <a:lvl4pPr marL="1600160" indent="-228594">
              <a:buFont typeface="Wingdings"/>
              <a:buChar char="§"/>
              <a:defRPr sz="1750">
                <a:solidFill>
                  <a:schemeClr val="accent6"/>
                </a:solidFill>
              </a:defRPr>
            </a:lvl4pPr>
            <a:lvl5pPr marL="2057349" indent="-228594">
              <a:buFont typeface="Wingdings"/>
              <a:buChar char="§"/>
              <a:defRPr sz="1750">
                <a:solidFill>
                  <a:schemeClr val="accent6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14918" y="1799824"/>
            <a:ext cx="4538645" cy="3922517"/>
          </a:xfrm>
        </p:spPr>
        <p:txBody>
          <a:bodyPr>
            <a:normAutofit/>
          </a:bodyPr>
          <a:lstStyle>
            <a:lvl1pPr marL="0" indent="0">
              <a:buNone/>
              <a:defRPr sz="1750">
                <a:solidFill>
                  <a:schemeClr val="accent6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822809" y="1135659"/>
            <a:ext cx="10878519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5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br>
              <a:rPr lang="de-DE"/>
            </a:br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838200" y="1081015"/>
            <a:ext cx="10515600" cy="68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 b="0" i="0" u="none" strike="noStrike" cap="none">
                <a:solidFill>
                  <a:srgbClr val="0CB08E"/>
                </a:solidFill>
                <a:latin typeface="Bebas Neue"/>
                <a:ea typeface="Bebas Neue"/>
                <a:cs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defRPr/>
            </a:pPr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838200" y="2023287"/>
            <a:ext cx="10515600" cy="3726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1pPr>
            <a:lvl2pPr marL="914400" marR="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3pPr>
            <a:lvl4pPr marL="1828800" marR="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4pPr>
            <a:lvl5pPr marL="2286000" marR="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9pPr>
          </a:lstStyle>
          <a:p>
            <a:pPr>
              <a:defRPr/>
            </a:pPr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pic>
        <p:nvPicPr>
          <p:cNvPr id="11" name="Google Shape;11;p1"/>
          <p:cNvPicPr/>
          <p:nvPr/>
        </p:nvPicPr>
        <p:blipFill>
          <a:blip r:embed="rId13">
            <a:alphaModFix/>
          </a:blip>
          <a:stretch/>
        </p:blipFill>
        <p:spPr bwMode="auto">
          <a:xfrm>
            <a:off x="0" y="5753100"/>
            <a:ext cx="1219200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áfico 18">
            <a:extLst>
              <a:ext uri="{FF2B5EF4-FFF2-40B4-BE49-F238E27FC236}">
                <a16:creationId xmlns:a16="http://schemas.microsoft.com/office/drawing/2014/main" id="{E390AEB0-22F9-1D08-798D-16FA714B8E3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5439" y="458362"/>
            <a:ext cx="1388441" cy="366816"/>
          </a:xfrm>
          <a:prstGeom prst="rect">
            <a:avLst/>
          </a:prstGeom>
        </p:spPr>
      </p:pic>
      <p:sp>
        <p:nvSpPr>
          <p:cNvPr id="3" name="CuadroTexto 7"/>
          <p:cNvSpPr txBox="1"/>
          <p:nvPr userDrawn="1"/>
        </p:nvSpPr>
        <p:spPr bwMode="auto">
          <a:xfrm>
            <a:off x="1595512" y="619695"/>
            <a:ext cx="151205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sr-Cyrl" sz="1000" b="1" noProof="0" dirty="0">
                <a:solidFill>
                  <a:schemeClr val="bg1">
                    <a:lumMod val="50000"/>
                  </a:schemeClr>
                </a:solidFill>
                <a:latin typeface="Poppins"/>
                <a:cs typeface="Poppins"/>
              </a:rPr>
              <a:t>loess-project.eu</a:t>
            </a:r>
            <a:endParaRPr lang="sr-Cyrl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9064B7-1511-0AC7-DCDC-F01AECDF5BC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906" y="5903189"/>
            <a:ext cx="4323370" cy="40641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5" r:id="rId3"/>
    <p:sldLayoutId id="2147483663" r:id="rId4"/>
    <p:sldLayoutId id="2147483666" r:id="rId5"/>
    <p:sldLayoutId id="2147483667" r:id="rId6"/>
    <p:sldLayoutId id="2147483668" r:id="rId7"/>
    <p:sldLayoutId id="2147483669" r:id="rId8"/>
    <p:sldLayoutId id="2147483672" r:id="rId9"/>
    <p:sldLayoutId id="2147483673" r:id="rId10"/>
    <p:sldLayoutId id="2147483649" r:id="rId11"/>
  </p:sldLayoutIdLst>
  <p:hf sldNum="0" hdr="0" ftr="0" dt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oundingsoil.ch/zuhoeren/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sttirol-heute.at/menschen/murenabgang-nach-starkem-unwetter-in-oberlienz/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s://doi.org/10.1007/s11165-012-9348-4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s://doi.org/10.1007/s11165-012-9348-4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hyperlink" Target="https://talborne.co.za/soil-health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hyperlink" Target="https://talborne.co.za/soil-health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5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hyperlink" Target="https://ediblephilly.ediblecommunities.com/food-thought/food-thought-how-healthy-soil-measured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futurefocusedlearning.net/blog/learner-agency/5-terrific-inquiry-based-learning-examples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hyperlink" Target="https://www.christianhmeyer.de/mit-concept-mapping-den-lernerfolg-steigern-und-wissen-strukturieren/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hyperlink" Target="https://www.christianhmeyer.de/mit-concept-mapping-den-lernerfolg-steigern-und-wissen-strukturieren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45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l0oj3YJ28YY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2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diagramDrawing" Target="../diagrams/drawing1.xml"/><Relationship Id="rId5" Type="http://schemas.openxmlformats.org/officeDocument/2006/relationships/image" Target="../media/image13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9.png"/><Relationship Id="rId9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CAF8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 bwMode="auto">
          <a:xfrm>
            <a:off x="1027942" y="4023875"/>
            <a:ext cx="1013610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sr-Cyrl" sz="2600" noProof="0" dirty="0">
                <a:solidFill>
                  <a:schemeClr val="bg1"/>
                </a:solidFill>
                <a:latin typeface="Bebas Neue"/>
              </a:rPr>
              <a:t>Едукативни курс за студенте-будуће наставнике биологије и екологије</a:t>
            </a:r>
            <a:endParaRPr lang="sr-Cyrl" sz="2600" noProof="0" dirty="0"/>
          </a:p>
          <a:p>
            <a:pPr algn="ctr">
              <a:defRPr/>
            </a:pPr>
            <a:r>
              <a:rPr lang="sr-Cyrl" sz="2600" noProof="0" dirty="0">
                <a:solidFill>
                  <a:schemeClr val="bg1"/>
                </a:solidFill>
                <a:latin typeface="Bebas Neue"/>
              </a:rPr>
              <a:t>„Настава о здрављу земљишта“</a:t>
            </a:r>
          </a:p>
        </p:txBody>
      </p:sp>
      <p:sp>
        <p:nvSpPr>
          <p:cNvPr id="9" name="CuadroTexto 8"/>
          <p:cNvSpPr txBox="1"/>
          <p:nvPr/>
        </p:nvSpPr>
        <p:spPr bwMode="auto">
          <a:xfrm>
            <a:off x="4802238" y="5161320"/>
            <a:ext cx="2587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sr-Cyrl" sz="1600" noProof="0" dirty="0" err="1">
                <a:solidFill>
                  <a:schemeClr val="bg1"/>
                </a:solidFill>
                <a:latin typeface="Poppins"/>
                <a:cs typeface="Poppins"/>
              </a:rPr>
              <a:t>Капелари, Вајнберг и Енгл (Kapelari, Weinberg &amp; Engl)</a:t>
            </a:r>
          </a:p>
          <a:p>
            <a:pPr algn="ctr">
              <a:defRPr/>
            </a:pPr>
            <a:r>
              <a:rPr lang="sr-Cyrl" sz="1600" noProof="0" dirty="0">
                <a:solidFill>
                  <a:schemeClr val="bg1"/>
                </a:solidFill>
                <a:latin typeface="Poppins"/>
                <a:cs typeface="Poppins"/>
              </a:rPr>
              <a:t>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1C3594A-F0D5-8B5A-3EAE-428B6377FCFA}"/>
              </a:ext>
            </a:extLst>
          </p:cNvPr>
          <p:cNvSpPr txBox="1">
            <a:spLocks/>
          </p:cNvSpPr>
          <p:nvPr/>
        </p:nvSpPr>
        <p:spPr bwMode="auto">
          <a:xfrm>
            <a:off x="3289300" y="606707"/>
            <a:ext cx="80645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 b="0" i="0" u="none" strike="noStrike" cap="none">
                <a:solidFill>
                  <a:srgbClr val="0CB08E"/>
                </a:solidFill>
                <a:latin typeface="Bebas Neue"/>
                <a:ea typeface="Bebas Neue"/>
                <a:cs typeface="Bebas Neue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sr-Cyrl" dirty="0"/>
              <a:t>Да ли се концепт „здравља земљишта“ експлицитно или имплицитно обрађује у нашем школском плану и програму?</a:t>
            </a:r>
          </a:p>
        </p:txBody>
      </p:sp>
      <p:sp>
        <p:nvSpPr>
          <p:cNvPr id="16" name="Textfeld 33"/>
          <p:cNvSpPr txBox="1"/>
          <p:nvPr/>
        </p:nvSpPr>
        <p:spPr bwMode="auto">
          <a:xfrm>
            <a:off x="752029" y="1557975"/>
            <a:ext cx="8291390" cy="37420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sr-Cyrl" sz="2000" b="1" u="sng" noProof="0" dirty="0">
                <a:latin typeface="Poppins"/>
                <a:cs typeface="Poppins"/>
              </a:rPr>
              <a:t>Задатак 1.4.: </a:t>
            </a:r>
            <a:r>
              <a:rPr lang="sr-Cyrl" sz="2000" b="1" noProof="0" dirty="0">
                <a:latin typeface="Poppins"/>
                <a:cs typeface="Poppins"/>
              </a:rPr>
              <a:t>Анализирајте:</a:t>
            </a:r>
          </a:p>
          <a:p>
            <a:pPr>
              <a:lnSpc>
                <a:spcPct val="150000"/>
              </a:lnSpc>
              <a:defRPr/>
            </a:pPr>
            <a:r>
              <a:rPr lang="sr-Cyrl" sz="2000" b="1" noProof="0" dirty="0">
                <a:latin typeface="Poppins"/>
                <a:cs typeface="Poppins"/>
              </a:rPr>
              <a:t>Група 1: </a:t>
            </a:r>
            <a:r>
              <a:rPr lang="sr-Cyrl" sz="2000" noProof="0" dirty="0">
                <a:latin typeface="Poppins"/>
                <a:cs typeface="Poppins"/>
              </a:rPr>
              <a:t>наставни план и програм нижих разреда основних школа  </a:t>
            </a:r>
          </a:p>
          <a:p>
            <a:pPr>
              <a:lnSpc>
                <a:spcPct val="150000"/>
              </a:lnSpc>
              <a:defRPr/>
            </a:pPr>
            <a:r>
              <a:rPr lang="sr-Cyrl" sz="2000" b="1" noProof="0" dirty="0">
                <a:latin typeface="Poppins"/>
                <a:cs typeface="Poppins"/>
              </a:rPr>
              <a:t>Група 2:</a:t>
            </a:r>
            <a:r>
              <a:rPr lang="sr-Cyrl" sz="2000" noProof="0" dirty="0">
                <a:latin typeface="Poppins"/>
                <a:cs typeface="Poppins"/>
              </a:rPr>
              <a:t> наставни план и програм виших разреда основних школа </a:t>
            </a:r>
          </a:p>
          <a:p>
            <a:pPr>
              <a:lnSpc>
                <a:spcPct val="150000"/>
              </a:lnSpc>
              <a:defRPr/>
            </a:pPr>
            <a:r>
              <a:rPr lang="sr-Cyrl" sz="2000" b="1" noProof="0" dirty="0">
                <a:latin typeface="Poppins"/>
                <a:cs typeface="Poppins"/>
              </a:rPr>
              <a:t>Група 3</a:t>
            </a:r>
            <a:r>
              <a:rPr lang="sr-Cyrl" sz="2000" noProof="0" dirty="0">
                <a:latin typeface="Poppins"/>
                <a:cs typeface="Poppins"/>
              </a:rPr>
              <a:t>: наставни план и програм виших разреда основних школа/средњих школа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sr-Cyrl" sz="2000" i="1" noProof="0" dirty="0">
                <a:latin typeface="Poppins"/>
                <a:cs typeface="Poppins"/>
              </a:rPr>
              <a:t>Претражите циљеве учења, знање и вештине који су повезани с темом земљишта или с концептом здравља земљишта.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sr-Cyrl" sz="2000" i="1" noProof="0" dirty="0">
                <a:latin typeface="Poppins"/>
                <a:cs typeface="Poppins"/>
              </a:rPr>
              <a:t>Да ли постоје неки општи концепти, вештине, циљеви о којима се може говорити приликом предавања о земљишту?</a:t>
            </a:r>
          </a:p>
        </p:txBody>
      </p:sp>
      <p:pic>
        <p:nvPicPr>
          <p:cNvPr id="18" name="Grafik 14">
            <a:extLst>
              <a:ext uri="{FF2B5EF4-FFF2-40B4-BE49-F238E27FC236}">
                <a16:creationId xmlns:a16="http://schemas.microsoft.com/office/drawing/2014/main" id="{AD2C4807-3F5B-4835-A45F-7EA7044CA9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9656628" y="2743543"/>
            <a:ext cx="1783343" cy="187291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Community-Netzwerk Menschen Silhouette Symbol. Piktogramm ...">
            <a:extLst>
              <a:ext uri="{FF2B5EF4-FFF2-40B4-BE49-F238E27FC236}">
                <a16:creationId xmlns:a16="http://schemas.microsoft.com/office/drawing/2014/main" id="{F267ECFC-22A7-4CC3-B1ED-92675866C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166" y="1525131"/>
            <a:ext cx="2014515" cy="201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áfico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 bwMode="auto">
          <a:xfrm>
            <a:off x="680053" y="1567487"/>
            <a:ext cx="9350553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sr-Cyrl" sz="2000" b="1" noProof="0" dirty="0">
                <a:latin typeface="Poppins"/>
              </a:rPr>
              <a:t>Дискусија у малим групама</a:t>
            </a:r>
          </a:p>
          <a:p>
            <a:pPr>
              <a:defRPr/>
            </a:pPr>
            <a:endParaRPr lang="sr-Cyrl" sz="2000" noProof="0" dirty="0">
              <a:latin typeface="Poppins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sr-Cyrl" sz="2000" i="1" noProof="0" dirty="0">
                <a:latin typeface="Poppins"/>
              </a:rPr>
              <a:t>О којим темама повезаним са земљиштем се говори у наставном плану и програму?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sr-Cyrl" sz="2000" i="1" noProof="0" dirty="0">
                <a:latin typeface="Poppins"/>
              </a:rPr>
              <a:t>Шта мислите, да ли постоји недостатак образовања о здрављу земљишта у наставном плану и програму?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sr-Cyrl" sz="2000" i="1" noProof="0" dirty="0">
                <a:latin typeface="Poppins"/>
              </a:rPr>
              <a:t>Можете ли да приметите разлике између наставних планова и програма? </a:t>
            </a:r>
          </a:p>
          <a:p>
            <a:pPr marL="342900" indent="-342900">
              <a:buFontTx/>
              <a:buChar char="-"/>
              <a:defRPr/>
            </a:pPr>
            <a:endParaRPr lang="sr-Cyrl" sz="2400" noProof="0" dirty="0">
              <a:latin typeface="Poppins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7D13FD4-3F5B-4A79-8DDE-6872C513617B}"/>
              </a:ext>
            </a:extLst>
          </p:cNvPr>
          <p:cNvSpPr/>
          <p:nvPr/>
        </p:nvSpPr>
        <p:spPr>
          <a:xfrm>
            <a:off x="680053" y="3783478"/>
            <a:ext cx="85049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sr-Cyrl" sz="2000" b="1" noProof="0" dirty="0">
                <a:latin typeface="Poppins"/>
                <a:cs typeface="Poppins"/>
              </a:rPr>
              <a:t>Поделите резултате у пленарној дискусији: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r-Cyrl" sz="2000" i="1" noProof="0" dirty="0">
                <a:latin typeface="Poppins"/>
                <a:cs typeface="Poppins"/>
              </a:rPr>
              <a:t>Да ли треба да променимо ове наставне планове и програме да бисмо као друштво стекли знања о земљишту?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r-Cyrl" sz="2000" i="1" noProof="0" dirty="0">
                <a:latin typeface="Poppins"/>
                <a:cs typeface="Poppins"/>
              </a:rPr>
              <a:t>Да ли већ постоје прилике да као друштво стекнемо знања о земљишту?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52D9F97-45A2-4572-AA18-2F4F39BED1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9844" y="3657600"/>
            <a:ext cx="1783457" cy="17834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99B267D-180A-3BE2-D3C0-0AEB9CCFE5AA}"/>
              </a:ext>
            </a:extLst>
          </p:cNvPr>
          <p:cNvSpPr txBox="1">
            <a:spLocks/>
          </p:cNvSpPr>
          <p:nvPr/>
        </p:nvSpPr>
        <p:spPr bwMode="auto">
          <a:xfrm>
            <a:off x="3289300" y="606707"/>
            <a:ext cx="80645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 b="0" i="0" u="none" strike="noStrike" cap="none">
                <a:solidFill>
                  <a:srgbClr val="0CB08E"/>
                </a:solidFill>
                <a:latin typeface="Bebas Neue"/>
                <a:ea typeface="Bebas Neue"/>
                <a:cs typeface="Bebas Neue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sr-Cyrl" dirty="0"/>
              <a:t>Да ли се концепт „здравља земљишта“ експлицитно или имплицитно обрађује у нашем школском плану и програму?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44127A-3726-43F6-B787-0AD25945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" noProof="0" dirty="0"/>
              <a:t>2. модул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7C72AE-3E17-4557-B09D-CC4AE96D8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" noProof="0" dirty="0"/>
              <a:t>Активирање ученика</a:t>
            </a:r>
          </a:p>
        </p:txBody>
      </p:sp>
    </p:spTree>
    <p:extLst>
      <p:ext uri="{BB962C8B-B14F-4D97-AF65-F5344CB8AC3E}">
        <p14:creationId xmlns:p14="http://schemas.microsoft.com/office/powerpoint/2010/main" val="4002628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A31E5B-2D0B-18C7-81A3-444D09008943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7433D617-9DFF-419C-7E3E-38AD231EC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2769D964-B3F3-6327-4141-18FA42BDE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7EE356DE-7963-EA7D-DA33-9E2BBD90E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677B7027-B5B9-A2C0-1EA3-B681CA3B7D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0D6915-4E8E-8390-36F8-0567D08D4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" dirty="0"/>
              <a:t>Образовање о здрављу земљишта – пратећи Модел 5Е</a:t>
            </a:r>
          </a:p>
        </p:txBody>
      </p:sp>
      <p:sp>
        <p:nvSpPr>
          <p:cNvPr id="5" name="CuadroTexto 5">
            <a:extLst>
              <a:ext uri="{FF2B5EF4-FFF2-40B4-BE49-F238E27FC236}">
                <a16:creationId xmlns:a16="http://schemas.microsoft.com/office/drawing/2014/main" id="{8B955F7D-2BB0-F41B-F77F-DF78E71F8E5F}"/>
              </a:ext>
            </a:extLst>
          </p:cNvPr>
          <p:cNvSpPr txBox="1"/>
          <p:nvPr/>
        </p:nvSpPr>
        <p:spPr bwMode="auto">
          <a:xfrm>
            <a:off x="8957079" y="1201545"/>
            <a:ext cx="3409846" cy="12464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sr-Cyrl" sz="1100" i="1" dirty="0"/>
              <a:t>(према Bybee, R. W., Taylor, J. A., Gardner, A., Van Scotter, P., Powell, J. C., Westbrook, A., &amp; Landes, N. (2006). The BSCS 5E instructional model: Origins and effectiveness. Colorado Springs, Co: BSCS, 5(88-98</a:t>
            </a:r>
            <a:r>
              <a:rPr lang="sr-Cyrl" sz="1400" dirty="0"/>
              <a:t>).</a:t>
            </a:r>
          </a:p>
          <a:p>
            <a:pPr>
              <a:defRPr/>
            </a:pPr>
            <a:endParaRPr lang="sr-Cyrl" sz="1400" noProof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 descr="A diagram of a group of people&#10;&#10;AI-generated content may be incorrect.">
            <a:extLst>
              <a:ext uri="{FF2B5EF4-FFF2-40B4-BE49-F238E27FC236}">
                <a16:creationId xmlns:a16="http://schemas.microsoft.com/office/drawing/2014/main" id="{D0681143-3951-E53D-DC6B-E43170400B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469" y="1228776"/>
            <a:ext cx="3867150" cy="4152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C81F76-3F5F-F99F-3196-03769BEDCA53}"/>
              </a:ext>
            </a:extLst>
          </p:cNvPr>
          <p:cNvSpPr txBox="1"/>
          <p:nvPr/>
        </p:nvSpPr>
        <p:spPr>
          <a:xfrm>
            <a:off x="881485" y="1370358"/>
            <a:ext cx="2322142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sr-Cyrl" dirty="0"/>
              <a:t>Evaluate (оцени):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227DA4-9246-6A02-336B-A0FC6B21AE59}"/>
              </a:ext>
            </a:extLst>
          </p:cNvPr>
          <p:cNvSpPr txBox="1"/>
          <p:nvPr/>
        </p:nvSpPr>
        <p:spPr bwMode="auto">
          <a:xfrm>
            <a:off x="6277091" y="2263373"/>
            <a:ext cx="2679988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sr-Cyrl" dirty="0"/>
              <a:t>Engage (укључи се):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E70374-793C-368B-0234-E2F82370D607}"/>
              </a:ext>
            </a:extLst>
          </p:cNvPr>
          <p:cNvSpPr txBox="1"/>
          <p:nvPr/>
        </p:nvSpPr>
        <p:spPr bwMode="auto">
          <a:xfrm>
            <a:off x="396006" y="2751227"/>
            <a:ext cx="2032314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sr-Cyrl" dirty="0"/>
              <a:t>Explain (објасни):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29BDE8-D507-53F1-F90B-12AF82875FCF}"/>
              </a:ext>
            </a:extLst>
          </p:cNvPr>
          <p:cNvSpPr txBox="1"/>
          <p:nvPr/>
        </p:nvSpPr>
        <p:spPr bwMode="auto">
          <a:xfrm>
            <a:off x="372656" y="4300910"/>
            <a:ext cx="2449373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sr-Cyrl" dirty="0"/>
              <a:t>Elaborate (разради):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2CD18F-CF66-6D01-0653-89D60E47739B}"/>
              </a:ext>
            </a:extLst>
          </p:cNvPr>
          <p:cNvSpPr txBox="1"/>
          <p:nvPr/>
        </p:nvSpPr>
        <p:spPr bwMode="auto">
          <a:xfrm>
            <a:off x="6598151" y="3665287"/>
            <a:ext cx="246489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sr-Cyrl" dirty="0"/>
              <a:t>Explore (упознај се):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75DA80-4A8A-ACF8-B9AD-B418006D50B7}"/>
              </a:ext>
            </a:extLst>
          </p:cNvPr>
          <p:cNvSpPr txBox="1"/>
          <p:nvPr/>
        </p:nvSpPr>
        <p:spPr bwMode="auto">
          <a:xfrm>
            <a:off x="935521" y="1837887"/>
            <a:ext cx="203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Схватите шта је и даље отворено, размислите о сопственом процесу учења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CEAA02-26FA-EEC2-F655-36550ED1E602}"/>
              </a:ext>
            </a:extLst>
          </p:cNvPr>
          <p:cNvSpPr txBox="1"/>
          <p:nvPr/>
        </p:nvSpPr>
        <p:spPr bwMode="auto">
          <a:xfrm>
            <a:off x="881484" y="3254065"/>
            <a:ext cx="1506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Представите резултате, објасните их и разговарајте о њима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B6869A-99E4-B3B5-F1A9-681A8B16E818}"/>
              </a:ext>
            </a:extLst>
          </p:cNvPr>
          <p:cNvSpPr txBox="1"/>
          <p:nvPr/>
        </p:nvSpPr>
        <p:spPr bwMode="auto">
          <a:xfrm>
            <a:off x="935521" y="4704770"/>
            <a:ext cx="203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Анализирајте податке, тумачите их, успоставите односе; претражите литературу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1C685D-0229-2483-6D54-373F7C952F5B}"/>
              </a:ext>
            </a:extLst>
          </p:cNvPr>
          <p:cNvSpPr txBox="1"/>
          <p:nvPr/>
        </p:nvSpPr>
        <p:spPr bwMode="auto">
          <a:xfrm>
            <a:off x="5365342" y="1454834"/>
            <a:ext cx="3210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Постављајте питања, дајте претпоставке, користите (субјективне) теорије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499E9A-617C-D2D6-5A33-08048B9F9448}"/>
              </a:ext>
            </a:extLst>
          </p:cNvPr>
          <p:cNvSpPr txBox="1"/>
          <p:nvPr/>
        </p:nvSpPr>
        <p:spPr bwMode="auto">
          <a:xfrm>
            <a:off x="6277090" y="2869547"/>
            <a:ext cx="2464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Планирајте и спроводите истраге, претражите литературу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5DAFC9-358B-A1D3-0975-228DFCDD034B}"/>
              </a:ext>
            </a:extLst>
          </p:cNvPr>
          <p:cNvSpPr txBox="1"/>
          <p:nvPr/>
        </p:nvSpPr>
        <p:spPr bwMode="auto">
          <a:xfrm>
            <a:off x="5948021" y="4175093"/>
            <a:ext cx="2321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Посматрајте, описујте, прикупљајте податке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660401-3C7D-A4CC-AA2D-56978270CBC8}"/>
              </a:ext>
            </a:extLst>
          </p:cNvPr>
          <p:cNvSpPr txBox="1"/>
          <p:nvPr/>
        </p:nvSpPr>
        <p:spPr bwMode="auto">
          <a:xfrm>
            <a:off x="5615364" y="5027935"/>
            <a:ext cx="3126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" sz="800" dirty="0">
                <a:latin typeface="Aptos" panose="020B0004020202020204" pitchFamily="34" charset="0"/>
              </a:rPr>
              <a:t>Прилагођено на основу Abels, Lautner &amp; Lembens (2014) Mit “Mysteries” zu Forschendem Lernen im Chemieunterricht. </a:t>
            </a:r>
            <a:r>
              <a:rPr lang="sr-Cyrl" sz="800" i="1" dirty="0">
                <a:latin typeface="Aptos" panose="020B0004020202020204" pitchFamily="34" charset="0"/>
              </a:rPr>
              <a:t>Chemie &amp; Schule, 3/14</a:t>
            </a:r>
          </a:p>
        </p:txBody>
      </p:sp>
    </p:spTree>
    <p:extLst>
      <p:ext uri="{BB962C8B-B14F-4D97-AF65-F5344CB8AC3E}">
        <p14:creationId xmlns:p14="http://schemas.microsoft.com/office/powerpoint/2010/main" val="647062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 bwMode="auto">
          <a:xfrm>
            <a:off x="1086959" y="1930117"/>
            <a:ext cx="6234591" cy="2660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r-Cyrl" sz="2000" b="1" noProof="0" dirty="0">
                <a:latin typeface="Poppins"/>
              </a:rPr>
              <a:t>Енергичан и занимљив увод у тему: </a:t>
            </a:r>
          </a:p>
          <a:p>
            <a:pPr>
              <a:lnSpc>
                <a:spcPct val="150000"/>
              </a:lnSpc>
              <a:defRPr/>
            </a:pPr>
            <a:r>
              <a:rPr lang="sr-Cyrl" sz="2000" noProof="0" dirty="0">
                <a:latin typeface="Poppins"/>
              </a:rPr>
              <a:t>учините видљивим претходно знање ученика, оцените постојеће концепте у смислу њихове применљивости, креирајте евентуално и когнитивне сукобе, задобијте пажњу, побудите ентузијазам, успоставите везу са претходно наученим и јасно представите циљеве учења.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794264" y="1930117"/>
            <a:ext cx="3144457" cy="3133975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6B40806-5924-4E97-A703-867E89D1E34E}"/>
              </a:ext>
            </a:extLst>
          </p:cNvPr>
          <p:cNvSpPr/>
          <p:nvPr/>
        </p:nvSpPr>
        <p:spPr>
          <a:xfrm>
            <a:off x="770602" y="1236111"/>
            <a:ext cx="3880226" cy="5014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" sz="2800" noProof="0" dirty="0">
                <a:solidFill>
                  <a:schemeClr val="tx1"/>
                </a:solidFill>
              </a:rPr>
              <a:t>Engage (укључи се)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B76635-F2D9-A671-393E-87E61AFC1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" dirty="0"/>
              <a:t>engage (укључи се)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>
            <a:hlinkClick r:id="rId8"/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3881437" y="2105025"/>
            <a:ext cx="4429125" cy="295275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 bwMode="auto">
          <a:xfrm>
            <a:off x="4330612" y="5228121"/>
            <a:ext cx="3270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r-Cyrl" sz="12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Извор: https://www.soundingsoil.ch/zuhoeren</a:t>
            </a:r>
            <a:r>
              <a:rPr lang="sr-Cyrl" sz="14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8" name="Textfeld 7"/>
          <p:cNvSpPr txBox="1"/>
          <p:nvPr/>
        </p:nvSpPr>
        <p:spPr bwMode="auto">
          <a:xfrm>
            <a:off x="4742905" y="1534569"/>
            <a:ext cx="2706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r-Cyrl" sz="2000" noProof="0" dirty="0">
                <a:latin typeface="Poppins"/>
              </a:rPr>
              <a:t>Псст... слушај пажљиво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34B462-BCC6-053E-2872-03BFDC32A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" dirty="0"/>
              <a:t>Образовање о здрављу земљишта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C0E4392-9A3F-2C9B-CA38-2BF7FC937E3E}"/>
              </a:ext>
            </a:extLst>
          </p:cNvPr>
          <p:cNvSpPr/>
          <p:nvPr/>
        </p:nvSpPr>
        <p:spPr bwMode="auto">
          <a:xfrm>
            <a:off x="770602" y="1236111"/>
            <a:ext cx="3880226" cy="5014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" sz="2800" noProof="0" dirty="0">
                <a:solidFill>
                  <a:schemeClr val="tx1"/>
                </a:solidFill>
              </a:rPr>
              <a:t>Engage (укључи се)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 bwMode="auto">
          <a:xfrm>
            <a:off x="1139659" y="3065295"/>
            <a:ext cx="6518441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sr-Cyrl" sz="2000" noProof="0" dirty="0">
                <a:latin typeface="Poppins"/>
                <a:ea typeface="Arial"/>
                <a:cs typeface="Calibri"/>
              </a:rPr>
              <a:t>Циљ </a:t>
            </a:r>
            <a:r>
              <a:rPr lang="sr-Cyrl" sz="2000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/>
              </a:rPr>
              <a:t>је да мало боље разумете </a:t>
            </a:r>
            <a:r>
              <a:rPr lang="sr-Cyrl" sz="2000" noProof="0" dirty="0">
                <a:latin typeface="Poppins"/>
                <a:ea typeface="Arial"/>
                <a:cs typeface="Calibri"/>
              </a:rPr>
              <a:t>шта ученици већ мисле/која су им уврежена мишљења о земљишту</a:t>
            </a:r>
            <a:endParaRPr lang="sr-Cyrl" sz="2000" noProof="0" dirty="0">
              <a:latin typeface="Poppins"/>
              <a:cs typeface="Calibri"/>
            </a:endParaRPr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defRPr/>
            </a:pPr>
            <a:r>
              <a:rPr lang="sr-Cyrl" sz="2000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Испишите та размишљања на табли, флипчарту, ...</a:t>
            </a:r>
          </a:p>
          <a:p>
            <a:pPr marR="0" lvl="0" algn="l" defTabSz="9144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defRPr/>
            </a:pPr>
            <a:endParaRPr lang="sr-Cyrl" sz="2000" b="0" i="0" u="none" strike="noStrike" cap="none" spc="0" noProof="0" dirty="0">
              <a:ln>
                <a:noFill/>
              </a:ln>
              <a:latin typeface="Poppins"/>
              <a:ea typeface="Arial"/>
              <a:cs typeface="Calibri" panose="020F050202020403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 bwMode="auto">
          <a:xfrm>
            <a:off x="943821" y="2038986"/>
            <a:ext cx="796667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r-Cyrl" sz="2400" b="1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/>
              </a:rPr>
              <a:t>Шта мислите? Ко </a:t>
            </a:r>
            <a:r>
              <a:rPr lang="sr-Cyrl" sz="2400" b="1" noProof="0" dirty="0">
                <a:latin typeface="Poppins"/>
                <a:ea typeface="Arial"/>
                <a:cs typeface="Calibri"/>
              </a:rPr>
              <a:t> </a:t>
            </a:r>
            <a:r>
              <a:rPr lang="sr-Cyrl" sz="2400" b="1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/>
              </a:rPr>
              <a:t>прави </a:t>
            </a:r>
            <a:r>
              <a:rPr lang="sr-Cyrl" sz="2400" b="1" noProof="0" dirty="0">
                <a:latin typeface="Poppins"/>
                <a:ea typeface="Arial"/>
                <a:cs typeface="Calibri"/>
              </a:rPr>
              <a:t>овакве </a:t>
            </a:r>
            <a:r>
              <a:rPr lang="sr-Cyrl" sz="2400" b="1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/>
              </a:rPr>
              <a:t>звуке? </a:t>
            </a:r>
          </a:p>
        </p:txBody>
      </p:sp>
      <p:pic>
        <p:nvPicPr>
          <p:cNvPr id="1026" name="Picture 2" descr="Flipchart - Openclipart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8910493" y="2170644"/>
            <a:ext cx="2038742" cy="316005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A9BBB1E-A8F7-903A-359D-8E1EC9481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" dirty="0"/>
              <a:t>Буђење интересовања – Заинтересујте ученике за дату тему</a:t>
            </a:r>
          </a:p>
        </p:txBody>
      </p:sp>
      <p:sp>
        <p:nvSpPr>
          <p:cNvPr id="6" name="Rechteck 3">
            <a:extLst>
              <a:ext uri="{FF2B5EF4-FFF2-40B4-BE49-F238E27FC236}">
                <a16:creationId xmlns:a16="http://schemas.microsoft.com/office/drawing/2014/main" id="{9F9B8081-C32E-0C2C-4850-CB253976C942}"/>
              </a:ext>
            </a:extLst>
          </p:cNvPr>
          <p:cNvSpPr/>
          <p:nvPr/>
        </p:nvSpPr>
        <p:spPr bwMode="auto">
          <a:xfrm>
            <a:off x="770602" y="1236111"/>
            <a:ext cx="3880226" cy="5014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" sz="2800" noProof="0" dirty="0">
                <a:solidFill>
                  <a:schemeClr val="tx1"/>
                </a:solidFill>
              </a:rPr>
              <a:t>Engage (укључи се)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 bwMode="auto">
          <a:xfrm>
            <a:off x="558803" y="2389189"/>
            <a:ext cx="349999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r-Cyrl" sz="2000" b="1" u="sng" noProof="0" dirty="0">
                <a:latin typeface="Poppins"/>
              </a:rPr>
              <a:t>Задатак: 2.1.</a:t>
            </a:r>
            <a:endParaRPr lang="sr-Cyrl" u="sng" noProof="0" dirty="0">
              <a:latin typeface="Poppins"/>
            </a:endParaRPr>
          </a:p>
          <a:p>
            <a:pPr>
              <a:defRPr/>
            </a:pPr>
            <a:r>
              <a:rPr lang="sr-Cyrl" u="sng" noProof="0" dirty="0">
                <a:latin typeface="Poppins"/>
              </a:rPr>
              <a:t>Корак 1:</a:t>
            </a:r>
            <a:r>
              <a:rPr lang="sr-Cyrl" noProof="0" dirty="0">
                <a:latin typeface="Poppins"/>
              </a:rPr>
              <a:t> Осмислите концептуални стрип да бисте укључили ученике у тему о здрављу земљишта. </a:t>
            </a:r>
          </a:p>
          <a:p>
            <a:pPr>
              <a:defRPr/>
            </a:pPr>
            <a:endParaRPr lang="sr-Cyrl" noProof="0" dirty="0">
              <a:latin typeface="Poppins"/>
            </a:endParaRPr>
          </a:p>
          <a:p>
            <a:pPr>
              <a:defRPr/>
            </a:pPr>
            <a:r>
              <a:rPr lang="sr-Cyrl" u="sng" noProof="0" dirty="0">
                <a:latin typeface="Poppins"/>
              </a:rPr>
              <a:t>Корак 2:</a:t>
            </a:r>
            <a:r>
              <a:rPr lang="sr-Cyrl" noProof="0" dirty="0">
                <a:latin typeface="Poppins"/>
              </a:rPr>
              <a:t> Окупите се у групама од по четворо и презентујте стрип једни другима.</a:t>
            </a:r>
          </a:p>
        </p:txBody>
      </p:sp>
      <p:sp>
        <p:nvSpPr>
          <p:cNvPr id="34" name="Textfeld 33"/>
          <p:cNvSpPr txBox="1"/>
          <p:nvPr/>
        </p:nvSpPr>
        <p:spPr bwMode="auto">
          <a:xfrm>
            <a:off x="4653457" y="5330073"/>
            <a:ext cx="55794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r-Cyrl" sz="1100" noProof="0" dirty="0" err="1"/>
              <a:t>Kapelari, S. на основу идеје из Naylor S. &amp; Keogh B. (2007) http://www.conceptcartoons.com </a:t>
            </a:r>
            <a:endParaRPr lang="sr-Cyrl" noProof="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4458023" y="1266317"/>
            <a:ext cx="4741357" cy="3999369"/>
          </a:xfrm>
          <a:prstGeom prst="rect">
            <a:avLst/>
          </a:prstGeom>
          <a:noFill/>
          <a:ln cmpd="dbl">
            <a:solidFill>
              <a:srgbClr val="000000"/>
            </a:solidFill>
          </a:ln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563609" y="1266317"/>
            <a:ext cx="2003072" cy="19963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63EB40D-B06C-6B96-9202-662C98E8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" dirty="0"/>
              <a:t>Буђење интересовања – Заинтересујте ученике за дату тему</a:t>
            </a:r>
          </a:p>
        </p:txBody>
      </p:sp>
      <p:sp>
        <p:nvSpPr>
          <p:cNvPr id="3" name="Rechteck 3">
            <a:extLst>
              <a:ext uri="{FF2B5EF4-FFF2-40B4-BE49-F238E27FC236}">
                <a16:creationId xmlns:a16="http://schemas.microsoft.com/office/drawing/2014/main" id="{7003FB70-9C83-0F98-F9F7-031C829B4CF6}"/>
              </a:ext>
            </a:extLst>
          </p:cNvPr>
          <p:cNvSpPr/>
          <p:nvPr/>
        </p:nvSpPr>
        <p:spPr bwMode="auto">
          <a:xfrm>
            <a:off x="770602" y="1236111"/>
            <a:ext cx="3880226" cy="5014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" sz="2800" noProof="0" dirty="0">
                <a:solidFill>
                  <a:schemeClr val="tx1"/>
                </a:solidFill>
              </a:rPr>
              <a:t>Engage (укључи се)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692946" y="1864155"/>
            <a:ext cx="5960480" cy="3419947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 bwMode="auto">
          <a:xfrm>
            <a:off x="2547807" y="5521386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sr-Cyrl" sz="1100" u="sng" noProof="0" dirty="0">
                <a:hlinkClick r:id="rId8" tooltip="https://www.osttirol-heute.at/menschen/murenabgang-nach-starkem-unwetter-in-oberlienz/"/>
              </a:rPr>
              <a:t>https://www.osttirol-heute.at/menschen/murenabgang-nach-starkem-unwetter-in-oberlienz/</a:t>
            </a:r>
            <a:r>
              <a:rPr lang="sr-Cyrl" sz="1100" noProof="0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F66D77-5B3D-D697-AE48-4C98CE84F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" dirty="0"/>
              <a:t>Буђење интересовања – Заинтересујте ученике за дату тему</a:t>
            </a:r>
          </a:p>
        </p:txBody>
      </p:sp>
      <p:pic>
        <p:nvPicPr>
          <p:cNvPr id="6" name="Grafik 14">
            <a:extLst>
              <a:ext uri="{FF2B5EF4-FFF2-40B4-BE49-F238E27FC236}">
                <a16:creationId xmlns:a16="http://schemas.microsoft.com/office/drawing/2014/main" id="{7A4A4EDC-9007-E995-D6F9-661F2F6C84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9563609" y="1266317"/>
            <a:ext cx="2003072" cy="1996395"/>
          </a:xfrm>
          <a:prstGeom prst="rect">
            <a:avLst/>
          </a:prstGeom>
        </p:spPr>
      </p:pic>
      <p:sp>
        <p:nvSpPr>
          <p:cNvPr id="3" name="Rechteckige Legende 34">
            <a:extLst>
              <a:ext uri="{FF2B5EF4-FFF2-40B4-BE49-F238E27FC236}">
                <a16:creationId xmlns:a16="http://schemas.microsoft.com/office/drawing/2014/main" id="{10696A5E-586A-4EA3-6BAC-3C265D4EF50B}"/>
              </a:ext>
            </a:extLst>
          </p:cNvPr>
          <p:cNvSpPr/>
          <p:nvPr/>
        </p:nvSpPr>
        <p:spPr bwMode="auto">
          <a:xfrm>
            <a:off x="9164787" y="3574129"/>
            <a:ext cx="2480048" cy="1755944"/>
          </a:xfrm>
          <a:prstGeom prst="wedgeRectCallout">
            <a:avLst>
              <a:gd name="adj1" fmla="val -41012"/>
              <a:gd name="adj2" fmla="val 76690"/>
            </a:avLst>
          </a:prstGeom>
          <a:solidFill>
            <a:srgbClr val="0CAF8F"/>
          </a:solidFill>
          <a:ln>
            <a:solidFill>
              <a:srgbClr val="5A31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r-Cyrl" noProof="0" dirty="0"/>
              <a:t>Размислите о тренутним проблемима да бисте побудили њихову заинтересованост!</a:t>
            </a:r>
          </a:p>
        </p:txBody>
      </p:sp>
      <p:sp>
        <p:nvSpPr>
          <p:cNvPr id="8" name="Rechteck 3">
            <a:extLst>
              <a:ext uri="{FF2B5EF4-FFF2-40B4-BE49-F238E27FC236}">
                <a16:creationId xmlns:a16="http://schemas.microsoft.com/office/drawing/2014/main" id="{14225CB2-826F-024D-69C2-BBE47C440257}"/>
              </a:ext>
            </a:extLst>
          </p:cNvPr>
          <p:cNvSpPr/>
          <p:nvPr/>
        </p:nvSpPr>
        <p:spPr bwMode="auto">
          <a:xfrm>
            <a:off x="770602" y="1236111"/>
            <a:ext cx="3880226" cy="5014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" sz="2800" noProof="0" dirty="0">
                <a:solidFill>
                  <a:schemeClr val="tx1"/>
                </a:solidFill>
              </a:rPr>
              <a:t>Engage (укључи се)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 bwMode="auto">
          <a:xfrm>
            <a:off x="1090440" y="1230604"/>
            <a:ext cx="9607611" cy="373794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sr-Cyrl" sz="2000" b="1" noProof="0" dirty="0">
                <a:latin typeface="Poppins"/>
                <a:ea typeface="+mn-lt"/>
                <a:cs typeface="+mn-lt"/>
              </a:rPr>
              <a:t>Свакодневна уверења</a:t>
            </a:r>
            <a:r>
              <a:rPr lang="sr-Cyrl" sz="2000" noProof="0" dirty="0">
                <a:latin typeface="Poppins"/>
                <a:ea typeface="+mn-lt"/>
                <a:cs typeface="+mn-lt"/>
              </a:rPr>
              <a:t> су општеприхваћене идеје, мисли, концепти, ставови или убеђења појединаца.</a:t>
            </a:r>
            <a:endParaRPr lang="sr-Cyrl" sz="2000" noProof="0" dirty="0">
              <a:latin typeface="Poppins"/>
            </a:endParaRP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sr-Cyrl" sz="2000" noProof="0" dirty="0">
                <a:latin typeface="Poppins"/>
                <a:ea typeface="+mn-lt"/>
                <a:cs typeface="+mn-lt"/>
              </a:rPr>
              <a:t>У контексту наставе и учења, таква уверења се обично називају </a:t>
            </a:r>
            <a:r>
              <a:rPr lang="sr-Cyrl" sz="2000" b="1" noProof="0" dirty="0">
                <a:latin typeface="Poppins"/>
                <a:ea typeface="+mn-lt"/>
                <a:cs typeface="+mn-lt"/>
              </a:rPr>
              <a:t>оформљеним представама, алтернативним концептима, претходним знањем</a:t>
            </a:r>
            <a:r>
              <a:rPr lang="sr-Cyrl" sz="2000" noProof="0" dirty="0">
                <a:latin typeface="Poppins"/>
                <a:ea typeface="+mn-lt"/>
                <a:cs typeface="+mn-lt"/>
              </a:rPr>
              <a:t> или </a:t>
            </a:r>
            <a:r>
              <a:rPr lang="sr-Cyrl" sz="2000" b="1" noProof="0" dirty="0">
                <a:latin typeface="Poppins"/>
                <a:ea typeface="+mn-lt"/>
                <a:cs typeface="+mn-lt"/>
              </a:rPr>
              <a:t>идејама ученика</a:t>
            </a:r>
            <a:r>
              <a:rPr lang="sr-Cyrl" sz="2000" noProof="0" dirty="0">
                <a:latin typeface="Poppins"/>
                <a:ea typeface="+mn-lt"/>
                <a:cs typeface="+mn-lt"/>
              </a:rPr>
              <a:t>.</a:t>
            </a: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sr-Cyrl" sz="2000" noProof="0" dirty="0">
                <a:latin typeface="Poppins"/>
                <a:ea typeface="+mn-lt"/>
                <a:cs typeface="+mn-lt"/>
              </a:rPr>
              <a:t>Важно је знати да се та уверења не оцењују суштински у смислу њихове научне тачности, порекла или узрока постојања.</a:t>
            </a: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sr-Cyrl" sz="2000" noProof="0" dirty="0">
                <a:latin typeface="Poppins"/>
                <a:ea typeface="+mn-lt"/>
                <a:cs typeface="+mn-lt"/>
              </a:rPr>
              <a:t>Но, она свакако </a:t>
            </a:r>
            <a:r>
              <a:rPr lang="sr-Cyrl" sz="2000" b="1" noProof="0" dirty="0">
                <a:latin typeface="Poppins"/>
                <a:ea typeface="+mn-lt"/>
                <a:cs typeface="+mn-lt"/>
              </a:rPr>
              <a:t>играју важну улогу у обликовању процеса учења</a:t>
            </a:r>
            <a:r>
              <a:rPr lang="sr-Cyrl" sz="2000" noProof="0" dirty="0">
                <a:latin typeface="Poppins"/>
                <a:ea typeface="+mn-lt"/>
                <a:cs typeface="+mn-lt"/>
              </a:rPr>
              <a:t>, без обзира на то како се учење конкретно дефинише.</a:t>
            </a:r>
            <a:endParaRPr lang="sr-Cyrl" noProof="0" dirty="0">
              <a:latin typeface="Poppi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44C43B-555B-AD23-C9CA-D56A36CAB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" dirty="0"/>
              <a:t>Оформљене представе ученика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39CE060-9248-1C4D-09BD-FF3C44604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sr-Cyrl" dirty="0"/>
              <a:t>Преглед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DAAF877-1EB4-4164-A7D7-66899F2652B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95300" y="1548606"/>
            <a:ext cx="5600700" cy="2566194"/>
          </a:xfrm>
        </p:spPr>
        <p:txBody>
          <a:bodyPr/>
          <a:lstStyle/>
          <a:p>
            <a:r>
              <a:rPr lang="sr-Cyrl" sz="2000" noProof="0" dirty="0"/>
              <a:t>1. модул: Преиспитивање сопствених размишљања</a:t>
            </a:r>
          </a:p>
          <a:p>
            <a:r>
              <a:rPr lang="sr-Cyrl" sz="2000" noProof="0" dirty="0"/>
              <a:t>2. модул: Активирање ученика</a:t>
            </a:r>
          </a:p>
          <a:p>
            <a:r>
              <a:rPr lang="sr-Cyrl" sz="2000" noProof="0" dirty="0"/>
              <a:t>3. модул: Упознавање с проблемима земљишта и објашњавање проблема</a:t>
            </a:r>
          </a:p>
          <a:p>
            <a:r>
              <a:rPr lang="sr-Cyrl" sz="2000" noProof="0" dirty="0"/>
              <a:t>4. модул: Разрада знања о земљишту и оцењивање напретка ученика</a:t>
            </a:r>
          </a:p>
          <a:p>
            <a:endParaRPr lang="sr-Cyrl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8BA0C58-FFC8-4898-B593-88F042856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3" b="9391"/>
          <a:stretch/>
        </p:blipFill>
        <p:spPr>
          <a:xfrm>
            <a:off x="6526160" y="1238704"/>
            <a:ext cx="4826052" cy="409609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543424" y="5443367"/>
            <a:ext cx="51698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" sz="900" noProof="0" dirty="0"/>
              <a:t>Слику обезбедио Universität Innsbruck, Institut für Fachdidaktik</a:t>
            </a:r>
          </a:p>
        </p:txBody>
      </p:sp>
    </p:spTree>
    <p:extLst>
      <p:ext uri="{BB962C8B-B14F-4D97-AF65-F5344CB8AC3E}">
        <p14:creationId xmlns:p14="http://schemas.microsoft.com/office/powerpoint/2010/main" val="3614834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8F854E4-204A-4AC5-A76E-6CC2D2D69409}"/>
              </a:ext>
            </a:extLst>
          </p:cNvPr>
          <p:cNvSpPr txBox="1"/>
          <p:nvPr/>
        </p:nvSpPr>
        <p:spPr>
          <a:xfrm>
            <a:off x="849771" y="1612232"/>
            <a:ext cx="795132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" sz="2000" b="1" u="sng" noProof="0" dirty="0">
                <a:latin typeface="Poppins"/>
              </a:rPr>
              <a:t>Задатак 2.2: </a:t>
            </a:r>
            <a:r>
              <a:rPr lang="sr-Cyrl" sz="2000" b="1" noProof="0" dirty="0">
                <a:latin typeface="Poppins"/>
              </a:rPr>
              <a:t>Читање рада из часописа</a:t>
            </a:r>
          </a:p>
          <a:p>
            <a:endParaRPr lang="sr-Cyrl" sz="2000" b="1" noProof="0" dirty="0">
              <a:latin typeface="Poppins"/>
            </a:endParaRPr>
          </a:p>
          <a:p>
            <a:r>
              <a:rPr lang="sr-Cyrl" sz="2000" b="1" i="1" noProof="0" dirty="0">
                <a:latin typeface="Poppins"/>
              </a:rPr>
              <a:t>Прочитајте овај рад</a:t>
            </a:r>
            <a:r>
              <a:rPr lang="sr-Cyrl" sz="2000" b="1" noProof="0" dirty="0">
                <a:latin typeface="Poppins"/>
              </a:rPr>
              <a:t>:</a:t>
            </a:r>
          </a:p>
          <a:p>
            <a:endParaRPr lang="sr-Cyrl" noProof="0" dirty="0"/>
          </a:p>
          <a:p>
            <a:r>
              <a:rPr lang="sr-Cyrl" noProof="0" dirty="0"/>
              <a:t>Ero-Tolliver, I., Lucas, D. &amp; Schauble, L. Young Children’s Thinking About Decomposition: Early Modeling Entrees to Complex Ideas in Science. </a:t>
            </a:r>
            <a:r>
              <a:rPr lang="sr-Cyrl" i="1" noProof="0" dirty="0"/>
              <a:t>Res Sci Educ</a:t>
            </a:r>
            <a:r>
              <a:rPr lang="sr-Cyrl" noProof="0" dirty="0"/>
              <a:t> </a:t>
            </a:r>
            <a:r>
              <a:rPr lang="sr-Cyrl" b="1" noProof="0" dirty="0"/>
              <a:t>43</a:t>
            </a:r>
            <a:r>
              <a:rPr lang="sr-Cyrl" noProof="0" dirty="0"/>
              <a:t>, 2137–2152 (2013). </a:t>
            </a:r>
            <a:r>
              <a:rPr lang="sr-Cyrl" noProof="0" dirty="0">
                <a:hlinkClick r:id="rId7"/>
              </a:rPr>
              <a:t>https://doi.org/10.1007/s11165-012-9348-4</a:t>
            </a:r>
            <a:endParaRPr lang="sr-Cyrl" noProof="0" dirty="0"/>
          </a:p>
          <a:p>
            <a:endParaRPr lang="sr-Cyrl" sz="2000" noProof="0" dirty="0">
              <a:latin typeface="Poppins"/>
            </a:endParaRPr>
          </a:p>
          <a:p>
            <a:endParaRPr lang="sr-Cyrl" sz="2000" noProof="0" dirty="0">
              <a:latin typeface="Poppins"/>
            </a:endParaRPr>
          </a:p>
          <a:p>
            <a:r>
              <a:rPr lang="sr-Cyrl" sz="2000" noProof="0" dirty="0">
                <a:latin typeface="Poppins"/>
              </a:rPr>
              <a:t>			  </a:t>
            </a:r>
          </a:p>
          <a:p>
            <a:endParaRPr lang="sr-Cyrl" sz="2000" noProof="0" dirty="0">
              <a:latin typeface="Poppins"/>
            </a:endParaRPr>
          </a:p>
          <a:p>
            <a:endParaRPr lang="sr-Cyrl" sz="2000" noProof="0" dirty="0">
              <a:latin typeface="Poppins"/>
            </a:endParaRPr>
          </a:p>
        </p:txBody>
      </p:sp>
      <p:sp>
        <p:nvSpPr>
          <p:cNvPr id="16" name="Rechteckige Legende 14">
            <a:extLst>
              <a:ext uri="{FF2B5EF4-FFF2-40B4-BE49-F238E27FC236}">
                <a16:creationId xmlns:a16="http://schemas.microsoft.com/office/drawing/2014/main" id="{E9D3EAA3-1D35-4036-AE13-4B0E0BCF71B9}"/>
              </a:ext>
            </a:extLst>
          </p:cNvPr>
          <p:cNvSpPr/>
          <p:nvPr/>
        </p:nvSpPr>
        <p:spPr bwMode="auto">
          <a:xfrm>
            <a:off x="9611164" y="1493439"/>
            <a:ext cx="1714847" cy="796155"/>
          </a:xfrm>
          <a:prstGeom prst="wedgeRectCallout">
            <a:avLst>
              <a:gd name="adj1" fmla="val -44405"/>
              <a:gd name="adj2" fmla="val 100075"/>
            </a:avLst>
          </a:prstGeom>
          <a:solidFill>
            <a:srgbClr val="0CAF8F"/>
          </a:solidFill>
          <a:ln w="12700" cap="flat" cmpd="sng" algn="ctr">
            <a:solidFill>
              <a:srgbClr val="5A31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sr-Cyrl" noProof="0" dirty="0">
                <a:solidFill>
                  <a:prstClr val="white"/>
                </a:solidFill>
                <a:latin typeface="Calibri"/>
                <a:ea typeface="Arial"/>
                <a:cs typeface="Arial"/>
              </a:rPr>
              <a:t>Активност у изврнутој учионици</a:t>
            </a:r>
            <a:endParaRPr lang="sr-Cyrl" sz="1800" b="0" i="0" u="none" strike="noStrike" cap="none" spc="0" noProof="0" dirty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A34CF2B-C98B-F424-D808-9C0FC113EED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89300" y="357115"/>
            <a:ext cx="8064500" cy="686435"/>
          </a:xfrm>
        </p:spPr>
        <p:txBody>
          <a:bodyPr>
            <a:normAutofit/>
          </a:bodyPr>
          <a:lstStyle/>
          <a:p>
            <a:r>
              <a:rPr lang="sr-Cyrl" dirty="0"/>
              <a:t>Размишљања ученика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DEA0FDD-2901-9767-2C4E-8081E508739F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23F7D2C0-0D33-E4A1-9325-B4E42A35C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463E8299-8C4D-7EC3-875F-AFCCD10C3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D72968BB-B829-C551-0A3A-8A6E25C32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7D43FE7D-1536-BA82-3975-147E1D4A3D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16" name="Rechteckige Legende 14">
            <a:extLst>
              <a:ext uri="{FF2B5EF4-FFF2-40B4-BE49-F238E27FC236}">
                <a16:creationId xmlns:a16="http://schemas.microsoft.com/office/drawing/2014/main" id="{F4776284-9659-96AE-9437-2F0E3AF9C0B2}"/>
              </a:ext>
            </a:extLst>
          </p:cNvPr>
          <p:cNvSpPr/>
          <p:nvPr/>
        </p:nvSpPr>
        <p:spPr bwMode="auto">
          <a:xfrm>
            <a:off x="9611164" y="1493439"/>
            <a:ext cx="1714847" cy="796155"/>
          </a:xfrm>
          <a:prstGeom prst="wedgeRectCallout">
            <a:avLst>
              <a:gd name="adj1" fmla="val -44405"/>
              <a:gd name="adj2" fmla="val 100075"/>
            </a:avLst>
          </a:prstGeom>
          <a:solidFill>
            <a:srgbClr val="0CAF8F"/>
          </a:solidFill>
          <a:ln w="12700" cap="flat" cmpd="sng" algn="ctr">
            <a:solidFill>
              <a:srgbClr val="5A31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sr-Cyrl" noProof="0" dirty="0">
                <a:solidFill>
                  <a:prstClr val="white"/>
                </a:solidFill>
                <a:latin typeface="Calibri"/>
                <a:ea typeface="Arial"/>
                <a:cs typeface="Arial"/>
              </a:rPr>
              <a:t>Активност у изврнутој учионици</a:t>
            </a:r>
            <a:endParaRPr lang="sr-Cyrl" sz="1800" b="0" i="0" u="none" strike="noStrike" cap="none" spc="0" noProof="0" dirty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0AFECE0D-45E2-FB73-3532-B76961332B3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89300" y="357115"/>
            <a:ext cx="8064500" cy="686435"/>
          </a:xfrm>
        </p:spPr>
        <p:txBody>
          <a:bodyPr>
            <a:normAutofit/>
          </a:bodyPr>
          <a:lstStyle/>
          <a:p>
            <a:r>
              <a:rPr lang="sr-Cyrl" dirty="0"/>
              <a:t>Размишљања ученика</a:t>
            </a:r>
          </a:p>
        </p:txBody>
      </p:sp>
      <p:sp>
        <p:nvSpPr>
          <p:cNvPr id="4" name="Rechteck 3"/>
          <p:cNvSpPr/>
          <p:nvPr/>
        </p:nvSpPr>
        <p:spPr bwMode="auto">
          <a:xfrm>
            <a:off x="1256195" y="1493439"/>
            <a:ext cx="76734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" noProof="0" dirty="0">
                <a:latin typeface="Poppins"/>
              </a:rPr>
              <a:t>‘</a:t>
            </a:r>
            <a:r>
              <a:rPr lang="sr-Cyrl" i="1" noProof="0" dirty="0">
                <a:latin typeface="Poppins"/>
              </a:rPr>
              <a:t>У овој фази иницијалне процене, већина ученика (N = 11) је одговорило да </a:t>
            </a:r>
            <a:r>
              <a:rPr lang="sr-Cyrl" b="1" i="1" noProof="0" dirty="0">
                <a:latin typeface="Poppins"/>
              </a:rPr>
              <a:t>је лишће просто нестало</a:t>
            </a:r>
            <a:r>
              <a:rPr lang="sr-Cyrl" i="1" noProof="0" dirty="0">
                <a:latin typeface="Poppins"/>
              </a:rPr>
              <a:t>, без значајнијих покушаја да се објасни где (иако је једно дете поменуло да је можда </a:t>
            </a:r>
            <a:r>
              <a:rPr lang="sr-Cyrl" b="1" i="1" noProof="0" dirty="0">
                <a:latin typeface="Poppins"/>
              </a:rPr>
              <a:t>отишло „на другу планету“</a:t>
            </a:r>
            <a:r>
              <a:rPr lang="sr-Cyrl" i="1" noProof="0" dirty="0">
                <a:latin typeface="Poppins"/>
              </a:rPr>
              <a:t>). Ученици су рекли да је лишће </a:t>
            </a:r>
            <a:r>
              <a:rPr lang="sr-Cyrl" b="1" i="1" noProof="0" dirty="0">
                <a:latin typeface="Poppins"/>
              </a:rPr>
              <a:t>„нестало“, „умрло“, да је „одувано“ </a:t>
            </a:r>
            <a:r>
              <a:rPr lang="sr-Cyrl" i="1" noProof="0" dirty="0">
                <a:latin typeface="Poppins"/>
              </a:rPr>
              <a:t>или да су га однели смећари […]. Остатак ученика је ракао да се запремина лишћа временом смањује и деловало је да разумеју да то на неки начин треба узети у обзир. Међутим, не изненађује много то што су ови ученици </a:t>
            </a:r>
            <a:r>
              <a:rPr lang="sr-Cyrl" b="1" i="1" noProof="0" dirty="0">
                <a:latin typeface="Poppins"/>
              </a:rPr>
              <a:t>рекли да је разлог механичке </a:t>
            </a:r>
            <a:r>
              <a:rPr lang="sr-Cyrl" i="1" noProof="0" dirty="0">
                <a:latin typeface="Poppins"/>
              </a:rPr>
              <a:t>(а не хемијске) природе. Истакли су да људи и животиње газе по лишћу и да се оно тако разбија на мање комаде </a:t>
            </a:r>
            <a:r>
              <a:rPr lang="sr-Cyrl" noProof="0" dirty="0">
                <a:latin typeface="Poppins"/>
              </a:rPr>
              <a:t> (ibit,p.2141). </a:t>
            </a:r>
          </a:p>
        </p:txBody>
      </p:sp>
      <p:sp>
        <p:nvSpPr>
          <p:cNvPr id="5" name="Rechteck 3">
            <a:extLst>
              <a:ext uri="{FF2B5EF4-FFF2-40B4-BE49-F238E27FC236}">
                <a16:creationId xmlns:a16="http://schemas.microsoft.com/office/drawing/2014/main" id="{81E21DDA-98DE-FBAA-B820-88C3145BE258}"/>
              </a:ext>
            </a:extLst>
          </p:cNvPr>
          <p:cNvSpPr/>
          <p:nvPr/>
        </p:nvSpPr>
        <p:spPr bwMode="auto">
          <a:xfrm>
            <a:off x="2455260" y="4509649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Cyrl" sz="1000" noProof="0" dirty="0"/>
              <a:t>Ero-Tolliver, I., Lucas, D. &amp; Schauble, L. Young Children’s Thinking About Decomposition: Early Modeling Entrees to Complex Ideas in Science. </a:t>
            </a:r>
            <a:r>
              <a:rPr lang="sr-Cyrl" sz="1000" i="1" noProof="0" dirty="0"/>
              <a:t>Res Sci Educ</a:t>
            </a:r>
            <a:r>
              <a:rPr lang="sr-Cyrl" sz="1000" noProof="0" dirty="0"/>
              <a:t> </a:t>
            </a:r>
            <a:r>
              <a:rPr lang="sr-Cyrl" sz="1000" b="1" noProof="0" dirty="0"/>
              <a:t>43</a:t>
            </a:r>
            <a:r>
              <a:rPr lang="sr-Cyrl" sz="1000" noProof="0" dirty="0"/>
              <a:t>, 2137–2152 (2013). </a:t>
            </a:r>
            <a:r>
              <a:rPr lang="sr-Cyrl" sz="1000" noProof="0" dirty="0">
                <a:hlinkClick r:id="rId7"/>
              </a:rPr>
              <a:t>https://doi.org/10.1007/s11165-012-9348-4</a:t>
            </a:r>
            <a:endParaRPr lang="sr-Cyrl" sz="1000" noProof="0" dirty="0"/>
          </a:p>
        </p:txBody>
      </p:sp>
    </p:spTree>
    <p:extLst>
      <p:ext uri="{BB962C8B-B14F-4D97-AF65-F5344CB8AC3E}">
        <p14:creationId xmlns:p14="http://schemas.microsoft.com/office/powerpoint/2010/main" val="1073339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8F854E4-204A-4AC5-A76E-6CC2D2D69409}"/>
              </a:ext>
            </a:extLst>
          </p:cNvPr>
          <p:cNvSpPr txBox="1"/>
          <p:nvPr/>
        </p:nvSpPr>
        <p:spPr>
          <a:xfrm>
            <a:off x="838216" y="1261982"/>
            <a:ext cx="719473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Cyrl" noProof="0" dirty="0">
              <a:latin typeface="Poppins"/>
            </a:endParaRPr>
          </a:p>
          <a:p>
            <a:r>
              <a:rPr lang="sr-Cyrl" sz="2000" b="1" noProof="0" dirty="0">
                <a:latin typeface="Poppins"/>
              </a:rPr>
              <a:t>Разговарајте у мањим групама</a:t>
            </a:r>
            <a:r>
              <a:rPr lang="sr-Cyrl" sz="2000" noProof="0" dirty="0">
                <a:latin typeface="Poppins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r-Cyrl" sz="2000" noProof="0" dirty="0">
              <a:latin typeface="Poppi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" sz="2000" i="1" noProof="0" dirty="0">
                <a:latin typeface="Poppins"/>
              </a:rPr>
              <a:t>Како ова размишљања могу утицати на процес учења?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" sz="2000" i="1" noProof="0" dirty="0">
                <a:latin typeface="Poppins"/>
              </a:rPr>
              <a:t>Како оцењујете наставну јединицу представљену у овом раду?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" sz="2000" i="1" noProof="0" dirty="0">
                <a:latin typeface="Poppins"/>
              </a:rPr>
              <a:t>Које су предности и могуће мане лекције? 			  </a:t>
            </a:r>
          </a:p>
          <a:p>
            <a:endParaRPr lang="sr-Cyrl" noProof="0" dirty="0">
              <a:latin typeface="Poppins"/>
            </a:endParaRPr>
          </a:p>
          <a:p>
            <a:endParaRPr lang="sr-Cyrl" noProof="0" dirty="0">
              <a:latin typeface="Poppins"/>
            </a:endParaRPr>
          </a:p>
        </p:txBody>
      </p:sp>
      <p:pic>
        <p:nvPicPr>
          <p:cNvPr id="17" name="Picture 2" descr="Community-Netzwerk Menschen Silhouette Symbol. Piktogramm ...">
            <a:extLst>
              <a:ext uri="{FF2B5EF4-FFF2-40B4-BE49-F238E27FC236}">
                <a16:creationId xmlns:a16="http://schemas.microsoft.com/office/drawing/2014/main" id="{EDDCC024-6383-48C8-9FBE-EE9B5D1A2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687" y="1414485"/>
            <a:ext cx="2014515" cy="201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667C4E3-0A90-47BF-9C55-8C9F06F511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9570327" y="3546955"/>
            <a:ext cx="1783457" cy="1783457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BC570AA-D73D-4661-975C-A5AC45A1E4BC}"/>
              </a:ext>
            </a:extLst>
          </p:cNvPr>
          <p:cNvSpPr/>
          <p:nvPr/>
        </p:nvSpPr>
        <p:spPr bwMode="auto">
          <a:xfrm>
            <a:off x="838216" y="4074201"/>
            <a:ext cx="8504979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sr-Cyrl" sz="2000" b="1" noProof="0" dirty="0">
                <a:latin typeface="Poppins"/>
                <a:cs typeface="Poppins"/>
              </a:rPr>
              <a:t>Поделите резултате у пленарној дискусији: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sr-Cyrl" sz="2000" i="1" noProof="0" dirty="0">
                <a:latin typeface="Poppins"/>
                <a:cs typeface="Poppins"/>
              </a:rPr>
              <a:t>Испишите та размишљања на табли, флипчарту</a:t>
            </a:r>
            <a:endParaRPr lang="sr-Cyrl" sz="2000" b="1" noProof="0" dirty="0">
              <a:latin typeface="Poppins"/>
              <a:cs typeface="Poppin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84FB7731-8784-BBCC-4DAF-13C777BAD93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89300" y="357115"/>
            <a:ext cx="8064500" cy="686435"/>
          </a:xfrm>
        </p:spPr>
        <p:txBody>
          <a:bodyPr>
            <a:normAutofit/>
          </a:bodyPr>
          <a:lstStyle/>
          <a:p>
            <a:r>
              <a:rPr lang="sr-Cyrl" dirty="0"/>
              <a:t>Размишљања ученика</a:t>
            </a:r>
          </a:p>
        </p:txBody>
      </p:sp>
    </p:spTree>
    <p:extLst>
      <p:ext uri="{BB962C8B-B14F-4D97-AF65-F5344CB8AC3E}">
        <p14:creationId xmlns:p14="http://schemas.microsoft.com/office/powerpoint/2010/main" val="1647492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auto">
          <a:xfrm>
            <a:off x="557589" y="1599458"/>
            <a:ext cx="5755288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defRPr/>
            </a:pPr>
            <a:r>
              <a:rPr lang="sr-Cyrl" sz="2400" i="1" noProof="0" dirty="0">
                <a:latin typeface="Poppins"/>
                <a:cs typeface="Poppins"/>
              </a:rPr>
              <a:t>Донесите теглу земљишта из вашег краја на следећи час.</a:t>
            </a:r>
            <a:endParaRPr lang="sr-Cyrl" sz="2400" i="1" noProof="0" dirty="0">
              <a:latin typeface="Poppi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8AB69B-7EC3-E55E-5454-2E5693415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" dirty="0"/>
              <a:t>Задатак за 3. модул:</a:t>
            </a:r>
          </a:p>
        </p:txBody>
      </p:sp>
      <p:pic>
        <p:nvPicPr>
          <p:cNvPr id="5" name="Picture 2" descr="Harvest time | Soil samples stored in these jars will be use… | Flickr">
            <a:extLst>
              <a:ext uri="{FF2B5EF4-FFF2-40B4-BE49-F238E27FC236}">
                <a16:creationId xmlns:a16="http://schemas.microsoft.com/office/drawing/2014/main" id="{1735549A-E3E2-8390-82B9-6E76BE946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6591943" y="1599458"/>
            <a:ext cx="4479040" cy="32018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44127A-3726-43F6-B787-0AD25945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" noProof="0" dirty="0"/>
              <a:t>3. модул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7C72AE-3E17-4557-B09D-CC4AE96D8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" noProof="0" dirty="0"/>
              <a:t>Упознавање с проблемима земљишта и објашњавање проблема</a:t>
            </a:r>
          </a:p>
        </p:txBody>
      </p:sp>
    </p:spTree>
    <p:extLst>
      <p:ext uri="{BB962C8B-B14F-4D97-AF65-F5344CB8AC3E}">
        <p14:creationId xmlns:p14="http://schemas.microsoft.com/office/powerpoint/2010/main" val="1520060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 bwMode="auto">
          <a:xfrm>
            <a:off x="493712" y="1267884"/>
            <a:ext cx="578247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r-Cyrl" sz="2000" b="1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Поделите се у</a:t>
            </a:r>
            <a:r>
              <a:rPr lang="sr-Cyrl" sz="2000" b="1" noProof="0" dirty="0">
                <a:latin typeface="Poppins"/>
                <a:ea typeface="Arial"/>
                <a:cs typeface="Calibri" panose="020F0502020204030204" pitchFamily="34" charset="0"/>
              </a:rPr>
              <a:t> </a:t>
            </a:r>
            <a:r>
              <a:rPr lang="sr-Cyrl" sz="2000" b="1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групе од 3 ученика и пратите задатак: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endParaRPr lang="sr-Cyrl" sz="2000" b="0" i="0" u="none" strike="noStrike" cap="none" spc="0" noProof="0" dirty="0">
              <a:ln>
                <a:noFill/>
              </a:ln>
              <a:latin typeface="Poppins"/>
              <a:ea typeface="Arial"/>
              <a:cs typeface="Calibri" panose="020F0502020204030204" pitchFamily="34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r-Cyrl" b="1" i="0" u="sng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Задатак 3.1</a:t>
            </a:r>
            <a:r>
              <a:rPr lang="sr-Cyrl" b="0" i="0" u="sng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.: </a:t>
            </a: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/>
              <a:buChar char="§"/>
              <a:defRPr/>
            </a:pPr>
            <a:r>
              <a:rPr lang="sr-Cyrl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Пажљиво посматрајте земљиште и упоредите три узорка земљишта – </a:t>
            </a:r>
            <a:r>
              <a:rPr lang="sr-Cyrl" b="0" i="1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да ли су исте конзистенције и мириса?</a:t>
            </a:r>
            <a:endParaRPr lang="sr-Cyrl" i="1" noProof="0" dirty="0">
              <a:latin typeface="Poppins"/>
              <a:cs typeface="Calibri" panose="020F0502020204030204" pitchFamily="34" charset="0"/>
            </a:endParaRPr>
          </a:p>
          <a:p>
            <a:pPr marL="285750" lvl="0" indent="-285750">
              <a:buClr>
                <a:srgbClr val="000000"/>
              </a:buClr>
              <a:buFont typeface="Wingdings"/>
              <a:buChar char="§"/>
              <a:defRPr/>
            </a:pPr>
            <a:r>
              <a:rPr lang="sr-Cyrl" b="0" i="1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Које животиње можете да </a:t>
            </a:r>
            <a:r>
              <a:rPr lang="sr-Cyrl" i="1" noProof="0" dirty="0">
                <a:latin typeface="Poppins"/>
                <a:ea typeface="Arial"/>
                <a:cs typeface="Calibri" panose="020F0502020204030204" pitchFamily="34" charset="0"/>
              </a:rPr>
              <a:t>нађете</a:t>
            </a:r>
            <a:r>
              <a:rPr lang="sr-Cyrl" b="0" i="1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? </a:t>
            </a:r>
            <a:r>
              <a:rPr lang="sr-Cyrl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Сазнајте како се зову и </a:t>
            </a:r>
            <a:r>
              <a:rPr lang="sr-Cyrl" noProof="0" dirty="0">
                <a:latin typeface="Poppins"/>
                <a:cs typeface="Calibri" panose="020F0502020204030204" pitchFamily="34" charset="0"/>
              </a:rPr>
              <a:t>да ли све те животиње живе у сва три узорка земљишта</a:t>
            </a:r>
            <a:r>
              <a:rPr lang="sr-Cyrl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?</a:t>
            </a: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/>
              <a:buChar char="§"/>
              <a:defRPr/>
            </a:pPr>
            <a:endParaRPr lang="sr-Cyrl" b="0" i="0" u="none" strike="noStrike" cap="none" spc="0" noProof="0" dirty="0">
              <a:ln>
                <a:noFill/>
              </a:ln>
              <a:latin typeface="Poppins"/>
              <a:ea typeface="Arial"/>
              <a:cs typeface="Calibri" panose="020F0502020204030204" pitchFamily="34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r-Cyrl" b="0" i="0" u="sng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Потребни материјал:</a:t>
            </a: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/>
              <a:buChar char="§"/>
              <a:defRPr/>
            </a:pPr>
            <a:r>
              <a:rPr lang="sr-Cyrl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лупа/стереоскоп</a:t>
            </a:r>
          </a:p>
          <a:p>
            <a:pPr marL="285750" indent="-285750">
              <a:buClr>
                <a:srgbClr val="000000"/>
              </a:buClr>
              <a:buFont typeface="Wingdings"/>
              <a:buChar char="§"/>
              <a:defRPr/>
            </a:pPr>
            <a:r>
              <a:rPr lang="sr-Cyrl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дихотомни кључ</a:t>
            </a: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/>
              <a:buChar char="§"/>
              <a:defRPr/>
            </a:pPr>
            <a:r>
              <a:rPr lang="sr-Cyrl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радни лист - протокол</a:t>
            </a:r>
            <a:endParaRPr lang="sr-Cyrl" sz="12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Poppins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014760-668D-FA5B-227A-031CE2DA4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" dirty="0"/>
              <a:t>explore (упознај се)</a:t>
            </a:r>
          </a:p>
        </p:txBody>
      </p:sp>
      <p:pic>
        <p:nvPicPr>
          <p:cNvPr id="5" name="Picture 2" descr="Harvest time | Soil samples stored in these jars will be use… | Flickr">
            <a:extLst>
              <a:ext uri="{FF2B5EF4-FFF2-40B4-BE49-F238E27FC236}">
                <a16:creationId xmlns:a16="http://schemas.microsoft.com/office/drawing/2014/main" id="{45444053-A6EE-C962-EF71-0B8092095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6591943" y="1599458"/>
            <a:ext cx="4479040" cy="3201884"/>
          </a:xfrm>
          <a:prstGeom prst="rect">
            <a:avLst/>
          </a:prstGeom>
          <a:noFill/>
        </p:spPr>
      </p:pic>
      <p:sp>
        <p:nvSpPr>
          <p:cNvPr id="15" name="Rechteckige Legende 14"/>
          <p:cNvSpPr/>
          <p:nvPr/>
        </p:nvSpPr>
        <p:spPr bwMode="auto">
          <a:xfrm>
            <a:off x="7506521" y="5014032"/>
            <a:ext cx="2792675" cy="686435"/>
          </a:xfrm>
          <a:prstGeom prst="wedgeRectCallout">
            <a:avLst>
              <a:gd name="adj1" fmla="val -53647"/>
              <a:gd name="adj2" fmla="val -125732"/>
            </a:avLst>
          </a:prstGeom>
          <a:solidFill>
            <a:srgbClr val="0CAF8F"/>
          </a:solidFill>
          <a:ln w="12700" cap="flat" cmpd="sng" algn="ctr">
            <a:solidFill>
              <a:srgbClr val="5A31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sr-Cyrl" sz="1800" b="0" i="0" u="none" strike="noStrike" cap="none" spc="0" noProof="0" dirty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Јесу ли сви донели теглу са земљиштем?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524112" y="1436398"/>
            <a:ext cx="4909308" cy="3985203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 bwMode="auto">
          <a:xfrm>
            <a:off x="4420238" y="5421601"/>
            <a:ext cx="32608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r-Cyrl" sz="14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MuseoSans"/>
                <a:cs typeface="Arial"/>
              </a:rPr>
              <a:t>Аутор цртежа: www</a:t>
            </a:r>
            <a:r>
              <a:rPr lang="sr-Cyrl" sz="1400" b="0" i="0" u="none" strike="noStrike" cap="none" spc="0" noProof="0" dirty="0">
                <a:ln>
                  <a:noFill/>
                </a:ln>
                <a:solidFill>
                  <a:srgbClr val="59302C"/>
                </a:solidFill>
                <a:latin typeface="MuseoSans"/>
                <a:cs typeface="Arial"/>
              </a:rPr>
              <a:t>.lesb</a:t>
            </a:r>
            <a:r>
              <a:rPr lang="sr-Cyrl" sz="14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MuseoSans"/>
                <a:cs typeface="Arial"/>
              </a:rPr>
              <a:t>ullesdemo.fr</a:t>
            </a:r>
            <a:endParaRPr lang="sr-Cyrl" sz="1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9119FAA-F327-2E2A-C92F-5C00300AB7D0}"/>
              </a:ext>
            </a:extLst>
          </p:cNvPr>
          <p:cNvSpPr txBox="1"/>
          <p:nvPr/>
        </p:nvSpPr>
        <p:spPr bwMode="auto">
          <a:xfrm>
            <a:off x="445439" y="1236111"/>
            <a:ext cx="3212161" cy="523220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r-Cyrl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Explore (упознај се)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691C50D-7354-4AD4-77A9-100DAAB7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" dirty="0"/>
              <a:t>Ученици сами откривају нешто ново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/>
          <p:cNvSpPr/>
          <p:nvPr/>
        </p:nvSpPr>
        <p:spPr bwMode="auto">
          <a:xfrm>
            <a:off x="1241419" y="2332746"/>
            <a:ext cx="9532258" cy="1891287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Омогућите ученицима да независно и активно стичу знања, искуства и граде шире разумевање концепата, да примењују постојећа знања и даље развијају концепте, да стичу и примењују процедурална знања и вештине.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A9B70E49-A811-098A-EA9E-E96C7EBBC57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89300" y="357115"/>
            <a:ext cx="8064500" cy="686435"/>
          </a:xfrm>
        </p:spPr>
        <p:txBody>
          <a:bodyPr>
            <a:normAutofit/>
          </a:bodyPr>
          <a:lstStyle/>
          <a:p>
            <a:r>
              <a:rPr lang="sr-Cyrl" dirty="0"/>
              <a:t>Ученици сами откривају нешто ново</a:t>
            </a:r>
          </a:p>
        </p:txBody>
      </p:sp>
      <p:sp>
        <p:nvSpPr>
          <p:cNvPr id="2" name="Textfeld 2">
            <a:extLst>
              <a:ext uri="{FF2B5EF4-FFF2-40B4-BE49-F238E27FC236}">
                <a16:creationId xmlns:a16="http://schemas.microsoft.com/office/drawing/2014/main" id="{923B2FCD-5000-4485-6630-88728E887E87}"/>
              </a:ext>
            </a:extLst>
          </p:cNvPr>
          <p:cNvSpPr txBox="1"/>
          <p:nvPr/>
        </p:nvSpPr>
        <p:spPr bwMode="auto">
          <a:xfrm>
            <a:off x="445439" y="1236111"/>
            <a:ext cx="3212161" cy="523220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r-Cyrl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Explore (упознај се)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80B7E05-3920-FA12-651D-2CB58B463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" dirty="0"/>
              <a:t>Како научници уче</a:t>
            </a:r>
          </a:p>
        </p:txBody>
      </p:sp>
      <p:sp>
        <p:nvSpPr>
          <p:cNvPr id="8" name="Rechteck 2"/>
          <p:cNvSpPr/>
          <p:nvPr/>
        </p:nvSpPr>
        <p:spPr bwMode="auto">
          <a:xfrm>
            <a:off x="1241418" y="2339597"/>
            <a:ext cx="9532257" cy="2357056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Знање у биологији се стиче кроз мешавину праксе и теорије, тј. с једне стране искуство се стиче путем посматрања и прикупљења мерљивих података, а с друге стране се користи постојеће знање/постојеће теорије да би се изнеле претпоставке/хипотезе и утврдиле узрочно-последичне везе (однос ако-онда). </a:t>
            </a:r>
          </a:p>
        </p:txBody>
      </p:sp>
      <p:sp>
        <p:nvSpPr>
          <p:cNvPr id="2" name="Textfeld 2">
            <a:extLst>
              <a:ext uri="{FF2B5EF4-FFF2-40B4-BE49-F238E27FC236}">
                <a16:creationId xmlns:a16="http://schemas.microsoft.com/office/drawing/2014/main" id="{97E54978-6FA4-2A1D-F13E-55AB9B62AD28}"/>
              </a:ext>
            </a:extLst>
          </p:cNvPr>
          <p:cNvSpPr txBox="1"/>
          <p:nvPr/>
        </p:nvSpPr>
        <p:spPr bwMode="auto">
          <a:xfrm>
            <a:off x="445439" y="1236111"/>
            <a:ext cx="3212161" cy="523220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r-Cyrl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Explore (упознај се)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/>
          <p:cNvSpPr/>
          <p:nvPr/>
        </p:nvSpPr>
        <p:spPr bwMode="auto">
          <a:xfrm>
            <a:off x="998532" y="2021691"/>
            <a:ext cx="9057777" cy="2814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Мање или више структурисане могућности за учење: одабрани информативни материјал, претрага литературе, анкете/интервјуи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Експерименти (креирање феномена)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Експерименти (провера варијабли)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Игре симулације/игре улога: нпр. циљана припрема за дискусију, итд.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Учење кроз распитивање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B77464-DCC0-DDD3-DF05-099357A35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" dirty="0"/>
              <a:t>Методе за активан рад са садржајем</a:t>
            </a:r>
          </a:p>
        </p:txBody>
      </p:sp>
      <p:sp>
        <p:nvSpPr>
          <p:cNvPr id="2" name="Textfeld 2">
            <a:extLst>
              <a:ext uri="{FF2B5EF4-FFF2-40B4-BE49-F238E27FC236}">
                <a16:creationId xmlns:a16="http://schemas.microsoft.com/office/drawing/2014/main" id="{45F831EE-6537-54A0-0A73-693E26A5DFEA}"/>
              </a:ext>
            </a:extLst>
          </p:cNvPr>
          <p:cNvSpPr txBox="1"/>
          <p:nvPr/>
        </p:nvSpPr>
        <p:spPr bwMode="auto">
          <a:xfrm>
            <a:off x="445439" y="1236111"/>
            <a:ext cx="3212161" cy="523220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r-Cyrl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Explore (упознај се)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44127A-3726-43F6-B787-0AD25945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" noProof="0" dirty="0"/>
              <a:t>1. модул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7C72AE-3E17-4557-B09D-CC4AE96D8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" noProof="0" dirty="0"/>
              <a:t>Преиспитивање сопствених размишљања </a:t>
            </a:r>
          </a:p>
        </p:txBody>
      </p:sp>
    </p:spTree>
    <p:extLst>
      <p:ext uri="{BB962C8B-B14F-4D97-AF65-F5344CB8AC3E}">
        <p14:creationId xmlns:p14="http://schemas.microsoft.com/office/powerpoint/2010/main" val="227223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A8DDA0-78A2-82CC-A8A1-5A024EEF2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" dirty="0"/>
              <a:t>Они који објашњавају највише науче</a:t>
            </a:r>
          </a:p>
        </p:txBody>
      </p:sp>
      <p:sp>
        <p:nvSpPr>
          <p:cNvPr id="4" name="Textfeld 13"/>
          <p:cNvSpPr txBox="1"/>
          <p:nvPr/>
        </p:nvSpPr>
        <p:spPr bwMode="auto">
          <a:xfrm>
            <a:off x="955335" y="1236111"/>
            <a:ext cx="285992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r-Cyrl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Explain (објасни)</a:t>
            </a:r>
            <a:endParaRPr lang="sr-Cyrl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feld 2"/>
          <p:cNvSpPr txBox="1"/>
          <p:nvPr/>
        </p:nvSpPr>
        <p:spPr bwMode="auto">
          <a:xfrm>
            <a:off x="1241418" y="2343701"/>
            <a:ext cx="9266785" cy="235295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defRPr/>
            </a:pPr>
            <a:r>
              <a:rPr lang="sr-Cyrl" sz="2000" noProof="0" dirty="0">
                <a:latin typeface="Poppins"/>
                <a:cs typeface="Calibri"/>
              </a:rPr>
              <a:t>Омогућите ученицима да сами себи, другима и наставнику објасне новостечено знање. По потреби, понудите могућност да наставник постави додатна питања и, ако је потребно, појасни размишљања и даље развије „алтернативне идеје ученика“ или да исправи нетачна објашњења ученика, итд.</a:t>
            </a:r>
            <a:endParaRPr lang="sr-Cyrl" sz="2000" noProof="0" dirty="0">
              <a:latin typeface="Poppins"/>
            </a:endParaRPr>
          </a:p>
          <a:p>
            <a:pPr lvl="0">
              <a:lnSpc>
                <a:spcPct val="150000"/>
              </a:lnSpc>
              <a:buClr>
                <a:srgbClr val="000000"/>
              </a:buClr>
              <a:defRPr/>
            </a:pPr>
            <a:endParaRPr lang="sr-Cyrl" sz="2000" b="0" i="0" u="none" strike="noStrike" cap="none" spc="0" noProof="0" dirty="0">
              <a:ln>
                <a:noFill/>
              </a:ln>
              <a:latin typeface="Poppins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"/>
          <p:cNvSpPr txBox="1"/>
          <p:nvPr/>
        </p:nvSpPr>
        <p:spPr bwMode="auto">
          <a:xfrm>
            <a:off x="641651" y="2170264"/>
            <a:ext cx="6568041" cy="2818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sr-Cyrl" sz="2000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Обично је наставник тај који објашњава – у овој фази ученици су ти који треба да објашњавају </a:t>
            </a:r>
          </a:p>
          <a:p>
            <a:pPr marL="342900" marR="0" lvl="0" indent="-3429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sr-Cyrl" sz="2000" b="0" i="0" u="none" strike="noStrike" cap="none" spc="0" noProof="0" dirty="0">
                <a:ln>
                  <a:noFill/>
                </a:ln>
                <a:latin typeface="Poppins"/>
                <a:cs typeface="Calibri" panose="020F0502020204030204" pitchFamily="34" charset="0"/>
              </a:rPr>
              <a:t>Циљ је да се помогне ученицима да прошире своје разумевање</a:t>
            </a: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sr-Cyrl" sz="2000" noProof="0" dirty="0">
                <a:solidFill>
                  <a:srgbClr val="000000"/>
                </a:solidFill>
                <a:latin typeface="Poppins"/>
                <a:cs typeface="Calibri" panose="020F0502020204030204" pitchFamily="34" charset="0"/>
              </a:rPr>
              <a:t>Задатак наставника је да ослика ширу слику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8193737" y="1236111"/>
            <a:ext cx="2803949" cy="433337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8AFFBD6-16A8-B9B9-DA84-C66887DEA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" dirty="0"/>
              <a:t>Они који објашњавају највише науче</a:t>
            </a:r>
          </a:p>
        </p:txBody>
      </p:sp>
      <p:sp>
        <p:nvSpPr>
          <p:cNvPr id="7" name="Textfeld 33">
            <a:extLst>
              <a:ext uri="{FF2B5EF4-FFF2-40B4-BE49-F238E27FC236}">
                <a16:creationId xmlns:a16="http://schemas.microsoft.com/office/drawing/2014/main" id="{00E65ACE-554B-9953-855E-32AF49C2DDDA}"/>
              </a:ext>
            </a:extLst>
          </p:cNvPr>
          <p:cNvSpPr txBox="1"/>
          <p:nvPr/>
        </p:nvSpPr>
        <p:spPr bwMode="auto">
          <a:xfrm>
            <a:off x="7922683" y="5649621"/>
            <a:ext cx="3612963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sr-Cyrl" sz="1100" dirty="0">
                <a:solidFill>
                  <a:srgbClr val="333333"/>
                </a:solidFill>
                <a:highlight>
                  <a:srgbClr val="FFFFFF"/>
                </a:highlight>
                <a:latin typeface="Segoe UI"/>
                <a:cs typeface="Segoe UI"/>
              </a:rPr>
              <a:t>Слика добијена са:</a:t>
            </a:r>
            <a:r>
              <a:rPr lang="sr-Cyrl" sz="1100" dirty="0">
                <a:solidFill>
                  <a:srgbClr val="00B0F0"/>
                </a:solidFill>
                <a:highlight>
                  <a:srgbClr val="FFFFFF"/>
                </a:highlight>
                <a:latin typeface="Segoe UI"/>
                <a:cs typeface="Segoe UI"/>
              </a:rPr>
              <a:t> </a:t>
            </a:r>
            <a:r>
              <a:rPr lang="sr-Cyrl" sz="1100" dirty="0">
                <a:solidFill>
                  <a:srgbClr val="00B0F0"/>
                </a:solidFill>
                <a:highlight>
                  <a:srgbClr val="FFFFFF"/>
                </a:highlight>
                <a:latin typeface="Segoe UI"/>
                <a:cs typeface="Segoe U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https://talborne.co.za/soil-health</a:t>
            </a:r>
            <a:endParaRPr lang="sr-Cyrl" sz="1100">
              <a:solidFill>
                <a:srgbClr val="00B0F0"/>
              </a:solidFill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Textfeld 13">
            <a:extLst>
              <a:ext uri="{FF2B5EF4-FFF2-40B4-BE49-F238E27FC236}">
                <a16:creationId xmlns:a16="http://schemas.microsoft.com/office/drawing/2014/main" id="{65872050-4F17-782D-9AD4-F20D46888C3B}"/>
              </a:ext>
            </a:extLst>
          </p:cNvPr>
          <p:cNvSpPr txBox="1"/>
          <p:nvPr/>
        </p:nvSpPr>
        <p:spPr bwMode="auto">
          <a:xfrm>
            <a:off x="955335" y="1236111"/>
            <a:ext cx="285992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r-Cyrl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Explain (објасни)</a:t>
            </a:r>
            <a:endParaRPr lang="sr-Cyrl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1AF5AE-ED0C-FC92-9AF3-F94598268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" dirty="0"/>
              <a:t>Они који објашњавају највише науче</a:t>
            </a:r>
          </a:p>
        </p:txBody>
      </p:sp>
      <p:pic>
        <p:nvPicPr>
          <p:cNvPr id="7" name="Grafik 5">
            <a:extLst>
              <a:ext uri="{FF2B5EF4-FFF2-40B4-BE49-F238E27FC236}">
                <a16:creationId xmlns:a16="http://schemas.microsoft.com/office/drawing/2014/main" id="{2B8B9555-9FFF-FF10-D444-07BAEEAF10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8193737" y="1236111"/>
            <a:ext cx="2803949" cy="4333375"/>
          </a:xfrm>
          <a:prstGeom prst="rect">
            <a:avLst/>
          </a:prstGeom>
        </p:spPr>
      </p:pic>
      <p:sp>
        <p:nvSpPr>
          <p:cNvPr id="8" name="Rechteck 3"/>
          <p:cNvSpPr/>
          <p:nvPr/>
        </p:nvSpPr>
        <p:spPr bwMode="auto">
          <a:xfrm>
            <a:off x="929054" y="2175664"/>
            <a:ext cx="6096000" cy="23570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defRPr/>
            </a:pPr>
            <a:r>
              <a:rPr lang="sr-Cyrl" sz="2000" b="1" noProof="0" dirty="0">
                <a:solidFill>
                  <a:srgbClr val="000000"/>
                </a:solidFill>
                <a:latin typeface="Poppins"/>
                <a:cs typeface="Calibri" panose="020F0502020204030204" pitchFamily="34" charset="0"/>
              </a:rPr>
              <a:t>Задатак 3.2: Прочитајте текст на овом постеру индивидуално </a:t>
            </a:r>
          </a:p>
          <a:p>
            <a:pPr>
              <a:lnSpc>
                <a:spcPct val="150000"/>
              </a:lnSpc>
              <a:buClr>
                <a:srgbClr val="000000"/>
              </a:buClr>
              <a:defRPr/>
            </a:pPr>
            <a:r>
              <a:rPr lang="sr-Cyrl" sz="2000" b="1" noProof="0" dirty="0">
                <a:solidFill>
                  <a:srgbClr val="000000"/>
                </a:solidFill>
                <a:latin typeface="Poppins"/>
                <a:cs typeface="Calibri" panose="020F0502020204030204" pitchFamily="34" charset="0"/>
              </a:rPr>
              <a:t>Објасни својим речима (рад у групама)</a:t>
            </a: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sr-Cyrl" sz="2000" i="1" noProof="0" dirty="0">
                <a:solidFill>
                  <a:srgbClr val="000000"/>
                </a:solidFill>
                <a:latin typeface="Poppins"/>
                <a:cs typeface="Calibri" panose="020F0502020204030204" pitchFamily="34" charset="0"/>
              </a:rPr>
              <a:t>Шта је здраво земљиште?  </a:t>
            </a: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sr-Cyrl" sz="2000" i="1" noProof="0" dirty="0">
                <a:solidFill>
                  <a:srgbClr val="000000"/>
                </a:solidFill>
                <a:latin typeface="Poppins"/>
                <a:cs typeface="Calibri" panose="020F0502020204030204" pitchFamily="34" charset="0"/>
              </a:rPr>
              <a:t>Како изгледа</a:t>
            </a:r>
            <a:r>
              <a:rPr lang="sr-Cyrl" sz="2000" i="1" noProof="0" dirty="0">
                <a:latin typeface="Poppins"/>
                <a:cs typeface="Calibri" panose="020F0502020204030204" pitchFamily="34" charset="0"/>
              </a:rPr>
              <a:t>?</a:t>
            </a: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sr-Cyrl" sz="2000" i="1" noProof="0" dirty="0">
                <a:latin typeface="Poppins"/>
                <a:cs typeface="Calibri" panose="020F0502020204030204" pitchFamily="34" charset="0"/>
              </a:rPr>
              <a:t>…</a:t>
            </a:r>
            <a:endParaRPr lang="sr-Cyrl" sz="2000" noProof="0" dirty="0">
              <a:latin typeface="Poppins"/>
              <a:cs typeface="Calibri" panose="020F0502020204030204" pitchFamily="34" charset="0"/>
            </a:endParaRPr>
          </a:p>
        </p:txBody>
      </p:sp>
      <p:sp>
        <p:nvSpPr>
          <p:cNvPr id="5" name="Textfeld 33">
            <a:extLst>
              <a:ext uri="{FF2B5EF4-FFF2-40B4-BE49-F238E27FC236}">
                <a16:creationId xmlns:a16="http://schemas.microsoft.com/office/drawing/2014/main" id="{064DB45F-506D-7B7C-C36F-671A8588904A}"/>
              </a:ext>
            </a:extLst>
          </p:cNvPr>
          <p:cNvSpPr txBox="1"/>
          <p:nvPr/>
        </p:nvSpPr>
        <p:spPr bwMode="auto">
          <a:xfrm>
            <a:off x="7922683" y="5649621"/>
            <a:ext cx="3612963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sr-Cyrl" sz="1100" dirty="0">
                <a:solidFill>
                  <a:srgbClr val="333333"/>
                </a:solidFill>
                <a:highlight>
                  <a:srgbClr val="FFFFFF"/>
                </a:highlight>
                <a:latin typeface="Segoe UI"/>
                <a:cs typeface="Segoe UI"/>
              </a:rPr>
              <a:t>Слика добијена са:</a:t>
            </a:r>
            <a:r>
              <a:rPr lang="sr-Cyrl" sz="1100" dirty="0">
                <a:solidFill>
                  <a:srgbClr val="00B0F0"/>
                </a:solidFill>
                <a:highlight>
                  <a:srgbClr val="FFFFFF"/>
                </a:highlight>
                <a:latin typeface="Segoe UI"/>
                <a:cs typeface="Segoe UI"/>
              </a:rPr>
              <a:t> </a:t>
            </a:r>
            <a:r>
              <a:rPr lang="sr-Cyrl" sz="1100" dirty="0">
                <a:solidFill>
                  <a:srgbClr val="00B0F0"/>
                </a:solidFill>
                <a:highlight>
                  <a:srgbClr val="FFFFFF"/>
                </a:highlight>
                <a:latin typeface="Segoe UI"/>
                <a:cs typeface="Segoe U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https://talborne.co.za/soil-health</a:t>
            </a:r>
            <a:endParaRPr lang="sr-Cyrl" sz="1100">
              <a:solidFill>
                <a:srgbClr val="00B0F0"/>
              </a:solidFill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" name="Textfeld 13">
            <a:extLst>
              <a:ext uri="{FF2B5EF4-FFF2-40B4-BE49-F238E27FC236}">
                <a16:creationId xmlns:a16="http://schemas.microsoft.com/office/drawing/2014/main" id="{01F3EEBF-51F8-8999-43D1-F8890393D74C}"/>
              </a:ext>
            </a:extLst>
          </p:cNvPr>
          <p:cNvSpPr txBox="1"/>
          <p:nvPr/>
        </p:nvSpPr>
        <p:spPr bwMode="auto">
          <a:xfrm>
            <a:off x="955335" y="1236111"/>
            <a:ext cx="285992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r-Cyrl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Explain (објасни)</a:t>
            </a:r>
            <a:endParaRPr lang="sr-Cyrl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9626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 bwMode="auto">
          <a:xfrm>
            <a:off x="964616" y="3255526"/>
            <a:ext cx="7562680" cy="193899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sr-Cyrl" sz="2000" noProof="0" dirty="0">
                <a:solidFill>
                  <a:srgbClr val="000000"/>
                </a:solidFill>
                <a:latin typeface="Poppins"/>
                <a:cs typeface="Calibri" panose="020F0502020204030204" pitchFamily="34" charset="0"/>
              </a:rPr>
              <a:t>Ученици добијају информативне картице о свакој животињи коју су пронашли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sr-Cyrl" sz="2000" noProof="0" dirty="0">
                <a:solidFill>
                  <a:srgbClr val="000000"/>
                </a:solidFill>
                <a:latin typeface="Poppins"/>
                <a:cs typeface="Calibri" panose="020F0502020204030204" pitchFamily="34" charset="0"/>
              </a:rPr>
              <a:t>Ученици праве мању презентацију у којој објашњавају како одређена животиња доприноси систему земљишта 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8832762" y="2930681"/>
            <a:ext cx="1466434" cy="146643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85F0AE5-40CA-40FB-AEF3-3995A988E8DB}"/>
              </a:ext>
            </a:extLst>
          </p:cNvPr>
          <p:cNvSpPr txBox="1"/>
          <p:nvPr/>
        </p:nvSpPr>
        <p:spPr>
          <a:xfrm>
            <a:off x="964616" y="2093469"/>
            <a:ext cx="6945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" sz="2000" b="1" u="sng" noProof="0" dirty="0">
                <a:latin typeface="Poppins"/>
              </a:rPr>
              <a:t>Задатак 3.3. </a:t>
            </a:r>
            <a:r>
              <a:rPr lang="sr-Cyrl" sz="2000" noProof="0" dirty="0">
                <a:latin typeface="Poppins"/>
              </a:rPr>
              <a:t>Након упознавања са животињама из земљишта, ови задаци ће захтевати од ученика да објасне шта су већ научили</a:t>
            </a:r>
          </a:p>
        </p:txBody>
      </p:sp>
      <p:pic>
        <p:nvPicPr>
          <p:cNvPr id="8" name="Grafik 7" descr="Lehrer">
            <a:extLst>
              <a:ext uri="{FF2B5EF4-FFF2-40B4-BE49-F238E27FC236}">
                <a16:creationId xmlns:a16="http://schemas.microsoft.com/office/drawing/2014/main" id="{BE0F0975-E2D7-464D-A71B-1A2F65BAF814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20333" y="4397115"/>
            <a:ext cx="914400" cy="9144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6012733-7EBF-DBE4-1D0D-82BAB1FDE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" dirty="0"/>
              <a:t>Они који објашњавају највише науче</a:t>
            </a:r>
          </a:p>
        </p:txBody>
      </p:sp>
      <p:sp>
        <p:nvSpPr>
          <p:cNvPr id="2" name="Textfeld 13">
            <a:extLst>
              <a:ext uri="{FF2B5EF4-FFF2-40B4-BE49-F238E27FC236}">
                <a16:creationId xmlns:a16="http://schemas.microsoft.com/office/drawing/2014/main" id="{E481CD91-D54B-7C99-9F9E-BCCCE22C6E87}"/>
              </a:ext>
            </a:extLst>
          </p:cNvPr>
          <p:cNvSpPr txBox="1"/>
          <p:nvPr/>
        </p:nvSpPr>
        <p:spPr bwMode="auto">
          <a:xfrm>
            <a:off x="955335" y="1236111"/>
            <a:ext cx="285992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r-Cyrl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Explain (објасни)</a:t>
            </a:r>
            <a:endParaRPr lang="sr-Cyrl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669667" y="2580324"/>
            <a:ext cx="1697351" cy="1697351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 bwMode="auto">
          <a:xfrm>
            <a:off x="2651250" y="6498067"/>
            <a:ext cx="6096000" cy="261610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>
              <a:defRPr/>
            </a:pPr>
            <a:endParaRPr lang="sr-Cyrl" sz="1050" noProof="0" dirty="0"/>
          </a:p>
        </p:txBody>
      </p:sp>
      <p:sp>
        <p:nvSpPr>
          <p:cNvPr id="3" name="Rechteck 2"/>
          <p:cNvSpPr/>
          <p:nvPr/>
        </p:nvSpPr>
        <p:spPr bwMode="auto">
          <a:xfrm>
            <a:off x="1067813" y="1876673"/>
            <a:ext cx="836410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Објашњења су и даље најчешће коришћено наставно средство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Првенствено, они који објашњавају највише и науче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Наставник треба да даје објашњења само ако то ученицима претешко пада или ако њихова објашњења нису довољна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Коментар да је објашњење било делимично нетачно је погубно за успешно учење</a:t>
            </a:r>
          </a:p>
        </p:txBody>
      </p:sp>
      <p:sp>
        <p:nvSpPr>
          <p:cNvPr id="4" name="Rechteck 3"/>
          <p:cNvSpPr/>
          <p:nvPr/>
        </p:nvSpPr>
        <p:spPr bwMode="auto">
          <a:xfrm>
            <a:off x="1588737" y="4864232"/>
            <a:ext cx="8504372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" sz="2000" b="1" i="1" noProof="0" dirty="0">
                <a:latin typeface="Poppins"/>
                <a:cs typeface="Calibri" panose="020F0502020204030204" pitchFamily="34" charset="0"/>
              </a:rPr>
              <a:t>-&gt; Много је ефикасније упутити ученике да сами објасне садржај користећи решења која имају примере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3606A0A-D25F-4F0E-0D3F-5DCF075F6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" dirty="0"/>
              <a:t>објашњење</a:t>
            </a:r>
          </a:p>
        </p:txBody>
      </p:sp>
      <p:sp>
        <p:nvSpPr>
          <p:cNvPr id="2" name="Textfeld 13">
            <a:extLst>
              <a:ext uri="{FF2B5EF4-FFF2-40B4-BE49-F238E27FC236}">
                <a16:creationId xmlns:a16="http://schemas.microsoft.com/office/drawing/2014/main" id="{542F3E53-D867-366A-77CF-8C25AA50DFBC}"/>
              </a:ext>
            </a:extLst>
          </p:cNvPr>
          <p:cNvSpPr txBox="1"/>
          <p:nvPr/>
        </p:nvSpPr>
        <p:spPr bwMode="auto">
          <a:xfrm>
            <a:off x="955335" y="1236111"/>
            <a:ext cx="285992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r-Cyrl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Explain (објасни)</a:t>
            </a:r>
            <a:endParaRPr lang="sr-Cyrl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/>
          <p:cNvSpPr/>
          <p:nvPr/>
        </p:nvSpPr>
        <p:spPr bwMode="auto">
          <a:xfrm>
            <a:off x="780254" y="1978253"/>
            <a:ext cx="888941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Именујте тему, наведите циљ и оквир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Наставите на структурисан и организован начин - експлицитно појасните узрочно-последичне односе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Надоградите се на оно што је већ познато и користите аналогије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Наведите конкретне примере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Илуструјте користећи неки медијум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Нагласите важне ствари гласовно, гестовима, запишите их, направите драмску паузу и задржите контакт погледом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Комуницирајте интерактивно, али не постављајте питања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Ограничите сложеност изражавања, причајте једноставним језиком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Понављајте ствари и направите јасне етапе у излагању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Будите динамични и покажите ентузијазам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C4A65B-2E21-201B-2062-A380D51D5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" dirty="0">
                <a:cs typeface="Arial"/>
              </a:rPr>
              <a:t>Десет карактеристика добрих објашњења у контексту школе</a:t>
            </a:r>
            <a:endParaRPr lang="sr-Cyrl" dirty="0"/>
          </a:p>
        </p:txBody>
      </p:sp>
      <p:pic>
        <p:nvPicPr>
          <p:cNvPr id="6" name="Grafik 4">
            <a:extLst>
              <a:ext uri="{FF2B5EF4-FFF2-40B4-BE49-F238E27FC236}">
                <a16:creationId xmlns:a16="http://schemas.microsoft.com/office/drawing/2014/main" id="{6A21B694-FEA7-BE4C-69DC-610CA95032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669667" y="2580324"/>
            <a:ext cx="1697351" cy="1697351"/>
          </a:xfrm>
          <a:prstGeom prst="rect">
            <a:avLst/>
          </a:prstGeom>
        </p:spPr>
      </p:pic>
      <p:sp>
        <p:nvSpPr>
          <p:cNvPr id="3" name="Textfeld 13">
            <a:extLst>
              <a:ext uri="{FF2B5EF4-FFF2-40B4-BE49-F238E27FC236}">
                <a16:creationId xmlns:a16="http://schemas.microsoft.com/office/drawing/2014/main" id="{7656FFFB-D7E6-F791-BC43-B41BAE292236}"/>
              </a:ext>
            </a:extLst>
          </p:cNvPr>
          <p:cNvSpPr txBox="1"/>
          <p:nvPr/>
        </p:nvSpPr>
        <p:spPr bwMode="auto">
          <a:xfrm>
            <a:off x="955335" y="1236111"/>
            <a:ext cx="285992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r-Cyrl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Explain (објасни)</a:t>
            </a:r>
            <a:endParaRPr lang="sr-Cyrl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hteck 6"/>
          <p:cNvSpPr/>
          <p:nvPr/>
        </p:nvSpPr>
        <p:spPr bwMode="auto">
          <a:xfrm>
            <a:off x="5943600" y="5456228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sr-Cyrl" sz="1050" u="sng" noProof="0" dirty="0"/>
              <a:t>(https://www.natur-erforschen.net/wp-content/uploads/2017/08/Pedosph%C3%A4re-2.pdf, Приступљено 19.05.2025)</a:t>
            </a:r>
            <a:r>
              <a:rPr lang="sr-Cyrl" sz="1050" noProof="0" dirty="0"/>
              <a:t> </a:t>
            </a:r>
          </a:p>
        </p:txBody>
      </p:sp>
      <p:sp>
        <p:nvSpPr>
          <p:cNvPr id="8" name="Rechteck 7"/>
          <p:cNvSpPr/>
          <p:nvPr/>
        </p:nvSpPr>
        <p:spPr bwMode="auto">
          <a:xfrm>
            <a:off x="493535" y="2128597"/>
            <a:ext cx="405098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sr-Cyrl" sz="2000" i="1" noProof="0" dirty="0">
                <a:latin typeface="Poppins"/>
                <a:cs typeface="Calibri" panose="020F0502020204030204" pitchFamily="34" charset="0"/>
              </a:rPr>
              <a:t>Упоредите ове две слике и опишите: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sr-Cyrl" sz="2000" i="1" noProof="0" dirty="0">
                <a:latin typeface="Poppins"/>
                <a:cs typeface="Calibri" panose="020F0502020204030204" pitchFamily="34" charset="0"/>
              </a:rPr>
              <a:t>Колико информација садрже?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sr-Cyrl" sz="2000" i="1" noProof="0" dirty="0">
                <a:latin typeface="Poppins"/>
                <a:cs typeface="Calibri" panose="020F0502020204030204" pitchFamily="34" charset="0"/>
              </a:rPr>
              <a:t>Коју бисте користили на часу и зашто?</a:t>
            </a:r>
          </a:p>
          <a:p>
            <a:pPr>
              <a:lnSpc>
                <a:spcPct val="150000"/>
              </a:lnSpc>
              <a:defRPr/>
            </a:pPr>
            <a:endParaRPr lang="sr-Cyrl" sz="2000" i="1" noProof="0" dirty="0">
              <a:latin typeface="Poppins"/>
              <a:cs typeface="Calibri" panose="020F0502020204030204" pitchFamily="34" charset="0"/>
            </a:endParaRPr>
          </a:p>
        </p:txBody>
      </p:sp>
      <p:sp>
        <p:nvSpPr>
          <p:cNvPr id="4" name="AutoShape 2" descr="File:Soil profile.svg - Wikimedia Commons">
            <a:extLst>
              <a:ext uri="{FF2B5EF4-FFF2-40B4-BE49-F238E27FC236}">
                <a16:creationId xmlns:a16="http://schemas.microsoft.com/office/drawing/2014/main" id="{8AA99F7F-192B-4066-9ABF-E19A597964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r-Cyrl" noProof="0" dirty="0"/>
          </a:p>
        </p:txBody>
      </p:sp>
      <p:sp>
        <p:nvSpPr>
          <p:cNvPr id="6" name="AutoShape 4" descr="File:Soil profile.svg - Wikimedia Commons">
            <a:extLst>
              <a:ext uri="{FF2B5EF4-FFF2-40B4-BE49-F238E27FC236}">
                <a16:creationId xmlns:a16="http://schemas.microsoft.com/office/drawing/2014/main" id="{82CD19AC-2D11-47F1-83E2-95A71399A9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r-Cyrl" noProof="0" dirty="0"/>
          </a:p>
        </p:txBody>
      </p:sp>
      <p:pic>
        <p:nvPicPr>
          <p:cNvPr id="2054" name="Picture 6" descr="File:Podzol A soils.svg - Wikimedia Commons">
            <a:extLst>
              <a:ext uri="{FF2B5EF4-FFF2-40B4-BE49-F238E27FC236}">
                <a16:creationId xmlns:a16="http://schemas.microsoft.com/office/drawing/2014/main" id="{1FF38792-9CBF-4B4E-8EED-10FF1AB57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455" y="1834458"/>
            <a:ext cx="4380144" cy="340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90A95FC-511B-414C-8942-5C3A9C1BD3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4515" y="1776856"/>
            <a:ext cx="2625520" cy="36757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0259A8-29DF-1C80-D655-7CF46FE55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" dirty="0"/>
              <a:t>Пример: профил земљишта</a:t>
            </a:r>
          </a:p>
        </p:txBody>
      </p:sp>
      <p:sp>
        <p:nvSpPr>
          <p:cNvPr id="3" name="Textfeld 13">
            <a:extLst>
              <a:ext uri="{FF2B5EF4-FFF2-40B4-BE49-F238E27FC236}">
                <a16:creationId xmlns:a16="http://schemas.microsoft.com/office/drawing/2014/main" id="{DE641B8E-0CF2-3E30-ED31-D0E34D30092D}"/>
              </a:ext>
            </a:extLst>
          </p:cNvPr>
          <p:cNvSpPr txBox="1"/>
          <p:nvPr/>
        </p:nvSpPr>
        <p:spPr bwMode="auto">
          <a:xfrm>
            <a:off x="955335" y="1236111"/>
            <a:ext cx="285992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r-Cyrl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Explain (објасни)</a:t>
            </a:r>
            <a:endParaRPr lang="sr-Cyrl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5166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B0184A-4520-0B81-0EA7-187621A3A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" dirty="0"/>
              <a:t>Густина информација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</p:spPr>
        <p:txBody>
          <a:bodyPr/>
          <a:lstStyle/>
          <a:p>
            <a:pPr>
              <a:defRPr/>
            </a:pPr>
            <a:fld id="{C78E65DB-0693-4285-868B-A910EFECD7CD}" type="slidenum">
              <a:rPr lang="en-GB" noProof="0" smtClean="0"/>
              <a:t>37</a:t>
            </a:fld>
            <a:endParaRPr lang="sr-Cyrl" noProof="0" dirty="0"/>
          </a:p>
        </p:txBody>
      </p:sp>
      <p:pic>
        <p:nvPicPr>
          <p:cNvPr id="5122" name="Picture 2" descr="File:Soil fauna, climatic gradients and soil heterogeneity.jpg - Wikimedia  Commons">
            <a:extLst>
              <a:ext uri="{FF2B5EF4-FFF2-40B4-BE49-F238E27FC236}">
                <a16:creationId xmlns:a16="http://schemas.microsoft.com/office/drawing/2014/main" id="{B28BF8E5-4992-46D8-8223-147B4AC6F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76928"/>
            <a:ext cx="4543060" cy="410414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85B79A6-1642-4469-A98C-130991CC6A90}"/>
              </a:ext>
            </a:extLst>
          </p:cNvPr>
          <p:cNvSpPr txBox="1"/>
          <p:nvPr/>
        </p:nvSpPr>
        <p:spPr>
          <a:xfrm>
            <a:off x="734015" y="2059363"/>
            <a:ext cx="40494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" sz="2000" noProof="0" dirty="0">
                <a:latin typeface="Poppins"/>
              </a:rPr>
              <a:t>Приликом одабира визуелног приказа, наставник мора узети у обзир знање које ученици већ имају о садржају и њихову способност да разумеју сложеност визуелног приказа.</a:t>
            </a:r>
          </a:p>
          <a:p>
            <a:endParaRPr lang="sr-Cyrl" sz="2000" noProof="0" dirty="0">
              <a:latin typeface="Poppins"/>
            </a:endParaRPr>
          </a:p>
          <a:p>
            <a:r>
              <a:rPr lang="sr-Cyrl" sz="2000" noProof="0" dirty="0">
                <a:latin typeface="Poppins"/>
              </a:rPr>
              <a:t>Има смисла користити визуелне приказе различитих нивоа сложености како би се изашло у сусрет потребама ученика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030912" y="5537238"/>
            <a:ext cx="4343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" sz="1100" noProof="0" dirty="0"/>
              <a:t>Извор: Briones, M. (2018). The Serendipitous Value of Soil Fauna in Ecosystem Functioning: The Unexplained Explained, Frontiers. 19.05.2025</a:t>
            </a:r>
          </a:p>
        </p:txBody>
      </p:sp>
      <p:sp>
        <p:nvSpPr>
          <p:cNvPr id="7" name="Textfeld 13">
            <a:extLst>
              <a:ext uri="{FF2B5EF4-FFF2-40B4-BE49-F238E27FC236}">
                <a16:creationId xmlns:a16="http://schemas.microsoft.com/office/drawing/2014/main" id="{BC8536E0-7D25-F776-FFFC-349CE01CF936}"/>
              </a:ext>
            </a:extLst>
          </p:cNvPr>
          <p:cNvSpPr txBox="1"/>
          <p:nvPr/>
        </p:nvSpPr>
        <p:spPr bwMode="auto">
          <a:xfrm>
            <a:off x="955335" y="1236111"/>
            <a:ext cx="285992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r-Cyrl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Explain (објасни)</a:t>
            </a:r>
            <a:endParaRPr lang="sr-Cyrl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CAE935-C384-6F4F-E86C-5BA6D0E78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" dirty="0"/>
              <a:t>обрада слике захтева помоћ наставника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</p:spPr>
        <p:txBody>
          <a:bodyPr/>
          <a:lstStyle/>
          <a:p>
            <a:pPr>
              <a:defRPr/>
            </a:pPr>
            <a:fld id="{C78E65DB-0693-4285-868B-A910EFECD7CD}" type="slidenum">
              <a:rPr lang="en-GB" noProof="0" smtClean="0"/>
              <a:t>38</a:t>
            </a:fld>
            <a:endParaRPr lang="sr-Cyrl" noProof="0" dirty="0"/>
          </a:p>
        </p:txBody>
      </p:sp>
      <p:sp>
        <p:nvSpPr>
          <p:cNvPr id="4" name="Textfeld 3"/>
          <p:cNvSpPr txBox="1"/>
          <p:nvPr/>
        </p:nvSpPr>
        <p:spPr bwMode="auto">
          <a:xfrm>
            <a:off x="672341" y="1355740"/>
            <a:ext cx="11043407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Ученици примећују карактеристике слике и бирају познате аспекте.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Враћају се на претходно репрезентативно знање и интегришу га у „ментални модел“.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Креира се „ментални модел“ којим се апстрахују конкретни детаљи перцептуалног утиска.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Што су сложеније и разноврсније садржајне везе унутар једног облика приказа или између различитих облика приказа (нпр. текста и илустрације), то је веће оптерећење радне меморије (когнитивно оптерећење).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44127A-3726-43F6-B787-0AD25945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" noProof="0" dirty="0"/>
              <a:t>4. модул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7C72AE-3E17-4557-B09D-CC4AE96D8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Cyrl" noProof="0" dirty="0"/>
              <a:t>Разрада знања о земљишту и оцењивање напретка ученика </a:t>
            </a:r>
          </a:p>
        </p:txBody>
      </p:sp>
    </p:spTree>
    <p:extLst>
      <p:ext uri="{BB962C8B-B14F-4D97-AF65-F5344CB8AC3E}">
        <p14:creationId xmlns:p14="http://schemas.microsoft.com/office/powerpoint/2010/main" val="3649040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 bwMode="auto">
          <a:xfrm>
            <a:off x="962559" y="1783367"/>
            <a:ext cx="7208590" cy="33650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sr-Cyrl" b="1" noProof="0" dirty="0">
                <a:latin typeface="Poppins"/>
              </a:rPr>
              <a:t>Задатак 1.1. Размислите о следећем:</a:t>
            </a:r>
            <a:r>
              <a:rPr lang="sr-Cyrl" noProof="0" dirty="0">
                <a:latin typeface="Poppins"/>
              </a:rPr>
              <a:t>: </a:t>
            </a:r>
          </a:p>
          <a:p>
            <a:pPr>
              <a:lnSpc>
                <a:spcPct val="150000"/>
              </a:lnSpc>
              <a:defRPr/>
            </a:pPr>
            <a:r>
              <a:rPr lang="sr-Cyrl" i="1" noProof="0" dirty="0">
                <a:latin typeface="Poppins"/>
              </a:rPr>
              <a:t>Шта за вас значи добра настава из области екологије? </a:t>
            </a:r>
          </a:p>
          <a:p>
            <a:pPr>
              <a:lnSpc>
                <a:spcPct val="150000"/>
              </a:lnSpc>
              <a:defRPr/>
            </a:pPr>
            <a:r>
              <a:rPr lang="sr-Cyrl" noProof="0" dirty="0">
                <a:latin typeface="Poppins"/>
              </a:rPr>
              <a:t>(3 минута)</a:t>
            </a:r>
            <a:endParaRPr lang="sr-Cyrl" b="1" noProof="0" dirty="0">
              <a:latin typeface="Poppins"/>
            </a:endParaRPr>
          </a:p>
          <a:p>
            <a:pPr>
              <a:lnSpc>
                <a:spcPct val="150000"/>
              </a:lnSpc>
              <a:defRPr/>
            </a:pPr>
            <a:r>
              <a:rPr lang="sr-Cyrl" b="1" noProof="0" dirty="0">
                <a:latin typeface="Poppins"/>
              </a:rPr>
              <a:t>Разговарајте</a:t>
            </a:r>
            <a:r>
              <a:rPr lang="sr-Cyrl" noProof="0" dirty="0">
                <a:latin typeface="Poppins"/>
              </a:rPr>
              <a:t> у групама од по четворо: </a:t>
            </a:r>
          </a:p>
          <a:p>
            <a:pPr>
              <a:lnSpc>
                <a:spcPct val="150000"/>
              </a:lnSpc>
              <a:defRPr/>
            </a:pPr>
            <a:r>
              <a:rPr lang="sr-Cyrl" i="1" noProof="0" dirty="0">
                <a:latin typeface="Poppins"/>
              </a:rPr>
              <a:t>Како бисте утврдили приоритетна размишљања? (Шта је најважнији аспекат? Шта је најмање важан аспекат?) </a:t>
            </a:r>
          </a:p>
          <a:p>
            <a:pPr>
              <a:lnSpc>
                <a:spcPct val="150000"/>
              </a:lnSpc>
              <a:defRPr/>
            </a:pPr>
            <a:r>
              <a:rPr lang="sr-Cyrl" noProof="0" dirty="0">
                <a:latin typeface="Poppins"/>
              </a:rPr>
              <a:t>(5 минута)</a:t>
            </a:r>
            <a:endParaRPr lang="sr-Cyrl" b="1" noProof="0" dirty="0">
              <a:latin typeface="Poppins"/>
            </a:endParaRPr>
          </a:p>
          <a:p>
            <a:pPr>
              <a:lnSpc>
                <a:spcPct val="150000"/>
              </a:lnSpc>
              <a:defRPr/>
            </a:pPr>
            <a:r>
              <a:rPr lang="sr-Cyrl" noProof="0" dirty="0">
                <a:latin typeface="Poppins"/>
              </a:rPr>
              <a:t>Укратко </a:t>
            </a:r>
            <a:r>
              <a:rPr lang="sr-Cyrl" b="1" noProof="0" dirty="0">
                <a:latin typeface="Poppins"/>
              </a:rPr>
              <a:t>презентујте</a:t>
            </a:r>
            <a:r>
              <a:rPr lang="sr-Cyrl" noProof="0" dirty="0">
                <a:latin typeface="Poppins"/>
              </a:rPr>
              <a:t> резултате.</a:t>
            </a:r>
          </a:p>
        </p:txBody>
      </p:sp>
      <p:sp>
        <p:nvSpPr>
          <p:cNvPr id="5" name="Rechteckige Legende 4"/>
          <p:cNvSpPr/>
          <p:nvPr/>
        </p:nvSpPr>
        <p:spPr bwMode="auto">
          <a:xfrm>
            <a:off x="8273939" y="1783367"/>
            <a:ext cx="3198693" cy="1701739"/>
          </a:xfrm>
          <a:prstGeom prst="wedgeRectCallout">
            <a:avLst>
              <a:gd name="adj1" fmla="val -36489"/>
              <a:gd name="adj2" fmla="val 100550"/>
            </a:avLst>
          </a:prstGeom>
          <a:solidFill>
            <a:srgbClr val="0CAF8F"/>
          </a:solidFill>
          <a:ln>
            <a:solidFill>
              <a:srgbClr val="5A31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sr-Cyrl" b="1" noProof="0" dirty="0"/>
              <a:t>Образовни принцип:
</a:t>
            </a:r>
            <a:r>
              <a:rPr lang="sr-Cyrl" noProof="0" dirty="0"/>
              <a:t>Сазнајте које су оформљене представе ученика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162FC13-18CB-58F1-25FC-DEFF1E9F1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sr-Cyrl" dirty="0"/>
              <a:t>Шта мислите шта је „добра настава из области екологије“?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 bwMode="auto">
          <a:xfrm>
            <a:off x="669822" y="2095284"/>
            <a:ext cx="10861777" cy="30033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sr-Cyrl" noProof="0" dirty="0">
                <a:latin typeface="Poppins"/>
                <a:cs typeface="Calibri" panose="020F0502020204030204" pitchFamily="34" charset="0"/>
              </a:rPr>
              <a:t>Пружање могућности ученицима да детаљно разраде неку тему, да примене искуства у различитом контексту, стекну додатна знања, прошире концептуално разумевање, да стичу и примењују процедурална знања и вештине (проширивање и пренос знања). </a:t>
            </a:r>
          </a:p>
          <a:p>
            <a:pPr>
              <a:lnSpc>
                <a:spcPct val="150000"/>
              </a:lnSpc>
              <a:defRPr/>
            </a:pPr>
            <a:r>
              <a:rPr lang="sr-Cyrl" b="1" u="sng" noProof="0" dirty="0">
                <a:latin typeface="Poppins"/>
                <a:cs typeface="Calibri"/>
              </a:rPr>
              <a:t>Методи: </a:t>
            </a:r>
          </a:p>
          <a:p>
            <a:pPr marL="342900" indent="-342900">
              <a:lnSpc>
                <a:spcPct val="150000"/>
              </a:lnSpc>
              <a:buFont typeface="Arial" pitchFamily="2" charset="2"/>
              <a:buChar char="•"/>
              <a:defRPr/>
            </a:pPr>
            <a:r>
              <a:rPr lang="sr-Cyrl" noProof="0" dirty="0">
                <a:latin typeface="Poppins"/>
                <a:cs typeface="Calibri" panose="020F0502020204030204" pitchFamily="34" charset="0"/>
              </a:rPr>
              <a:t>Детаљна питања </a:t>
            </a:r>
          </a:p>
          <a:p>
            <a:pPr marL="342900" indent="-342900">
              <a:lnSpc>
                <a:spcPct val="150000"/>
              </a:lnSpc>
              <a:buFont typeface="Arial" pitchFamily="2" charset="2"/>
              <a:buChar char="•"/>
              <a:defRPr/>
            </a:pPr>
            <a:r>
              <a:rPr lang="sr-Cyrl" noProof="0" dirty="0">
                <a:latin typeface="Poppins"/>
                <a:cs typeface="Calibri" panose="020F0502020204030204" pitchFamily="34" charset="0"/>
              </a:rPr>
              <a:t>Примери примене: нпр. посматрајте пажљивије животиње из земљишта како бисте сазнали како дишу или како им изгледа усни апарат, идентификујте различите типове земљишта у школском дворишту, </a:t>
            </a: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7DECB7-CCE5-759A-0909-DB0A73FC2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" dirty="0"/>
              <a:t>Разрада – Уђите дубље у тему</a:t>
            </a:r>
          </a:p>
        </p:txBody>
      </p:sp>
      <p:sp>
        <p:nvSpPr>
          <p:cNvPr id="4" name="Textfeld 18"/>
          <p:cNvSpPr txBox="1"/>
          <p:nvPr/>
        </p:nvSpPr>
        <p:spPr bwMode="auto">
          <a:xfrm>
            <a:off x="795892" y="1236111"/>
            <a:ext cx="3649984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r-Cyrl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Elaborate (разради)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 bwMode="auto">
          <a:xfrm>
            <a:off x="445439" y="1975494"/>
            <a:ext cx="5650561" cy="37486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just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r-Cyrl" sz="1600" b="1" i="0" u="sng" strike="noStrike" cap="none" spc="0" noProof="0" dirty="0">
                <a:ln>
                  <a:noFill/>
                </a:ln>
                <a:latin typeface="Poppins"/>
                <a:cs typeface="Calibri"/>
              </a:rPr>
              <a:t>Задатак 4.1</a:t>
            </a:r>
            <a:r>
              <a:rPr lang="sr-Cyrl" sz="1600" b="1" u="sng" noProof="0" dirty="0">
                <a:latin typeface="Poppins"/>
                <a:cs typeface="Calibri"/>
              </a:rPr>
              <a:t>.:</a:t>
            </a:r>
            <a:r>
              <a:rPr lang="sr-Cyrl" sz="1600" b="1" i="0" u="sng" strike="noStrike" cap="none" spc="0" noProof="0" dirty="0">
                <a:ln>
                  <a:noFill/>
                </a:ln>
                <a:latin typeface="Poppins"/>
                <a:cs typeface="Calibri"/>
              </a:rPr>
              <a:t> </a:t>
            </a:r>
            <a:r>
              <a:rPr lang="sr-Cyrl" sz="1600" b="1" i="0" u="none" strike="noStrike" cap="none" spc="0" noProof="0" dirty="0">
                <a:ln>
                  <a:noFill/>
                </a:ln>
                <a:latin typeface="Poppins"/>
                <a:cs typeface="Calibri"/>
              </a:rPr>
              <a:t>Ученици добијају информације о 3 типа земљишта: </a:t>
            </a:r>
            <a:endParaRPr lang="sr-Cyrl" sz="1600" b="1" noProof="0" dirty="0">
              <a:latin typeface="Poppins"/>
              <a:cs typeface="Calibri"/>
            </a:endParaRPr>
          </a:p>
          <a:p>
            <a:pPr marL="342900" marR="0" lvl="0" indent="-342900" algn="just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sr-Cyrl" sz="1600" b="0" i="0" u="none" strike="noStrike" cap="none" spc="0" noProof="0" dirty="0">
                <a:ln>
                  <a:noFill/>
                </a:ln>
                <a:latin typeface="Poppins"/>
                <a:cs typeface="Calibri"/>
              </a:rPr>
              <a:t>Групе од по 4 ученика бирају један тип земљишта и добијају додатне информације о његовим карактеристикама или сами врше претрагу онлајн</a:t>
            </a:r>
          </a:p>
          <a:p>
            <a:pPr marL="342900" marR="0" lvl="0" indent="-342900" algn="just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sr-Cyrl" sz="1600" noProof="0" dirty="0">
                <a:latin typeface="Poppins"/>
                <a:cs typeface="Calibri"/>
              </a:rPr>
              <a:t>Направите </a:t>
            </a:r>
            <a:r>
              <a:rPr lang="sr-Cyrl" sz="1600" b="0" i="0" u="none" strike="noStrike" cap="none" spc="0" noProof="0" dirty="0">
                <a:ln>
                  <a:noFill/>
                </a:ln>
                <a:latin typeface="Poppins"/>
                <a:cs typeface="Calibri"/>
              </a:rPr>
              <a:t>постер на коме одговарате на питања:</a:t>
            </a:r>
            <a:endParaRPr lang="sr-Cyrl" sz="1600" noProof="0" dirty="0">
              <a:latin typeface="Poppins"/>
              <a:ea typeface="Calibri"/>
              <a:cs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defRPr/>
            </a:pPr>
            <a:r>
              <a:rPr lang="sr-Cyrl" sz="1600" i="1" noProof="0" dirty="0">
                <a:latin typeface="Poppins"/>
                <a:cs typeface="Calibri"/>
              </a:rPr>
              <a:t>  - </a:t>
            </a:r>
            <a:r>
              <a:rPr lang="sr-Cyrl" sz="1600" b="0" i="1" u="none" strike="noStrike" cap="none" spc="0" noProof="0" dirty="0">
                <a:ln>
                  <a:noFill/>
                </a:ln>
                <a:latin typeface="Poppins"/>
                <a:cs typeface="Calibri"/>
              </a:rPr>
              <a:t>Које животиње живе у овом земљишту</a:t>
            </a:r>
            <a:r>
              <a:rPr lang="sr-Cyrl" sz="1600" i="1" noProof="0" dirty="0">
                <a:latin typeface="Poppins"/>
                <a:cs typeface="Calibri"/>
              </a:rPr>
              <a:t>?</a:t>
            </a:r>
            <a:endParaRPr lang="sr-Cyrl" sz="1600" noProof="0" dirty="0">
              <a:latin typeface="Poppins"/>
              <a:cs typeface="Arial"/>
            </a:endParaRPr>
          </a:p>
          <a:p>
            <a:pPr algn="just">
              <a:lnSpc>
                <a:spcPct val="150000"/>
              </a:lnSpc>
              <a:defRPr/>
            </a:pPr>
            <a:r>
              <a:rPr lang="sr-Cyrl" sz="1600" i="1" noProof="0" dirty="0">
                <a:latin typeface="Poppins"/>
                <a:ea typeface="Calibri"/>
                <a:cs typeface="Calibri"/>
              </a:rPr>
              <a:t>  - </a:t>
            </a:r>
            <a:r>
              <a:rPr lang="sr-Cyrl" sz="1600" b="0" i="1" u="none" strike="noStrike" cap="none" spc="0" noProof="0" dirty="0">
                <a:ln>
                  <a:noFill/>
                </a:ln>
                <a:latin typeface="Poppins"/>
                <a:cs typeface="Calibri"/>
              </a:rPr>
              <a:t>Како доприносе карактеристикама 	овог типа земљишта</a:t>
            </a:r>
            <a:r>
              <a:rPr lang="sr-Cyrl" sz="1600" i="1" noProof="0" dirty="0">
                <a:latin typeface="Poppins"/>
                <a:cs typeface="Calibri"/>
              </a:rPr>
              <a:t>?</a:t>
            </a:r>
            <a:endParaRPr lang="sr-Cyrl" sz="1600" noProof="0" dirty="0">
              <a:latin typeface="Poppins"/>
              <a:cs typeface="Arial"/>
            </a:endParaRPr>
          </a:p>
          <a:p>
            <a:pPr algn="just">
              <a:lnSpc>
                <a:spcPct val="150000"/>
              </a:lnSpc>
              <a:defRPr/>
            </a:pPr>
            <a:r>
              <a:rPr lang="sr-Cyrl" sz="1600" i="1" noProof="0" dirty="0">
                <a:latin typeface="Poppins"/>
                <a:cs typeface="Calibri"/>
              </a:rPr>
              <a:t>  - </a:t>
            </a:r>
            <a:r>
              <a:rPr lang="sr-Cyrl" sz="1600" b="0" i="1" u="none" strike="noStrike" cap="none" spc="0" noProof="0" dirty="0">
                <a:ln>
                  <a:noFill/>
                </a:ln>
                <a:latin typeface="Poppins"/>
                <a:cs typeface="Calibri"/>
              </a:rPr>
              <a:t>Објасните зашто је то земљиште здраво или не</a:t>
            </a:r>
            <a:endParaRPr lang="sr-Cyrl" sz="1600" b="0" u="none" strike="noStrike" cap="none" spc="0" noProof="0" dirty="0">
              <a:ln>
                <a:noFill/>
              </a:ln>
              <a:latin typeface="Poppins"/>
              <a:cs typeface="Arial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6577443" y="1759331"/>
            <a:ext cx="5169118" cy="355376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483B7B2-2133-4151-55CD-FF7268069F20}"/>
              </a:ext>
            </a:extLst>
          </p:cNvPr>
          <p:cNvSpPr txBox="1"/>
          <p:nvPr/>
        </p:nvSpPr>
        <p:spPr>
          <a:xfrm>
            <a:off x="871538" y="19288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r-Cyrl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B79871-6E99-6869-067A-FF94B3DB9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" dirty="0"/>
              <a:t>Разрада – Уђите дубље у тему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B9CB07-924D-0E13-9FA4-AA5A436B3ED7}"/>
              </a:ext>
            </a:extLst>
          </p:cNvPr>
          <p:cNvSpPr txBox="1"/>
          <p:nvPr/>
        </p:nvSpPr>
        <p:spPr>
          <a:xfrm>
            <a:off x="6575323" y="5358580"/>
            <a:ext cx="54323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r-Cyrl" sz="900" dirty="0">
                <a:solidFill>
                  <a:srgbClr val="333333"/>
                </a:solidFill>
                <a:highlight>
                  <a:srgbClr val="FFFFFF"/>
                </a:highlight>
                <a:latin typeface="Segoe UI"/>
                <a:cs typeface="Segoe UI"/>
              </a:rPr>
              <a:t>Слика добијена са:</a:t>
            </a:r>
            <a:r>
              <a:rPr lang="sr-Cyrl" sz="900" dirty="0">
                <a:solidFill>
                  <a:srgbClr val="00B0F0"/>
                </a:solidFill>
                <a:highlight>
                  <a:srgbClr val="FFFFFF"/>
                </a:highlight>
                <a:latin typeface="Segoe UI"/>
                <a:cs typeface="Segoe UI"/>
              </a:rPr>
              <a:t> </a:t>
            </a:r>
            <a:r>
              <a:rPr lang="sr-Cyrl" sz="900" dirty="0">
                <a:solidFill>
                  <a:srgbClr val="00B0F0"/>
                </a:solidFill>
                <a:highlight>
                  <a:srgbClr val="FFFFFF"/>
                </a:highlight>
                <a:latin typeface="Segoe UI"/>
                <a:cs typeface="Segoe U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https://ediblephilly.ediblecommunities.com/food-thought/food-thought-how-healthy-soil-measured/</a:t>
            </a:r>
            <a:r>
              <a:rPr lang="sr-Cyrl" sz="900" dirty="0">
                <a:solidFill>
                  <a:srgbClr val="00B0F0"/>
                </a:solidFill>
                <a:highlight>
                  <a:srgbClr val="FFFFFF"/>
                </a:highlight>
                <a:latin typeface="Segoe UI"/>
                <a:cs typeface="Segoe UI"/>
              </a:rPr>
              <a:t> </a:t>
            </a:r>
            <a:endParaRPr lang="sr-Cyrl" dirty="0">
              <a:solidFill>
                <a:srgbClr val="00B0F0"/>
              </a:solidFill>
            </a:endParaRPr>
          </a:p>
        </p:txBody>
      </p:sp>
      <p:sp>
        <p:nvSpPr>
          <p:cNvPr id="7" name="Textfeld 18">
            <a:extLst>
              <a:ext uri="{FF2B5EF4-FFF2-40B4-BE49-F238E27FC236}">
                <a16:creationId xmlns:a16="http://schemas.microsoft.com/office/drawing/2014/main" id="{E0A33C83-A39A-A67E-C714-3383E328AD1A}"/>
              </a:ext>
            </a:extLst>
          </p:cNvPr>
          <p:cNvSpPr txBox="1"/>
          <p:nvPr/>
        </p:nvSpPr>
        <p:spPr bwMode="auto">
          <a:xfrm>
            <a:off x="795892" y="1236111"/>
            <a:ext cx="3649984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r-Cyrl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Elaborate (разради)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  <a:buSzTx/>
              <a:defRPr/>
            </a:pPr>
            <a:r>
              <a:rPr lang="sr-Cyrl" sz="3600" noProof="0" dirty="0"/>
              <a:t>Учење уз друштвено-научна питања (ДНП)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88100"/>
            <a:ext cx="2743200" cy="365125"/>
          </a:xfrm>
        </p:spPr>
        <p:txBody>
          <a:bodyPr/>
          <a:lstStyle/>
          <a:p>
            <a:pPr>
              <a:defRPr/>
            </a:pPr>
            <a:fld id="{C78E65DB-0693-4285-868B-A910EFECD7CD}" type="slidenum">
              <a:rPr lang="en-GB" noProof="0" smtClean="0"/>
              <a:t>42</a:t>
            </a:fld>
            <a:endParaRPr lang="sr-Cyrl" noProof="0" dirty="0"/>
          </a:p>
        </p:txBody>
      </p:sp>
      <p:sp>
        <p:nvSpPr>
          <p:cNvPr id="3" name="object 3"/>
          <p:cNvSpPr/>
          <p:nvPr/>
        </p:nvSpPr>
        <p:spPr bwMode="auto">
          <a:xfrm>
            <a:off x="7022638" y="1972518"/>
            <a:ext cx="381044" cy="675879"/>
          </a:xfrm>
          <a:custGeom>
            <a:avLst/>
            <a:gdLst/>
            <a:ahLst/>
            <a:cxnLst/>
            <a:rect l="l" t="t" r="r" b="b"/>
            <a:pathLst>
              <a:path w="421004" h="746760" extrusionOk="0">
                <a:moveTo>
                  <a:pt x="210311" y="516635"/>
                </a:moveTo>
                <a:lnTo>
                  <a:pt x="0" y="348995"/>
                </a:lnTo>
                <a:lnTo>
                  <a:pt x="167639" y="683061"/>
                </a:lnTo>
                <a:lnTo>
                  <a:pt x="167639" y="516635"/>
                </a:lnTo>
                <a:lnTo>
                  <a:pt x="210311" y="516635"/>
                </a:lnTo>
                <a:close/>
              </a:path>
              <a:path w="421004" h="746760" extrusionOk="0">
                <a:moveTo>
                  <a:pt x="251459" y="483836"/>
                </a:moveTo>
                <a:lnTo>
                  <a:pt x="251459" y="0"/>
                </a:lnTo>
                <a:lnTo>
                  <a:pt x="167639" y="0"/>
                </a:lnTo>
                <a:lnTo>
                  <a:pt x="167639" y="482622"/>
                </a:lnTo>
                <a:lnTo>
                  <a:pt x="210311" y="516635"/>
                </a:lnTo>
                <a:lnTo>
                  <a:pt x="251459" y="483836"/>
                </a:lnTo>
                <a:close/>
              </a:path>
              <a:path w="421004" h="746760" extrusionOk="0">
                <a:moveTo>
                  <a:pt x="251459" y="686098"/>
                </a:moveTo>
                <a:lnTo>
                  <a:pt x="251459" y="516635"/>
                </a:lnTo>
                <a:lnTo>
                  <a:pt x="167639" y="516635"/>
                </a:lnTo>
                <a:lnTo>
                  <a:pt x="167639" y="683061"/>
                </a:lnTo>
                <a:lnTo>
                  <a:pt x="199605" y="746759"/>
                </a:lnTo>
                <a:lnTo>
                  <a:pt x="221018" y="746759"/>
                </a:lnTo>
                <a:lnTo>
                  <a:pt x="251459" y="686098"/>
                </a:lnTo>
                <a:close/>
              </a:path>
              <a:path w="421004" h="746760" extrusionOk="0">
                <a:moveTo>
                  <a:pt x="420623" y="348995"/>
                </a:moveTo>
                <a:lnTo>
                  <a:pt x="210311" y="516635"/>
                </a:lnTo>
                <a:lnTo>
                  <a:pt x="251459" y="516635"/>
                </a:lnTo>
                <a:lnTo>
                  <a:pt x="251459" y="686098"/>
                </a:lnTo>
                <a:lnTo>
                  <a:pt x="420623" y="3489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lang="sr-Cyrl" sz="1650" noProof="0" dirty="0">
              <a:latin typeface="Poppins"/>
            </a:endParaRPr>
          </a:p>
        </p:txBody>
      </p:sp>
      <p:sp>
        <p:nvSpPr>
          <p:cNvPr id="4" name="object 4"/>
          <p:cNvSpPr txBox="1"/>
          <p:nvPr/>
        </p:nvSpPr>
        <p:spPr bwMode="auto">
          <a:xfrm>
            <a:off x="4896252" y="1208565"/>
            <a:ext cx="4178697" cy="61412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344067" marR="118147" indent="-306029" algn="ctr">
              <a:lnSpc>
                <a:spcPct val="101099"/>
              </a:lnSpc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Морално размишљање, етика,</a:t>
            </a:r>
          </a:p>
          <a:p>
            <a:pPr marL="344067" marR="118147" indent="-306029" algn="ctr">
              <a:lnSpc>
                <a:spcPct val="101099"/>
              </a:lnSpc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вредности и стандарди</a:t>
            </a:r>
          </a:p>
        </p:txBody>
      </p:sp>
      <p:sp>
        <p:nvSpPr>
          <p:cNvPr id="8" name="object 8"/>
          <p:cNvSpPr/>
          <p:nvPr/>
        </p:nvSpPr>
        <p:spPr bwMode="auto">
          <a:xfrm>
            <a:off x="5408547" y="3428959"/>
            <a:ext cx="717259" cy="381044"/>
          </a:xfrm>
          <a:custGeom>
            <a:avLst/>
            <a:gdLst/>
            <a:ahLst/>
            <a:cxnLst/>
            <a:rect l="l" t="t" r="r" b="b"/>
            <a:pathLst>
              <a:path w="792479" h="421004" extrusionOk="0">
                <a:moveTo>
                  <a:pt x="541019" y="210311"/>
                </a:moveTo>
                <a:lnTo>
                  <a:pt x="508220" y="169163"/>
                </a:lnTo>
                <a:lnTo>
                  <a:pt x="0" y="169163"/>
                </a:lnTo>
                <a:lnTo>
                  <a:pt x="0" y="252983"/>
                </a:lnTo>
                <a:lnTo>
                  <a:pt x="507006" y="252983"/>
                </a:lnTo>
                <a:lnTo>
                  <a:pt x="541019" y="210311"/>
                </a:lnTo>
                <a:close/>
              </a:path>
              <a:path w="792479" h="421004" extrusionOk="0">
                <a:moveTo>
                  <a:pt x="792479" y="210311"/>
                </a:moveTo>
                <a:lnTo>
                  <a:pt x="373379" y="0"/>
                </a:lnTo>
                <a:lnTo>
                  <a:pt x="508220" y="169163"/>
                </a:lnTo>
                <a:lnTo>
                  <a:pt x="541019" y="169163"/>
                </a:lnTo>
                <a:lnTo>
                  <a:pt x="541019" y="336499"/>
                </a:lnTo>
                <a:lnTo>
                  <a:pt x="792479" y="210311"/>
                </a:lnTo>
                <a:close/>
              </a:path>
              <a:path w="792479" h="421004" extrusionOk="0">
                <a:moveTo>
                  <a:pt x="541019" y="336499"/>
                </a:moveTo>
                <a:lnTo>
                  <a:pt x="541019" y="252983"/>
                </a:lnTo>
                <a:lnTo>
                  <a:pt x="507006" y="252983"/>
                </a:lnTo>
                <a:lnTo>
                  <a:pt x="373379" y="420623"/>
                </a:lnTo>
                <a:lnTo>
                  <a:pt x="541019" y="336499"/>
                </a:lnTo>
                <a:close/>
              </a:path>
              <a:path w="792479" h="421004" extrusionOk="0">
                <a:moveTo>
                  <a:pt x="541019" y="252983"/>
                </a:moveTo>
                <a:lnTo>
                  <a:pt x="541019" y="210311"/>
                </a:lnTo>
                <a:lnTo>
                  <a:pt x="507006" y="252983"/>
                </a:lnTo>
                <a:lnTo>
                  <a:pt x="541019" y="252983"/>
                </a:lnTo>
                <a:close/>
              </a:path>
              <a:path w="792479" h="421004" extrusionOk="0">
                <a:moveTo>
                  <a:pt x="541019" y="210311"/>
                </a:moveTo>
                <a:lnTo>
                  <a:pt x="541019" y="169163"/>
                </a:lnTo>
                <a:lnTo>
                  <a:pt x="508220" y="169163"/>
                </a:lnTo>
                <a:lnTo>
                  <a:pt x="541019" y="21031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lang="sr-Cyrl" sz="1650" noProof="0" dirty="0">
              <a:latin typeface="Poppins"/>
            </a:endParaRPr>
          </a:p>
        </p:txBody>
      </p:sp>
      <p:sp>
        <p:nvSpPr>
          <p:cNvPr id="9" name="object 9"/>
          <p:cNvSpPr txBox="1"/>
          <p:nvPr/>
        </p:nvSpPr>
        <p:spPr bwMode="auto">
          <a:xfrm>
            <a:off x="2456402" y="3273686"/>
            <a:ext cx="2952145" cy="61412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344067" marR="118147" indent="-306029" algn="ctr">
              <a:lnSpc>
                <a:spcPct val="101099"/>
              </a:lnSpc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Наука и научно</a:t>
            </a:r>
          </a:p>
          <a:p>
            <a:pPr marL="344067" marR="118147" indent="-306029" algn="ctr">
              <a:lnSpc>
                <a:spcPct val="101099"/>
              </a:lnSpc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знање</a:t>
            </a:r>
          </a:p>
        </p:txBody>
      </p:sp>
      <p:sp>
        <p:nvSpPr>
          <p:cNvPr id="10" name="object 10"/>
          <p:cNvSpPr/>
          <p:nvPr/>
        </p:nvSpPr>
        <p:spPr bwMode="auto">
          <a:xfrm>
            <a:off x="7408471" y="2286990"/>
            <a:ext cx="19540" cy="19540"/>
          </a:xfrm>
          <a:custGeom>
            <a:avLst/>
            <a:gdLst/>
            <a:ahLst/>
            <a:cxnLst/>
            <a:rect l="l" t="t" r="r" b="b"/>
            <a:pathLst>
              <a:path w="21589" h="21589" extrusionOk="0">
                <a:moveTo>
                  <a:pt x="21413" y="0"/>
                </a:moveTo>
                <a:lnTo>
                  <a:pt x="0" y="0"/>
                </a:lnTo>
                <a:lnTo>
                  <a:pt x="10706" y="21336"/>
                </a:lnTo>
                <a:lnTo>
                  <a:pt x="21413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lang="sr-Cyrl" sz="1650" noProof="0" dirty="0">
              <a:latin typeface="Poppins"/>
            </a:endParaRPr>
          </a:p>
        </p:txBody>
      </p:sp>
      <p:sp>
        <p:nvSpPr>
          <p:cNvPr id="11" name="object 11"/>
          <p:cNvSpPr/>
          <p:nvPr/>
        </p:nvSpPr>
        <p:spPr bwMode="auto">
          <a:xfrm>
            <a:off x="8357690" y="3428959"/>
            <a:ext cx="717259" cy="381044"/>
          </a:xfrm>
          <a:custGeom>
            <a:avLst/>
            <a:gdLst/>
            <a:ahLst/>
            <a:cxnLst/>
            <a:rect l="l" t="t" r="r" b="b"/>
            <a:pathLst>
              <a:path w="792479" h="421004" extrusionOk="0">
                <a:moveTo>
                  <a:pt x="420623" y="0"/>
                </a:moveTo>
                <a:lnTo>
                  <a:pt x="0" y="210311"/>
                </a:lnTo>
                <a:lnTo>
                  <a:pt x="252983" y="336803"/>
                </a:lnTo>
                <a:lnTo>
                  <a:pt x="252983" y="169163"/>
                </a:lnTo>
                <a:lnTo>
                  <a:pt x="285783" y="169163"/>
                </a:lnTo>
                <a:lnTo>
                  <a:pt x="420623" y="0"/>
                </a:lnTo>
                <a:close/>
              </a:path>
              <a:path w="792479" h="421004" extrusionOk="0">
                <a:moveTo>
                  <a:pt x="285783" y="169163"/>
                </a:moveTo>
                <a:lnTo>
                  <a:pt x="252983" y="169163"/>
                </a:lnTo>
                <a:lnTo>
                  <a:pt x="252983" y="210311"/>
                </a:lnTo>
                <a:lnTo>
                  <a:pt x="285783" y="169163"/>
                </a:lnTo>
                <a:close/>
              </a:path>
              <a:path w="792479" h="421004" extrusionOk="0">
                <a:moveTo>
                  <a:pt x="792479" y="252983"/>
                </a:moveTo>
                <a:lnTo>
                  <a:pt x="792479" y="169163"/>
                </a:lnTo>
                <a:lnTo>
                  <a:pt x="285783" y="169163"/>
                </a:lnTo>
                <a:lnTo>
                  <a:pt x="252983" y="210311"/>
                </a:lnTo>
                <a:lnTo>
                  <a:pt x="286997" y="252983"/>
                </a:lnTo>
                <a:lnTo>
                  <a:pt x="792479" y="252983"/>
                </a:lnTo>
                <a:close/>
              </a:path>
              <a:path w="792479" h="421004" extrusionOk="0">
                <a:moveTo>
                  <a:pt x="286997" y="252983"/>
                </a:moveTo>
                <a:lnTo>
                  <a:pt x="252983" y="210311"/>
                </a:lnTo>
                <a:lnTo>
                  <a:pt x="252983" y="252983"/>
                </a:lnTo>
                <a:lnTo>
                  <a:pt x="286997" y="252983"/>
                </a:lnTo>
                <a:close/>
              </a:path>
              <a:path w="792479" h="421004" extrusionOk="0">
                <a:moveTo>
                  <a:pt x="420623" y="420623"/>
                </a:moveTo>
                <a:lnTo>
                  <a:pt x="286997" y="252983"/>
                </a:lnTo>
                <a:lnTo>
                  <a:pt x="252983" y="252983"/>
                </a:lnTo>
                <a:lnTo>
                  <a:pt x="252983" y="336803"/>
                </a:lnTo>
                <a:lnTo>
                  <a:pt x="420623" y="42062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lang="sr-Cyrl" sz="1650" noProof="0" dirty="0">
              <a:latin typeface="Poppins"/>
            </a:endParaRPr>
          </a:p>
        </p:txBody>
      </p:sp>
      <p:sp>
        <p:nvSpPr>
          <p:cNvPr id="12" name="object 12"/>
          <p:cNvSpPr txBox="1"/>
          <p:nvPr/>
        </p:nvSpPr>
        <p:spPr bwMode="auto">
          <a:xfrm>
            <a:off x="9255393" y="3467419"/>
            <a:ext cx="1794329" cy="3041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344067" marR="118147" indent="-306029">
              <a:lnSpc>
                <a:spcPct val="101099"/>
              </a:lnSpc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Емоције</a:t>
            </a:r>
            <a:endParaRPr lang="sr-Cyrl" sz="2400" noProof="0" dirty="0">
              <a:latin typeface="Poppins"/>
              <a:cs typeface="Calibri" panose="020F0502020204030204" pitchFamily="34" charset="0"/>
            </a:endParaRPr>
          </a:p>
        </p:txBody>
      </p:sp>
      <p:sp>
        <p:nvSpPr>
          <p:cNvPr id="15" name="object 15"/>
          <p:cNvSpPr/>
          <p:nvPr/>
        </p:nvSpPr>
        <p:spPr bwMode="auto">
          <a:xfrm>
            <a:off x="7024362" y="4754445"/>
            <a:ext cx="379320" cy="717259"/>
          </a:xfrm>
          <a:custGeom>
            <a:avLst/>
            <a:gdLst/>
            <a:ahLst/>
            <a:cxnLst/>
            <a:rect l="l" t="t" r="r" b="b"/>
            <a:pathLst>
              <a:path w="419100" h="792479" extrusionOk="0">
                <a:moveTo>
                  <a:pt x="419099" y="420623"/>
                </a:moveTo>
                <a:lnTo>
                  <a:pt x="211835" y="0"/>
                </a:lnTo>
                <a:lnTo>
                  <a:pt x="0" y="419099"/>
                </a:lnTo>
                <a:lnTo>
                  <a:pt x="168978" y="284407"/>
                </a:lnTo>
                <a:lnTo>
                  <a:pt x="169163" y="251459"/>
                </a:lnTo>
                <a:lnTo>
                  <a:pt x="252983" y="251459"/>
                </a:lnTo>
                <a:lnTo>
                  <a:pt x="252983" y="286033"/>
                </a:lnTo>
                <a:lnTo>
                  <a:pt x="419099" y="420623"/>
                </a:lnTo>
                <a:close/>
              </a:path>
              <a:path w="419100" h="792479" extrusionOk="0">
                <a:moveTo>
                  <a:pt x="252790" y="285876"/>
                </a:moveTo>
                <a:lnTo>
                  <a:pt x="210311" y="251459"/>
                </a:lnTo>
                <a:lnTo>
                  <a:pt x="168978" y="284407"/>
                </a:lnTo>
                <a:lnTo>
                  <a:pt x="166115" y="792479"/>
                </a:lnTo>
                <a:lnTo>
                  <a:pt x="249935" y="792479"/>
                </a:lnTo>
                <a:lnTo>
                  <a:pt x="252790" y="285876"/>
                </a:lnTo>
                <a:close/>
              </a:path>
              <a:path w="419100" h="792479" extrusionOk="0">
                <a:moveTo>
                  <a:pt x="210311" y="251459"/>
                </a:moveTo>
                <a:lnTo>
                  <a:pt x="169163" y="251459"/>
                </a:lnTo>
                <a:lnTo>
                  <a:pt x="168978" y="284407"/>
                </a:lnTo>
                <a:lnTo>
                  <a:pt x="210311" y="251459"/>
                </a:lnTo>
                <a:close/>
              </a:path>
              <a:path w="419100" h="792479" extrusionOk="0">
                <a:moveTo>
                  <a:pt x="252983" y="251459"/>
                </a:moveTo>
                <a:lnTo>
                  <a:pt x="210311" y="251459"/>
                </a:lnTo>
                <a:lnTo>
                  <a:pt x="252790" y="285876"/>
                </a:lnTo>
                <a:lnTo>
                  <a:pt x="252983" y="251459"/>
                </a:lnTo>
                <a:close/>
              </a:path>
              <a:path w="419100" h="792479" extrusionOk="0">
                <a:moveTo>
                  <a:pt x="252983" y="286033"/>
                </a:moveTo>
                <a:lnTo>
                  <a:pt x="252983" y="251459"/>
                </a:lnTo>
                <a:lnTo>
                  <a:pt x="252790" y="285876"/>
                </a:lnTo>
                <a:lnTo>
                  <a:pt x="252983" y="28603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lang="sr-Cyrl" sz="1650" noProof="0" dirty="0">
              <a:latin typeface="Poppins"/>
            </a:endParaRPr>
          </a:p>
        </p:txBody>
      </p:sp>
      <p:sp>
        <p:nvSpPr>
          <p:cNvPr id="16" name="object 16"/>
          <p:cNvSpPr txBox="1"/>
          <p:nvPr/>
        </p:nvSpPr>
        <p:spPr bwMode="auto">
          <a:xfrm>
            <a:off x="5327068" y="5609116"/>
            <a:ext cx="3671353" cy="61387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405157" algn="ctr"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Културолошка, друштвена и политичка уверења</a:t>
            </a:r>
          </a:p>
        </p:txBody>
      </p:sp>
      <p:sp>
        <p:nvSpPr>
          <p:cNvPr id="17" name="Ellipse 16"/>
          <p:cNvSpPr/>
          <p:nvPr/>
        </p:nvSpPr>
        <p:spPr bwMode="auto">
          <a:xfrm>
            <a:off x="6087734" y="2619019"/>
            <a:ext cx="2373618" cy="213961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4067" marR="118147" indent="-306029" algn="ctr">
              <a:lnSpc>
                <a:spcPct val="101099"/>
              </a:lnSpc>
              <a:defRPr/>
            </a:pPr>
            <a:r>
              <a:rPr lang="sr-Cyrl" b="1" noProof="0" dirty="0">
                <a:solidFill>
                  <a:schemeClr val="bg1"/>
                </a:solidFill>
                <a:latin typeface="Poppins"/>
                <a:cs typeface="Calibri" panose="020F0502020204030204" pitchFamily="34" charset="0"/>
              </a:rPr>
              <a:t>Формирајте </a:t>
            </a:r>
          </a:p>
          <a:p>
            <a:pPr marL="344067" marR="118147" indent="-306029" algn="ctr">
              <a:lnSpc>
                <a:spcPct val="101099"/>
              </a:lnSpc>
              <a:defRPr/>
            </a:pPr>
            <a:r>
              <a:rPr lang="sr-Cyrl" b="1" dirty="0">
                <a:solidFill>
                  <a:schemeClr val="bg1"/>
                </a:solidFill>
                <a:latin typeface="Poppins"/>
                <a:cs typeface="Calibri" panose="020F0502020204030204" pitchFamily="34" charset="0"/>
              </a:rPr>
              <a:t>своје</a:t>
            </a:r>
          </a:p>
          <a:p>
            <a:pPr marL="344067" marR="118147" indent="-306029" algn="ctr">
              <a:lnSpc>
                <a:spcPct val="101099"/>
              </a:lnSpc>
              <a:defRPr/>
            </a:pPr>
            <a:r>
              <a:rPr lang="sr-Cyrl" b="1" noProof="0" dirty="0">
                <a:solidFill>
                  <a:schemeClr val="bg1"/>
                </a:solidFill>
                <a:latin typeface="Poppins"/>
                <a:cs typeface="Calibri" panose="020F0502020204030204" pitchFamily="34" charset="0"/>
              </a:rPr>
              <a:t>мишљење </a:t>
            </a:r>
          </a:p>
        </p:txBody>
      </p:sp>
      <p:grpSp>
        <p:nvGrpSpPr>
          <p:cNvPr id="14" name="Gruppierung 13"/>
          <p:cNvGrpSpPr/>
          <p:nvPr/>
        </p:nvGrpSpPr>
        <p:grpSpPr bwMode="auto">
          <a:xfrm>
            <a:off x="805755" y="1460917"/>
            <a:ext cx="2905355" cy="1395401"/>
            <a:chOff x="893135" y="2003192"/>
            <a:chExt cx="2913321" cy="1399227"/>
          </a:xfrm>
        </p:grpSpPr>
        <p:sp>
          <p:nvSpPr>
            <p:cNvPr id="6" name="Wolke 5"/>
            <p:cNvSpPr/>
            <p:nvPr/>
          </p:nvSpPr>
          <p:spPr bwMode="auto">
            <a:xfrm>
              <a:off x="893135" y="2003192"/>
              <a:ext cx="2913321" cy="1399227"/>
            </a:xfrm>
            <a:prstGeom prst="cloud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sr-Cyrl" noProof="0" dirty="0">
                <a:solidFill>
                  <a:schemeClr val="accent6">
                    <a:lumMod val="75000"/>
                  </a:schemeClr>
                </a:solidFill>
                <a:latin typeface="Poppins"/>
              </a:endParaRPr>
            </a:p>
          </p:txBody>
        </p:sp>
        <p:sp>
          <p:nvSpPr>
            <p:cNvPr id="13" name="Textfeld 12"/>
            <p:cNvSpPr txBox="1"/>
            <p:nvPr/>
          </p:nvSpPr>
          <p:spPr bwMode="auto">
            <a:xfrm>
              <a:off x="1399891" y="2241140"/>
              <a:ext cx="2164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sr-Cyrl" noProof="0" dirty="0">
                  <a:solidFill>
                    <a:schemeClr val="accent6">
                      <a:lumMod val="75000"/>
                    </a:schemeClr>
                  </a:solidFill>
                  <a:latin typeface="Poppins"/>
                  <a:cs typeface="Calibri" panose="020F0502020204030204" pitchFamily="34" charset="0"/>
                </a:rPr>
                <a:t>Стручност и разумевање процеса</a:t>
              </a:r>
            </a:p>
          </p:txBody>
        </p:sp>
      </p:grpSp>
      <p:sp>
        <p:nvSpPr>
          <p:cNvPr id="18" name="Rechteck 17"/>
          <p:cNvSpPr/>
          <p:nvPr/>
        </p:nvSpPr>
        <p:spPr bwMode="auto">
          <a:xfrm>
            <a:off x="682812" y="5012362"/>
            <a:ext cx="34148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r-Cyrl" sz="1100" noProof="0" dirty="0">
                <a:latin typeface="Calibri" panose="020F0502020204030204" pitchFamily="34" charset="0"/>
                <a:cs typeface="Calibri" panose="020F0502020204030204" pitchFamily="34" charset="0"/>
              </a:rPr>
              <a:t>Sadler, T.D, Romine, W.L. &amp; Sami, M. (2016). Learning science content through socio-scientific issues-based instruction: a multi-level assessment study. International Journal of Science Education, 38(10), 1622-1635</a:t>
            </a:r>
            <a:endParaRPr lang="sr-Cyrl" sz="16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sr-Cyrl" sz="3600" noProof="0" dirty="0"/>
              <a:t>ДНП – друштвено-научна питања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half" idx="4294967295"/>
          </p:nvPr>
        </p:nvSpPr>
        <p:spPr bwMode="auto">
          <a:xfrm>
            <a:off x="1311275" y="2084388"/>
            <a:ext cx="10880725" cy="3810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sr-Cyrl" u="sng" noProof="0" dirty="0">
                <a:hlinkClick r:id="rId3" tooltip="https://futurefocusedlearning.net/blog/learner-agency/5-terrific-inquiry-based-learning-examples"/>
              </a:rPr>
              <a:t>https://futurefocusedlearning.net/blog/learner-agency/5-terrific-inquiry-based-learning-examples</a:t>
            </a:r>
            <a:r>
              <a:rPr lang="sr-Cyrl" noProof="0" dirty="0"/>
              <a:t> </a:t>
            </a:r>
          </a:p>
          <a:p>
            <a:pPr>
              <a:defRPr/>
            </a:pPr>
            <a:endParaRPr lang="sr-Cyrl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304588" y="6307138"/>
            <a:ext cx="887412" cy="315912"/>
          </a:xfrm>
        </p:spPr>
        <p:txBody>
          <a:bodyPr/>
          <a:lstStyle/>
          <a:p>
            <a:pPr>
              <a:defRPr/>
            </a:pPr>
            <a:r>
              <a:rPr lang="sr-Cyrl" noProof="0" dirty="0" err="1"/>
              <a:t> </a:t>
            </a:r>
            <a:endParaRPr lang="sr-Cyrl" noProof="0" dirty="0"/>
          </a:p>
        </p:txBody>
      </p:sp>
      <p:sp>
        <p:nvSpPr>
          <p:cNvPr id="3" name="Rechteck 2"/>
          <p:cNvSpPr/>
          <p:nvPr/>
        </p:nvSpPr>
        <p:spPr bwMode="auto">
          <a:xfrm>
            <a:off x="6708077" y="5268214"/>
            <a:ext cx="4987109" cy="76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r-Cyrl" sz="1100" u="sng" noProof="0" dirty="0">
                <a:latin typeface="Calibri" panose="020F0502020204030204" pitchFamily="34" charset="0"/>
                <a:cs typeface="Calibri" panose="020F0502020204030204" pitchFamily="34" charset="0"/>
              </a:rPr>
              <a:t>https://www.epa.gov/shttps://link.springer.com/chapter/10.1007/978-981-19-3326-4_8ites/default/files/styles/medium/public/2014-10/benmappyramid.png?itok=fyGUU7da</a:t>
            </a:r>
            <a:endParaRPr lang="sr-Cyrl" sz="11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sr-Cyrl" sz="1050" noProof="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56740" y="1991895"/>
            <a:ext cx="5828746" cy="326409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713285" y="1991895"/>
            <a:ext cx="4759311" cy="3264099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 bwMode="auto">
          <a:xfrm>
            <a:off x="656740" y="5277473"/>
            <a:ext cx="47296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r-Cyrl" sz="1100" u="sng" noProof="0" dirty="0">
                <a:latin typeface="Calibri" panose="020F0502020204030204" pitchFamily="34" charset="0"/>
                <a:cs typeface="Calibri" panose="020F0502020204030204" pitchFamily="34" charset="0"/>
              </a:rPr>
              <a:t>https://prepp.in/news/e-492-causes-of-soil-pollution-environment-notes </a:t>
            </a:r>
          </a:p>
        </p:txBody>
      </p:sp>
      <p:sp>
        <p:nvSpPr>
          <p:cNvPr id="2" name="Textfeld 18">
            <a:extLst>
              <a:ext uri="{FF2B5EF4-FFF2-40B4-BE49-F238E27FC236}">
                <a16:creationId xmlns:a16="http://schemas.microsoft.com/office/drawing/2014/main" id="{0E460F16-C091-EBC2-85DC-191652A960AF}"/>
              </a:ext>
            </a:extLst>
          </p:cNvPr>
          <p:cNvSpPr txBox="1"/>
          <p:nvPr/>
        </p:nvSpPr>
        <p:spPr bwMode="auto">
          <a:xfrm>
            <a:off x="795892" y="1236111"/>
            <a:ext cx="3649984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r-Cyrl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Elaborate (разради)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sr-Cyrl" sz="3600" noProof="0" dirty="0"/>
              <a:t>ДНП – друштвено-научна питања – задатак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304588" y="6307138"/>
            <a:ext cx="887412" cy="315912"/>
          </a:xfrm>
        </p:spPr>
        <p:txBody>
          <a:bodyPr/>
          <a:lstStyle/>
          <a:p>
            <a:pPr>
              <a:defRPr/>
            </a:pPr>
            <a:r>
              <a:rPr lang="sr-Cyrl" noProof="0" dirty="0" err="1"/>
              <a:t> </a:t>
            </a:r>
            <a:endParaRPr lang="sr-Cyrl" noProof="0" dirty="0"/>
          </a:p>
        </p:txBody>
      </p:sp>
      <p:sp>
        <p:nvSpPr>
          <p:cNvPr id="14" name="Textfeld 13"/>
          <p:cNvSpPr txBox="1"/>
          <p:nvPr/>
        </p:nvSpPr>
        <p:spPr bwMode="auto">
          <a:xfrm>
            <a:off x="822809" y="1922630"/>
            <a:ext cx="10657183" cy="37925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sr-Cyrl" b="1" u="sng" noProof="0" dirty="0">
                <a:latin typeface="Poppins"/>
                <a:cs typeface="Calibri" panose="020F0502020204030204" pitchFamily="34" charset="0"/>
              </a:rPr>
              <a:t>Задатак 4.2.: </a:t>
            </a:r>
            <a:r>
              <a:rPr lang="sr-Cyrl" b="1" noProof="0" dirty="0">
                <a:latin typeface="Poppins"/>
                <a:cs typeface="Calibri" panose="020F0502020204030204" pitchFamily="34" charset="0"/>
              </a:rPr>
              <a:t>Шта можемо да учинимо да заштитимо земљиште од загађења? </a:t>
            </a:r>
          </a:p>
          <a:p>
            <a:pPr>
              <a:lnSpc>
                <a:spcPct val="150000"/>
              </a:lnSpc>
              <a:defRPr/>
            </a:pPr>
            <a:r>
              <a:rPr lang="sr-Cyrl" noProof="0" dirty="0">
                <a:latin typeface="Poppins"/>
                <a:cs typeface="Calibri" panose="020F0502020204030204" pitchFamily="34" charset="0"/>
              </a:rPr>
              <a:t>Искористите оно што сте већ научили на ову тему (час XXX/предмет XXX) и претражите следеће онлајн странице </a:t>
            </a:r>
          </a:p>
          <a:p>
            <a:pPr>
              <a:lnSpc>
                <a:spcPct val="150000"/>
              </a:lnSpc>
              <a:defRPr/>
            </a:pPr>
            <a:r>
              <a:rPr lang="sr-Cyrl" noProof="0" dirty="0">
                <a:latin typeface="Poppins"/>
                <a:cs typeface="Calibri" panose="020F0502020204030204" pitchFamily="34" charset="0"/>
              </a:rPr>
              <a:t>(</a:t>
            </a:r>
            <a:r>
              <a:rPr lang="sr-Cyrl" noProof="0" dirty="0">
                <a:solidFill>
                  <a:schemeClr val="bg2">
                    <a:lumMod val="60000"/>
                    <a:lumOff val="40000"/>
                  </a:schemeClr>
                </a:solidFill>
                <a:latin typeface="Poppins"/>
                <a:cs typeface="Calibri" panose="020F0502020204030204" pitchFamily="34" charset="0"/>
              </a:rPr>
              <a:t>избор страница треба да одговара узрасту ученика</a:t>
            </a:r>
            <a:r>
              <a:rPr lang="sr-Cyrl" noProof="0" dirty="0">
                <a:latin typeface="Poppins"/>
                <a:cs typeface="Calibri" panose="020F0502020204030204" pitchFamily="34" charset="0"/>
              </a:rPr>
              <a:t>) </a:t>
            </a:r>
          </a:p>
          <a:p>
            <a:pPr>
              <a:lnSpc>
                <a:spcPct val="150000"/>
              </a:lnSpc>
              <a:defRPr/>
            </a:pPr>
            <a:r>
              <a:rPr lang="sr-Cyrl" b="1" u="sng" noProof="0" dirty="0">
                <a:latin typeface="Poppins"/>
                <a:cs typeface="Calibri"/>
              </a:rPr>
              <a:t>Група 1 - 2: </a:t>
            </a:r>
            <a:r>
              <a:rPr lang="sr-Cyrl" noProof="0" dirty="0">
                <a:latin typeface="Poppins"/>
                <a:cs typeface="Calibri"/>
              </a:rPr>
              <a:t>Направите уверљив предлог како смањити загађење земљишта у будућности - припремите иновативну презентацију која ће убедити локалне доносиоце одлука/политичаре да прихвате вашу иницијативу.</a:t>
            </a:r>
          </a:p>
          <a:p>
            <a:pPr>
              <a:lnSpc>
                <a:spcPct val="150000"/>
              </a:lnSpc>
              <a:defRPr/>
            </a:pPr>
            <a:r>
              <a:rPr lang="sr-Cyrl" b="1" u="sng" noProof="0" dirty="0">
                <a:latin typeface="Poppins"/>
                <a:cs typeface="Calibri"/>
              </a:rPr>
              <a:t>Група 3 - 4: </a:t>
            </a:r>
            <a:r>
              <a:rPr lang="sr-Cyrl" noProof="0" dirty="0">
                <a:latin typeface="Poppins"/>
                <a:cs typeface="Calibri"/>
              </a:rPr>
              <a:t>Направите креативни едукативни програм како бисте информисали људе о утицају који загађење земљишта има на здравље и како се оно може спречити. </a:t>
            </a:r>
          </a:p>
        </p:txBody>
      </p:sp>
      <p:sp>
        <p:nvSpPr>
          <p:cNvPr id="3" name="Textfeld 18">
            <a:extLst>
              <a:ext uri="{FF2B5EF4-FFF2-40B4-BE49-F238E27FC236}">
                <a16:creationId xmlns:a16="http://schemas.microsoft.com/office/drawing/2014/main" id="{ECE18793-76D3-F1C5-496B-70EE7B0726C0}"/>
              </a:ext>
            </a:extLst>
          </p:cNvPr>
          <p:cNvSpPr txBox="1"/>
          <p:nvPr/>
        </p:nvSpPr>
        <p:spPr bwMode="auto">
          <a:xfrm>
            <a:off x="795892" y="1236111"/>
            <a:ext cx="3649984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r-Cyrl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Elaborate (разради)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 bwMode="auto">
          <a:xfrm>
            <a:off x="930638" y="4468712"/>
            <a:ext cx="9533138" cy="12072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/>
              <a:buChar char="Ø"/>
              <a:defRPr/>
            </a:pPr>
            <a:r>
              <a:rPr lang="sr-Cyrl" sz="1600" u="sng" noProof="0" dirty="0">
                <a:latin typeface="Poppins"/>
                <a:cs typeface="Calibri"/>
              </a:rPr>
              <a:t>Формативно:</a:t>
            </a:r>
            <a:r>
              <a:rPr lang="sr-Cyrl" sz="1600" noProof="0" dirty="0">
                <a:latin typeface="Poppins"/>
                <a:cs typeface="Calibri"/>
              </a:rPr>
              <a:t> Пажљиво посматрајте ученике док раде у групама, прикупљају производе учења и анализирају их – дајте им повратне информације</a:t>
            </a:r>
          </a:p>
          <a:p>
            <a:pPr marL="285750" marR="0" lvl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/>
              <a:buChar char="Ø"/>
              <a:defRPr/>
            </a:pPr>
            <a:r>
              <a:rPr lang="sr-Cyrl" sz="1600" u="sng" noProof="0" dirty="0">
                <a:latin typeface="Poppins"/>
                <a:cs typeface="Calibri"/>
              </a:rPr>
              <a:t>Сумативно:</a:t>
            </a:r>
            <a:r>
              <a:rPr lang="sr-Cyrl" sz="1600" noProof="0" dirty="0">
                <a:latin typeface="Poppins"/>
                <a:cs typeface="Calibri"/>
              </a:rPr>
              <a:t> Дефинишите циљеве учења одмах на почетку</a:t>
            </a:r>
          </a:p>
        </p:txBody>
      </p:sp>
      <p:sp>
        <p:nvSpPr>
          <p:cNvPr id="13" name="Textfeld 12"/>
          <p:cNvSpPr txBox="1"/>
          <p:nvPr/>
        </p:nvSpPr>
        <p:spPr bwMode="auto">
          <a:xfrm>
            <a:off x="865054" y="1236111"/>
            <a:ext cx="2713718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r-Cyrl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(оцени)</a:t>
            </a:r>
            <a:endParaRPr lang="sr-Cyrl" noProof="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1F0046-187E-F19F-7218-8156D5D2A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" dirty="0"/>
              <a:t>Добијање повратних информација</a:t>
            </a:r>
          </a:p>
        </p:txBody>
      </p:sp>
      <p:sp>
        <p:nvSpPr>
          <p:cNvPr id="5" name="Rechteck 16"/>
          <p:cNvSpPr/>
          <p:nvPr/>
        </p:nvSpPr>
        <p:spPr bwMode="auto">
          <a:xfrm>
            <a:off x="826583" y="1922630"/>
            <a:ext cx="11033338" cy="2546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sr-Cyrl" noProof="0" dirty="0">
                <a:latin typeface="Poppins"/>
                <a:cs typeface="Calibri" panose="020F0502020204030204" pitchFamily="34" charset="0"/>
              </a:rPr>
              <a:t>Посматрајте своје ученике док раде у групама или презентују свој рад на часу </a:t>
            </a:r>
          </a:p>
          <a:p>
            <a:pPr marL="342900" marR="0" lvl="0" indent="-3429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sr-Cyrl" noProof="0" dirty="0">
                <a:latin typeface="Poppins"/>
                <a:cs typeface="Calibri" panose="020F0502020204030204" pitchFamily="34" charset="0"/>
              </a:rPr>
              <a:t>Пратите да ли развијају своје вештине и како</a:t>
            </a:r>
          </a:p>
          <a:p>
            <a:pPr marL="342900" marR="0" lvl="0" indent="-3429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sr-Cyrl" noProof="0" dirty="0">
                <a:latin typeface="Poppins"/>
                <a:cs typeface="Calibri" panose="020F0502020204030204" pitchFamily="34" charset="0"/>
              </a:rPr>
              <a:t>Проверите њихово знање и вештине на крају </a:t>
            </a: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defRPr/>
            </a:pPr>
            <a:r>
              <a:rPr lang="sr-Cyrl" b="1" noProof="0" dirty="0">
                <a:latin typeface="Poppins"/>
                <a:cs typeface="Calibri" panose="020F0502020204030204" pitchFamily="34" charset="0"/>
              </a:rPr>
              <a:t>Евалуацију не треба схватити како традиционално оцењивање. Она служи да се препознају и дијагностикују предуслови за учење и напредак у учењу у свакој фази и, стога, служи као водич за следеће кораке наставника.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hteck 16"/>
          <p:cNvSpPr/>
          <p:nvPr/>
        </p:nvSpPr>
        <p:spPr bwMode="auto">
          <a:xfrm>
            <a:off x="711357" y="1955479"/>
            <a:ext cx="11189574" cy="37420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defRPr/>
            </a:pPr>
            <a:r>
              <a:rPr lang="sr-Cyrl" sz="2000" noProof="0" dirty="0">
                <a:latin typeface="Poppins"/>
                <a:cs typeface="Calibri"/>
              </a:rPr>
              <a:t>Дијагностика не представља само основу за оцењивање већ и неопходан и саставни део часова биологије како би се настава оптимално прилагодила захтевима ученика.</a:t>
            </a:r>
          </a:p>
          <a:p>
            <a:pPr marL="285750" lvl="0" indent="-285750">
              <a:lnSpc>
                <a:spcPct val="150000"/>
              </a:lnSpc>
              <a:buClr>
                <a:srgbClr val="000000"/>
              </a:buClr>
              <a:buFont typeface="Wingdings"/>
              <a:buChar char="Ø"/>
              <a:defRPr/>
            </a:pPr>
            <a:r>
              <a:rPr lang="sr-Cyrl" sz="2000" u="sng" noProof="0" dirty="0">
                <a:latin typeface="Poppins"/>
                <a:cs typeface="Calibri"/>
              </a:rPr>
              <a:t>Сумативна дијагностика - испит:</a:t>
            </a:r>
            <a:r>
              <a:rPr lang="sr-Cyrl" sz="2000" noProof="0" dirty="0">
                <a:latin typeface="Poppins"/>
                <a:cs typeface="Calibri"/>
              </a:rPr>
              <a:t> резултати се после дужих фаза учења коначно дијагнонстикују и оцењују (обично као тест или школски рад)</a:t>
            </a:r>
          </a:p>
          <a:p>
            <a:pPr marL="285750" lvl="0" indent="-285750">
              <a:lnSpc>
                <a:spcPct val="150000"/>
              </a:lnSpc>
              <a:buClr>
                <a:srgbClr val="000000"/>
              </a:buClr>
              <a:buFont typeface="Wingdings"/>
              <a:buChar char="Ø"/>
              <a:defRPr/>
            </a:pPr>
            <a:r>
              <a:rPr lang="sr-Cyrl" sz="2000" u="sng" noProof="0" dirty="0">
                <a:latin typeface="Poppins"/>
                <a:cs typeface="Calibri" panose="020F0502020204030204" pitchFamily="34" charset="0"/>
              </a:rPr>
              <a:t>Формативна дијагностика </a:t>
            </a: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- евалуација, спроводи се у континуитету како би се оценио напредак ученика (радни листови, опсервације часова, дискусије на часу, домаћи, итд.).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158618-8A83-DD4E-CDF4-3F243118E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" dirty="0"/>
              <a:t>Добијање повратних информација</a:t>
            </a:r>
          </a:p>
        </p:txBody>
      </p:sp>
      <p:sp>
        <p:nvSpPr>
          <p:cNvPr id="4" name="Textfeld 12">
            <a:extLst>
              <a:ext uri="{FF2B5EF4-FFF2-40B4-BE49-F238E27FC236}">
                <a16:creationId xmlns:a16="http://schemas.microsoft.com/office/drawing/2014/main" id="{D118CC76-3EC3-3486-10AC-4C6FFA9192CE}"/>
              </a:ext>
            </a:extLst>
          </p:cNvPr>
          <p:cNvSpPr txBox="1"/>
          <p:nvPr/>
        </p:nvSpPr>
        <p:spPr bwMode="auto">
          <a:xfrm>
            <a:off x="865054" y="1236111"/>
            <a:ext cx="2713718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r-Cyrl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(оцени)</a:t>
            </a:r>
            <a:endParaRPr lang="sr-Cyrl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hteck 16"/>
          <p:cNvSpPr/>
          <p:nvPr/>
        </p:nvSpPr>
        <p:spPr bwMode="auto">
          <a:xfrm>
            <a:off x="669421" y="2236348"/>
            <a:ext cx="10517692" cy="28623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defRPr/>
            </a:pPr>
            <a:r>
              <a:rPr lang="sr-Cyrl" sz="2000" b="1" u="sng" noProof="0" dirty="0">
                <a:latin typeface="Poppins"/>
                <a:cs typeface="Calibri"/>
              </a:rPr>
              <a:t>Формативна дијагноза:</a:t>
            </a:r>
            <a:r>
              <a:rPr lang="sr-Cyrl" sz="2000" noProof="0" dirty="0">
                <a:latin typeface="Poppins"/>
                <a:cs typeface="Calibri"/>
              </a:rPr>
              <a:t> Ствара прилике ученицима да преиспитају сопствено знање и размисле о свом искуству. Стварање прилика које омогућују наставнику да оцени и развије ефективност градива које се нуди и препозна ниво на коме се ученици тренутно налазе.  </a:t>
            </a:r>
            <a:endParaRPr lang="sr-Cyrl" sz="2000" b="1" u="sng" noProof="0" dirty="0">
              <a:latin typeface="Poppins"/>
              <a:cs typeface="Calibri"/>
            </a:endParaRPr>
          </a:p>
          <a:p>
            <a:pPr lvl="0">
              <a:lnSpc>
                <a:spcPct val="150000"/>
              </a:lnSpc>
              <a:defRPr/>
            </a:pPr>
            <a:r>
              <a:rPr lang="sr-Cyrl" sz="2000" b="1" u="sng" noProof="0" dirty="0">
                <a:latin typeface="Poppins"/>
                <a:cs typeface="Calibri"/>
              </a:rPr>
              <a:t>Сумативна дијагноза:</a:t>
            </a:r>
            <a:r>
              <a:rPr lang="sr-Cyrl" sz="2000" noProof="0" dirty="0">
                <a:latin typeface="Poppins"/>
                <a:cs typeface="Calibri"/>
              </a:rPr>
              <a:t> Даје ученицима повратну информацију о томе да ли су остварили задате циљеве учења или стекли жељене компетенције. </a:t>
            </a:r>
            <a:endParaRPr lang="sr-Cyrl" sz="2000" b="0" i="0" u="none" strike="noStrike" cap="none" spc="0" noProof="0" dirty="0">
              <a:ln>
                <a:noFill/>
              </a:ln>
              <a:latin typeface="Poppins"/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288EF4-0432-AE41-0704-F498CE6D3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" dirty="0"/>
              <a:t>Добијање повратних информација</a:t>
            </a:r>
          </a:p>
        </p:txBody>
      </p:sp>
      <p:sp>
        <p:nvSpPr>
          <p:cNvPr id="2" name="Textfeld 12">
            <a:extLst>
              <a:ext uri="{FF2B5EF4-FFF2-40B4-BE49-F238E27FC236}">
                <a16:creationId xmlns:a16="http://schemas.microsoft.com/office/drawing/2014/main" id="{D2B01C38-1123-B870-81F8-9879B3690F5F}"/>
              </a:ext>
            </a:extLst>
          </p:cNvPr>
          <p:cNvSpPr txBox="1"/>
          <p:nvPr/>
        </p:nvSpPr>
        <p:spPr bwMode="auto">
          <a:xfrm>
            <a:off x="865054" y="1236111"/>
            <a:ext cx="2713718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r-Cyrl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(оцени)</a:t>
            </a:r>
            <a:endParaRPr lang="sr-Cyrl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hteck 16"/>
          <p:cNvSpPr/>
          <p:nvPr/>
        </p:nvSpPr>
        <p:spPr bwMode="auto">
          <a:xfrm>
            <a:off x="618038" y="1969646"/>
            <a:ext cx="9054580" cy="32762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sr-Cyrl" sz="2000" b="1" u="sng" noProof="0" dirty="0">
                <a:latin typeface="Poppins"/>
                <a:cs typeface="Calibri"/>
              </a:rPr>
              <a:t>Методи: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Концептуални стрипови, концептуалне мапе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Опсервације на часу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Објашњења сличних феномена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Анализа артефаката (оцењивање аргумената у дискусијама, садржај презентација или других производа учења, итд.)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Тестови, испити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FA91DE-84AD-26F5-7C2C-3A9EA7CD1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" dirty="0"/>
              <a:t>Добијање повратних информација</a:t>
            </a:r>
          </a:p>
        </p:txBody>
      </p:sp>
      <p:sp>
        <p:nvSpPr>
          <p:cNvPr id="2" name="Textfeld 12">
            <a:extLst>
              <a:ext uri="{FF2B5EF4-FFF2-40B4-BE49-F238E27FC236}">
                <a16:creationId xmlns:a16="http://schemas.microsoft.com/office/drawing/2014/main" id="{892E5163-E007-39AF-09E1-9CD923F8A321}"/>
              </a:ext>
            </a:extLst>
          </p:cNvPr>
          <p:cNvSpPr txBox="1"/>
          <p:nvPr/>
        </p:nvSpPr>
        <p:spPr bwMode="auto">
          <a:xfrm>
            <a:off x="865054" y="1236111"/>
            <a:ext cx="2713718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r-Cyrl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(оцени)</a:t>
            </a:r>
            <a:endParaRPr lang="sr-Cyrl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Abgerundetes Rechteck 13"/>
          <p:cNvSpPr/>
          <p:nvPr/>
        </p:nvSpPr>
        <p:spPr bwMode="auto">
          <a:xfrm>
            <a:off x="2049094" y="3759505"/>
            <a:ext cx="1780721" cy="686434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r-Cyrl" noProof="0" dirty="0">
                <a:solidFill>
                  <a:schemeClr val="tx1"/>
                </a:solidFill>
                <a:latin typeface="Poppins"/>
              </a:rPr>
              <a:t>Остаци биљака</a:t>
            </a:r>
          </a:p>
        </p:txBody>
      </p:sp>
      <p:sp>
        <p:nvSpPr>
          <p:cNvPr id="15" name="Abgerundetes Rechteck 14"/>
          <p:cNvSpPr/>
          <p:nvPr/>
        </p:nvSpPr>
        <p:spPr bwMode="auto">
          <a:xfrm>
            <a:off x="3829815" y="2507625"/>
            <a:ext cx="1701994" cy="504056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r-Cyrl" noProof="0" dirty="0">
                <a:solidFill>
                  <a:schemeClr val="tx1"/>
                </a:solidFill>
                <a:latin typeface="Poppins"/>
              </a:rPr>
              <a:t>Глисте</a:t>
            </a:r>
          </a:p>
        </p:txBody>
      </p:sp>
      <p:sp>
        <p:nvSpPr>
          <p:cNvPr id="16" name="Abgerundetes Rechteck 15"/>
          <p:cNvSpPr/>
          <p:nvPr/>
        </p:nvSpPr>
        <p:spPr bwMode="auto">
          <a:xfrm>
            <a:off x="4477887" y="4882646"/>
            <a:ext cx="1296144" cy="432048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r-Cyrl" noProof="0" dirty="0">
                <a:solidFill>
                  <a:schemeClr val="tx1"/>
                </a:solidFill>
                <a:latin typeface="Poppins"/>
              </a:rPr>
              <a:t>Хумус</a:t>
            </a:r>
          </a:p>
        </p:txBody>
      </p:sp>
      <p:cxnSp>
        <p:nvCxnSpPr>
          <p:cNvPr id="18" name="Gerade Verbindung mit Pfeil 17"/>
          <p:cNvCxnSpPr/>
          <p:nvPr/>
        </p:nvCxnSpPr>
        <p:spPr bwMode="auto">
          <a:xfrm flipH="1">
            <a:off x="2533671" y="3299713"/>
            <a:ext cx="504056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 bwMode="auto">
          <a:xfrm>
            <a:off x="4837927" y="3875777"/>
            <a:ext cx="504056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 bwMode="auto">
          <a:xfrm>
            <a:off x="3973831" y="4739873"/>
            <a:ext cx="432048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 bwMode="auto">
          <a:xfrm>
            <a:off x="2965719" y="293967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sr-Cyrl" noProof="0" dirty="0">
                <a:latin typeface="Poppins"/>
              </a:rPr>
              <a:t>јести</a:t>
            </a:r>
          </a:p>
        </p:txBody>
      </p:sp>
      <p:sp>
        <p:nvSpPr>
          <p:cNvPr id="22" name="Textfeld 21"/>
          <p:cNvSpPr txBox="1"/>
          <p:nvPr/>
        </p:nvSpPr>
        <p:spPr bwMode="auto">
          <a:xfrm>
            <a:off x="4405879" y="351573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sr-Cyrl" noProof="0" dirty="0">
                <a:latin typeface="Poppins"/>
              </a:rPr>
              <a:t>какити</a:t>
            </a:r>
          </a:p>
        </p:txBody>
      </p:sp>
      <p:sp>
        <p:nvSpPr>
          <p:cNvPr id="23" name="Textfeld 22"/>
          <p:cNvSpPr txBox="1"/>
          <p:nvPr/>
        </p:nvSpPr>
        <p:spPr bwMode="auto">
          <a:xfrm>
            <a:off x="3181743" y="4379833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sr-Cyrl" noProof="0" dirty="0">
                <a:latin typeface="Poppins"/>
              </a:rPr>
              <a:t>направити</a:t>
            </a:r>
          </a:p>
        </p:txBody>
      </p:sp>
      <p:cxnSp>
        <p:nvCxnSpPr>
          <p:cNvPr id="24" name="Gerade Verbindung 15"/>
          <p:cNvCxnSpPr/>
          <p:nvPr/>
        </p:nvCxnSpPr>
        <p:spPr bwMode="auto">
          <a:xfrm flipH="1">
            <a:off x="3469775" y="2867665"/>
            <a:ext cx="288032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16"/>
          <p:cNvCxnSpPr/>
          <p:nvPr/>
        </p:nvCxnSpPr>
        <p:spPr bwMode="auto">
          <a:xfrm flipH="1" flipV="1">
            <a:off x="4477887" y="3011681"/>
            <a:ext cx="144016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17"/>
          <p:cNvCxnSpPr/>
          <p:nvPr/>
        </p:nvCxnSpPr>
        <p:spPr bwMode="auto">
          <a:xfrm>
            <a:off x="2821702" y="4271821"/>
            <a:ext cx="504056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feil nach rechts 26"/>
          <p:cNvSpPr/>
          <p:nvPr/>
        </p:nvSpPr>
        <p:spPr bwMode="auto">
          <a:xfrm rot="20066886">
            <a:off x="2091493" y="4878424"/>
            <a:ext cx="1460417" cy="576064"/>
          </a:xfrm>
          <a:prstGeom prst="rightArrow">
            <a:avLst>
              <a:gd name="adj1" fmla="val 5000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r-Cyrl" sz="1400" noProof="0" dirty="0">
                <a:solidFill>
                  <a:schemeClr val="tx1"/>
                </a:solidFill>
                <a:latin typeface="Poppins"/>
              </a:rPr>
              <a:t>реченица</a:t>
            </a:r>
          </a:p>
        </p:txBody>
      </p:sp>
      <p:sp>
        <p:nvSpPr>
          <p:cNvPr id="28" name="Pfeil nach rechts 27"/>
          <p:cNvSpPr/>
          <p:nvPr/>
        </p:nvSpPr>
        <p:spPr bwMode="auto">
          <a:xfrm rot="1807152">
            <a:off x="1725414" y="2409779"/>
            <a:ext cx="1368152" cy="576064"/>
          </a:xfrm>
          <a:prstGeom prst="rightArrow">
            <a:avLst>
              <a:gd name="adj1" fmla="val 5000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r-Cyrl" sz="1400" noProof="0" dirty="0">
                <a:solidFill>
                  <a:schemeClr val="tx1"/>
                </a:solidFill>
                <a:latin typeface="Poppins"/>
              </a:rPr>
              <a:t>веза</a:t>
            </a:r>
          </a:p>
        </p:txBody>
      </p:sp>
      <p:sp>
        <p:nvSpPr>
          <p:cNvPr id="29" name="Pfeil nach rechts 28"/>
          <p:cNvSpPr/>
          <p:nvPr/>
        </p:nvSpPr>
        <p:spPr bwMode="auto">
          <a:xfrm rot="1077663">
            <a:off x="625460" y="3556356"/>
            <a:ext cx="1368152" cy="576064"/>
          </a:xfrm>
          <a:prstGeom prst="rightArrow">
            <a:avLst>
              <a:gd name="adj1" fmla="val 5000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r-Cyrl" sz="1400" noProof="0" dirty="0">
                <a:solidFill>
                  <a:schemeClr val="tx1"/>
                </a:solidFill>
                <a:latin typeface="Poppins"/>
              </a:rPr>
              <a:t>концепт</a:t>
            </a:r>
          </a:p>
        </p:txBody>
      </p:sp>
      <p:sp>
        <p:nvSpPr>
          <p:cNvPr id="2" name="Rechteck 1"/>
          <p:cNvSpPr/>
          <p:nvPr/>
        </p:nvSpPr>
        <p:spPr bwMode="auto">
          <a:xfrm>
            <a:off x="6350095" y="1933300"/>
            <a:ext cx="52719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Прикажите концепте у оквиру кутија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Користите линије за повезивање како бисте нагласили однос између повезаних концепата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Организујте концепте у хијерархијски низ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Можете унети и бочне везе између два или више концепата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r-Cyrl" sz="2000" noProof="0" dirty="0">
                <a:latin typeface="Poppins"/>
                <a:cs typeface="Calibri" panose="020F0502020204030204" pitchFamily="34" charset="0"/>
              </a:rPr>
              <a:t>Повезивање речи у концептуалној матрици представља реченицу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64481D-A24C-2528-6F53-D9BE8B282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" dirty="0"/>
              <a:t>Концептуалне мапе су визуелни приказ „менталних модела“ ученика </a:t>
            </a:r>
          </a:p>
        </p:txBody>
      </p:sp>
      <p:sp>
        <p:nvSpPr>
          <p:cNvPr id="4" name="Textfeld 12">
            <a:extLst>
              <a:ext uri="{FF2B5EF4-FFF2-40B4-BE49-F238E27FC236}">
                <a16:creationId xmlns:a16="http://schemas.microsoft.com/office/drawing/2014/main" id="{AE03FE63-6A35-F711-B3F4-DE7329BF8BA4}"/>
              </a:ext>
            </a:extLst>
          </p:cNvPr>
          <p:cNvSpPr txBox="1"/>
          <p:nvPr/>
        </p:nvSpPr>
        <p:spPr bwMode="auto">
          <a:xfrm>
            <a:off x="865054" y="1236111"/>
            <a:ext cx="2713718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r-Cyrl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(оцени)</a:t>
            </a:r>
            <a:endParaRPr lang="sr-Cyrl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 bwMode="auto">
          <a:xfrm>
            <a:off x="1279475" y="5056902"/>
            <a:ext cx="10431390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sr-Cyrl" sz="1400" i="1" dirty="0">
                <a:solidFill>
                  <a:srgbClr val="000000"/>
                </a:solidFill>
                <a:latin typeface="Poppins"/>
                <a:cs typeface="Arial"/>
              </a:rPr>
              <a:t>(Krüger, D., Kloss, L., &amp; Cuadros, I. (2009). Was macht „gute“ Biologielehrkräfte aus? Befragungen von Lehrenden in der Didaktik der Biologie und Biologie-Lehramtsstudierenden an deutschen Hochschulen. I D B – Berichte aus dem Institut für Didaktik der Biologie, 17, 63–88.)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864B5E6-F82F-2CEE-7388-0498051CA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sr-Cyrl" dirty="0"/>
              <a:t>Шта је „добра настава из области екологије“?</a:t>
            </a:r>
          </a:p>
        </p:txBody>
      </p:sp>
      <p:sp>
        <p:nvSpPr>
          <p:cNvPr id="16" name="Textfeld 17"/>
          <p:cNvSpPr txBox="1"/>
          <p:nvPr/>
        </p:nvSpPr>
        <p:spPr bwMode="auto">
          <a:xfrm>
            <a:off x="985384" y="1646917"/>
            <a:ext cx="6923582" cy="3280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sr-Cyrl" sz="2000" noProof="0" dirty="0">
                <a:latin typeface="Poppins"/>
              </a:rPr>
              <a:t>„Настава се одвија у условима који много варирају од школе до школе, због чега је немогуће дати универзално важећу дефиницију ‚добре‘ наставе.</a:t>
            </a:r>
          </a:p>
          <a:p>
            <a:pPr>
              <a:lnSpc>
                <a:spcPct val="150000"/>
              </a:lnSpc>
              <a:defRPr/>
            </a:pPr>
            <a:r>
              <a:rPr lang="sr-Cyrl" sz="2000" noProof="0" dirty="0">
                <a:latin typeface="Poppins"/>
              </a:rPr>
              <a:t>Иста лекција може наићи на изузетан пријем у једном разреду, али може бити тотални промашај у другом. За оцену наставе од суштинског значаја је утврдити циљне критеријуме.“</a:t>
            </a:r>
          </a:p>
        </p:txBody>
      </p:sp>
      <p:sp>
        <p:nvSpPr>
          <p:cNvPr id="17" name="Rechteckige Legende 4">
            <a:extLst>
              <a:ext uri="{FF2B5EF4-FFF2-40B4-BE49-F238E27FC236}">
                <a16:creationId xmlns:a16="http://schemas.microsoft.com/office/drawing/2014/main" id="{A450F489-B529-84E9-6171-9DC96F0FF93B}"/>
              </a:ext>
            </a:extLst>
          </p:cNvPr>
          <p:cNvSpPr/>
          <p:nvPr/>
        </p:nvSpPr>
        <p:spPr bwMode="auto">
          <a:xfrm>
            <a:off x="8273939" y="1788807"/>
            <a:ext cx="3198693" cy="1701739"/>
          </a:xfrm>
          <a:prstGeom prst="wedgeRectCallout">
            <a:avLst>
              <a:gd name="adj1" fmla="val -36489"/>
              <a:gd name="adj2" fmla="val 100550"/>
            </a:avLst>
          </a:prstGeom>
          <a:solidFill>
            <a:srgbClr val="0CAF8F"/>
          </a:solidFill>
          <a:ln>
            <a:solidFill>
              <a:srgbClr val="5A31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sr-Cyrl" b="1" dirty="0">
                <a:latin typeface="Poppins"/>
              </a:rPr>
              <a:t>Образовни принцип:
</a:t>
            </a:r>
            <a:r>
              <a:rPr lang="sr-Cyrl" dirty="0">
                <a:latin typeface="Poppins"/>
              </a:rPr>
              <a:t>Јасно наведите шта се очекује да ученици науче.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Abgerundetes Rechteck 13"/>
          <p:cNvSpPr/>
          <p:nvPr/>
        </p:nvSpPr>
        <p:spPr bwMode="auto">
          <a:xfrm>
            <a:off x="1870390" y="3930906"/>
            <a:ext cx="1249799" cy="550400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r-Cyrl" noProof="0" dirty="0">
                <a:solidFill>
                  <a:schemeClr val="tx1"/>
                </a:solidFill>
              </a:rPr>
              <a:t>мочвара</a:t>
            </a:r>
          </a:p>
        </p:txBody>
      </p:sp>
      <p:sp>
        <p:nvSpPr>
          <p:cNvPr id="15" name="Abgerundetes Rechteck 14"/>
          <p:cNvSpPr/>
          <p:nvPr/>
        </p:nvSpPr>
        <p:spPr bwMode="auto">
          <a:xfrm>
            <a:off x="3839899" y="2311984"/>
            <a:ext cx="1447365" cy="673089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sr-Cyrl" noProof="0" dirty="0">
              <a:solidFill>
                <a:schemeClr val="tx1"/>
              </a:solidFill>
            </a:endParaRPr>
          </a:p>
        </p:txBody>
      </p:sp>
      <p:sp>
        <p:nvSpPr>
          <p:cNvPr id="16" name="Abgerundetes Rechteck 15"/>
          <p:cNvSpPr/>
          <p:nvPr/>
        </p:nvSpPr>
        <p:spPr bwMode="auto">
          <a:xfrm>
            <a:off x="4913200" y="4961730"/>
            <a:ext cx="1341955" cy="610389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r-Cyrl" noProof="0" dirty="0">
                <a:solidFill>
                  <a:schemeClr val="tx1"/>
                </a:solidFill>
              </a:rPr>
              <a:t>разне врсте</a:t>
            </a:r>
          </a:p>
        </p:txBody>
      </p:sp>
      <p:cxnSp>
        <p:nvCxnSpPr>
          <p:cNvPr id="18" name="Gerade Verbindung mit Pfeil 17"/>
          <p:cNvCxnSpPr>
            <a:cxnSpLocks/>
          </p:cNvCxnSpPr>
          <p:nvPr/>
        </p:nvCxnSpPr>
        <p:spPr bwMode="auto">
          <a:xfrm flipH="1">
            <a:off x="2478360" y="3599507"/>
            <a:ext cx="378595" cy="2377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>
            <a:cxnSpLocks/>
          </p:cNvCxnSpPr>
          <p:nvPr/>
        </p:nvCxnSpPr>
        <p:spPr bwMode="auto">
          <a:xfrm flipH="1" flipV="1">
            <a:off x="4925998" y="3111609"/>
            <a:ext cx="327195" cy="8103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>
            <a:cxnSpLocks/>
          </p:cNvCxnSpPr>
          <p:nvPr/>
        </p:nvCxnSpPr>
        <p:spPr bwMode="auto">
          <a:xfrm>
            <a:off x="4149263" y="5078540"/>
            <a:ext cx="512836" cy="1659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 bwMode="auto">
          <a:xfrm>
            <a:off x="4716474" y="3930906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sr-Cyrl" noProof="0" dirty="0"/>
              <a:t>регулише</a:t>
            </a:r>
          </a:p>
        </p:txBody>
      </p:sp>
      <p:sp>
        <p:nvSpPr>
          <p:cNvPr id="23" name="Textfeld 22"/>
          <p:cNvSpPr txBox="1"/>
          <p:nvPr/>
        </p:nvSpPr>
        <p:spPr bwMode="auto">
          <a:xfrm>
            <a:off x="3298894" y="4436049"/>
            <a:ext cx="1627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r-Cyrl" noProof="0" dirty="0"/>
              <a:t>обезбеђује станиште за</a:t>
            </a:r>
          </a:p>
        </p:txBody>
      </p:sp>
      <p:cxnSp>
        <p:nvCxnSpPr>
          <p:cNvPr id="24" name="Gerade Verbindung 15"/>
          <p:cNvCxnSpPr/>
          <p:nvPr/>
        </p:nvCxnSpPr>
        <p:spPr bwMode="auto">
          <a:xfrm flipH="1">
            <a:off x="3543076" y="2964703"/>
            <a:ext cx="288032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16"/>
          <p:cNvCxnSpPr>
            <a:cxnSpLocks/>
          </p:cNvCxnSpPr>
          <p:nvPr/>
        </p:nvCxnSpPr>
        <p:spPr bwMode="auto">
          <a:xfrm flipH="1" flipV="1">
            <a:off x="5438679" y="4367414"/>
            <a:ext cx="166364" cy="417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17"/>
          <p:cNvCxnSpPr>
            <a:cxnSpLocks/>
          </p:cNvCxnSpPr>
          <p:nvPr/>
        </p:nvCxnSpPr>
        <p:spPr bwMode="auto">
          <a:xfrm>
            <a:off x="2889847" y="4554187"/>
            <a:ext cx="384273" cy="1574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feil nach rechts 26"/>
          <p:cNvSpPr/>
          <p:nvPr/>
        </p:nvSpPr>
        <p:spPr bwMode="auto">
          <a:xfrm rot="20066886">
            <a:off x="1873119" y="5071347"/>
            <a:ext cx="1460417" cy="576064"/>
          </a:xfrm>
          <a:prstGeom prst="rightArrow">
            <a:avLst>
              <a:gd name="adj1" fmla="val 5000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r-Cyrl" sz="1400" noProof="0" dirty="0">
                <a:solidFill>
                  <a:schemeClr val="tx1"/>
                </a:solidFill>
              </a:rPr>
              <a:t>реченица</a:t>
            </a:r>
          </a:p>
        </p:txBody>
      </p:sp>
      <p:sp>
        <p:nvSpPr>
          <p:cNvPr id="28" name="Pfeil nach rechts 27"/>
          <p:cNvSpPr/>
          <p:nvPr/>
        </p:nvSpPr>
        <p:spPr bwMode="auto">
          <a:xfrm rot="2722069">
            <a:off x="2413154" y="2144616"/>
            <a:ext cx="1323603" cy="576064"/>
          </a:xfrm>
          <a:prstGeom prst="rightArrow">
            <a:avLst>
              <a:gd name="adj1" fmla="val 5000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r-Cyrl" sz="1400" noProof="0" dirty="0">
                <a:solidFill>
                  <a:schemeClr val="tx1"/>
                </a:solidFill>
              </a:rPr>
              <a:t>веза</a:t>
            </a:r>
          </a:p>
        </p:txBody>
      </p:sp>
      <p:sp>
        <p:nvSpPr>
          <p:cNvPr id="29" name="Pfeil nach rechts 28"/>
          <p:cNvSpPr/>
          <p:nvPr/>
        </p:nvSpPr>
        <p:spPr bwMode="auto">
          <a:xfrm rot="1077663">
            <a:off x="497077" y="3580401"/>
            <a:ext cx="1368152" cy="576064"/>
          </a:xfrm>
          <a:prstGeom prst="rightArrow">
            <a:avLst>
              <a:gd name="adj1" fmla="val 5000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r-Cyrl" sz="1400" noProof="0" dirty="0">
                <a:solidFill>
                  <a:schemeClr val="tx1"/>
                </a:solidFill>
              </a:rPr>
              <a:t>концепт</a:t>
            </a:r>
          </a:p>
        </p:txBody>
      </p:sp>
      <p:sp>
        <p:nvSpPr>
          <p:cNvPr id="3" name="Rechteck 2"/>
          <p:cNvSpPr/>
          <p:nvPr/>
        </p:nvSpPr>
        <p:spPr bwMode="auto">
          <a:xfrm>
            <a:off x="6660192" y="3550881"/>
            <a:ext cx="48124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sr-Cyrl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sr-Cyrl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sr-Cyrl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sr-Cyrl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sr-Cyrl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sr-Cyrl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sr-Cyrl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sr-Cyrl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sr-Cyrl" noProof="0" dirty="0">
              <a:highlight>
                <a:srgbClr val="FFFF00"/>
              </a:highlight>
            </a:endParaRPr>
          </a:p>
          <a:p>
            <a:pPr lvl="0">
              <a:defRPr/>
            </a:pPr>
            <a:r>
              <a:rPr lang="sr-Cyrl" noProof="0" dirty="0"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E3CB783-9987-356E-6FA7-8D11C9D9D6FF}"/>
              </a:ext>
            </a:extLst>
          </p:cNvPr>
          <p:cNvSpPr txBox="1"/>
          <p:nvPr/>
        </p:nvSpPr>
        <p:spPr>
          <a:xfrm>
            <a:off x="3875296" y="2317888"/>
            <a:ext cx="1974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" noProof="0" dirty="0"/>
              <a:t>циклуси </a:t>
            </a:r>
          </a:p>
          <a:p>
            <a:r>
              <a:rPr lang="sr-Cyrl" noProof="0" dirty="0"/>
              <a:t>материјала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07176AD-50EF-4557-0F0D-8A2BDABA7F6F}"/>
              </a:ext>
            </a:extLst>
          </p:cNvPr>
          <p:cNvSpPr txBox="1"/>
          <p:nvPr/>
        </p:nvSpPr>
        <p:spPr bwMode="auto">
          <a:xfrm>
            <a:off x="2856955" y="3077567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sr-Cyrl" noProof="0" dirty="0"/>
              <a:t>задржавају </a:t>
            </a:r>
          </a:p>
          <a:p>
            <a:pPr>
              <a:defRPr/>
            </a:pPr>
            <a:r>
              <a:rPr lang="sr-Cyrl" noProof="0" dirty="0"/>
              <a:t>равнотежу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0C4D26D-5224-6BDF-DCB6-3403F4815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" dirty="0"/>
              <a:t>Концептуалне мапе су концептуалне картице менталних модела</a:t>
            </a:r>
          </a:p>
        </p:txBody>
      </p:sp>
      <p:sp>
        <p:nvSpPr>
          <p:cNvPr id="38" name="Rechteck 1"/>
          <p:cNvSpPr/>
          <p:nvPr/>
        </p:nvSpPr>
        <p:spPr bwMode="auto">
          <a:xfrm>
            <a:off x="6660192" y="1921165"/>
            <a:ext cx="48714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r-Cyrl" sz="2000" b="1" noProof="0" dirty="0">
                <a:latin typeface="Poppins" panose="00000500000000000000" pitchFamily="2" charset="0"/>
                <a:cs typeface="Poppins" panose="00000500000000000000" pitchFamily="2" charset="0"/>
              </a:rPr>
              <a:t>Увек се праве за надређено питање. </a:t>
            </a:r>
          </a:p>
        </p:txBody>
      </p:sp>
      <p:sp>
        <p:nvSpPr>
          <p:cNvPr id="39" name="Textfeld 4">
            <a:extLst>
              <a:ext uri="{FF2B5EF4-FFF2-40B4-BE49-F238E27FC236}">
                <a16:creationId xmlns:a16="http://schemas.microsoft.com/office/drawing/2014/main" id="{86E8B26A-0D0A-C3A4-BBE6-344F04B7442E}"/>
              </a:ext>
            </a:extLst>
          </p:cNvPr>
          <p:cNvSpPr txBox="1"/>
          <p:nvPr/>
        </p:nvSpPr>
        <p:spPr bwMode="auto">
          <a:xfrm>
            <a:off x="6709740" y="2785630"/>
            <a:ext cx="47628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" sz="2000" noProof="0" dirty="0">
                <a:latin typeface="Poppins" panose="00000500000000000000" pitchFamily="2" charset="0"/>
                <a:cs typeface="Poppins" panose="00000500000000000000" pitchFamily="2" charset="0"/>
              </a:rPr>
              <a:t>На пример, концептуална мапа би се могла направити за конкретан тип земљишта: </a:t>
            </a:r>
          </a:p>
          <a:p>
            <a:endParaRPr lang="sr-Cyrl" sz="20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sr-Cyrl" sz="2000" i="1" noProof="0" dirty="0">
                <a:latin typeface="Poppins" panose="00000500000000000000" pitchFamily="2" charset="0"/>
                <a:cs typeface="Poppins" panose="00000500000000000000" pitchFamily="2" charset="0"/>
              </a:rPr>
              <a:t>нпр. „Шта чини мочвару тако важном за екосистеме?“</a:t>
            </a:r>
          </a:p>
        </p:txBody>
      </p:sp>
      <p:sp>
        <p:nvSpPr>
          <p:cNvPr id="2" name="Textfeld 12">
            <a:extLst>
              <a:ext uri="{FF2B5EF4-FFF2-40B4-BE49-F238E27FC236}">
                <a16:creationId xmlns:a16="http://schemas.microsoft.com/office/drawing/2014/main" id="{83DE609D-4074-CA90-A2A3-88859961DF32}"/>
              </a:ext>
            </a:extLst>
          </p:cNvPr>
          <p:cNvSpPr txBox="1"/>
          <p:nvPr/>
        </p:nvSpPr>
        <p:spPr bwMode="auto">
          <a:xfrm>
            <a:off x="865054" y="1236111"/>
            <a:ext cx="2713718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r-Cyrl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(оцени)</a:t>
            </a:r>
            <a:endParaRPr lang="sr-Cyrl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59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AFCBD48-ABCC-EA04-E920-2B9F8AC551F9}"/>
              </a:ext>
            </a:extLst>
          </p:cNvPr>
          <p:cNvGrpSpPr/>
          <p:nvPr/>
        </p:nvGrpSpPr>
        <p:grpSpPr>
          <a:xfrm>
            <a:off x="557737" y="1909596"/>
            <a:ext cx="5836379" cy="3672055"/>
            <a:chOff x="589856" y="1657404"/>
            <a:chExt cx="6568404" cy="4132621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9525968C-4936-4FF1-8B3E-9429E17BA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856" y="1657404"/>
              <a:ext cx="6568404" cy="4132621"/>
            </a:xfrm>
            <a:prstGeom prst="rect">
              <a:avLst/>
            </a:prstGeom>
          </p:spPr>
        </p:pic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4F08DCFD-D670-46E3-9408-1D9DF4B3DC8C}"/>
                </a:ext>
              </a:extLst>
            </p:cNvPr>
            <p:cNvSpPr/>
            <p:nvPr/>
          </p:nvSpPr>
          <p:spPr>
            <a:xfrm>
              <a:off x="3038167" y="2139385"/>
              <a:ext cx="2458065" cy="91440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Cyrl" noProof="0" dirty="0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55FEB349-3C40-40D5-A36C-E2BA53928338}"/>
                </a:ext>
              </a:extLst>
            </p:cNvPr>
            <p:cNvSpPr/>
            <p:nvPr/>
          </p:nvSpPr>
          <p:spPr bwMode="auto">
            <a:xfrm rot="2989503">
              <a:off x="3860436" y="3648514"/>
              <a:ext cx="2910102" cy="914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Cyrl" noProof="0" dirty="0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E6427372-0FED-46CC-9278-D8565758045C}"/>
                </a:ext>
              </a:extLst>
            </p:cNvPr>
            <p:cNvSpPr/>
            <p:nvPr/>
          </p:nvSpPr>
          <p:spPr bwMode="auto">
            <a:xfrm>
              <a:off x="1930887" y="2719522"/>
              <a:ext cx="2336312" cy="9144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Cyrl" noProof="0" dirty="0">
                <a:solidFill>
                  <a:srgbClr val="00B0F0"/>
                </a:solidFill>
              </a:endParaRPr>
            </a:p>
          </p:txBody>
        </p:sp>
      </p:grpSp>
      <p:pic>
        <p:nvPicPr>
          <p:cNvPr id="110" name="Google Shape;110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/>
          <p:cNvSpPr/>
          <p:nvPr/>
        </p:nvSpPr>
        <p:spPr bwMode="auto">
          <a:xfrm>
            <a:off x="6768489" y="1396256"/>
            <a:ext cx="4476003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sr-Cyrl" b="1" noProof="0" dirty="0">
                <a:latin typeface="Poppins"/>
              </a:rPr>
              <a:t>Квантитативно: </a:t>
            </a:r>
            <a:r>
              <a:rPr lang="sr-Cyrl" noProof="0" dirty="0">
                <a:latin typeface="Poppins"/>
              </a:rPr>
              <a:t>= број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sr-Cyrl" noProof="0" dirty="0">
                <a:latin typeface="Poppins"/>
              </a:rPr>
              <a:t>(тачних) концепата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sr-Cyrl" noProof="0" dirty="0">
                <a:latin typeface="Poppins"/>
              </a:rPr>
              <a:t>(тачним) реченицама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sr-Cyrl" noProof="0" dirty="0">
                <a:latin typeface="Poppins"/>
              </a:rPr>
              <a:t>(тачних) веза</a:t>
            </a:r>
          </a:p>
        </p:txBody>
      </p:sp>
      <p:sp>
        <p:nvSpPr>
          <p:cNvPr id="3" name="Rechteck 2"/>
          <p:cNvSpPr/>
          <p:nvPr/>
        </p:nvSpPr>
        <p:spPr bwMode="auto">
          <a:xfrm>
            <a:off x="6768489" y="4381322"/>
            <a:ext cx="5132442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sr-Cyrl" b="1" noProof="0" dirty="0">
                <a:latin typeface="Poppins"/>
              </a:rPr>
              <a:t>Квалитативно: </a:t>
            </a:r>
            <a:r>
              <a:rPr lang="sr-Cyrl" noProof="0" dirty="0">
                <a:latin typeface="Poppins"/>
              </a:rPr>
              <a:t>= пондерисање у складу са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sr-Cyrl" noProof="0" dirty="0">
                <a:latin typeface="Poppins"/>
              </a:rPr>
              <a:t>(тачним) концептима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sr-Cyrl" noProof="0" dirty="0">
                <a:latin typeface="Poppins"/>
              </a:rPr>
              <a:t>(тачним) реченицама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sr-Cyrl" noProof="0" dirty="0">
                <a:latin typeface="Poppins"/>
              </a:rPr>
              <a:t>(тачним) везама</a:t>
            </a:r>
          </a:p>
        </p:txBody>
      </p:sp>
      <p:sp>
        <p:nvSpPr>
          <p:cNvPr id="4" name="Rechteck 3"/>
          <p:cNvSpPr/>
          <p:nvPr/>
        </p:nvSpPr>
        <p:spPr bwMode="auto">
          <a:xfrm>
            <a:off x="6768489" y="2719522"/>
            <a:ext cx="4759636" cy="1477328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defRPr/>
            </a:pPr>
            <a:r>
              <a:rPr lang="sr-Cyrl" b="1" noProof="0" dirty="0">
                <a:latin typeface="Poppins"/>
              </a:rPr>
              <a:t>Квантитативно: </a:t>
            </a:r>
            <a:r>
              <a:rPr lang="sr-Cyrl" noProof="0" dirty="0">
                <a:latin typeface="Poppins"/>
              </a:rPr>
              <a:t>= број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sr-Cyrl" noProof="0" dirty="0">
                <a:solidFill>
                  <a:srgbClr val="FF0000"/>
                </a:solidFill>
                <a:latin typeface="Poppins"/>
              </a:rPr>
              <a:t>ланаца (1)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sr-Cyrl" noProof="0" dirty="0">
                <a:solidFill>
                  <a:schemeClr val="accent6">
                    <a:lumMod val="75000"/>
                  </a:schemeClr>
                </a:solidFill>
                <a:latin typeface="Poppins"/>
              </a:rPr>
              <a:t>пречки (звезда) (2)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sr-Cyrl" noProof="0" dirty="0">
                <a:solidFill>
                  <a:srgbClr val="0070C0"/>
                </a:solidFill>
                <a:latin typeface="Poppins"/>
              </a:rPr>
              <a:t>мрежа (3)</a:t>
            </a:r>
          </a:p>
          <a:p>
            <a:pPr>
              <a:defRPr/>
            </a:pPr>
            <a:r>
              <a:rPr lang="sr-Cyrl" noProof="0" dirty="0">
                <a:latin typeface="Poppins"/>
              </a:rPr>
              <a:t>Ове структуре имају различите пондере </a:t>
            </a:r>
          </a:p>
        </p:txBody>
      </p:sp>
      <p:sp>
        <p:nvSpPr>
          <p:cNvPr id="18" name="Rechteck 17"/>
          <p:cNvSpPr/>
          <p:nvPr/>
        </p:nvSpPr>
        <p:spPr bwMode="auto">
          <a:xfrm>
            <a:off x="8453306" y="6442502"/>
            <a:ext cx="373869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r-Cyrl" sz="1050" u="sng" noProof="0" dirty="0">
                <a:hlinkClick r:id="rId9" tooltip="https://www.christianhmeyer.de/mit-concept-mapping-den-lernerfolg-steigern-und-wissen-strukturieren/"/>
              </a:rPr>
              <a:t>https://www.christianhmeyer.de/mit-concept-mapping-den-lernerfolg-steigern-und-wissen-strukturieren/</a:t>
            </a:r>
            <a:r>
              <a:rPr lang="sr-Cyrl" sz="1050" noProof="0" dirty="0"/>
              <a:t>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1CD1BDA-F8B6-48E1-8441-71634330BBCD}"/>
              </a:ext>
            </a:extLst>
          </p:cNvPr>
          <p:cNvSpPr/>
          <p:nvPr/>
        </p:nvSpPr>
        <p:spPr>
          <a:xfrm>
            <a:off x="1026623" y="5581651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Cyrl" sz="900" noProof="0" dirty="0"/>
              <a:t>https://upload.wikimedia.org/wikipedia/commons/8/88/Concept_Map_About_Concept_Maps.jpg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A80798F-9B2C-E9AB-6BCF-B7C1CD6B8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" dirty="0"/>
              <a:t>Анализирање концептуалних мапа</a:t>
            </a:r>
          </a:p>
        </p:txBody>
      </p:sp>
      <p:sp>
        <p:nvSpPr>
          <p:cNvPr id="5" name="Textfeld 12">
            <a:extLst>
              <a:ext uri="{FF2B5EF4-FFF2-40B4-BE49-F238E27FC236}">
                <a16:creationId xmlns:a16="http://schemas.microsoft.com/office/drawing/2014/main" id="{1C15752B-D5C8-93CC-2ED9-4593AD5FF75A}"/>
              </a:ext>
            </a:extLst>
          </p:cNvPr>
          <p:cNvSpPr txBox="1"/>
          <p:nvPr/>
        </p:nvSpPr>
        <p:spPr bwMode="auto">
          <a:xfrm>
            <a:off x="865054" y="1236111"/>
            <a:ext cx="2713718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r-Cyrl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(оцени)</a:t>
            </a:r>
            <a:endParaRPr lang="sr-Cyrl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D3B64F9-08F8-6225-8D28-642A21389179}"/>
              </a:ext>
            </a:extLst>
          </p:cNvPr>
          <p:cNvGrpSpPr/>
          <p:nvPr/>
        </p:nvGrpSpPr>
        <p:grpSpPr>
          <a:xfrm>
            <a:off x="1006099" y="1653144"/>
            <a:ext cx="5420101" cy="4014975"/>
            <a:chOff x="332999" y="1653144"/>
            <a:chExt cx="6465496" cy="4789358"/>
          </a:xfrm>
        </p:grpSpPr>
        <p:pic>
          <p:nvPicPr>
            <p:cNvPr id="7" name="Grafik 6" descr="Ein Bild, das Text, Diagramm, Reihe, parallel enthält.&#10;&#10;KI-generierte Inhalte können fehlerhaft sein.">
              <a:extLst>
                <a:ext uri="{FF2B5EF4-FFF2-40B4-BE49-F238E27FC236}">
                  <a16:creationId xmlns:a16="http://schemas.microsoft.com/office/drawing/2014/main" id="{CC5C162D-D536-E69D-F72E-77BC75B3A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99" y="1653144"/>
              <a:ext cx="6465496" cy="4779288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F0412C6-ED01-8E69-7E34-BF342C017BF4}"/>
                </a:ext>
              </a:extLst>
            </p:cNvPr>
            <p:cNvSpPr/>
            <p:nvPr/>
          </p:nvSpPr>
          <p:spPr>
            <a:xfrm>
              <a:off x="332999" y="1776127"/>
              <a:ext cx="3868298" cy="226666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Cyrl" noProof="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E2D8930-9756-41CC-4A82-B7F541AD1D67}"/>
                </a:ext>
              </a:extLst>
            </p:cNvPr>
            <p:cNvSpPr/>
            <p:nvPr/>
          </p:nvSpPr>
          <p:spPr>
            <a:xfrm>
              <a:off x="1416514" y="4787576"/>
              <a:ext cx="3257085" cy="15092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Cyrl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E5FB9CE-D5E0-F8E7-BE7E-004D6447E22B}"/>
                </a:ext>
              </a:extLst>
            </p:cNvPr>
            <p:cNvSpPr/>
            <p:nvPr/>
          </p:nvSpPr>
          <p:spPr>
            <a:xfrm>
              <a:off x="4569238" y="3042138"/>
              <a:ext cx="2229257" cy="3400364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Cyrl" noProof="0" dirty="0"/>
            </a:p>
          </p:txBody>
        </p:sp>
      </p:grpSp>
      <p:pic>
        <p:nvPicPr>
          <p:cNvPr id="110" name="Google Shape;110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hteck 17"/>
          <p:cNvSpPr/>
          <p:nvPr/>
        </p:nvSpPr>
        <p:spPr bwMode="auto">
          <a:xfrm>
            <a:off x="6725082" y="5444713"/>
            <a:ext cx="373869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r-Cyrl" sz="1050" u="sng" noProof="0" dirty="0">
                <a:hlinkClick r:id="rId9" tooltip="https://www.christianhmeyer.de/mit-concept-mapping-den-lernerfolg-steigern-und-wissen-strukturieren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https://www.christianhmeyer.de/mit-concept-mapping-den-lernerfolg-steigern-und-wissen-strukturieren/</a:t>
            </a:r>
            <a:r>
              <a:rPr lang="sr-Cyrl" sz="1050" noProof="0" dirty="0"/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279F1C8-B993-22D3-50AD-9737AEA39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" dirty="0"/>
              <a:t>Добијање повратних информација – Концептуална мапа </a:t>
            </a:r>
          </a:p>
        </p:txBody>
      </p:sp>
      <p:sp>
        <p:nvSpPr>
          <p:cNvPr id="13" name="Rechteck 1"/>
          <p:cNvSpPr/>
          <p:nvPr/>
        </p:nvSpPr>
        <p:spPr bwMode="auto">
          <a:xfrm>
            <a:off x="6768489" y="1413287"/>
            <a:ext cx="4476003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sr-Cyrl" b="1" noProof="0" dirty="0"/>
              <a:t>Квантитативно: </a:t>
            </a:r>
            <a:r>
              <a:rPr lang="sr-Cyrl" noProof="0" dirty="0"/>
              <a:t>= број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sr-Cyrl" noProof="0" dirty="0"/>
              <a:t>(тачних) концепата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sr-Cyrl" noProof="0" dirty="0"/>
              <a:t>(тачним) реченицама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sr-Cyrl" noProof="0" dirty="0"/>
              <a:t>(тачних) веза</a:t>
            </a:r>
          </a:p>
        </p:txBody>
      </p:sp>
      <p:sp>
        <p:nvSpPr>
          <p:cNvPr id="16" name="Rechteck 3"/>
          <p:cNvSpPr/>
          <p:nvPr/>
        </p:nvSpPr>
        <p:spPr bwMode="auto">
          <a:xfrm>
            <a:off x="6768489" y="2692764"/>
            <a:ext cx="3012363" cy="1200329"/>
          </a:xfrm>
          <a:prstGeom prst="rect">
            <a:avLst/>
          </a:prstGeom>
          <a:ln w="0">
            <a:noFill/>
          </a:ln>
        </p:spPr>
        <p:txBody>
          <a:bodyPr wrap="none" lIns="91440" tIns="45720" rIns="91440" bIns="45720" anchor="t">
            <a:spAutoFit/>
          </a:bodyPr>
          <a:lstStyle/>
          <a:p>
            <a:pPr>
              <a:defRPr/>
            </a:pPr>
            <a:r>
              <a:rPr lang="sr-Cyrl" b="1" noProof="0" dirty="0"/>
              <a:t>Квантитативно: </a:t>
            </a:r>
            <a:r>
              <a:rPr lang="sr-Cyrl" noProof="0" dirty="0"/>
              <a:t>= структура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sr-Cyrl" noProof="0" dirty="0">
                <a:solidFill>
                  <a:srgbClr val="FFC000"/>
                </a:solidFill>
              </a:rPr>
              <a:t>ланаца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sr-Cyrl" noProof="0" dirty="0">
                <a:solidFill>
                  <a:srgbClr val="FF0000"/>
                </a:solidFill>
              </a:rPr>
              <a:t>пречки (звезди)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sr-Cyrl" noProof="0" dirty="0">
                <a:solidFill>
                  <a:schemeClr val="tx2"/>
                </a:solidFill>
              </a:rPr>
              <a:t>мрежа</a:t>
            </a:r>
          </a:p>
        </p:txBody>
      </p:sp>
      <p:sp>
        <p:nvSpPr>
          <p:cNvPr id="17" name="Rechteck 2"/>
          <p:cNvSpPr/>
          <p:nvPr/>
        </p:nvSpPr>
        <p:spPr bwMode="auto">
          <a:xfrm>
            <a:off x="6752840" y="3972241"/>
            <a:ext cx="4634166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sr-Cyrl" b="1" noProof="0" dirty="0"/>
              <a:t>Квалитативно: </a:t>
            </a:r>
            <a:r>
              <a:rPr lang="sr-Cyrl" noProof="0" dirty="0"/>
              <a:t>= пондерисање у складу са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sr-Cyrl" noProof="0" dirty="0"/>
              <a:t>(тачним) концептима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sr-Cyrl" noProof="0" dirty="0"/>
              <a:t>(тачним) реченицама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sr-Cyrl" noProof="0" dirty="0"/>
              <a:t>(тачним) везама</a:t>
            </a:r>
          </a:p>
        </p:txBody>
      </p:sp>
      <p:sp>
        <p:nvSpPr>
          <p:cNvPr id="2" name="Textfeld 12">
            <a:extLst>
              <a:ext uri="{FF2B5EF4-FFF2-40B4-BE49-F238E27FC236}">
                <a16:creationId xmlns:a16="http://schemas.microsoft.com/office/drawing/2014/main" id="{583368C0-E170-C6CF-1CA0-55D72B2E4078}"/>
              </a:ext>
            </a:extLst>
          </p:cNvPr>
          <p:cNvSpPr txBox="1"/>
          <p:nvPr/>
        </p:nvSpPr>
        <p:spPr bwMode="auto">
          <a:xfrm>
            <a:off x="865054" y="1236111"/>
            <a:ext cx="2713718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r-Cyrl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(оцени)</a:t>
            </a:r>
            <a:endParaRPr lang="sr-Cyrl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45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42FB03-31B1-A906-D918-BBEEFA086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" noProof="0" dirty="0"/>
              <a:t>Концептуална мапа – Задатак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F3FDB59-A2B7-8E63-9AB1-6C60C4E59BE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05532" y="1477963"/>
            <a:ext cx="9064625" cy="3902075"/>
          </a:xfrm>
        </p:spPr>
        <p:txBody>
          <a:bodyPr>
            <a:normAutofit/>
          </a:bodyPr>
          <a:lstStyle/>
          <a:p>
            <a:pPr marL="114300" indent="0">
              <a:spcAft>
                <a:spcPts val="1000"/>
              </a:spcAft>
              <a:buNone/>
            </a:pPr>
            <a:r>
              <a:rPr lang="sr-Cyrl" sz="2000" u="sng" noProof="0" dirty="0">
                <a:latin typeface="Poppins" panose="00000500000000000000" pitchFamily="2" charset="0"/>
                <a:cs typeface="Poppins" panose="00000500000000000000" pitchFamily="2" charset="0"/>
              </a:rPr>
              <a:t>Направите концептуалну мапу за конкретан тип земљишта! </a:t>
            </a:r>
          </a:p>
          <a:p>
            <a:pPr marL="114300" indent="0">
              <a:spcAft>
                <a:spcPts val="1000"/>
              </a:spcAft>
              <a:buNone/>
            </a:pPr>
            <a:r>
              <a:rPr lang="sr-Cyrl" sz="2000" b="0" noProof="0" dirty="0">
                <a:latin typeface="Poppins" panose="00000500000000000000" pitchFamily="2" charset="0"/>
                <a:cs typeface="Poppins" panose="00000500000000000000" pitchFamily="2" charset="0"/>
              </a:rPr>
              <a:t>1. Одаберите конкретан тип земљишта (нпр. црница, подзол, глеј, рендзина, мочвара) и направите концептуалну мапу која визуелно приказује ваше знање и везе.</a:t>
            </a:r>
          </a:p>
          <a:p>
            <a:pPr marL="114300" indent="0">
              <a:spcAft>
                <a:spcPts val="1000"/>
              </a:spcAft>
              <a:buNone/>
            </a:pPr>
            <a:r>
              <a:rPr lang="sr-Cyrl" sz="2000" b="0" noProof="0" dirty="0">
                <a:latin typeface="Poppins" panose="00000500000000000000" pitchFamily="2" charset="0"/>
                <a:cs typeface="Poppins" panose="00000500000000000000" pitchFamily="2" charset="0"/>
              </a:rPr>
              <a:t>Кључно питање:</a:t>
            </a:r>
            <a:r>
              <a:rPr lang="sr-Cyrl" sz="2000" i="1" noProof="0" dirty="0">
                <a:latin typeface="Poppins" panose="00000500000000000000" pitchFamily="2" charset="0"/>
                <a:cs typeface="Poppins" panose="00000500000000000000" pitchFamily="2" charset="0"/>
              </a:rPr>
              <a:t> „Како тип земљишта утиче на екосистеме?“</a:t>
            </a:r>
            <a:endParaRPr lang="sr-Cyrl" sz="2000" i="1" u="sng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14300" indent="0">
              <a:buNone/>
            </a:pPr>
            <a:r>
              <a:rPr lang="sr-Cyrl" sz="2000" b="0" noProof="0" dirty="0">
                <a:latin typeface="Poppins" panose="00000500000000000000" pitchFamily="2" charset="0"/>
                <a:cs typeface="Poppins" panose="00000500000000000000" pitchFamily="2" charset="0"/>
              </a:rPr>
              <a:t>2. Упоредите ваше концептуалне мапе с другим ученицима и дајте једни другима повратне информације:</a:t>
            </a:r>
          </a:p>
          <a:p>
            <a:r>
              <a:rPr lang="sr-Cyrl" sz="2000" b="0" noProof="0" dirty="0">
                <a:latin typeface="Poppins" panose="00000500000000000000" pitchFamily="2" charset="0"/>
                <a:cs typeface="Poppins" panose="00000500000000000000" pitchFamily="2" charset="0"/>
              </a:rPr>
              <a:t>Да ли се концепти, реченице и везе исправно користе?</a:t>
            </a:r>
          </a:p>
          <a:p>
            <a:r>
              <a:rPr lang="sr-Cyrl" sz="2000" b="0" noProof="0" dirty="0">
                <a:latin typeface="Poppins" panose="00000500000000000000" pitchFamily="2" charset="0"/>
                <a:cs typeface="Poppins" panose="00000500000000000000" pitchFamily="2" charset="0"/>
              </a:rPr>
              <a:t>Да ли концептуална мапа одговара на кључно питање?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2D08D1D-75F8-63AB-3DE4-41A1E628E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570157" y="3372448"/>
            <a:ext cx="1783343" cy="1872917"/>
          </a:xfrm>
          <a:prstGeom prst="rect">
            <a:avLst/>
          </a:prstGeom>
        </p:spPr>
      </p:pic>
      <p:pic>
        <p:nvPicPr>
          <p:cNvPr id="6" name="Grafik 5" descr="Stift Silhouette">
            <a:extLst>
              <a:ext uri="{FF2B5EF4-FFF2-40B4-BE49-F238E27FC236}">
                <a16:creationId xmlns:a16="http://schemas.microsoft.com/office/drawing/2014/main" id="{65B0F287-924D-AA4E-07C2-F7C81566C2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2796" y="172834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418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 bwMode="auto">
          <a:xfrm>
            <a:off x="688588" y="2940660"/>
            <a:ext cx="9136092" cy="2546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defRPr/>
            </a:pPr>
            <a:r>
              <a:rPr lang="sr-Cyrl" b="0" i="1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Потрудите се да побудите интересовање ученика</a:t>
            </a:r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defRPr/>
            </a:pPr>
            <a:r>
              <a:rPr lang="sr-Cyrl" b="0" i="1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Убаците и едукативно размишљање </a:t>
            </a:r>
            <a:endParaRPr lang="sr-Cyrl" i="1" noProof="0" dirty="0">
              <a:latin typeface="Poppins"/>
              <a:cs typeface="Calibri" panose="020F0502020204030204" pitchFamily="34" charset="0"/>
            </a:endParaRPr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defRPr/>
            </a:pPr>
            <a:r>
              <a:rPr lang="sr-Cyrl" b="0" i="1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Дајте по један пример за то како ћете оцењивати напредак ученика по питању учења формативно и сумативно </a:t>
            </a:r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defRPr/>
            </a:pPr>
            <a:r>
              <a:rPr lang="sr-Cyrl" i="1" noProof="0" dirty="0">
                <a:latin typeface="Poppins"/>
                <a:ea typeface="Arial"/>
                <a:cs typeface="Calibri" panose="020F0502020204030204" pitchFamily="34" charset="0"/>
              </a:rPr>
              <a:t>Размислите о занимљивом формату за презентовање вашег програма у року од </a:t>
            </a:r>
            <a:r>
              <a:rPr lang="sr-Cyrl" b="1" i="1" noProof="0" dirty="0">
                <a:latin typeface="Poppins"/>
                <a:ea typeface="Arial"/>
                <a:cs typeface="Calibri" panose="020F0502020204030204" pitchFamily="34" charset="0"/>
              </a:rPr>
              <a:t>10-15 минута </a:t>
            </a:r>
            <a:r>
              <a:rPr lang="sr-Cyrl" i="1" noProof="0" dirty="0">
                <a:latin typeface="Poppins"/>
                <a:ea typeface="Arial"/>
                <a:cs typeface="Calibri" panose="020F0502020204030204" pitchFamily="34" charset="0"/>
              </a:rPr>
              <a:t> следећи пут</a:t>
            </a:r>
            <a:endParaRPr lang="sr-Cyrl" b="0" i="1" u="none" strike="noStrike" cap="none" spc="0" noProof="0" dirty="0">
              <a:ln>
                <a:noFill/>
              </a:ln>
              <a:latin typeface="Poppins"/>
              <a:ea typeface="Arial"/>
              <a:cs typeface="Calibri" panose="020F050202020403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 bwMode="auto">
          <a:xfrm>
            <a:off x="688588" y="1337158"/>
            <a:ext cx="11051128" cy="157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sr-Cyrl" b="1" u="sng" noProof="0" dirty="0">
                <a:latin typeface="Poppins"/>
                <a:ea typeface="Arial"/>
                <a:cs typeface="Calibri" panose="020F0502020204030204" pitchFamily="34" charset="0"/>
              </a:rPr>
              <a:t>Задатак 4.3.: </a:t>
            </a:r>
            <a:r>
              <a:rPr lang="sr-Cyrl" b="1" noProof="0" dirty="0">
                <a:latin typeface="Poppins"/>
                <a:ea typeface="Arial"/>
                <a:cs typeface="Calibri" panose="020F0502020204030204" pitchFamily="34" charset="0"/>
              </a:rPr>
              <a:t>Направите </a:t>
            </a:r>
            <a:r>
              <a:rPr lang="sr-Cyrl" b="1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едукативни програм </a:t>
            </a:r>
          </a:p>
          <a:p>
            <a:pPr marL="342900" marR="0" lvl="0" indent="-3429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sr-Cyrl" noProof="0" dirty="0">
                <a:latin typeface="Poppins"/>
                <a:ea typeface="Arial"/>
                <a:cs typeface="Calibri" panose="020F0502020204030204" pitchFamily="34" charset="0"/>
              </a:rPr>
              <a:t>Одаберите</a:t>
            </a:r>
            <a:r>
              <a:rPr lang="sr-Cyrl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 тему (здравља) земљишта. </a:t>
            </a:r>
          </a:p>
          <a:p>
            <a:pPr marL="342900" lvl="0" indent="-3429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sr-Cyrl" noProof="0" dirty="0">
                <a:latin typeface="Poppins"/>
                <a:ea typeface="Arial"/>
                <a:cs typeface="Calibri" panose="020F0502020204030204" pitchFamily="34" charset="0"/>
              </a:rPr>
              <a:t>Направите активности учења </a:t>
            </a:r>
            <a:r>
              <a:rPr lang="sr-Cyrl" noProof="0" dirty="0">
                <a:latin typeface="Poppins"/>
                <a:cs typeface="Calibri" panose="020F0502020204030204" pitchFamily="34" charset="0"/>
              </a:rPr>
              <a:t>које помажу ученицима да остваре дате циљеве учења у свакој од 5 </a:t>
            </a:r>
            <a:r>
              <a:rPr lang="sr-Cyrl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фаза: Engage, Explore, Explain Elaborate и Evaluate</a:t>
            </a:r>
          </a:p>
        </p:txBody>
      </p:sp>
      <p:pic>
        <p:nvPicPr>
          <p:cNvPr id="1026" name="Picture 2" descr="Flipchart - Openclipart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066867" y="2860244"/>
            <a:ext cx="1286933" cy="1994746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6CD9C89-1BC2-5461-772B-05B7142E0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" dirty="0"/>
              <a:t>Сад је ред на вас: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"/>
          <p:cNvSpPr txBox="1"/>
          <p:nvPr/>
        </p:nvSpPr>
        <p:spPr bwMode="auto">
          <a:xfrm>
            <a:off x="667433" y="2150024"/>
            <a:ext cx="64117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sr-Cyrl" noProof="0" dirty="0">
                <a:latin typeface="Poppins"/>
                <a:cs typeface="Calibri" panose="020F0502020204030204" pitchFamily="34" charset="0"/>
              </a:rPr>
              <a:t>Презентујте свој наставни програм о здрављу земљишта у занимљивом формату. </a:t>
            </a:r>
          </a:p>
          <a:p>
            <a:pPr lvl="0">
              <a:buClr>
                <a:srgbClr val="000000"/>
              </a:buClr>
              <a:defRPr/>
            </a:pPr>
            <a:endParaRPr lang="sr-Cyrl" noProof="0" dirty="0">
              <a:latin typeface="Poppins"/>
              <a:cs typeface="Calibri" panose="020F0502020204030204" pitchFamily="34" charset="0"/>
            </a:endParaRPr>
          </a:p>
          <a:p>
            <a:pPr marL="342900" lvl="0" indent="-3429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sr-Cyrl" noProof="0" dirty="0">
                <a:latin typeface="Poppins"/>
                <a:cs typeface="Calibri" panose="020F0502020204030204" pitchFamily="34" charset="0"/>
              </a:rPr>
              <a:t>Свако има 10-15 минута за то. </a:t>
            </a:r>
          </a:p>
          <a:p>
            <a:pPr marL="342900" lvl="0" indent="-3429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sr-Cyrl" noProof="0" dirty="0">
              <a:latin typeface="Poppins"/>
              <a:cs typeface="Calibri" panose="020F0502020204030204" pitchFamily="34" charset="0"/>
            </a:endParaRPr>
          </a:p>
          <a:p>
            <a:pPr marL="342900" lvl="0" indent="-3429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sr-Cyrl" noProof="0" dirty="0">
                <a:latin typeface="Poppins"/>
                <a:cs typeface="Calibri" panose="020F0502020204030204" pitchFamily="34" charset="0"/>
              </a:rPr>
              <a:t>Публика би требало да хвата белешке и поставља питања на крају како би помогла презентаторима да размисле о својим идејама и унапреде их.</a:t>
            </a:r>
            <a:endParaRPr lang="sr-Cyrl" noProof="0" dirty="0">
              <a:latin typeface="Poppins"/>
              <a:ea typeface="Arial"/>
              <a:cs typeface="Calibri" panose="020F0502020204030204" pitchFamily="34" charset="0"/>
            </a:endParaRPr>
          </a:p>
        </p:txBody>
      </p:sp>
      <p:pic>
        <p:nvPicPr>
          <p:cNvPr id="5" name="Grafik 4" descr="Lehrer">
            <a:extLst>
              <a:ext uri="{FF2B5EF4-FFF2-40B4-BE49-F238E27FC236}">
                <a16:creationId xmlns:a16="http://schemas.microsoft.com/office/drawing/2014/main" id="{D0530558-25C6-4BF5-BA78-BF97B5BB07F4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29072" y="2028208"/>
            <a:ext cx="1400792" cy="1400792"/>
          </a:xfrm>
          <a:prstGeom prst="rect">
            <a:avLst/>
          </a:prstGeom>
        </p:spPr>
      </p:pic>
      <p:pic>
        <p:nvPicPr>
          <p:cNvPr id="7" name="Grafik 6" descr="Benutzer">
            <a:extLst>
              <a:ext uri="{FF2B5EF4-FFF2-40B4-BE49-F238E27FC236}">
                <a16:creationId xmlns:a16="http://schemas.microsoft.com/office/drawing/2014/main" id="{3EA8B42E-2361-4FAD-BAD5-2BB48D4A1A2E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47218" y="3057556"/>
            <a:ext cx="1400792" cy="1400792"/>
          </a:xfrm>
          <a:prstGeom prst="rect">
            <a:avLst/>
          </a:prstGeom>
        </p:spPr>
      </p:pic>
      <p:pic>
        <p:nvPicPr>
          <p:cNvPr id="18" name="Grafik 17" descr="Benutzer">
            <a:extLst>
              <a:ext uri="{FF2B5EF4-FFF2-40B4-BE49-F238E27FC236}">
                <a16:creationId xmlns:a16="http://schemas.microsoft.com/office/drawing/2014/main" id="{CE53C9B2-FE07-4E2F-8505-356852BE779B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 bwMode="auto">
          <a:xfrm>
            <a:off x="9199706" y="3057556"/>
            <a:ext cx="1400792" cy="140079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C23DC3C-6D53-D4F7-EDDA-1312FE9E7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" dirty="0"/>
              <a:t>Сад је ред на вас</a:t>
            </a:r>
          </a:p>
        </p:txBody>
      </p:sp>
    </p:spTree>
    <p:extLst>
      <p:ext uri="{BB962C8B-B14F-4D97-AF65-F5344CB8AC3E}">
        <p14:creationId xmlns:p14="http://schemas.microsoft.com/office/powerpoint/2010/main" val="42019121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492875"/>
            <a:ext cx="2743200" cy="365125"/>
          </a:xfrm>
        </p:spPr>
        <p:txBody>
          <a:bodyPr/>
          <a:lstStyle/>
          <a:p>
            <a:pPr>
              <a:defRPr/>
            </a:pPr>
            <a:fld id="{C78E65DB-0693-4285-868B-A910EFECD7CD}" type="slidenum">
              <a:rPr lang="en-GB" noProof="0" smtClean="0"/>
              <a:t>56</a:t>
            </a:fld>
            <a:endParaRPr lang="en-GB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C6D195A-1C4C-3B20-5066-D4AC59EF20C2}"/>
              </a:ext>
            </a:extLst>
          </p:cNvPr>
          <p:cNvGrpSpPr/>
          <p:nvPr/>
        </p:nvGrpSpPr>
        <p:grpSpPr>
          <a:xfrm>
            <a:off x="2212429" y="684060"/>
            <a:ext cx="7325271" cy="4972287"/>
            <a:chOff x="1532686" y="876792"/>
            <a:chExt cx="8637974" cy="5863331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1532686" y="1687398"/>
              <a:ext cx="8637973" cy="5052725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4"/>
            <a:srcRect b="7587"/>
            <a:stretch>
              <a:fillRect/>
            </a:stretch>
          </p:blipFill>
          <p:spPr bwMode="auto">
            <a:xfrm>
              <a:off x="1532686" y="876792"/>
              <a:ext cx="8637974" cy="1003953"/>
            </a:xfrm>
            <a:prstGeom prst="rect">
              <a:avLst/>
            </a:prstGeom>
          </p:spPr>
        </p:pic>
      </p:grpSp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068471" y="203236"/>
            <a:ext cx="1949691" cy="961649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áfico 4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" y="-1178158"/>
            <a:ext cx="12195662" cy="813044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 bwMode="auto">
          <a:xfrm>
            <a:off x="5227271" y="3866661"/>
            <a:ext cx="1737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sr-Cyrl" sz="3600" noProof="0" dirty="0">
                <a:solidFill>
                  <a:schemeClr val="bg1"/>
                </a:solidFill>
                <a:latin typeface="Bebas Neue"/>
              </a:rPr>
              <a:t>ХВАЛА</a:t>
            </a:r>
            <a:endParaRPr lang="sr-Cyrl" noProof="0" dirty="0"/>
          </a:p>
        </p:txBody>
      </p:sp>
      <p:sp>
        <p:nvSpPr>
          <p:cNvPr id="2" name="CuadroTexto 1"/>
          <p:cNvSpPr txBox="1"/>
          <p:nvPr/>
        </p:nvSpPr>
        <p:spPr bwMode="auto">
          <a:xfrm>
            <a:off x="5339973" y="4666304"/>
            <a:ext cx="15120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" sz="1200" b="1" noProof="0" dirty="0">
                <a:solidFill>
                  <a:schemeClr val="bg1"/>
                </a:solidFill>
                <a:latin typeface="Poppins"/>
                <a:cs typeface="Poppins"/>
              </a:rPr>
              <a:t>loess-project.eu</a:t>
            </a:r>
            <a:endParaRPr lang="sr-Cyrl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6F10ED-0123-40DE-ACF2-07B2EE172507}"/>
              </a:ext>
            </a:extLst>
          </p:cNvPr>
          <p:cNvSpPr/>
          <p:nvPr/>
        </p:nvSpPr>
        <p:spPr>
          <a:xfrm>
            <a:off x="-1" y="6160168"/>
            <a:ext cx="12192000" cy="697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CD38EF-B67B-6B97-DFF4-0B1C7AAC57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2484" y="6319936"/>
            <a:ext cx="4024212" cy="3782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9" name="CuadroTexto 5"/>
          <p:cNvSpPr txBox="1"/>
          <p:nvPr/>
        </p:nvSpPr>
        <p:spPr bwMode="auto">
          <a:xfrm>
            <a:off x="5354275" y="911911"/>
            <a:ext cx="6948100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sr-Cyrl" sz="1100" i="1" dirty="0">
                <a:latin typeface="Poppins"/>
              </a:rPr>
              <a:t>(Meyer, H. (2004). Was ist guter Unterricht? Berlin: Cornelsen Scriptor. ISBN 978-3-589-22047-2 )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93700" y="1918811"/>
            <a:ext cx="11466222" cy="37548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r-Cyrl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Јасна структура процеса учења и наставе</a:t>
            </a:r>
            <a:r>
              <a:rPr lang="sr-Cyrl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 (процес, циљ и јасноћа садржаја, ритуали и флексибилност)</a:t>
            </a:r>
            <a:endParaRPr lang="sr-Cyrl" sz="1400" noProof="0" dirty="0"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r-Cyrl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Висок </a:t>
            </a:r>
            <a:r>
              <a:rPr lang="sr-Cyrl" sz="1400" b="1" noProof="0" dirty="0">
                <a:latin typeface="Poppins"/>
              </a:rPr>
              <a:t>удео</a:t>
            </a:r>
            <a:r>
              <a:rPr lang="sr-Cyrl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/количина времена проведеног у раду на одређеном задатку</a:t>
            </a:r>
            <a:endParaRPr lang="sr-Cyrl" sz="1400" b="0" i="0" u="none" strike="noStrike" cap="none" noProof="0" dirty="0">
              <a:ln>
                <a:noFill/>
              </a:ln>
              <a:solidFill>
                <a:schemeClr val="tx1"/>
              </a:solidFill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r-Cyrl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Конструктивно усклађивање циљева, оцењивања, садржаја и метода</a:t>
            </a: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r-Cyrl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Јасноћа садржаја</a:t>
            </a:r>
            <a:r>
              <a:rPr lang="sr-Cyrl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 (разумљива упутства за рад на задацима, логичан тематски напредак, јасно и поуздано документовање резултата)</a:t>
            </a:r>
            <a:endParaRPr lang="sr-Cyrl" sz="1400" noProof="0" dirty="0"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r-Cyrl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Смислена комуникација у учионици</a:t>
            </a:r>
            <a:r>
              <a:rPr lang="sr-Cyrl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 (путем учешћа у планирању, културе дискусије, састанака на којима се размењују размишљања, дневника учења и повратних информација ученика)</a:t>
            </a:r>
            <a:endParaRPr lang="sr-Cyrl" sz="1400" noProof="0" dirty="0"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r-Cyrl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Велики број различитих метода</a:t>
            </a:r>
            <a:r>
              <a:rPr lang="sr-Cyrl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 (различите технике презентовања</a:t>
            </a:r>
            <a:r>
              <a:rPr lang="sr-Cyrl" sz="1400" noProof="0" dirty="0">
                <a:latin typeface="Poppins"/>
              </a:rPr>
              <a:t> и </a:t>
            </a:r>
            <a:r>
              <a:rPr lang="sr-Cyrl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шаблона активности, флексибилна структура лекција и различити приступи настави)</a:t>
            </a:r>
            <a:endParaRPr lang="sr-Cyrl" sz="1400" noProof="0" dirty="0"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r-Cyrl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Индивидуална подршка</a:t>
            </a:r>
            <a:r>
              <a:rPr lang="sr-Cyrl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 (путем флексибилности, стрпљења и уложеног времена; интерна диференцијација и интеграција; индивидуално оцењивање и планови подршке по мери; посебна подршка угроженим ученицима)</a:t>
            </a:r>
            <a:endParaRPr lang="sr-Cyrl" sz="1400" noProof="0" dirty="0"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r-Cyrl" sz="1400" b="1" noProof="0" dirty="0">
                <a:latin typeface="Poppins"/>
              </a:rPr>
              <a:t>Паметна </a:t>
            </a:r>
            <a:r>
              <a:rPr lang="sr-Cyrl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пракса</a:t>
            </a:r>
            <a:r>
              <a:rPr lang="sr-Cyrl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 (подизање свести о стратегијама учења, циљани практични задаци, конкрено усмеравање и позитиван амбијент учења)</a:t>
            </a:r>
            <a:endParaRPr lang="sr-Cyrl" sz="1400" noProof="0" dirty="0"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r-Cyrl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Јасна очекивања, професионално оцењивање успеха ученика, континуиране повратне информације </a:t>
            </a:r>
            <a:r>
              <a:rPr lang="sr-Cyrl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(уз понуду прилика за учење усаглашених са смерницама или образовним стандардима, прилагођених способностима ученика и пружање моменталних повратних информација које помажу развоју ученика)</a:t>
            </a:r>
            <a:endParaRPr lang="sr-Cyrl" sz="1400" noProof="0" dirty="0"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r-Cyrl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Атмосфера у учионици која подстиче на учење </a:t>
            </a:r>
            <a:r>
              <a:rPr lang="sr-Cyrl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(добра организација, функционалне просторије и наставна средства, корисна учила)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1813824-F635-4823-83F8-A0B670C207E8}"/>
              </a:ext>
            </a:extLst>
          </p:cNvPr>
          <p:cNvSpPr txBox="1"/>
          <p:nvPr/>
        </p:nvSpPr>
        <p:spPr>
          <a:xfrm>
            <a:off x="643761" y="1111662"/>
            <a:ext cx="1092292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r-Cyrl" b="1" u="sng" noProof="0" dirty="0">
                <a:latin typeface="Poppins"/>
              </a:rPr>
              <a:t>Задатак 1.2.: </a:t>
            </a:r>
            <a:r>
              <a:rPr lang="sr-Cyrl" b="1" noProof="0" dirty="0">
                <a:latin typeface="Poppins"/>
              </a:rPr>
              <a:t>Прочитајте ове критеријуме и радите у малим групама да бисте прикупили примере о томе како да их спроведете у пракси. Поделите идеје с колегама. 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D2B82ADD-C640-DB01-5EFE-C0747DB94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r-Cyrl" dirty="0"/>
              <a:t>10 одлика „добрих предавања“?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rot="5400000">
            <a:off x="6953950" y="1591858"/>
            <a:ext cx="4386458" cy="3289843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 bwMode="auto">
          <a:xfrm>
            <a:off x="848027" y="3746567"/>
            <a:ext cx="5641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r-Cyrl" sz="2000" b="1" u="sng" noProof="0" dirty="0">
                <a:latin typeface="Poppins"/>
                <a:cs typeface="Poppins"/>
              </a:rPr>
              <a:t>Задатак 1.3.: </a:t>
            </a:r>
            <a:r>
              <a:rPr lang="sr-Cyrl" sz="2000" b="1" i="1" noProof="0" dirty="0">
                <a:latin typeface="Poppins"/>
                <a:cs typeface="Poppins"/>
              </a:rPr>
              <a:t>Шта мислите: како треба да изгледа настава о здрављу земљишта?</a:t>
            </a:r>
            <a:endParaRPr lang="sr-Cyrl" sz="2000" i="1" noProof="0" dirty="0">
              <a:latin typeface="Poppins"/>
              <a:cs typeface="Poppins"/>
            </a:endParaRPr>
          </a:p>
        </p:txBody>
      </p:sp>
      <p:sp>
        <p:nvSpPr>
          <p:cNvPr id="5" name="CuadroTexto 5">
            <a:extLst>
              <a:ext uri="{FF2B5EF4-FFF2-40B4-BE49-F238E27FC236}">
                <a16:creationId xmlns:a16="http://schemas.microsoft.com/office/drawing/2014/main" id="{0E3AFDF7-08E0-8762-2BCD-DE1D0A8D90F4}"/>
              </a:ext>
            </a:extLst>
          </p:cNvPr>
          <p:cNvSpPr txBox="1"/>
          <p:nvPr/>
        </p:nvSpPr>
        <p:spPr bwMode="auto">
          <a:xfrm>
            <a:off x="7502257" y="5514740"/>
            <a:ext cx="4102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r-Cyrl" sz="1400" noProof="0" dirty="0">
                <a:latin typeface="Bebas Neue"/>
              </a:rPr>
              <a:t>© Institut für Fachdidaktik, Bereich Mathematik &amp; Naturwissenschaftsdidaktik</a:t>
            </a:r>
            <a:endParaRPr lang="sr-Cyrl" sz="1400" b="1" noProof="0" dirty="0">
              <a:latin typeface="Poppins"/>
              <a:cs typeface="Poppins"/>
            </a:endParaRPr>
          </a:p>
        </p:txBody>
      </p:sp>
      <p:pic>
        <p:nvPicPr>
          <p:cNvPr id="2" name="Grafik 1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4511" y="1783367"/>
            <a:ext cx="2225233" cy="182286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15E9607-33CD-5409-01C1-5D738326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" dirty="0"/>
              <a:t>Здравље земљишта (Образовање)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7DEB73F-9C69-B4A2-D0AD-E4DFC1BF01EA}"/>
              </a:ext>
            </a:extLst>
          </p:cNvPr>
          <p:cNvGrpSpPr/>
          <p:nvPr/>
        </p:nvGrpSpPr>
        <p:grpSpPr>
          <a:xfrm>
            <a:off x="2463800" y="1316062"/>
            <a:ext cx="6858868" cy="4572579"/>
            <a:chOff x="2020168" y="791235"/>
            <a:chExt cx="8128000" cy="5418667"/>
          </a:xfrm>
        </p:grpSpPr>
        <p:graphicFrame>
          <p:nvGraphicFramePr>
            <p:cNvPr id="10" name="Diagramm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92303401"/>
                </p:ext>
              </p:extLst>
            </p:nvPr>
          </p:nvGraphicFramePr>
          <p:xfrm>
            <a:off x="2020168" y="791235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cxnSp>
          <p:nvCxnSpPr>
            <p:cNvPr id="15" name="Gerade Verbindung mit Pfeil 14"/>
            <p:cNvCxnSpPr>
              <a:cxnSpLocks/>
            </p:cNvCxnSpPr>
            <p:nvPr/>
          </p:nvCxnSpPr>
          <p:spPr bwMode="auto">
            <a:xfrm flipH="1" flipV="1">
              <a:off x="4991809" y="2890867"/>
              <a:ext cx="983500" cy="1777685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Gerade Verbindung mit Pfeil 15"/>
            <p:cNvCxnSpPr>
              <a:cxnSpLocks/>
            </p:cNvCxnSpPr>
            <p:nvPr/>
          </p:nvCxnSpPr>
          <p:spPr bwMode="auto">
            <a:xfrm flipH="1" flipV="1">
              <a:off x="5034052" y="2779773"/>
              <a:ext cx="2150522" cy="1224635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" name="Gerade Verbindung mit Pfeil 16"/>
            <p:cNvCxnSpPr>
              <a:cxnSpLocks/>
            </p:cNvCxnSpPr>
            <p:nvPr/>
          </p:nvCxnSpPr>
          <p:spPr bwMode="auto">
            <a:xfrm flipH="1" flipV="1">
              <a:off x="6237040" y="2172996"/>
              <a:ext cx="1015686" cy="1727024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" name="Gerade Verbindung mit Pfeil 17"/>
            <p:cNvCxnSpPr>
              <a:cxnSpLocks/>
            </p:cNvCxnSpPr>
            <p:nvPr/>
          </p:nvCxnSpPr>
          <p:spPr bwMode="auto">
            <a:xfrm flipH="1" flipV="1">
              <a:off x="4972999" y="4004409"/>
              <a:ext cx="2162704" cy="94545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" name="Gerade Verbindung mit Pfeil 18"/>
            <p:cNvCxnSpPr>
              <a:cxnSpLocks/>
            </p:cNvCxnSpPr>
            <p:nvPr/>
          </p:nvCxnSpPr>
          <p:spPr bwMode="auto">
            <a:xfrm flipH="1" flipV="1">
              <a:off x="6068192" y="2172997"/>
              <a:ext cx="53840" cy="2495557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" name="Gerade Verbindung mit Pfeil 19"/>
            <p:cNvCxnSpPr>
              <a:cxnSpLocks/>
            </p:cNvCxnSpPr>
            <p:nvPr/>
          </p:nvCxnSpPr>
          <p:spPr bwMode="auto">
            <a:xfrm flipH="1">
              <a:off x="4915610" y="2840395"/>
              <a:ext cx="2164362" cy="1102278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Gerade Verbindung mit Pfeil 20"/>
            <p:cNvCxnSpPr>
              <a:cxnSpLocks/>
            </p:cNvCxnSpPr>
            <p:nvPr/>
          </p:nvCxnSpPr>
          <p:spPr bwMode="auto">
            <a:xfrm flipV="1">
              <a:off x="4855977" y="2172996"/>
              <a:ext cx="1056386" cy="1653658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Gerade Verbindung mit Pfeil 21"/>
            <p:cNvCxnSpPr>
              <a:cxnSpLocks/>
            </p:cNvCxnSpPr>
            <p:nvPr/>
          </p:nvCxnSpPr>
          <p:spPr bwMode="auto">
            <a:xfrm flipV="1">
              <a:off x="6237040" y="2930625"/>
              <a:ext cx="921975" cy="1737927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Gerade Verbindung mit Pfeil 22"/>
            <p:cNvCxnSpPr>
              <a:cxnSpLocks/>
            </p:cNvCxnSpPr>
            <p:nvPr/>
          </p:nvCxnSpPr>
          <p:spPr bwMode="auto">
            <a:xfrm flipH="1" flipV="1">
              <a:off x="5074874" y="2634637"/>
              <a:ext cx="1950672" cy="85827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4" name="Textfeld 23"/>
          <p:cNvSpPr txBox="1"/>
          <p:nvPr/>
        </p:nvSpPr>
        <p:spPr bwMode="auto">
          <a:xfrm>
            <a:off x="3968944" y="41637"/>
            <a:ext cx="7746031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lang="sr-Cyrl" sz="1100" i="1" noProof="0" dirty="0">
                <a:latin typeface="Poppins"/>
              </a:rPr>
              <a:t>(на основу: Gropengießer, H., Kattmann, U., &amp; Krüger, D. (2010). Biologiedidaktik in Übersichten. Aulis-Verlag.</a:t>
            </a:r>
            <a:r>
              <a:rPr lang="sr-Cyrl" sz="1400" i="1" dirty="0">
                <a:latin typeface="Poppins"/>
              </a:rPr>
              <a:t>)</a:t>
            </a:r>
          </a:p>
        </p:txBody>
      </p:sp>
      <p:sp>
        <p:nvSpPr>
          <p:cNvPr id="2" name="Textfeld 1"/>
          <p:cNvSpPr txBox="1"/>
          <p:nvPr/>
        </p:nvSpPr>
        <p:spPr bwMode="auto">
          <a:xfrm>
            <a:off x="412332" y="2150022"/>
            <a:ext cx="3456012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r-Cyrl" sz="1400" b="1" noProof="0" dirty="0">
                <a:latin typeface="Poppins"/>
              </a:rPr>
              <a:t>Које образовне циљеве треба постићи?</a:t>
            </a:r>
            <a:r>
              <a:rPr lang="sr-Cyrl" sz="1400" noProof="0" dirty="0">
                <a:latin typeface="Poppins"/>
              </a:rPr>
              <a:t> Шта значи познавање земљишта, које су теме важније од других, циљеви наставе из области земљишта, наставни план и програм, индивидуални и захтеви друштва који се односе на земљиште, ...</a:t>
            </a:r>
          </a:p>
        </p:txBody>
      </p:sp>
      <p:sp>
        <p:nvSpPr>
          <p:cNvPr id="25" name="Textfeld 24"/>
          <p:cNvSpPr txBox="1"/>
          <p:nvPr/>
        </p:nvSpPr>
        <p:spPr bwMode="auto">
          <a:xfrm>
            <a:off x="437732" y="3996192"/>
            <a:ext cx="3249901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r-Cyrl" sz="1400" b="1" noProof="0" dirty="0">
                <a:latin typeface="Poppins"/>
              </a:rPr>
              <a:t>Где треба да предајемо теме које се односе на здравље земљишта? </a:t>
            </a:r>
            <a:r>
              <a:rPr lang="sr-Cyrl" sz="1400" noProof="0" dirty="0">
                <a:latin typeface="Poppins"/>
              </a:rPr>
              <a:t>У учионици, лабораторији, школској башти, током теренских посета, на путујућим изложбама, ...</a:t>
            </a:r>
          </a:p>
        </p:txBody>
      </p:sp>
      <p:sp>
        <p:nvSpPr>
          <p:cNvPr id="26" name="Textfeld 25"/>
          <p:cNvSpPr txBox="1"/>
          <p:nvPr/>
        </p:nvSpPr>
        <p:spPr bwMode="auto">
          <a:xfrm>
            <a:off x="537932" y="5237469"/>
            <a:ext cx="468045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r-Cyrl" sz="1400" b="1" noProof="0" dirty="0">
                <a:latin typeface="Poppins"/>
              </a:rPr>
              <a:t>Које наставне материјале треба користити?</a:t>
            </a:r>
            <a:endParaRPr lang="sr-Cyrl" noProof="0" dirty="0">
              <a:latin typeface="Poppins"/>
            </a:endParaRPr>
          </a:p>
          <a:p>
            <a:pPr>
              <a:defRPr/>
            </a:pPr>
            <a:r>
              <a:rPr lang="sr-Cyrl" sz="1400" noProof="0" dirty="0">
                <a:latin typeface="Poppins"/>
              </a:rPr>
              <a:t>Живе организме, материјале за наставу и учење, уџбенике, моделе, ...</a:t>
            </a:r>
          </a:p>
        </p:txBody>
      </p:sp>
      <p:sp>
        <p:nvSpPr>
          <p:cNvPr id="27" name="Textfeld 26"/>
          <p:cNvSpPr txBox="1"/>
          <p:nvPr/>
        </p:nvSpPr>
        <p:spPr bwMode="auto">
          <a:xfrm>
            <a:off x="8117306" y="3778275"/>
            <a:ext cx="4050728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r-Cyrl" sz="1400" b="1" noProof="0" dirty="0">
                <a:latin typeface="Poppins"/>
              </a:rPr>
              <a:t>Како треба да предајемо теме које се односе на земљиште?</a:t>
            </a:r>
          </a:p>
          <a:p>
            <a:pPr>
              <a:defRPr/>
            </a:pPr>
            <a:r>
              <a:rPr lang="sr-Cyrl" sz="1400" b="1" noProof="0" dirty="0">
                <a:latin typeface="Poppins"/>
              </a:rPr>
              <a:t>Друштвени обрасци:</a:t>
            </a:r>
            <a:r>
              <a:rPr lang="sr-Cyrl" sz="1400" noProof="0" dirty="0">
                <a:latin typeface="Poppins"/>
              </a:rPr>
              <a:t> са наставником у центру пажње, са учеником у центру пажње</a:t>
            </a:r>
            <a:endParaRPr lang="sr-Cyrl" noProof="0" dirty="0">
              <a:latin typeface="Poppins"/>
            </a:endParaRPr>
          </a:p>
          <a:p>
            <a:pPr>
              <a:defRPr/>
            </a:pPr>
            <a:r>
              <a:rPr lang="sr-Cyrl" sz="1400" b="1" noProof="0" dirty="0">
                <a:latin typeface="Poppins"/>
              </a:rPr>
              <a:t>Модели наставе:</a:t>
            </a:r>
            <a:r>
              <a:rPr lang="sr-Cyrl" sz="1400" noProof="0" dirty="0">
                <a:latin typeface="Poppins"/>
              </a:rPr>
              <a:t> оријентисани на проблем, оријентисани на истраживање, ДНП (друштвено-научна питања), феномени, итд.</a:t>
            </a:r>
            <a:endParaRPr lang="sr-Cyrl" noProof="0" dirty="0">
              <a:latin typeface="Poppins"/>
            </a:endParaRPr>
          </a:p>
          <a:p>
            <a:pPr>
              <a:defRPr/>
            </a:pPr>
            <a:r>
              <a:rPr lang="sr-Cyrl" sz="1400" b="1" noProof="0" dirty="0">
                <a:latin typeface="Poppins"/>
              </a:rPr>
              <a:t>Методи наставе:</a:t>
            </a:r>
            <a:r>
              <a:rPr lang="sr-Cyrl" sz="1400" noProof="0" dirty="0">
                <a:latin typeface="Poppins"/>
              </a:rPr>
              <a:t> практични, рад на тексту, писање, засновани на испитивањима, итд.</a:t>
            </a:r>
          </a:p>
        </p:txBody>
      </p:sp>
      <p:sp>
        <p:nvSpPr>
          <p:cNvPr id="28" name="Textfeld 27"/>
          <p:cNvSpPr txBox="1"/>
          <p:nvPr/>
        </p:nvSpPr>
        <p:spPr bwMode="auto">
          <a:xfrm>
            <a:off x="437732" y="1143663"/>
            <a:ext cx="5012462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r-Cyrl" sz="1400" b="1" noProof="0" dirty="0">
                <a:latin typeface="Poppins"/>
              </a:rPr>
              <a:t>Ко предаје/ко се бави образовањем из познавања земљишта? </a:t>
            </a:r>
            <a:r>
              <a:rPr lang="sr-Cyrl" sz="1400" noProof="0" dirty="0">
                <a:latin typeface="Poppins"/>
              </a:rPr>
              <a:t>Истраживачи, наставници, едукатори, пољопривредници, наставни планови и програми, индивидуални и захтеви друштва, итд.</a:t>
            </a:r>
          </a:p>
        </p:txBody>
      </p:sp>
      <p:sp>
        <p:nvSpPr>
          <p:cNvPr id="29" name="Textfeld 28"/>
          <p:cNvSpPr txBox="1"/>
          <p:nvPr/>
        </p:nvSpPr>
        <p:spPr bwMode="auto">
          <a:xfrm>
            <a:off x="8141273" y="1143663"/>
            <a:ext cx="3841297" cy="24622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r-Cyrl" sz="1400" b="1" noProof="0" dirty="0">
                <a:latin typeface="Poppins"/>
              </a:rPr>
              <a:t>Шта се мора обрадити када је у питању само земљиште, као и међудисциплинарни садржај?
</a:t>
            </a:r>
            <a:r>
              <a:rPr lang="sr-Cyrl" sz="1400" noProof="0" dirty="0">
                <a:latin typeface="Poppins"/>
              </a:rPr>
              <a:t>Садржај који није усмерен на примену и садржај усмерен на примену (компетенције) као што је:
нпр., знање о земљишту, пракса по питању земљишта, процедурално знање, комуникација која се односи на знање о земљишту (нпр. дијаграми), академски језик који се користи у конкретном предмету, промена модела, итд.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E32AE9-B075-8293-260E-2D3272D6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" dirty="0"/>
              <a:t>Питања на која се мора одговорити да би се унапредило познавање земљишта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 bwMode="auto">
          <a:xfrm>
            <a:off x="1501506" y="1382286"/>
            <a:ext cx="890330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sr-Cyrl" sz="2000" b="1" noProof="0" dirty="0">
                <a:latin typeface="Poppins"/>
              </a:rPr>
              <a:t>„Живот на Земљи зависи од здравог земљишта.</a:t>
            </a:r>
            <a:r>
              <a:rPr lang="sr-Cyrl" sz="2000" noProof="0" dirty="0">
                <a:latin typeface="Poppins"/>
              </a:rPr>
              <a:t> Земљиште је основа наших прехрамбених система. Обезбеђује чисту воду и станиште за биодиверзитет, уједно дајући свој допринос климатској отпорности. Помаже нашем културном наслеђу и пејзажима и основа је наше економије и просперитета. Међутим, процењује се да је </a:t>
            </a:r>
            <a:r>
              <a:rPr lang="sr-Cyrl" sz="2000" b="1" noProof="0" dirty="0">
                <a:latin typeface="Poppins"/>
              </a:rPr>
              <a:t>између 60 и 70% земљишта у ЕУ нездраво.</a:t>
            </a:r>
            <a:r>
              <a:rPr lang="sr-Cyrl" sz="2000" noProof="0" dirty="0">
                <a:latin typeface="Poppins"/>
              </a:rPr>
              <a:t> Земљиште је рањив ресурс којим се </a:t>
            </a:r>
            <a:r>
              <a:rPr lang="sr-Cyrl" sz="2000" b="1" noProof="0" dirty="0">
                <a:latin typeface="Poppins"/>
              </a:rPr>
              <a:t>мора пажљиво управљати и које се мора заштитити ради будућих генерација“ </a:t>
            </a:r>
          </a:p>
          <a:p>
            <a:pPr algn="r">
              <a:lnSpc>
                <a:spcPct val="150000"/>
              </a:lnSpc>
              <a:defRPr/>
            </a:pPr>
            <a:r>
              <a:rPr lang="sr-Cyrl" sz="2000" b="1" noProof="0" dirty="0">
                <a:latin typeface="Poppins"/>
              </a:rPr>
              <a:t>(EU Mission: A Soil Deal for Europe). </a:t>
            </a:r>
          </a:p>
          <a:p>
            <a:pPr>
              <a:defRPr/>
            </a:pPr>
            <a:endParaRPr lang="sr-Cyrl" sz="2000" noProof="0" dirty="0">
              <a:latin typeface="Poppi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3600E8-8713-B33D-56D7-67E58379A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" dirty="0"/>
              <a:t>Зашто предавати о здрављу земљишта?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LOESS">
      <a:dk1>
        <a:srgbClr val="000000"/>
      </a:dk1>
      <a:lt1>
        <a:srgbClr val="FFFFFF"/>
      </a:lt1>
      <a:dk2>
        <a:srgbClr val="59302C"/>
      </a:dk2>
      <a:lt2>
        <a:srgbClr val="0CB08E"/>
      </a:lt2>
      <a:accent1>
        <a:srgbClr val="0CB08E"/>
      </a:accent1>
      <a:accent2>
        <a:srgbClr val="00797A"/>
      </a:accent2>
      <a:accent3>
        <a:srgbClr val="FFFFFF"/>
      </a:accent3>
      <a:accent4>
        <a:srgbClr val="0CB08E"/>
      </a:accent4>
      <a:accent5>
        <a:srgbClr val="42B75F"/>
      </a:accent5>
      <a:accent6>
        <a:srgbClr val="70AD47"/>
      </a:accent6>
      <a:hlink>
        <a:srgbClr val="FFFFFF"/>
      </a:hlink>
      <a:folHlink>
        <a:srgbClr val="00797A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9b9c972-6c78-424e-8500-a22f256d764b" xsi:nil="true"/>
    <lcf76f155ced4ddcb4097134ff3c332f xmlns="664392dc-dad9-45cc-9b02-6ff2a8be1f7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B5529B691B194C972332E7D0D0E597" ma:contentTypeVersion="15" ma:contentTypeDescription="Create a new document." ma:contentTypeScope="" ma:versionID="de8527c2bebc75a356c211d6f92a7154">
  <xsd:schema xmlns:xsd="http://www.w3.org/2001/XMLSchema" xmlns:xs="http://www.w3.org/2001/XMLSchema" xmlns:p="http://schemas.microsoft.com/office/2006/metadata/properties" xmlns:ns2="664392dc-dad9-45cc-9b02-6ff2a8be1f79" xmlns:ns3="49b9c972-6c78-424e-8500-a22f256d764b" targetNamespace="http://schemas.microsoft.com/office/2006/metadata/properties" ma:root="true" ma:fieldsID="4b97f35892b16ea83cdd99b05fa9efac" ns2:_="" ns3:_="">
    <xsd:import namespace="664392dc-dad9-45cc-9b02-6ff2a8be1f79"/>
    <xsd:import namespace="49b9c972-6c78-424e-8500-a22f256d76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392dc-dad9-45cc-9b02-6ff2a8be1f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434b1e2-08d8-4d9f-bb99-4dcd3b0f2a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b9c972-6c78-424e-8500-a22f256d764b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39ee07c4-518d-4055-84c8-5ef84dd127d8}" ma:internalName="TaxCatchAll" ma:showField="CatchAllData" ma:web="49b9c972-6c78-424e-8500-a22f256d76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31E25E9-B9F0-412D-AB20-BD9F488523C9}">
  <ds:schemaRefs>
    <ds:schemaRef ds:uri="http://purl.org/dc/elements/1.1/"/>
    <ds:schemaRef ds:uri="49b9c972-6c78-424e-8500-a22f256d764b"/>
    <ds:schemaRef ds:uri="http://purl.org/dc/terms/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664392dc-dad9-45cc-9b02-6ff2a8be1f79"/>
  </ds:schemaRefs>
</ds:datastoreItem>
</file>

<file path=customXml/itemProps2.xml><?xml version="1.0" encoding="utf-8"?>
<ds:datastoreItem xmlns:ds="http://schemas.openxmlformats.org/officeDocument/2006/customXml" ds:itemID="{15EEF0B2-1CDF-427F-A422-E93173EE723C}"/>
</file>

<file path=customXml/itemProps3.xml><?xml version="1.0" encoding="utf-8"?>
<ds:datastoreItem xmlns:ds="http://schemas.openxmlformats.org/officeDocument/2006/customXml" ds:itemID="{69B76055-C66F-4A7B-B21B-6CB7211F06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</TotalTime>
  <Words>4132</Words>
  <Application>Microsoft Office PowerPoint</Application>
  <PresentationFormat>Widescreen</PresentationFormat>
  <Paragraphs>431</Paragraphs>
  <Slides>57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6" baseType="lpstr">
      <vt:lpstr>Aptos</vt:lpstr>
      <vt:lpstr>Arial</vt:lpstr>
      <vt:lpstr>Bebas Neue</vt:lpstr>
      <vt:lpstr>Calibri</vt:lpstr>
      <vt:lpstr>MuseoSans</vt:lpstr>
      <vt:lpstr>Poppins</vt:lpstr>
      <vt:lpstr>Segoe UI</vt:lpstr>
      <vt:lpstr>Wingdings</vt:lpstr>
      <vt:lpstr>1_Tema de Office</vt:lpstr>
      <vt:lpstr>PowerPoint Presentation</vt:lpstr>
      <vt:lpstr>Преглед</vt:lpstr>
      <vt:lpstr>1. модул</vt:lpstr>
      <vt:lpstr>Шта мислите шта је „добра настава из области екологије“?</vt:lpstr>
      <vt:lpstr>Шта је „добра настава из области екологије“?</vt:lpstr>
      <vt:lpstr>10 одлика „добрих предавања“?</vt:lpstr>
      <vt:lpstr>Здравље земљишта (Образовање)</vt:lpstr>
      <vt:lpstr>Питања на која се мора одговорити да би се унапредило познавање земљишта</vt:lpstr>
      <vt:lpstr>Зашто предавати о здрављу земљишта?</vt:lpstr>
      <vt:lpstr>PowerPoint Presentation</vt:lpstr>
      <vt:lpstr>PowerPoint Presentation</vt:lpstr>
      <vt:lpstr>2. модул</vt:lpstr>
      <vt:lpstr>Образовање о здрављу земљишта – пратећи Модел 5Е</vt:lpstr>
      <vt:lpstr>engage (укључи се)</vt:lpstr>
      <vt:lpstr>Образовање о здрављу земљишта</vt:lpstr>
      <vt:lpstr>Буђење интересовања – Заинтересујте ученике за дату тему</vt:lpstr>
      <vt:lpstr>Буђење интересовања – Заинтересујте ученике за дату тему</vt:lpstr>
      <vt:lpstr>Буђење интересовања – Заинтересујте ученике за дату тему</vt:lpstr>
      <vt:lpstr>Оформљене представе ученика</vt:lpstr>
      <vt:lpstr>Размишљања ученика</vt:lpstr>
      <vt:lpstr>Размишљања ученика</vt:lpstr>
      <vt:lpstr>Размишљања ученика</vt:lpstr>
      <vt:lpstr>Задатак за 3. модул:</vt:lpstr>
      <vt:lpstr>3. модул</vt:lpstr>
      <vt:lpstr>explore (упознај се)</vt:lpstr>
      <vt:lpstr>Ученици сами откривају нешто ново</vt:lpstr>
      <vt:lpstr>Ученици сами откривају нешто ново</vt:lpstr>
      <vt:lpstr>Како научници уче</vt:lpstr>
      <vt:lpstr>Методе за активан рад са садржајем</vt:lpstr>
      <vt:lpstr>Они који објашњавају највише науче</vt:lpstr>
      <vt:lpstr>Они који објашњавају највише науче</vt:lpstr>
      <vt:lpstr>Они који објашњавају највише науче</vt:lpstr>
      <vt:lpstr>Они који објашњавају највише науче</vt:lpstr>
      <vt:lpstr>објашњење</vt:lpstr>
      <vt:lpstr>Десет карактеристика добрих објашњења у контексту школе</vt:lpstr>
      <vt:lpstr>Пример: профил земљишта</vt:lpstr>
      <vt:lpstr>Густина информација</vt:lpstr>
      <vt:lpstr>обрада слике захтева помоћ наставника</vt:lpstr>
      <vt:lpstr>4. модул</vt:lpstr>
      <vt:lpstr>Разрада – Уђите дубље у тему</vt:lpstr>
      <vt:lpstr>Разрада – Уђите дубље у тему</vt:lpstr>
      <vt:lpstr>Учење уз друштвено-научна питања (ДНП)</vt:lpstr>
      <vt:lpstr>ДНП – друштвено-научна питања</vt:lpstr>
      <vt:lpstr>ДНП – друштвено-научна питања – задатак</vt:lpstr>
      <vt:lpstr>Добијање повратних информација</vt:lpstr>
      <vt:lpstr>Добијање повратних информација</vt:lpstr>
      <vt:lpstr>Добијање повратних информација</vt:lpstr>
      <vt:lpstr>Добијање повратних информација</vt:lpstr>
      <vt:lpstr>Концептуалне мапе су визуелни приказ „менталних модела“ ученика </vt:lpstr>
      <vt:lpstr>Концептуалне мапе су концептуалне картице менталних модела</vt:lpstr>
      <vt:lpstr>Анализирање концептуалних мапа</vt:lpstr>
      <vt:lpstr>Добијање повратних информација – Концептуална мапа </vt:lpstr>
      <vt:lpstr>Концептуална мапа – Задатак </vt:lpstr>
      <vt:lpstr>Сад је ред на вас:</vt:lpstr>
      <vt:lpstr>Сад је ред на вас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Jiménez, Israel</dc:creator>
  <cp:lastModifiedBy>Christina Makarona</cp:lastModifiedBy>
  <cp:revision>173</cp:revision>
  <dcterms:created xsi:type="dcterms:W3CDTF">2023-07-31T09:53:39Z</dcterms:created>
  <dcterms:modified xsi:type="dcterms:W3CDTF">2026-04-02T11:42:34Z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0x0101004CB5529B691B194C972332E7D0D0E597</vt:lpwstr>
  </property>
  <property fmtid="{D5CDD505-2E9C-101B-9397-08002B2CF9AE}" pid="3" name="MediaServiceImageTags">
    <vt:lpwstr/>
  </property>
</Properties>
</file>