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2"/>
  </p:notesMasterIdLst>
  <p:sldIdLst>
    <p:sldId id="256" r:id="rId5"/>
    <p:sldId id="304" r:id="rId6"/>
    <p:sldId id="303" r:id="rId7"/>
    <p:sldId id="257" r:id="rId8"/>
    <p:sldId id="258" r:id="rId9"/>
    <p:sldId id="259" r:id="rId10"/>
    <p:sldId id="261" r:id="rId11"/>
    <p:sldId id="262" r:id="rId12"/>
    <p:sldId id="265" r:id="rId13"/>
    <p:sldId id="263" r:id="rId14"/>
    <p:sldId id="266" r:id="rId15"/>
    <p:sldId id="307" r:id="rId16"/>
    <p:sldId id="319" r:id="rId17"/>
    <p:sldId id="267" r:id="rId18"/>
    <p:sldId id="268" r:id="rId19"/>
    <p:sldId id="269" r:id="rId20"/>
    <p:sldId id="270" r:id="rId21"/>
    <p:sldId id="271" r:id="rId22"/>
    <p:sldId id="272" r:id="rId23"/>
    <p:sldId id="273" r:id="rId24"/>
    <p:sldId id="318" r:id="rId25"/>
    <p:sldId id="308" r:id="rId26"/>
    <p:sldId id="274" r:id="rId27"/>
    <p:sldId id="309" r:id="rId28"/>
    <p:sldId id="275" r:id="rId29"/>
    <p:sldId id="276" r:id="rId30"/>
    <p:sldId id="277" r:id="rId31"/>
    <p:sldId id="278" r:id="rId32"/>
    <p:sldId id="279" r:id="rId33"/>
    <p:sldId id="280" r:id="rId34"/>
    <p:sldId id="281" r:id="rId35"/>
    <p:sldId id="314" r:id="rId36"/>
    <p:sldId id="282" r:id="rId37"/>
    <p:sldId id="286" r:id="rId38"/>
    <p:sldId id="287" r:id="rId39"/>
    <p:sldId id="310" r:id="rId40"/>
    <p:sldId id="284" r:id="rId41"/>
    <p:sldId id="285" r:id="rId42"/>
    <p:sldId id="311" r:id="rId43"/>
    <p:sldId id="288" r:id="rId44"/>
    <p:sldId id="289" r:id="rId45"/>
    <p:sldId id="290" r:id="rId46"/>
    <p:sldId id="291" r:id="rId47"/>
    <p:sldId id="292" r:id="rId48"/>
    <p:sldId id="293" r:id="rId49"/>
    <p:sldId id="294" r:id="rId50"/>
    <p:sldId id="295" r:id="rId51"/>
    <p:sldId id="296" r:id="rId52"/>
    <p:sldId id="297" r:id="rId53"/>
    <p:sldId id="315" r:id="rId54"/>
    <p:sldId id="298" r:id="rId55"/>
    <p:sldId id="316" r:id="rId56"/>
    <p:sldId id="317" r:id="rId57"/>
    <p:sldId id="300" r:id="rId58"/>
    <p:sldId id="312" r:id="rId59"/>
    <p:sldId id="301" r:id="rId60"/>
    <p:sldId id="302" r:id="rId61"/>
  </p:sldIdLst>
  <p:sldSz cx="12192000" cy="6858000"/>
  <p:notesSz cx="6858000" cy="9144000"/>
  <p:defaultTex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99DF2B-F3AE-C70E-3B29-DE486ADAD40C}" name="Lucas Weinberg" initials="LW" userId="S::lucas.weinberg_uibk.ac.at#ext#@wilabonn.onmicrosoft.com::03f511b6-2c31-47d9-87ce-ccb32745f318" providerId="AD"/>
  <p188:author id="{EE9D1B38-79CD-856F-9D4E-FCA1C09388E1}" name="Christina Makarona" initials="CM" userId="S::christina.makarona@eun.org::ed67c8ba-9bc6-4c9b-aae6-af36f9de05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Kapelari" initials="SK" lastIdx="4" clrIdx="0">
    <p:extLst>
      <p:ext uri="{19B8F6BF-5375-455C-9EA6-DF929625EA0E}">
        <p15:presenceInfo xmlns:p15="http://schemas.microsoft.com/office/powerpoint/2012/main" userId="S-1-5-21-2037284933-2388869433-1188439103-2534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AB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60" autoAdjust="0"/>
  </p:normalViewPr>
  <p:slideViewPr>
    <p:cSldViewPr snapToGrid="0">
      <p:cViewPr varScale="1">
        <p:scale>
          <a:sx n="61" d="100"/>
          <a:sy n="61" d="100"/>
        </p:scale>
        <p:origin x="1098" y="7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Weinberg" userId="S::lucas.weinberg_uibk.ac.at#ext#@wilabonn.onmicrosoft.com::03f511b6-2c31-47d9-87ce-ccb32745f318" providerId="AD" clId="Web-{AB9D85DC-213C-071E-5905-6B997DD4FF85}"/>
    <pc:docChg chg="modSld">
      <pc:chgData name="Lucas Weinberg" userId="S::lucas.weinberg_uibk.ac.at#ext#@wilabonn.onmicrosoft.com::03f511b6-2c31-47d9-87ce-ccb32745f318" providerId="AD" clId="Web-{AB9D85DC-213C-071E-5905-6B997DD4FF85}" dt="2026-01-29T10:56:36.639" v="16" actId="1076"/>
      <pc:docMkLst>
        <pc:docMk/>
      </pc:docMkLst>
      <pc:sldChg chg="addSp delSp modSp modCm">
        <pc:chgData name="Lucas Weinberg" userId="S::lucas.weinberg_uibk.ac.at#ext#@wilabonn.onmicrosoft.com::03f511b6-2c31-47d9-87ce-ccb32745f318" providerId="AD" clId="Web-{AB9D85DC-213C-071E-5905-6B997DD4FF85}" dt="2026-01-29T10:56:36.639" v="16" actId="1076"/>
        <pc:sldMkLst>
          <pc:docMk/>
          <pc:sldMk cId="0" sldId="264"/>
        </pc:sldMkLst>
        <pc:spChg chg="mod">
          <ac:chgData name="Lucas Weinberg" userId="S::lucas.weinberg_uibk.ac.at#ext#@wilabonn.onmicrosoft.com::03f511b6-2c31-47d9-87ce-ccb32745f318" providerId="AD" clId="Web-{AB9D85DC-213C-071E-5905-6B997DD4FF85}" dt="2026-01-29T10:56:36.639" v="16" actId="1076"/>
          <ac:spMkLst>
            <pc:docMk/>
            <pc:sldMk cId="0" sldId="264"/>
            <ac:spMk id="5" creationId="{E02DF13C-6566-BD87-FF16-C2322A58D8F0}"/>
          </ac:spMkLst>
        </pc:spChg>
        <pc:picChg chg="add mod">
          <ac:chgData name="Lucas Weinberg" userId="S::lucas.weinberg_uibk.ac.at#ext#@wilabonn.onmicrosoft.com::03f511b6-2c31-47d9-87ce-ccb32745f318" providerId="AD" clId="Web-{AB9D85DC-213C-071E-5905-6B997DD4FF85}" dt="2026-01-29T10:56:26.420" v="5" actId="1076"/>
          <ac:picMkLst>
            <pc:docMk/>
            <pc:sldMk cId="0" sldId="264"/>
            <ac:picMk id="3" creationId="{AF03DB96-3249-935A-97AA-5385C4C4C4A9}"/>
          </ac:picMkLst>
        </pc:picChg>
        <pc:extLst>
          <p:ext xmlns:p="http://schemas.openxmlformats.org/presentationml/2006/main" uri="{D6D511B9-2390-475A-947B-AFAB55BFBCF1}">
            <pc226:cmChg xmlns:pc226="http://schemas.microsoft.com/office/powerpoint/2022/06/main/command" chg="mod">
              <pc226:chgData name="Lucas Weinberg" userId="S::lucas.weinberg_uibk.ac.at#ext#@wilabonn.onmicrosoft.com::03f511b6-2c31-47d9-87ce-ccb32745f318" providerId="AD" clId="Web-{AB9D85DC-213C-071E-5905-6B997DD4FF85}" dt="2026-01-29T10:56:36.576" v="15" actId="20577"/>
              <pc2:cmMkLst xmlns:pc2="http://schemas.microsoft.com/office/powerpoint/2019/9/main/command">
                <pc:docMk/>
                <pc:sldMk cId="0" sldId="264"/>
                <pc2:cmMk id="{AF07351A-C3D4-4D7C-80EB-2442C99B0AB4}"/>
              </pc2:cmMkLst>
            </pc226:cmChg>
          </p:ext>
        </pc:extLst>
      </pc:sldChg>
      <pc:sldChg chg="modSp">
        <pc:chgData name="Lucas Weinberg" userId="S::lucas.weinberg_uibk.ac.at#ext#@wilabonn.onmicrosoft.com::03f511b6-2c31-47d9-87ce-ccb32745f318" providerId="AD" clId="Web-{AB9D85DC-213C-071E-5905-6B997DD4FF85}" dt="2026-01-29T10:29:36.154" v="1" actId="1076"/>
        <pc:sldMkLst>
          <pc:docMk/>
          <pc:sldMk cId="0" sldId="281"/>
        </pc:sldMkLst>
        <pc:picChg chg="mod">
          <ac:chgData name="Lucas Weinberg" userId="S::lucas.weinberg_uibk.ac.at#ext#@wilabonn.onmicrosoft.com::03f511b6-2c31-47d9-87ce-ccb32745f318" providerId="AD" clId="Web-{AB9D85DC-213C-071E-5905-6B997DD4FF85}" dt="2026-01-29T10:29:36.154" v="1" actId="1076"/>
          <ac:picMkLst>
            <pc:docMk/>
            <pc:sldMk cId="0" sldId="281"/>
            <ac:picMk id="6" creationId="{00000000-0000-0000-0000-000000000000}"/>
          </ac:picMkLst>
        </pc:picChg>
      </pc:sldChg>
    </pc:docChg>
  </pc:docChgLst>
  <pc:docChgLst>
    <pc:chgData name="Giuseppe Mossuti" userId="2ab3c031-613a-4eed-8135-da26cfd5c33f" providerId="ADAL" clId="{8DEDAA6F-FC64-40D9-B503-604E8D1F8C47}"/>
    <pc:docChg chg="modSld">
      <pc:chgData name="Giuseppe Mossuti" userId="2ab3c031-613a-4eed-8135-da26cfd5c33f" providerId="ADAL" clId="{8DEDAA6F-FC64-40D9-B503-604E8D1F8C47}" dt="2026-01-30T09:28:27.584" v="2" actId="6549"/>
      <pc:docMkLst>
        <pc:docMk/>
      </pc:docMkLst>
      <pc:sldChg chg="modSp mod">
        <pc:chgData name="Giuseppe Mossuti" userId="2ab3c031-613a-4eed-8135-da26cfd5c33f" providerId="ADAL" clId="{8DEDAA6F-FC64-40D9-B503-604E8D1F8C47}" dt="2026-01-30T09:28:14.393" v="1" actId="14100"/>
        <pc:sldMkLst>
          <pc:docMk/>
          <pc:sldMk cId="0" sldId="264"/>
        </pc:sldMkLst>
        <pc:spChg chg="mod">
          <ac:chgData name="Giuseppe Mossuti" userId="2ab3c031-613a-4eed-8135-da26cfd5c33f" providerId="ADAL" clId="{8DEDAA6F-FC64-40D9-B503-604E8D1F8C47}" dt="2026-01-30T09:28:14.393" v="1" actId="14100"/>
          <ac:spMkLst>
            <pc:docMk/>
            <pc:sldMk cId="0" sldId="264"/>
            <ac:spMk id="5" creationId="{E02DF13C-6566-BD87-FF16-C2322A58D8F0}"/>
          </ac:spMkLst>
        </pc:spChg>
        <pc:picChg chg="mod">
          <ac:chgData name="Giuseppe Mossuti" userId="2ab3c031-613a-4eed-8135-da26cfd5c33f" providerId="ADAL" clId="{8DEDAA6F-FC64-40D9-B503-604E8D1F8C47}" dt="2026-01-30T09:26:13.855" v="0" actId="1076"/>
          <ac:picMkLst>
            <pc:docMk/>
            <pc:sldMk cId="0" sldId="264"/>
            <ac:picMk id="3" creationId="{AF03DB96-3249-935A-97AA-5385C4C4C4A9}"/>
          </ac:picMkLst>
        </pc:picChg>
      </pc:sldChg>
      <pc:sldChg chg="modSp mod">
        <pc:chgData name="Giuseppe Mossuti" userId="2ab3c031-613a-4eed-8135-da26cfd5c33f" providerId="ADAL" clId="{8DEDAA6F-FC64-40D9-B503-604E8D1F8C47}" dt="2026-01-30T09:28:27.584" v="2" actId="6549"/>
        <pc:sldMkLst>
          <pc:docMk/>
          <pc:sldMk cId="0" sldId="266"/>
        </pc:sldMkLst>
        <pc:spChg chg="mod">
          <ac:chgData name="Giuseppe Mossuti" userId="2ab3c031-613a-4eed-8135-da26cfd5c33f" providerId="ADAL" clId="{8DEDAA6F-FC64-40D9-B503-604E8D1F8C47}" dt="2026-01-30T09:28:27.584" v="2" actId="6549"/>
          <ac:spMkLst>
            <pc:docMk/>
            <pc:sldMk cId="0" sldId="266"/>
            <ac:spMk id="4" creationId="{00000000-0000-0000-0000-000000000000}"/>
          </ac:spMkLst>
        </pc:spChg>
      </pc:sldChg>
    </pc:docChg>
  </pc:docChgLst>
  <pc:docChgLst>
    <pc:chgData name="Lucas Weinberg" userId="S::lucas.weinberg_uibk.ac.at#ext#@wilabonn.onmicrosoft.com::03f511b6-2c31-47d9-87ce-ccb32745f318" providerId="AD" clId="Web-{D0217734-4909-4B71-0DAA-31C7A26CF818}"/>
    <pc:docChg chg="mod">
      <pc:chgData name="Lucas Weinberg" userId="S::lucas.weinberg_uibk.ac.at#ext#@wilabonn.onmicrosoft.com::03f511b6-2c31-47d9-87ce-ccb32745f318" providerId="AD" clId="Web-{D0217734-4909-4B71-0DAA-31C7A26CF818}" dt="2026-01-28T12:49:39.080" v="0"/>
      <pc:docMkLst>
        <pc:docMk/>
      </pc:docMkLst>
    </pc:docChg>
  </pc:docChgLst>
  <pc:docChgLst>
    <pc:chgData name="Giuseppe Mossuti" userId="S::giuseppe.mossuti_eun.org#ext#@wilabonn.onmicrosoft.com::7a503b0d-332c-4ce3-bdf7-cf79346f1006" providerId="AD" clId="Web-{BCAC2DE3-C92B-2752-F01F-8DF3BB3AA93F}"/>
    <pc:docChg chg="modSld">
      <pc:chgData name="Giuseppe Mossuti" userId="S::giuseppe.mossuti_eun.org#ext#@wilabonn.onmicrosoft.com::7a503b0d-332c-4ce3-bdf7-cf79346f1006" providerId="AD" clId="Web-{BCAC2DE3-C92B-2752-F01F-8DF3BB3AA93F}" dt="2026-01-29T11:27:19.753" v="139" actId="1076"/>
      <pc:docMkLst>
        <pc:docMk/>
      </pc:docMkLst>
      <pc:sldChg chg="modSp modCm">
        <pc:chgData name="Giuseppe Mossuti" userId="S::giuseppe.mossuti_eun.org#ext#@wilabonn.onmicrosoft.com::7a503b0d-332c-4ce3-bdf7-cf79346f1006" providerId="AD" clId="Web-{BCAC2DE3-C92B-2752-F01F-8DF3BB3AA93F}" dt="2026-01-29T11:09:35.001" v="21" actId="20577"/>
        <pc:sldMkLst>
          <pc:docMk/>
          <pc:sldMk cId="0" sldId="258"/>
        </pc:sldMkLst>
        <pc:spChg chg="mod">
          <ac:chgData name="Giuseppe Mossuti" userId="S::giuseppe.mossuti_eun.org#ext#@wilabonn.onmicrosoft.com::7a503b0d-332c-4ce3-bdf7-cf79346f1006" providerId="AD" clId="Web-{BCAC2DE3-C92B-2752-F01F-8DF3BB3AA93F}" dt="2026-01-29T11:09:35.001" v="21" actId="20577"/>
          <ac:spMkLst>
            <pc:docMk/>
            <pc:sldMk cId="0" sldId="258"/>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Giuseppe Mossuti" userId="S::giuseppe.mossuti_eun.org#ext#@wilabonn.onmicrosoft.com::7a503b0d-332c-4ce3-bdf7-cf79346f1006" providerId="AD" clId="Web-{BCAC2DE3-C92B-2752-F01F-8DF3BB3AA93F}" dt="2026-01-29T11:09:35.001" v="21" actId="20577"/>
              <pc2:cmMkLst xmlns:pc2="http://schemas.microsoft.com/office/powerpoint/2019/9/main/command">
                <pc:docMk/>
                <pc:sldMk cId="0" sldId="258"/>
                <pc2:cmMk id="{D6A5D1FA-1C39-4B35-BCA5-A1985658A0F6}"/>
              </pc2:cmMkLst>
            </pc226:cmChg>
          </p:ext>
        </pc:extLst>
      </pc:sldChg>
      <pc:sldChg chg="modSp modCm">
        <pc:chgData name="Giuseppe Mossuti" userId="S::giuseppe.mossuti_eun.org#ext#@wilabonn.onmicrosoft.com::7a503b0d-332c-4ce3-bdf7-cf79346f1006" providerId="AD" clId="Web-{BCAC2DE3-C92B-2752-F01F-8DF3BB3AA93F}" dt="2026-01-29T11:12:37.789" v="55" actId="1076"/>
        <pc:sldMkLst>
          <pc:docMk/>
          <pc:sldMk cId="0" sldId="259"/>
        </pc:sldMkLst>
        <pc:spChg chg="mod">
          <ac:chgData name="Giuseppe Mossuti" userId="S::giuseppe.mossuti_eun.org#ext#@wilabonn.onmicrosoft.com::7a503b0d-332c-4ce3-bdf7-cf79346f1006" providerId="AD" clId="Web-{BCAC2DE3-C92B-2752-F01F-8DF3BB3AA93F}" dt="2026-01-29T11:12:13.507" v="45" actId="20577"/>
          <ac:spMkLst>
            <pc:docMk/>
            <pc:sldMk cId="0" sldId="259"/>
            <ac:spMk id="2" creationId="{31813824-F635-4823-83F8-A0B670C207E8}"/>
          </ac:spMkLst>
        </pc:spChg>
        <pc:spChg chg="mod">
          <ac:chgData name="Giuseppe Mossuti" userId="S::giuseppe.mossuti_eun.org#ext#@wilabonn.onmicrosoft.com::7a503b0d-332c-4ce3-bdf7-cf79346f1006" providerId="AD" clId="Web-{BCAC2DE3-C92B-2752-F01F-8DF3BB3AA93F}" dt="2026-01-29T11:12:37.789" v="55" actId="1076"/>
          <ac:spMkLst>
            <pc:docMk/>
            <pc:sldMk cId="0" sldId="259"/>
            <ac:spMk id="9" creationId="{00000000-0000-0000-0000-000000000000}"/>
          </ac:spMkLst>
        </pc:spChg>
        <pc:extLst>
          <p:ext xmlns:p="http://schemas.openxmlformats.org/presentationml/2006/main" uri="{D6D511B9-2390-475A-947B-AFAB55BFBCF1}">
            <pc226:cmChg xmlns:pc226="http://schemas.microsoft.com/office/powerpoint/2022/06/main/command" chg="mod">
              <pc226:chgData name="Giuseppe Mossuti" userId="S::giuseppe.mossuti_eun.org#ext#@wilabonn.onmicrosoft.com::7a503b0d-332c-4ce3-bdf7-cf79346f1006" providerId="AD" clId="Web-{BCAC2DE3-C92B-2752-F01F-8DF3BB3AA93F}" dt="2026-01-29T11:12:23.945" v="51" actId="20577"/>
              <pc2:cmMkLst xmlns:pc2="http://schemas.microsoft.com/office/powerpoint/2019/9/main/command">
                <pc:docMk/>
                <pc:sldMk cId="0" sldId="259"/>
                <pc2:cmMk id="{C94C67FB-BBC0-4843-A5C1-685A04BFDDF1}"/>
              </pc2:cmMkLst>
            </pc226:cmChg>
          </p:ext>
        </pc:extLst>
      </pc:sldChg>
      <pc:sldChg chg="modSp modCm">
        <pc:chgData name="Giuseppe Mossuti" userId="S::giuseppe.mossuti_eun.org#ext#@wilabonn.onmicrosoft.com::7a503b0d-332c-4ce3-bdf7-cf79346f1006" providerId="AD" clId="Web-{BCAC2DE3-C92B-2752-F01F-8DF3BB3AA93F}" dt="2026-01-29T11:14:26.478" v="71" actId="1076"/>
        <pc:sldMkLst>
          <pc:docMk/>
          <pc:sldMk cId="0" sldId="262"/>
        </pc:sldMkLst>
        <pc:spChg chg="mod">
          <ac:chgData name="Giuseppe Mossuti" userId="S::giuseppe.mossuti_eun.org#ext#@wilabonn.onmicrosoft.com::7a503b0d-332c-4ce3-bdf7-cf79346f1006" providerId="AD" clId="Web-{BCAC2DE3-C92B-2752-F01F-8DF3BB3AA93F}" dt="2026-01-29T11:14:26.478" v="71" actId="1076"/>
          <ac:spMkLst>
            <pc:docMk/>
            <pc:sldMk cId="0" sldId="262"/>
            <ac:spMk id="24" creationId="{00000000-0000-0000-0000-000000000000}"/>
          </ac:spMkLst>
        </pc:spChg>
        <pc:extLst>
          <p:ext xmlns:p="http://schemas.openxmlformats.org/presentationml/2006/main" uri="{D6D511B9-2390-475A-947B-AFAB55BFBCF1}">
            <pc226:cmChg xmlns:pc226="http://schemas.microsoft.com/office/powerpoint/2022/06/main/command" chg="mod">
              <pc226:chgData name="Giuseppe Mossuti" userId="S::giuseppe.mossuti_eun.org#ext#@wilabonn.onmicrosoft.com::7a503b0d-332c-4ce3-bdf7-cf79346f1006" providerId="AD" clId="Web-{BCAC2DE3-C92B-2752-F01F-8DF3BB3AA93F}" dt="2026-01-29T11:13:54.634" v="64" actId="20577"/>
              <pc2:cmMkLst xmlns:pc2="http://schemas.microsoft.com/office/powerpoint/2019/9/main/command">
                <pc:docMk/>
                <pc:sldMk cId="0" sldId="262"/>
                <pc2:cmMk id="{535C42A7-7B31-4B42-A795-15E3C2043C39}"/>
              </pc2:cmMkLst>
            </pc226:cmChg>
          </p:ext>
        </pc:extLst>
      </pc:sldChg>
      <pc:sldChg chg="modSp modCm">
        <pc:chgData name="Giuseppe Mossuti" userId="S::giuseppe.mossuti_eun.org#ext#@wilabonn.onmicrosoft.com::7a503b0d-332c-4ce3-bdf7-cf79346f1006" providerId="AD" clId="Web-{BCAC2DE3-C92B-2752-F01F-8DF3BB3AA93F}" dt="2026-01-29T11:17:21.198" v="93" actId="20577"/>
        <pc:sldMkLst>
          <pc:docMk/>
          <pc:sldMk cId="0" sldId="264"/>
        </pc:sldMkLst>
        <pc:spChg chg="mod">
          <ac:chgData name="Giuseppe Mossuti" userId="S::giuseppe.mossuti_eun.org#ext#@wilabonn.onmicrosoft.com::7a503b0d-332c-4ce3-bdf7-cf79346f1006" providerId="AD" clId="Web-{BCAC2DE3-C92B-2752-F01F-8DF3BB3AA93F}" dt="2026-01-29T11:17:21.198" v="93" actId="20577"/>
          <ac:spMkLst>
            <pc:docMk/>
            <pc:sldMk cId="0" sldId="264"/>
            <ac:spMk id="5" creationId="{E02DF13C-6566-BD87-FF16-C2322A58D8F0}"/>
          </ac:spMkLst>
        </pc:spChg>
        <pc:picChg chg="mod">
          <ac:chgData name="Giuseppe Mossuti" userId="S::giuseppe.mossuti_eun.org#ext#@wilabonn.onmicrosoft.com::7a503b0d-332c-4ce3-bdf7-cf79346f1006" providerId="AD" clId="Web-{BCAC2DE3-C92B-2752-F01F-8DF3BB3AA93F}" dt="2026-01-29T11:15:55.166" v="74"/>
          <ac:picMkLst>
            <pc:docMk/>
            <pc:sldMk cId="0" sldId="264"/>
            <ac:picMk id="3" creationId="{AF03DB96-3249-935A-97AA-5385C4C4C4A9}"/>
          </ac:picMkLst>
        </pc:picChg>
        <pc:extLst>
          <p:ext xmlns:p="http://schemas.openxmlformats.org/presentationml/2006/main" uri="{D6D511B9-2390-475A-947B-AFAB55BFBCF1}">
            <pc226:cmChg xmlns:pc226="http://schemas.microsoft.com/office/powerpoint/2022/06/main/command" chg="mod">
              <pc226:chgData name="Giuseppe Mossuti" userId="S::giuseppe.mossuti_eun.org#ext#@wilabonn.onmicrosoft.com::7a503b0d-332c-4ce3-bdf7-cf79346f1006" providerId="AD" clId="Web-{BCAC2DE3-C92B-2752-F01F-8DF3BB3AA93F}" dt="2026-01-29T11:16:41.494" v="80" actId="20577"/>
              <pc2:cmMkLst xmlns:pc2="http://schemas.microsoft.com/office/powerpoint/2019/9/main/command">
                <pc:docMk/>
                <pc:sldMk cId="0" sldId="264"/>
                <pc2:cmMk id="{AF07351A-C3D4-4D7C-80EB-2442C99B0AB4}"/>
              </pc2:cmMkLst>
            </pc226:cmChg>
          </p:ext>
        </pc:extLst>
      </pc:sldChg>
      <pc:sldChg chg="addSp modSp">
        <pc:chgData name="Giuseppe Mossuti" userId="S::giuseppe.mossuti_eun.org#ext#@wilabonn.onmicrosoft.com::7a503b0d-332c-4ce3-bdf7-cf79346f1006" providerId="AD" clId="Web-{BCAC2DE3-C92B-2752-F01F-8DF3BB3AA93F}" dt="2026-01-29T11:20:57.029" v="118" actId="1076"/>
        <pc:sldMkLst>
          <pc:docMk/>
          <pc:sldMk cId="0" sldId="281"/>
        </pc:sldMkLst>
        <pc:spChg chg="add mod">
          <ac:chgData name="Giuseppe Mossuti" userId="S::giuseppe.mossuti_eun.org#ext#@wilabonn.onmicrosoft.com::7a503b0d-332c-4ce3-bdf7-cf79346f1006" providerId="AD" clId="Web-{BCAC2DE3-C92B-2752-F01F-8DF3BB3AA93F}" dt="2026-01-29T11:20:57.029" v="118" actId="1076"/>
          <ac:spMkLst>
            <pc:docMk/>
            <pc:sldMk cId="0" sldId="281"/>
            <ac:spMk id="7" creationId="{00E65ACE-554B-9953-855E-32AF49C2DDDA}"/>
          </ac:spMkLst>
        </pc:spChg>
      </pc:sldChg>
      <pc:sldChg chg="modSp modNotes">
        <pc:chgData name="Giuseppe Mossuti" userId="S::giuseppe.mossuti_eun.org#ext#@wilabonn.onmicrosoft.com::7a503b0d-332c-4ce3-bdf7-cf79346f1006" providerId="AD" clId="Web-{BCAC2DE3-C92B-2752-F01F-8DF3BB3AA93F}" dt="2026-01-29T11:22:33.046" v="123"/>
        <pc:sldMkLst>
          <pc:docMk/>
          <pc:sldMk cId="0" sldId="286"/>
        </pc:sldMkLst>
        <pc:spChg chg="mod">
          <ac:chgData name="Giuseppe Mossuti" userId="S::giuseppe.mossuti_eun.org#ext#@wilabonn.onmicrosoft.com::7a503b0d-332c-4ce3-bdf7-cf79346f1006" providerId="AD" clId="Web-{BCAC2DE3-C92B-2752-F01F-8DF3BB3AA93F}" dt="2026-01-29T11:22:25.030" v="121" actId="20577"/>
          <ac:spMkLst>
            <pc:docMk/>
            <pc:sldMk cId="0" sldId="286"/>
            <ac:spMk id="7" creationId="{00000000-0000-0000-0000-000000000000}"/>
          </ac:spMkLst>
        </pc:spChg>
      </pc:sldChg>
      <pc:sldChg chg="addSp modSp">
        <pc:chgData name="Giuseppe Mossuti" userId="S::giuseppe.mossuti_eun.org#ext#@wilabonn.onmicrosoft.com::7a503b0d-332c-4ce3-bdf7-cf79346f1006" providerId="AD" clId="Web-{BCAC2DE3-C92B-2752-F01F-8DF3BB3AA93F}" dt="2026-01-29T11:27:19.753" v="139" actId="1076"/>
        <pc:sldMkLst>
          <pc:docMk/>
          <pc:sldMk cId="0" sldId="289"/>
        </pc:sldMkLst>
        <pc:spChg chg="add mod">
          <ac:chgData name="Giuseppe Mossuti" userId="S::giuseppe.mossuti_eun.org#ext#@wilabonn.onmicrosoft.com::7a503b0d-332c-4ce3-bdf7-cf79346f1006" providerId="AD" clId="Web-{BCAC2DE3-C92B-2752-F01F-8DF3BB3AA93F}" dt="2026-01-29T11:27:19.753" v="139" actId="1076"/>
          <ac:spMkLst>
            <pc:docMk/>
            <pc:sldMk cId="0" sldId="289"/>
            <ac:spMk id="6" creationId="{BCB9CB07-924D-0E13-9FA4-AA5A436B3ED7}"/>
          </ac:spMkLst>
        </pc:spChg>
      </pc:sldChg>
      <pc:sldChg chg="modSp">
        <pc:chgData name="Giuseppe Mossuti" userId="S::giuseppe.mossuti_eun.org#ext#@wilabonn.onmicrosoft.com::7a503b0d-332c-4ce3-bdf7-cf79346f1006" providerId="AD" clId="Web-{BCAC2DE3-C92B-2752-F01F-8DF3BB3AA93F}" dt="2026-01-29T11:22:48.343" v="124" actId="1076"/>
        <pc:sldMkLst>
          <pc:docMk/>
          <pc:sldMk cId="2104516606" sldId="310"/>
        </pc:sldMkLst>
        <pc:spChg chg="mod">
          <ac:chgData name="Giuseppe Mossuti" userId="S::giuseppe.mossuti_eun.org#ext#@wilabonn.onmicrosoft.com::7a503b0d-332c-4ce3-bdf7-cf79346f1006" providerId="AD" clId="Web-{BCAC2DE3-C92B-2752-F01F-8DF3BB3AA93F}" dt="2026-01-29T11:22:48.343" v="124" actId="1076"/>
          <ac:spMkLst>
            <pc:docMk/>
            <pc:sldMk cId="2104516606" sldId="310"/>
            <ac:spMk id="7" creationId="{00000000-0000-0000-0000-000000000000}"/>
          </ac:spMkLst>
        </pc:spChg>
      </pc:sldChg>
      <pc:sldChg chg="addSp">
        <pc:chgData name="Giuseppe Mossuti" userId="S::giuseppe.mossuti_eun.org#ext#@wilabonn.onmicrosoft.com::7a503b0d-332c-4ce3-bdf7-cf79346f1006" providerId="AD" clId="Web-{BCAC2DE3-C92B-2752-F01F-8DF3BB3AA93F}" dt="2026-01-29T11:21:04.045" v="119"/>
        <pc:sldMkLst>
          <pc:docMk/>
          <pc:sldMk cId="1766962655" sldId="314"/>
        </pc:sldMkLst>
        <pc:spChg chg="add">
          <ac:chgData name="Giuseppe Mossuti" userId="S::giuseppe.mossuti_eun.org#ext#@wilabonn.onmicrosoft.com::7a503b0d-332c-4ce3-bdf7-cf79346f1006" providerId="AD" clId="Web-{BCAC2DE3-C92B-2752-F01F-8DF3BB3AA93F}" dt="2026-01-29T11:21:04.045" v="119"/>
          <ac:spMkLst>
            <pc:docMk/>
            <pc:sldMk cId="1766962655" sldId="314"/>
            <ac:spMk id="5" creationId="{064DB45F-506D-7B7C-C36F-671A8588904A}"/>
          </ac:spMkLst>
        </pc:spChg>
      </pc:sldChg>
    </pc:docChg>
  </pc:docChgLst>
  <pc:docChgLst>
    <pc:chgData name="Giuseppe Mossuti" userId="S::giuseppe.mossuti_eun.org#ext#@wilabonn.onmicrosoft.com::7a503b0d-332c-4ce3-bdf7-cf79346f1006" providerId="AD" clId="Web-{51F44F19-C452-E94E-77B0-AE574C31163F}"/>
    <pc:docChg chg="modSld">
      <pc:chgData name="Giuseppe Mossuti" userId="S::giuseppe.mossuti_eun.org#ext#@wilabonn.onmicrosoft.com::7a503b0d-332c-4ce3-bdf7-cf79346f1006" providerId="AD" clId="Web-{51F44F19-C452-E94E-77B0-AE574C31163F}" dt="2026-01-16T13:41:55.142" v="0" actId="14100"/>
      <pc:docMkLst>
        <pc:docMk/>
      </pc:docMkLst>
      <pc:sldChg chg="modSp">
        <pc:chgData name="Giuseppe Mossuti" userId="S::giuseppe.mossuti_eun.org#ext#@wilabonn.onmicrosoft.com::7a503b0d-332c-4ce3-bdf7-cf79346f1006" providerId="AD" clId="Web-{51F44F19-C452-E94E-77B0-AE574C31163F}" dt="2026-01-16T13:41:55.142" v="0" actId="14100"/>
        <pc:sldMkLst>
          <pc:docMk/>
          <pc:sldMk cId="0"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40977-7E98-45B4-A5E8-281AB6C0631B}" type="doc">
      <dgm:prSet loTypeId="urn:microsoft.com/office/officeart/2005/8/layout/cycle2#1" loCatId="cycle" qsTypeId="urn:microsoft.com/office/officeart/2005/8/quickstyle/simple1#1" qsCatId="simple" csTypeId="urn:microsoft.com/office/officeart/2005/8/colors/colorful1" csCatId="colorful" phldr="1"/>
      <dgm:spPr bwMode="auto"/>
      <dgm:t>
        <a:bodyPr/>
        <a:lstStyle/>
        <a:p>
          <a:pPr>
            <a:defRPr/>
          </a:pPr>
          <a:endParaRPr lang="de-DE"/>
        </a:p>
      </dgm:t>
    </dgm:pt>
    <dgm:pt modelId="{A870EB9C-6F9F-4766-A11B-9DFA977C0EA5}">
      <dgm:prSet phldrT="[Text]"/>
      <dgm:spPr bwMode="auto">
        <a:solidFill>
          <a:schemeClr val="accent6">
            <a:lumMod val="60000"/>
            <a:lumOff val="40000"/>
          </a:schemeClr>
        </a:solidFill>
      </dgm:spPr>
      <dgm:t>
        <a:bodyPr/>
        <a:lstStyle/>
        <a:p>
          <a:pPr>
            <a:defRPr/>
          </a:pPr>
          <a:r>
            <a:rPr lang="sv" b="1" noProof="0" dirty="0">
              <a:solidFill>
                <a:sysClr val="windowText" lastClr="000000"/>
              </a:solidFill>
            </a:rPr>
            <a:t>Vem?</a:t>
          </a:r>
        </a:p>
      </dgm:t>
    </dgm:pt>
    <dgm:pt modelId="{56DBC300-DCB6-46AF-8C92-556C6A5C2A67}" type="parTrans" cxnId="{7CFBFADC-981B-45BD-8E40-48323BF4B6D4}">
      <dgm:prSet/>
      <dgm:spPr bwMode="auto"/>
      <dgm:t>
        <a:bodyPr/>
        <a:lstStyle/>
        <a:p>
          <a:pPr>
            <a:defRPr/>
          </a:pPr>
          <a:endParaRPr lang="de-DE"/>
        </a:p>
      </dgm:t>
    </dgm:pt>
    <dgm:pt modelId="{0DDCBF19-5920-4ABB-A152-D9B8D53FA369}" type="sibTrans" cxnId="{7CFBFADC-981B-45BD-8E40-48323BF4B6D4}">
      <dgm:prSet/>
      <dgm:spPr bwMode="auto">
        <a:solidFill>
          <a:schemeClr val="bg1">
            <a:lumMod val="65000"/>
          </a:schemeClr>
        </a:solidFill>
      </dgm:spPr>
      <dgm:t>
        <a:bodyPr/>
        <a:lstStyle/>
        <a:p>
          <a:pPr>
            <a:defRPr/>
          </a:pPr>
          <a:endParaRPr lang="de-DE"/>
        </a:p>
      </dgm:t>
    </dgm:pt>
    <dgm:pt modelId="{4AA4411A-C87E-4111-BC7E-098BCF012748}">
      <dgm:prSet phldrT="[Text]"/>
      <dgm:spPr bwMode="auto">
        <a:solidFill>
          <a:schemeClr val="accent2"/>
        </a:solidFill>
      </dgm:spPr>
      <dgm:t>
        <a:bodyPr/>
        <a:lstStyle/>
        <a:p>
          <a:pPr>
            <a:defRPr/>
          </a:pPr>
          <a:r>
            <a:rPr lang="sv" b="1" noProof="0" dirty="0">
              <a:solidFill>
                <a:sysClr val="windowText" lastClr="000000"/>
              </a:solidFill>
            </a:rPr>
            <a:t>Vad?</a:t>
          </a:r>
        </a:p>
      </dgm:t>
    </dgm:pt>
    <dgm:pt modelId="{49508413-CB85-4B22-8141-BB13E4CA67B9}" type="parTrans" cxnId="{C1342D25-DD68-47E4-981E-BA22B81D408A}">
      <dgm:prSet/>
      <dgm:spPr bwMode="auto"/>
      <dgm:t>
        <a:bodyPr/>
        <a:lstStyle/>
        <a:p>
          <a:pPr>
            <a:defRPr/>
          </a:pPr>
          <a:endParaRPr lang="de-DE"/>
        </a:p>
      </dgm:t>
    </dgm:pt>
    <dgm:pt modelId="{57223551-C62E-40F3-8503-F71A9DCFBC07}" type="sibTrans" cxnId="{C1342D25-DD68-47E4-981E-BA22B81D408A}">
      <dgm:prSet/>
      <dgm:spPr bwMode="auto"/>
      <dgm:t>
        <a:bodyPr/>
        <a:lstStyle/>
        <a:p>
          <a:pPr>
            <a:defRPr/>
          </a:pPr>
          <a:endParaRPr lang="de-DE"/>
        </a:p>
      </dgm:t>
    </dgm:pt>
    <dgm:pt modelId="{D4414C03-5C56-4BC6-A27B-BC6269FEDA14}">
      <dgm:prSet phldrT="[Text]"/>
      <dgm:spPr bwMode="auto">
        <a:solidFill>
          <a:schemeClr val="accent4">
            <a:lumMod val="75000"/>
          </a:schemeClr>
        </a:solidFill>
      </dgm:spPr>
      <dgm:t>
        <a:bodyPr/>
        <a:lstStyle/>
        <a:p>
          <a:pPr>
            <a:defRPr/>
          </a:pPr>
          <a:r>
            <a:rPr lang="sv" b="1" noProof="0" dirty="0">
              <a:solidFill>
                <a:sysClr val="windowText" lastClr="000000"/>
              </a:solidFill>
            </a:rPr>
            <a:t>Hur?</a:t>
          </a:r>
        </a:p>
      </dgm:t>
    </dgm:pt>
    <dgm:pt modelId="{A20EBA7D-F9EE-4195-9C81-75BF6992B8AB}" type="parTrans" cxnId="{45D681E5-BD2A-4524-A8E6-196A49F67B89}">
      <dgm:prSet/>
      <dgm:spPr bwMode="auto"/>
      <dgm:t>
        <a:bodyPr/>
        <a:lstStyle/>
        <a:p>
          <a:pPr>
            <a:defRPr/>
          </a:pPr>
          <a:endParaRPr lang="de-DE"/>
        </a:p>
      </dgm:t>
    </dgm:pt>
    <dgm:pt modelId="{998493CF-1049-4C97-9417-0B606AAFEC74}" type="sibTrans" cxnId="{45D681E5-BD2A-4524-A8E6-196A49F67B89}">
      <dgm:prSet/>
      <dgm:spPr bwMode="auto">
        <a:solidFill>
          <a:schemeClr val="bg1">
            <a:lumMod val="65000"/>
          </a:schemeClr>
        </a:solidFill>
      </dgm:spPr>
      <dgm:t>
        <a:bodyPr/>
        <a:lstStyle/>
        <a:p>
          <a:pPr>
            <a:defRPr/>
          </a:pPr>
          <a:endParaRPr lang="de-DE"/>
        </a:p>
      </dgm:t>
    </dgm:pt>
    <dgm:pt modelId="{27FD10D0-C165-4893-A3D1-B8CE2A11B6CF}">
      <dgm:prSet phldrT="[Text]"/>
      <dgm:spPr bwMode="auto">
        <a:solidFill>
          <a:schemeClr val="accent6">
            <a:lumMod val="75000"/>
          </a:schemeClr>
        </a:solidFill>
      </dgm:spPr>
      <dgm:t>
        <a:bodyPr/>
        <a:lstStyle/>
        <a:p>
          <a:pPr>
            <a:defRPr/>
          </a:pPr>
          <a:r>
            <a:rPr lang="sv" b="1" noProof="0" dirty="0">
              <a:solidFill>
                <a:sysClr val="windowText" lastClr="000000"/>
              </a:solidFill>
            </a:rPr>
            <a:t>Material?</a:t>
          </a:r>
        </a:p>
      </dgm:t>
    </dgm:pt>
    <dgm:pt modelId="{A297AFEE-A911-419D-A108-F4EDC354C901}" type="parTrans" cxnId="{FA975B11-6DEA-4E0C-BDD2-7B661F73B66F}">
      <dgm:prSet/>
      <dgm:spPr bwMode="auto"/>
      <dgm:t>
        <a:bodyPr/>
        <a:lstStyle/>
        <a:p>
          <a:pPr>
            <a:defRPr/>
          </a:pPr>
          <a:endParaRPr lang="de-DE"/>
        </a:p>
      </dgm:t>
    </dgm:pt>
    <dgm:pt modelId="{F1C86441-F680-4140-9D0A-E884FC3F6BB7}" type="sibTrans" cxnId="{FA975B11-6DEA-4E0C-BDD2-7B661F73B66F}">
      <dgm:prSet/>
      <dgm:spPr bwMode="auto">
        <a:solidFill>
          <a:schemeClr val="bg1">
            <a:lumMod val="65000"/>
          </a:schemeClr>
        </a:solidFill>
      </dgm:spPr>
      <dgm:t>
        <a:bodyPr/>
        <a:lstStyle/>
        <a:p>
          <a:pPr>
            <a:defRPr/>
          </a:pPr>
          <a:endParaRPr lang="de-DE"/>
        </a:p>
      </dgm:t>
    </dgm:pt>
    <dgm:pt modelId="{89773333-C0A7-4EAE-B18C-CC1AE2260801}">
      <dgm:prSet phldrT="[Text]"/>
      <dgm:spPr bwMode="auto">
        <a:solidFill>
          <a:schemeClr val="accent2">
            <a:lumMod val="40000"/>
            <a:lumOff val="60000"/>
          </a:schemeClr>
        </a:solidFill>
      </dgm:spPr>
      <dgm:t>
        <a:bodyPr/>
        <a:lstStyle/>
        <a:p>
          <a:pPr>
            <a:defRPr/>
          </a:pPr>
          <a:r>
            <a:rPr lang="sv" b="1" noProof="0" dirty="0">
              <a:solidFill>
                <a:sysClr val="windowText" lastClr="000000"/>
              </a:solidFill>
            </a:rPr>
            <a:t>Var?</a:t>
          </a:r>
        </a:p>
      </dgm:t>
    </dgm:pt>
    <dgm:pt modelId="{105077BA-AD89-4EDB-8BE2-A36E3A068DFA}" type="parTrans" cxnId="{3A44B45C-CCD7-41FD-9FC3-7AF94B035BF6}">
      <dgm:prSet/>
      <dgm:spPr bwMode="auto"/>
      <dgm:t>
        <a:bodyPr/>
        <a:lstStyle/>
        <a:p>
          <a:pPr>
            <a:defRPr/>
          </a:pPr>
          <a:endParaRPr lang="de-DE"/>
        </a:p>
      </dgm:t>
    </dgm:pt>
    <dgm:pt modelId="{FF6D4B45-AFAC-466F-B6F9-78C1B0957CA4}" type="sibTrans" cxnId="{3A44B45C-CCD7-41FD-9FC3-7AF94B035BF6}">
      <dgm:prSet/>
      <dgm:spPr bwMode="auto">
        <a:solidFill>
          <a:schemeClr val="bg1">
            <a:lumMod val="65000"/>
          </a:schemeClr>
        </a:solidFill>
      </dgm:spPr>
      <dgm:t>
        <a:bodyPr/>
        <a:lstStyle/>
        <a:p>
          <a:pPr>
            <a:defRPr/>
          </a:pPr>
          <a:endParaRPr lang="de-DE"/>
        </a:p>
      </dgm:t>
    </dgm:pt>
    <dgm:pt modelId="{40B6DAA1-5A4C-4E67-8BBF-90A39BFA41F1}">
      <dgm:prSet phldrT="[Text]"/>
      <dgm:spPr bwMode="auto">
        <a:solidFill>
          <a:schemeClr val="accent4">
            <a:lumMod val="40000"/>
            <a:lumOff val="60000"/>
          </a:schemeClr>
        </a:solidFill>
      </dgm:spPr>
      <dgm:t>
        <a:bodyPr/>
        <a:lstStyle/>
        <a:p>
          <a:pPr>
            <a:defRPr/>
          </a:pPr>
          <a:r>
            <a:rPr lang="sv" b="1" noProof="0" dirty="0">
              <a:solidFill>
                <a:sysClr val="windowText" lastClr="000000"/>
              </a:solidFill>
            </a:rPr>
            <a:t>Varför?</a:t>
          </a:r>
        </a:p>
      </dgm:t>
    </dgm:pt>
    <dgm:pt modelId="{30C4D46F-DCEA-4C9F-9F49-937D726FAC66}" type="parTrans" cxnId="{896B4352-8AC0-4167-BF64-AA1D1232C06F}">
      <dgm:prSet/>
      <dgm:spPr bwMode="auto"/>
      <dgm:t>
        <a:bodyPr/>
        <a:lstStyle/>
        <a:p>
          <a:pPr>
            <a:defRPr/>
          </a:pPr>
          <a:endParaRPr lang="de-DE"/>
        </a:p>
      </dgm:t>
    </dgm:pt>
    <dgm:pt modelId="{72719A51-82BB-4EA0-A2F7-06B5BC086FA6}" type="sibTrans" cxnId="{896B4352-8AC0-4167-BF64-AA1D1232C06F}">
      <dgm:prSet/>
      <dgm:spPr bwMode="auto">
        <a:solidFill>
          <a:schemeClr val="bg1">
            <a:lumMod val="65000"/>
          </a:schemeClr>
        </a:solidFill>
      </dgm:spPr>
      <dgm:t>
        <a:bodyPr/>
        <a:lstStyle/>
        <a:p>
          <a:pPr>
            <a:defRPr/>
          </a:pPr>
          <a:endParaRPr lang="de-DE"/>
        </a:p>
      </dgm:t>
    </dgm:pt>
    <dgm:pt modelId="{EE149F32-7D51-468B-9D6F-9D9C97F5DB7B}" type="pres">
      <dgm:prSet presAssocID="{62D40977-7E98-45B4-A5E8-281AB6C0631B}" presName="cycle" presStyleCnt="0">
        <dgm:presLayoutVars>
          <dgm:dir/>
          <dgm:resizeHandles val="exact"/>
        </dgm:presLayoutVars>
      </dgm:prSet>
      <dgm:spPr bwMode="auto"/>
    </dgm:pt>
    <dgm:pt modelId="{EB35021C-369D-48A5-B87A-BF324E49C3AE}" type="pres">
      <dgm:prSet presAssocID="{A870EB9C-6F9F-4766-A11B-9DFA977C0EA5}" presName="node" presStyleLbl="node1" presStyleIdx="0" presStyleCnt="6" custRadScaleRad="99288" custRadScaleInc="-2632">
        <dgm:presLayoutVars>
          <dgm:bulletEnabled val="1"/>
        </dgm:presLayoutVars>
      </dgm:prSet>
      <dgm:spPr bwMode="auto"/>
    </dgm:pt>
    <dgm:pt modelId="{464270D1-E852-486D-84E0-62DF6ADCB02B}" type="pres">
      <dgm:prSet presAssocID="{0DDCBF19-5920-4ABB-A152-D9B8D53FA369}" presName="sibTrans" presStyleLbl="sibTrans2D1" presStyleIdx="0" presStyleCnt="6" custScaleY="22663"/>
      <dgm:spPr bwMode="auto">
        <a:prstGeom prst="leftRightArrow">
          <a:avLst>
            <a:gd name="adj1" fmla="val 50000"/>
            <a:gd name="adj2" fmla="val 50000"/>
          </a:avLst>
        </a:prstGeom>
      </dgm:spPr>
    </dgm:pt>
    <dgm:pt modelId="{68065A07-1CBA-4541-8AEA-10FD8ED4368D}" type="pres">
      <dgm:prSet presAssocID="{0DDCBF19-5920-4ABB-A152-D9B8D53FA369}" presName="connectorText" presStyleLbl="sibTrans2D1" presStyleIdx="0" presStyleCnt="6"/>
      <dgm:spPr bwMode="auto"/>
    </dgm:pt>
    <dgm:pt modelId="{54146A4C-2E3D-46E7-93C8-7A18C860C319}" type="pres">
      <dgm:prSet presAssocID="{4AA4411A-C87E-4111-BC7E-098BCF012748}" presName="node" presStyleLbl="node1" presStyleIdx="1" presStyleCnt="6">
        <dgm:presLayoutVars>
          <dgm:bulletEnabled val="1"/>
        </dgm:presLayoutVars>
      </dgm:prSet>
      <dgm:spPr bwMode="auto"/>
    </dgm:pt>
    <dgm:pt modelId="{B6169AF8-DAEB-4703-A83F-F9B5D5F91028}" type="pres">
      <dgm:prSet presAssocID="{57223551-C62E-40F3-8503-F71A9DCFBC07}" presName="sibTrans" presStyleLbl="sibTrans2D1" presStyleIdx="1" presStyleCnt="6" custFlipVert="1" custScaleX="123292" custScaleY="19354"/>
      <dgm:spPr bwMode="auto">
        <a:prstGeom prst="leftRightArrow">
          <a:avLst>
            <a:gd name="adj1" fmla="val 50000"/>
            <a:gd name="adj2" fmla="val 50000"/>
          </a:avLst>
        </a:prstGeom>
      </dgm:spPr>
    </dgm:pt>
    <dgm:pt modelId="{D38A2808-7F2A-4A46-9437-CF78D99157B0}" type="pres">
      <dgm:prSet presAssocID="{57223551-C62E-40F3-8503-F71A9DCFBC07}" presName="connectorText" presStyleLbl="sibTrans2D1" presStyleIdx="1" presStyleCnt="6"/>
      <dgm:spPr bwMode="auto">
        <a:prstGeom prst="leftRightArrow">
          <a:avLst>
            <a:gd name="adj1" fmla="val 50000"/>
            <a:gd name="adj2" fmla="val 50000"/>
          </a:avLst>
        </a:prstGeom>
      </dgm:spPr>
    </dgm:pt>
    <dgm:pt modelId="{C1BF4A05-4A8D-433C-A00D-70881D73B156}" type="pres">
      <dgm:prSet presAssocID="{D4414C03-5C56-4BC6-A27B-BC6269FEDA14}" presName="node" presStyleLbl="node1" presStyleIdx="2" presStyleCnt="6">
        <dgm:presLayoutVars>
          <dgm:bulletEnabled val="1"/>
        </dgm:presLayoutVars>
      </dgm:prSet>
      <dgm:spPr bwMode="auto"/>
    </dgm:pt>
    <dgm:pt modelId="{D10D183E-D9DA-4B94-A3D5-487DE83F2F67}" type="pres">
      <dgm:prSet presAssocID="{998493CF-1049-4C97-9417-0B606AAFEC74}" presName="sibTrans" presStyleLbl="sibTrans2D1" presStyleIdx="2" presStyleCnt="6" custAng="4065809" custFlipVert="1" custScaleY="24986"/>
      <dgm:spPr bwMode="auto">
        <a:prstGeom prst="leftRightArrow">
          <a:avLst>
            <a:gd name="adj1" fmla="val 50000"/>
            <a:gd name="adj2" fmla="val 50000"/>
          </a:avLst>
        </a:prstGeom>
      </dgm:spPr>
    </dgm:pt>
    <dgm:pt modelId="{88ABE737-8A69-483C-A2A4-B56160120AB6}" type="pres">
      <dgm:prSet presAssocID="{998493CF-1049-4C97-9417-0B606AAFEC74}" presName="connectorText" presStyleLbl="sibTrans2D1" presStyleIdx="2" presStyleCnt="6"/>
      <dgm:spPr bwMode="auto"/>
    </dgm:pt>
    <dgm:pt modelId="{110C6733-635D-4BB5-B727-2199089D71E7}" type="pres">
      <dgm:prSet presAssocID="{27FD10D0-C165-4893-A3D1-B8CE2A11B6CF}" presName="node" presStyleLbl="node1" presStyleIdx="3" presStyleCnt="6">
        <dgm:presLayoutVars>
          <dgm:bulletEnabled val="1"/>
        </dgm:presLayoutVars>
      </dgm:prSet>
      <dgm:spPr bwMode="auto"/>
    </dgm:pt>
    <dgm:pt modelId="{605C0996-3E2F-407E-A023-383483E92682}" type="pres">
      <dgm:prSet presAssocID="{F1C86441-F680-4140-9D0A-E884FC3F6BB7}" presName="sibTrans" presStyleLbl="sibTrans2D1" presStyleIdx="3" presStyleCnt="6" custAng="6787556" custFlipVert="1" custScaleY="26743"/>
      <dgm:spPr bwMode="auto">
        <a:prstGeom prst="leftRightArrow">
          <a:avLst>
            <a:gd name="adj1" fmla="val 50000"/>
            <a:gd name="adj2" fmla="val 50000"/>
          </a:avLst>
        </a:prstGeom>
      </dgm:spPr>
    </dgm:pt>
    <dgm:pt modelId="{100D812A-0E34-4D64-9727-C0FE92D240A9}" type="pres">
      <dgm:prSet presAssocID="{F1C86441-F680-4140-9D0A-E884FC3F6BB7}" presName="connectorText" presStyleLbl="sibTrans2D1" presStyleIdx="3" presStyleCnt="6"/>
      <dgm:spPr bwMode="auto"/>
    </dgm:pt>
    <dgm:pt modelId="{8C4E2AC0-2732-4999-9B96-74037BFE3B90}" type="pres">
      <dgm:prSet presAssocID="{89773333-C0A7-4EAE-B18C-CC1AE2260801}" presName="node" presStyleLbl="node1" presStyleIdx="4" presStyleCnt="6" custRadScaleRad="98813" custRadScaleInc="-53">
        <dgm:presLayoutVars>
          <dgm:bulletEnabled val="1"/>
        </dgm:presLayoutVars>
      </dgm:prSet>
      <dgm:spPr bwMode="auto"/>
    </dgm:pt>
    <dgm:pt modelId="{A2B7CC6E-0BF3-4AEA-BE5F-5E99178BBF1B}" type="pres">
      <dgm:prSet presAssocID="{FF6D4B45-AFAC-466F-B6F9-78C1B0957CA4}" presName="sibTrans" presStyleLbl="sibTrans2D1" presStyleIdx="4" presStyleCnt="6" custScaleY="22907"/>
      <dgm:spPr bwMode="auto">
        <a:prstGeom prst="leftRightArrow">
          <a:avLst>
            <a:gd name="adj1" fmla="val 50000"/>
            <a:gd name="adj2" fmla="val 50000"/>
          </a:avLst>
        </a:prstGeom>
      </dgm:spPr>
    </dgm:pt>
    <dgm:pt modelId="{E89AF5FC-26F3-4CC3-963B-DE516537D77A}" type="pres">
      <dgm:prSet presAssocID="{FF6D4B45-AFAC-466F-B6F9-78C1B0957CA4}" presName="connectorText" presStyleLbl="sibTrans2D1" presStyleIdx="4" presStyleCnt="6"/>
      <dgm:spPr bwMode="auto"/>
    </dgm:pt>
    <dgm:pt modelId="{CD4B29B8-F61F-434D-B94D-46951F736EC6}" type="pres">
      <dgm:prSet presAssocID="{40B6DAA1-5A4C-4E67-8BBF-90A39BFA41F1}" presName="node" presStyleLbl="node1" presStyleIdx="5" presStyleCnt="6" custRadScaleRad="100722" custRadScaleInc="-791">
        <dgm:presLayoutVars>
          <dgm:bulletEnabled val="1"/>
        </dgm:presLayoutVars>
      </dgm:prSet>
      <dgm:spPr bwMode="auto"/>
    </dgm:pt>
    <dgm:pt modelId="{4B3F328D-15D1-4B08-8DCB-1989E22A98F5}" type="pres">
      <dgm:prSet presAssocID="{72719A51-82BB-4EA0-A2F7-06B5BC086FA6}" presName="sibTrans" presStyleLbl="sibTrans2D1" presStyleIdx="5" presStyleCnt="6" custAng="20939386" custFlipVert="0" custScaleY="21776"/>
      <dgm:spPr bwMode="auto">
        <a:prstGeom prst="leftRightArrow">
          <a:avLst>
            <a:gd name="adj1" fmla="val 50000"/>
            <a:gd name="adj2" fmla="val 50000"/>
          </a:avLst>
        </a:prstGeom>
      </dgm:spPr>
    </dgm:pt>
    <dgm:pt modelId="{9075EF83-BBC8-426E-A320-5B2E9410C9C7}" type="pres">
      <dgm:prSet presAssocID="{72719A51-82BB-4EA0-A2F7-06B5BC086FA6}" presName="connectorText" presStyleLbl="sibTrans2D1" presStyleIdx="5" presStyleCnt="6"/>
      <dgm:spPr bwMode="auto"/>
    </dgm:pt>
  </dgm:ptLst>
  <dgm:cxnLst>
    <dgm:cxn modelId="{DDCB8E00-2ADA-4948-9F6D-59D281FC0451}" type="presOf" srcId="{F1C86441-F680-4140-9D0A-E884FC3F6BB7}" destId="{605C0996-3E2F-407E-A023-383483E92682}" srcOrd="0" destOrd="0" presId="urn:microsoft.com/office/officeart/2005/8/layout/cycle2#1"/>
    <dgm:cxn modelId="{FA975B11-6DEA-4E0C-BDD2-7B661F73B66F}" srcId="{62D40977-7E98-45B4-A5E8-281AB6C0631B}" destId="{27FD10D0-C165-4893-A3D1-B8CE2A11B6CF}" srcOrd="3" destOrd="0" parTransId="{A297AFEE-A911-419D-A108-F4EDC354C901}" sibTransId="{F1C86441-F680-4140-9D0A-E884FC3F6BB7}"/>
    <dgm:cxn modelId="{0B499C1C-D3A4-4E6D-B669-C349CD4F0369}" type="presOf" srcId="{62D40977-7E98-45B4-A5E8-281AB6C0631B}" destId="{EE149F32-7D51-468B-9D6F-9D9C97F5DB7B}" srcOrd="0" destOrd="0" presId="urn:microsoft.com/office/officeart/2005/8/layout/cycle2#1"/>
    <dgm:cxn modelId="{C1342D25-DD68-47E4-981E-BA22B81D408A}" srcId="{62D40977-7E98-45B4-A5E8-281AB6C0631B}" destId="{4AA4411A-C87E-4111-BC7E-098BCF012748}" srcOrd="1" destOrd="0" parTransId="{49508413-CB85-4B22-8141-BB13E4CA67B9}" sibTransId="{57223551-C62E-40F3-8503-F71A9DCFBC07}"/>
    <dgm:cxn modelId="{58CE7433-2462-4343-8000-BE85A898395D}" type="presOf" srcId="{57223551-C62E-40F3-8503-F71A9DCFBC07}" destId="{D38A2808-7F2A-4A46-9437-CF78D99157B0}" srcOrd="1" destOrd="0" presId="urn:microsoft.com/office/officeart/2005/8/layout/cycle2#1"/>
    <dgm:cxn modelId="{86C20340-CEFC-4B8D-8F62-78554B282759}" type="presOf" srcId="{4AA4411A-C87E-4111-BC7E-098BCF012748}" destId="{54146A4C-2E3D-46E7-93C8-7A18C860C319}" srcOrd="0" destOrd="0" presId="urn:microsoft.com/office/officeart/2005/8/layout/cycle2#1"/>
    <dgm:cxn modelId="{3A44B45C-CCD7-41FD-9FC3-7AF94B035BF6}" srcId="{62D40977-7E98-45B4-A5E8-281AB6C0631B}" destId="{89773333-C0A7-4EAE-B18C-CC1AE2260801}" srcOrd="4" destOrd="0" parTransId="{105077BA-AD89-4EDB-8BE2-A36E3A068DFA}" sibTransId="{FF6D4B45-AFAC-466F-B6F9-78C1B0957CA4}"/>
    <dgm:cxn modelId="{896B4352-8AC0-4167-BF64-AA1D1232C06F}" srcId="{62D40977-7E98-45B4-A5E8-281AB6C0631B}" destId="{40B6DAA1-5A4C-4E67-8BBF-90A39BFA41F1}" srcOrd="5" destOrd="0" parTransId="{30C4D46F-DCEA-4C9F-9F49-937D726FAC66}" sibTransId="{72719A51-82BB-4EA0-A2F7-06B5BC086FA6}"/>
    <dgm:cxn modelId="{EA6ABF74-5D59-412A-8919-01FF452857B0}" type="presOf" srcId="{27FD10D0-C165-4893-A3D1-B8CE2A11B6CF}" destId="{110C6733-635D-4BB5-B727-2199089D71E7}" srcOrd="0" destOrd="0" presId="urn:microsoft.com/office/officeart/2005/8/layout/cycle2#1"/>
    <dgm:cxn modelId="{52027C78-AB2C-4DD8-BC2C-0B3171898F25}" type="presOf" srcId="{89773333-C0A7-4EAE-B18C-CC1AE2260801}" destId="{8C4E2AC0-2732-4999-9B96-74037BFE3B90}" srcOrd="0" destOrd="0" presId="urn:microsoft.com/office/officeart/2005/8/layout/cycle2#1"/>
    <dgm:cxn modelId="{29B8DB82-9A47-4B04-93DC-43F34AA1B269}" type="presOf" srcId="{D4414C03-5C56-4BC6-A27B-BC6269FEDA14}" destId="{C1BF4A05-4A8D-433C-A00D-70881D73B156}" srcOrd="0" destOrd="0" presId="urn:microsoft.com/office/officeart/2005/8/layout/cycle2#1"/>
    <dgm:cxn modelId="{AF00D786-4056-407D-9BF3-26664E41A4DA}" type="presOf" srcId="{40B6DAA1-5A4C-4E67-8BBF-90A39BFA41F1}" destId="{CD4B29B8-F61F-434D-B94D-46951F736EC6}" srcOrd="0" destOrd="0" presId="urn:microsoft.com/office/officeart/2005/8/layout/cycle2#1"/>
    <dgm:cxn modelId="{3B200297-A0E4-420C-8F71-E6F9A02C235B}" type="presOf" srcId="{FF6D4B45-AFAC-466F-B6F9-78C1B0957CA4}" destId="{E89AF5FC-26F3-4CC3-963B-DE516537D77A}" srcOrd="1" destOrd="0" presId="urn:microsoft.com/office/officeart/2005/8/layout/cycle2#1"/>
    <dgm:cxn modelId="{9FCD369C-6C3C-46F0-A65A-7CB78CE23808}" type="presOf" srcId="{998493CF-1049-4C97-9417-0B606AAFEC74}" destId="{D10D183E-D9DA-4B94-A3D5-487DE83F2F67}" srcOrd="0" destOrd="0" presId="urn:microsoft.com/office/officeart/2005/8/layout/cycle2#1"/>
    <dgm:cxn modelId="{660EF3AA-2724-4945-B54D-A14F023FBF42}" type="presOf" srcId="{0DDCBF19-5920-4ABB-A152-D9B8D53FA369}" destId="{464270D1-E852-486D-84E0-62DF6ADCB02B}" srcOrd="0" destOrd="0" presId="urn:microsoft.com/office/officeart/2005/8/layout/cycle2#1"/>
    <dgm:cxn modelId="{B3C4AAAB-375E-4448-BAB8-BA77A8E4E3D6}" type="presOf" srcId="{FF6D4B45-AFAC-466F-B6F9-78C1B0957CA4}" destId="{A2B7CC6E-0BF3-4AEA-BE5F-5E99178BBF1B}" srcOrd="0" destOrd="0" presId="urn:microsoft.com/office/officeart/2005/8/layout/cycle2#1"/>
    <dgm:cxn modelId="{4B577EB0-D81B-41FA-A3ED-8D5889FB8330}" type="presOf" srcId="{72719A51-82BB-4EA0-A2F7-06B5BC086FA6}" destId="{4B3F328D-15D1-4B08-8DCB-1989E22A98F5}" srcOrd="0" destOrd="0" presId="urn:microsoft.com/office/officeart/2005/8/layout/cycle2#1"/>
    <dgm:cxn modelId="{6F4945BE-3ED0-4840-89A8-FC852E7A12DB}" type="presOf" srcId="{0DDCBF19-5920-4ABB-A152-D9B8D53FA369}" destId="{68065A07-1CBA-4541-8AEA-10FD8ED4368D}" srcOrd="1" destOrd="0" presId="urn:microsoft.com/office/officeart/2005/8/layout/cycle2#1"/>
    <dgm:cxn modelId="{4CC688CA-72E2-4DDA-BDA6-05AF3B7BA1A7}" type="presOf" srcId="{72719A51-82BB-4EA0-A2F7-06B5BC086FA6}" destId="{9075EF83-BBC8-426E-A320-5B2E9410C9C7}" srcOrd="1" destOrd="0" presId="urn:microsoft.com/office/officeart/2005/8/layout/cycle2#1"/>
    <dgm:cxn modelId="{E77F24CF-36C1-40AC-B4DD-47F9DCD6A56D}" type="presOf" srcId="{57223551-C62E-40F3-8503-F71A9DCFBC07}" destId="{B6169AF8-DAEB-4703-A83F-F9B5D5F91028}" srcOrd="0" destOrd="0" presId="urn:microsoft.com/office/officeart/2005/8/layout/cycle2#1"/>
    <dgm:cxn modelId="{19BECFD6-0DE9-44D4-9FAF-69DBAF296A2F}" type="presOf" srcId="{998493CF-1049-4C97-9417-0B606AAFEC74}" destId="{88ABE737-8A69-483C-A2A4-B56160120AB6}" srcOrd="1" destOrd="0" presId="urn:microsoft.com/office/officeart/2005/8/layout/cycle2#1"/>
    <dgm:cxn modelId="{7CFBFADC-981B-45BD-8E40-48323BF4B6D4}" srcId="{62D40977-7E98-45B4-A5E8-281AB6C0631B}" destId="{A870EB9C-6F9F-4766-A11B-9DFA977C0EA5}" srcOrd="0" destOrd="0" parTransId="{56DBC300-DCB6-46AF-8C92-556C6A5C2A67}" sibTransId="{0DDCBF19-5920-4ABB-A152-D9B8D53FA369}"/>
    <dgm:cxn modelId="{45D681E5-BD2A-4524-A8E6-196A49F67B89}" srcId="{62D40977-7E98-45B4-A5E8-281AB6C0631B}" destId="{D4414C03-5C56-4BC6-A27B-BC6269FEDA14}" srcOrd="2" destOrd="0" parTransId="{A20EBA7D-F9EE-4195-9C81-75BF6992B8AB}" sibTransId="{998493CF-1049-4C97-9417-0B606AAFEC74}"/>
    <dgm:cxn modelId="{ED6FA3F2-B2CF-4692-8493-B65098F2E2EF}" type="presOf" srcId="{A870EB9C-6F9F-4766-A11B-9DFA977C0EA5}" destId="{EB35021C-369D-48A5-B87A-BF324E49C3AE}" srcOrd="0" destOrd="0" presId="urn:microsoft.com/office/officeart/2005/8/layout/cycle2#1"/>
    <dgm:cxn modelId="{74094CF4-7B69-421F-B0AA-CE12E6D8B3BF}" type="presOf" srcId="{F1C86441-F680-4140-9D0A-E884FC3F6BB7}" destId="{100D812A-0E34-4D64-9727-C0FE92D240A9}" srcOrd="1" destOrd="0" presId="urn:microsoft.com/office/officeart/2005/8/layout/cycle2#1"/>
    <dgm:cxn modelId="{5C472616-353D-4011-B985-052F675463AE}" type="presParOf" srcId="{EE149F32-7D51-468B-9D6F-9D9C97F5DB7B}" destId="{EB35021C-369D-48A5-B87A-BF324E49C3AE}" srcOrd="0" destOrd="0" presId="urn:microsoft.com/office/officeart/2005/8/layout/cycle2#1"/>
    <dgm:cxn modelId="{4D40C0EF-9A1A-43AA-A37D-B4F7646E5B04}" type="presParOf" srcId="{EE149F32-7D51-468B-9D6F-9D9C97F5DB7B}" destId="{464270D1-E852-486D-84E0-62DF6ADCB02B}" srcOrd="1" destOrd="0" presId="urn:microsoft.com/office/officeart/2005/8/layout/cycle2#1"/>
    <dgm:cxn modelId="{5CF80DD6-D213-4B65-BC16-447746BD1DC7}" type="presParOf" srcId="{464270D1-E852-486D-84E0-62DF6ADCB02B}" destId="{68065A07-1CBA-4541-8AEA-10FD8ED4368D}" srcOrd="0" destOrd="0" presId="urn:microsoft.com/office/officeart/2005/8/layout/cycle2#1"/>
    <dgm:cxn modelId="{2F5443CD-D261-4D32-AEF7-9A7A915C371D}" type="presParOf" srcId="{EE149F32-7D51-468B-9D6F-9D9C97F5DB7B}" destId="{54146A4C-2E3D-46E7-93C8-7A18C860C319}" srcOrd="2" destOrd="0" presId="urn:microsoft.com/office/officeart/2005/8/layout/cycle2#1"/>
    <dgm:cxn modelId="{213F0844-2DC2-4C71-9F17-1CD8AF6432A4}" type="presParOf" srcId="{EE149F32-7D51-468B-9D6F-9D9C97F5DB7B}" destId="{B6169AF8-DAEB-4703-A83F-F9B5D5F91028}" srcOrd="3" destOrd="0" presId="urn:microsoft.com/office/officeart/2005/8/layout/cycle2#1"/>
    <dgm:cxn modelId="{4E8E1328-3A73-444E-9021-F645A3BB734F}" type="presParOf" srcId="{B6169AF8-DAEB-4703-A83F-F9B5D5F91028}" destId="{D38A2808-7F2A-4A46-9437-CF78D99157B0}" srcOrd="0" destOrd="0" presId="urn:microsoft.com/office/officeart/2005/8/layout/cycle2#1"/>
    <dgm:cxn modelId="{F899F23B-82EE-45B1-9BE8-549435F29C59}" type="presParOf" srcId="{EE149F32-7D51-468B-9D6F-9D9C97F5DB7B}" destId="{C1BF4A05-4A8D-433C-A00D-70881D73B156}" srcOrd="4" destOrd="0" presId="urn:microsoft.com/office/officeart/2005/8/layout/cycle2#1"/>
    <dgm:cxn modelId="{C00B6F95-DCBF-4AE5-9F8E-BF1D351C43FC}" type="presParOf" srcId="{EE149F32-7D51-468B-9D6F-9D9C97F5DB7B}" destId="{D10D183E-D9DA-4B94-A3D5-487DE83F2F67}" srcOrd="5" destOrd="0" presId="urn:microsoft.com/office/officeart/2005/8/layout/cycle2#1"/>
    <dgm:cxn modelId="{2AF630F6-F422-48D6-AD4F-9F9DA847DB23}" type="presParOf" srcId="{D10D183E-D9DA-4B94-A3D5-487DE83F2F67}" destId="{88ABE737-8A69-483C-A2A4-B56160120AB6}" srcOrd="0" destOrd="0" presId="urn:microsoft.com/office/officeart/2005/8/layout/cycle2#1"/>
    <dgm:cxn modelId="{012861B0-4562-4575-A744-ED3B7D15FEDD}" type="presParOf" srcId="{EE149F32-7D51-468B-9D6F-9D9C97F5DB7B}" destId="{110C6733-635D-4BB5-B727-2199089D71E7}" srcOrd="6" destOrd="0" presId="urn:microsoft.com/office/officeart/2005/8/layout/cycle2#1"/>
    <dgm:cxn modelId="{E48B5E2D-64FC-4D0A-A5C2-E132B4C27375}" type="presParOf" srcId="{EE149F32-7D51-468B-9D6F-9D9C97F5DB7B}" destId="{605C0996-3E2F-407E-A023-383483E92682}" srcOrd="7" destOrd="0" presId="urn:microsoft.com/office/officeart/2005/8/layout/cycle2#1"/>
    <dgm:cxn modelId="{FABF8961-7B3E-43ED-A126-3C9194E0F2B6}" type="presParOf" srcId="{605C0996-3E2F-407E-A023-383483E92682}" destId="{100D812A-0E34-4D64-9727-C0FE92D240A9}" srcOrd="0" destOrd="0" presId="urn:microsoft.com/office/officeart/2005/8/layout/cycle2#1"/>
    <dgm:cxn modelId="{7285A618-DC50-4427-8B3B-8F477333EA3B}" type="presParOf" srcId="{EE149F32-7D51-468B-9D6F-9D9C97F5DB7B}" destId="{8C4E2AC0-2732-4999-9B96-74037BFE3B90}" srcOrd="8" destOrd="0" presId="urn:microsoft.com/office/officeart/2005/8/layout/cycle2#1"/>
    <dgm:cxn modelId="{0D93A1D0-BD27-49A9-BABD-5143B4AD85F4}" type="presParOf" srcId="{EE149F32-7D51-468B-9D6F-9D9C97F5DB7B}" destId="{A2B7CC6E-0BF3-4AEA-BE5F-5E99178BBF1B}" srcOrd="9" destOrd="0" presId="urn:microsoft.com/office/officeart/2005/8/layout/cycle2#1"/>
    <dgm:cxn modelId="{6287AF28-860D-474D-A5C3-3A4053BE1BE5}" type="presParOf" srcId="{A2B7CC6E-0BF3-4AEA-BE5F-5E99178BBF1B}" destId="{E89AF5FC-26F3-4CC3-963B-DE516537D77A}" srcOrd="0" destOrd="0" presId="urn:microsoft.com/office/officeart/2005/8/layout/cycle2#1"/>
    <dgm:cxn modelId="{3605A8AE-CEB6-473A-8628-4FF5CD82746E}" type="presParOf" srcId="{EE149F32-7D51-468B-9D6F-9D9C97F5DB7B}" destId="{CD4B29B8-F61F-434D-B94D-46951F736EC6}" srcOrd="10" destOrd="0" presId="urn:microsoft.com/office/officeart/2005/8/layout/cycle2#1"/>
    <dgm:cxn modelId="{FE65D3A1-405A-44AB-BC35-37B4EF74F70C}" type="presParOf" srcId="{EE149F32-7D51-468B-9D6F-9D9C97F5DB7B}" destId="{4B3F328D-15D1-4B08-8DCB-1989E22A98F5}" srcOrd="11" destOrd="0" presId="urn:microsoft.com/office/officeart/2005/8/layout/cycle2#1"/>
    <dgm:cxn modelId="{20A914B0-0B76-48DD-A0D5-0701E19C2937}" type="presParOf" srcId="{4B3F328D-15D1-4B08-8DCB-1989E22A98F5}" destId="{9075EF83-BBC8-426E-A320-5B2E9410C9C7}" srcOrd="0" destOrd="0" presId="urn:microsoft.com/office/officeart/2005/8/layout/cycle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5021C-369D-48A5-B87A-BF324E49C3AE}">
      <dsp:nvSpPr>
        <dsp:cNvPr id="0" name=""/>
        <dsp:cNvSpPr/>
      </dsp:nvSpPr>
      <dsp:spPr bwMode="auto">
        <a:xfrm>
          <a:off x="2834957" y="12904"/>
          <a:ext cx="1142028" cy="1142028"/>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sv" sz="1300" b="1" kern="1200" noProof="0" dirty="0">
              <a:solidFill>
                <a:sysClr val="windowText" lastClr="000000"/>
              </a:solidFill>
            </a:rPr>
            <a:t>Vem?</a:t>
          </a:r>
        </a:p>
      </dsp:txBody>
      <dsp:txXfrm>
        <a:off x="3002203" y="180150"/>
        <a:ext cx="807536" cy="807536"/>
      </dsp:txXfrm>
    </dsp:sp>
    <dsp:sp modelId="{464270D1-E852-486D-84E0-62DF6ADCB02B}">
      <dsp:nvSpPr>
        <dsp:cNvPr id="0" name=""/>
        <dsp:cNvSpPr/>
      </dsp:nvSpPr>
      <dsp:spPr bwMode="auto">
        <a:xfrm rot="1755374">
          <a:off x="3996973" y="958439"/>
          <a:ext cx="311106" cy="87351"/>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3998644" y="969506"/>
        <a:ext cx="284901" cy="52411"/>
      </dsp:txXfrm>
    </dsp:sp>
    <dsp:sp modelId="{54146A4C-2E3D-46E7-93C8-7A18C860C319}">
      <dsp:nvSpPr>
        <dsp:cNvPr id="0" name=""/>
        <dsp:cNvSpPr/>
      </dsp:nvSpPr>
      <dsp:spPr bwMode="auto">
        <a:xfrm>
          <a:off x="4343429" y="857904"/>
          <a:ext cx="1142028" cy="114202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sv" sz="1300" b="1" kern="1200" noProof="0" dirty="0">
              <a:solidFill>
                <a:sysClr val="windowText" lastClr="000000"/>
              </a:solidFill>
            </a:rPr>
            <a:t>Vad?</a:t>
          </a:r>
        </a:p>
      </dsp:txBody>
      <dsp:txXfrm>
        <a:off x="4510675" y="1025150"/>
        <a:ext cx="807536" cy="807536"/>
      </dsp:txXfrm>
    </dsp:sp>
    <dsp:sp modelId="{B6169AF8-DAEB-4703-A83F-F9B5D5F91028}">
      <dsp:nvSpPr>
        <dsp:cNvPr id="0" name=""/>
        <dsp:cNvSpPr/>
      </dsp:nvSpPr>
      <dsp:spPr bwMode="auto">
        <a:xfrm rot="16200000" flipV="1">
          <a:off x="4727324" y="2240400"/>
          <a:ext cx="374238" cy="74597"/>
        </a:xfrm>
        <a:prstGeom prst="leftRightArrow">
          <a:avLst>
            <a:gd name="adj1" fmla="val 50000"/>
            <a:gd name="adj2" fmla="val 50000"/>
          </a:avLst>
        </a:prstGeom>
        <a:solidFill>
          <a:schemeClr val="accent3">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4745973" y="2259049"/>
        <a:ext cx="336940" cy="37299"/>
      </dsp:txXfrm>
    </dsp:sp>
    <dsp:sp modelId="{C1BF4A05-4A8D-433C-A00D-70881D73B156}">
      <dsp:nvSpPr>
        <dsp:cNvPr id="0" name=""/>
        <dsp:cNvSpPr/>
      </dsp:nvSpPr>
      <dsp:spPr bwMode="auto">
        <a:xfrm>
          <a:off x="4343429" y="2572646"/>
          <a:ext cx="1142028" cy="1142028"/>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sv" sz="1300" b="1" kern="1200" noProof="0" dirty="0">
              <a:solidFill>
                <a:sysClr val="windowText" lastClr="000000"/>
              </a:solidFill>
            </a:rPr>
            <a:t>Hur?</a:t>
          </a:r>
        </a:p>
      </dsp:txBody>
      <dsp:txXfrm>
        <a:off x="4510675" y="2739892"/>
        <a:ext cx="807536" cy="807536"/>
      </dsp:txXfrm>
    </dsp:sp>
    <dsp:sp modelId="{D10D183E-D9DA-4B94-A3D5-487DE83F2F67}">
      <dsp:nvSpPr>
        <dsp:cNvPr id="0" name=""/>
        <dsp:cNvSpPr/>
      </dsp:nvSpPr>
      <dsp:spPr bwMode="auto">
        <a:xfrm rot="8534191" flipV="1">
          <a:off x="4027609" y="3519898"/>
          <a:ext cx="303538" cy="96304"/>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4053474" y="3530313"/>
        <a:ext cx="274647" cy="57782"/>
      </dsp:txXfrm>
    </dsp:sp>
    <dsp:sp modelId="{110C6733-635D-4BB5-B727-2199089D71E7}">
      <dsp:nvSpPr>
        <dsp:cNvPr id="0" name=""/>
        <dsp:cNvSpPr/>
      </dsp:nvSpPr>
      <dsp:spPr bwMode="auto">
        <a:xfrm>
          <a:off x="2858419" y="3430017"/>
          <a:ext cx="1142028" cy="114202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sv" sz="1300" b="1" kern="1200" noProof="0" dirty="0">
              <a:solidFill>
                <a:sysClr val="windowText" lastClr="000000"/>
              </a:solidFill>
            </a:rPr>
            <a:t>Material?</a:t>
          </a:r>
        </a:p>
      </dsp:txBody>
      <dsp:txXfrm>
        <a:off x="3025665" y="3597263"/>
        <a:ext cx="807536" cy="807536"/>
      </dsp:txXfrm>
    </dsp:sp>
    <dsp:sp modelId="{605C0996-3E2F-407E-A023-383483E92682}">
      <dsp:nvSpPr>
        <dsp:cNvPr id="0" name=""/>
        <dsp:cNvSpPr/>
      </dsp:nvSpPr>
      <dsp:spPr bwMode="auto">
        <a:xfrm rot="2177361" flipV="1">
          <a:off x="2554132" y="3520213"/>
          <a:ext cx="297975" cy="103076"/>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2557131" y="3531677"/>
        <a:ext cx="267052" cy="61846"/>
      </dsp:txXfrm>
    </dsp:sp>
    <dsp:sp modelId="{8C4E2AC0-2732-4999-9B96-74037BFE3B90}">
      <dsp:nvSpPr>
        <dsp:cNvPr id="0" name=""/>
        <dsp:cNvSpPr/>
      </dsp:nvSpPr>
      <dsp:spPr bwMode="auto">
        <a:xfrm>
          <a:off x="1391271" y="2562876"/>
          <a:ext cx="1142028" cy="1142028"/>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sv" sz="1300" b="1" kern="1200" noProof="0" dirty="0">
              <a:solidFill>
                <a:sysClr val="windowText" lastClr="000000"/>
              </a:solidFill>
            </a:rPr>
            <a:t>Var?</a:t>
          </a:r>
        </a:p>
      </dsp:txBody>
      <dsp:txXfrm>
        <a:off x="1558517" y="2730122"/>
        <a:ext cx="807536" cy="807536"/>
      </dsp:txXfrm>
    </dsp:sp>
    <dsp:sp modelId="{A2B7CC6E-0BF3-4AEA-BE5F-5E99178BBF1B}">
      <dsp:nvSpPr>
        <dsp:cNvPr id="0" name=""/>
        <dsp:cNvSpPr/>
      </dsp:nvSpPr>
      <dsp:spPr bwMode="auto">
        <a:xfrm rot="16135188">
          <a:off x="1797114" y="2245711"/>
          <a:ext cx="298514" cy="88291"/>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1810607" y="2276610"/>
        <a:ext cx="272027" cy="52975"/>
      </dsp:txXfrm>
    </dsp:sp>
    <dsp:sp modelId="{CD4B29B8-F61F-434D-B94D-46951F736EC6}">
      <dsp:nvSpPr>
        <dsp:cNvPr id="0" name=""/>
        <dsp:cNvSpPr/>
      </dsp:nvSpPr>
      <dsp:spPr bwMode="auto">
        <a:xfrm>
          <a:off x="1359124" y="857916"/>
          <a:ext cx="1142028" cy="1142028"/>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a:pPr>
          <a:r>
            <a:rPr lang="sv" sz="1300" b="1" kern="1200" noProof="0" dirty="0">
              <a:solidFill>
                <a:sysClr val="windowText" lastClr="000000"/>
              </a:solidFill>
            </a:rPr>
            <a:t>Varför?</a:t>
          </a:r>
        </a:p>
      </dsp:txBody>
      <dsp:txXfrm>
        <a:off x="1526370" y="1025162"/>
        <a:ext cx="807536" cy="807536"/>
      </dsp:txXfrm>
    </dsp:sp>
    <dsp:sp modelId="{4B3F328D-15D1-4B08-8DCB-1989E22A98F5}">
      <dsp:nvSpPr>
        <dsp:cNvPr id="0" name=""/>
        <dsp:cNvSpPr/>
      </dsp:nvSpPr>
      <dsp:spPr bwMode="auto">
        <a:xfrm rot="19151746">
          <a:off x="2512755" y="968621"/>
          <a:ext cx="296057" cy="83932"/>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2515815" y="993634"/>
        <a:ext cx="270877" cy="50360"/>
      </dsp:txXfrm>
    </dsp:sp>
  </dsp:spTree>
</dsp:drawing>
</file>

<file path=ppt/diagrams/layout1.xml><?xml version="1.0" encoding="utf-8"?>
<dgm:layoutDef xmlns:dgm="http://schemas.openxmlformats.org/drawingml/2006/diagram" xmlns:a="http://schemas.openxmlformats.org/drawingml/2006/main" uniqueId="urn:microsoft.com/office/officeart/2005/8/layout/cycle2#1">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forEach name="nodesForEach" axis="ch" ptType="node">
      <dgm:layoutNode name="node">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varLst>
          <dgm:bulletEnabled val="1"/>
        </dgm:varLst>
      </dgm:layoutNode>
      <dgm:choose name="Name9">
        <dgm:if name="Name10" axis="par ch" ptType="doc node" func="cnt" op="gt" val="1">
          <dgm:forEach name="sibTransForEach" axis="followSib" ptType="sibTrans" hideLastTrans="0" cnt="1">
            <dgm:layoutNode name="sibTrans">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794BCA15-B40F-474D-9877-1942883D7086}" type="datetimeFigureOut">
              <a:rPr lang="de-AT"/>
              <a:t>02.04.2026</a:t>
            </a:fld>
            <a:endParaRPr lang="de-AT"/>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AT"/>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AT"/>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F8A5A15-384E-44D0-853A-97462417CAF7}" type="slidenum">
              <a:rPr lang="de-AT"/>
              <a:t>‹#›</a:t>
            </a:fld>
            <a:endParaRPr lang="de-AT"/>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198629D-6778-DC36-611D-C6C23DEB440D}"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FA28-0BE7-AA02-2946-40B74CA33D42}"/>
            </a:ext>
          </a:extLst>
        </p:cNvPr>
        <p:cNvGrpSpPr/>
        <p:nvPr/>
      </p:nvGrpSpPr>
      <p:grpSpPr bwMode="auto">
        <a:xfrm>
          <a:off x="0" y="0"/>
          <a:ext cx="0" cy="0"/>
          <a:chOff x="0" y="0"/>
          <a:chExt cx="0" cy="0"/>
        </a:xfrm>
      </p:grpSpPr>
      <p:sp>
        <p:nvSpPr>
          <p:cNvPr id="2" name="Folienbildplatzhalter 1">
            <a:extLst>
              <a:ext uri="{FF2B5EF4-FFF2-40B4-BE49-F238E27FC236}">
                <a16:creationId xmlns:a16="http://schemas.microsoft.com/office/drawing/2014/main" id="{DDA695C5-6A66-5869-CAC3-2FD85E9E51E3}"/>
              </a:ext>
            </a:extLst>
          </p:cNvPr>
          <p:cNvSpPr>
            <a:spLocks noGrp="1" noRot="1" noChangeAspect="1"/>
          </p:cNvSpPr>
          <p:nvPr>
            <p:ph type="sldImg"/>
          </p:nvPr>
        </p:nvSpPr>
        <p:spPr bwMode="auto"/>
      </p:sp>
      <p:sp>
        <p:nvSpPr>
          <p:cNvPr id="3" name="Notizenplatzhalter 2">
            <a:extLst>
              <a:ext uri="{FF2B5EF4-FFF2-40B4-BE49-F238E27FC236}">
                <a16:creationId xmlns:a16="http://schemas.microsoft.com/office/drawing/2014/main" id="{AD83F174-E29F-7535-BA9A-2ACC9C7D2FB6}"/>
              </a:ext>
            </a:extLst>
          </p:cNvPr>
          <p:cNvSpPr>
            <a:spLocks noGrp="1"/>
          </p:cNvSpPr>
          <p:nvPr>
            <p:ph type="body" idx="1"/>
          </p:nvPr>
        </p:nvSpPr>
        <p:spPr bwMode="auto"/>
        <p:txBody>
          <a:bodyPr/>
          <a:lstStyle/>
          <a:p>
            <a:pPr>
              <a:defRPr/>
            </a:pPr>
            <a:endParaRPr lang="de-AT" dirty="0"/>
          </a:p>
        </p:txBody>
      </p:sp>
      <p:sp>
        <p:nvSpPr>
          <p:cNvPr id="4" name="Foliennummernplatzhalter 3">
            <a:extLst>
              <a:ext uri="{FF2B5EF4-FFF2-40B4-BE49-F238E27FC236}">
                <a16:creationId xmlns:a16="http://schemas.microsoft.com/office/drawing/2014/main" id="{8F2F0916-6D6B-C27F-B198-B6D50D228866}"/>
              </a:ext>
            </a:extLst>
          </p:cNvPr>
          <p:cNvSpPr>
            <a:spLocks noGrp="1"/>
          </p:cNvSpPr>
          <p:nvPr>
            <p:ph type="sldNum" sz="quarter" idx="10"/>
          </p:nvPr>
        </p:nvSpPr>
        <p:spPr bwMode="auto"/>
        <p:txBody>
          <a:bodyPr/>
          <a:lstStyle/>
          <a:p>
            <a:pPr>
              <a:defRPr/>
            </a:pPr>
            <a:fld id="{DF8A5A15-384E-44D0-853A-97462417CAF7}" type="slidenum">
              <a:rPr lang="de-AT"/>
              <a:t>13</a:t>
            </a:fld>
            <a:endParaRPr lang="de-AT"/>
          </a:p>
        </p:txBody>
      </p:sp>
    </p:spTree>
    <p:extLst>
      <p:ext uri="{BB962C8B-B14F-4D97-AF65-F5344CB8AC3E}">
        <p14:creationId xmlns:p14="http://schemas.microsoft.com/office/powerpoint/2010/main" val="12940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14</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17</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18</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19</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20</a:t>
            </a:fld>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84DB-2F8D-E597-46D4-E3A01AACF173}"/>
            </a:ext>
          </a:extLst>
        </p:cNvPr>
        <p:cNvGrpSpPr/>
        <p:nvPr/>
      </p:nvGrpSpPr>
      <p:grpSpPr bwMode="auto">
        <a:xfrm>
          <a:off x="0" y="0"/>
          <a:ext cx="0" cy="0"/>
          <a:chOff x="0" y="0"/>
          <a:chExt cx="0" cy="0"/>
        </a:xfrm>
      </p:grpSpPr>
      <p:sp>
        <p:nvSpPr>
          <p:cNvPr id="2" name="Folienbildplatzhalter 1">
            <a:extLst>
              <a:ext uri="{FF2B5EF4-FFF2-40B4-BE49-F238E27FC236}">
                <a16:creationId xmlns:a16="http://schemas.microsoft.com/office/drawing/2014/main" id="{A16F74BB-D36E-D8E3-839D-DA9E45BCEEAA}"/>
              </a:ext>
            </a:extLst>
          </p:cNvPr>
          <p:cNvSpPr>
            <a:spLocks noGrp="1" noRot="1" noChangeAspect="1"/>
          </p:cNvSpPr>
          <p:nvPr>
            <p:ph type="sldImg"/>
          </p:nvPr>
        </p:nvSpPr>
        <p:spPr bwMode="auto"/>
      </p:sp>
      <p:sp>
        <p:nvSpPr>
          <p:cNvPr id="3" name="Notizenplatzhalter 2">
            <a:extLst>
              <a:ext uri="{FF2B5EF4-FFF2-40B4-BE49-F238E27FC236}">
                <a16:creationId xmlns:a16="http://schemas.microsoft.com/office/drawing/2014/main" id="{58E992F4-8386-D486-394C-DC2F33825DF7}"/>
              </a:ext>
            </a:extLst>
          </p:cNvPr>
          <p:cNvSpPr>
            <a:spLocks noGrp="1"/>
          </p:cNvSpPr>
          <p:nvPr>
            <p:ph type="body" idx="1"/>
          </p:nvPr>
        </p:nvSpPr>
        <p:spPr bwMode="auto"/>
        <p:txBody>
          <a:bodyPr/>
          <a:lstStyle/>
          <a:p>
            <a:pPr>
              <a:defRPr/>
            </a:pPr>
            <a:endParaRPr lang="de-AT" dirty="0"/>
          </a:p>
        </p:txBody>
      </p:sp>
      <p:sp>
        <p:nvSpPr>
          <p:cNvPr id="4" name="Foliennummernplatzhalter 3">
            <a:extLst>
              <a:ext uri="{FF2B5EF4-FFF2-40B4-BE49-F238E27FC236}">
                <a16:creationId xmlns:a16="http://schemas.microsoft.com/office/drawing/2014/main" id="{A7961545-8596-2C75-B96F-2929CE7ACEBE}"/>
              </a:ext>
            </a:extLst>
          </p:cNvPr>
          <p:cNvSpPr>
            <a:spLocks noGrp="1"/>
          </p:cNvSpPr>
          <p:nvPr>
            <p:ph type="sldNum" sz="quarter" idx="10"/>
          </p:nvPr>
        </p:nvSpPr>
        <p:spPr bwMode="auto"/>
        <p:txBody>
          <a:bodyPr/>
          <a:lstStyle/>
          <a:p>
            <a:pPr>
              <a:defRPr/>
            </a:pPr>
            <a:fld id="{DF8A5A15-384E-44D0-853A-97462417CAF7}" type="slidenum">
              <a:rPr lang="de-AT"/>
              <a:t>21</a:t>
            </a:fld>
            <a:endParaRPr lang="de-AT"/>
          </a:p>
        </p:txBody>
      </p:sp>
    </p:spTree>
    <p:extLst>
      <p:ext uri="{BB962C8B-B14F-4D97-AF65-F5344CB8AC3E}">
        <p14:creationId xmlns:p14="http://schemas.microsoft.com/office/powerpoint/2010/main" val="302433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22</a:t>
            </a:fld>
            <a:endParaRPr lang="de-AT"/>
          </a:p>
        </p:txBody>
      </p:sp>
    </p:spTree>
    <p:extLst>
      <p:ext uri="{BB962C8B-B14F-4D97-AF65-F5344CB8AC3E}">
        <p14:creationId xmlns:p14="http://schemas.microsoft.com/office/powerpoint/2010/main" val="354552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4</a:t>
            </a:fld>
            <a:endParaRPr lang="de-A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23</a:t>
            </a:fld>
            <a:endParaRPr lang="de-A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708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5</a:t>
            </a:fld>
            <a:endParaRPr lang="de-A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a:defRPr/>
            </a:pPr>
            <a:endParaRPr lang="en-US" dirty="0">
              <a:solidFill>
                <a:srgbClr val="00B0F0"/>
              </a:solidFill>
              <a:cs typeface="Calibri"/>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067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FE040E7-1C14-51E9-A161-4028219D615C}" type="slidenum">
              <a:rPr/>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F16C177-94C9-901A-04A8-30461682931F}" type="slidenum">
              <a:rPr/>
              <a:t>38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Notes Placeholder"/>
          <p:cNvSpPr>
            <a:spLocks noGrp="1"/>
          </p:cNvSpPr>
          <p:nvPr>
            <p:ph type="body" idx="1"/>
          </p:nvPr>
        </p:nvSpPr>
        <p:spPr bwMode="auto"/>
        <p:txBody>
          <a:bodyPr>
            <a:normAutofit/>
          </a:bodyPr>
          <a:lstStyle/>
          <a:p>
            <a:pPr>
              <a:defRPr/>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43</a:t>
            </a:fld>
            <a:endParaRPr lang="de-A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44</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6</a:t>
            </a:fld>
            <a:endParaRPr lang="de-A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09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373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7</a:t>
            </a:fld>
            <a:endParaRPr lang="de-A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3004653-A135-3DE4-8F83-7B79C29E9987}" type="slidenum">
              <a:rPr/>
              <a:t>56</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89AB4E3-F15F-88AF-1736-FA5F2F744641}" type="slidenum">
              <a:rPr/>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74FD307-8AF7-62F2-A2A8-EEBA257EC1A7}" type="slidenum">
              <a:rP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9</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10</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11</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Diapositiva de título" type="title" userDrawn="1">
  <p:cSld name="Diapositiva de título">
    <p:bg>
      <p:bgPr>
        <a:solidFill>
          <a:schemeClr val="lt1"/>
        </a:solidFill>
        <a:effectLst/>
      </p:bgPr>
    </p:bg>
    <p:spTree>
      <p:nvGrpSpPr>
        <p:cNvPr id="1" name=""/>
        <p:cNvGrpSpPr/>
        <p:nvPr/>
      </p:nvGrpSpPr>
      <p:grpSpPr bwMode="auto">
        <a:xfrm>
          <a:off x="0" y="0"/>
          <a:ext cx="0" cy="0"/>
          <a:chOff x="0" y="0"/>
          <a:chExt cx="0" cy="0"/>
        </a:xfrm>
      </p:grpSpPr>
      <p:pic>
        <p:nvPicPr>
          <p:cNvPr id="13" name="Google Shape;13;p2"/>
          <p:cNvPicPr/>
          <p:nvPr userDrawn="1"/>
        </p:nvPicPr>
        <p:blipFill>
          <a:blip r:embed="rId2">
            <a:alphaModFix/>
          </a:blip>
          <a:stretch/>
        </p:blipFill>
        <p:spPr bwMode="auto">
          <a:xfrm>
            <a:off x="0" y="0"/>
            <a:ext cx="12192000" cy="6858000"/>
          </a:xfrm>
          <a:prstGeom prst="rect">
            <a:avLst/>
          </a:prstGeom>
          <a:noFill/>
          <a:ln>
            <a:noFill/>
          </a:ln>
        </p:spPr>
      </p:pic>
      <p:sp>
        <p:nvSpPr>
          <p:cNvPr id="14" name="Google Shape;14;p2"/>
          <p:cNvSpPr txBox="1">
            <a:spLocks noGrp="1"/>
          </p:cNvSpPr>
          <p:nvPr>
            <p:ph type="ctrTitle"/>
          </p:nvPr>
        </p:nvSpPr>
        <p:spPr bwMode="auto">
          <a:xfrm>
            <a:off x="1524000" y="246348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Bebas Neue"/>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15" name="Google Shape;15;p2"/>
          <p:cNvSpPr txBox="1">
            <a:spLocks noGrp="1"/>
          </p:cNvSpPr>
          <p:nvPr>
            <p:ph type="subTitle" idx="1"/>
          </p:nvPr>
        </p:nvSpPr>
        <p:spPr bwMode="auto">
          <a:xfrm>
            <a:off x="1524000" y="494315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400"/>
              <a:buNone/>
              <a:defRPr sz="1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dirty="0"/>
          </a:p>
        </p:txBody>
      </p:sp>
      <p:sp>
        <p:nvSpPr>
          <p:cNvPr id="3" name="Rectangle 2">
            <a:extLst>
              <a:ext uri="{FF2B5EF4-FFF2-40B4-BE49-F238E27FC236}">
                <a16:creationId xmlns:a16="http://schemas.microsoft.com/office/drawing/2014/main" id="{8C0B6A15-072C-2A59-4F52-E69A69B71343}"/>
              </a:ext>
            </a:extLst>
          </p:cNvPr>
          <p:cNvSpPr/>
          <p:nvPr userDrawn="1"/>
        </p:nvSpPr>
        <p:spPr>
          <a:xfrm>
            <a:off x="5644444" y="5771039"/>
            <a:ext cx="936978" cy="674917"/>
          </a:xfrm>
          <a:prstGeom prst="rect">
            <a:avLst/>
          </a:prstGeom>
          <a:solidFill>
            <a:srgbClr val="2AB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EDBDB75-81BF-8487-7D03-E8BB2194705F}"/>
              </a:ext>
            </a:extLst>
          </p:cNvPr>
          <p:cNvSpPr/>
          <p:nvPr userDrawn="1"/>
        </p:nvSpPr>
        <p:spPr bwMode="auto">
          <a:xfrm>
            <a:off x="-1" y="6160168"/>
            <a:ext cx="12192000" cy="697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5CA387A-64C2-A8B3-5F0C-DA041AD7E5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252484" y="6319936"/>
            <a:ext cx="4024212" cy="3782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En blanco" type="blank" preserve="1" userDrawn="1">
  <p:cSld name="1_En blanco">
    <p:spTree>
      <p:nvGrpSpPr>
        <p:cNvPr id="1" name=""/>
        <p:cNvGrpSpPr/>
        <p:nvPr/>
      </p:nvGrpSpPr>
      <p:grpSpPr bwMode="auto">
        <a:xfrm>
          <a:off x="0" y="0"/>
          <a:ext cx="0" cy="0"/>
          <a:chOff x="0" y="0"/>
          <a:chExt cx="0" cy="0"/>
        </a:xfrm>
      </p:grpSpPr>
      <p:pic>
        <p:nvPicPr>
          <p:cNvPr id="6" name="Gráfico 4">
            <a:extLst>
              <a:ext uri="{FF2B5EF4-FFF2-40B4-BE49-F238E27FC236}">
                <a16:creationId xmlns:a16="http://schemas.microsoft.com/office/drawing/2014/main" id="{834805D4-2B38-8928-AC2B-B2F9D0D9CB1E}"/>
              </a:ext>
            </a:extLst>
          </p:cNvPr>
          <p:cNvPicPr>
            <a:picLocks noChangeAspect="1"/>
          </p:cNvPicPr>
          <p:nvPr userDrawn="1"/>
        </p:nvPicPr>
        <p:blipFill>
          <a:blip>
            <a:extLst>
              <a:ext uri="{96DAC541-7B7A-43D3-8B79-37D633B846F1}">
                <asvg:svgBlip xmlns:asvg="http://schemas.microsoft.com/office/drawing/2016/SVG/main" r:embed="rId2"/>
              </a:ext>
            </a:extLst>
          </a:blip>
          <a:stretch/>
        </p:blipFill>
        <p:spPr bwMode="auto">
          <a:xfrm>
            <a:off x="-3663" y="-1178158"/>
            <a:ext cx="12195662" cy="8130441"/>
          </a:xfrm>
          <a:prstGeom prst="rect">
            <a:avLst/>
          </a:prstGeom>
        </p:spPr>
      </p:pic>
      <p:sp>
        <p:nvSpPr>
          <p:cNvPr id="2" name="CuadroTexto 5">
            <a:extLst>
              <a:ext uri="{FF2B5EF4-FFF2-40B4-BE49-F238E27FC236}">
                <a16:creationId xmlns:a16="http://schemas.microsoft.com/office/drawing/2014/main" id="{410292F4-5FAD-FC90-1E6B-BA64D0CD6E8A}"/>
              </a:ext>
            </a:extLst>
          </p:cNvPr>
          <p:cNvSpPr txBox="1"/>
          <p:nvPr userDrawn="1"/>
        </p:nvSpPr>
        <p:spPr bwMode="auto">
          <a:xfrm>
            <a:off x="5227271" y="3866661"/>
            <a:ext cx="1737463" cy="646331"/>
          </a:xfrm>
          <a:prstGeom prst="rect">
            <a:avLst/>
          </a:prstGeom>
          <a:noFill/>
        </p:spPr>
        <p:txBody>
          <a:bodyPr wrap="none" rtlCol="0">
            <a:spAutoFit/>
          </a:bodyPr>
          <a:lstStyle/>
          <a:p>
            <a:pPr algn="ctr">
              <a:defRPr/>
            </a:pPr>
            <a:r>
              <a:rPr lang="sv" sz="3600" noProof="0" dirty="0">
                <a:solidFill>
                  <a:schemeClr val="bg1"/>
                </a:solidFill>
                <a:latin typeface="Bebas Neue"/>
              </a:rPr>
              <a:t>TACK</a:t>
            </a:r>
            <a:endParaRPr lang="sv" noProof="0" dirty="0"/>
          </a:p>
        </p:txBody>
      </p:sp>
      <p:sp>
        <p:nvSpPr>
          <p:cNvPr id="3" name="CuadroTexto 1">
            <a:extLst>
              <a:ext uri="{FF2B5EF4-FFF2-40B4-BE49-F238E27FC236}">
                <a16:creationId xmlns:a16="http://schemas.microsoft.com/office/drawing/2014/main" id="{556B9377-C571-015A-72BD-E5F3C7A6D77F}"/>
              </a:ext>
            </a:extLst>
          </p:cNvPr>
          <p:cNvSpPr txBox="1"/>
          <p:nvPr userDrawn="1"/>
        </p:nvSpPr>
        <p:spPr bwMode="auto">
          <a:xfrm>
            <a:off x="5339973" y="4666304"/>
            <a:ext cx="1512053" cy="276999"/>
          </a:xfrm>
          <a:prstGeom prst="rect">
            <a:avLst/>
          </a:prstGeom>
          <a:noFill/>
        </p:spPr>
        <p:txBody>
          <a:bodyPr wrap="square">
            <a:spAutoFit/>
          </a:bodyPr>
          <a:lstStyle/>
          <a:p>
            <a:pPr algn="ctr">
              <a:defRPr/>
            </a:pPr>
            <a:r>
              <a:rPr lang="sv" sz="1200" b="1" noProof="0" dirty="0">
                <a:solidFill>
                  <a:schemeClr val="bg1"/>
                </a:solidFill>
                <a:latin typeface="Poppins"/>
                <a:cs typeface="Poppins"/>
              </a:rPr>
              <a:t>loess-project.eu</a:t>
            </a:r>
            <a:endParaRPr lang="sv" noProof="0" dirty="0"/>
          </a:p>
        </p:txBody>
      </p:sp>
      <p:sp>
        <p:nvSpPr>
          <p:cNvPr id="4" name="Rectangle 3">
            <a:extLst>
              <a:ext uri="{FF2B5EF4-FFF2-40B4-BE49-F238E27FC236}">
                <a16:creationId xmlns:a16="http://schemas.microsoft.com/office/drawing/2014/main" id="{4AB65BD2-D4ED-4669-C168-C949CF420FA0}"/>
              </a:ext>
            </a:extLst>
          </p:cNvPr>
          <p:cNvSpPr/>
          <p:nvPr userDrawn="1"/>
        </p:nvSpPr>
        <p:spPr bwMode="auto">
          <a:xfrm>
            <a:off x="-1" y="6160168"/>
            <a:ext cx="12192000" cy="697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
          </a:p>
        </p:txBody>
      </p:sp>
      <p:pic>
        <p:nvPicPr>
          <p:cNvPr id="5" name="Picture 4">
            <a:extLst>
              <a:ext uri="{FF2B5EF4-FFF2-40B4-BE49-F238E27FC236}">
                <a16:creationId xmlns:a16="http://schemas.microsoft.com/office/drawing/2014/main" id="{8D3042C8-EC5C-728F-69EF-36EBD6DF1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252484" y="6319936"/>
            <a:ext cx="4024212" cy="378295"/>
          </a:xfrm>
          <a:prstGeom prst="rect">
            <a:avLst/>
          </a:prstGeom>
        </p:spPr>
      </p:pic>
    </p:spTree>
    <p:extLst>
      <p:ext uri="{BB962C8B-B14F-4D97-AF65-F5344CB8AC3E}">
        <p14:creationId xmlns:p14="http://schemas.microsoft.com/office/powerpoint/2010/main" val="396840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a de título">
    <p:spTree>
      <p:nvGrpSpPr>
        <p:cNvPr id="1" name=""/>
        <p:cNvGrpSpPr/>
        <p:nvPr/>
      </p:nvGrpSpPr>
      <p:grpSpPr bwMode="auto">
        <a:xfrm>
          <a:off x="0" y="0"/>
          <a:ext cx="0" cy="0"/>
          <a:chOff x="0" y="0"/>
          <a:chExt cx="0" cy="0"/>
        </a:xfrm>
      </p:grpSpPr>
      <p:sp>
        <p:nvSpPr>
          <p:cNvPr id="2" name="Título 1"/>
          <p:cNvSpPr>
            <a:spLocks noGrp="1"/>
          </p:cNvSpPr>
          <p:nvPr>
            <p:ph type="ctrTitle"/>
          </p:nvPr>
        </p:nvSpPr>
        <p:spPr bwMode="auto">
          <a:xfrm>
            <a:off x="1524000" y="1122363"/>
            <a:ext cx="9144000" cy="2387600"/>
          </a:xfrm>
        </p:spPr>
        <p:txBody>
          <a:bodyPr anchor="b"/>
          <a:lstStyle>
            <a:lvl1pPr algn="ctr">
              <a:defRPr sz="6000"/>
            </a:lvl1pPr>
          </a:lstStyle>
          <a:p>
            <a:pPr>
              <a:defRPr/>
            </a:pPr>
            <a:r>
              <a:rPr lang="es-ES"/>
              <a:t>Haga clic para modificar el estilo de título del patrón</a:t>
            </a:r>
            <a:endParaRPr/>
          </a:p>
        </p:txBody>
      </p:sp>
      <p:sp>
        <p:nvSpPr>
          <p:cNvPr id="3" name="Subtítulo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s-ES"/>
              <a:t>Haga clic para modificar el estilo de subtítulo del patrón</a:t>
            </a:r>
            <a:endParaRPr/>
          </a:p>
        </p:txBody>
      </p:sp>
      <p:sp>
        <p:nvSpPr>
          <p:cNvPr id="4" name="Marcador de fecha 3"/>
          <p:cNvSpPr>
            <a:spLocks noGrp="1"/>
          </p:cNvSpPr>
          <p:nvPr>
            <p:ph type="dt" sz="half" idx="10"/>
          </p:nvPr>
        </p:nvSpPr>
        <p:spPr bwMode="auto"/>
        <p:txBody>
          <a:bodyPr/>
          <a:lstStyle/>
          <a:p>
            <a:pPr>
              <a:defRPr/>
            </a:pPr>
            <a:fld id="{E24CEC5F-A82A-4335-884D-B1F134156BC7}" type="datetimeFigureOut">
              <a:rPr lang="es-ES"/>
              <a:t>02/04/2026</a:t>
            </a:fld>
            <a:endParaRPr lang="es-ES"/>
          </a:p>
        </p:txBody>
      </p:sp>
      <p:sp>
        <p:nvSpPr>
          <p:cNvPr id="5" name="Marcador de pie de página 4"/>
          <p:cNvSpPr>
            <a:spLocks noGrp="1"/>
          </p:cNvSpPr>
          <p:nvPr>
            <p:ph type="ftr" sz="quarter" idx="11"/>
          </p:nvPr>
        </p:nvSpPr>
        <p:spPr bwMode="auto"/>
        <p:txBody>
          <a:bodyPr/>
          <a:lstStyle/>
          <a:p>
            <a:pPr>
              <a:defRPr/>
            </a:pPr>
            <a:endParaRPr lang="es-ES"/>
          </a:p>
        </p:txBody>
      </p:sp>
      <p:sp>
        <p:nvSpPr>
          <p:cNvPr id="6" name="Marcador de número de diapositiva 5"/>
          <p:cNvSpPr>
            <a:spLocks noGrp="1"/>
          </p:cNvSpPr>
          <p:nvPr>
            <p:ph type="sldNum" sz="quarter" idx="12"/>
          </p:nvPr>
        </p:nvSpPr>
        <p:spPr bwMode="auto"/>
        <p:txBody>
          <a:bodyPr/>
          <a:lstStyle/>
          <a:p>
            <a:pPr>
              <a:defRPr/>
            </a:pPr>
            <a:fld id="{3D3F48F0-2D35-4579-A881-537F9CFB04B1}" type="slidenum">
              <a:rPr lang="es-ES"/>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ítulo y objetos" userDrawn="1">
  <p:cSld name="Título y objetos">
    <p:spTree>
      <p:nvGrpSpPr>
        <p:cNvPr id="1" name=""/>
        <p:cNvGrpSpPr/>
        <p:nvPr/>
      </p:nvGrpSpPr>
      <p:grpSpPr bwMode="auto">
        <a:xfrm>
          <a:off x="0" y="0"/>
          <a:ext cx="0" cy="0"/>
          <a:chOff x="0" y="0"/>
          <a:chExt cx="0" cy="0"/>
        </a:xfrm>
      </p:grpSpPr>
      <p:sp>
        <p:nvSpPr>
          <p:cNvPr id="2" name="Google Shape;6;p1">
            <a:extLst>
              <a:ext uri="{FF2B5EF4-FFF2-40B4-BE49-F238E27FC236}">
                <a16:creationId xmlns:a16="http://schemas.microsoft.com/office/drawing/2014/main" id="{BC4DDA9A-2ADC-F90F-60DC-F88C16660B0C}"/>
              </a:ext>
            </a:extLst>
          </p:cNvPr>
          <p:cNvSpPr txBox="1">
            <a:spLocks noGrp="1"/>
          </p:cNvSpPr>
          <p:nvPr>
            <p:ph type="title"/>
          </p:nvPr>
        </p:nvSpPr>
        <p:spPr bwMode="auto">
          <a:xfrm>
            <a:off x="3289300" y="357115"/>
            <a:ext cx="8064500" cy="686435"/>
          </a:xfrm>
          <a:prstGeom prst="rect">
            <a:avLst/>
          </a:prstGeom>
          <a:noFill/>
          <a:ln>
            <a:noFill/>
          </a:ln>
        </p:spPr>
        <p:txBody>
          <a:bodyPr spcFirstLastPara="1" wrap="square" lIns="91425" tIns="45700" rIns="91425" bIns="45700" anchor="ctr" anchorCtr="0">
            <a:normAutofit/>
          </a:bodyPr>
          <a:lstStyle>
            <a:lvl1pPr marR="0" lvl="0" algn="r">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dirty="0"/>
          </a:p>
        </p:txBody>
      </p:sp>
      <p:sp>
        <p:nvSpPr>
          <p:cNvPr id="3" name="Google Shape;7;p1">
            <a:extLst>
              <a:ext uri="{FF2B5EF4-FFF2-40B4-BE49-F238E27FC236}">
                <a16:creationId xmlns:a16="http://schemas.microsoft.com/office/drawing/2014/main" id="{429B3657-32C3-988F-DDCC-5BFAF4FFF96C}"/>
              </a:ext>
            </a:extLst>
          </p:cNvPr>
          <p:cNvSpPr txBox="1">
            <a:spLocks noGrp="1"/>
          </p:cNvSpPr>
          <p:nvPr>
            <p:ph idx="1"/>
          </p:nvPr>
        </p:nvSpPr>
        <p:spPr bwMode="auto">
          <a:xfrm>
            <a:off x="838200" y="1388287"/>
            <a:ext cx="10515600" cy="3726638"/>
          </a:xfrm>
          <a:prstGeom prst="rect">
            <a:avLst/>
          </a:prstGeom>
          <a:noFill/>
          <a:ln>
            <a:noFill/>
          </a:ln>
        </p:spPr>
        <p:txBody>
          <a:bodyPr spcFirstLastPara="1" wrap="square" lIns="91425" tIns="45700" rIns="91425" bIns="45700" anchor="t" anchorCtr="0">
            <a:normAutofit/>
          </a:bodyPr>
          <a:lstStyle>
            <a:lvl1pPr marL="457200" marR="0" lvl="0" indent="-342900" algn="l">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Poppins"/>
                <a:ea typeface="Poppins"/>
                <a:cs typeface="Poppins"/>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a:ea typeface="Poppins"/>
                <a:cs typeface="Poppins"/>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Poppins"/>
                <a:ea typeface="Poppins"/>
                <a:cs typeface="Poppins"/>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9pPr>
          </a:lstStyle>
          <a:p>
            <a:pPr>
              <a:defRPr/>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Título y objetos" preserve="1" userDrawn="1">
  <p:cSld name="1_Título y objetos">
    <p:spTree>
      <p:nvGrpSpPr>
        <p:cNvPr id="1" name=""/>
        <p:cNvGrpSpPr/>
        <p:nvPr/>
      </p:nvGrpSpPr>
      <p:grpSpPr bwMode="auto">
        <a:xfrm>
          <a:off x="0" y="0"/>
          <a:ext cx="0" cy="0"/>
          <a:chOff x="0" y="0"/>
          <a:chExt cx="0" cy="0"/>
        </a:xfrm>
      </p:grpSpPr>
      <p:sp>
        <p:nvSpPr>
          <p:cNvPr id="2" name="Google Shape;6;p1">
            <a:extLst>
              <a:ext uri="{FF2B5EF4-FFF2-40B4-BE49-F238E27FC236}">
                <a16:creationId xmlns:a16="http://schemas.microsoft.com/office/drawing/2014/main" id="{BC4DDA9A-2ADC-F90F-60DC-F88C16660B0C}"/>
              </a:ext>
            </a:extLst>
          </p:cNvPr>
          <p:cNvSpPr txBox="1">
            <a:spLocks noGrp="1"/>
          </p:cNvSpPr>
          <p:nvPr>
            <p:ph type="title"/>
          </p:nvPr>
        </p:nvSpPr>
        <p:spPr bwMode="auto">
          <a:xfrm>
            <a:off x="838200" y="1081015"/>
            <a:ext cx="10515600" cy="686435"/>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3" name="Google Shape;7;p1">
            <a:extLst>
              <a:ext uri="{FF2B5EF4-FFF2-40B4-BE49-F238E27FC236}">
                <a16:creationId xmlns:a16="http://schemas.microsoft.com/office/drawing/2014/main" id="{429B3657-32C3-988F-DDCC-5BFAF4FFF96C}"/>
              </a:ext>
            </a:extLst>
          </p:cNvPr>
          <p:cNvSpPr txBox="1">
            <a:spLocks noGrp="1"/>
          </p:cNvSpPr>
          <p:nvPr>
            <p:ph idx="1"/>
          </p:nvPr>
        </p:nvSpPr>
        <p:spPr bwMode="auto">
          <a:xfrm>
            <a:off x="838200" y="2023287"/>
            <a:ext cx="10515600" cy="3726638"/>
          </a:xfrm>
          <a:prstGeom prst="rect">
            <a:avLst/>
          </a:prstGeom>
          <a:noFill/>
          <a:ln>
            <a:noFill/>
          </a:ln>
        </p:spPr>
        <p:txBody>
          <a:bodyPr spcFirstLastPara="1" wrap="square" lIns="91425" tIns="45700" rIns="91425" bIns="45700" anchor="t" anchorCtr="0">
            <a:normAutofit/>
          </a:bodyPr>
          <a:lstStyle>
            <a:lvl1pPr marL="457200" marR="0" lvl="0" indent="-342900" algn="l">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Poppins"/>
                <a:ea typeface="Poppins"/>
                <a:cs typeface="Poppins"/>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a:ea typeface="Poppins"/>
                <a:cs typeface="Poppins"/>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Poppins"/>
                <a:ea typeface="Poppins"/>
                <a:cs typeface="Poppins"/>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9pPr>
          </a:lstStyle>
          <a:p>
            <a:pPr>
              <a:defRPr/>
            </a:pPr>
            <a:endParaRPr dirty="0"/>
          </a:p>
        </p:txBody>
      </p:sp>
    </p:spTree>
    <p:extLst>
      <p:ext uri="{BB962C8B-B14F-4D97-AF65-F5344CB8AC3E}">
        <p14:creationId xmlns:p14="http://schemas.microsoft.com/office/powerpoint/2010/main" val="177827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Encabezado de sección" type="secHead" userDrawn="1">
  <p:cSld name="Encabezado de sección">
    <p:spTree>
      <p:nvGrpSpPr>
        <p:cNvPr id="1" name=""/>
        <p:cNvGrpSpPr/>
        <p:nvPr/>
      </p:nvGrpSpPr>
      <p:grpSpPr bwMode="auto">
        <a:xfrm>
          <a:off x="0" y="0"/>
          <a:ext cx="0" cy="0"/>
          <a:chOff x="0" y="0"/>
          <a:chExt cx="0" cy="0"/>
        </a:xfrm>
      </p:grpSpPr>
      <p:sp>
        <p:nvSpPr>
          <p:cNvPr id="26" name="Google Shape;26;p4"/>
          <p:cNvSpPr txBox="1">
            <a:spLocks noGrp="1"/>
          </p:cNvSpPr>
          <p:nvPr>
            <p:ph type="title"/>
          </p:nvPr>
        </p:nvSpPr>
        <p:spPr bwMode="auto">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CB08E"/>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7" name="Google Shape;27;p4"/>
          <p:cNvSpPr txBox="1">
            <a:spLocks noGrp="1"/>
          </p:cNvSpPr>
          <p:nvPr>
            <p:ph type="body" idx="1"/>
          </p:nvPr>
        </p:nvSpPr>
        <p:spPr bwMode="auto">
          <a:xfrm>
            <a:off x="831850" y="4589463"/>
            <a:ext cx="10515600" cy="103240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Solo el título" userDrawn="1">
  <p:cSld name="Solo el título">
    <p:spTree>
      <p:nvGrpSpPr>
        <p:cNvPr id="1" name=""/>
        <p:cNvGrpSpPr/>
        <p:nvPr/>
      </p:nvGrpSpPr>
      <p:grpSpPr bwMode="auto">
        <a:xfrm>
          <a:off x="0" y="0"/>
          <a:ext cx="0" cy="0"/>
          <a:chOff x="0" y="0"/>
          <a:chExt cx="0" cy="0"/>
        </a:xfrm>
      </p:grpSpPr>
      <p:sp>
        <p:nvSpPr>
          <p:cNvPr id="2" name="Google Shape;6;p1">
            <a:extLst>
              <a:ext uri="{FF2B5EF4-FFF2-40B4-BE49-F238E27FC236}">
                <a16:creationId xmlns:a16="http://schemas.microsoft.com/office/drawing/2014/main" id="{514489BA-FCC2-D597-CF08-D335D35DE345}"/>
              </a:ext>
            </a:extLst>
          </p:cNvPr>
          <p:cNvSpPr txBox="1">
            <a:spLocks noGrp="1"/>
          </p:cNvSpPr>
          <p:nvPr>
            <p:ph type="title"/>
          </p:nvPr>
        </p:nvSpPr>
        <p:spPr bwMode="auto">
          <a:xfrm>
            <a:off x="838200" y="1081015"/>
            <a:ext cx="10515600" cy="686435"/>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En blanco" type="blank" userDrawn="1">
  <p:cSld name="En blanco">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Contenido con título" type="objTx" userDrawn="1">
  <p:cSld name="Contenido con título">
    <p:spTree>
      <p:nvGrpSpPr>
        <p:cNvPr id="1" name=""/>
        <p:cNvGrpSpPr/>
        <p:nvPr/>
      </p:nvGrpSpPr>
      <p:grpSpPr bwMode="auto">
        <a:xfrm>
          <a:off x="0" y="0"/>
          <a:ext cx="0" cy="0"/>
          <a:chOff x="0" y="0"/>
          <a:chExt cx="0" cy="0"/>
        </a:xfrm>
      </p:grpSpPr>
      <p:sp>
        <p:nvSpPr>
          <p:cNvPr id="57" name="Google Shape;57;p9"/>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CB08E"/>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8" name="Google Shape;58;p9"/>
          <p:cNvSpPr txBox="1">
            <a:spLocks noGrp="1"/>
          </p:cNvSpPr>
          <p:nvPr>
            <p:ph type="body" idx="1"/>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59" name="Google Shape;59;p9"/>
          <p:cNvSpPr txBox="1">
            <a:spLocks noGrp="1"/>
          </p:cNvSpPr>
          <p:nvPr>
            <p:ph type="body" idx="2"/>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Imagen con título" type="picTx" userDrawn="1">
  <p:cSld name="Imagen con título">
    <p:spTree>
      <p:nvGrpSpPr>
        <p:cNvPr id="1" name=""/>
        <p:cNvGrpSpPr/>
        <p:nvPr/>
      </p:nvGrpSpPr>
      <p:grpSpPr bwMode="auto">
        <a:xfrm>
          <a:off x="0" y="0"/>
          <a:ext cx="0" cy="0"/>
          <a:chOff x="0" y="0"/>
          <a:chExt cx="0" cy="0"/>
        </a:xfrm>
      </p:grpSpPr>
      <p:sp>
        <p:nvSpPr>
          <p:cNvPr id="64" name="Google Shape;64;p10"/>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CB08E"/>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5" name="Google Shape;65;p10"/>
          <p:cNvSpPr>
            <a:spLocks noGrp="1"/>
          </p:cNvSpPr>
          <p:nvPr>
            <p:ph type="pic" idx="2"/>
          </p:nvPr>
        </p:nvSpPr>
        <p:spPr bwMode="auto">
          <a:xfrm>
            <a:off x="5183188" y="987425"/>
            <a:ext cx="6172200" cy="4873625"/>
          </a:xfrm>
          <a:prstGeom prst="rect">
            <a:avLst/>
          </a:prstGeom>
          <a:noFill/>
          <a:ln>
            <a:noFill/>
          </a:ln>
        </p:spPr>
      </p:sp>
      <p:sp>
        <p:nvSpPr>
          <p:cNvPr id="66" name="Google Shape;66;p10"/>
          <p:cNvSpPr txBox="1">
            <a:spLocks noGrp="1"/>
          </p:cNvSpPr>
          <p:nvPr>
            <p:ph type="body" idx="1"/>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Textfolie5 + 2 Spalten">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5620576" y="1797051"/>
            <a:ext cx="6080753" cy="3922517"/>
          </a:xfrm>
        </p:spPr>
        <p:txBody>
          <a:bodyPr/>
          <a:lstStyle>
            <a:lvl1pPr marL="228594" indent="-228594">
              <a:buFont typeface="Wingdings"/>
              <a:buChar char="§"/>
              <a:defRPr sz="1750">
                <a:solidFill>
                  <a:schemeClr val="accent6"/>
                </a:solidFill>
              </a:defRPr>
            </a:lvl1pPr>
            <a:lvl2pPr marL="685783" indent="-228594">
              <a:buFont typeface="Wingdings"/>
              <a:buChar char="§"/>
              <a:defRPr sz="1750">
                <a:solidFill>
                  <a:schemeClr val="accent6"/>
                </a:solidFill>
              </a:defRPr>
            </a:lvl2pPr>
            <a:lvl3pPr marL="1142971" indent="-228594">
              <a:buFont typeface="Wingdings"/>
              <a:buChar char="§"/>
              <a:defRPr sz="1750">
                <a:solidFill>
                  <a:schemeClr val="accent6"/>
                </a:solidFill>
              </a:defRPr>
            </a:lvl3pPr>
            <a:lvl4pPr marL="1600160" indent="-228594">
              <a:buFont typeface="Wingdings"/>
              <a:buChar char="§"/>
              <a:defRPr sz="1750">
                <a:solidFill>
                  <a:schemeClr val="accent6"/>
                </a:solidFill>
              </a:defRPr>
            </a:lvl4pPr>
            <a:lvl5pPr marL="2057349" indent="-228594">
              <a:buFont typeface="Wingdings"/>
              <a:buChar char="§"/>
              <a:defRPr sz="1750">
                <a:solidFill>
                  <a:schemeClr val="accent6"/>
                </a:solidFill>
              </a:defRPr>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814918" y="1799824"/>
            <a:ext cx="4538645" cy="3922517"/>
          </a:xfrm>
        </p:spPr>
        <p:txBody>
          <a:bodyPr>
            <a:normAutofit/>
          </a:bodyPr>
          <a:lstStyle>
            <a:lvl1pPr marL="0" indent="0">
              <a:buNone/>
              <a:defRPr sz="1750">
                <a:solidFill>
                  <a:schemeClr val="accent6"/>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defRPr/>
            </a:pPr>
            <a:r>
              <a:rPr lang="de-DE"/>
              <a:t>Mastertextformat bearbeiten</a:t>
            </a:r>
            <a:endParaRPr/>
          </a:p>
        </p:txBody>
      </p:sp>
      <p:sp>
        <p:nvSpPr>
          <p:cNvPr id="9" name="Title 1"/>
          <p:cNvSpPr>
            <a:spLocks noGrp="1"/>
          </p:cNvSpPr>
          <p:nvPr>
            <p:ph type="ctrTitle" hasCustomPrompt="1"/>
          </p:nvPr>
        </p:nvSpPr>
        <p:spPr bwMode="auto">
          <a:xfrm>
            <a:off x="822809" y="1135659"/>
            <a:ext cx="10878519" cy="477837"/>
          </a:xfrm>
          <a:prstGeom prst="rect">
            <a:avLst/>
          </a:prstGeom>
        </p:spPr>
        <p:txBody>
          <a:bodyPr anchor="b">
            <a:noAutofit/>
          </a:bodyPr>
          <a:lstStyle>
            <a:lvl1pPr algn="l">
              <a:defRPr sz="2650">
                <a:solidFill>
                  <a:schemeClr val="accent1"/>
                </a:solidFill>
              </a:defRPr>
            </a:lvl1pPr>
          </a:lstStyle>
          <a:p>
            <a:pPr>
              <a:defRPr/>
            </a:pPr>
            <a:br>
              <a:rPr lang="de-DE"/>
            </a:br>
            <a:r>
              <a:rPr lang="de-DE"/>
              <a:t>Mastertitelformat </a:t>
            </a:r>
            <a:br>
              <a:rPr lang="de-DE"/>
            </a:br>
            <a:r>
              <a:rPr lang="de-DE"/>
              <a:t>bearbeiten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6" name="Google Shape;6;p1"/>
          <p:cNvSpPr txBox="1">
            <a:spLocks noGrp="1"/>
          </p:cNvSpPr>
          <p:nvPr>
            <p:ph type="title"/>
          </p:nvPr>
        </p:nvSpPr>
        <p:spPr bwMode="auto">
          <a:xfrm>
            <a:off x="838200" y="1081015"/>
            <a:ext cx="10515600" cy="686435"/>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dirty="0"/>
          </a:p>
        </p:txBody>
      </p:sp>
      <p:sp>
        <p:nvSpPr>
          <p:cNvPr id="7" name="Google Shape;7;p1"/>
          <p:cNvSpPr txBox="1">
            <a:spLocks noGrp="1"/>
          </p:cNvSpPr>
          <p:nvPr>
            <p:ph type="body" idx="1"/>
          </p:nvPr>
        </p:nvSpPr>
        <p:spPr bwMode="auto">
          <a:xfrm>
            <a:off x="838200" y="2023287"/>
            <a:ext cx="10515600" cy="3726638"/>
          </a:xfrm>
          <a:prstGeom prst="rect">
            <a:avLst/>
          </a:prstGeom>
          <a:noFill/>
          <a:ln>
            <a:noFill/>
          </a:ln>
        </p:spPr>
        <p:txBody>
          <a:bodyPr spcFirstLastPara="1" wrap="square" lIns="91425" tIns="45700" rIns="91425" bIns="45700" anchor="t" anchorCtr="0">
            <a:normAutofit/>
          </a:bodyPr>
          <a:lstStyle>
            <a:lvl1pPr marL="457200" marR="0" lvl="0" indent="-342900" algn="l">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Poppins"/>
                <a:ea typeface="Poppins"/>
                <a:cs typeface="Poppins"/>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a:ea typeface="Poppins"/>
                <a:cs typeface="Poppins"/>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Poppins"/>
                <a:ea typeface="Poppins"/>
                <a:cs typeface="Poppins"/>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9pPr>
          </a:lstStyle>
          <a:p>
            <a:pPr>
              <a:defRPr/>
            </a:pPr>
            <a:endParaRPr dirty="0"/>
          </a:p>
        </p:txBody>
      </p:sp>
      <p:sp>
        <p:nvSpPr>
          <p:cNvPr id="8" name="Google Shape;8;p1"/>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Poppins"/>
                <a:ea typeface="Poppins"/>
                <a:cs typeface="Poppins"/>
              </a:defRPr>
            </a:lvl1pPr>
            <a:lvl2pPr marR="0" lvl="1" algn="l">
              <a:spcBef>
                <a:spcPts val="0"/>
              </a:spcBef>
              <a:spcAft>
                <a:spcPts val="0"/>
              </a:spcAft>
              <a:buSzPts val="1400"/>
              <a:buNone/>
              <a:defRPr sz="1800" b="0" i="0" u="none" strike="noStrike" cap="none">
                <a:solidFill>
                  <a:schemeClr val="dk1"/>
                </a:solidFill>
                <a:latin typeface="Poppins"/>
                <a:ea typeface="Poppins"/>
                <a:cs typeface="Poppins"/>
              </a:defRPr>
            </a:lvl2pPr>
            <a:lvl3pPr marR="0" lvl="2" algn="l">
              <a:spcBef>
                <a:spcPts val="0"/>
              </a:spcBef>
              <a:spcAft>
                <a:spcPts val="0"/>
              </a:spcAft>
              <a:buSzPts val="1400"/>
              <a:buNone/>
              <a:defRPr sz="1800" b="0" i="0" u="none" strike="noStrike" cap="none">
                <a:solidFill>
                  <a:schemeClr val="dk1"/>
                </a:solidFill>
                <a:latin typeface="Poppins"/>
                <a:ea typeface="Poppins"/>
                <a:cs typeface="Poppins"/>
              </a:defRPr>
            </a:lvl3pPr>
            <a:lvl4pPr marR="0" lvl="3" algn="l">
              <a:spcBef>
                <a:spcPts val="0"/>
              </a:spcBef>
              <a:spcAft>
                <a:spcPts val="0"/>
              </a:spcAft>
              <a:buSzPts val="1400"/>
              <a:buNone/>
              <a:defRPr sz="1800" b="0" i="0" u="none" strike="noStrike" cap="none">
                <a:solidFill>
                  <a:schemeClr val="dk1"/>
                </a:solidFill>
                <a:latin typeface="Poppins"/>
                <a:ea typeface="Poppins"/>
                <a:cs typeface="Poppins"/>
              </a:defRPr>
            </a:lvl4pPr>
            <a:lvl5pPr marR="0" lvl="4" algn="l">
              <a:spcBef>
                <a:spcPts val="0"/>
              </a:spcBef>
              <a:spcAft>
                <a:spcPts val="0"/>
              </a:spcAft>
              <a:buSzPts val="1400"/>
              <a:buNone/>
              <a:defRPr sz="1800" b="0" i="0" u="none" strike="noStrike" cap="none">
                <a:solidFill>
                  <a:schemeClr val="dk1"/>
                </a:solidFill>
                <a:latin typeface="Poppins"/>
                <a:ea typeface="Poppins"/>
                <a:cs typeface="Poppins"/>
              </a:defRPr>
            </a:lvl5pPr>
            <a:lvl6pPr marR="0" lvl="5" algn="l">
              <a:spcBef>
                <a:spcPts val="0"/>
              </a:spcBef>
              <a:spcAft>
                <a:spcPts val="0"/>
              </a:spcAft>
              <a:buSzPts val="1400"/>
              <a:buNone/>
              <a:defRPr sz="1800" b="0" i="0" u="none" strike="noStrike" cap="none">
                <a:solidFill>
                  <a:schemeClr val="dk1"/>
                </a:solidFill>
                <a:latin typeface="Poppins"/>
                <a:ea typeface="Poppins"/>
                <a:cs typeface="Poppins"/>
              </a:defRPr>
            </a:lvl6pPr>
            <a:lvl7pPr marR="0" lvl="6" algn="l">
              <a:spcBef>
                <a:spcPts val="0"/>
              </a:spcBef>
              <a:spcAft>
                <a:spcPts val="0"/>
              </a:spcAft>
              <a:buSzPts val="1400"/>
              <a:buNone/>
              <a:defRPr sz="1800" b="0" i="0" u="none" strike="noStrike" cap="none">
                <a:solidFill>
                  <a:schemeClr val="dk1"/>
                </a:solidFill>
                <a:latin typeface="Poppins"/>
                <a:ea typeface="Poppins"/>
                <a:cs typeface="Poppins"/>
              </a:defRPr>
            </a:lvl7pPr>
            <a:lvl8pPr marR="0" lvl="7" algn="l">
              <a:spcBef>
                <a:spcPts val="0"/>
              </a:spcBef>
              <a:spcAft>
                <a:spcPts val="0"/>
              </a:spcAft>
              <a:buSzPts val="1400"/>
              <a:buNone/>
              <a:defRPr sz="1800" b="0" i="0" u="none" strike="noStrike" cap="none">
                <a:solidFill>
                  <a:schemeClr val="dk1"/>
                </a:solidFill>
                <a:latin typeface="Poppins"/>
                <a:ea typeface="Poppins"/>
                <a:cs typeface="Poppins"/>
              </a:defRPr>
            </a:lvl8pPr>
            <a:lvl9pPr marR="0" lvl="8" algn="l">
              <a:spcBef>
                <a:spcPts val="0"/>
              </a:spcBef>
              <a:spcAft>
                <a:spcPts val="0"/>
              </a:spcAft>
              <a:buSzPts val="1400"/>
              <a:buNone/>
              <a:defRPr sz="1800" b="0" i="0" u="none" strike="noStrike" cap="none">
                <a:solidFill>
                  <a:schemeClr val="dk1"/>
                </a:solidFill>
                <a:latin typeface="Poppins"/>
                <a:ea typeface="Poppins"/>
                <a:cs typeface="Poppins"/>
              </a:defRPr>
            </a:lvl9pPr>
          </a:lstStyle>
          <a:p>
            <a:pPr>
              <a:defRPr/>
            </a:pPr>
            <a:endParaRPr/>
          </a:p>
        </p:txBody>
      </p:sp>
      <p:sp>
        <p:nvSpPr>
          <p:cNvPr id="9" name="Google Shape;9;p1"/>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Poppins"/>
                <a:ea typeface="Poppins"/>
                <a:cs typeface="Poppins"/>
              </a:defRPr>
            </a:lvl1pPr>
            <a:lvl2pPr marR="0" lvl="1" algn="l">
              <a:spcBef>
                <a:spcPts val="0"/>
              </a:spcBef>
              <a:spcAft>
                <a:spcPts val="0"/>
              </a:spcAft>
              <a:buSzPts val="1400"/>
              <a:buNone/>
              <a:defRPr sz="1800" b="0" i="0" u="none" strike="noStrike" cap="none">
                <a:solidFill>
                  <a:schemeClr val="dk1"/>
                </a:solidFill>
                <a:latin typeface="Poppins"/>
                <a:ea typeface="Poppins"/>
                <a:cs typeface="Poppins"/>
              </a:defRPr>
            </a:lvl2pPr>
            <a:lvl3pPr marR="0" lvl="2" algn="l">
              <a:spcBef>
                <a:spcPts val="0"/>
              </a:spcBef>
              <a:spcAft>
                <a:spcPts val="0"/>
              </a:spcAft>
              <a:buSzPts val="1400"/>
              <a:buNone/>
              <a:defRPr sz="1800" b="0" i="0" u="none" strike="noStrike" cap="none">
                <a:solidFill>
                  <a:schemeClr val="dk1"/>
                </a:solidFill>
                <a:latin typeface="Poppins"/>
                <a:ea typeface="Poppins"/>
                <a:cs typeface="Poppins"/>
              </a:defRPr>
            </a:lvl3pPr>
            <a:lvl4pPr marR="0" lvl="3" algn="l">
              <a:spcBef>
                <a:spcPts val="0"/>
              </a:spcBef>
              <a:spcAft>
                <a:spcPts val="0"/>
              </a:spcAft>
              <a:buSzPts val="1400"/>
              <a:buNone/>
              <a:defRPr sz="1800" b="0" i="0" u="none" strike="noStrike" cap="none">
                <a:solidFill>
                  <a:schemeClr val="dk1"/>
                </a:solidFill>
                <a:latin typeface="Poppins"/>
                <a:ea typeface="Poppins"/>
                <a:cs typeface="Poppins"/>
              </a:defRPr>
            </a:lvl4pPr>
            <a:lvl5pPr marR="0" lvl="4" algn="l">
              <a:spcBef>
                <a:spcPts val="0"/>
              </a:spcBef>
              <a:spcAft>
                <a:spcPts val="0"/>
              </a:spcAft>
              <a:buSzPts val="1400"/>
              <a:buNone/>
              <a:defRPr sz="1800" b="0" i="0" u="none" strike="noStrike" cap="none">
                <a:solidFill>
                  <a:schemeClr val="dk1"/>
                </a:solidFill>
                <a:latin typeface="Poppins"/>
                <a:ea typeface="Poppins"/>
                <a:cs typeface="Poppins"/>
              </a:defRPr>
            </a:lvl5pPr>
            <a:lvl6pPr marR="0" lvl="5" algn="l">
              <a:spcBef>
                <a:spcPts val="0"/>
              </a:spcBef>
              <a:spcAft>
                <a:spcPts val="0"/>
              </a:spcAft>
              <a:buSzPts val="1400"/>
              <a:buNone/>
              <a:defRPr sz="1800" b="0" i="0" u="none" strike="noStrike" cap="none">
                <a:solidFill>
                  <a:schemeClr val="dk1"/>
                </a:solidFill>
                <a:latin typeface="Poppins"/>
                <a:ea typeface="Poppins"/>
                <a:cs typeface="Poppins"/>
              </a:defRPr>
            </a:lvl6pPr>
            <a:lvl7pPr marR="0" lvl="6" algn="l">
              <a:spcBef>
                <a:spcPts val="0"/>
              </a:spcBef>
              <a:spcAft>
                <a:spcPts val="0"/>
              </a:spcAft>
              <a:buSzPts val="1400"/>
              <a:buNone/>
              <a:defRPr sz="1800" b="0" i="0" u="none" strike="noStrike" cap="none">
                <a:solidFill>
                  <a:schemeClr val="dk1"/>
                </a:solidFill>
                <a:latin typeface="Poppins"/>
                <a:ea typeface="Poppins"/>
                <a:cs typeface="Poppins"/>
              </a:defRPr>
            </a:lvl7pPr>
            <a:lvl8pPr marR="0" lvl="7" algn="l">
              <a:spcBef>
                <a:spcPts val="0"/>
              </a:spcBef>
              <a:spcAft>
                <a:spcPts val="0"/>
              </a:spcAft>
              <a:buSzPts val="1400"/>
              <a:buNone/>
              <a:defRPr sz="1800" b="0" i="0" u="none" strike="noStrike" cap="none">
                <a:solidFill>
                  <a:schemeClr val="dk1"/>
                </a:solidFill>
                <a:latin typeface="Poppins"/>
                <a:ea typeface="Poppins"/>
                <a:cs typeface="Poppins"/>
              </a:defRPr>
            </a:lvl8pPr>
            <a:lvl9pPr marR="0" lvl="8" algn="l">
              <a:spcBef>
                <a:spcPts val="0"/>
              </a:spcBef>
              <a:spcAft>
                <a:spcPts val="0"/>
              </a:spcAft>
              <a:buSzPts val="1400"/>
              <a:buNone/>
              <a:defRPr sz="1800" b="0" i="0" u="none" strike="noStrike" cap="none">
                <a:solidFill>
                  <a:schemeClr val="dk1"/>
                </a:solidFill>
                <a:latin typeface="Poppins"/>
                <a:ea typeface="Poppins"/>
                <a:cs typeface="Poppins"/>
              </a:defRPr>
            </a:lvl9pPr>
          </a:lstStyle>
          <a:p>
            <a:pPr>
              <a:defRPr/>
            </a:pPr>
            <a:endParaRPr/>
          </a:p>
        </p:txBody>
      </p:sp>
      <p:sp>
        <p:nvSpPr>
          <p:cNvPr id="10" name="Google Shape;10;p1"/>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Poppins"/>
                <a:ea typeface="Poppins"/>
                <a:cs typeface="Poppins"/>
              </a:defRPr>
            </a:lvl1pPr>
            <a:lvl2pPr marL="0" marR="0" lvl="1" indent="0" algn="r">
              <a:spcBef>
                <a:spcPts val="0"/>
              </a:spcBef>
              <a:buNone/>
              <a:defRPr sz="1200" b="0" i="0" u="none" strike="noStrike" cap="none">
                <a:solidFill>
                  <a:srgbClr val="888888"/>
                </a:solidFill>
                <a:latin typeface="Poppins"/>
                <a:ea typeface="Poppins"/>
                <a:cs typeface="Poppins"/>
              </a:defRPr>
            </a:lvl2pPr>
            <a:lvl3pPr marL="0" marR="0" lvl="2" indent="0" algn="r">
              <a:spcBef>
                <a:spcPts val="0"/>
              </a:spcBef>
              <a:buNone/>
              <a:defRPr sz="1200" b="0" i="0" u="none" strike="noStrike" cap="none">
                <a:solidFill>
                  <a:srgbClr val="888888"/>
                </a:solidFill>
                <a:latin typeface="Poppins"/>
                <a:ea typeface="Poppins"/>
                <a:cs typeface="Poppins"/>
              </a:defRPr>
            </a:lvl3pPr>
            <a:lvl4pPr marL="0" marR="0" lvl="3" indent="0" algn="r">
              <a:spcBef>
                <a:spcPts val="0"/>
              </a:spcBef>
              <a:buNone/>
              <a:defRPr sz="1200" b="0" i="0" u="none" strike="noStrike" cap="none">
                <a:solidFill>
                  <a:srgbClr val="888888"/>
                </a:solidFill>
                <a:latin typeface="Poppins"/>
                <a:ea typeface="Poppins"/>
                <a:cs typeface="Poppins"/>
              </a:defRPr>
            </a:lvl4pPr>
            <a:lvl5pPr marL="0" marR="0" lvl="4" indent="0" algn="r">
              <a:spcBef>
                <a:spcPts val="0"/>
              </a:spcBef>
              <a:buNone/>
              <a:defRPr sz="1200" b="0" i="0" u="none" strike="noStrike" cap="none">
                <a:solidFill>
                  <a:srgbClr val="888888"/>
                </a:solidFill>
                <a:latin typeface="Poppins"/>
                <a:ea typeface="Poppins"/>
                <a:cs typeface="Poppins"/>
              </a:defRPr>
            </a:lvl5pPr>
            <a:lvl6pPr marL="0" marR="0" lvl="5" indent="0" algn="r">
              <a:spcBef>
                <a:spcPts val="0"/>
              </a:spcBef>
              <a:buNone/>
              <a:defRPr sz="1200" b="0" i="0" u="none" strike="noStrike" cap="none">
                <a:solidFill>
                  <a:srgbClr val="888888"/>
                </a:solidFill>
                <a:latin typeface="Poppins"/>
                <a:ea typeface="Poppins"/>
                <a:cs typeface="Poppins"/>
              </a:defRPr>
            </a:lvl6pPr>
            <a:lvl7pPr marL="0" marR="0" lvl="6" indent="0" algn="r">
              <a:spcBef>
                <a:spcPts val="0"/>
              </a:spcBef>
              <a:buNone/>
              <a:defRPr sz="1200" b="0" i="0" u="none" strike="noStrike" cap="none">
                <a:solidFill>
                  <a:srgbClr val="888888"/>
                </a:solidFill>
                <a:latin typeface="Poppins"/>
                <a:ea typeface="Poppins"/>
                <a:cs typeface="Poppins"/>
              </a:defRPr>
            </a:lvl7pPr>
            <a:lvl8pPr marL="0" marR="0" lvl="7" indent="0" algn="r">
              <a:spcBef>
                <a:spcPts val="0"/>
              </a:spcBef>
              <a:buNone/>
              <a:defRPr sz="1200" b="0" i="0" u="none" strike="noStrike" cap="none">
                <a:solidFill>
                  <a:srgbClr val="888888"/>
                </a:solidFill>
                <a:latin typeface="Poppins"/>
                <a:ea typeface="Poppins"/>
                <a:cs typeface="Poppins"/>
              </a:defRPr>
            </a:lvl8pPr>
            <a:lvl9pPr marL="0" marR="0" lvl="8" indent="0" algn="r">
              <a:spcBef>
                <a:spcPts val="0"/>
              </a:spcBef>
              <a:buNone/>
              <a:defRPr sz="1200" b="0" i="0" u="none" strike="noStrike" cap="none">
                <a:solidFill>
                  <a:srgbClr val="888888"/>
                </a:solidFill>
                <a:latin typeface="Poppins"/>
                <a:ea typeface="Poppins"/>
                <a:cs typeface="Poppins"/>
              </a:defRPr>
            </a:lvl9pPr>
          </a:lstStyle>
          <a:p>
            <a:pPr marL="0" lvl="0" indent="0" algn="r">
              <a:spcBef>
                <a:spcPts val="0"/>
              </a:spcBef>
              <a:spcAft>
                <a:spcPts val="0"/>
              </a:spcAft>
              <a:buNone/>
              <a:defRPr/>
            </a:pPr>
            <a:fld id="{00000000-1234-1234-1234-123412341234}" type="slidenum">
              <a:rPr lang="es-ES"/>
              <a:t>‹#›</a:t>
            </a:fld>
            <a:endParaRPr/>
          </a:p>
        </p:txBody>
      </p:sp>
      <p:pic>
        <p:nvPicPr>
          <p:cNvPr id="11" name="Google Shape;11;p1"/>
          <p:cNvPicPr/>
          <p:nvPr/>
        </p:nvPicPr>
        <p:blipFill>
          <a:blip r:embed="rId13">
            <a:alphaModFix/>
          </a:blip>
          <a:stretch/>
        </p:blipFill>
        <p:spPr bwMode="auto">
          <a:xfrm>
            <a:off x="0" y="5753100"/>
            <a:ext cx="12192000" cy="1104900"/>
          </a:xfrm>
          <a:prstGeom prst="rect">
            <a:avLst/>
          </a:prstGeom>
          <a:noFill/>
          <a:ln>
            <a:noFill/>
          </a:ln>
        </p:spPr>
      </p:pic>
      <p:pic>
        <p:nvPicPr>
          <p:cNvPr id="2" name="Gráfico 18">
            <a:extLst>
              <a:ext uri="{FF2B5EF4-FFF2-40B4-BE49-F238E27FC236}">
                <a16:creationId xmlns:a16="http://schemas.microsoft.com/office/drawing/2014/main" id="{E390AEB0-22F9-1D08-798D-16FA714B8E3E}"/>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445439" y="458362"/>
            <a:ext cx="1388441" cy="366816"/>
          </a:xfrm>
          <a:prstGeom prst="rect">
            <a:avLst/>
          </a:prstGeom>
        </p:spPr>
      </p:pic>
      <p:sp>
        <p:nvSpPr>
          <p:cNvPr id="3" name="CuadroTexto 7"/>
          <p:cNvSpPr txBox="1"/>
          <p:nvPr userDrawn="1"/>
        </p:nvSpPr>
        <p:spPr bwMode="auto">
          <a:xfrm>
            <a:off x="1595512" y="619695"/>
            <a:ext cx="1512053" cy="246221"/>
          </a:xfrm>
          <a:prstGeom prst="rect">
            <a:avLst/>
          </a:prstGeom>
          <a:noFill/>
        </p:spPr>
        <p:txBody>
          <a:bodyPr wrap="square">
            <a:spAutoFit/>
          </a:bodyPr>
          <a:lstStyle/>
          <a:p>
            <a:pPr algn="r">
              <a:defRPr/>
            </a:pPr>
            <a:r>
              <a:rPr lang="sv" sz="1000" b="1" noProof="0" dirty="0">
                <a:solidFill>
                  <a:schemeClr val="bg1">
                    <a:lumMod val="50000"/>
                  </a:schemeClr>
                </a:solidFill>
                <a:latin typeface="Poppins"/>
                <a:cs typeface="Poppins"/>
              </a:rPr>
              <a:t>loess-project.eu</a:t>
            </a:r>
            <a:endParaRPr lang="sv" noProof="0" dirty="0"/>
          </a:p>
        </p:txBody>
      </p:sp>
      <p:pic>
        <p:nvPicPr>
          <p:cNvPr id="5" name="Picture 4">
            <a:extLst>
              <a:ext uri="{FF2B5EF4-FFF2-40B4-BE49-F238E27FC236}">
                <a16:creationId xmlns:a16="http://schemas.microsoft.com/office/drawing/2014/main" id="{EA9064B7-1511-0AC7-DCDC-F01AECDF5BC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358906" y="5903189"/>
            <a:ext cx="4323370" cy="406417"/>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6" r:id="rId5"/>
    <p:sldLayoutId id="2147483667" r:id="rId6"/>
    <p:sldLayoutId id="2147483668" r:id="rId7"/>
    <p:sldLayoutId id="2147483669" r:id="rId8"/>
    <p:sldLayoutId id="2147483672" r:id="rId9"/>
    <p:sldLayoutId id="2147483673" r:id="rId10"/>
    <p:sldLayoutId id="2147483649" r:id="rId11"/>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hyperlink" Target="https://www.soundingsoil.ch/zuhoeren/"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s://www.osttirol-heute.at/menschen/murenabgang-nach-starkem-unwetter-in-oberlienz/" TargetMode="External"/><Relationship Id="rId3" Type="http://schemas.openxmlformats.org/officeDocument/2006/relationships/image" Target="../media/image12.pn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oi.org/10.1007/s11165-012-9348-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oi.org/10.1007/s11165-012-9348-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talborne.co.za/soil-health/"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talborne.co.za/soil-health/"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5.svg"/></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ediblephilly.ediblecommunities.com/food-thought/food-thought-how-healthy-soil-measured/"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uturefocusedlearning.net/blog/learner-agency/5-terrific-inquiry-based-learning-exampl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png"/><Relationship Id="rId7"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christianhmeyer.de/mit-concept-mapping-den-lernerfolg-steigern-und-wissen-strukturieren/"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3.png"/><Relationship Id="rId7"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christianhmeyer.de/mit-concept-mapping-den-lernerfolg-steigern-und-wissen-strukturiere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45.sv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l0oj3YJ28YY" TargetMode="External"/><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2.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diagramDrawing" Target="../diagrams/drawing1.xml"/><Relationship Id="rId5" Type="http://schemas.openxmlformats.org/officeDocument/2006/relationships/image" Target="../media/image13.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CAF8F"/>
        </a:solidFill>
        <a:effectLst/>
      </p:bgPr>
    </p:bg>
    <p:spTree>
      <p:nvGrpSpPr>
        <p:cNvPr id="1" name=""/>
        <p:cNvGrpSpPr/>
        <p:nvPr/>
      </p:nvGrpSpPr>
      <p:grpSpPr bwMode="auto">
        <a:xfrm>
          <a:off x="0" y="0"/>
          <a:ext cx="0" cy="0"/>
          <a:chOff x="0" y="0"/>
          <a:chExt cx="0" cy="0"/>
        </a:xfrm>
      </p:grpSpPr>
      <p:sp>
        <p:nvSpPr>
          <p:cNvPr id="8" name="CuadroTexto 7"/>
          <p:cNvSpPr txBox="1"/>
          <p:nvPr/>
        </p:nvSpPr>
        <p:spPr bwMode="auto">
          <a:xfrm>
            <a:off x="1027942" y="4023875"/>
            <a:ext cx="10136109" cy="892552"/>
          </a:xfrm>
          <a:prstGeom prst="rect">
            <a:avLst/>
          </a:prstGeom>
          <a:noFill/>
        </p:spPr>
        <p:txBody>
          <a:bodyPr wrap="none" rtlCol="0">
            <a:spAutoFit/>
          </a:bodyPr>
          <a:lstStyle/>
          <a:p>
            <a:pPr algn="ctr">
              <a:defRPr/>
            </a:pPr>
            <a:r>
              <a:rPr lang="sv" sz="2600" noProof="0" dirty="0">
                <a:solidFill>
                  <a:schemeClr val="bg1"/>
                </a:solidFill>
                <a:latin typeface="Bebas Neue"/>
              </a:rPr>
              <a:t>Utbildningskurs för lärarstudenter i biologi och miljökunskap</a:t>
            </a:r>
            <a:endParaRPr lang="sv" sz="2600" noProof="0" dirty="0"/>
          </a:p>
          <a:p>
            <a:pPr algn="ctr">
              <a:defRPr/>
            </a:pPr>
            <a:r>
              <a:rPr lang="sv" sz="2600" noProof="0" dirty="0">
                <a:solidFill>
                  <a:schemeClr val="bg1"/>
                </a:solidFill>
                <a:latin typeface="Bebas Neue"/>
              </a:rPr>
              <a:t>”Undervisa om markhälsa”</a:t>
            </a:r>
          </a:p>
        </p:txBody>
      </p:sp>
      <p:sp>
        <p:nvSpPr>
          <p:cNvPr id="9" name="CuadroTexto 8"/>
          <p:cNvSpPr txBox="1"/>
          <p:nvPr/>
        </p:nvSpPr>
        <p:spPr bwMode="auto">
          <a:xfrm>
            <a:off x="4802238" y="5161320"/>
            <a:ext cx="2587567" cy="584775"/>
          </a:xfrm>
          <a:prstGeom prst="rect">
            <a:avLst/>
          </a:prstGeom>
          <a:noFill/>
        </p:spPr>
        <p:txBody>
          <a:bodyPr wrap="none" rtlCol="0">
            <a:spAutoFit/>
          </a:bodyPr>
          <a:lstStyle/>
          <a:p>
            <a:pPr algn="ctr">
              <a:defRPr/>
            </a:pPr>
            <a:r>
              <a:rPr lang="sv" sz="1600" noProof="0" dirty="0" err="1">
                <a:solidFill>
                  <a:schemeClr val="bg1"/>
                </a:solidFill>
                <a:latin typeface="Poppins"/>
                <a:cs typeface="Poppins"/>
              </a:rPr>
              <a:t>Kapelari, Weinberg &amp; Engl</a:t>
            </a:r>
          </a:p>
          <a:p>
            <a:pPr algn="ctr">
              <a:defRPr/>
            </a:pPr>
            <a:r>
              <a:rPr lang="sv" sz="1600" noProof="0" dirty="0">
                <a:solidFill>
                  <a:schemeClr val="bg1"/>
                </a:solidFill>
                <a:latin typeface="Poppins"/>
                <a:cs typeface="Poppins"/>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10" name="Title 1">
            <a:extLst>
              <a:ext uri="{FF2B5EF4-FFF2-40B4-BE49-F238E27FC236}">
                <a16:creationId xmlns:a16="http://schemas.microsoft.com/office/drawing/2014/main" id="{D1C3594A-F0D5-8B5A-3EAE-428B6377FCFA}"/>
              </a:ext>
            </a:extLst>
          </p:cNvPr>
          <p:cNvSpPr txBox="1">
            <a:spLocks/>
          </p:cNvSpPr>
          <p:nvPr/>
        </p:nvSpPr>
        <p:spPr bwMode="auto">
          <a:xfrm>
            <a:off x="3289300" y="606707"/>
            <a:ext cx="8064500" cy="685800"/>
          </a:xfrm>
          <a:prstGeom prst="rect">
            <a:avLst/>
          </a:prstGeom>
          <a:noFill/>
          <a:ln>
            <a:noFill/>
          </a:ln>
        </p:spPr>
        <p:txBody>
          <a:bodyPr spcFirstLastPara="1" wrap="square" lIns="91425" tIns="45700" rIns="91425" bIns="45700" anchor="ctr" anchorCtr="0">
            <a:noAutofit/>
          </a:bodyPr>
          <a:lstStyle>
            <a:defPPr marR="0" lvl="0" algn="l">
              <a:lnSpc>
                <a:spcPct val="100000"/>
              </a:lnSpc>
              <a:spcBef>
                <a:spcPts val="0"/>
              </a:spcBef>
              <a:spcAft>
                <a:spcPts val="0"/>
              </a:spcAft>
            </a:defPPr>
            <a:lvl1pPr marR="0" lvl="0" algn="r">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r>
              <a:rPr lang="sv" dirty="0"/>
              <a:t>Tas begreppet ”markhälsa” upp, explicit eller implicit, i skolans läroplaner?</a:t>
            </a:r>
          </a:p>
        </p:txBody>
      </p:sp>
      <p:sp>
        <p:nvSpPr>
          <p:cNvPr id="16" name="Textfeld 33"/>
          <p:cNvSpPr txBox="1"/>
          <p:nvPr/>
        </p:nvSpPr>
        <p:spPr bwMode="auto">
          <a:xfrm>
            <a:off x="752029" y="1467784"/>
            <a:ext cx="8291390" cy="4203715"/>
          </a:xfrm>
          <a:prstGeom prst="rect">
            <a:avLst/>
          </a:prstGeom>
          <a:noFill/>
        </p:spPr>
        <p:txBody>
          <a:bodyPr wrap="square" lIns="91440" tIns="45720" rIns="91440" bIns="45720" rtlCol="0" anchor="t">
            <a:spAutoFit/>
          </a:bodyPr>
          <a:lstStyle/>
          <a:p>
            <a:pPr>
              <a:lnSpc>
                <a:spcPct val="150000"/>
              </a:lnSpc>
              <a:defRPr/>
            </a:pPr>
            <a:r>
              <a:rPr lang="sv" sz="2000" b="1" u="sng" noProof="0" dirty="0">
                <a:latin typeface="Poppins"/>
                <a:cs typeface="Poppins"/>
              </a:rPr>
              <a:t>Uppgift 1.4.: </a:t>
            </a:r>
            <a:r>
              <a:rPr lang="sv" sz="2000" b="1" noProof="0" dirty="0">
                <a:latin typeface="Poppins"/>
                <a:cs typeface="Poppins"/>
              </a:rPr>
              <a:t>Analysera:</a:t>
            </a:r>
          </a:p>
          <a:p>
            <a:pPr>
              <a:lnSpc>
                <a:spcPct val="150000"/>
              </a:lnSpc>
              <a:defRPr/>
            </a:pPr>
            <a:r>
              <a:rPr lang="sv" sz="2000" b="1" noProof="0" dirty="0">
                <a:latin typeface="Poppins"/>
                <a:cs typeface="Poppins"/>
              </a:rPr>
              <a:t>Grupp 1: </a:t>
            </a:r>
            <a:r>
              <a:rPr lang="sv" sz="2000" noProof="0" dirty="0">
                <a:latin typeface="Poppins"/>
                <a:cs typeface="Poppins"/>
              </a:rPr>
              <a:t>läroplanen för låg- och mellanstadiet  </a:t>
            </a:r>
          </a:p>
          <a:p>
            <a:pPr>
              <a:lnSpc>
                <a:spcPct val="150000"/>
              </a:lnSpc>
              <a:defRPr/>
            </a:pPr>
            <a:r>
              <a:rPr lang="sv" sz="2000" b="1" noProof="0" dirty="0">
                <a:latin typeface="Poppins"/>
                <a:cs typeface="Poppins"/>
              </a:rPr>
              <a:t>Grupp 2:</a:t>
            </a:r>
            <a:r>
              <a:rPr lang="sv" sz="2000" noProof="0" dirty="0">
                <a:latin typeface="Poppins"/>
                <a:cs typeface="Poppins"/>
              </a:rPr>
              <a:t> läroplanen för högstadiet </a:t>
            </a:r>
          </a:p>
          <a:p>
            <a:pPr>
              <a:lnSpc>
                <a:spcPct val="150000"/>
              </a:lnSpc>
              <a:defRPr/>
            </a:pPr>
            <a:r>
              <a:rPr lang="sv" sz="2000" b="1" noProof="0" dirty="0">
                <a:latin typeface="Poppins"/>
                <a:cs typeface="Poppins"/>
              </a:rPr>
              <a:t>Grupp 3:</a:t>
            </a:r>
            <a:r>
              <a:rPr lang="sv" sz="2000" noProof="0" dirty="0">
                <a:latin typeface="Poppins"/>
                <a:cs typeface="Poppins"/>
              </a:rPr>
              <a:t> läroplanen för gymnasiet</a:t>
            </a:r>
          </a:p>
          <a:p>
            <a:pPr marL="342900" indent="-342900">
              <a:lnSpc>
                <a:spcPct val="150000"/>
              </a:lnSpc>
              <a:buFont typeface="Arial" panose="020B0604020202020204" pitchFamily="34" charset="0"/>
              <a:buChar char="•"/>
              <a:defRPr/>
            </a:pPr>
            <a:r>
              <a:rPr lang="sv" sz="2000" i="1" noProof="0" dirty="0">
                <a:latin typeface="Poppins"/>
                <a:cs typeface="Poppins"/>
              </a:rPr>
              <a:t>Leta efter lärandemål, kunskaper och färdigheter som är kopplade till markfrågor eller begreppet markhälsa.</a:t>
            </a:r>
          </a:p>
          <a:p>
            <a:pPr marL="342900" indent="-342900">
              <a:lnSpc>
                <a:spcPct val="150000"/>
              </a:lnSpc>
              <a:buFont typeface="Arial" panose="020B0604020202020204" pitchFamily="34" charset="0"/>
              <a:buChar char="•"/>
              <a:defRPr/>
            </a:pPr>
            <a:r>
              <a:rPr lang="sv" sz="2000" i="1" noProof="0" dirty="0">
                <a:latin typeface="Poppins"/>
                <a:cs typeface="Poppins"/>
              </a:rPr>
              <a:t>Finns några övergripande idéer, färdigheter, mål som eventuellt kan tas upp i undervisningen om markrelaterade ämnen?</a:t>
            </a:r>
          </a:p>
        </p:txBody>
      </p:sp>
      <p:pic>
        <p:nvPicPr>
          <p:cNvPr id="18" name="Grafik 14">
            <a:extLst>
              <a:ext uri="{FF2B5EF4-FFF2-40B4-BE49-F238E27FC236}">
                <a16:creationId xmlns:a16="http://schemas.microsoft.com/office/drawing/2014/main" id="{AD2C4807-3F5B-4835-A45F-7EA7044CA93B}"/>
              </a:ext>
            </a:extLst>
          </p:cNvPr>
          <p:cNvPicPr>
            <a:picLocks noChangeAspect="1"/>
          </p:cNvPicPr>
          <p:nvPr/>
        </p:nvPicPr>
        <p:blipFill>
          <a:blip r:embed="rId7"/>
          <a:stretch/>
        </p:blipFill>
        <p:spPr bwMode="auto">
          <a:xfrm>
            <a:off x="9656628" y="2743543"/>
            <a:ext cx="1783343" cy="18729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026" name="Picture 2" descr="Community-Netzwerk Menschen Silhouette Symbol. Piktogramm ...">
            <a:extLst>
              <a:ext uri="{FF2B5EF4-FFF2-40B4-BE49-F238E27FC236}">
                <a16:creationId xmlns:a16="http://schemas.microsoft.com/office/drawing/2014/main" id="{F267ECFC-22A7-4CC3-B1ED-92675866C7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2166" y="1525131"/>
            <a:ext cx="2014515" cy="2014515"/>
          </a:xfrm>
          <a:prstGeom prst="rect">
            <a:avLst/>
          </a:prstGeom>
          <a:noFill/>
          <a:extLst>
            <a:ext uri="{909E8E84-426E-40DD-AFC4-6F175D3DCCD1}">
              <a14:hiddenFill xmlns:a14="http://schemas.microsoft.com/office/drawing/2010/main">
                <a:solidFill>
                  <a:srgbClr val="FFFFFF"/>
                </a:solidFill>
              </a14:hiddenFill>
            </a:ext>
          </a:extLst>
        </p:spPr>
      </p:pic>
      <p:pic>
        <p:nvPicPr>
          <p:cNvPr id="11" name="Gráfico 10"/>
          <p:cNvPicPr>
            <a:picLocks noChangeAspect="1"/>
          </p:cNvPicPr>
          <p:nvPr/>
        </p:nvPicPr>
        <p:blipFill>
          <a:blip r:embed="rId4"/>
          <a:stretch/>
        </p:blipFill>
        <p:spPr bwMode="auto">
          <a:xfrm>
            <a:off x="10404811" y="-678275"/>
            <a:ext cx="293241" cy="293241"/>
          </a:xfrm>
          <a:prstGeom prst="rect">
            <a:avLst/>
          </a:prstGeom>
        </p:spPr>
      </p:pic>
      <p:pic>
        <p:nvPicPr>
          <p:cNvPr id="12" name="Gráfico 11"/>
          <p:cNvPicPr>
            <a:picLocks noChangeAspect="1"/>
          </p:cNvPicPr>
          <p:nvPr/>
        </p:nvPicPr>
        <p:blipFill>
          <a:blip r:embed="rId5"/>
          <a:stretch/>
        </p:blipFill>
        <p:spPr bwMode="auto">
          <a:xfrm>
            <a:off x="10792101" y="-675943"/>
            <a:ext cx="293241" cy="293241"/>
          </a:xfrm>
          <a:prstGeom prst="rect">
            <a:avLst/>
          </a:prstGeom>
        </p:spPr>
      </p:pic>
      <p:pic>
        <p:nvPicPr>
          <p:cNvPr id="13" name="Gráfico 12"/>
          <p:cNvPicPr>
            <a:picLocks noChangeAspect="1"/>
          </p:cNvPicPr>
          <p:nvPr/>
        </p:nvPicPr>
        <p:blipFill>
          <a:blip r:embed="rId6"/>
          <a:stretch/>
        </p:blipFill>
        <p:spPr bwMode="auto">
          <a:xfrm>
            <a:off x="11179391" y="-678275"/>
            <a:ext cx="293241" cy="293241"/>
          </a:xfrm>
          <a:prstGeom prst="rect">
            <a:avLst/>
          </a:prstGeom>
        </p:spPr>
      </p:pic>
      <p:pic>
        <p:nvPicPr>
          <p:cNvPr id="14" name="Gráfico 13"/>
          <p:cNvPicPr>
            <a:picLocks noChangeAspect="1"/>
          </p:cNvPicPr>
          <p:nvPr/>
        </p:nvPicPr>
        <p:blipFill>
          <a:blip r:embed="rId7"/>
          <a:stretch/>
        </p:blipFill>
        <p:spPr bwMode="auto">
          <a:xfrm>
            <a:off x="11566681" y="-680607"/>
            <a:ext cx="293241" cy="293241"/>
          </a:xfrm>
          <a:prstGeom prst="rect">
            <a:avLst/>
          </a:prstGeom>
        </p:spPr>
      </p:pic>
      <p:sp>
        <p:nvSpPr>
          <p:cNvPr id="4" name="Textfeld 3"/>
          <p:cNvSpPr txBox="1"/>
          <p:nvPr/>
        </p:nvSpPr>
        <p:spPr bwMode="auto">
          <a:xfrm>
            <a:off x="680053" y="1567487"/>
            <a:ext cx="9350553" cy="2308324"/>
          </a:xfrm>
          <a:prstGeom prst="rect">
            <a:avLst/>
          </a:prstGeom>
          <a:noFill/>
        </p:spPr>
        <p:txBody>
          <a:bodyPr wrap="square" lIns="91440" tIns="45720" rIns="91440" bIns="45720" rtlCol="0" anchor="t">
            <a:spAutoFit/>
          </a:bodyPr>
          <a:lstStyle/>
          <a:p>
            <a:pPr>
              <a:defRPr/>
            </a:pPr>
            <a:r>
              <a:rPr lang="sv" sz="2000" b="1" noProof="0" dirty="0">
                <a:latin typeface="Poppins"/>
              </a:rPr>
              <a:t>Diskussion i smågrupper</a:t>
            </a:r>
          </a:p>
          <a:p>
            <a:pPr>
              <a:defRPr/>
            </a:pPr>
            <a:endParaRPr lang="sv" sz="2000" noProof="0" dirty="0">
              <a:latin typeface="Poppins"/>
            </a:endParaRPr>
          </a:p>
          <a:p>
            <a:pPr marL="342900" indent="-342900">
              <a:buFont typeface="Arial"/>
              <a:buChar char="•"/>
              <a:defRPr/>
            </a:pPr>
            <a:r>
              <a:rPr lang="sv" sz="2000" i="1" noProof="0" dirty="0">
                <a:latin typeface="Poppins"/>
              </a:rPr>
              <a:t>Vilka ämnen med anknytning till mark tas upp i läroplanen?</a:t>
            </a:r>
          </a:p>
          <a:p>
            <a:pPr marL="342900" indent="-342900">
              <a:buFont typeface="Arial"/>
              <a:buChar char="•"/>
              <a:defRPr/>
            </a:pPr>
            <a:r>
              <a:rPr lang="sv" sz="2000" i="1" noProof="0" dirty="0">
                <a:latin typeface="Poppins"/>
              </a:rPr>
              <a:t>Vad tycker ni, saknas undervisning om markhälsa i läroplanen?</a:t>
            </a:r>
          </a:p>
          <a:p>
            <a:pPr marL="342900" indent="-342900">
              <a:buFont typeface="Arial"/>
              <a:buChar char="•"/>
              <a:defRPr/>
            </a:pPr>
            <a:r>
              <a:rPr lang="sv" sz="2000" i="1" noProof="0" dirty="0">
                <a:latin typeface="Poppins"/>
              </a:rPr>
              <a:t>Kan ni upptäcka skillnader mellan läroplanerna? </a:t>
            </a:r>
          </a:p>
          <a:p>
            <a:pPr marL="342900" indent="-342900">
              <a:buFontTx/>
              <a:buChar char="-"/>
              <a:defRPr/>
            </a:pPr>
            <a:endParaRPr lang="sv" sz="2400" noProof="0" dirty="0">
              <a:latin typeface="Poppins"/>
            </a:endParaRPr>
          </a:p>
        </p:txBody>
      </p:sp>
      <p:sp>
        <p:nvSpPr>
          <p:cNvPr id="2" name="Rechteck 1">
            <a:extLst>
              <a:ext uri="{FF2B5EF4-FFF2-40B4-BE49-F238E27FC236}">
                <a16:creationId xmlns:a16="http://schemas.microsoft.com/office/drawing/2014/main" id="{57D13FD4-3F5B-4A79-8DDE-6872C513617B}"/>
              </a:ext>
            </a:extLst>
          </p:cNvPr>
          <p:cNvSpPr/>
          <p:nvPr/>
        </p:nvSpPr>
        <p:spPr>
          <a:xfrm>
            <a:off x="680053" y="3783478"/>
            <a:ext cx="8504979" cy="1477328"/>
          </a:xfrm>
          <a:prstGeom prst="rect">
            <a:avLst/>
          </a:prstGeom>
        </p:spPr>
        <p:txBody>
          <a:bodyPr wrap="square">
            <a:spAutoFit/>
          </a:bodyPr>
          <a:lstStyle/>
          <a:p>
            <a:pPr>
              <a:lnSpc>
                <a:spcPct val="150000"/>
              </a:lnSpc>
              <a:defRPr/>
            </a:pPr>
            <a:r>
              <a:rPr lang="sv" sz="2000" b="1" noProof="0" dirty="0">
                <a:latin typeface="Poppins"/>
                <a:cs typeface="Poppins"/>
              </a:rPr>
              <a:t>Dela med er av era slutsatser i en helgruppsdiskussion: </a:t>
            </a:r>
          </a:p>
          <a:p>
            <a:pPr marL="342900" indent="-342900">
              <a:buFont typeface="Arial" panose="020B0604020202020204" pitchFamily="34" charset="0"/>
              <a:buChar char="•"/>
              <a:defRPr/>
            </a:pPr>
            <a:r>
              <a:rPr lang="sv" sz="2000" i="1" noProof="0" dirty="0">
                <a:latin typeface="Poppins"/>
                <a:cs typeface="Poppins"/>
              </a:rPr>
              <a:t>Behöver vi förändra läroplanerna för att främja kunskap om mark i samhället? </a:t>
            </a:r>
          </a:p>
          <a:p>
            <a:pPr marL="342900" indent="-342900">
              <a:buFont typeface="Arial" panose="020B0604020202020204" pitchFamily="34" charset="0"/>
              <a:buChar char="•"/>
              <a:defRPr/>
            </a:pPr>
            <a:r>
              <a:rPr lang="sv" sz="2000" i="1" noProof="0" dirty="0">
                <a:latin typeface="Poppins"/>
                <a:cs typeface="Poppins"/>
              </a:rPr>
              <a:t>Finns det möjligheter att främja kunskap om mark i samhället redan nu?</a:t>
            </a:r>
          </a:p>
        </p:txBody>
      </p:sp>
      <p:pic>
        <p:nvPicPr>
          <p:cNvPr id="5" name="Grafik 4">
            <a:extLst>
              <a:ext uri="{FF2B5EF4-FFF2-40B4-BE49-F238E27FC236}">
                <a16:creationId xmlns:a16="http://schemas.microsoft.com/office/drawing/2014/main" id="{F52D9F97-45A2-4572-AA18-2F4F39BED1EC}"/>
              </a:ext>
            </a:extLst>
          </p:cNvPr>
          <p:cNvPicPr>
            <a:picLocks noChangeAspect="1"/>
          </p:cNvPicPr>
          <p:nvPr/>
        </p:nvPicPr>
        <p:blipFill>
          <a:blip r:embed="rId8"/>
          <a:stretch>
            <a:fillRect/>
          </a:stretch>
        </p:blipFill>
        <p:spPr>
          <a:xfrm>
            <a:off x="9929844" y="3657600"/>
            <a:ext cx="1783457" cy="1783457"/>
          </a:xfrm>
          <a:prstGeom prst="rect">
            <a:avLst/>
          </a:prstGeom>
        </p:spPr>
      </p:pic>
      <p:sp>
        <p:nvSpPr>
          <p:cNvPr id="7" name="Title 1">
            <a:extLst>
              <a:ext uri="{FF2B5EF4-FFF2-40B4-BE49-F238E27FC236}">
                <a16:creationId xmlns:a16="http://schemas.microsoft.com/office/drawing/2014/main" id="{C99B267D-180A-3BE2-D3C0-0AEB9CCFE5AA}"/>
              </a:ext>
            </a:extLst>
          </p:cNvPr>
          <p:cNvSpPr txBox="1">
            <a:spLocks/>
          </p:cNvSpPr>
          <p:nvPr/>
        </p:nvSpPr>
        <p:spPr bwMode="auto">
          <a:xfrm>
            <a:off x="3289300" y="606707"/>
            <a:ext cx="8064500" cy="685800"/>
          </a:xfrm>
          <a:prstGeom prst="rect">
            <a:avLst/>
          </a:prstGeom>
          <a:noFill/>
          <a:ln>
            <a:noFill/>
          </a:ln>
        </p:spPr>
        <p:txBody>
          <a:bodyPr spcFirstLastPara="1" wrap="square" lIns="91425" tIns="45700" rIns="91425" bIns="45700" anchor="ctr" anchorCtr="0">
            <a:noAutofit/>
          </a:bodyPr>
          <a:lstStyle>
            <a:defPPr marR="0" lvl="0" algn="l">
              <a:lnSpc>
                <a:spcPct val="100000"/>
              </a:lnSpc>
              <a:spcBef>
                <a:spcPts val="0"/>
              </a:spcBef>
              <a:spcAft>
                <a:spcPts val="0"/>
              </a:spcAft>
            </a:defPPr>
            <a:lvl1pPr marR="0" lvl="0" algn="r">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r>
              <a:rPr lang="sv" dirty="0"/>
              <a:t>Tas begreppet ”markhälsa” upp, explicit eller implicit, i skolans läroplaner?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sv" noProof="0" dirty="0"/>
              <a:t>Modul 2</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lstStyle/>
          <a:p>
            <a:r>
              <a:rPr lang="sv" noProof="0" dirty="0"/>
              <a:t>Engagera eleverna</a:t>
            </a:r>
          </a:p>
        </p:txBody>
      </p:sp>
    </p:spTree>
    <p:extLst>
      <p:ext uri="{BB962C8B-B14F-4D97-AF65-F5344CB8AC3E}">
        <p14:creationId xmlns:p14="http://schemas.microsoft.com/office/powerpoint/2010/main" val="400262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a:extLst>
            <a:ext uri="{FF2B5EF4-FFF2-40B4-BE49-F238E27FC236}">
              <a16:creationId xmlns:a16="http://schemas.microsoft.com/office/drawing/2014/main" id="{1EA31E5B-2D0B-18C7-81A3-444D09008943}"/>
            </a:ext>
          </a:extLst>
        </p:cNvPr>
        <p:cNvGrpSpPr/>
        <p:nvPr/>
      </p:nvGrpSpPr>
      <p:grpSpPr bwMode="auto">
        <a:xfrm>
          <a:off x="0" y="0"/>
          <a:ext cx="0" cy="0"/>
          <a:chOff x="0" y="0"/>
          <a:chExt cx="0" cy="0"/>
        </a:xfrm>
      </p:grpSpPr>
      <p:pic>
        <p:nvPicPr>
          <p:cNvPr id="11" name="Gráfico 10">
            <a:extLst>
              <a:ext uri="{FF2B5EF4-FFF2-40B4-BE49-F238E27FC236}">
                <a16:creationId xmlns:a16="http://schemas.microsoft.com/office/drawing/2014/main" id="{7433D617-9DFF-419C-7E3E-38AD231EC57C}"/>
              </a:ext>
            </a:extLst>
          </p:cNvPr>
          <p:cNvPicPr>
            <a:picLocks noChangeAspect="1"/>
          </p:cNvPicPr>
          <p:nvPr/>
        </p:nvPicPr>
        <p:blipFill>
          <a:blip r:embed="rId3"/>
          <a:stretch/>
        </p:blipFill>
        <p:spPr bwMode="auto">
          <a:xfrm>
            <a:off x="10404811" y="-678275"/>
            <a:ext cx="293241" cy="293241"/>
          </a:xfrm>
          <a:prstGeom prst="rect">
            <a:avLst/>
          </a:prstGeom>
        </p:spPr>
      </p:pic>
      <p:pic>
        <p:nvPicPr>
          <p:cNvPr id="12" name="Gráfico 11">
            <a:extLst>
              <a:ext uri="{FF2B5EF4-FFF2-40B4-BE49-F238E27FC236}">
                <a16:creationId xmlns:a16="http://schemas.microsoft.com/office/drawing/2014/main" id="{2769D964-B3F3-6327-4141-18FA42BDE67F}"/>
              </a:ext>
            </a:extLst>
          </p:cNvPr>
          <p:cNvPicPr>
            <a:picLocks noChangeAspect="1"/>
          </p:cNvPicPr>
          <p:nvPr/>
        </p:nvPicPr>
        <p:blipFill>
          <a:blip r:embed="rId4"/>
          <a:stretch/>
        </p:blipFill>
        <p:spPr bwMode="auto">
          <a:xfrm>
            <a:off x="10792101" y="-675943"/>
            <a:ext cx="293241" cy="293241"/>
          </a:xfrm>
          <a:prstGeom prst="rect">
            <a:avLst/>
          </a:prstGeom>
        </p:spPr>
      </p:pic>
      <p:pic>
        <p:nvPicPr>
          <p:cNvPr id="13" name="Gráfico 12">
            <a:extLst>
              <a:ext uri="{FF2B5EF4-FFF2-40B4-BE49-F238E27FC236}">
                <a16:creationId xmlns:a16="http://schemas.microsoft.com/office/drawing/2014/main" id="{7EE356DE-7963-EA7D-DA33-9E2BBD90E72C}"/>
              </a:ext>
            </a:extLst>
          </p:cNvPr>
          <p:cNvPicPr>
            <a:picLocks noChangeAspect="1"/>
          </p:cNvPicPr>
          <p:nvPr/>
        </p:nvPicPr>
        <p:blipFill>
          <a:blip r:embed="rId5"/>
          <a:stretch/>
        </p:blipFill>
        <p:spPr bwMode="auto">
          <a:xfrm>
            <a:off x="11179391" y="-678275"/>
            <a:ext cx="293241" cy="293241"/>
          </a:xfrm>
          <a:prstGeom prst="rect">
            <a:avLst/>
          </a:prstGeom>
        </p:spPr>
      </p:pic>
      <p:pic>
        <p:nvPicPr>
          <p:cNvPr id="14" name="Gráfico 13">
            <a:extLst>
              <a:ext uri="{FF2B5EF4-FFF2-40B4-BE49-F238E27FC236}">
                <a16:creationId xmlns:a16="http://schemas.microsoft.com/office/drawing/2014/main" id="{677B7027-B5B9-A2C0-1EA3-B681CA3B7DAA}"/>
              </a:ext>
            </a:extLst>
          </p:cNvPr>
          <p:cNvPicPr>
            <a:picLocks noChangeAspect="1"/>
          </p:cNvPicPr>
          <p:nvPr/>
        </p:nvPicPr>
        <p:blipFill>
          <a:blip r:embed="rId6"/>
          <a:stretch/>
        </p:blipFill>
        <p:spPr bwMode="auto">
          <a:xfrm>
            <a:off x="11566681" y="-680607"/>
            <a:ext cx="293241" cy="293241"/>
          </a:xfrm>
          <a:prstGeom prst="rect">
            <a:avLst/>
          </a:prstGeom>
        </p:spPr>
      </p:pic>
      <p:sp>
        <p:nvSpPr>
          <p:cNvPr id="2" name="Title 1">
            <a:extLst>
              <a:ext uri="{FF2B5EF4-FFF2-40B4-BE49-F238E27FC236}">
                <a16:creationId xmlns:a16="http://schemas.microsoft.com/office/drawing/2014/main" id="{680D6915-4E8E-8390-36F8-0567D08D4C3D}"/>
              </a:ext>
            </a:extLst>
          </p:cNvPr>
          <p:cNvSpPr>
            <a:spLocks noGrp="1"/>
          </p:cNvSpPr>
          <p:nvPr>
            <p:ph type="title"/>
          </p:nvPr>
        </p:nvSpPr>
        <p:spPr/>
        <p:txBody>
          <a:bodyPr/>
          <a:lstStyle/>
          <a:p>
            <a:r>
              <a:rPr lang="sv" dirty="0"/>
              <a:t>Undervisning i markhälsa – enligt 5E-modellen</a:t>
            </a:r>
          </a:p>
        </p:txBody>
      </p:sp>
      <p:sp>
        <p:nvSpPr>
          <p:cNvPr id="5" name="CuadroTexto 5">
            <a:extLst>
              <a:ext uri="{FF2B5EF4-FFF2-40B4-BE49-F238E27FC236}">
                <a16:creationId xmlns:a16="http://schemas.microsoft.com/office/drawing/2014/main" id="{8B955F7D-2BB0-F41B-F77F-DF78E71F8E5F}"/>
              </a:ext>
            </a:extLst>
          </p:cNvPr>
          <p:cNvSpPr txBox="1"/>
          <p:nvPr/>
        </p:nvSpPr>
        <p:spPr bwMode="auto">
          <a:xfrm>
            <a:off x="8673297" y="1201545"/>
            <a:ext cx="3409846" cy="1246495"/>
          </a:xfrm>
          <a:prstGeom prst="rect">
            <a:avLst/>
          </a:prstGeom>
          <a:noFill/>
        </p:spPr>
        <p:txBody>
          <a:bodyPr wrap="square" lIns="91440" tIns="45720" rIns="91440" bIns="45720" rtlCol="0" anchor="t">
            <a:spAutoFit/>
          </a:bodyPr>
          <a:lstStyle/>
          <a:p>
            <a:pPr>
              <a:defRPr/>
            </a:pPr>
            <a:r>
              <a:rPr lang="sv" sz="1100" i="1" dirty="0"/>
              <a:t>(enligt Bybee, R. W., Taylor, J. A., Gardner, A., Van Scotter, P., Powell, J. C., Westbrook, A., &amp; Landes, N. (2006). The BSCS 5E instructional model: Origins and effectiveness. Colorado Springs, Co: BSCS, 5(88-98</a:t>
            </a:r>
            <a:r>
              <a:rPr lang="sv" sz="1400" dirty="0"/>
              <a:t>).</a:t>
            </a:r>
          </a:p>
          <a:p>
            <a:pPr>
              <a:defRPr/>
            </a:pPr>
            <a:endParaRPr lang="sv" sz="1400" noProof="0" dirty="0">
              <a:solidFill>
                <a:srgbClr val="000000"/>
              </a:solidFill>
              <a:latin typeface="Arial"/>
              <a:cs typeface="Arial"/>
            </a:endParaRPr>
          </a:p>
        </p:txBody>
      </p:sp>
      <p:pic>
        <p:nvPicPr>
          <p:cNvPr id="4" name="Picture 3" descr="A diagram of a group of people&#10;&#10;AI-generated content may be incorrect.">
            <a:extLst>
              <a:ext uri="{FF2B5EF4-FFF2-40B4-BE49-F238E27FC236}">
                <a16:creationId xmlns:a16="http://schemas.microsoft.com/office/drawing/2014/main" id="{D0681143-3951-E53D-DC6B-E43170400B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5416" y="1228776"/>
            <a:ext cx="3867150" cy="4152900"/>
          </a:xfrm>
          <a:prstGeom prst="rect">
            <a:avLst/>
          </a:prstGeom>
        </p:spPr>
      </p:pic>
      <p:sp>
        <p:nvSpPr>
          <p:cNvPr id="6" name="TextBox 5">
            <a:extLst>
              <a:ext uri="{FF2B5EF4-FFF2-40B4-BE49-F238E27FC236}">
                <a16:creationId xmlns:a16="http://schemas.microsoft.com/office/drawing/2014/main" id="{40C81F76-3F5F-F99F-3196-03769BEDCA53}"/>
              </a:ext>
            </a:extLst>
          </p:cNvPr>
          <p:cNvSpPr txBox="1"/>
          <p:nvPr/>
        </p:nvSpPr>
        <p:spPr>
          <a:xfrm>
            <a:off x="1466193" y="1370358"/>
            <a:ext cx="1453651" cy="369332"/>
          </a:xfrm>
          <a:prstGeom prst="rect">
            <a:avLst/>
          </a:prstGeom>
          <a:solidFill>
            <a:srgbClr val="7030A0"/>
          </a:solidFill>
        </p:spPr>
        <p:txBody>
          <a:bodyPr wrap="square" rtlCol="0">
            <a:spAutoFit/>
          </a:bodyPr>
          <a:lstStyle/>
          <a:p>
            <a:r>
              <a:rPr lang="sv" dirty="0">
                <a:solidFill>
                  <a:schemeClr val="bg1"/>
                </a:solidFill>
              </a:rPr>
              <a:t>Utvärdera:</a:t>
            </a:r>
          </a:p>
        </p:txBody>
      </p:sp>
      <p:sp>
        <p:nvSpPr>
          <p:cNvPr id="7" name="TextBox 6">
            <a:extLst>
              <a:ext uri="{FF2B5EF4-FFF2-40B4-BE49-F238E27FC236}">
                <a16:creationId xmlns:a16="http://schemas.microsoft.com/office/drawing/2014/main" id="{FF227DA4-9246-6A02-336B-A0FC6B21AE59}"/>
              </a:ext>
            </a:extLst>
          </p:cNvPr>
          <p:cNvSpPr txBox="1"/>
          <p:nvPr/>
        </p:nvSpPr>
        <p:spPr bwMode="auto">
          <a:xfrm>
            <a:off x="5993309" y="2263374"/>
            <a:ext cx="1452934" cy="369332"/>
          </a:xfrm>
          <a:prstGeom prst="rect">
            <a:avLst/>
          </a:prstGeom>
          <a:solidFill>
            <a:srgbClr val="C00000"/>
          </a:solidFill>
        </p:spPr>
        <p:txBody>
          <a:bodyPr wrap="square" rtlCol="0">
            <a:spAutoFit/>
          </a:bodyPr>
          <a:lstStyle/>
          <a:p>
            <a:r>
              <a:rPr lang="sv" dirty="0"/>
              <a:t>Engagera:</a:t>
            </a:r>
          </a:p>
        </p:txBody>
      </p:sp>
      <p:sp>
        <p:nvSpPr>
          <p:cNvPr id="8" name="TextBox 7">
            <a:extLst>
              <a:ext uri="{FF2B5EF4-FFF2-40B4-BE49-F238E27FC236}">
                <a16:creationId xmlns:a16="http://schemas.microsoft.com/office/drawing/2014/main" id="{BFE70374-793C-368B-0234-E2F82370D607}"/>
              </a:ext>
            </a:extLst>
          </p:cNvPr>
          <p:cNvSpPr txBox="1"/>
          <p:nvPr/>
        </p:nvSpPr>
        <p:spPr bwMode="auto">
          <a:xfrm>
            <a:off x="696190" y="2751228"/>
            <a:ext cx="1111827" cy="369332"/>
          </a:xfrm>
          <a:prstGeom prst="rect">
            <a:avLst/>
          </a:prstGeom>
          <a:solidFill>
            <a:srgbClr val="92D050"/>
          </a:solidFill>
        </p:spPr>
        <p:txBody>
          <a:bodyPr wrap="square" rtlCol="0">
            <a:spAutoFit/>
          </a:bodyPr>
          <a:lstStyle/>
          <a:p>
            <a:r>
              <a:rPr lang="sv" dirty="0"/>
              <a:t>Förklara:</a:t>
            </a:r>
          </a:p>
        </p:txBody>
      </p:sp>
      <p:sp>
        <p:nvSpPr>
          <p:cNvPr id="9" name="TextBox 8">
            <a:extLst>
              <a:ext uri="{FF2B5EF4-FFF2-40B4-BE49-F238E27FC236}">
                <a16:creationId xmlns:a16="http://schemas.microsoft.com/office/drawing/2014/main" id="{B729BDE8-D507-53F1-F90B-12AF82875FCF}"/>
              </a:ext>
            </a:extLst>
          </p:cNvPr>
          <p:cNvSpPr txBox="1"/>
          <p:nvPr/>
        </p:nvSpPr>
        <p:spPr bwMode="auto">
          <a:xfrm>
            <a:off x="854363" y="4300911"/>
            <a:ext cx="1266826" cy="369332"/>
          </a:xfrm>
          <a:prstGeom prst="rect">
            <a:avLst/>
          </a:prstGeom>
          <a:solidFill>
            <a:srgbClr val="00B0F0"/>
          </a:solidFill>
        </p:spPr>
        <p:txBody>
          <a:bodyPr wrap="square" rtlCol="0">
            <a:spAutoFit/>
          </a:bodyPr>
          <a:lstStyle/>
          <a:p>
            <a:r>
              <a:rPr lang="sv" dirty="0"/>
              <a:t>Utveckla:</a:t>
            </a:r>
          </a:p>
        </p:txBody>
      </p:sp>
      <p:sp>
        <p:nvSpPr>
          <p:cNvPr id="10" name="TextBox 9">
            <a:extLst>
              <a:ext uri="{FF2B5EF4-FFF2-40B4-BE49-F238E27FC236}">
                <a16:creationId xmlns:a16="http://schemas.microsoft.com/office/drawing/2014/main" id="{7A2CD18F-CF66-6D01-0653-89D60E47739B}"/>
              </a:ext>
            </a:extLst>
          </p:cNvPr>
          <p:cNvSpPr txBox="1"/>
          <p:nvPr/>
        </p:nvSpPr>
        <p:spPr bwMode="auto">
          <a:xfrm>
            <a:off x="5993309" y="3599250"/>
            <a:ext cx="1111827" cy="369332"/>
          </a:xfrm>
          <a:prstGeom prst="rect">
            <a:avLst/>
          </a:prstGeom>
          <a:solidFill>
            <a:srgbClr val="FF9933"/>
          </a:solidFill>
        </p:spPr>
        <p:txBody>
          <a:bodyPr wrap="square" rtlCol="0">
            <a:spAutoFit/>
          </a:bodyPr>
          <a:lstStyle/>
          <a:p>
            <a:r>
              <a:rPr lang="sv" dirty="0"/>
              <a:t>Utforska:</a:t>
            </a:r>
          </a:p>
        </p:txBody>
      </p:sp>
      <p:sp>
        <p:nvSpPr>
          <p:cNvPr id="15" name="TextBox 14">
            <a:extLst>
              <a:ext uri="{FF2B5EF4-FFF2-40B4-BE49-F238E27FC236}">
                <a16:creationId xmlns:a16="http://schemas.microsoft.com/office/drawing/2014/main" id="{F875DA80-4A8A-ACF8-B9AD-B418006D50B7}"/>
              </a:ext>
            </a:extLst>
          </p:cNvPr>
          <p:cNvSpPr txBox="1"/>
          <p:nvPr/>
        </p:nvSpPr>
        <p:spPr bwMode="auto">
          <a:xfrm>
            <a:off x="651739" y="1837887"/>
            <a:ext cx="2032314" cy="646331"/>
          </a:xfrm>
          <a:prstGeom prst="rect">
            <a:avLst/>
          </a:prstGeom>
          <a:noFill/>
        </p:spPr>
        <p:txBody>
          <a:bodyPr wrap="square" rtlCol="0">
            <a:spAutoFit/>
          </a:bodyPr>
          <a:lstStyle/>
          <a:p>
            <a:r>
              <a:rPr lang="sv" sz="1200" dirty="0">
                <a:latin typeface="Calibri" panose="020F0502020204030204" pitchFamily="34" charset="0"/>
                <a:ea typeface="Calibri" panose="020F0502020204030204" pitchFamily="34" charset="0"/>
                <a:cs typeface="Calibri" panose="020F0502020204030204" pitchFamily="34" charset="0"/>
              </a:rPr>
              <a:t>Förstå vad som ännu är öppet, reflektera kring den egna lärprocessen</a:t>
            </a:r>
          </a:p>
        </p:txBody>
      </p:sp>
      <p:sp>
        <p:nvSpPr>
          <p:cNvPr id="17" name="TextBox 16">
            <a:extLst>
              <a:ext uri="{FF2B5EF4-FFF2-40B4-BE49-F238E27FC236}">
                <a16:creationId xmlns:a16="http://schemas.microsoft.com/office/drawing/2014/main" id="{EACEAA02-26FA-EEC2-F655-36550ED1E602}"/>
              </a:ext>
            </a:extLst>
          </p:cNvPr>
          <p:cNvSpPr txBox="1"/>
          <p:nvPr/>
        </p:nvSpPr>
        <p:spPr bwMode="auto">
          <a:xfrm>
            <a:off x="597702" y="3254065"/>
            <a:ext cx="1506971" cy="461665"/>
          </a:xfrm>
          <a:prstGeom prst="rect">
            <a:avLst/>
          </a:prstGeom>
          <a:noFill/>
        </p:spPr>
        <p:txBody>
          <a:bodyPr wrap="square" rtlCol="0">
            <a:spAutoFit/>
          </a:bodyPr>
          <a:lstStyle/>
          <a:p>
            <a:r>
              <a:rPr lang="sv" sz="1200" dirty="0">
                <a:latin typeface="Calibri" panose="020F0502020204030204" pitchFamily="34" charset="0"/>
                <a:ea typeface="Calibri" panose="020F0502020204030204" pitchFamily="34" charset="0"/>
                <a:cs typeface="Calibri" panose="020F0502020204030204" pitchFamily="34" charset="0"/>
              </a:rPr>
              <a:t>Presentera, förklara och diskutera resultat</a:t>
            </a:r>
          </a:p>
        </p:txBody>
      </p:sp>
      <p:sp>
        <p:nvSpPr>
          <p:cNvPr id="18" name="TextBox 17">
            <a:extLst>
              <a:ext uri="{FF2B5EF4-FFF2-40B4-BE49-F238E27FC236}">
                <a16:creationId xmlns:a16="http://schemas.microsoft.com/office/drawing/2014/main" id="{D2B6869A-99E4-B3B5-F1A9-681A8B16E818}"/>
              </a:ext>
            </a:extLst>
          </p:cNvPr>
          <p:cNvSpPr txBox="1"/>
          <p:nvPr/>
        </p:nvSpPr>
        <p:spPr bwMode="auto">
          <a:xfrm>
            <a:off x="651739" y="4704770"/>
            <a:ext cx="2032314" cy="646331"/>
          </a:xfrm>
          <a:prstGeom prst="rect">
            <a:avLst/>
          </a:prstGeom>
          <a:noFill/>
        </p:spPr>
        <p:txBody>
          <a:bodyPr wrap="square" rtlCol="0">
            <a:spAutoFit/>
          </a:bodyPr>
          <a:lstStyle/>
          <a:p>
            <a:r>
              <a:rPr lang="sv" sz="1200" dirty="0">
                <a:latin typeface="Calibri" panose="020F0502020204030204" pitchFamily="34" charset="0"/>
                <a:ea typeface="Calibri" panose="020F0502020204030204" pitchFamily="34" charset="0"/>
                <a:cs typeface="Calibri" panose="020F0502020204030204" pitchFamily="34" charset="0"/>
              </a:rPr>
              <a:t>Analysera data, tolka, etablera kopplingar; sök efter litteratur</a:t>
            </a:r>
          </a:p>
        </p:txBody>
      </p:sp>
      <p:sp>
        <p:nvSpPr>
          <p:cNvPr id="19" name="TextBox 18">
            <a:extLst>
              <a:ext uri="{FF2B5EF4-FFF2-40B4-BE49-F238E27FC236}">
                <a16:creationId xmlns:a16="http://schemas.microsoft.com/office/drawing/2014/main" id="{9F1C685D-0229-2483-6D54-373F7C952F5B}"/>
              </a:ext>
            </a:extLst>
          </p:cNvPr>
          <p:cNvSpPr txBox="1"/>
          <p:nvPr/>
        </p:nvSpPr>
        <p:spPr bwMode="auto">
          <a:xfrm>
            <a:off x="5081560" y="1454834"/>
            <a:ext cx="3210385" cy="461665"/>
          </a:xfrm>
          <a:prstGeom prst="rect">
            <a:avLst/>
          </a:prstGeom>
          <a:noFill/>
        </p:spPr>
        <p:txBody>
          <a:bodyPr wrap="square" rtlCol="0">
            <a:spAutoFit/>
          </a:bodyPr>
          <a:lstStyle/>
          <a:p>
            <a:r>
              <a:rPr lang="sv" sz="1200" dirty="0">
                <a:latin typeface="Calibri" panose="020F0502020204030204" pitchFamily="34" charset="0"/>
                <a:ea typeface="Calibri" panose="020F0502020204030204" pitchFamily="34" charset="0"/>
                <a:cs typeface="Calibri" panose="020F0502020204030204" pitchFamily="34" charset="0"/>
              </a:rPr>
              <a:t>Ställ frågor, ställ upp hypoteser, använd (subjektiva) teorier</a:t>
            </a:r>
          </a:p>
        </p:txBody>
      </p:sp>
      <p:sp>
        <p:nvSpPr>
          <p:cNvPr id="20" name="TextBox 19">
            <a:extLst>
              <a:ext uri="{FF2B5EF4-FFF2-40B4-BE49-F238E27FC236}">
                <a16:creationId xmlns:a16="http://schemas.microsoft.com/office/drawing/2014/main" id="{4E499E9A-617C-D2D6-5A33-08048B9F9448}"/>
              </a:ext>
            </a:extLst>
          </p:cNvPr>
          <p:cNvSpPr txBox="1"/>
          <p:nvPr/>
        </p:nvSpPr>
        <p:spPr bwMode="auto">
          <a:xfrm>
            <a:off x="5993308" y="2869547"/>
            <a:ext cx="2464891" cy="461665"/>
          </a:xfrm>
          <a:prstGeom prst="rect">
            <a:avLst/>
          </a:prstGeom>
          <a:noFill/>
        </p:spPr>
        <p:txBody>
          <a:bodyPr wrap="square" rtlCol="0">
            <a:spAutoFit/>
          </a:bodyPr>
          <a:lstStyle/>
          <a:p>
            <a:r>
              <a:rPr lang="sv" sz="1200" dirty="0">
                <a:latin typeface="Calibri" panose="020F0502020204030204" pitchFamily="34" charset="0"/>
                <a:ea typeface="Calibri" panose="020F0502020204030204" pitchFamily="34" charset="0"/>
                <a:cs typeface="Calibri" panose="020F0502020204030204" pitchFamily="34" charset="0"/>
              </a:rPr>
              <a:t>Planera och utför undersökningar, sök efter litteratur</a:t>
            </a:r>
          </a:p>
        </p:txBody>
      </p:sp>
      <p:sp>
        <p:nvSpPr>
          <p:cNvPr id="21" name="TextBox 20">
            <a:extLst>
              <a:ext uri="{FF2B5EF4-FFF2-40B4-BE49-F238E27FC236}">
                <a16:creationId xmlns:a16="http://schemas.microsoft.com/office/drawing/2014/main" id="{CD5DAFC9-358B-A1D3-0975-228DFCDD034B}"/>
              </a:ext>
            </a:extLst>
          </p:cNvPr>
          <p:cNvSpPr txBox="1"/>
          <p:nvPr/>
        </p:nvSpPr>
        <p:spPr bwMode="auto">
          <a:xfrm>
            <a:off x="5664239" y="4175093"/>
            <a:ext cx="2321519" cy="276999"/>
          </a:xfrm>
          <a:prstGeom prst="rect">
            <a:avLst/>
          </a:prstGeom>
          <a:noFill/>
        </p:spPr>
        <p:txBody>
          <a:bodyPr wrap="square" rtlCol="0">
            <a:spAutoFit/>
          </a:bodyPr>
          <a:lstStyle/>
          <a:p>
            <a:r>
              <a:rPr lang="sv" sz="1200" dirty="0">
                <a:latin typeface="Calibri" panose="020F0502020204030204" pitchFamily="34" charset="0"/>
                <a:ea typeface="Calibri" panose="020F0502020204030204" pitchFamily="34" charset="0"/>
                <a:cs typeface="Calibri" panose="020F0502020204030204" pitchFamily="34" charset="0"/>
              </a:rPr>
              <a:t>Observera, beskriv, samla in data</a:t>
            </a:r>
          </a:p>
        </p:txBody>
      </p:sp>
      <p:sp>
        <p:nvSpPr>
          <p:cNvPr id="22" name="TextBox 21">
            <a:extLst>
              <a:ext uri="{FF2B5EF4-FFF2-40B4-BE49-F238E27FC236}">
                <a16:creationId xmlns:a16="http://schemas.microsoft.com/office/drawing/2014/main" id="{6B660401-3C7D-A4CC-AA2D-56978270CBC8}"/>
              </a:ext>
            </a:extLst>
          </p:cNvPr>
          <p:cNvSpPr txBox="1"/>
          <p:nvPr/>
        </p:nvSpPr>
        <p:spPr bwMode="auto">
          <a:xfrm>
            <a:off x="5331582" y="5027935"/>
            <a:ext cx="3126617" cy="338554"/>
          </a:xfrm>
          <a:prstGeom prst="rect">
            <a:avLst/>
          </a:prstGeom>
          <a:noFill/>
        </p:spPr>
        <p:txBody>
          <a:bodyPr wrap="square" rtlCol="0">
            <a:spAutoFit/>
          </a:bodyPr>
          <a:lstStyle/>
          <a:p>
            <a:r>
              <a:rPr lang="sv" sz="800" dirty="0">
                <a:latin typeface="Aptos" panose="020B0004020202020204" pitchFamily="34" charset="0"/>
              </a:rPr>
              <a:t>Anpassad efter Abels, Lautner &amp; Lembens (2014) Mit “Mysteries” zu Forschendem Lernen im Chemieunterricht. </a:t>
            </a:r>
            <a:r>
              <a:rPr lang="sv" sz="800" i="1" dirty="0">
                <a:latin typeface="Aptos" panose="020B0004020202020204" pitchFamily="34" charset="0"/>
              </a:rPr>
              <a:t>Chemie &amp; Schule, 3/14</a:t>
            </a:r>
          </a:p>
        </p:txBody>
      </p:sp>
    </p:spTree>
    <p:extLst>
      <p:ext uri="{BB962C8B-B14F-4D97-AF65-F5344CB8AC3E}">
        <p14:creationId xmlns:p14="http://schemas.microsoft.com/office/powerpoint/2010/main" val="64706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Rechteck 1"/>
          <p:cNvSpPr/>
          <p:nvPr/>
        </p:nvSpPr>
        <p:spPr bwMode="auto">
          <a:xfrm>
            <a:off x="614855" y="1993948"/>
            <a:ext cx="6706695" cy="3126497"/>
          </a:xfrm>
          <a:prstGeom prst="rect">
            <a:avLst/>
          </a:prstGeom>
        </p:spPr>
        <p:txBody>
          <a:bodyPr wrap="square">
            <a:spAutoFit/>
          </a:bodyPr>
          <a:lstStyle/>
          <a:p>
            <a:pPr>
              <a:defRPr/>
            </a:pPr>
            <a:r>
              <a:rPr lang="sv" sz="2000" b="1" noProof="0" dirty="0">
                <a:latin typeface="Poppins"/>
              </a:rPr>
              <a:t>Spännande, engagerande introduktion till ämnet: </a:t>
            </a:r>
          </a:p>
          <a:p>
            <a:pPr>
              <a:lnSpc>
                <a:spcPct val="150000"/>
              </a:lnSpc>
              <a:defRPr/>
            </a:pPr>
            <a:r>
              <a:rPr lang="sv" sz="2000" noProof="0" dirty="0">
                <a:latin typeface="Poppins"/>
              </a:rPr>
              <a:t>gör elevernas förkunskaper synliga, utvärdera om befintliga uppfattningar är tillämpbara, skapa eventuellt kognitiva konflikter, fånga uppmärksamhet, väck entusiasm, etablera kopplingar till tidigare inlärt innehåll och gör lärandemålen synliga.</a:t>
            </a:r>
          </a:p>
        </p:txBody>
      </p:sp>
      <p:pic>
        <p:nvPicPr>
          <p:cNvPr id="9" name="Grafik 8"/>
          <p:cNvPicPr>
            <a:picLocks noChangeAspect="1"/>
          </p:cNvPicPr>
          <p:nvPr/>
        </p:nvPicPr>
        <p:blipFill>
          <a:blip r:embed="rId7"/>
          <a:stretch/>
        </p:blipFill>
        <p:spPr bwMode="auto">
          <a:xfrm>
            <a:off x="7794264" y="1930117"/>
            <a:ext cx="3144457" cy="3133975"/>
          </a:xfrm>
          <a:prstGeom prst="rect">
            <a:avLst/>
          </a:prstGeom>
        </p:spPr>
      </p:pic>
      <p:sp>
        <p:nvSpPr>
          <p:cNvPr id="4" name="Rechteck 3">
            <a:extLst>
              <a:ext uri="{FF2B5EF4-FFF2-40B4-BE49-F238E27FC236}">
                <a16:creationId xmlns:a16="http://schemas.microsoft.com/office/drawing/2014/main" id="{26B40806-5924-4E97-A703-867E89D1E34E}"/>
              </a:ext>
            </a:extLst>
          </p:cNvPr>
          <p:cNvSpPr/>
          <p:nvPr/>
        </p:nvSpPr>
        <p:spPr>
          <a:xfrm>
            <a:off x="770602" y="1236111"/>
            <a:ext cx="2240612"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 sz="2800" noProof="0" dirty="0">
                <a:solidFill>
                  <a:schemeClr val="tx1"/>
                </a:solidFill>
              </a:rPr>
              <a:t>Engagera</a:t>
            </a:r>
          </a:p>
        </p:txBody>
      </p:sp>
      <p:sp>
        <p:nvSpPr>
          <p:cNvPr id="5" name="Title 4">
            <a:extLst>
              <a:ext uri="{FF2B5EF4-FFF2-40B4-BE49-F238E27FC236}">
                <a16:creationId xmlns:a16="http://schemas.microsoft.com/office/drawing/2014/main" id="{59B76635-F2D9-A671-393E-87E61AFC1FE0}"/>
              </a:ext>
            </a:extLst>
          </p:cNvPr>
          <p:cNvSpPr>
            <a:spLocks noGrp="1"/>
          </p:cNvSpPr>
          <p:nvPr>
            <p:ph type="title"/>
          </p:nvPr>
        </p:nvSpPr>
        <p:spPr/>
        <p:txBody>
          <a:bodyPr/>
          <a:lstStyle/>
          <a:p>
            <a:r>
              <a:rPr lang="sv" dirty="0"/>
              <a:t>engagera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pic>
        <p:nvPicPr>
          <p:cNvPr id="5" name="Grafik 4">
            <a:hlinkClick r:id="rId8"/>
          </p:cNvPr>
          <p:cNvPicPr>
            <a:picLocks noChangeAspect="1"/>
          </p:cNvPicPr>
          <p:nvPr/>
        </p:nvPicPr>
        <p:blipFill>
          <a:blip r:embed="rId9"/>
          <a:stretch/>
        </p:blipFill>
        <p:spPr bwMode="auto">
          <a:xfrm>
            <a:off x="3881437" y="2105025"/>
            <a:ext cx="4429125" cy="2952750"/>
          </a:xfrm>
          <a:prstGeom prst="rect">
            <a:avLst/>
          </a:prstGeom>
        </p:spPr>
      </p:pic>
      <p:sp>
        <p:nvSpPr>
          <p:cNvPr id="6" name="Textfeld 5"/>
          <p:cNvSpPr txBox="1"/>
          <p:nvPr/>
        </p:nvSpPr>
        <p:spPr bwMode="auto">
          <a:xfrm>
            <a:off x="4330612" y="5228121"/>
            <a:ext cx="3270447" cy="307777"/>
          </a:xfrm>
          <a:prstGeom prst="rect">
            <a:avLst/>
          </a:prstGeom>
          <a:no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1200" b="0" i="0" u="none" strike="noStrike" cap="none" spc="0" noProof="0" dirty="0">
                <a:ln>
                  <a:noFill/>
                </a:ln>
                <a:solidFill>
                  <a:srgbClr val="000000"/>
                </a:solidFill>
                <a:latin typeface="Calibri" panose="020F0502020204030204" pitchFamily="34" charset="0"/>
                <a:cs typeface="Calibri" panose="020F0502020204030204" pitchFamily="34" charset="0"/>
              </a:rPr>
              <a:t>Källa: https://www.soundingsoil.ch/zuhoeren</a:t>
            </a:r>
            <a:r>
              <a:rPr lang="sv" sz="1400" b="0" i="0" u="none" strike="noStrike" cap="none" spc="0" noProof="0" dirty="0">
                <a:ln>
                  <a:noFill/>
                </a:ln>
                <a:solidFill>
                  <a:srgbClr val="000000"/>
                </a:solidFill>
                <a:latin typeface="Calibri" panose="020F0502020204030204" pitchFamily="34" charset="0"/>
                <a:cs typeface="Calibri" panose="020F0502020204030204" pitchFamily="34" charset="0"/>
              </a:rPr>
              <a:t>/</a:t>
            </a:r>
          </a:p>
        </p:txBody>
      </p:sp>
      <p:sp>
        <p:nvSpPr>
          <p:cNvPr id="8" name="Textfeld 7"/>
          <p:cNvSpPr txBox="1"/>
          <p:nvPr/>
        </p:nvSpPr>
        <p:spPr bwMode="auto">
          <a:xfrm>
            <a:off x="4742905" y="1534569"/>
            <a:ext cx="2706190" cy="400110"/>
          </a:xfrm>
          <a:prstGeom prst="rect">
            <a:avLst/>
          </a:prstGeom>
          <a:no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000" noProof="0" dirty="0">
                <a:latin typeface="Poppins"/>
              </a:rPr>
              <a:t>Psst ... lyssna noga </a:t>
            </a:r>
          </a:p>
        </p:txBody>
      </p:sp>
      <p:sp>
        <p:nvSpPr>
          <p:cNvPr id="2" name="Title 1">
            <a:extLst>
              <a:ext uri="{FF2B5EF4-FFF2-40B4-BE49-F238E27FC236}">
                <a16:creationId xmlns:a16="http://schemas.microsoft.com/office/drawing/2014/main" id="{3F34B462-BCC6-053E-2872-03BFDC32AA91}"/>
              </a:ext>
            </a:extLst>
          </p:cNvPr>
          <p:cNvSpPr>
            <a:spLocks noGrp="1"/>
          </p:cNvSpPr>
          <p:nvPr>
            <p:ph type="title"/>
          </p:nvPr>
        </p:nvSpPr>
        <p:spPr/>
        <p:txBody>
          <a:bodyPr>
            <a:normAutofit/>
          </a:bodyPr>
          <a:lstStyle/>
          <a:p>
            <a:r>
              <a:rPr lang="sv" dirty="0"/>
              <a:t>Undervisning i markhälsa</a:t>
            </a:r>
          </a:p>
        </p:txBody>
      </p:sp>
      <p:sp>
        <p:nvSpPr>
          <p:cNvPr id="4" name="Rechteck 3">
            <a:extLst>
              <a:ext uri="{FF2B5EF4-FFF2-40B4-BE49-F238E27FC236}">
                <a16:creationId xmlns:a16="http://schemas.microsoft.com/office/drawing/2014/main" id="{43AB4B21-8935-C4C3-11F9-2388595F33DE}"/>
              </a:ext>
            </a:extLst>
          </p:cNvPr>
          <p:cNvSpPr/>
          <p:nvPr/>
        </p:nvSpPr>
        <p:spPr bwMode="auto">
          <a:xfrm>
            <a:off x="770602" y="1236111"/>
            <a:ext cx="2240612"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 sz="2800" noProof="0" dirty="0">
                <a:solidFill>
                  <a:schemeClr val="tx1"/>
                </a:solidFill>
              </a:rPr>
              <a:t>Engagera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extfeld 3"/>
          <p:cNvSpPr txBox="1"/>
          <p:nvPr/>
        </p:nvSpPr>
        <p:spPr bwMode="auto">
          <a:xfrm>
            <a:off x="1139659" y="3065295"/>
            <a:ext cx="6518441" cy="1785104"/>
          </a:xfrm>
          <a:prstGeom prst="rect">
            <a:avLst/>
          </a:prstGeom>
          <a:noFill/>
        </p:spPr>
        <p:txBody>
          <a:bodyPr wrap="square" lIns="91440" tIns="45720" rIns="91440" bIns="45720" rtlCol="0" anchor="t">
            <a:spAutoFit/>
          </a:bodyPr>
          <a:lstStyle/>
          <a:p>
            <a:pPr marL="285750" indent="-285750">
              <a:lnSpc>
                <a:spcPct val="150000"/>
              </a:lnSpc>
              <a:buClr>
                <a:srgbClr val="000000"/>
              </a:buClr>
              <a:buFont typeface="Arial"/>
              <a:buChar char="•"/>
              <a:defRPr/>
            </a:pPr>
            <a:r>
              <a:rPr lang="sv" sz="2000" noProof="0" dirty="0">
                <a:latin typeface="Poppins"/>
                <a:ea typeface="Arial"/>
                <a:cs typeface="Calibri"/>
              </a:rPr>
              <a:t>M</a:t>
            </a:r>
            <a:r>
              <a:rPr lang="sv" sz="2000" b="0" i="0" u="none" strike="noStrike" cap="none" spc="0" noProof="0" dirty="0">
                <a:ln>
                  <a:noFill/>
                </a:ln>
                <a:latin typeface="Poppins"/>
                <a:ea typeface="Arial"/>
                <a:cs typeface="Calibri"/>
              </a:rPr>
              <a:t>ålet är att lära sig lite mer </a:t>
            </a:r>
            <a:r>
              <a:rPr lang="sv" sz="2000" noProof="0" dirty="0">
                <a:latin typeface="Poppins"/>
                <a:ea typeface="Arial"/>
                <a:cs typeface="Calibri"/>
              </a:rPr>
              <a:t>om elevernas befintliga tankar/föruppfattningar om mark</a:t>
            </a:r>
            <a:endParaRPr lang="sv" sz="2000" noProof="0" dirty="0">
              <a:latin typeface="Poppins"/>
              <a:cs typeface="Calibri"/>
            </a:endParaRPr>
          </a:p>
          <a:p>
            <a:pPr marL="285750" marR="0" lvl="0" indent="-285750" algn="l" defTabSz="914400">
              <a:lnSpc>
                <a:spcPct val="150000"/>
              </a:lnSpc>
              <a:spcBef>
                <a:spcPts val="0"/>
              </a:spcBef>
              <a:spcAft>
                <a:spcPts val="0"/>
              </a:spcAft>
              <a:buClr>
                <a:srgbClr val="000000"/>
              </a:buClr>
              <a:buSzTx/>
              <a:buFont typeface="Arial"/>
              <a:buChar char="•"/>
              <a:defRPr/>
            </a:pPr>
            <a:r>
              <a:rPr lang="sv" sz="2000" b="0" i="0" u="none" strike="noStrike" cap="none" spc="0" noProof="0" dirty="0">
                <a:ln>
                  <a:noFill/>
                </a:ln>
                <a:latin typeface="Poppins"/>
                <a:ea typeface="Arial"/>
                <a:cs typeface="Calibri" panose="020F0502020204030204" pitchFamily="34" charset="0"/>
              </a:rPr>
              <a:t>Samla dessa tankar på en whiteboard, ett blädderblock ...</a:t>
            </a:r>
          </a:p>
          <a:p>
            <a:pPr marR="0" lvl="0" algn="l" defTabSz="914400">
              <a:spcBef>
                <a:spcPts val="0"/>
              </a:spcBef>
              <a:spcAft>
                <a:spcPts val="0"/>
              </a:spcAft>
              <a:buClr>
                <a:srgbClr val="000000"/>
              </a:buClr>
              <a:buSzTx/>
              <a:defRPr/>
            </a:pPr>
            <a:endParaRPr lang="sv" sz="2000" b="0" i="0" u="none" strike="noStrike" cap="none" spc="0" noProof="0" dirty="0">
              <a:ln>
                <a:noFill/>
              </a:ln>
              <a:latin typeface="Poppins"/>
              <a:ea typeface="Arial"/>
              <a:cs typeface="Calibri" panose="020F0502020204030204" pitchFamily="34" charset="0"/>
            </a:endParaRPr>
          </a:p>
        </p:txBody>
      </p:sp>
      <p:sp>
        <p:nvSpPr>
          <p:cNvPr id="2" name="Textfeld 1"/>
          <p:cNvSpPr txBox="1"/>
          <p:nvPr/>
        </p:nvSpPr>
        <p:spPr bwMode="auto">
          <a:xfrm>
            <a:off x="943821" y="2038986"/>
            <a:ext cx="7966672" cy="461665"/>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Clr>
                <a:srgbClr val="000000"/>
              </a:buClr>
              <a:buSzTx/>
              <a:buFont typeface="Arial"/>
              <a:buNone/>
              <a:defRPr/>
            </a:pPr>
            <a:r>
              <a:rPr lang="sv" sz="2400" b="1" i="0" u="none" strike="noStrike" cap="none" spc="0" noProof="0" dirty="0">
                <a:ln>
                  <a:noFill/>
                </a:ln>
                <a:latin typeface="Poppins"/>
                <a:ea typeface="Arial"/>
                <a:cs typeface="Calibri"/>
              </a:rPr>
              <a:t>Vad tror du? Vem tror du gör </a:t>
            </a:r>
            <a:r>
              <a:rPr lang="sv" sz="2400" b="1" noProof="0" dirty="0">
                <a:latin typeface="Poppins"/>
                <a:ea typeface="Arial"/>
                <a:cs typeface="Calibri"/>
              </a:rPr>
              <a:t>de här </a:t>
            </a:r>
            <a:r>
              <a:rPr lang="sv" sz="2400" b="1" i="0" u="none" strike="noStrike" cap="none" spc="0" noProof="0" dirty="0">
                <a:ln>
                  <a:noFill/>
                </a:ln>
                <a:latin typeface="Poppins"/>
                <a:ea typeface="Arial"/>
                <a:cs typeface="Calibri"/>
              </a:rPr>
              <a:t>ljuden? </a:t>
            </a:r>
          </a:p>
        </p:txBody>
      </p:sp>
      <p:pic>
        <p:nvPicPr>
          <p:cNvPr id="1026" name="Picture 2" descr="Flipchart - Openclipart"/>
          <p:cNvPicPr>
            <a:picLocks noChangeAspect="1" noChangeArrowheads="1"/>
          </p:cNvPicPr>
          <p:nvPr/>
        </p:nvPicPr>
        <p:blipFill>
          <a:blip r:embed="rId8"/>
          <a:stretch/>
        </p:blipFill>
        <p:spPr bwMode="auto">
          <a:xfrm>
            <a:off x="8910493" y="2170644"/>
            <a:ext cx="2038742" cy="3160050"/>
          </a:xfrm>
          <a:prstGeom prst="rect">
            <a:avLst/>
          </a:prstGeom>
          <a:noFill/>
        </p:spPr>
      </p:pic>
      <p:sp>
        <p:nvSpPr>
          <p:cNvPr id="3" name="Title 2">
            <a:extLst>
              <a:ext uri="{FF2B5EF4-FFF2-40B4-BE49-F238E27FC236}">
                <a16:creationId xmlns:a16="http://schemas.microsoft.com/office/drawing/2014/main" id="{1A9BBB1E-A8F7-903A-359D-8E1EC9481DAD}"/>
              </a:ext>
            </a:extLst>
          </p:cNvPr>
          <p:cNvSpPr>
            <a:spLocks noGrp="1"/>
          </p:cNvSpPr>
          <p:nvPr>
            <p:ph type="title"/>
          </p:nvPr>
        </p:nvSpPr>
        <p:spPr/>
        <p:txBody>
          <a:bodyPr>
            <a:normAutofit/>
          </a:bodyPr>
          <a:lstStyle/>
          <a:p>
            <a:r>
              <a:rPr lang="sv" dirty="0"/>
              <a:t>Väck intresse – gör eleverna engagerade i ämnet</a:t>
            </a:r>
          </a:p>
        </p:txBody>
      </p:sp>
      <p:sp>
        <p:nvSpPr>
          <p:cNvPr id="6" name="Rechteck 3">
            <a:extLst>
              <a:ext uri="{FF2B5EF4-FFF2-40B4-BE49-F238E27FC236}">
                <a16:creationId xmlns:a16="http://schemas.microsoft.com/office/drawing/2014/main" id="{72480BEB-6094-4413-1880-5AE92A0F0E66}"/>
              </a:ext>
            </a:extLst>
          </p:cNvPr>
          <p:cNvSpPr/>
          <p:nvPr/>
        </p:nvSpPr>
        <p:spPr bwMode="auto">
          <a:xfrm>
            <a:off x="770602" y="1236111"/>
            <a:ext cx="2240612"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 sz="2800" noProof="0" dirty="0">
                <a:solidFill>
                  <a:schemeClr val="tx1"/>
                </a:solidFill>
              </a:rPr>
              <a:t>Engagera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Textfeld 1"/>
          <p:cNvSpPr txBox="1"/>
          <p:nvPr/>
        </p:nvSpPr>
        <p:spPr bwMode="auto">
          <a:xfrm>
            <a:off x="558803" y="2389189"/>
            <a:ext cx="3499993" cy="2369880"/>
          </a:xfrm>
          <a:prstGeom prst="rect">
            <a:avLst/>
          </a:prstGeom>
          <a:noFill/>
        </p:spPr>
        <p:txBody>
          <a:bodyPr wrap="square" rtlCol="0">
            <a:spAutoFit/>
          </a:bodyPr>
          <a:lstStyle/>
          <a:p>
            <a:pPr>
              <a:defRPr/>
            </a:pPr>
            <a:r>
              <a:rPr lang="sv" sz="2000" b="1" u="sng" noProof="0" dirty="0">
                <a:latin typeface="Poppins"/>
              </a:rPr>
              <a:t>Uppgift: 2.1.</a:t>
            </a:r>
            <a:endParaRPr lang="sv" u="sng" noProof="0" dirty="0">
              <a:latin typeface="Poppins"/>
            </a:endParaRPr>
          </a:p>
          <a:p>
            <a:pPr>
              <a:defRPr/>
            </a:pPr>
            <a:r>
              <a:rPr lang="sv" u="sng" noProof="0" dirty="0">
                <a:latin typeface="Poppins"/>
              </a:rPr>
              <a:t>Steg 1:</a:t>
            </a:r>
            <a:r>
              <a:rPr lang="sv" noProof="0" dirty="0">
                <a:latin typeface="Poppins"/>
              </a:rPr>
              <a:t> Designa en begreppsbubbla för att engagera eleverna i ämnet markhälsa. </a:t>
            </a:r>
          </a:p>
          <a:p>
            <a:pPr>
              <a:defRPr/>
            </a:pPr>
            <a:endParaRPr lang="sv" noProof="0" dirty="0">
              <a:latin typeface="Poppins"/>
            </a:endParaRPr>
          </a:p>
          <a:p>
            <a:pPr>
              <a:defRPr/>
            </a:pPr>
            <a:r>
              <a:rPr lang="sv" u="sng" noProof="0" dirty="0">
                <a:latin typeface="Poppins"/>
              </a:rPr>
              <a:t>Steg 2:</a:t>
            </a:r>
            <a:r>
              <a:rPr lang="sv" noProof="0" dirty="0">
                <a:latin typeface="Poppins"/>
              </a:rPr>
              <a:t> Gå ihop i grupper om fyra och presentera begreppsbubblorna för varandra.</a:t>
            </a:r>
          </a:p>
        </p:txBody>
      </p:sp>
      <p:sp>
        <p:nvSpPr>
          <p:cNvPr id="34" name="Textfeld 33"/>
          <p:cNvSpPr txBox="1"/>
          <p:nvPr/>
        </p:nvSpPr>
        <p:spPr bwMode="auto">
          <a:xfrm>
            <a:off x="4653457" y="5330073"/>
            <a:ext cx="5579415" cy="261610"/>
          </a:xfrm>
          <a:prstGeom prst="rect">
            <a:avLst/>
          </a:prstGeom>
          <a:noFill/>
        </p:spPr>
        <p:txBody>
          <a:bodyPr wrap="square" rtlCol="0">
            <a:spAutoFit/>
          </a:bodyPr>
          <a:lstStyle/>
          <a:p>
            <a:pPr>
              <a:defRPr/>
            </a:pPr>
            <a:r>
              <a:rPr lang="sv" sz="1100" noProof="0" dirty="0" err="1"/>
              <a:t>Kapelari, S. efter en idé från Naylor S. &amp; Keogh B.( 2007) http://www.conceptcartoons.com </a:t>
            </a:r>
            <a:endParaRPr lang="sv" noProof="0" dirty="0"/>
          </a:p>
        </p:txBody>
      </p:sp>
      <p:pic>
        <p:nvPicPr>
          <p:cNvPr id="5" name="Grafik 4"/>
          <p:cNvPicPr>
            <a:picLocks noChangeAspect="1"/>
          </p:cNvPicPr>
          <p:nvPr/>
        </p:nvPicPr>
        <p:blipFill>
          <a:blip r:embed="rId7"/>
          <a:stretch/>
        </p:blipFill>
        <p:spPr bwMode="auto">
          <a:xfrm>
            <a:off x="4458023" y="1266317"/>
            <a:ext cx="4741357" cy="3999369"/>
          </a:xfrm>
          <a:prstGeom prst="rect">
            <a:avLst/>
          </a:prstGeom>
          <a:noFill/>
          <a:ln cmpd="dbl">
            <a:solidFill>
              <a:srgbClr val="000000"/>
            </a:solidFill>
          </a:ln>
        </p:spPr>
      </p:pic>
      <p:sp>
        <p:nvSpPr>
          <p:cNvPr id="35" name="Rechteckige Legende 34"/>
          <p:cNvSpPr/>
          <p:nvPr/>
        </p:nvSpPr>
        <p:spPr bwMode="auto">
          <a:xfrm>
            <a:off x="9596338" y="3574129"/>
            <a:ext cx="2093747" cy="1055631"/>
          </a:xfrm>
          <a:prstGeom prst="wedgeRectCallout">
            <a:avLst>
              <a:gd name="adj1" fmla="val -51819"/>
              <a:gd name="adj2" fmla="val 99136"/>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noProof="0" dirty="0"/>
              <a:t>Identifiera aktuella problem för att väcka intresse!</a:t>
            </a:r>
          </a:p>
        </p:txBody>
      </p:sp>
      <p:pic>
        <p:nvPicPr>
          <p:cNvPr id="15" name="Grafik 14"/>
          <p:cNvPicPr>
            <a:picLocks noChangeAspect="1"/>
          </p:cNvPicPr>
          <p:nvPr/>
        </p:nvPicPr>
        <p:blipFill>
          <a:blip r:embed="rId8"/>
          <a:stretch/>
        </p:blipFill>
        <p:spPr bwMode="auto">
          <a:xfrm>
            <a:off x="9563609" y="1266317"/>
            <a:ext cx="2003072" cy="1996395"/>
          </a:xfrm>
          <a:prstGeom prst="rect">
            <a:avLst/>
          </a:prstGeom>
        </p:spPr>
      </p:pic>
      <p:sp>
        <p:nvSpPr>
          <p:cNvPr id="4" name="Title 3">
            <a:extLst>
              <a:ext uri="{FF2B5EF4-FFF2-40B4-BE49-F238E27FC236}">
                <a16:creationId xmlns:a16="http://schemas.microsoft.com/office/drawing/2014/main" id="{563EB40D-B06C-6B96-9202-662C98E8BD41}"/>
              </a:ext>
            </a:extLst>
          </p:cNvPr>
          <p:cNvSpPr>
            <a:spLocks noGrp="1"/>
          </p:cNvSpPr>
          <p:nvPr>
            <p:ph type="title"/>
          </p:nvPr>
        </p:nvSpPr>
        <p:spPr/>
        <p:txBody>
          <a:bodyPr/>
          <a:lstStyle/>
          <a:p>
            <a:r>
              <a:rPr lang="sv" dirty="0"/>
              <a:t>Väck intresse – gör eleverna engagerade i ämnet</a:t>
            </a:r>
          </a:p>
        </p:txBody>
      </p:sp>
      <p:sp>
        <p:nvSpPr>
          <p:cNvPr id="3" name="Rechteck 3">
            <a:extLst>
              <a:ext uri="{FF2B5EF4-FFF2-40B4-BE49-F238E27FC236}">
                <a16:creationId xmlns:a16="http://schemas.microsoft.com/office/drawing/2014/main" id="{AD0F43DD-67AD-08B0-652D-66CC3E78DBFE}"/>
              </a:ext>
            </a:extLst>
          </p:cNvPr>
          <p:cNvSpPr/>
          <p:nvPr/>
        </p:nvSpPr>
        <p:spPr bwMode="auto">
          <a:xfrm>
            <a:off x="770602" y="1236111"/>
            <a:ext cx="2240612"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 sz="2800" noProof="0" dirty="0">
                <a:solidFill>
                  <a:schemeClr val="tx1"/>
                </a:solidFill>
              </a:rPr>
              <a:t>Engagera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pic>
        <p:nvPicPr>
          <p:cNvPr id="7" name="Grafik 6"/>
          <p:cNvPicPr>
            <a:picLocks noChangeAspect="1"/>
          </p:cNvPicPr>
          <p:nvPr/>
        </p:nvPicPr>
        <p:blipFill>
          <a:blip r:embed="rId7"/>
          <a:stretch/>
        </p:blipFill>
        <p:spPr bwMode="auto">
          <a:xfrm>
            <a:off x="2692946" y="1864155"/>
            <a:ext cx="5960480" cy="3419947"/>
          </a:xfrm>
          <a:prstGeom prst="rect">
            <a:avLst/>
          </a:prstGeom>
        </p:spPr>
      </p:pic>
      <p:sp>
        <p:nvSpPr>
          <p:cNvPr id="16" name="Rechteck 15"/>
          <p:cNvSpPr/>
          <p:nvPr/>
        </p:nvSpPr>
        <p:spPr bwMode="auto">
          <a:xfrm>
            <a:off x="2547807" y="5521386"/>
            <a:ext cx="6096000" cy="261610"/>
          </a:xfrm>
          <a:prstGeom prst="rect">
            <a:avLst/>
          </a:prstGeom>
        </p:spPr>
        <p:txBody>
          <a:bodyPr>
            <a:spAutoFit/>
          </a:bodyPr>
          <a:lstStyle/>
          <a:p>
            <a:pPr>
              <a:defRPr/>
            </a:pPr>
            <a:r>
              <a:rPr lang="sv" sz="1100" u="sng" noProof="0" dirty="0">
                <a:hlinkClick r:id="rId8" tooltip="https://www.osttirol-heute.at/menschen/murenabgang-nach-starkem-unwetter-in-oberlienz/"/>
              </a:rPr>
              <a:t>https://www.osttirol-heute.at/menschen/murenabgang-nach-starkem-unwetter-in-oberlienz/</a:t>
            </a:r>
            <a:r>
              <a:rPr lang="sv" sz="1100" noProof="0" dirty="0"/>
              <a:t> </a:t>
            </a:r>
          </a:p>
        </p:txBody>
      </p:sp>
      <p:sp>
        <p:nvSpPr>
          <p:cNvPr id="2" name="Title 1">
            <a:extLst>
              <a:ext uri="{FF2B5EF4-FFF2-40B4-BE49-F238E27FC236}">
                <a16:creationId xmlns:a16="http://schemas.microsoft.com/office/drawing/2014/main" id="{03F66D77-5B3D-D697-AE48-4C98CE84F922}"/>
              </a:ext>
            </a:extLst>
          </p:cNvPr>
          <p:cNvSpPr>
            <a:spLocks noGrp="1"/>
          </p:cNvSpPr>
          <p:nvPr>
            <p:ph type="title"/>
          </p:nvPr>
        </p:nvSpPr>
        <p:spPr/>
        <p:txBody>
          <a:bodyPr/>
          <a:lstStyle/>
          <a:p>
            <a:r>
              <a:rPr lang="sv" dirty="0"/>
              <a:t>Väck intresse – gör eleverna engagerade i ämnet</a:t>
            </a:r>
          </a:p>
        </p:txBody>
      </p:sp>
      <p:sp>
        <p:nvSpPr>
          <p:cNvPr id="5" name="Rechteckige Legende 34">
            <a:extLst>
              <a:ext uri="{FF2B5EF4-FFF2-40B4-BE49-F238E27FC236}">
                <a16:creationId xmlns:a16="http://schemas.microsoft.com/office/drawing/2014/main" id="{AB4B8884-4474-C26A-E098-8A6B25535AFE}"/>
              </a:ext>
            </a:extLst>
          </p:cNvPr>
          <p:cNvSpPr/>
          <p:nvPr/>
        </p:nvSpPr>
        <p:spPr bwMode="auto">
          <a:xfrm>
            <a:off x="9596338" y="3574129"/>
            <a:ext cx="2093747" cy="1055631"/>
          </a:xfrm>
          <a:prstGeom prst="wedgeRectCallout">
            <a:avLst>
              <a:gd name="adj1" fmla="val -51819"/>
              <a:gd name="adj2" fmla="val 99136"/>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noProof="0" dirty="0"/>
              <a:t>Identifiera aktuella problem för att väcka intresse!</a:t>
            </a:r>
          </a:p>
        </p:txBody>
      </p:sp>
      <p:pic>
        <p:nvPicPr>
          <p:cNvPr id="6" name="Grafik 14">
            <a:extLst>
              <a:ext uri="{FF2B5EF4-FFF2-40B4-BE49-F238E27FC236}">
                <a16:creationId xmlns:a16="http://schemas.microsoft.com/office/drawing/2014/main" id="{7A4A4EDC-9007-E995-D6F9-661F2F6C8442}"/>
              </a:ext>
            </a:extLst>
          </p:cNvPr>
          <p:cNvPicPr>
            <a:picLocks noChangeAspect="1"/>
          </p:cNvPicPr>
          <p:nvPr/>
        </p:nvPicPr>
        <p:blipFill>
          <a:blip r:embed="rId9"/>
          <a:stretch/>
        </p:blipFill>
        <p:spPr bwMode="auto">
          <a:xfrm>
            <a:off x="9563609" y="1266317"/>
            <a:ext cx="2003072" cy="1996395"/>
          </a:xfrm>
          <a:prstGeom prst="rect">
            <a:avLst/>
          </a:prstGeom>
        </p:spPr>
      </p:pic>
      <p:sp>
        <p:nvSpPr>
          <p:cNvPr id="3" name="Rechteck 3">
            <a:extLst>
              <a:ext uri="{FF2B5EF4-FFF2-40B4-BE49-F238E27FC236}">
                <a16:creationId xmlns:a16="http://schemas.microsoft.com/office/drawing/2014/main" id="{76C69D9B-B7A2-7496-7DC4-F3990092EF4C}"/>
              </a:ext>
            </a:extLst>
          </p:cNvPr>
          <p:cNvSpPr/>
          <p:nvPr/>
        </p:nvSpPr>
        <p:spPr bwMode="auto">
          <a:xfrm>
            <a:off x="770602" y="1236111"/>
            <a:ext cx="2240612"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 sz="2800" noProof="0" dirty="0">
                <a:solidFill>
                  <a:schemeClr val="tx1"/>
                </a:solidFill>
              </a:rPr>
              <a:t>Engagera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4" name="Rechteck 3"/>
          <p:cNvSpPr/>
          <p:nvPr/>
        </p:nvSpPr>
        <p:spPr bwMode="auto">
          <a:xfrm>
            <a:off x="488732" y="1557975"/>
            <a:ext cx="11077949" cy="3742050"/>
          </a:xfrm>
          <a:prstGeom prst="rect">
            <a:avLst/>
          </a:prstGeom>
        </p:spPr>
        <p:txBody>
          <a:bodyPr wrap="square" lIns="91440" tIns="45720" rIns="91440" bIns="45720" anchor="t">
            <a:spAutoFit/>
          </a:bodyPr>
          <a:lstStyle/>
          <a:p>
            <a:pPr marL="342900" indent="-342900">
              <a:lnSpc>
                <a:spcPct val="150000"/>
              </a:lnSpc>
              <a:buClr>
                <a:srgbClr val="000000"/>
              </a:buClr>
              <a:buFont typeface="Arial"/>
              <a:buChar char="•"/>
              <a:defRPr/>
            </a:pPr>
            <a:r>
              <a:rPr lang="sv" sz="2000" b="1" noProof="0" dirty="0">
                <a:latin typeface="Poppins"/>
                <a:ea typeface="+mn-lt"/>
                <a:cs typeface="+mn-lt"/>
              </a:rPr>
              <a:t>Vardagliga föreställningar</a:t>
            </a:r>
            <a:r>
              <a:rPr lang="sv" sz="2000" noProof="0" dirty="0">
                <a:latin typeface="Poppins"/>
                <a:ea typeface="+mn-lt"/>
                <a:cs typeface="+mn-lt"/>
              </a:rPr>
              <a:t> är allmänt vedertagna idéer, tankar, begrepp, överväganden eller övertygelser hos enskilda personer.</a:t>
            </a:r>
            <a:endParaRPr lang="sv" sz="2000" noProof="0" dirty="0">
              <a:latin typeface="Poppins"/>
            </a:endParaRPr>
          </a:p>
          <a:p>
            <a:pPr marL="342900" indent="-342900">
              <a:lnSpc>
                <a:spcPct val="150000"/>
              </a:lnSpc>
              <a:buClr>
                <a:srgbClr val="000000"/>
              </a:buClr>
              <a:buFont typeface="Arial"/>
              <a:buChar char="•"/>
              <a:defRPr/>
            </a:pPr>
            <a:r>
              <a:rPr lang="sv" sz="2000" noProof="0" dirty="0">
                <a:latin typeface="Poppins"/>
                <a:ea typeface="+mn-lt"/>
                <a:cs typeface="+mn-lt"/>
              </a:rPr>
              <a:t>I kontexten undervisning och lärande kallas sådana föreställningar ofta </a:t>
            </a:r>
            <a:r>
              <a:rPr lang="sv" sz="2000" b="1" noProof="0" dirty="0">
                <a:latin typeface="Poppins"/>
                <a:ea typeface="+mn-lt"/>
                <a:cs typeface="+mn-lt"/>
              </a:rPr>
              <a:t>föruppfattningar, alternativa föreställningar, förkunskaper</a:t>
            </a:r>
            <a:r>
              <a:rPr lang="sv" sz="2000" noProof="0" dirty="0">
                <a:latin typeface="Poppins"/>
                <a:ea typeface="+mn-lt"/>
                <a:cs typeface="+mn-lt"/>
              </a:rPr>
              <a:t> eller </a:t>
            </a:r>
            <a:r>
              <a:rPr lang="sv" sz="2000" b="1" noProof="0" dirty="0">
                <a:latin typeface="Poppins"/>
                <a:ea typeface="+mn-lt"/>
                <a:cs typeface="+mn-lt"/>
              </a:rPr>
              <a:t>elevtankar</a:t>
            </a:r>
            <a:r>
              <a:rPr lang="sv" sz="2000" noProof="0" dirty="0">
                <a:latin typeface="Poppins"/>
                <a:ea typeface="+mn-lt"/>
                <a:cs typeface="+mn-lt"/>
              </a:rPr>
              <a:t>.</a:t>
            </a:r>
          </a:p>
          <a:p>
            <a:pPr marL="342900" indent="-342900">
              <a:lnSpc>
                <a:spcPct val="150000"/>
              </a:lnSpc>
              <a:buClr>
                <a:srgbClr val="000000"/>
              </a:buClr>
              <a:buFont typeface="Arial"/>
              <a:buChar char="•"/>
              <a:defRPr/>
            </a:pPr>
            <a:r>
              <a:rPr lang="sv" sz="2000" noProof="0" dirty="0">
                <a:latin typeface="Poppins"/>
                <a:ea typeface="+mn-lt"/>
                <a:cs typeface="+mn-lt"/>
              </a:rPr>
              <a:t>Viktigt att notera är att dessa föreställningar inte genomgår en inre utvärdering vad gäller vetenskaplig korrekthet, ursprung eller bakomliggande orsaker.</a:t>
            </a:r>
          </a:p>
          <a:p>
            <a:pPr marL="342900" indent="-342900">
              <a:lnSpc>
                <a:spcPct val="150000"/>
              </a:lnSpc>
              <a:buClr>
                <a:srgbClr val="000000"/>
              </a:buClr>
              <a:buFont typeface="Arial"/>
              <a:buChar char="•"/>
              <a:defRPr/>
            </a:pPr>
            <a:r>
              <a:rPr lang="sv" sz="2000" noProof="0" dirty="0">
                <a:latin typeface="Poppins"/>
                <a:ea typeface="+mn-lt"/>
                <a:cs typeface="+mn-lt"/>
              </a:rPr>
              <a:t>Trots detta </a:t>
            </a:r>
            <a:r>
              <a:rPr lang="sv" sz="2000" b="1" noProof="0" dirty="0">
                <a:latin typeface="Poppins"/>
                <a:ea typeface="+mn-lt"/>
                <a:cs typeface="+mn-lt"/>
              </a:rPr>
              <a:t>spelar de en viktig roll för att forma lärprocessen</a:t>
            </a:r>
            <a:r>
              <a:rPr lang="sv" sz="2000" noProof="0" dirty="0">
                <a:latin typeface="Poppins"/>
                <a:ea typeface="+mn-lt"/>
                <a:cs typeface="+mn-lt"/>
              </a:rPr>
              <a:t>, oavsett hur lärande specifikt definieras.</a:t>
            </a:r>
            <a:endParaRPr lang="sv" noProof="0" dirty="0">
              <a:latin typeface="Poppins"/>
            </a:endParaRPr>
          </a:p>
        </p:txBody>
      </p:sp>
      <p:sp>
        <p:nvSpPr>
          <p:cNvPr id="2" name="Title 1">
            <a:extLst>
              <a:ext uri="{FF2B5EF4-FFF2-40B4-BE49-F238E27FC236}">
                <a16:creationId xmlns:a16="http://schemas.microsoft.com/office/drawing/2014/main" id="{3544C43B-555B-AD23-C9CA-D56A36CABFE2}"/>
              </a:ext>
            </a:extLst>
          </p:cNvPr>
          <p:cNvSpPr>
            <a:spLocks noGrp="1"/>
          </p:cNvSpPr>
          <p:nvPr>
            <p:ph type="title"/>
          </p:nvPr>
        </p:nvSpPr>
        <p:spPr/>
        <p:txBody>
          <a:bodyPr>
            <a:normAutofit/>
          </a:bodyPr>
          <a:lstStyle/>
          <a:p>
            <a:r>
              <a:rPr lang="sv" dirty="0"/>
              <a:t>Elevers föruppfattningar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CE060-9248-1C4D-09BD-FF3C44604044}"/>
              </a:ext>
            </a:extLst>
          </p:cNvPr>
          <p:cNvSpPr>
            <a:spLocks noGrp="1"/>
          </p:cNvSpPr>
          <p:nvPr>
            <p:ph type="title"/>
          </p:nvPr>
        </p:nvSpPr>
        <p:spPr/>
        <p:txBody>
          <a:bodyPr>
            <a:normAutofit/>
          </a:bodyPr>
          <a:lstStyle/>
          <a:p>
            <a:pPr algn="r"/>
            <a:r>
              <a:rPr lang="sv" dirty="0"/>
              <a:t>Översikt</a:t>
            </a:r>
          </a:p>
        </p:txBody>
      </p:sp>
      <p:sp>
        <p:nvSpPr>
          <p:cNvPr id="4" name="Textplatzhalter 3">
            <a:extLst>
              <a:ext uri="{FF2B5EF4-FFF2-40B4-BE49-F238E27FC236}">
                <a16:creationId xmlns:a16="http://schemas.microsoft.com/office/drawing/2014/main" id="{DDAAF877-1EB4-4164-A7D7-66899F2652B8}"/>
              </a:ext>
            </a:extLst>
          </p:cNvPr>
          <p:cNvSpPr>
            <a:spLocks noGrp="1"/>
          </p:cNvSpPr>
          <p:nvPr>
            <p:ph type="body" idx="4294967295"/>
          </p:nvPr>
        </p:nvSpPr>
        <p:spPr>
          <a:xfrm>
            <a:off x="495300" y="1548606"/>
            <a:ext cx="5600700" cy="2566194"/>
          </a:xfrm>
        </p:spPr>
        <p:txBody>
          <a:bodyPr/>
          <a:lstStyle/>
          <a:p>
            <a:r>
              <a:rPr lang="sv" sz="2000" noProof="0" dirty="0"/>
              <a:t>Modul 1: Utmana dina föreställningar</a:t>
            </a:r>
          </a:p>
          <a:p>
            <a:r>
              <a:rPr lang="sv" sz="2000" noProof="0" dirty="0"/>
              <a:t>Modul 2: Engagera eleverna</a:t>
            </a:r>
          </a:p>
          <a:p>
            <a:r>
              <a:rPr lang="sv" sz="2000" noProof="0" dirty="0"/>
              <a:t>Modul 3: Utforska och förklara markfrågor</a:t>
            </a:r>
          </a:p>
          <a:p>
            <a:r>
              <a:rPr lang="sv" sz="2000" noProof="0" dirty="0"/>
              <a:t>Modul 4: Utveckla kunskaper om mark och utvärdera elevernas lärandeutveckling</a:t>
            </a:r>
          </a:p>
          <a:p>
            <a:endParaRPr lang="sv" noProof="0" dirty="0"/>
          </a:p>
        </p:txBody>
      </p:sp>
      <p:pic>
        <p:nvPicPr>
          <p:cNvPr id="10" name="Grafik 9">
            <a:extLst>
              <a:ext uri="{FF2B5EF4-FFF2-40B4-BE49-F238E27FC236}">
                <a16:creationId xmlns:a16="http://schemas.microsoft.com/office/drawing/2014/main" id="{88BA0C58-FFC8-4898-B593-88F042856A01}"/>
              </a:ext>
            </a:extLst>
          </p:cNvPr>
          <p:cNvPicPr>
            <a:picLocks noChangeAspect="1"/>
          </p:cNvPicPr>
          <p:nvPr/>
        </p:nvPicPr>
        <p:blipFill rotWithShape="1">
          <a:blip r:embed="rId2">
            <a:extLst>
              <a:ext uri="{28A0092B-C50C-407E-A947-70E740481C1C}">
                <a14:useLocalDpi xmlns:a14="http://schemas.microsoft.com/office/drawing/2010/main" val="0"/>
              </a:ext>
            </a:extLst>
          </a:blip>
          <a:srcRect t="26953" b="9391"/>
          <a:stretch/>
        </p:blipFill>
        <p:spPr>
          <a:xfrm>
            <a:off x="6526160" y="1238704"/>
            <a:ext cx="4826052" cy="4096090"/>
          </a:xfrm>
          <a:prstGeom prst="rect">
            <a:avLst/>
          </a:prstGeom>
        </p:spPr>
      </p:pic>
      <p:sp>
        <p:nvSpPr>
          <p:cNvPr id="3" name="Textfeld 2"/>
          <p:cNvSpPr txBox="1"/>
          <p:nvPr/>
        </p:nvSpPr>
        <p:spPr>
          <a:xfrm>
            <a:off x="6543424" y="5443367"/>
            <a:ext cx="5169877" cy="230832"/>
          </a:xfrm>
          <a:prstGeom prst="rect">
            <a:avLst/>
          </a:prstGeom>
          <a:noFill/>
        </p:spPr>
        <p:txBody>
          <a:bodyPr wrap="square" rtlCol="0">
            <a:spAutoFit/>
          </a:bodyPr>
          <a:lstStyle/>
          <a:p>
            <a:r>
              <a:rPr lang="sv" sz="900" noProof="0" dirty="0"/>
              <a:t>Bildkälla: Universität Innsbruck, Institut für Fachdidaktik</a:t>
            </a:r>
          </a:p>
        </p:txBody>
      </p:sp>
    </p:spTree>
    <p:extLst>
      <p:ext uri="{BB962C8B-B14F-4D97-AF65-F5344CB8AC3E}">
        <p14:creationId xmlns:p14="http://schemas.microsoft.com/office/powerpoint/2010/main" val="361483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Textfeld 1">
            <a:extLst>
              <a:ext uri="{FF2B5EF4-FFF2-40B4-BE49-F238E27FC236}">
                <a16:creationId xmlns:a16="http://schemas.microsoft.com/office/drawing/2014/main" id="{C8F854E4-204A-4AC5-A76E-6CC2D2D69409}"/>
              </a:ext>
            </a:extLst>
          </p:cNvPr>
          <p:cNvSpPr txBox="1"/>
          <p:nvPr/>
        </p:nvSpPr>
        <p:spPr>
          <a:xfrm>
            <a:off x="849771" y="1612232"/>
            <a:ext cx="7951329" cy="3662541"/>
          </a:xfrm>
          <a:prstGeom prst="rect">
            <a:avLst/>
          </a:prstGeom>
          <a:noFill/>
        </p:spPr>
        <p:txBody>
          <a:bodyPr wrap="square" rtlCol="0">
            <a:spAutoFit/>
          </a:bodyPr>
          <a:lstStyle/>
          <a:p>
            <a:r>
              <a:rPr lang="sv" sz="2000" b="1" u="sng" noProof="0" dirty="0">
                <a:latin typeface="Poppins"/>
              </a:rPr>
              <a:t>Uppgift 2.2: </a:t>
            </a:r>
            <a:r>
              <a:rPr lang="sv" sz="2000" b="1" noProof="0" dirty="0">
                <a:latin typeface="Poppins"/>
              </a:rPr>
              <a:t>Läsa tidskriftsartikel</a:t>
            </a:r>
          </a:p>
          <a:p>
            <a:endParaRPr lang="sv" sz="2000" b="1" noProof="0" dirty="0">
              <a:latin typeface="Poppins"/>
            </a:endParaRPr>
          </a:p>
          <a:p>
            <a:r>
              <a:rPr lang="sv" sz="2000" b="1" i="1" noProof="0" dirty="0">
                <a:latin typeface="Poppins"/>
              </a:rPr>
              <a:t>Läs följande artikel</a:t>
            </a:r>
            <a:r>
              <a:rPr lang="sv" sz="2000" b="1" noProof="0" dirty="0">
                <a:latin typeface="Poppins"/>
              </a:rPr>
              <a:t>:</a:t>
            </a:r>
          </a:p>
          <a:p>
            <a:endParaRPr lang="sv" noProof="0" dirty="0"/>
          </a:p>
          <a:p>
            <a:r>
              <a:rPr lang="sv" noProof="0" dirty="0"/>
              <a:t>Ero-Tolliver, I., Lucas, D. &amp; Schauble, L. Young Children’s Thinking About Decomposition: Early Modeling Entrees to Complex Ideas in Science. </a:t>
            </a:r>
            <a:r>
              <a:rPr lang="sv" i="1" noProof="0" dirty="0"/>
              <a:t>Res Sci Educ</a:t>
            </a:r>
            <a:r>
              <a:rPr lang="sv" noProof="0" dirty="0"/>
              <a:t> </a:t>
            </a:r>
            <a:r>
              <a:rPr lang="sv" b="1" noProof="0" dirty="0"/>
              <a:t>43</a:t>
            </a:r>
            <a:r>
              <a:rPr lang="sv" noProof="0" dirty="0"/>
              <a:t>, 2137–2152 (2013). </a:t>
            </a:r>
            <a:r>
              <a:rPr lang="sv" noProof="0" dirty="0">
                <a:hlinkClick r:id="rId7"/>
              </a:rPr>
              <a:t>https://doi.org/10.1007/s11165-012-9348-4</a:t>
            </a:r>
            <a:endParaRPr lang="sv" noProof="0" dirty="0"/>
          </a:p>
          <a:p>
            <a:endParaRPr lang="sv" sz="2000" noProof="0" dirty="0">
              <a:latin typeface="Poppins"/>
            </a:endParaRPr>
          </a:p>
          <a:p>
            <a:endParaRPr lang="sv" sz="2000" noProof="0" dirty="0">
              <a:latin typeface="Poppins"/>
            </a:endParaRPr>
          </a:p>
          <a:p>
            <a:r>
              <a:rPr lang="sv" sz="2000" noProof="0" dirty="0">
                <a:latin typeface="Poppins"/>
              </a:rPr>
              <a:t>			  </a:t>
            </a:r>
          </a:p>
          <a:p>
            <a:endParaRPr lang="sv" sz="2000" noProof="0" dirty="0">
              <a:latin typeface="Poppins"/>
            </a:endParaRPr>
          </a:p>
          <a:p>
            <a:endParaRPr lang="sv" sz="2000" noProof="0" dirty="0">
              <a:latin typeface="Poppins"/>
            </a:endParaRPr>
          </a:p>
        </p:txBody>
      </p:sp>
      <p:sp>
        <p:nvSpPr>
          <p:cNvPr id="16" name="Rechteckige Legende 14">
            <a:extLst>
              <a:ext uri="{FF2B5EF4-FFF2-40B4-BE49-F238E27FC236}">
                <a16:creationId xmlns:a16="http://schemas.microsoft.com/office/drawing/2014/main" id="{E9D3EAA3-1D35-4036-AE13-4B0E0BCF71B9}"/>
              </a:ext>
            </a:extLst>
          </p:cNvPr>
          <p:cNvSpPr/>
          <p:nvPr/>
        </p:nvSpPr>
        <p:spPr bwMode="auto">
          <a:xfrm>
            <a:off x="9611164" y="1493439"/>
            <a:ext cx="1714847" cy="796155"/>
          </a:xfrm>
          <a:prstGeom prst="wedgeRectCallout">
            <a:avLst>
              <a:gd name="adj1" fmla="val -44405"/>
              <a:gd name="adj2" fmla="val 100075"/>
            </a:avLst>
          </a:prstGeom>
          <a:solidFill>
            <a:srgbClr val="0CAF8F"/>
          </a:solidFill>
          <a:ln w="12700" cap="flat" cmpd="sng" algn="ctr">
            <a:solidFill>
              <a:srgbClr val="5A312D"/>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sv" noProof="0" dirty="0">
                <a:solidFill>
                  <a:prstClr val="white"/>
                </a:solidFill>
                <a:latin typeface="Calibri"/>
                <a:ea typeface="Arial"/>
                <a:cs typeface="Arial"/>
              </a:rPr>
              <a:t>Flippat klassrum-aktivitet</a:t>
            </a:r>
            <a:endParaRPr lang="sv" sz="1800" b="0" i="0" u="none" strike="noStrike" cap="none" spc="0" noProof="0" dirty="0">
              <a:ln>
                <a:noFill/>
              </a:ln>
              <a:solidFill>
                <a:prstClr val="white"/>
              </a:solidFill>
              <a:latin typeface="Calibri"/>
              <a:ea typeface="Arial"/>
              <a:cs typeface="Arial"/>
            </a:endParaRPr>
          </a:p>
        </p:txBody>
      </p:sp>
      <p:sp>
        <p:nvSpPr>
          <p:cNvPr id="10" name="Title 3">
            <a:extLst>
              <a:ext uri="{FF2B5EF4-FFF2-40B4-BE49-F238E27FC236}">
                <a16:creationId xmlns:a16="http://schemas.microsoft.com/office/drawing/2014/main" id="{9A34CF2B-C98B-F424-D808-9C0FC113EEDF}"/>
              </a:ext>
            </a:extLst>
          </p:cNvPr>
          <p:cNvSpPr>
            <a:spLocks noGrp="1"/>
          </p:cNvSpPr>
          <p:nvPr>
            <p:ph type="title"/>
          </p:nvPr>
        </p:nvSpPr>
        <p:spPr bwMode="auto">
          <a:xfrm>
            <a:off x="3289300" y="357115"/>
            <a:ext cx="8064500" cy="686435"/>
          </a:xfrm>
        </p:spPr>
        <p:txBody>
          <a:bodyPr>
            <a:normAutofit/>
          </a:bodyPr>
          <a:lstStyle/>
          <a:p>
            <a:r>
              <a:rPr lang="sv" dirty="0"/>
              <a:t>Elevtankar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EA0FDD-2901-9767-2C4E-8081E508739F}"/>
            </a:ext>
          </a:extLst>
        </p:cNvPr>
        <p:cNvGrpSpPr/>
        <p:nvPr/>
      </p:nvGrpSpPr>
      <p:grpSpPr bwMode="auto">
        <a:xfrm>
          <a:off x="0" y="0"/>
          <a:ext cx="0" cy="0"/>
          <a:chOff x="0" y="0"/>
          <a:chExt cx="0" cy="0"/>
        </a:xfrm>
      </p:grpSpPr>
      <p:pic>
        <p:nvPicPr>
          <p:cNvPr id="11" name="Gráfico 10">
            <a:extLst>
              <a:ext uri="{FF2B5EF4-FFF2-40B4-BE49-F238E27FC236}">
                <a16:creationId xmlns:a16="http://schemas.microsoft.com/office/drawing/2014/main" id="{23F7D2C0-0D33-E4A1-9325-B4E42A35C7B4}"/>
              </a:ext>
            </a:extLst>
          </p:cNvPr>
          <p:cNvPicPr>
            <a:picLocks noChangeAspect="1"/>
          </p:cNvPicPr>
          <p:nvPr/>
        </p:nvPicPr>
        <p:blipFill>
          <a:blip r:embed="rId3"/>
          <a:stretch/>
        </p:blipFill>
        <p:spPr bwMode="auto">
          <a:xfrm>
            <a:off x="10404811" y="-678275"/>
            <a:ext cx="293241" cy="293241"/>
          </a:xfrm>
          <a:prstGeom prst="rect">
            <a:avLst/>
          </a:prstGeom>
        </p:spPr>
      </p:pic>
      <p:pic>
        <p:nvPicPr>
          <p:cNvPr id="12" name="Gráfico 11">
            <a:extLst>
              <a:ext uri="{FF2B5EF4-FFF2-40B4-BE49-F238E27FC236}">
                <a16:creationId xmlns:a16="http://schemas.microsoft.com/office/drawing/2014/main" id="{463E8299-8C4D-7EC3-875F-AFCCD10C37A0}"/>
              </a:ext>
            </a:extLst>
          </p:cNvPr>
          <p:cNvPicPr>
            <a:picLocks noChangeAspect="1"/>
          </p:cNvPicPr>
          <p:nvPr/>
        </p:nvPicPr>
        <p:blipFill>
          <a:blip r:embed="rId4"/>
          <a:stretch/>
        </p:blipFill>
        <p:spPr bwMode="auto">
          <a:xfrm>
            <a:off x="10792101" y="-675943"/>
            <a:ext cx="293241" cy="293241"/>
          </a:xfrm>
          <a:prstGeom prst="rect">
            <a:avLst/>
          </a:prstGeom>
        </p:spPr>
      </p:pic>
      <p:pic>
        <p:nvPicPr>
          <p:cNvPr id="13" name="Gráfico 12">
            <a:extLst>
              <a:ext uri="{FF2B5EF4-FFF2-40B4-BE49-F238E27FC236}">
                <a16:creationId xmlns:a16="http://schemas.microsoft.com/office/drawing/2014/main" id="{D72968BB-B829-C551-0A3A-8A6E25C324F1}"/>
              </a:ext>
            </a:extLst>
          </p:cNvPr>
          <p:cNvPicPr>
            <a:picLocks noChangeAspect="1"/>
          </p:cNvPicPr>
          <p:nvPr/>
        </p:nvPicPr>
        <p:blipFill>
          <a:blip r:embed="rId5"/>
          <a:stretch/>
        </p:blipFill>
        <p:spPr bwMode="auto">
          <a:xfrm>
            <a:off x="11179391" y="-678275"/>
            <a:ext cx="293241" cy="293241"/>
          </a:xfrm>
          <a:prstGeom prst="rect">
            <a:avLst/>
          </a:prstGeom>
        </p:spPr>
      </p:pic>
      <p:pic>
        <p:nvPicPr>
          <p:cNvPr id="14" name="Gráfico 13">
            <a:extLst>
              <a:ext uri="{FF2B5EF4-FFF2-40B4-BE49-F238E27FC236}">
                <a16:creationId xmlns:a16="http://schemas.microsoft.com/office/drawing/2014/main" id="{7D43FE7D-1536-BA82-3975-147E1D4A3DCF}"/>
              </a:ext>
            </a:extLst>
          </p:cNvPr>
          <p:cNvPicPr>
            <a:picLocks noChangeAspect="1"/>
          </p:cNvPicPr>
          <p:nvPr/>
        </p:nvPicPr>
        <p:blipFill>
          <a:blip r:embed="rId6"/>
          <a:stretch/>
        </p:blipFill>
        <p:spPr bwMode="auto">
          <a:xfrm>
            <a:off x="11566681" y="-680607"/>
            <a:ext cx="293241" cy="293241"/>
          </a:xfrm>
          <a:prstGeom prst="rect">
            <a:avLst/>
          </a:prstGeom>
        </p:spPr>
      </p:pic>
      <p:sp>
        <p:nvSpPr>
          <p:cNvPr id="16" name="Rechteckige Legende 14">
            <a:extLst>
              <a:ext uri="{FF2B5EF4-FFF2-40B4-BE49-F238E27FC236}">
                <a16:creationId xmlns:a16="http://schemas.microsoft.com/office/drawing/2014/main" id="{F4776284-9659-96AE-9437-2F0E3AF9C0B2}"/>
              </a:ext>
            </a:extLst>
          </p:cNvPr>
          <p:cNvSpPr/>
          <p:nvPr/>
        </p:nvSpPr>
        <p:spPr bwMode="auto">
          <a:xfrm>
            <a:off x="9611164" y="1493439"/>
            <a:ext cx="1714847" cy="796155"/>
          </a:xfrm>
          <a:prstGeom prst="wedgeRectCallout">
            <a:avLst>
              <a:gd name="adj1" fmla="val -44405"/>
              <a:gd name="adj2" fmla="val 100075"/>
            </a:avLst>
          </a:prstGeom>
          <a:solidFill>
            <a:srgbClr val="0CAF8F"/>
          </a:solidFill>
          <a:ln w="12700" cap="flat" cmpd="sng" algn="ctr">
            <a:solidFill>
              <a:srgbClr val="5A312D"/>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sv" noProof="0" dirty="0">
                <a:solidFill>
                  <a:prstClr val="white"/>
                </a:solidFill>
                <a:latin typeface="Calibri"/>
                <a:ea typeface="Arial"/>
                <a:cs typeface="Arial"/>
              </a:rPr>
              <a:t>Flippat klassrum-aktivitet</a:t>
            </a:r>
            <a:endParaRPr lang="sv" sz="1800" b="0" i="0" u="none" strike="noStrike" cap="none" spc="0" noProof="0" dirty="0">
              <a:ln>
                <a:noFill/>
              </a:ln>
              <a:solidFill>
                <a:prstClr val="white"/>
              </a:solidFill>
              <a:latin typeface="Calibri"/>
              <a:ea typeface="Arial"/>
              <a:cs typeface="Arial"/>
            </a:endParaRPr>
          </a:p>
        </p:txBody>
      </p:sp>
      <p:sp>
        <p:nvSpPr>
          <p:cNvPr id="10" name="Title 3">
            <a:extLst>
              <a:ext uri="{FF2B5EF4-FFF2-40B4-BE49-F238E27FC236}">
                <a16:creationId xmlns:a16="http://schemas.microsoft.com/office/drawing/2014/main" id="{0AFECE0D-45E2-FB73-3532-B76961332B33}"/>
              </a:ext>
            </a:extLst>
          </p:cNvPr>
          <p:cNvSpPr>
            <a:spLocks noGrp="1"/>
          </p:cNvSpPr>
          <p:nvPr>
            <p:ph type="title"/>
          </p:nvPr>
        </p:nvSpPr>
        <p:spPr bwMode="auto">
          <a:xfrm>
            <a:off x="3289300" y="357115"/>
            <a:ext cx="8064500" cy="686435"/>
          </a:xfrm>
        </p:spPr>
        <p:txBody>
          <a:bodyPr>
            <a:normAutofit/>
          </a:bodyPr>
          <a:lstStyle/>
          <a:p>
            <a:r>
              <a:rPr lang="sv" dirty="0"/>
              <a:t>Elevtankar</a:t>
            </a:r>
          </a:p>
        </p:txBody>
      </p:sp>
      <p:sp>
        <p:nvSpPr>
          <p:cNvPr id="4" name="Rechteck 3"/>
          <p:cNvSpPr/>
          <p:nvPr/>
        </p:nvSpPr>
        <p:spPr bwMode="auto">
          <a:xfrm>
            <a:off x="1256195" y="1493439"/>
            <a:ext cx="7673494" cy="3416320"/>
          </a:xfrm>
          <a:prstGeom prst="rect">
            <a:avLst/>
          </a:prstGeom>
        </p:spPr>
        <p:txBody>
          <a:bodyPr wrap="square">
            <a:spAutoFit/>
          </a:bodyPr>
          <a:lstStyle/>
          <a:p>
            <a:r>
              <a:rPr lang="sv" noProof="0" dirty="0">
                <a:latin typeface="Poppins"/>
              </a:rPr>
              <a:t>”</a:t>
            </a:r>
            <a:r>
              <a:rPr lang="sv" i="1" noProof="0" dirty="0">
                <a:latin typeface="Poppins"/>
              </a:rPr>
              <a:t>I denna inledande utvärdering föreslog majoriteten av elevsvaren (N = 11) att </a:t>
            </a:r>
            <a:r>
              <a:rPr lang="sv" b="1" i="1" noProof="0" dirty="0">
                <a:latin typeface="Poppins"/>
              </a:rPr>
              <a:t>löven helt enkelt försvann</a:t>
            </a:r>
            <a:r>
              <a:rPr lang="sv" i="1" noProof="0" dirty="0">
                <a:latin typeface="Poppins"/>
              </a:rPr>
              <a:t>, med få försök att förklara vart de tog vägen (även om ett barn föreslog att de hade </a:t>
            </a:r>
            <a:r>
              <a:rPr lang="sv" b="1" i="1" noProof="0" dirty="0">
                <a:latin typeface="Poppins"/>
              </a:rPr>
              <a:t>hamnat ’på en annan planet’</a:t>
            </a:r>
            <a:r>
              <a:rPr lang="sv" i="1" noProof="0" dirty="0">
                <a:latin typeface="Poppins"/>
              </a:rPr>
              <a:t>). Eleverna uppgav att löven </a:t>
            </a:r>
            <a:r>
              <a:rPr lang="sv" b="1" i="1" noProof="0" dirty="0">
                <a:latin typeface="Poppins"/>
              </a:rPr>
              <a:t>’försvann’, ’dog’, ’blåstes bort’ </a:t>
            </a:r>
            <a:r>
              <a:rPr lang="sv" i="1" noProof="0" dirty="0">
                <a:latin typeface="Poppins"/>
              </a:rPr>
              <a:t>eller avlägsnades av renhållningsarbetare […]. Den återstående halvdelen av eleverna uppgav att lövens volym minskade över tid och verkade förstå att detta på något sätt måste tas med i förklaringen. Föga förvånande föreslog dock dessa elever </a:t>
            </a:r>
            <a:r>
              <a:rPr lang="sv" b="1" i="1" noProof="0" dirty="0">
                <a:latin typeface="Poppins"/>
              </a:rPr>
              <a:t>mekaniska </a:t>
            </a:r>
            <a:r>
              <a:rPr lang="sv" i="1" noProof="0" dirty="0">
                <a:latin typeface="Poppins"/>
              </a:rPr>
              <a:t>(snarare än kemiska) förändringsprocesser. De påpekade att människor och djur trampar på löven, som då går sönder i mindre bitar</a:t>
            </a:r>
            <a:r>
              <a:rPr lang="sv" noProof="0" dirty="0">
                <a:latin typeface="Poppins"/>
              </a:rPr>
              <a:t>” (ibid., s. 2141).</a:t>
            </a:r>
          </a:p>
        </p:txBody>
      </p:sp>
      <p:sp>
        <p:nvSpPr>
          <p:cNvPr id="5" name="Rechteck 3">
            <a:extLst>
              <a:ext uri="{FF2B5EF4-FFF2-40B4-BE49-F238E27FC236}">
                <a16:creationId xmlns:a16="http://schemas.microsoft.com/office/drawing/2014/main" id="{81E21DDA-98DE-FBAA-B820-88C3145BE258}"/>
              </a:ext>
            </a:extLst>
          </p:cNvPr>
          <p:cNvSpPr/>
          <p:nvPr/>
        </p:nvSpPr>
        <p:spPr bwMode="auto">
          <a:xfrm>
            <a:off x="2675978" y="4959538"/>
            <a:ext cx="6096000" cy="400110"/>
          </a:xfrm>
          <a:prstGeom prst="rect">
            <a:avLst/>
          </a:prstGeom>
        </p:spPr>
        <p:txBody>
          <a:bodyPr>
            <a:spAutoFit/>
          </a:bodyPr>
          <a:lstStyle/>
          <a:p>
            <a:r>
              <a:rPr lang="sv" sz="1000" noProof="0" dirty="0"/>
              <a:t>Ero-Tolliver, I., Lucas, D. &amp; Schauble, L. Young Children’s Thinking About Decomposition: Early Modeling Entrees to Complex Ideas in Science. </a:t>
            </a:r>
            <a:r>
              <a:rPr lang="sv" sz="1000" i="1" noProof="0" dirty="0"/>
              <a:t>Res Sci Educ</a:t>
            </a:r>
            <a:r>
              <a:rPr lang="sv" sz="1000" noProof="0" dirty="0"/>
              <a:t> </a:t>
            </a:r>
            <a:r>
              <a:rPr lang="sv" sz="1000" b="1" noProof="0" dirty="0"/>
              <a:t>43</a:t>
            </a:r>
            <a:r>
              <a:rPr lang="sv" sz="1000" noProof="0" dirty="0"/>
              <a:t>, 2137–2152 (2013). </a:t>
            </a:r>
            <a:r>
              <a:rPr lang="sv" sz="1000" noProof="0" dirty="0">
                <a:hlinkClick r:id="rId7"/>
              </a:rPr>
              <a:t>https://doi.org/10.1007/s11165-012-9348-4</a:t>
            </a:r>
            <a:endParaRPr lang="sv" sz="1000" noProof="0" dirty="0"/>
          </a:p>
        </p:txBody>
      </p:sp>
    </p:spTree>
    <p:extLst>
      <p:ext uri="{BB962C8B-B14F-4D97-AF65-F5344CB8AC3E}">
        <p14:creationId xmlns:p14="http://schemas.microsoft.com/office/powerpoint/2010/main" val="107333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Textfeld 1">
            <a:extLst>
              <a:ext uri="{FF2B5EF4-FFF2-40B4-BE49-F238E27FC236}">
                <a16:creationId xmlns:a16="http://schemas.microsoft.com/office/drawing/2014/main" id="{C8F854E4-204A-4AC5-A76E-6CC2D2D69409}"/>
              </a:ext>
            </a:extLst>
          </p:cNvPr>
          <p:cNvSpPr txBox="1"/>
          <p:nvPr/>
        </p:nvSpPr>
        <p:spPr>
          <a:xfrm>
            <a:off x="838216" y="1261982"/>
            <a:ext cx="7194739" cy="3077766"/>
          </a:xfrm>
          <a:prstGeom prst="rect">
            <a:avLst/>
          </a:prstGeom>
          <a:noFill/>
        </p:spPr>
        <p:txBody>
          <a:bodyPr wrap="square" rtlCol="0">
            <a:spAutoFit/>
          </a:bodyPr>
          <a:lstStyle/>
          <a:p>
            <a:endParaRPr lang="sv" noProof="0" dirty="0">
              <a:latin typeface="Poppins"/>
            </a:endParaRPr>
          </a:p>
          <a:p>
            <a:r>
              <a:rPr lang="sv" sz="2000" b="1" noProof="0" dirty="0">
                <a:latin typeface="Poppins"/>
              </a:rPr>
              <a:t>Diskutera i smågrupper</a:t>
            </a:r>
            <a:r>
              <a:rPr lang="sv" sz="2000" noProof="0" dirty="0">
                <a:latin typeface="Poppins"/>
              </a:rPr>
              <a:t>: </a:t>
            </a:r>
          </a:p>
          <a:p>
            <a:pPr marL="342900" indent="-342900">
              <a:buFont typeface="Arial" panose="020B0604020202020204" pitchFamily="34" charset="0"/>
              <a:buChar char="•"/>
            </a:pPr>
            <a:endParaRPr lang="sv" sz="2000" noProof="0" dirty="0">
              <a:latin typeface="Poppins"/>
            </a:endParaRPr>
          </a:p>
          <a:p>
            <a:pPr marL="342900" indent="-342900">
              <a:buFont typeface="Arial" panose="020B0604020202020204" pitchFamily="34" charset="0"/>
              <a:buChar char="•"/>
            </a:pPr>
            <a:r>
              <a:rPr lang="sv" sz="2000" i="1" noProof="0" dirty="0">
                <a:latin typeface="Poppins"/>
              </a:rPr>
              <a:t>Hur kan de här tankarna påverka lärprocessen?</a:t>
            </a:r>
          </a:p>
          <a:p>
            <a:pPr marL="342900" indent="-342900">
              <a:buFont typeface="Arial" panose="020B0604020202020204" pitchFamily="34" charset="0"/>
              <a:buChar char="•"/>
            </a:pPr>
            <a:r>
              <a:rPr lang="sv" sz="2000" i="1" noProof="0" dirty="0">
                <a:latin typeface="Poppins"/>
              </a:rPr>
              <a:t>Vad tycker ni om undervisningsmomentet som presenteras i artikeln?</a:t>
            </a:r>
          </a:p>
          <a:p>
            <a:pPr marL="342900" indent="-342900">
              <a:buFont typeface="Arial" panose="020B0604020202020204" pitchFamily="34" charset="0"/>
              <a:buChar char="•"/>
            </a:pPr>
            <a:r>
              <a:rPr lang="sv" sz="2000" i="1" noProof="0" dirty="0">
                <a:latin typeface="Poppins"/>
              </a:rPr>
              <a:t>Vilka är lektionens styrkor och eventuella svagheter? 			  </a:t>
            </a:r>
          </a:p>
          <a:p>
            <a:endParaRPr lang="sv" noProof="0" dirty="0">
              <a:latin typeface="Poppins"/>
            </a:endParaRPr>
          </a:p>
          <a:p>
            <a:endParaRPr lang="sv" noProof="0" dirty="0">
              <a:latin typeface="Poppins"/>
            </a:endParaRPr>
          </a:p>
        </p:txBody>
      </p:sp>
      <p:pic>
        <p:nvPicPr>
          <p:cNvPr id="17" name="Picture 2" descr="Community-Netzwerk Menschen Silhouette Symbol. Piktogramm ...">
            <a:extLst>
              <a:ext uri="{FF2B5EF4-FFF2-40B4-BE49-F238E27FC236}">
                <a16:creationId xmlns:a16="http://schemas.microsoft.com/office/drawing/2014/main" id="{EDDCC024-6383-48C8-9FBE-EE9B5D1A28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4687" y="1414485"/>
            <a:ext cx="2014515" cy="201451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3667C4E3-0A90-47BF-9C55-8C9F06F511E1}"/>
              </a:ext>
            </a:extLst>
          </p:cNvPr>
          <p:cNvPicPr>
            <a:picLocks noChangeAspect="1"/>
          </p:cNvPicPr>
          <p:nvPr/>
        </p:nvPicPr>
        <p:blipFill>
          <a:blip r:embed="rId8"/>
          <a:stretch>
            <a:fillRect/>
          </a:stretch>
        </p:blipFill>
        <p:spPr bwMode="auto">
          <a:xfrm>
            <a:off x="9570327" y="3546955"/>
            <a:ext cx="1783457" cy="1783457"/>
          </a:xfrm>
          <a:prstGeom prst="rect">
            <a:avLst/>
          </a:prstGeom>
        </p:spPr>
      </p:pic>
      <p:sp>
        <p:nvSpPr>
          <p:cNvPr id="19" name="Rechteck 18">
            <a:extLst>
              <a:ext uri="{FF2B5EF4-FFF2-40B4-BE49-F238E27FC236}">
                <a16:creationId xmlns:a16="http://schemas.microsoft.com/office/drawing/2014/main" id="{ABC570AA-D73D-4661-975C-A5AC45A1E4BC}"/>
              </a:ext>
            </a:extLst>
          </p:cNvPr>
          <p:cNvSpPr/>
          <p:nvPr/>
        </p:nvSpPr>
        <p:spPr bwMode="auto">
          <a:xfrm>
            <a:off x="838216" y="4074201"/>
            <a:ext cx="8504979" cy="967957"/>
          </a:xfrm>
          <a:prstGeom prst="rect">
            <a:avLst/>
          </a:prstGeom>
        </p:spPr>
        <p:txBody>
          <a:bodyPr wrap="square">
            <a:spAutoFit/>
          </a:bodyPr>
          <a:lstStyle/>
          <a:p>
            <a:pPr>
              <a:lnSpc>
                <a:spcPct val="150000"/>
              </a:lnSpc>
              <a:defRPr/>
            </a:pPr>
            <a:r>
              <a:rPr lang="sv" sz="2000" b="1" noProof="0" dirty="0">
                <a:latin typeface="Poppins"/>
                <a:cs typeface="Poppins"/>
              </a:rPr>
              <a:t>Dela med er av era slutsatser i en helgruppsdiskussion:</a:t>
            </a:r>
          </a:p>
          <a:p>
            <a:pPr marL="342900" indent="-342900">
              <a:lnSpc>
                <a:spcPct val="150000"/>
              </a:lnSpc>
              <a:buFont typeface="Arial" panose="020B0604020202020204" pitchFamily="34" charset="0"/>
              <a:buChar char="•"/>
              <a:defRPr/>
            </a:pPr>
            <a:r>
              <a:rPr lang="sv" sz="2000" i="1" noProof="0" dirty="0">
                <a:latin typeface="Poppins"/>
                <a:cs typeface="Poppins"/>
              </a:rPr>
              <a:t>Samla dessa tankar på en whiteboard, ett blädderblock</a:t>
            </a:r>
            <a:endParaRPr lang="sv" sz="2000" b="1" noProof="0" dirty="0">
              <a:latin typeface="Poppins"/>
              <a:cs typeface="Poppins"/>
            </a:endParaRPr>
          </a:p>
        </p:txBody>
      </p:sp>
      <p:sp>
        <p:nvSpPr>
          <p:cNvPr id="6" name="Title 3">
            <a:extLst>
              <a:ext uri="{FF2B5EF4-FFF2-40B4-BE49-F238E27FC236}">
                <a16:creationId xmlns:a16="http://schemas.microsoft.com/office/drawing/2014/main" id="{84FB7731-8784-BBCC-4DAF-13C777BAD939}"/>
              </a:ext>
            </a:extLst>
          </p:cNvPr>
          <p:cNvSpPr>
            <a:spLocks noGrp="1"/>
          </p:cNvSpPr>
          <p:nvPr>
            <p:ph type="title"/>
          </p:nvPr>
        </p:nvSpPr>
        <p:spPr bwMode="auto">
          <a:xfrm>
            <a:off x="3289300" y="357115"/>
            <a:ext cx="8064500" cy="686435"/>
          </a:xfrm>
        </p:spPr>
        <p:txBody>
          <a:bodyPr>
            <a:normAutofit/>
          </a:bodyPr>
          <a:lstStyle/>
          <a:p>
            <a:r>
              <a:rPr lang="sv" dirty="0"/>
              <a:t>Elevtankar</a:t>
            </a:r>
          </a:p>
        </p:txBody>
      </p:sp>
    </p:spTree>
    <p:extLst>
      <p:ext uri="{BB962C8B-B14F-4D97-AF65-F5344CB8AC3E}">
        <p14:creationId xmlns:p14="http://schemas.microsoft.com/office/powerpoint/2010/main" val="1647492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9" name="Rechteck 8"/>
          <p:cNvSpPr/>
          <p:nvPr/>
        </p:nvSpPr>
        <p:spPr bwMode="auto">
          <a:xfrm>
            <a:off x="557589" y="1599458"/>
            <a:ext cx="5755288" cy="1200329"/>
          </a:xfrm>
          <a:prstGeom prst="rect">
            <a:avLst/>
          </a:prstGeom>
        </p:spPr>
        <p:txBody>
          <a:bodyPr wrap="square" lIns="91440" tIns="45720" rIns="91440" bIns="45720" anchor="t">
            <a:spAutoFit/>
          </a:bodyPr>
          <a:lstStyle/>
          <a:p>
            <a:pPr>
              <a:lnSpc>
                <a:spcPct val="150000"/>
              </a:lnSpc>
              <a:buClr>
                <a:srgbClr val="000000"/>
              </a:buClr>
              <a:defRPr/>
            </a:pPr>
            <a:r>
              <a:rPr lang="sv" sz="2400" i="1" noProof="0" dirty="0">
                <a:latin typeface="Poppins"/>
                <a:cs typeface="Poppins"/>
              </a:rPr>
              <a:t>Ta med en burk med jord från din närmiljö till nästa gång.</a:t>
            </a:r>
            <a:endParaRPr lang="sv" sz="2400" i="1" noProof="0" dirty="0">
              <a:latin typeface="Poppins"/>
            </a:endParaRPr>
          </a:p>
        </p:txBody>
      </p:sp>
      <p:sp>
        <p:nvSpPr>
          <p:cNvPr id="2" name="Title 1">
            <a:extLst>
              <a:ext uri="{FF2B5EF4-FFF2-40B4-BE49-F238E27FC236}">
                <a16:creationId xmlns:a16="http://schemas.microsoft.com/office/drawing/2014/main" id="{588AB69B-7EC3-E55E-5454-2E569341567A}"/>
              </a:ext>
            </a:extLst>
          </p:cNvPr>
          <p:cNvSpPr>
            <a:spLocks noGrp="1"/>
          </p:cNvSpPr>
          <p:nvPr>
            <p:ph type="title"/>
          </p:nvPr>
        </p:nvSpPr>
        <p:spPr/>
        <p:txBody>
          <a:bodyPr>
            <a:normAutofit/>
          </a:bodyPr>
          <a:lstStyle/>
          <a:p>
            <a:r>
              <a:rPr lang="sv" dirty="0"/>
              <a:t>Uppgift till modul 3:</a:t>
            </a:r>
          </a:p>
        </p:txBody>
      </p:sp>
      <p:pic>
        <p:nvPicPr>
          <p:cNvPr id="5" name="Picture 2" descr="Harvest time | Soil samples stored in these jars will be use… | Flickr">
            <a:extLst>
              <a:ext uri="{FF2B5EF4-FFF2-40B4-BE49-F238E27FC236}">
                <a16:creationId xmlns:a16="http://schemas.microsoft.com/office/drawing/2014/main" id="{1735549A-E3E2-8390-82B9-6E76BE946FEE}"/>
              </a:ext>
            </a:extLst>
          </p:cNvPr>
          <p:cNvPicPr>
            <a:picLocks noChangeAspect="1" noChangeArrowheads="1"/>
          </p:cNvPicPr>
          <p:nvPr/>
        </p:nvPicPr>
        <p:blipFill>
          <a:blip r:embed="rId7"/>
          <a:stretch/>
        </p:blipFill>
        <p:spPr bwMode="auto">
          <a:xfrm>
            <a:off x="6591943" y="1599458"/>
            <a:ext cx="4479040" cy="320188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sv" noProof="0" dirty="0"/>
              <a:t>Modul 3</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lstStyle/>
          <a:p>
            <a:r>
              <a:rPr lang="sv" noProof="0" dirty="0"/>
              <a:t>Utforska och förklara markfrågor</a:t>
            </a:r>
          </a:p>
        </p:txBody>
      </p:sp>
    </p:spTree>
    <p:extLst>
      <p:ext uri="{BB962C8B-B14F-4D97-AF65-F5344CB8AC3E}">
        <p14:creationId xmlns:p14="http://schemas.microsoft.com/office/powerpoint/2010/main" val="152006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493712" y="1267884"/>
            <a:ext cx="5782474" cy="4339650"/>
          </a:xfrm>
          <a:prstGeom prst="rect">
            <a:avLst/>
          </a:prstGeom>
          <a:no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000" b="1" i="0" u="none" strike="noStrike" cap="none" spc="0" noProof="0" dirty="0">
                <a:ln>
                  <a:noFill/>
                </a:ln>
                <a:latin typeface="Poppins"/>
                <a:ea typeface="Arial"/>
                <a:cs typeface="Calibri" panose="020F0502020204030204" pitchFamily="34" charset="0"/>
              </a:rPr>
              <a:t>Gå ihop i</a:t>
            </a:r>
            <a:r>
              <a:rPr lang="sv" sz="2000" b="1" noProof="0" dirty="0">
                <a:latin typeface="Poppins"/>
                <a:ea typeface="Arial"/>
                <a:cs typeface="Calibri" panose="020F0502020204030204" pitchFamily="34" charset="0"/>
              </a:rPr>
              <a:t> </a:t>
            </a:r>
            <a:r>
              <a:rPr lang="sv" sz="2000" b="1" i="0" u="none" strike="noStrike" cap="none" spc="0" noProof="0" dirty="0">
                <a:ln>
                  <a:noFill/>
                </a:ln>
                <a:latin typeface="Poppins"/>
                <a:ea typeface="Arial"/>
                <a:cs typeface="Calibri" panose="020F0502020204030204" pitchFamily="34" charset="0"/>
              </a:rPr>
              <a:t>grupper om 3 och gör uppgiften:</a:t>
            </a:r>
          </a:p>
          <a:p>
            <a:pPr marL="0" marR="0" lvl="0" indent="0" algn="l" defTabSz="914400">
              <a:lnSpc>
                <a:spcPct val="100000"/>
              </a:lnSpc>
              <a:spcBef>
                <a:spcPts val="0"/>
              </a:spcBef>
              <a:spcAft>
                <a:spcPts val="0"/>
              </a:spcAft>
              <a:buClr>
                <a:srgbClr val="000000"/>
              </a:buClr>
              <a:buSzTx/>
              <a:buFont typeface="Arial"/>
              <a:buNone/>
              <a:defRPr/>
            </a:pPr>
            <a:endParaRPr lang="sv" sz="2000" b="0" i="0" u="none" strike="noStrike" cap="none" spc="0" noProof="0" dirty="0">
              <a:ln>
                <a:noFill/>
              </a:ln>
              <a:latin typeface="Poppins"/>
              <a:ea typeface="Arial"/>
              <a:cs typeface="Calibri" panose="020F0502020204030204" pitchFamily="34" charset="0"/>
            </a:endParaRPr>
          </a:p>
          <a:p>
            <a:pPr marL="0" marR="0" lvl="0" indent="0" algn="l" defTabSz="914400">
              <a:lnSpc>
                <a:spcPct val="100000"/>
              </a:lnSpc>
              <a:spcBef>
                <a:spcPts val="0"/>
              </a:spcBef>
              <a:spcAft>
                <a:spcPts val="0"/>
              </a:spcAft>
              <a:buClr>
                <a:srgbClr val="000000"/>
              </a:buClr>
              <a:buSzTx/>
              <a:buFont typeface="Arial"/>
              <a:buNone/>
              <a:defRPr/>
            </a:pPr>
            <a:r>
              <a:rPr lang="sv" b="1" i="0" u="sng" strike="noStrike" cap="none" spc="0" noProof="0" dirty="0">
                <a:ln>
                  <a:noFill/>
                </a:ln>
                <a:latin typeface="Poppins"/>
                <a:ea typeface="Arial"/>
                <a:cs typeface="Calibri" panose="020F0502020204030204" pitchFamily="34" charset="0"/>
              </a:rPr>
              <a:t>Uppgift 3.1</a:t>
            </a:r>
            <a:r>
              <a:rPr lang="sv" b="0" i="0" u="sng" strike="noStrike" cap="none" spc="0" noProof="0" dirty="0">
                <a:ln>
                  <a:noFill/>
                </a:ln>
                <a:latin typeface="Poppins"/>
                <a:ea typeface="Arial"/>
                <a:cs typeface="Calibri" panose="020F0502020204030204" pitchFamily="34" charset="0"/>
              </a:rPr>
              <a:t>.: </a:t>
            </a:r>
          </a:p>
          <a:p>
            <a:pPr marL="285750" marR="0" lvl="0" indent="-285750" algn="l" defTabSz="914400">
              <a:lnSpc>
                <a:spcPct val="100000"/>
              </a:lnSpc>
              <a:spcBef>
                <a:spcPts val="0"/>
              </a:spcBef>
              <a:spcAft>
                <a:spcPts val="0"/>
              </a:spcAft>
              <a:buClr>
                <a:srgbClr val="000000"/>
              </a:buClr>
              <a:buSzTx/>
              <a:buFont typeface="Wingdings"/>
              <a:buChar char="§"/>
              <a:defRPr/>
            </a:pPr>
            <a:r>
              <a:rPr lang="sv" b="0" i="0" u="none" strike="noStrike" cap="none" spc="0" noProof="0" dirty="0">
                <a:ln>
                  <a:noFill/>
                </a:ln>
                <a:latin typeface="Poppins"/>
                <a:ea typeface="Arial"/>
                <a:cs typeface="Calibri" panose="020F0502020204030204" pitchFamily="34" charset="0"/>
              </a:rPr>
              <a:t>Observera jorden noggrant och jämför de tre jordproverna – </a:t>
            </a:r>
            <a:r>
              <a:rPr lang="sv" b="0" i="1" u="none" strike="noStrike" cap="none" spc="0" noProof="0" dirty="0">
                <a:ln>
                  <a:noFill/>
                </a:ln>
                <a:latin typeface="Poppins"/>
                <a:ea typeface="Arial"/>
                <a:cs typeface="Calibri" panose="020F0502020204030204" pitchFamily="34" charset="0"/>
              </a:rPr>
              <a:t>känns och luktar de likadant?</a:t>
            </a:r>
            <a:endParaRPr lang="sv" i="1" noProof="0" dirty="0">
              <a:latin typeface="Poppins"/>
              <a:cs typeface="Calibri" panose="020F0502020204030204" pitchFamily="34" charset="0"/>
            </a:endParaRPr>
          </a:p>
          <a:p>
            <a:pPr marL="285750" lvl="0" indent="-285750">
              <a:buClr>
                <a:srgbClr val="000000"/>
              </a:buClr>
              <a:buFont typeface="Wingdings"/>
              <a:buChar char="§"/>
              <a:defRPr/>
            </a:pPr>
            <a:r>
              <a:rPr lang="sv" b="0" i="1" u="none" strike="noStrike" cap="none" spc="0" noProof="0" dirty="0">
                <a:ln>
                  <a:noFill/>
                </a:ln>
                <a:latin typeface="Poppins"/>
                <a:ea typeface="Arial"/>
                <a:cs typeface="Calibri" panose="020F0502020204030204" pitchFamily="34" charset="0"/>
              </a:rPr>
              <a:t>Vilka djur </a:t>
            </a:r>
            <a:r>
              <a:rPr lang="sv" i="1" noProof="0" dirty="0">
                <a:latin typeface="Poppins"/>
                <a:ea typeface="Arial"/>
                <a:cs typeface="Calibri" panose="020F0502020204030204" pitchFamily="34" charset="0"/>
              </a:rPr>
              <a:t>hittar ni</a:t>
            </a:r>
            <a:r>
              <a:rPr lang="sv" b="0" i="1" u="none" strike="noStrike" cap="none" spc="0" noProof="0" dirty="0">
                <a:ln>
                  <a:noFill/>
                </a:ln>
                <a:latin typeface="Poppins"/>
                <a:ea typeface="Arial"/>
                <a:cs typeface="Calibri" panose="020F0502020204030204" pitchFamily="34" charset="0"/>
              </a:rPr>
              <a:t>? </a:t>
            </a:r>
            <a:r>
              <a:rPr lang="sv" b="0" i="0" u="none" strike="noStrike" cap="none" spc="0" noProof="0" dirty="0">
                <a:ln>
                  <a:noFill/>
                </a:ln>
                <a:latin typeface="Poppins"/>
                <a:ea typeface="Arial"/>
                <a:cs typeface="Calibri" panose="020F0502020204030204" pitchFamily="34" charset="0"/>
              </a:rPr>
              <a:t>Ta reda på vad de heter och </a:t>
            </a:r>
            <a:r>
              <a:rPr lang="sv" noProof="0" dirty="0">
                <a:latin typeface="Poppins"/>
                <a:cs typeface="Calibri" panose="020F0502020204030204" pitchFamily="34" charset="0"/>
              </a:rPr>
              <a:t>om alla djur lever i alla de tre jordproverna</a:t>
            </a:r>
            <a:r>
              <a:rPr lang="sv" b="0" i="0" u="none" strike="noStrike" cap="none" spc="0" noProof="0" dirty="0">
                <a:ln>
                  <a:noFill/>
                </a:ln>
                <a:latin typeface="Poppins"/>
                <a:ea typeface="Arial"/>
                <a:cs typeface="Calibri" panose="020F0502020204030204" pitchFamily="34" charset="0"/>
              </a:rPr>
              <a:t>?</a:t>
            </a:r>
          </a:p>
          <a:p>
            <a:pPr marL="285750" marR="0" lvl="0" indent="-285750" algn="l" defTabSz="914400">
              <a:lnSpc>
                <a:spcPct val="100000"/>
              </a:lnSpc>
              <a:spcBef>
                <a:spcPts val="0"/>
              </a:spcBef>
              <a:spcAft>
                <a:spcPts val="0"/>
              </a:spcAft>
              <a:buClr>
                <a:srgbClr val="000000"/>
              </a:buClr>
              <a:buSzTx/>
              <a:buFont typeface="Wingdings"/>
              <a:buChar char="§"/>
              <a:defRPr/>
            </a:pPr>
            <a:endParaRPr lang="sv" b="0" i="0" u="none" strike="noStrike" cap="none" spc="0" noProof="0" dirty="0">
              <a:ln>
                <a:noFill/>
              </a:ln>
              <a:latin typeface="Poppins"/>
              <a:ea typeface="Arial"/>
              <a:cs typeface="Calibri" panose="020F0502020204030204" pitchFamily="34" charset="0"/>
            </a:endParaRPr>
          </a:p>
          <a:p>
            <a:pPr marL="0" marR="0" lvl="0" indent="0" algn="l" defTabSz="914400">
              <a:lnSpc>
                <a:spcPct val="100000"/>
              </a:lnSpc>
              <a:spcBef>
                <a:spcPts val="0"/>
              </a:spcBef>
              <a:spcAft>
                <a:spcPts val="0"/>
              </a:spcAft>
              <a:buClr>
                <a:srgbClr val="000000"/>
              </a:buClr>
              <a:buSzTx/>
              <a:buFont typeface="Arial"/>
              <a:buNone/>
              <a:defRPr/>
            </a:pPr>
            <a:r>
              <a:rPr lang="sv" b="0" i="0" u="sng" strike="noStrike" cap="none" spc="0" noProof="0" dirty="0">
                <a:ln>
                  <a:noFill/>
                </a:ln>
                <a:latin typeface="Poppins"/>
                <a:ea typeface="Arial"/>
                <a:cs typeface="Calibri" panose="020F0502020204030204" pitchFamily="34" charset="0"/>
              </a:rPr>
              <a:t>Material som behövs:</a:t>
            </a:r>
          </a:p>
          <a:p>
            <a:pPr marL="285750" marR="0" lvl="0" indent="-285750" algn="l" defTabSz="914400">
              <a:lnSpc>
                <a:spcPct val="100000"/>
              </a:lnSpc>
              <a:spcBef>
                <a:spcPts val="0"/>
              </a:spcBef>
              <a:spcAft>
                <a:spcPts val="0"/>
              </a:spcAft>
              <a:buClr>
                <a:srgbClr val="000000"/>
              </a:buClr>
              <a:buSzTx/>
              <a:buFont typeface="Wingdings"/>
              <a:buChar char="§"/>
              <a:defRPr/>
            </a:pPr>
            <a:r>
              <a:rPr lang="sv" b="0" i="0" u="none" strike="noStrike" cap="none" spc="0" noProof="0" dirty="0">
                <a:ln>
                  <a:noFill/>
                </a:ln>
                <a:latin typeface="Poppins"/>
                <a:ea typeface="Arial"/>
                <a:cs typeface="Calibri" panose="020F0502020204030204" pitchFamily="34" charset="0"/>
              </a:rPr>
              <a:t>lupp/stereomikroskop</a:t>
            </a:r>
          </a:p>
          <a:p>
            <a:pPr marL="285750" indent="-285750">
              <a:buClr>
                <a:srgbClr val="000000"/>
              </a:buClr>
              <a:buFont typeface="Wingdings"/>
              <a:buChar char="§"/>
              <a:defRPr/>
            </a:pPr>
            <a:r>
              <a:rPr lang="sv" b="0" i="0" u="none" strike="noStrike" cap="none" spc="0" noProof="0" dirty="0">
                <a:ln>
                  <a:noFill/>
                </a:ln>
                <a:latin typeface="Poppins"/>
                <a:ea typeface="Arial"/>
                <a:cs typeface="Calibri" panose="020F0502020204030204" pitchFamily="34" charset="0"/>
              </a:rPr>
              <a:t>bestämningsnyckel</a:t>
            </a:r>
          </a:p>
          <a:p>
            <a:pPr marL="285750" marR="0" lvl="0" indent="-285750" algn="l" defTabSz="914400">
              <a:lnSpc>
                <a:spcPct val="100000"/>
              </a:lnSpc>
              <a:spcBef>
                <a:spcPts val="0"/>
              </a:spcBef>
              <a:spcAft>
                <a:spcPts val="0"/>
              </a:spcAft>
              <a:buClr>
                <a:srgbClr val="000000"/>
              </a:buClr>
              <a:buSzTx/>
              <a:buFont typeface="Wingdings"/>
              <a:buChar char="§"/>
              <a:defRPr/>
            </a:pPr>
            <a:r>
              <a:rPr lang="sv" b="0" i="0" u="none" strike="noStrike" cap="none" spc="0" noProof="0" dirty="0">
                <a:ln>
                  <a:noFill/>
                </a:ln>
                <a:latin typeface="Poppins"/>
                <a:ea typeface="Arial"/>
                <a:cs typeface="Calibri" panose="020F0502020204030204" pitchFamily="34" charset="0"/>
              </a:rPr>
              <a:t>arbetsblad – protokoll</a:t>
            </a:r>
            <a:endParaRPr lang="sv" sz="1200" b="0" i="0" u="none" strike="noStrike" cap="none" spc="0" noProof="0" dirty="0">
              <a:ln>
                <a:noFill/>
              </a:ln>
              <a:solidFill>
                <a:srgbClr val="000000"/>
              </a:solidFill>
              <a:latin typeface="Poppins"/>
              <a:cs typeface="Arial"/>
            </a:endParaRPr>
          </a:p>
        </p:txBody>
      </p:sp>
      <p:sp>
        <p:nvSpPr>
          <p:cNvPr id="2" name="Title 1">
            <a:extLst>
              <a:ext uri="{FF2B5EF4-FFF2-40B4-BE49-F238E27FC236}">
                <a16:creationId xmlns:a16="http://schemas.microsoft.com/office/drawing/2014/main" id="{E1014760-668D-FA5B-227A-031CE2DA49CE}"/>
              </a:ext>
            </a:extLst>
          </p:cNvPr>
          <p:cNvSpPr>
            <a:spLocks noGrp="1"/>
          </p:cNvSpPr>
          <p:nvPr>
            <p:ph type="title"/>
          </p:nvPr>
        </p:nvSpPr>
        <p:spPr/>
        <p:txBody>
          <a:bodyPr/>
          <a:lstStyle/>
          <a:p>
            <a:r>
              <a:rPr lang="sv" dirty="0"/>
              <a:t>utforska</a:t>
            </a:r>
          </a:p>
        </p:txBody>
      </p:sp>
      <p:pic>
        <p:nvPicPr>
          <p:cNvPr id="5" name="Picture 2" descr="Harvest time | Soil samples stored in these jars will be use… | Flickr">
            <a:extLst>
              <a:ext uri="{FF2B5EF4-FFF2-40B4-BE49-F238E27FC236}">
                <a16:creationId xmlns:a16="http://schemas.microsoft.com/office/drawing/2014/main" id="{45444053-A6EE-C962-EF71-0B8092095054}"/>
              </a:ext>
            </a:extLst>
          </p:cNvPr>
          <p:cNvPicPr>
            <a:picLocks noChangeAspect="1" noChangeArrowheads="1"/>
          </p:cNvPicPr>
          <p:nvPr/>
        </p:nvPicPr>
        <p:blipFill>
          <a:blip r:embed="rId8"/>
          <a:stretch/>
        </p:blipFill>
        <p:spPr bwMode="auto">
          <a:xfrm>
            <a:off x="6591943" y="1599458"/>
            <a:ext cx="4479040" cy="3201884"/>
          </a:xfrm>
          <a:prstGeom prst="rect">
            <a:avLst/>
          </a:prstGeom>
          <a:noFill/>
        </p:spPr>
      </p:pic>
      <p:sp>
        <p:nvSpPr>
          <p:cNvPr id="15" name="Rechteckige Legende 14"/>
          <p:cNvSpPr/>
          <p:nvPr/>
        </p:nvSpPr>
        <p:spPr bwMode="auto">
          <a:xfrm>
            <a:off x="7506521" y="5014032"/>
            <a:ext cx="2792675" cy="686435"/>
          </a:xfrm>
          <a:prstGeom prst="wedgeRectCallout">
            <a:avLst>
              <a:gd name="adj1" fmla="val -53647"/>
              <a:gd name="adj2" fmla="val -125732"/>
            </a:avLst>
          </a:prstGeom>
          <a:solidFill>
            <a:srgbClr val="0CAF8F"/>
          </a:solidFill>
          <a:ln w="12700" cap="flat" cmpd="sng" algn="ctr">
            <a:solidFill>
              <a:srgbClr val="5A312D"/>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sv" sz="1800" b="0" i="0" u="none" strike="noStrike" cap="none" spc="0" noProof="0" dirty="0">
                <a:ln>
                  <a:noFill/>
                </a:ln>
                <a:solidFill>
                  <a:prstClr val="white"/>
                </a:solidFill>
                <a:latin typeface="Calibri"/>
                <a:ea typeface="Arial"/>
                <a:cs typeface="Arial"/>
              </a:rPr>
              <a:t>Har alla tagit med en burk jord?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pic>
        <p:nvPicPr>
          <p:cNvPr id="2" name="Grafik 1"/>
          <p:cNvPicPr>
            <a:picLocks noChangeAspect="1"/>
          </p:cNvPicPr>
          <p:nvPr/>
        </p:nvPicPr>
        <p:blipFill>
          <a:blip r:embed="rId8"/>
          <a:stretch/>
        </p:blipFill>
        <p:spPr bwMode="auto">
          <a:xfrm>
            <a:off x="3524112" y="1436398"/>
            <a:ext cx="4909308" cy="3985203"/>
          </a:xfrm>
          <a:prstGeom prst="rect">
            <a:avLst/>
          </a:prstGeom>
        </p:spPr>
      </p:pic>
      <p:sp>
        <p:nvSpPr>
          <p:cNvPr id="4" name="Rechteck 3"/>
          <p:cNvSpPr/>
          <p:nvPr/>
        </p:nvSpPr>
        <p:spPr bwMode="auto">
          <a:xfrm>
            <a:off x="4420238" y="5421601"/>
            <a:ext cx="3260829" cy="307777"/>
          </a:xfrm>
          <a:prstGeom prst="rect">
            <a:avLst/>
          </a:prstGeom>
        </p:spPr>
        <p:txBody>
          <a:bodyPr wrap="none">
            <a:spAutoFit/>
          </a:bodyPr>
          <a:lstStyle/>
          <a:p>
            <a:pPr marL="0" marR="0" lvl="0" indent="0" algn="l" defTabSz="914400">
              <a:lnSpc>
                <a:spcPct val="100000"/>
              </a:lnSpc>
              <a:spcBef>
                <a:spcPts val="0"/>
              </a:spcBef>
              <a:spcAft>
                <a:spcPts val="0"/>
              </a:spcAft>
              <a:buClr>
                <a:srgbClr val="000000"/>
              </a:buClr>
              <a:buSzTx/>
              <a:buFont typeface="Arial"/>
              <a:buNone/>
              <a:defRPr/>
            </a:pPr>
            <a:r>
              <a:rPr lang="sv" sz="1400" b="0" i="0" u="none" strike="noStrike" cap="none" spc="0" noProof="0" dirty="0">
                <a:ln>
                  <a:noFill/>
                </a:ln>
                <a:solidFill>
                  <a:srgbClr val="000000"/>
                </a:solidFill>
                <a:latin typeface="MuseoSans"/>
                <a:cs typeface="Arial"/>
              </a:rPr>
              <a:t>Bildkälla: www</a:t>
            </a:r>
            <a:r>
              <a:rPr lang="sv" sz="1400" b="0" i="0" u="none" strike="noStrike" cap="none" spc="0" noProof="0" dirty="0">
                <a:ln>
                  <a:noFill/>
                </a:ln>
                <a:solidFill>
                  <a:srgbClr val="59302C"/>
                </a:solidFill>
                <a:latin typeface="MuseoSans"/>
                <a:cs typeface="Arial"/>
              </a:rPr>
              <a:t>.lesb</a:t>
            </a:r>
            <a:r>
              <a:rPr lang="sv" sz="1400" b="0" i="0" u="none" strike="noStrike" cap="none" spc="0" noProof="0" dirty="0">
                <a:ln>
                  <a:noFill/>
                </a:ln>
                <a:solidFill>
                  <a:srgbClr val="000000"/>
                </a:solidFill>
                <a:latin typeface="MuseoSans"/>
                <a:cs typeface="Arial"/>
              </a:rPr>
              <a:t>ullesdemo.fr</a:t>
            </a:r>
            <a:endParaRPr lang="sv" sz="1400" b="0" i="0" u="none" strike="noStrike" cap="none" spc="0" noProof="0" dirty="0">
              <a:ln>
                <a:noFill/>
              </a:ln>
              <a:solidFill>
                <a:srgbClr val="000000"/>
              </a:solidFill>
              <a:latin typeface="Arial"/>
              <a:cs typeface="Arial"/>
            </a:endParaRPr>
          </a:p>
        </p:txBody>
      </p:sp>
      <p:sp>
        <p:nvSpPr>
          <p:cNvPr id="3" name="Textfeld 2">
            <a:extLst>
              <a:ext uri="{FF2B5EF4-FFF2-40B4-BE49-F238E27FC236}">
                <a16:creationId xmlns:a16="http://schemas.microsoft.com/office/drawing/2014/main" id="{19119FAA-F327-2E2A-C92F-5C00300AB7D0}"/>
              </a:ext>
            </a:extLst>
          </p:cNvPr>
          <p:cNvSpPr txBox="1"/>
          <p:nvPr/>
        </p:nvSpPr>
        <p:spPr bwMode="auto">
          <a:xfrm>
            <a:off x="951217" y="1236111"/>
            <a:ext cx="1760451"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Utforska</a:t>
            </a:r>
          </a:p>
        </p:txBody>
      </p:sp>
      <p:sp>
        <p:nvSpPr>
          <p:cNvPr id="5" name="Title 4">
            <a:extLst>
              <a:ext uri="{FF2B5EF4-FFF2-40B4-BE49-F238E27FC236}">
                <a16:creationId xmlns:a16="http://schemas.microsoft.com/office/drawing/2014/main" id="{1691C50D-7354-4AD4-77A9-100DAAB7461E}"/>
              </a:ext>
            </a:extLst>
          </p:cNvPr>
          <p:cNvSpPr>
            <a:spLocks noGrp="1"/>
          </p:cNvSpPr>
          <p:nvPr>
            <p:ph type="title"/>
          </p:nvPr>
        </p:nvSpPr>
        <p:spPr/>
        <p:txBody>
          <a:bodyPr>
            <a:normAutofit/>
          </a:bodyPr>
          <a:lstStyle/>
          <a:p>
            <a:r>
              <a:rPr lang="sv" dirty="0"/>
              <a:t>Eleverna tar själva reda på något nytt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Rechteck 2"/>
          <p:cNvSpPr/>
          <p:nvPr/>
        </p:nvSpPr>
        <p:spPr bwMode="auto">
          <a:xfrm>
            <a:off x="1241419" y="2332746"/>
            <a:ext cx="9532258" cy="1891287"/>
          </a:xfrm>
          <a:prstGeom prst="rect">
            <a:avLst/>
          </a:prstGeom>
          <a:ln w="12700">
            <a:noFill/>
          </a:ln>
        </p:spPr>
        <p:txBody>
          <a:bodyPr wrap="square">
            <a:spAutoFit/>
          </a:bodyPr>
          <a:lstStyle/>
          <a:p>
            <a:pPr>
              <a:lnSpc>
                <a:spcPct val="150000"/>
              </a:lnSpc>
              <a:defRPr/>
            </a:pPr>
            <a:r>
              <a:rPr lang="sv" sz="2000" noProof="0" dirty="0">
                <a:latin typeface="Poppins"/>
                <a:cs typeface="Calibri" panose="020F0502020204030204" pitchFamily="34" charset="0"/>
              </a:rPr>
              <a:t>Skapa tillfällen som ger eleverna möjlighet att generera kunskap självständigt och aktivt, att skaffa erfarenhet och bygga en djupare begreppsförståelse, att tillämpa befintliga kunskaper och vidareutveckla begrepp, att tillgodogöra sig och tillämpa procedurella kunskaper och färdigheter.</a:t>
            </a:r>
          </a:p>
        </p:txBody>
      </p:sp>
      <p:sp>
        <p:nvSpPr>
          <p:cNvPr id="7" name="Title 4">
            <a:extLst>
              <a:ext uri="{FF2B5EF4-FFF2-40B4-BE49-F238E27FC236}">
                <a16:creationId xmlns:a16="http://schemas.microsoft.com/office/drawing/2014/main" id="{A9B70E49-A811-098A-EA9E-E96C7EBBC574}"/>
              </a:ext>
            </a:extLst>
          </p:cNvPr>
          <p:cNvSpPr>
            <a:spLocks noGrp="1"/>
          </p:cNvSpPr>
          <p:nvPr>
            <p:ph type="title"/>
          </p:nvPr>
        </p:nvSpPr>
        <p:spPr bwMode="auto">
          <a:xfrm>
            <a:off x="3289300" y="357115"/>
            <a:ext cx="8064500" cy="686435"/>
          </a:xfrm>
        </p:spPr>
        <p:txBody>
          <a:bodyPr>
            <a:normAutofit/>
          </a:bodyPr>
          <a:lstStyle/>
          <a:p>
            <a:r>
              <a:rPr lang="sv" dirty="0"/>
              <a:t>Eleverna tar själva reda på något nytt</a:t>
            </a:r>
          </a:p>
        </p:txBody>
      </p:sp>
      <p:sp>
        <p:nvSpPr>
          <p:cNvPr id="2" name="Textfeld 2">
            <a:extLst>
              <a:ext uri="{FF2B5EF4-FFF2-40B4-BE49-F238E27FC236}">
                <a16:creationId xmlns:a16="http://schemas.microsoft.com/office/drawing/2014/main" id="{E5BB56FC-600F-AD8C-8489-5A332D002EDF}"/>
              </a:ext>
            </a:extLst>
          </p:cNvPr>
          <p:cNvSpPr txBox="1"/>
          <p:nvPr/>
        </p:nvSpPr>
        <p:spPr bwMode="auto">
          <a:xfrm>
            <a:off x="951217" y="1236111"/>
            <a:ext cx="1760451"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Utforska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itle 3">
            <a:extLst>
              <a:ext uri="{FF2B5EF4-FFF2-40B4-BE49-F238E27FC236}">
                <a16:creationId xmlns:a16="http://schemas.microsoft.com/office/drawing/2014/main" id="{F80B7E05-3920-FA12-651D-2CB58B46323B}"/>
              </a:ext>
            </a:extLst>
          </p:cNvPr>
          <p:cNvSpPr>
            <a:spLocks noGrp="1"/>
          </p:cNvSpPr>
          <p:nvPr>
            <p:ph type="title"/>
          </p:nvPr>
        </p:nvSpPr>
        <p:spPr/>
        <p:txBody>
          <a:bodyPr>
            <a:normAutofit/>
          </a:bodyPr>
          <a:lstStyle/>
          <a:p>
            <a:r>
              <a:rPr lang="sv" dirty="0"/>
              <a:t>Hur forskare skaffar kunskap</a:t>
            </a:r>
          </a:p>
        </p:txBody>
      </p:sp>
      <p:sp>
        <p:nvSpPr>
          <p:cNvPr id="8" name="Rechteck 2"/>
          <p:cNvSpPr/>
          <p:nvPr/>
        </p:nvSpPr>
        <p:spPr bwMode="auto">
          <a:xfrm>
            <a:off x="1241418" y="2339597"/>
            <a:ext cx="9532257" cy="2357056"/>
          </a:xfrm>
          <a:prstGeom prst="rect">
            <a:avLst/>
          </a:prstGeom>
          <a:ln w="12700">
            <a:noFill/>
          </a:ln>
        </p:spPr>
        <p:txBody>
          <a:bodyPr wrap="square">
            <a:spAutoFit/>
          </a:bodyPr>
          <a:lstStyle/>
          <a:p>
            <a:pPr>
              <a:lnSpc>
                <a:spcPct val="150000"/>
              </a:lnSpc>
              <a:defRPr/>
            </a:pPr>
            <a:r>
              <a:rPr lang="sv" sz="2000" noProof="0" dirty="0">
                <a:latin typeface="Poppins"/>
                <a:cs typeface="Calibri" panose="020F0502020204030204" pitchFamily="34" charset="0"/>
              </a:rPr>
              <a:t>Ny kunskap inom biologi förvärvas genom ett samspel mellan empiri och teori, dvs. att man å ena sidan skaffar erfarenhet genom observation och samlar in motsvarande mätbara data, å andra sidan använder befintliga kunskaper/befintliga teorier för att ställa upp antaganden/hypoteser och orsakssamband (om-så-förhållanden). </a:t>
            </a:r>
          </a:p>
        </p:txBody>
      </p:sp>
      <p:sp>
        <p:nvSpPr>
          <p:cNvPr id="2" name="Textfeld 2">
            <a:extLst>
              <a:ext uri="{FF2B5EF4-FFF2-40B4-BE49-F238E27FC236}">
                <a16:creationId xmlns:a16="http://schemas.microsoft.com/office/drawing/2014/main" id="{39779726-F262-AB1A-AEDA-80FD9C5A74BA}"/>
              </a:ext>
            </a:extLst>
          </p:cNvPr>
          <p:cNvSpPr txBox="1"/>
          <p:nvPr/>
        </p:nvSpPr>
        <p:spPr bwMode="auto">
          <a:xfrm>
            <a:off x="951217" y="1236111"/>
            <a:ext cx="1760451"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Utforska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Rechteck 2"/>
          <p:cNvSpPr/>
          <p:nvPr/>
        </p:nvSpPr>
        <p:spPr bwMode="auto">
          <a:xfrm>
            <a:off x="998532" y="2021691"/>
            <a:ext cx="9057777" cy="2814617"/>
          </a:xfrm>
          <a:prstGeom prst="rect">
            <a:avLst/>
          </a:prstGeom>
        </p:spPr>
        <p:txBody>
          <a:bodyPr wrap="square">
            <a:spAutoFit/>
          </a:bodyPr>
          <a:lstStyle/>
          <a:p>
            <a:pPr marL="285750" indent="-285750">
              <a:lnSpc>
                <a:spcPct val="150000"/>
              </a:lnSpc>
              <a:buFont typeface="Arial"/>
              <a:buChar char="•"/>
              <a:defRPr/>
            </a:pPr>
            <a:r>
              <a:rPr lang="sv" sz="2000" noProof="0" dirty="0">
                <a:latin typeface="Poppins"/>
                <a:cs typeface="Calibri" panose="020F0502020204030204" pitchFamily="34" charset="0"/>
              </a:rPr>
              <a:t>Mer eller mindre strukturerade lärmöjligheter: utvalt informationsmaterial, litteratursökning, enkäter/intervjuer</a:t>
            </a:r>
          </a:p>
          <a:p>
            <a:pPr marL="285750" indent="-285750">
              <a:lnSpc>
                <a:spcPct val="150000"/>
              </a:lnSpc>
              <a:buFont typeface="Arial"/>
              <a:buChar char="•"/>
              <a:defRPr/>
            </a:pPr>
            <a:r>
              <a:rPr lang="sv" sz="2000" noProof="0" dirty="0">
                <a:latin typeface="Poppins"/>
                <a:cs typeface="Calibri" panose="020F0502020204030204" pitchFamily="34" charset="0"/>
              </a:rPr>
              <a:t>Experiment (skapa fenomen)</a:t>
            </a:r>
          </a:p>
          <a:p>
            <a:pPr marL="285750" indent="-285750">
              <a:lnSpc>
                <a:spcPct val="150000"/>
              </a:lnSpc>
              <a:buFont typeface="Arial"/>
              <a:buChar char="•"/>
              <a:defRPr/>
            </a:pPr>
            <a:r>
              <a:rPr lang="sv" sz="2000" noProof="0" dirty="0">
                <a:latin typeface="Poppins"/>
                <a:cs typeface="Calibri" panose="020F0502020204030204" pitchFamily="34" charset="0"/>
              </a:rPr>
              <a:t>Experiment (testa variabler)</a:t>
            </a:r>
          </a:p>
          <a:p>
            <a:pPr marL="285750" indent="-285750">
              <a:lnSpc>
                <a:spcPct val="150000"/>
              </a:lnSpc>
              <a:buFont typeface="Arial"/>
              <a:buChar char="•"/>
              <a:defRPr/>
            </a:pPr>
            <a:r>
              <a:rPr lang="sv" sz="2000" noProof="0" dirty="0">
                <a:latin typeface="Poppins"/>
                <a:cs typeface="Calibri" panose="020F0502020204030204" pitchFamily="34" charset="0"/>
              </a:rPr>
              <a:t>Simuleringsspel/rollekar: t.ex. målinriktad förberedelse inför diskussion etc. </a:t>
            </a:r>
          </a:p>
          <a:p>
            <a:pPr marL="285750" indent="-285750">
              <a:lnSpc>
                <a:spcPct val="150000"/>
              </a:lnSpc>
              <a:buFont typeface="Arial"/>
              <a:buChar char="•"/>
              <a:defRPr/>
            </a:pPr>
            <a:r>
              <a:rPr lang="sv" sz="2000" noProof="0" dirty="0">
                <a:latin typeface="Poppins"/>
                <a:cs typeface="Calibri" panose="020F0502020204030204" pitchFamily="34" charset="0"/>
              </a:rPr>
              <a:t>Undersökande lärande</a:t>
            </a:r>
          </a:p>
        </p:txBody>
      </p:sp>
      <p:sp>
        <p:nvSpPr>
          <p:cNvPr id="4" name="Title 3">
            <a:extLst>
              <a:ext uri="{FF2B5EF4-FFF2-40B4-BE49-F238E27FC236}">
                <a16:creationId xmlns:a16="http://schemas.microsoft.com/office/drawing/2014/main" id="{15B77464-DCC0-DDD3-DF05-099357A357CD}"/>
              </a:ext>
            </a:extLst>
          </p:cNvPr>
          <p:cNvSpPr>
            <a:spLocks noGrp="1"/>
          </p:cNvSpPr>
          <p:nvPr>
            <p:ph type="title"/>
          </p:nvPr>
        </p:nvSpPr>
        <p:spPr/>
        <p:txBody>
          <a:bodyPr>
            <a:normAutofit/>
          </a:bodyPr>
          <a:lstStyle/>
          <a:p>
            <a:r>
              <a:rPr lang="sv" dirty="0"/>
              <a:t>Metoder för att aktivt arbeta med innehåll</a:t>
            </a:r>
          </a:p>
        </p:txBody>
      </p:sp>
      <p:sp>
        <p:nvSpPr>
          <p:cNvPr id="2" name="Textfeld 2">
            <a:extLst>
              <a:ext uri="{FF2B5EF4-FFF2-40B4-BE49-F238E27FC236}">
                <a16:creationId xmlns:a16="http://schemas.microsoft.com/office/drawing/2014/main" id="{8C5BA5EC-3C8E-B09C-4757-5B3C51D2D1F2}"/>
              </a:ext>
            </a:extLst>
          </p:cNvPr>
          <p:cNvSpPr txBox="1"/>
          <p:nvPr/>
        </p:nvSpPr>
        <p:spPr bwMode="auto">
          <a:xfrm>
            <a:off x="951217" y="1236111"/>
            <a:ext cx="1760451"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Utforska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sv" noProof="0" dirty="0"/>
              <a:t>Modul 1</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lstStyle/>
          <a:p>
            <a:r>
              <a:rPr lang="sv" noProof="0" dirty="0"/>
              <a:t>Utmana dina föreställningar </a:t>
            </a:r>
          </a:p>
        </p:txBody>
      </p:sp>
    </p:spTree>
    <p:extLst>
      <p:ext uri="{BB962C8B-B14F-4D97-AF65-F5344CB8AC3E}">
        <p14:creationId xmlns:p14="http://schemas.microsoft.com/office/powerpoint/2010/main" val="22722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itle 1">
            <a:extLst>
              <a:ext uri="{FF2B5EF4-FFF2-40B4-BE49-F238E27FC236}">
                <a16:creationId xmlns:a16="http://schemas.microsoft.com/office/drawing/2014/main" id="{A3A8DDA0-78A2-82CC-A8A1-5A024EEF2FC9}"/>
              </a:ext>
            </a:extLst>
          </p:cNvPr>
          <p:cNvSpPr>
            <a:spLocks noGrp="1"/>
          </p:cNvSpPr>
          <p:nvPr>
            <p:ph type="title"/>
          </p:nvPr>
        </p:nvSpPr>
        <p:spPr/>
        <p:txBody>
          <a:bodyPr>
            <a:normAutofit/>
          </a:bodyPr>
          <a:lstStyle/>
          <a:p>
            <a:r>
              <a:rPr lang="sv" dirty="0"/>
              <a:t>De som förklarar lär sig mest</a:t>
            </a:r>
          </a:p>
        </p:txBody>
      </p:sp>
      <p:sp>
        <p:nvSpPr>
          <p:cNvPr id="4" name="Textfeld 13"/>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
        <p:nvSpPr>
          <p:cNvPr id="6" name="Textfeld 2"/>
          <p:cNvSpPr txBox="1"/>
          <p:nvPr/>
        </p:nvSpPr>
        <p:spPr bwMode="auto">
          <a:xfrm>
            <a:off x="1241418" y="2343701"/>
            <a:ext cx="9266785" cy="2352952"/>
          </a:xfrm>
          <a:prstGeom prst="rect">
            <a:avLst/>
          </a:prstGeom>
          <a:noFill/>
          <a:ln>
            <a:noFill/>
          </a:ln>
        </p:spPr>
        <p:txBody>
          <a:bodyPr wrap="square" lIns="91440" tIns="45720" rIns="91440" bIns="45720" rtlCol="0" anchor="t">
            <a:spAutoFit/>
          </a:bodyPr>
          <a:lstStyle/>
          <a:p>
            <a:pPr>
              <a:lnSpc>
                <a:spcPct val="150000"/>
              </a:lnSpc>
              <a:buClr>
                <a:srgbClr val="000000"/>
              </a:buClr>
              <a:defRPr/>
            </a:pPr>
            <a:r>
              <a:rPr lang="sv" sz="2000" noProof="0" dirty="0">
                <a:latin typeface="Poppins"/>
                <a:cs typeface="Calibri"/>
              </a:rPr>
              <a:t>Skapa tillfällen för elever att förklara nya kunskaper för sig själva, andra och läraren. När så krävs, erbjud tillfällen som läraren kan använda för att ställa uppföljande frågor och, om nödvändigt, tydliggöra tankar och vidareutveckla ”alternativa elevtankar” eller korrigera felaktiga elevförklaringar etc.</a:t>
            </a:r>
            <a:endParaRPr lang="sv" sz="2000" noProof="0" dirty="0">
              <a:latin typeface="Poppins"/>
            </a:endParaRPr>
          </a:p>
          <a:p>
            <a:pPr lvl="0">
              <a:lnSpc>
                <a:spcPct val="150000"/>
              </a:lnSpc>
              <a:buClr>
                <a:srgbClr val="000000"/>
              </a:buClr>
              <a:defRPr/>
            </a:pPr>
            <a:endParaRPr lang="sv" sz="2000" b="0" i="0" u="none" strike="noStrike" cap="none" spc="0" noProof="0" dirty="0">
              <a:ln>
                <a:noFill/>
              </a:ln>
              <a:latin typeface="Poppins"/>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extfeld 1"/>
          <p:cNvSpPr txBox="1"/>
          <p:nvPr/>
        </p:nvSpPr>
        <p:spPr bwMode="auto">
          <a:xfrm>
            <a:off x="641651" y="2170264"/>
            <a:ext cx="6568041" cy="2818720"/>
          </a:xfrm>
          <a:prstGeom prst="rect">
            <a:avLst/>
          </a:prstGeom>
          <a:noFill/>
        </p:spPr>
        <p:txBody>
          <a:bodyPr wrap="square" rtlCol="0">
            <a:spAutoFit/>
          </a:bodyPr>
          <a:lstStyle/>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sv" sz="2000" b="0" i="0" u="none" strike="noStrike" cap="none" spc="0" noProof="0" dirty="0">
                <a:ln>
                  <a:noFill/>
                </a:ln>
                <a:latin typeface="Poppins"/>
                <a:ea typeface="Arial"/>
                <a:cs typeface="Calibri" panose="020F0502020204030204" pitchFamily="34" charset="0"/>
              </a:rPr>
              <a:t>Vanligtvis är det läraren som förklarar – i den här fasen erbjuder vi aktiviteter där eleverna ombeds att förklara </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sv" sz="2000" b="0" i="0" u="none" strike="noStrike" cap="none" spc="0" noProof="0" dirty="0">
                <a:ln>
                  <a:noFill/>
                </a:ln>
                <a:latin typeface="Poppins"/>
                <a:cs typeface="Calibri" panose="020F0502020204030204" pitchFamily="34" charset="0"/>
              </a:rPr>
              <a:t>Målet är att stötta eleverna i att fördjupa sin förståelse</a:t>
            </a:r>
          </a:p>
          <a:p>
            <a:pPr marL="342900" indent="-342900">
              <a:lnSpc>
                <a:spcPct val="150000"/>
              </a:lnSpc>
              <a:buClr>
                <a:srgbClr val="000000"/>
              </a:buClr>
              <a:buFont typeface="Arial" panose="020B0604020202020204" pitchFamily="34" charset="0"/>
              <a:buChar char="•"/>
              <a:defRPr/>
            </a:pPr>
            <a:r>
              <a:rPr lang="sv" sz="2000" noProof="0" dirty="0">
                <a:solidFill>
                  <a:srgbClr val="000000"/>
                </a:solidFill>
                <a:latin typeface="Poppins"/>
                <a:cs typeface="Calibri" panose="020F0502020204030204" pitchFamily="34" charset="0"/>
              </a:rPr>
              <a:t>Lärarens uppgift är att visa det större perspektivet</a:t>
            </a:r>
          </a:p>
        </p:txBody>
      </p:sp>
      <p:pic>
        <p:nvPicPr>
          <p:cNvPr id="6" name="Grafik 5"/>
          <p:cNvPicPr>
            <a:picLocks noChangeAspect="1"/>
          </p:cNvPicPr>
          <p:nvPr/>
        </p:nvPicPr>
        <p:blipFill>
          <a:blip r:embed="rId8"/>
          <a:stretch/>
        </p:blipFill>
        <p:spPr bwMode="auto">
          <a:xfrm>
            <a:off x="8193737" y="1236111"/>
            <a:ext cx="2803949" cy="4333375"/>
          </a:xfrm>
          <a:prstGeom prst="rect">
            <a:avLst/>
          </a:prstGeom>
        </p:spPr>
      </p:pic>
      <p:sp>
        <p:nvSpPr>
          <p:cNvPr id="3" name="Title 2">
            <a:extLst>
              <a:ext uri="{FF2B5EF4-FFF2-40B4-BE49-F238E27FC236}">
                <a16:creationId xmlns:a16="http://schemas.microsoft.com/office/drawing/2014/main" id="{A8AFFBD6-16A8-B9B9-DA84-C66887DEA6BA}"/>
              </a:ext>
            </a:extLst>
          </p:cNvPr>
          <p:cNvSpPr>
            <a:spLocks noGrp="1"/>
          </p:cNvSpPr>
          <p:nvPr>
            <p:ph type="title"/>
          </p:nvPr>
        </p:nvSpPr>
        <p:spPr/>
        <p:txBody>
          <a:bodyPr/>
          <a:lstStyle/>
          <a:p>
            <a:r>
              <a:rPr lang="sv" dirty="0"/>
              <a:t>De som förklarar lär sig mest</a:t>
            </a:r>
          </a:p>
        </p:txBody>
      </p:sp>
      <p:sp>
        <p:nvSpPr>
          <p:cNvPr id="7" name="Textfeld 33">
            <a:extLst>
              <a:ext uri="{FF2B5EF4-FFF2-40B4-BE49-F238E27FC236}">
                <a16:creationId xmlns:a16="http://schemas.microsoft.com/office/drawing/2014/main" id="{00E65ACE-554B-9953-855E-32AF49C2DDDA}"/>
              </a:ext>
            </a:extLst>
          </p:cNvPr>
          <p:cNvSpPr txBox="1"/>
          <p:nvPr/>
        </p:nvSpPr>
        <p:spPr bwMode="auto">
          <a:xfrm>
            <a:off x="7922683" y="5649621"/>
            <a:ext cx="3612963" cy="261610"/>
          </a:xfrm>
          <a:prstGeom prst="rect">
            <a:avLst/>
          </a:prstGeom>
          <a:noFill/>
        </p:spPr>
        <p:txBody>
          <a:bodyPr wrap="square" lIns="91440" tIns="45720" rIns="91440" bIns="45720" rtlCol="0" anchor="t">
            <a:spAutoFit/>
          </a:bodyPr>
          <a:lstStyle/>
          <a:p>
            <a:pPr>
              <a:defRPr/>
            </a:pPr>
            <a:r>
              <a:rPr lang="sv" sz="1100" dirty="0">
                <a:solidFill>
                  <a:srgbClr val="333333"/>
                </a:solidFill>
                <a:highlight>
                  <a:srgbClr val="FFFFFF"/>
                </a:highlight>
                <a:latin typeface="Segoe UI"/>
                <a:cs typeface="Segoe UI"/>
              </a:rPr>
              <a:t>Bild hämtad från:</a:t>
            </a:r>
            <a:r>
              <a:rPr lang="sv" sz="1100" dirty="0">
                <a:solidFill>
                  <a:srgbClr val="00B0F0"/>
                </a:solidFill>
                <a:highlight>
                  <a:srgbClr val="FFFFFF"/>
                </a:highlight>
                <a:latin typeface="Segoe UI"/>
                <a:cs typeface="Segoe UI"/>
              </a:rPr>
              <a:t> </a:t>
            </a:r>
            <a:r>
              <a:rPr lang="sv" sz="1100" dirty="0">
                <a:solidFill>
                  <a:srgbClr val="00B0F0"/>
                </a:solidFill>
                <a:highlight>
                  <a:srgbClr val="FFFFFF"/>
                </a:highlight>
                <a:latin typeface="Segoe UI"/>
                <a:cs typeface="Segoe UI"/>
                <a:hlinkClick r:id="rId9">
                  <a:extLst>
                    <a:ext uri="{A12FA001-AC4F-418D-AE19-62706E023703}">
                      <ahyp:hlinkClr xmlns:ahyp="http://schemas.microsoft.com/office/drawing/2018/hyperlinkcolor" val="tx"/>
                    </a:ext>
                  </a:extLst>
                </a:hlinkClick>
              </a:rPr>
              <a:t>https://talborne.co.za/soil-health</a:t>
            </a:r>
            <a:endParaRPr lang="sv" sz="1100">
              <a:solidFill>
                <a:srgbClr val="00B0F0"/>
              </a:solidFill>
              <a:hlinkClick r:id="rId9">
                <a:extLst>
                  <a:ext uri="{A12FA001-AC4F-418D-AE19-62706E023703}">
                    <ahyp:hlinkClr xmlns:ahyp="http://schemas.microsoft.com/office/drawing/2018/hyperlinkcolor" val="tx"/>
                  </a:ext>
                </a:extLst>
              </a:hlinkClick>
            </a:endParaRPr>
          </a:p>
        </p:txBody>
      </p:sp>
      <p:sp>
        <p:nvSpPr>
          <p:cNvPr id="5" name="Textfeld 13">
            <a:extLst>
              <a:ext uri="{FF2B5EF4-FFF2-40B4-BE49-F238E27FC236}">
                <a16:creationId xmlns:a16="http://schemas.microsoft.com/office/drawing/2014/main" id="{648D5474-ADD7-8CA3-1714-9C8C68ECD215}"/>
              </a:ext>
            </a:extLst>
          </p:cNvPr>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itle 1">
            <a:extLst>
              <a:ext uri="{FF2B5EF4-FFF2-40B4-BE49-F238E27FC236}">
                <a16:creationId xmlns:a16="http://schemas.microsoft.com/office/drawing/2014/main" id="{EA1AF5AE-ED0C-FC92-9AF3-F945982684FF}"/>
              </a:ext>
            </a:extLst>
          </p:cNvPr>
          <p:cNvSpPr>
            <a:spLocks noGrp="1"/>
          </p:cNvSpPr>
          <p:nvPr>
            <p:ph type="title"/>
          </p:nvPr>
        </p:nvSpPr>
        <p:spPr/>
        <p:txBody>
          <a:bodyPr/>
          <a:lstStyle/>
          <a:p>
            <a:r>
              <a:rPr lang="sv" dirty="0"/>
              <a:t>De som förklarar lär sig mest</a:t>
            </a:r>
          </a:p>
        </p:txBody>
      </p:sp>
      <p:pic>
        <p:nvPicPr>
          <p:cNvPr id="7" name="Grafik 5">
            <a:extLst>
              <a:ext uri="{FF2B5EF4-FFF2-40B4-BE49-F238E27FC236}">
                <a16:creationId xmlns:a16="http://schemas.microsoft.com/office/drawing/2014/main" id="{2B8B9555-9FFF-FF10-D444-07BAEEAF103C}"/>
              </a:ext>
            </a:extLst>
          </p:cNvPr>
          <p:cNvPicPr>
            <a:picLocks noChangeAspect="1"/>
          </p:cNvPicPr>
          <p:nvPr/>
        </p:nvPicPr>
        <p:blipFill>
          <a:blip r:embed="rId8"/>
          <a:stretch/>
        </p:blipFill>
        <p:spPr bwMode="auto">
          <a:xfrm>
            <a:off x="8193737" y="1236111"/>
            <a:ext cx="2803949" cy="4333375"/>
          </a:xfrm>
          <a:prstGeom prst="rect">
            <a:avLst/>
          </a:prstGeom>
        </p:spPr>
      </p:pic>
      <p:sp>
        <p:nvSpPr>
          <p:cNvPr id="8" name="Rechteck 3"/>
          <p:cNvSpPr/>
          <p:nvPr/>
        </p:nvSpPr>
        <p:spPr bwMode="auto">
          <a:xfrm>
            <a:off x="929054" y="2175664"/>
            <a:ext cx="6096000" cy="2357056"/>
          </a:xfrm>
          <a:prstGeom prst="rect">
            <a:avLst/>
          </a:prstGeom>
        </p:spPr>
        <p:txBody>
          <a:bodyPr>
            <a:spAutoFit/>
          </a:bodyPr>
          <a:lstStyle/>
          <a:p>
            <a:pPr>
              <a:lnSpc>
                <a:spcPct val="150000"/>
              </a:lnSpc>
              <a:buClr>
                <a:srgbClr val="000000"/>
              </a:buClr>
              <a:defRPr/>
            </a:pPr>
            <a:r>
              <a:rPr lang="sv" sz="2000" b="1" noProof="0" dirty="0">
                <a:solidFill>
                  <a:srgbClr val="000000"/>
                </a:solidFill>
                <a:latin typeface="Poppins"/>
                <a:cs typeface="Calibri" panose="020F0502020204030204" pitchFamily="34" charset="0"/>
              </a:rPr>
              <a:t>Uppgift 3.2 : Läs den här postern enskilt </a:t>
            </a:r>
          </a:p>
          <a:p>
            <a:pPr>
              <a:lnSpc>
                <a:spcPct val="150000"/>
              </a:lnSpc>
              <a:buClr>
                <a:srgbClr val="000000"/>
              </a:buClr>
              <a:defRPr/>
            </a:pPr>
            <a:r>
              <a:rPr lang="sv" sz="2000" b="1" noProof="0" dirty="0">
                <a:solidFill>
                  <a:srgbClr val="000000"/>
                </a:solidFill>
                <a:latin typeface="Poppins"/>
                <a:cs typeface="Calibri" panose="020F0502020204030204" pitchFamily="34" charset="0"/>
              </a:rPr>
              <a:t>Förklara med egna ord (grupparbete)</a:t>
            </a:r>
          </a:p>
          <a:p>
            <a:pPr marL="342900" indent="-342900">
              <a:lnSpc>
                <a:spcPct val="150000"/>
              </a:lnSpc>
              <a:buClr>
                <a:srgbClr val="000000"/>
              </a:buClr>
              <a:buFont typeface="Arial" panose="020B0604020202020204" pitchFamily="34" charset="0"/>
              <a:buChar char="•"/>
              <a:defRPr/>
            </a:pPr>
            <a:r>
              <a:rPr lang="sv" sz="2000" i="1" noProof="0" dirty="0">
                <a:solidFill>
                  <a:srgbClr val="000000"/>
                </a:solidFill>
                <a:latin typeface="Poppins"/>
                <a:cs typeface="Calibri" panose="020F0502020204030204" pitchFamily="34" charset="0"/>
              </a:rPr>
              <a:t>Vad är frisk mark?  </a:t>
            </a:r>
          </a:p>
          <a:p>
            <a:pPr marL="342900" indent="-342900">
              <a:lnSpc>
                <a:spcPct val="150000"/>
              </a:lnSpc>
              <a:buClr>
                <a:srgbClr val="000000"/>
              </a:buClr>
              <a:buFont typeface="Arial" panose="020B0604020202020204" pitchFamily="34" charset="0"/>
              <a:buChar char="•"/>
              <a:defRPr/>
            </a:pPr>
            <a:r>
              <a:rPr lang="sv" sz="2000" i="1" noProof="0" dirty="0">
                <a:solidFill>
                  <a:srgbClr val="000000"/>
                </a:solidFill>
                <a:latin typeface="Poppins"/>
                <a:cs typeface="Calibri" panose="020F0502020204030204" pitchFamily="34" charset="0"/>
              </a:rPr>
              <a:t>Hur ser den ut</a:t>
            </a:r>
            <a:r>
              <a:rPr lang="sv" sz="2000" i="1" noProof="0" dirty="0">
                <a:latin typeface="Poppins"/>
                <a:cs typeface="Calibri" panose="020F0502020204030204" pitchFamily="34" charset="0"/>
              </a:rPr>
              <a:t>?</a:t>
            </a:r>
          </a:p>
          <a:p>
            <a:pPr marL="342900" indent="-342900">
              <a:lnSpc>
                <a:spcPct val="150000"/>
              </a:lnSpc>
              <a:buClr>
                <a:srgbClr val="000000"/>
              </a:buClr>
              <a:buFont typeface="Arial" panose="020B0604020202020204" pitchFamily="34" charset="0"/>
              <a:buChar char="•"/>
              <a:defRPr/>
            </a:pPr>
            <a:r>
              <a:rPr lang="sv" sz="2000" i="1" noProof="0" dirty="0">
                <a:latin typeface="Poppins"/>
                <a:cs typeface="Calibri" panose="020F0502020204030204" pitchFamily="34" charset="0"/>
              </a:rPr>
              <a:t>…</a:t>
            </a:r>
            <a:endParaRPr lang="sv" sz="2000" noProof="0" dirty="0">
              <a:latin typeface="Poppins"/>
              <a:cs typeface="Calibri" panose="020F0502020204030204" pitchFamily="34" charset="0"/>
            </a:endParaRPr>
          </a:p>
        </p:txBody>
      </p:sp>
      <p:sp>
        <p:nvSpPr>
          <p:cNvPr id="5" name="Textfeld 33">
            <a:extLst>
              <a:ext uri="{FF2B5EF4-FFF2-40B4-BE49-F238E27FC236}">
                <a16:creationId xmlns:a16="http://schemas.microsoft.com/office/drawing/2014/main" id="{064DB45F-506D-7B7C-C36F-671A8588904A}"/>
              </a:ext>
            </a:extLst>
          </p:cNvPr>
          <p:cNvSpPr txBox="1"/>
          <p:nvPr/>
        </p:nvSpPr>
        <p:spPr bwMode="auto">
          <a:xfrm>
            <a:off x="7922683" y="5649621"/>
            <a:ext cx="3612963" cy="261610"/>
          </a:xfrm>
          <a:prstGeom prst="rect">
            <a:avLst/>
          </a:prstGeom>
          <a:noFill/>
        </p:spPr>
        <p:txBody>
          <a:bodyPr wrap="square" lIns="91440" tIns="45720" rIns="91440" bIns="45720" rtlCol="0" anchor="t">
            <a:spAutoFit/>
          </a:bodyPr>
          <a:lstStyle/>
          <a:p>
            <a:pPr>
              <a:defRPr/>
            </a:pPr>
            <a:r>
              <a:rPr lang="sv" sz="1100" dirty="0">
                <a:solidFill>
                  <a:srgbClr val="333333"/>
                </a:solidFill>
                <a:highlight>
                  <a:srgbClr val="FFFFFF"/>
                </a:highlight>
                <a:latin typeface="Segoe UI"/>
                <a:cs typeface="Segoe UI"/>
              </a:rPr>
              <a:t>Bild hämtad från:</a:t>
            </a:r>
            <a:r>
              <a:rPr lang="sv" sz="1100" dirty="0">
                <a:solidFill>
                  <a:srgbClr val="00B0F0"/>
                </a:solidFill>
                <a:highlight>
                  <a:srgbClr val="FFFFFF"/>
                </a:highlight>
                <a:latin typeface="Segoe UI"/>
                <a:cs typeface="Segoe UI"/>
              </a:rPr>
              <a:t> </a:t>
            </a:r>
            <a:r>
              <a:rPr lang="sv" sz="1100" dirty="0">
                <a:solidFill>
                  <a:srgbClr val="00B0F0"/>
                </a:solidFill>
                <a:highlight>
                  <a:srgbClr val="FFFFFF"/>
                </a:highlight>
                <a:latin typeface="Segoe UI"/>
                <a:cs typeface="Segoe UI"/>
                <a:hlinkClick r:id="rId9">
                  <a:extLst>
                    <a:ext uri="{A12FA001-AC4F-418D-AE19-62706E023703}">
                      <ahyp:hlinkClr xmlns:ahyp="http://schemas.microsoft.com/office/drawing/2018/hyperlinkcolor" val="tx"/>
                    </a:ext>
                  </a:extLst>
                </a:hlinkClick>
              </a:rPr>
              <a:t>https://talborne.co.za/soil-health</a:t>
            </a:r>
            <a:endParaRPr lang="sv" sz="1100">
              <a:solidFill>
                <a:srgbClr val="00B0F0"/>
              </a:solidFill>
              <a:hlinkClick r:id="rId9">
                <a:extLst>
                  <a:ext uri="{A12FA001-AC4F-418D-AE19-62706E023703}">
                    <ahyp:hlinkClr xmlns:ahyp="http://schemas.microsoft.com/office/drawing/2018/hyperlinkcolor" val="tx"/>
                  </a:ext>
                </a:extLst>
              </a:hlinkClick>
            </a:endParaRPr>
          </a:p>
        </p:txBody>
      </p:sp>
      <p:sp>
        <p:nvSpPr>
          <p:cNvPr id="4" name="Textfeld 13">
            <a:extLst>
              <a:ext uri="{FF2B5EF4-FFF2-40B4-BE49-F238E27FC236}">
                <a16:creationId xmlns:a16="http://schemas.microsoft.com/office/drawing/2014/main" id="{9349D4D1-122C-E8F6-2BF9-8519A50E69D0}"/>
              </a:ext>
            </a:extLst>
          </p:cNvPr>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696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893190" y="3372523"/>
            <a:ext cx="7562680" cy="1938992"/>
          </a:xfrm>
          <a:prstGeom prst="rect">
            <a:avLst/>
          </a:prstGeom>
          <a:noFill/>
          <a:ln w="12700">
            <a:solidFill>
              <a:schemeClr val="tx1"/>
            </a:solidFill>
          </a:ln>
        </p:spPr>
        <p:txBody>
          <a:bodyPr wrap="square" rtlCol="0">
            <a:spAutoFit/>
          </a:bodyPr>
          <a:lstStyle/>
          <a:p>
            <a:pPr marL="342900" marR="0" lvl="0" indent="-342900">
              <a:lnSpc>
                <a:spcPct val="150000"/>
              </a:lnSpc>
              <a:spcBef>
                <a:spcPts val="0"/>
              </a:spcBef>
              <a:spcAft>
                <a:spcPts val="0"/>
              </a:spcAft>
              <a:buClr>
                <a:srgbClr val="000000"/>
              </a:buClr>
              <a:buSzTx/>
              <a:buFont typeface="Arial" panose="020B0604020202020204" pitchFamily="34" charset="0"/>
              <a:buChar char="•"/>
              <a:defRPr/>
            </a:pPr>
            <a:r>
              <a:rPr lang="sv" sz="2000" noProof="0" dirty="0">
                <a:solidFill>
                  <a:srgbClr val="000000"/>
                </a:solidFill>
                <a:latin typeface="Poppins"/>
                <a:cs typeface="Calibri" panose="020F0502020204030204" pitchFamily="34" charset="0"/>
              </a:rPr>
              <a:t>Eleverna får informationskort om varje djur de hittat</a:t>
            </a:r>
          </a:p>
          <a:p>
            <a:pPr marL="342900" marR="0" lvl="0" indent="-342900">
              <a:lnSpc>
                <a:spcPct val="150000"/>
              </a:lnSpc>
              <a:spcBef>
                <a:spcPts val="0"/>
              </a:spcBef>
              <a:spcAft>
                <a:spcPts val="0"/>
              </a:spcAft>
              <a:buClr>
                <a:srgbClr val="000000"/>
              </a:buClr>
              <a:buSzTx/>
              <a:buFont typeface="Arial" panose="020B0604020202020204" pitchFamily="34" charset="0"/>
              <a:buChar char="•"/>
              <a:defRPr/>
            </a:pPr>
            <a:r>
              <a:rPr lang="sv" sz="2000" noProof="0" dirty="0">
                <a:solidFill>
                  <a:srgbClr val="000000"/>
                </a:solidFill>
                <a:latin typeface="Poppins"/>
                <a:cs typeface="Calibri" panose="020F0502020204030204" pitchFamily="34" charset="0"/>
              </a:rPr>
              <a:t>Eleverna förbereder en liten presentation för att förklara hur ett visst djur bidrar till marksystemet  </a:t>
            </a:r>
          </a:p>
        </p:txBody>
      </p:sp>
      <p:pic>
        <p:nvPicPr>
          <p:cNvPr id="5" name="Grafik 4"/>
          <p:cNvPicPr>
            <a:picLocks noChangeAspect="1"/>
          </p:cNvPicPr>
          <p:nvPr/>
        </p:nvPicPr>
        <p:blipFill>
          <a:blip r:embed="rId8"/>
          <a:stretch/>
        </p:blipFill>
        <p:spPr bwMode="auto">
          <a:xfrm>
            <a:off x="8832762" y="2930681"/>
            <a:ext cx="1466434" cy="1466434"/>
          </a:xfrm>
          <a:prstGeom prst="rect">
            <a:avLst/>
          </a:prstGeom>
        </p:spPr>
      </p:pic>
      <p:sp>
        <p:nvSpPr>
          <p:cNvPr id="6" name="Textfeld 5">
            <a:extLst>
              <a:ext uri="{FF2B5EF4-FFF2-40B4-BE49-F238E27FC236}">
                <a16:creationId xmlns:a16="http://schemas.microsoft.com/office/drawing/2014/main" id="{185F0AE5-40CA-40FB-AEF3-3995A988E8DB}"/>
              </a:ext>
            </a:extLst>
          </p:cNvPr>
          <p:cNvSpPr txBox="1"/>
          <p:nvPr/>
        </p:nvSpPr>
        <p:spPr>
          <a:xfrm>
            <a:off x="964616" y="2093469"/>
            <a:ext cx="6945029" cy="707886"/>
          </a:xfrm>
          <a:prstGeom prst="rect">
            <a:avLst/>
          </a:prstGeom>
          <a:noFill/>
        </p:spPr>
        <p:txBody>
          <a:bodyPr wrap="square" rtlCol="0">
            <a:spAutoFit/>
          </a:bodyPr>
          <a:lstStyle/>
          <a:p>
            <a:r>
              <a:rPr lang="sv" sz="2000" b="1" u="sng" noProof="0" dirty="0">
                <a:latin typeface="Poppins"/>
              </a:rPr>
              <a:t>Uppgift 3.3. </a:t>
            </a:r>
            <a:r>
              <a:rPr lang="sv" sz="2000" noProof="0" dirty="0">
                <a:latin typeface="Poppins"/>
              </a:rPr>
              <a:t>Efter att eleverna utforskat djuren i jorden får de här uppgifterna dem att engagera sig i att förklara vad de redan lärt sig</a:t>
            </a:r>
          </a:p>
        </p:txBody>
      </p:sp>
      <p:pic>
        <p:nvPicPr>
          <p:cNvPr id="8" name="Grafik 7" descr="Lehrer">
            <a:extLst>
              <a:ext uri="{FF2B5EF4-FFF2-40B4-BE49-F238E27FC236}">
                <a16:creationId xmlns:a16="http://schemas.microsoft.com/office/drawing/2014/main" id="{BE0F0975-E2D7-464D-A71B-1A2F65BAF81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20333" y="4397115"/>
            <a:ext cx="914400" cy="914400"/>
          </a:xfrm>
          <a:prstGeom prst="rect">
            <a:avLst/>
          </a:prstGeom>
        </p:spPr>
      </p:pic>
      <p:sp>
        <p:nvSpPr>
          <p:cNvPr id="4" name="Title 3">
            <a:extLst>
              <a:ext uri="{FF2B5EF4-FFF2-40B4-BE49-F238E27FC236}">
                <a16:creationId xmlns:a16="http://schemas.microsoft.com/office/drawing/2014/main" id="{B6012733-7EBF-DBE4-1D0D-82BAB1FDEBF1}"/>
              </a:ext>
            </a:extLst>
          </p:cNvPr>
          <p:cNvSpPr>
            <a:spLocks noGrp="1"/>
          </p:cNvSpPr>
          <p:nvPr>
            <p:ph type="title"/>
          </p:nvPr>
        </p:nvSpPr>
        <p:spPr/>
        <p:txBody>
          <a:bodyPr>
            <a:normAutofit/>
          </a:bodyPr>
          <a:lstStyle/>
          <a:p>
            <a:r>
              <a:rPr lang="sv" dirty="0"/>
              <a:t>De som förklarar lär sig mest</a:t>
            </a:r>
          </a:p>
        </p:txBody>
      </p:sp>
      <p:sp>
        <p:nvSpPr>
          <p:cNvPr id="2" name="Textfeld 13">
            <a:extLst>
              <a:ext uri="{FF2B5EF4-FFF2-40B4-BE49-F238E27FC236}">
                <a16:creationId xmlns:a16="http://schemas.microsoft.com/office/drawing/2014/main" id="{6CAE2E3B-6902-FA79-680A-BFB0AB9E9346}"/>
              </a:ext>
            </a:extLst>
          </p:cNvPr>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pic>
        <p:nvPicPr>
          <p:cNvPr id="5" name="Grafik 4"/>
          <p:cNvPicPr>
            <a:picLocks noChangeAspect="1"/>
          </p:cNvPicPr>
          <p:nvPr/>
        </p:nvPicPr>
        <p:blipFill>
          <a:blip r:embed="rId8"/>
          <a:stretch/>
        </p:blipFill>
        <p:spPr bwMode="auto">
          <a:xfrm>
            <a:off x="9669667" y="2580324"/>
            <a:ext cx="1697351" cy="1697351"/>
          </a:xfrm>
          <a:prstGeom prst="rect">
            <a:avLst/>
          </a:prstGeom>
        </p:spPr>
      </p:pic>
      <p:sp>
        <p:nvSpPr>
          <p:cNvPr id="7" name="Rechteck 6"/>
          <p:cNvSpPr/>
          <p:nvPr/>
        </p:nvSpPr>
        <p:spPr bwMode="auto">
          <a:xfrm>
            <a:off x="2651250" y="6498067"/>
            <a:ext cx="6096000" cy="261610"/>
          </a:xfrm>
          <a:prstGeom prst="rect">
            <a:avLst/>
          </a:prstGeom>
        </p:spPr>
        <p:txBody>
          <a:bodyPr lIns="91440" tIns="45720" rIns="91440" bIns="45720" anchor="t">
            <a:spAutoFit/>
          </a:bodyPr>
          <a:lstStyle/>
          <a:p>
            <a:pPr>
              <a:defRPr/>
            </a:pPr>
            <a:endParaRPr lang="sv" sz="1050" noProof="0" dirty="0"/>
          </a:p>
        </p:txBody>
      </p:sp>
      <p:sp>
        <p:nvSpPr>
          <p:cNvPr id="3" name="Rechteck 2"/>
          <p:cNvSpPr/>
          <p:nvPr/>
        </p:nvSpPr>
        <p:spPr bwMode="auto">
          <a:xfrm>
            <a:off x="299544" y="1876673"/>
            <a:ext cx="9999651" cy="2818720"/>
          </a:xfrm>
          <a:prstGeom prst="rect">
            <a:avLst/>
          </a:prstGeom>
        </p:spPr>
        <p:txBody>
          <a:bodyPr wrap="square">
            <a:spAutoFit/>
          </a:bodyPr>
          <a:lstStyle/>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Förklaringar är fortfarande det undervisningsverktyg som används oftast</a:t>
            </a:r>
          </a:p>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Det är främst de som ger förklaringar som lär sig mest</a:t>
            </a:r>
          </a:p>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Förklaringar ska bara ges av läraren om egenförklaringar blir överväldigande för eleven eller visar sig otillräckliga</a:t>
            </a:r>
          </a:p>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Feedback att en förklaring var delvis felaktig förhindrar framgångsrikt lärande</a:t>
            </a:r>
          </a:p>
        </p:txBody>
      </p:sp>
      <p:sp>
        <p:nvSpPr>
          <p:cNvPr id="4" name="Rechteck 3"/>
          <p:cNvSpPr/>
          <p:nvPr/>
        </p:nvSpPr>
        <p:spPr bwMode="auto">
          <a:xfrm>
            <a:off x="1013870" y="4864232"/>
            <a:ext cx="9525953" cy="707886"/>
          </a:xfrm>
          <a:prstGeom prst="rect">
            <a:avLst/>
          </a:prstGeom>
          <a:ln>
            <a:solidFill>
              <a:schemeClr val="tx1"/>
            </a:solidFill>
          </a:ln>
        </p:spPr>
        <p:txBody>
          <a:bodyPr wrap="square">
            <a:spAutoFit/>
          </a:bodyPr>
          <a:lstStyle/>
          <a:p>
            <a:pPr algn="ctr">
              <a:defRPr/>
            </a:pPr>
            <a:r>
              <a:rPr lang="sv" sz="2000" b="1" i="1" noProof="0" dirty="0">
                <a:latin typeface="Poppins"/>
                <a:cs typeface="Calibri" panose="020F0502020204030204" pitchFamily="34" charset="0"/>
              </a:rPr>
              <a:t>-&gt; Det är mycket effektivare att säga till eleverna att de ska förklara innehållet själva med hjälp av lösningar som ger exempel</a:t>
            </a:r>
          </a:p>
        </p:txBody>
      </p:sp>
      <p:sp>
        <p:nvSpPr>
          <p:cNvPr id="6" name="Title 5">
            <a:extLst>
              <a:ext uri="{FF2B5EF4-FFF2-40B4-BE49-F238E27FC236}">
                <a16:creationId xmlns:a16="http://schemas.microsoft.com/office/drawing/2014/main" id="{E3606A0A-D25F-4F0E-0D3F-5DCF075F6021}"/>
              </a:ext>
            </a:extLst>
          </p:cNvPr>
          <p:cNvSpPr>
            <a:spLocks noGrp="1"/>
          </p:cNvSpPr>
          <p:nvPr>
            <p:ph type="title"/>
          </p:nvPr>
        </p:nvSpPr>
        <p:spPr/>
        <p:txBody>
          <a:bodyPr/>
          <a:lstStyle/>
          <a:p>
            <a:r>
              <a:rPr lang="sv" dirty="0"/>
              <a:t>förklaring</a:t>
            </a:r>
          </a:p>
        </p:txBody>
      </p:sp>
      <p:sp>
        <p:nvSpPr>
          <p:cNvPr id="2" name="Textfeld 13">
            <a:extLst>
              <a:ext uri="{FF2B5EF4-FFF2-40B4-BE49-F238E27FC236}">
                <a16:creationId xmlns:a16="http://schemas.microsoft.com/office/drawing/2014/main" id="{7511B97B-8E5B-9059-78DD-1845607A4A36}"/>
              </a:ext>
            </a:extLst>
          </p:cNvPr>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Rechteck 1"/>
          <p:cNvSpPr/>
          <p:nvPr/>
        </p:nvSpPr>
        <p:spPr bwMode="auto">
          <a:xfrm>
            <a:off x="662153" y="1978253"/>
            <a:ext cx="10011102" cy="3785652"/>
          </a:xfrm>
          <a:prstGeom prst="rect">
            <a:avLst/>
          </a:prstGeom>
        </p:spPr>
        <p:txBody>
          <a:bodyPr wrap="square">
            <a:spAutoFit/>
          </a:bodyPr>
          <a:lstStyle/>
          <a:p>
            <a:pPr marL="457200" indent="-457200">
              <a:buFont typeface="+mj-lt"/>
              <a:buAutoNum type="arabicPeriod"/>
              <a:defRPr/>
            </a:pPr>
            <a:r>
              <a:rPr lang="sv" sz="2000" noProof="0" dirty="0">
                <a:latin typeface="Poppins"/>
                <a:cs typeface="Calibri" panose="020F0502020204030204" pitchFamily="34" charset="0"/>
              </a:rPr>
              <a:t>Ange vilket ämnet är, uppge målet och de övergripande dragen</a:t>
            </a:r>
          </a:p>
          <a:p>
            <a:pPr marL="457200" indent="-457200">
              <a:buFont typeface="+mj-lt"/>
              <a:buAutoNum type="arabicPeriod"/>
              <a:defRPr/>
            </a:pPr>
            <a:r>
              <a:rPr lang="sv" sz="2000" noProof="0" dirty="0">
                <a:latin typeface="Poppins"/>
                <a:cs typeface="Calibri" panose="020F0502020204030204" pitchFamily="34" charset="0"/>
              </a:rPr>
              <a:t>Gå strukturerat och organiserat till väga – förklara orsakssamband explicit </a:t>
            </a:r>
          </a:p>
          <a:p>
            <a:pPr marL="457200" indent="-457200">
              <a:buFont typeface="+mj-lt"/>
              <a:buAutoNum type="arabicPeriod"/>
              <a:defRPr/>
            </a:pPr>
            <a:r>
              <a:rPr lang="sv" sz="2000" noProof="0" dirty="0">
                <a:latin typeface="Poppins"/>
                <a:cs typeface="Calibri" panose="020F0502020204030204" pitchFamily="34" charset="0"/>
              </a:rPr>
              <a:t>Bygg vidare på det redan kända och använd analogier</a:t>
            </a:r>
          </a:p>
          <a:p>
            <a:pPr marL="457200" indent="-457200">
              <a:buFont typeface="+mj-lt"/>
              <a:buAutoNum type="arabicPeriod"/>
              <a:defRPr/>
            </a:pPr>
            <a:r>
              <a:rPr lang="sv" sz="2000" noProof="0" dirty="0">
                <a:latin typeface="Poppins"/>
                <a:cs typeface="Calibri" panose="020F0502020204030204" pitchFamily="34" charset="0"/>
              </a:rPr>
              <a:t>Konkretisera med hjälp av exempel</a:t>
            </a:r>
          </a:p>
          <a:p>
            <a:pPr marL="457200" indent="-457200">
              <a:buFont typeface="+mj-lt"/>
              <a:buAutoNum type="arabicPeriod"/>
              <a:defRPr/>
            </a:pPr>
            <a:r>
              <a:rPr lang="sv" sz="2000" noProof="0" dirty="0">
                <a:latin typeface="Poppins"/>
                <a:cs typeface="Calibri" panose="020F0502020204030204" pitchFamily="34" charset="0"/>
              </a:rPr>
              <a:t>Illustrera med media</a:t>
            </a:r>
          </a:p>
          <a:p>
            <a:pPr marL="457200" indent="-457200">
              <a:buFont typeface="+mj-lt"/>
              <a:buAutoNum type="arabicPeriod"/>
              <a:defRPr/>
            </a:pPr>
            <a:r>
              <a:rPr lang="sv" sz="2000" noProof="0" dirty="0">
                <a:latin typeface="Poppins"/>
                <a:cs typeface="Calibri" panose="020F0502020204030204" pitchFamily="34" charset="0"/>
              </a:rPr>
              <a:t>Understryk viktiga poänger med röst och gester, skriv ner dem, ge tid för eftertanke och behåll ögonkontakten</a:t>
            </a:r>
          </a:p>
          <a:p>
            <a:pPr marL="457200" indent="-457200">
              <a:buFont typeface="+mj-lt"/>
              <a:buAutoNum type="arabicPeriod"/>
              <a:defRPr/>
            </a:pPr>
            <a:r>
              <a:rPr lang="sv" sz="2000" noProof="0" dirty="0">
                <a:latin typeface="Poppins"/>
                <a:cs typeface="Calibri" panose="020F0502020204030204" pitchFamily="34" charset="0"/>
              </a:rPr>
              <a:t>Kommunicera interaktivt, men utan att fråga/ifrågasätta</a:t>
            </a:r>
          </a:p>
          <a:p>
            <a:pPr marL="457200" indent="-457200">
              <a:buFont typeface="+mj-lt"/>
              <a:buAutoNum type="arabicPeriod"/>
              <a:defRPr/>
            </a:pPr>
            <a:r>
              <a:rPr lang="sv" sz="2000" noProof="0" dirty="0">
                <a:latin typeface="Poppins"/>
                <a:cs typeface="Calibri" panose="020F0502020204030204" pitchFamily="34" charset="0"/>
              </a:rPr>
              <a:t>Begränsa den språkliga kompexiteten, tala enkelt</a:t>
            </a:r>
          </a:p>
          <a:p>
            <a:pPr marL="457200" indent="-457200">
              <a:buFont typeface="+mj-lt"/>
              <a:buAutoNum type="arabicPeriod"/>
              <a:defRPr/>
            </a:pPr>
            <a:r>
              <a:rPr lang="sv" sz="2000" noProof="0" dirty="0">
                <a:latin typeface="Poppins"/>
                <a:cs typeface="Calibri" panose="020F0502020204030204" pitchFamily="34" charset="0"/>
              </a:rPr>
              <a:t>Ha med upprepningar och mellanliggande punkter</a:t>
            </a:r>
          </a:p>
          <a:p>
            <a:pPr marL="457200" indent="-457200">
              <a:buFont typeface="+mj-lt"/>
              <a:buAutoNum type="arabicPeriod"/>
              <a:defRPr/>
            </a:pPr>
            <a:r>
              <a:rPr lang="sv" sz="2000" noProof="0" dirty="0">
                <a:latin typeface="Poppins"/>
                <a:cs typeface="Calibri" panose="020F0502020204030204" pitchFamily="34" charset="0"/>
              </a:rPr>
              <a:t>Utstråla energi och egen entusiasm</a:t>
            </a:r>
          </a:p>
        </p:txBody>
      </p:sp>
      <p:sp>
        <p:nvSpPr>
          <p:cNvPr id="4" name="Title 3">
            <a:extLst>
              <a:ext uri="{FF2B5EF4-FFF2-40B4-BE49-F238E27FC236}">
                <a16:creationId xmlns:a16="http://schemas.microsoft.com/office/drawing/2014/main" id="{D5C4A65B-2E21-201B-2062-A380D51D50C6}"/>
              </a:ext>
            </a:extLst>
          </p:cNvPr>
          <p:cNvSpPr>
            <a:spLocks noGrp="1"/>
          </p:cNvSpPr>
          <p:nvPr>
            <p:ph type="title"/>
          </p:nvPr>
        </p:nvSpPr>
        <p:spPr/>
        <p:txBody>
          <a:bodyPr>
            <a:normAutofit fontScale="90000"/>
          </a:bodyPr>
          <a:lstStyle/>
          <a:p>
            <a:r>
              <a:rPr lang="sv" dirty="0">
                <a:cs typeface="Arial"/>
              </a:rPr>
              <a:t>Tio punkter som kännetecknar en bra förklaring i en skolkontext</a:t>
            </a:r>
            <a:endParaRPr lang="sv" dirty="0"/>
          </a:p>
        </p:txBody>
      </p:sp>
      <p:pic>
        <p:nvPicPr>
          <p:cNvPr id="6" name="Grafik 4">
            <a:extLst>
              <a:ext uri="{FF2B5EF4-FFF2-40B4-BE49-F238E27FC236}">
                <a16:creationId xmlns:a16="http://schemas.microsoft.com/office/drawing/2014/main" id="{6A21B694-FEA7-BE4C-69DC-610CA9503288}"/>
              </a:ext>
            </a:extLst>
          </p:cNvPr>
          <p:cNvPicPr>
            <a:picLocks noChangeAspect="1"/>
          </p:cNvPicPr>
          <p:nvPr/>
        </p:nvPicPr>
        <p:blipFill>
          <a:blip r:embed="rId8"/>
          <a:stretch/>
        </p:blipFill>
        <p:spPr bwMode="auto">
          <a:xfrm>
            <a:off x="10091097" y="4519483"/>
            <a:ext cx="1697351" cy="1697351"/>
          </a:xfrm>
          <a:prstGeom prst="rect">
            <a:avLst/>
          </a:prstGeom>
        </p:spPr>
      </p:pic>
      <p:sp>
        <p:nvSpPr>
          <p:cNvPr id="3" name="Textfeld 13">
            <a:extLst>
              <a:ext uri="{FF2B5EF4-FFF2-40B4-BE49-F238E27FC236}">
                <a16:creationId xmlns:a16="http://schemas.microsoft.com/office/drawing/2014/main" id="{A0DB8B45-01BF-D542-CB69-307198D2B2B7}"/>
              </a:ext>
            </a:extLst>
          </p:cNvPr>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7" name="Rechteck 6"/>
          <p:cNvSpPr/>
          <p:nvPr/>
        </p:nvSpPr>
        <p:spPr bwMode="auto">
          <a:xfrm>
            <a:off x="5943600" y="5456228"/>
            <a:ext cx="6096000" cy="415498"/>
          </a:xfrm>
          <a:prstGeom prst="rect">
            <a:avLst/>
          </a:prstGeom>
        </p:spPr>
        <p:txBody>
          <a:bodyPr>
            <a:spAutoFit/>
          </a:bodyPr>
          <a:lstStyle/>
          <a:p>
            <a:pPr>
              <a:defRPr/>
            </a:pPr>
            <a:r>
              <a:rPr lang="sv" sz="1050" u="sng" noProof="0" dirty="0"/>
              <a:t>(https://www.natur-erforschen.net/wp-content/uploads/2017/08/Pedosph%C3%A4re-2.pdf, hämtad 19.05.2025)</a:t>
            </a:r>
            <a:r>
              <a:rPr lang="sv" sz="1050" noProof="0" dirty="0"/>
              <a:t> </a:t>
            </a:r>
          </a:p>
        </p:txBody>
      </p:sp>
      <p:sp>
        <p:nvSpPr>
          <p:cNvPr id="8" name="Rechteck 7"/>
          <p:cNvSpPr/>
          <p:nvPr/>
        </p:nvSpPr>
        <p:spPr bwMode="auto">
          <a:xfrm>
            <a:off x="493535" y="2128597"/>
            <a:ext cx="4050980" cy="3323987"/>
          </a:xfrm>
          <a:prstGeom prst="rect">
            <a:avLst/>
          </a:prstGeom>
        </p:spPr>
        <p:txBody>
          <a:bodyPr wrap="square">
            <a:spAutoFit/>
          </a:bodyPr>
          <a:lstStyle/>
          <a:p>
            <a:pPr>
              <a:lnSpc>
                <a:spcPct val="150000"/>
              </a:lnSpc>
              <a:defRPr/>
            </a:pPr>
            <a:r>
              <a:rPr lang="sv" sz="2000" i="1" noProof="0" dirty="0">
                <a:latin typeface="Poppins"/>
                <a:cs typeface="Calibri" panose="020F0502020204030204" pitchFamily="34" charset="0"/>
              </a:rPr>
              <a:t>Jämför de två bilderna och beskriv:</a:t>
            </a:r>
          </a:p>
          <a:p>
            <a:pPr marL="342900" indent="-342900">
              <a:lnSpc>
                <a:spcPct val="150000"/>
              </a:lnSpc>
              <a:buFont typeface="Arial" panose="020B0604020202020204" pitchFamily="34" charset="0"/>
              <a:buChar char="•"/>
              <a:defRPr/>
            </a:pPr>
            <a:r>
              <a:rPr lang="sv" sz="2000" i="1" noProof="0" dirty="0">
                <a:latin typeface="Poppins"/>
                <a:cs typeface="Calibri" panose="020F0502020204030204" pitchFamily="34" charset="0"/>
              </a:rPr>
              <a:t>Hur mycket information innehåller de?</a:t>
            </a:r>
          </a:p>
          <a:p>
            <a:pPr marL="342900" indent="-342900">
              <a:lnSpc>
                <a:spcPct val="150000"/>
              </a:lnSpc>
              <a:buFont typeface="Arial" panose="020B0604020202020204" pitchFamily="34" charset="0"/>
              <a:buChar char="•"/>
              <a:defRPr/>
            </a:pPr>
            <a:r>
              <a:rPr lang="sv" sz="2000" i="1" noProof="0" dirty="0">
                <a:latin typeface="Poppins"/>
                <a:cs typeface="Calibri" panose="020F0502020204030204" pitchFamily="34" charset="0"/>
              </a:rPr>
              <a:t>Vilken skulle du använda i klassrummet och varför?</a:t>
            </a:r>
          </a:p>
          <a:p>
            <a:pPr>
              <a:lnSpc>
                <a:spcPct val="150000"/>
              </a:lnSpc>
              <a:defRPr/>
            </a:pPr>
            <a:endParaRPr lang="sv" sz="2000" i="1" noProof="0" dirty="0">
              <a:latin typeface="Poppins"/>
              <a:cs typeface="Calibri" panose="020F0502020204030204" pitchFamily="34" charset="0"/>
            </a:endParaRPr>
          </a:p>
        </p:txBody>
      </p:sp>
      <p:sp>
        <p:nvSpPr>
          <p:cNvPr id="4" name="AutoShape 2" descr="File:Soil profile.svg - Wikimedia Commons">
            <a:extLst>
              <a:ext uri="{FF2B5EF4-FFF2-40B4-BE49-F238E27FC236}">
                <a16:creationId xmlns:a16="http://schemas.microsoft.com/office/drawing/2014/main" id="{8AA99F7F-192B-4066-9ABF-E19A597964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 noProof="0" dirty="0"/>
          </a:p>
        </p:txBody>
      </p:sp>
      <p:sp>
        <p:nvSpPr>
          <p:cNvPr id="6" name="AutoShape 4" descr="File:Soil profile.svg - Wikimedia Commons">
            <a:extLst>
              <a:ext uri="{FF2B5EF4-FFF2-40B4-BE49-F238E27FC236}">
                <a16:creationId xmlns:a16="http://schemas.microsoft.com/office/drawing/2014/main" id="{82CD19AC-2D11-47F1-83E2-95A71399A9D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 noProof="0" dirty="0"/>
          </a:p>
        </p:txBody>
      </p:sp>
      <p:pic>
        <p:nvPicPr>
          <p:cNvPr id="2054" name="Picture 6" descr="File:Podzol A soils.svg - Wikimedia Commons">
            <a:extLst>
              <a:ext uri="{FF2B5EF4-FFF2-40B4-BE49-F238E27FC236}">
                <a16:creationId xmlns:a16="http://schemas.microsoft.com/office/drawing/2014/main" id="{1FF38792-9CBF-4B4E-8EED-10FF1AB57D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455" y="1834458"/>
            <a:ext cx="4380144" cy="340105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490A95FC-511B-414C-8942-5C3A9C1BD37A}"/>
              </a:ext>
            </a:extLst>
          </p:cNvPr>
          <p:cNvPicPr>
            <a:picLocks noChangeAspect="1"/>
          </p:cNvPicPr>
          <p:nvPr/>
        </p:nvPicPr>
        <p:blipFill>
          <a:blip r:embed="rId9"/>
          <a:stretch>
            <a:fillRect/>
          </a:stretch>
        </p:blipFill>
        <p:spPr>
          <a:xfrm>
            <a:off x="4544515" y="1776856"/>
            <a:ext cx="2625520" cy="3675728"/>
          </a:xfrm>
          <a:prstGeom prst="rect">
            <a:avLst/>
          </a:prstGeom>
        </p:spPr>
      </p:pic>
      <p:sp>
        <p:nvSpPr>
          <p:cNvPr id="2" name="Title 1">
            <a:extLst>
              <a:ext uri="{FF2B5EF4-FFF2-40B4-BE49-F238E27FC236}">
                <a16:creationId xmlns:a16="http://schemas.microsoft.com/office/drawing/2014/main" id="{660259A8-29DF-1C80-D655-7CF46FE557DB}"/>
              </a:ext>
            </a:extLst>
          </p:cNvPr>
          <p:cNvSpPr>
            <a:spLocks noGrp="1"/>
          </p:cNvSpPr>
          <p:nvPr>
            <p:ph type="title"/>
          </p:nvPr>
        </p:nvSpPr>
        <p:spPr/>
        <p:txBody>
          <a:bodyPr/>
          <a:lstStyle/>
          <a:p>
            <a:r>
              <a:rPr lang="sv" dirty="0"/>
              <a:t>Exempel: Markprofil</a:t>
            </a:r>
          </a:p>
        </p:txBody>
      </p:sp>
      <p:sp>
        <p:nvSpPr>
          <p:cNvPr id="3" name="Textfeld 13">
            <a:extLst>
              <a:ext uri="{FF2B5EF4-FFF2-40B4-BE49-F238E27FC236}">
                <a16:creationId xmlns:a16="http://schemas.microsoft.com/office/drawing/2014/main" id="{F3DB29CD-1844-BA0B-192E-226378650498}"/>
              </a:ext>
            </a:extLst>
          </p:cNvPr>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451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a:extLst>
              <a:ext uri="{FF2B5EF4-FFF2-40B4-BE49-F238E27FC236}">
                <a16:creationId xmlns:a16="http://schemas.microsoft.com/office/drawing/2014/main" id="{46B0184A-4520-0B81-0EA7-187621A3A216}"/>
              </a:ext>
            </a:extLst>
          </p:cNvPr>
          <p:cNvSpPr>
            <a:spLocks noGrp="1"/>
          </p:cNvSpPr>
          <p:nvPr>
            <p:ph type="title"/>
          </p:nvPr>
        </p:nvSpPr>
        <p:spPr/>
        <p:txBody>
          <a:bodyPr/>
          <a:lstStyle/>
          <a:p>
            <a:r>
              <a:rPr lang="sv" dirty="0"/>
              <a:t>Informationstäthet</a:t>
            </a:r>
          </a:p>
        </p:txBody>
      </p:sp>
      <p:sp>
        <p:nvSpPr>
          <p:cNvPr id="2" name="Foliennummernplatzhalter 1"/>
          <p:cNvSpPr>
            <a:spLocks noGrp="1"/>
          </p:cNvSpPr>
          <p:nvPr>
            <p:ph type="sldNum" sz="quarter" idx="4294967295"/>
          </p:nvPr>
        </p:nvSpPr>
        <p:spPr bwMode="auto">
          <a:xfrm>
            <a:off x="9448800" y="6356350"/>
            <a:ext cx="2743200" cy="365125"/>
          </a:xfrm>
        </p:spPr>
        <p:txBody>
          <a:bodyPr/>
          <a:lstStyle/>
          <a:p>
            <a:pPr>
              <a:defRPr/>
            </a:pPr>
            <a:fld id="{C78E65DB-0693-4285-868B-A910EFECD7CD}" type="slidenum">
              <a:rPr lang="en-GB" noProof="0" smtClean="0"/>
              <a:t>37</a:t>
            </a:fld>
            <a:endParaRPr lang="sv" noProof="0" dirty="0"/>
          </a:p>
        </p:txBody>
      </p:sp>
      <p:pic>
        <p:nvPicPr>
          <p:cNvPr id="5122" name="Picture 2" descr="File:Soil fauna, climatic gradients and soil heterogeneity.jpg - Wikimedia  Commons">
            <a:extLst>
              <a:ext uri="{FF2B5EF4-FFF2-40B4-BE49-F238E27FC236}">
                <a16:creationId xmlns:a16="http://schemas.microsoft.com/office/drawing/2014/main" id="{B28BF8E5-4992-46D8-8223-147B4AC6F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6928"/>
            <a:ext cx="4543060" cy="410414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285B79A6-1642-4469-A98C-130991CC6A90}"/>
              </a:ext>
            </a:extLst>
          </p:cNvPr>
          <p:cNvSpPr txBox="1"/>
          <p:nvPr/>
        </p:nvSpPr>
        <p:spPr>
          <a:xfrm>
            <a:off x="440101" y="2059363"/>
            <a:ext cx="4343400" cy="3477875"/>
          </a:xfrm>
          <a:prstGeom prst="rect">
            <a:avLst/>
          </a:prstGeom>
          <a:noFill/>
        </p:spPr>
        <p:txBody>
          <a:bodyPr wrap="square" rtlCol="0">
            <a:spAutoFit/>
          </a:bodyPr>
          <a:lstStyle/>
          <a:p>
            <a:r>
              <a:rPr lang="sv" sz="2000" noProof="0" dirty="0">
                <a:latin typeface="Poppins"/>
              </a:rPr>
              <a:t>I valet av visuellt material behöver läraren ta hänsyn till vilka kunskaper eleverna redan har om innehållet och deras förmåga att hantera det visuella materialets komplexitet.</a:t>
            </a:r>
          </a:p>
          <a:p>
            <a:endParaRPr lang="sv" sz="2000" noProof="0" dirty="0">
              <a:latin typeface="Poppins"/>
            </a:endParaRPr>
          </a:p>
          <a:p>
            <a:r>
              <a:rPr lang="sv" sz="2000" noProof="0" dirty="0">
                <a:latin typeface="Poppins"/>
              </a:rPr>
              <a:t>Det är en god idé att erbjuda visuella material med olika nivåer av komplexitet för att möta elevernas behov</a:t>
            </a:r>
          </a:p>
        </p:txBody>
      </p:sp>
      <p:sp>
        <p:nvSpPr>
          <p:cNvPr id="6" name="Textfeld 5"/>
          <p:cNvSpPr txBox="1"/>
          <p:nvPr/>
        </p:nvSpPr>
        <p:spPr>
          <a:xfrm>
            <a:off x="6030912" y="5537238"/>
            <a:ext cx="4343400" cy="600164"/>
          </a:xfrm>
          <a:prstGeom prst="rect">
            <a:avLst/>
          </a:prstGeom>
          <a:noFill/>
        </p:spPr>
        <p:txBody>
          <a:bodyPr wrap="square" rtlCol="0">
            <a:spAutoFit/>
          </a:bodyPr>
          <a:lstStyle/>
          <a:p>
            <a:r>
              <a:rPr lang="sv" sz="1100" noProof="0" dirty="0"/>
              <a:t>Källa: Briones, M. (2018). The Serendipitous Value of Soil Fauna in Ecosystem Functioning: The Unexplained Explained, Frontiers. 19.05.2025</a:t>
            </a:r>
          </a:p>
        </p:txBody>
      </p:sp>
      <p:sp>
        <p:nvSpPr>
          <p:cNvPr id="7" name="Textfeld 13">
            <a:extLst>
              <a:ext uri="{FF2B5EF4-FFF2-40B4-BE49-F238E27FC236}">
                <a16:creationId xmlns:a16="http://schemas.microsoft.com/office/drawing/2014/main" id="{3684008D-FE65-3C6F-F753-E1C597C607A4}"/>
              </a:ext>
            </a:extLst>
          </p:cNvPr>
          <p:cNvSpPr txBox="1"/>
          <p:nvPr/>
        </p:nvSpPr>
        <p:spPr bwMode="auto">
          <a:xfrm>
            <a:off x="955335" y="1236111"/>
            <a:ext cx="1961286"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Förklara</a:t>
            </a:r>
            <a:endParaRPr lang="sv"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a:extLst>
              <a:ext uri="{FF2B5EF4-FFF2-40B4-BE49-F238E27FC236}">
                <a16:creationId xmlns:a16="http://schemas.microsoft.com/office/drawing/2014/main" id="{CACAE935-C384-6F4F-E86C-5BA6D0E78758}"/>
              </a:ext>
            </a:extLst>
          </p:cNvPr>
          <p:cNvSpPr>
            <a:spLocks noGrp="1"/>
          </p:cNvSpPr>
          <p:nvPr>
            <p:ph type="title"/>
          </p:nvPr>
        </p:nvSpPr>
        <p:spPr/>
        <p:txBody>
          <a:bodyPr>
            <a:normAutofit/>
          </a:bodyPr>
          <a:lstStyle/>
          <a:p>
            <a:r>
              <a:rPr lang="sv" dirty="0"/>
              <a:t>att bearbeta bilder kräver stöd från läraren</a:t>
            </a:r>
          </a:p>
        </p:txBody>
      </p:sp>
      <p:sp>
        <p:nvSpPr>
          <p:cNvPr id="2" name="Foliennummernplatzhalter 1"/>
          <p:cNvSpPr>
            <a:spLocks noGrp="1"/>
          </p:cNvSpPr>
          <p:nvPr>
            <p:ph type="sldNum" sz="quarter" idx="4294967295"/>
          </p:nvPr>
        </p:nvSpPr>
        <p:spPr bwMode="auto">
          <a:xfrm>
            <a:off x="9448800" y="6356350"/>
            <a:ext cx="2743200" cy="365125"/>
          </a:xfrm>
        </p:spPr>
        <p:txBody>
          <a:bodyPr/>
          <a:lstStyle/>
          <a:p>
            <a:pPr>
              <a:defRPr/>
            </a:pPr>
            <a:fld id="{C78E65DB-0693-4285-868B-A910EFECD7CD}" type="slidenum">
              <a:rPr lang="en-GB" noProof="0" smtClean="0"/>
              <a:t>38</a:t>
            </a:fld>
            <a:endParaRPr lang="sv" noProof="0" dirty="0"/>
          </a:p>
        </p:txBody>
      </p:sp>
      <p:sp>
        <p:nvSpPr>
          <p:cNvPr id="4" name="Textfeld 3"/>
          <p:cNvSpPr txBox="1"/>
          <p:nvPr/>
        </p:nvSpPr>
        <p:spPr bwMode="auto">
          <a:xfrm>
            <a:off x="672341" y="1355740"/>
            <a:ext cx="11043407" cy="2814617"/>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Eleverna varseblir bildens egenskaper och väljer välkända aspekter.</a:t>
            </a:r>
          </a:p>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Tidigare representationell kunskap återkallas och integreras i den ”mentala modellen”.</a:t>
            </a:r>
          </a:p>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En ”mental modell” skapas som abstraherar det perceptuella intryckets konkreta detaljer.</a:t>
            </a:r>
          </a:p>
          <a:p>
            <a:pPr marL="342900" indent="-342900">
              <a:lnSpc>
                <a:spcPct val="150000"/>
              </a:lnSpc>
              <a:buFont typeface="Arial" panose="020B0604020202020204" pitchFamily="34" charset="0"/>
              <a:buChar char="•"/>
              <a:defRPr/>
            </a:pPr>
            <a:r>
              <a:rPr lang="sv" sz="2000" noProof="0" dirty="0">
                <a:latin typeface="Poppins"/>
                <a:cs typeface="Calibri" panose="020F0502020204030204" pitchFamily="34" charset="0"/>
              </a:rPr>
              <a:t>Ju mer komplexa och varierade de innehållsrelaterade referenserna är inom representationsformen eller mellan representationsformerna (t.ex. den åtföljande texten och illustrationen), desto större blir belastningen på arbetsminnet (kognitiv belastning).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sv" noProof="0" dirty="0"/>
              <a:t>Modul 4</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normAutofit/>
          </a:bodyPr>
          <a:lstStyle/>
          <a:p>
            <a:r>
              <a:rPr lang="sv" noProof="0" dirty="0"/>
              <a:t>Utveckla kunskaper om mark och utvärdera elevernas lärandeutveckling </a:t>
            </a:r>
          </a:p>
        </p:txBody>
      </p:sp>
    </p:spTree>
    <p:extLst>
      <p:ext uri="{BB962C8B-B14F-4D97-AF65-F5344CB8AC3E}">
        <p14:creationId xmlns:p14="http://schemas.microsoft.com/office/powerpoint/2010/main" val="364904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a:extLst>
              <a:ext uri="{96DAC541-7B7A-43D3-8B79-37D633B846F1}">
                <asvg:svgBlip xmlns:asvg="http://schemas.microsoft.com/office/drawing/2016/SVG/main" r:embed="rId3"/>
              </a:ext>
            </a:extLst>
          </a:blip>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a:extLst>
              <a:ext uri="{96DAC541-7B7A-43D3-8B79-37D633B846F1}">
                <asvg:svgBlip xmlns:asvg="http://schemas.microsoft.com/office/drawing/2016/SVG/main" r:embed="rId5"/>
              </a:ext>
            </a:extLst>
          </a:blip>
          <a:stretch/>
        </p:blipFill>
        <p:spPr bwMode="auto">
          <a:xfrm>
            <a:off x="11179391" y="-678275"/>
            <a:ext cx="293241" cy="293241"/>
          </a:xfrm>
          <a:prstGeom prst="rect">
            <a:avLst/>
          </a:prstGeom>
        </p:spPr>
      </p:pic>
      <p:pic>
        <p:nvPicPr>
          <p:cNvPr id="14" name="Gráfico 13"/>
          <p:cNvPicPr>
            <a:picLocks noChangeAspect="1"/>
          </p:cNvPicPr>
          <p:nvPr/>
        </p:nvPicPr>
        <p:blipFill>
          <a:blip>
            <a:extLst>
              <a:ext uri="{96DAC541-7B7A-43D3-8B79-37D633B846F1}">
                <asvg:svgBlip xmlns:asvg="http://schemas.microsoft.com/office/drawing/2016/SVG/main" r:embed="rId6"/>
              </a:ext>
            </a:extLst>
          </a:blip>
          <a:stretch/>
        </p:blipFill>
        <p:spPr bwMode="auto">
          <a:xfrm>
            <a:off x="11566681" y="-680607"/>
            <a:ext cx="293241" cy="293241"/>
          </a:xfrm>
          <a:prstGeom prst="rect">
            <a:avLst/>
          </a:prstGeom>
        </p:spPr>
      </p:pic>
      <p:sp>
        <p:nvSpPr>
          <p:cNvPr id="18" name="Textfeld 17"/>
          <p:cNvSpPr txBox="1"/>
          <p:nvPr/>
        </p:nvSpPr>
        <p:spPr bwMode="auto">
          <a:xfrm>
            <a:off x="962559" y="1783367"/>
            <a:ext cx="7208590" cy="3365024"/>
          </a:xfrm>
          <a:prstGeom prst="rect">
            <a:avLst/>
          </a:prstGeom>
          <a:noFill/>
        </p:spPr>
        <p:txBody>
          <a:bodyPr wrap="square" lIns="91440" tIns="45720" rIns="91440" bIns="45720" rtlCol="0" anchor="t">
            <a:spAutoFit/>
          </a:bodyPr>
          <a:lstStyle/>
          <a:p>
            <a:pPr>
              <a:lnSpc>
                <a:spcPct val="150000"/>
              </a:lnSpc>
              <a:defRPr/>
            </a:pPr>
            <a:r>
              <a:rPr lang="sv" b="1" noProof="0" dirty="0">
                <a:latin typeface="Poppins"/>
              </a:rPr>
              <a:t>Uppgift 1.1. Fundera på</a:t>
            </a:r>
            <a:r>
              <a:rPr lang="sv" noProof="0" dirty="0">
                <a:latin typeface="Poppins"/>
              </a:rPr>
              <a:t>: </a:t>
            </a:r>
          </a:p>
          <a:p>
            <a:pPr>
              <a:lnSpc>
                <a:spcPct val="150000"/>
              </a:lnSpc>
              <a:defRPr/>
            </a:pPr>
            <a:r>
              <a:rPr lang="sv" i="1" noProof="0" dirty="0">
                <a:latin typeface="Poppins"/>
              </a:rPr>
              <a:t>Vad innebär god miljöundervisning för dig? </a:t>
            </a:r>
          </a:p>
          <a:p>
            <a:pPr>
              <a:lnSpc>
                <a:spcPct val="150000"/>
              </a:lnSpc>
              <a:defRPr/>
            </a:pPr>
            <a:r>
              <a:rPr lang="sv" noProof="0" dirty="0">
                <a:latin typeface="Poppins"/>
              </a:rPr>
              <a:t>(3 minuter)</a:t>
            </a:r>
            <a:endParaRPr lang="sv" b="1" noProof="0" dirty="0">
              <a:latin typeface="Poppins"/>
            </a:endParaRPr>
          </a:p>
          <a:p>
            <a:pPr>
              <a:lnSpc>
                <a:spcPct val="150000"/>
              </a:lnSpc>
              <a:defRPr/>
            </a:pPr>
            <a:r>
              <a:rPr lang="sv" b="1" noProof="0" dirty="0">
                <a:latin typeface="Poppins"/>
              </a:rPr>
              <a:t>Diskutera</a:t>
            </a:r>
            <a:r>
              <a:rPr lang="sv" noProof="0" dirty="0">
                <a:latin typeface="Poppins"/>
              </a:rPr>
              <a:t> i grupper om fyra: </a:t>
            </a:r>
          </a:p>
          <a:p>
            <a:pPr>
              <a:lnSpc>
                <a:spcPct val="150000"/>
              </a:lnSpc>
              <a:defRPr/>
            </a:pPr>
            <a:r>
              <a:rPr lang="sv" i="1" noProof="0" dirty="0">
                <a:latin typeface="Poppins"/>
              </a:rPr>
              <a:t>Hur skulle ni rangordna era förslag? (Vilken aspekt är viktigast? Vilken är minst viktig?) </a:t>
            </a:r>
          </a:p>
          <a:p>
            <a:pPr>
              <a:lnSpc>
                <a:spcPct val="150000"/>
              </a:lnSpc>
              <a:defRPr/>
            </a:pPr>
            <a:r>
              <a:rPr lang="sv" noProof="0" dirty="0">
                <a:latin typeface="Poppins"/>
              </a:rPr>
              <a:t>(5 minuter)</a:t>
            </a:r>
            <a:endParaRPr lang="sv" b="1" noProof="0" dirty="0">
              <a:latin typeface="Poppins"/>
            </a:endParaRPr>
          </a:p>
          <a:p>
            <a:pPr>
              <a:lnSpc>
                <a:spcPct val="150000"/>
              </a:lnSpc>
              <a:defRPr/>
            </a:pPr>
            <a:r>
              <a:rPr lang="sv" b="1" noProof="0" dirty="0">
                <a:latin typeface="Poppins"/>
              </a:rPr>
              <a:t>Presentera</a:t>
            </a:r>
            <a:r>
              <a:rPr lang="sv" noProof="0" dirty="0">
                <a:latin typeface="Poppins"/>
              </a:rPr>
              <a:t> kortfattat resultaten.</a:t>
            </a:r>
          </a:p>
        </p:txBody>
      </p:sp>
      <p:sp>
        <p:nvSpPr>
          <p:cNvPr id="5" name="Rechteckige Legende 4"/>
          <p:cNvSpPr/>
          <p:nvPr/>
        </p:nvSpPr>
        <p:spPr bwMode="auto">
          <a:xfrm>
            <a:off x="8273939" y="1783367"/>
            <a:ext cx="3198693" cy="1701739"/>
          </a:xfrm>
          <a:prstGeom prst="wedgeRectCallout">
            <a:avLst>
              <a:gd name="adj1" fmla="val -36489"/>
              <a:gd name="adj2" fmla="val 100550"/>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sv" b="1" noProof="0" dirty="0"/>
              <a:t>Pedagogisk princip:
</a:t>
            </a:r>
            <a:r>
              <a:rPr lang="sv" noProof="0" dirty="0"/>
              <a:t>Ta reda på vilka föruppfattningar eleverna har</a:t>
            </a:r>
          </a:p>
        </p:txBody>
      </p:sp>
      <p:sp>
        <p:nvSpPr>
          <p:cNvPr id="15" name="Title 14">
            <a:extLst>
              <a:ext uri="{FF2B5EF4-FFF2-40B4-BE49-F238E27FC236}">
                <a16:creationId xmlns:a16="http://schemas.microsoft.com/office/drawing/2014/main" id="{3162FC13-18CB-58F1-25FC-DEFF1E9F19AC}"/>
              </a:ext>
            </a:extLst>
          </p:cNvPr>
          <p:cNvSpPr>
            <a:spLocks noGrp="1"/>
          </p:cNvSpPr>
          <p:nvPr>
            <p:ph type="title"/>
          </p:nvPr>
        </p:nvSpPr>
        <p:spPr/>
        <p:txBody>
          <a:bodyPr/>
          <a:lstStyle/>
          <a:p>
            <a:pPr algn="r"/>
            <a:r>
              <a:rPr lang="sv" dirty="0"/>
              <a:t>Vad innebär ”god miljöundervisning” för dig?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669822" y="2170264"/>
            <a:ext cx="10861777" cy="3003386"/>
          </a:xfrm>
          <a:prstGeom prst="rect">
            <a:avLst/>
          </a:prstGeom>
          <a:noFill/>
        </p:spPr>
        <p:txBody>
          <a:bodyPr wrap="square" lIns="91440" tIns="45720" rIns="91440" bIns="45720" rtlCol="0" anchor="t">
            <a:spAutoFit/>
          </a:bodyPr>
          <a:lstStyle/>
          <a:p>
            <a:pPr>
              <a:lnSpc>
                <a:spcPct val="150000"/>
              </a:lnSpc>
              <a:defRPr/>
            </a:pPr>
            <a:r>
              <a:rPr lang="sv" noProof="0" dirty="0">
                <a:latin typeface="Poppins"/>
                <a:cs typeface="Calibri" panose="020F0502020204030204" pitchFamily="34" charset="0"/>
              </a:rPr>
              <a:t>Skapa möjligheter för eleverna att utveckla ämnet mer i detalj, att överföra erfarenheter till en annan kontext, att skaffa ytterligare kunskap, att utöka sin begreppsförståelse och att få procedurella kunskaper och färdigheter (fördjupa och överföra kunskap). </a:t>
            </a:r>
          </a:p>
          <a:p>
            <a:pPr>
              <a:lnSpc>
                <a:spcPct val="150000"/>
              </a:lnSpc>
              <a:defRPr/>
            </a:pPr>
            <a:r>
              <a:rPr lang="sv" b="1" u="sng" noProof="0" dirty="0">
                <a:latin typeface="Poppins"/>
                <a:cs typeface="Calibri"/>
              </a:rPr>
              <a:t>Metoder: </a:t>
            </a:r>
          </a:p>
          <a:p>
            <a:pPr marL="342900" indent="-342900">
              <a:lnSpc>
                <a:spcPct val="150000"/>
              </a:lnSpc>
              <a:buFont typeface="Arial" pitchFamily="2" charset="2"/>
              <a:buChar char="•"/>
              <a:defRPr/>
            </a:pPr>
            <a:r>
              <a:rPr lang="sv" noProof="0" dirty="0">
                <a:latin typeface="Poppins"/>
                <a:cs typeface="Calibri" panose="020F0502020204030204" pitchFamily="34" charset="0"/>
              </a:rPr>
              <a:t>Fördjupningsfrågor </a:t>
            </a:r>
          </a:p>
          <a:p>
            <a:pPr marL="342900" indent="-342900">
              <a:lnSpc>
                <a:spcPct val="150000"/>
              </a:lnSpc>
              <a:buFont typeface="Arial" pitchFamily="2" charset="2"/>
              <a:buChar char="•"/>
              <a:defRPr/>
            </a:pPr>
            <a:r>
              <a:rPr lang="sv" noProof="0" dirty="0">
                <a:latin typeface="Poppins"/>
                <a:cs typeface="Calibri" panose="020F0502020204030204" pitchFamily="34" charset="0"/>
              </a:rPr>
              <a:t>Exempel på tillämpningar: t.ex. noggrannare observera djur i jorden och ta reda på hur de andas eller hur mundelarna ser ut, identifiera olika jordtyper på skolgården, </a:t>
            </a:r>
            <a:r>
              <a:rPr lang="sv" sz="2000" noProof="0" dirty="0">
                <a:latin typeface="Poppins"/>
                <a:cs typeface="Calibri" panose="020F0502020204030204" pitchFamily="34" charset="0"/>
              </a:rPr>
              <a:t>…</a:t>
            </a:r>
          </a:p>
        </p:txBody>
      </p:sp>
      <p:sp>
        <p:nvSpPr>
          <p:cNvPr id="2" name="Title 1">
            <a:extLst>
              <a:ext uri="{FF2B5EF4-FFF2-40B4-BE49-F238E27FC236}">
                <a16:creationId xmlns:a16="http://schemas.microsoft.com/office/drawing/2014/main" id="{347DECB7-CCE5-759A-0909-DB0A73FC20CE}"/>
              </a:ext>
            </a:extLst>
          </p:cNvPr>
          <p:cNvSpPr>
            <a:spLocks noGrp="1"/>
          </p:cNvSpPr>
          <p:nvPr>
            <p:ph type="title"/>
          </p:nvPr>
        </p:nvSpPr>
        <p:spPr/>
        <p:txBody>
          <a:bodyPr>
            <a:normAutofit/>
          </a:bodyPr>
          <a:lstStyle/>
          <a:p>
            <a:r>
              <a:rPr lang="sv" dirty="0"/>
              <a:t>Utveckla – gräv djupare</a:t>
            </a:r>
          </a:p>
        </p:txBody>
      </p:sp>
      <p:sp>
        <p:nvSpPr>
          <p:cNvPr id="4" name="Textfeld 18"/>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Utveckla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445439" y="2298145"/>
            <a:ext cx="5650561" cy="2645276"/>
          </a:xfrm>
          <a:prstGeom prst="rect">
            <a:avLst/>
          </a:prstGeom>
          <a:noFill/>
        </p:spPr>
        <p:txBody>
          <a:bodyPr wrap="square" lIns="91440" tIns="45720" rIns="91440" bIns="45720" rtlCol="0" anchor="t">
            <a:spAutoFit/>
          </a:bodyPr>
          <a:lstStyle/>
          <a:p>
            <a:pPr marL="0" marR="0" lvl="0" indent="0" algn="just" defTabSz="914400">
              <a:lnSpc>
                <a:spcPct val="150000"/>
              </a:lnSpc>
              <a:spcBef>
                <a:spcPts val="0"/>
              </a:spcBef>
              <a:spcAft>
                <a:spcPts val="0"/>
              </a:spcAft>
              <a:buClr>
                <a:srgbClr val="000000"/>
              </a:buClr>
              <a:buSzTx/>
              <a:buFont typeface="Arial"/>
              <a:buNone/>
              <a:defRPr/>
            </a:pPr>
            <a:r>
              <a:rPr lang="sv" sz="1400" b="1" i="0" u="sng" strike="noStrike" cap="none" spc="0" noProof="0" dirty="0">
                <a:ln>
                  <a:noFill/>
                </a:ln>
                <a:latin typeface="Poppins"/>
                <a:cs typeface="Calibri"/>
              </a:rPr>
              <a:t>Uppgift 4.1</a:t>
            </a:r>
            <a:r>
              <a:rPr lang="sv" sz="1400" b="1" u="sng" noProof="0" dirty="0">
                <a:latin typeface="Poppins"/>
                <a:cs typeface="Calibri"/>
              </a:rPr>
              <a:t>.:</a:t>
            </a:r>
            <a:r>
              <a:rPr lang="sv" sz="1400" b="1" i="0" u="sng" strike="noStrike" cap="none" spc="0" noProof="0" dirty="0">
                <a:ln>
                  <a:noFill/>
                </a:ln>
                <a:latin typeface="Poppins"/>
                <a:cs typeface="Calibri"/>
              </a:rPr>
              <a:t> </a:t>
            </a:r>
            <a:r>
              <a:rPr lang="sv" sz="1400" b="1" i="0" u="none" strike="noStrike" cap="none" spc="0" noProof="0" dirty="0">
                <a:ln>
                  <a:noFill/>
                </a:ln>
                <a:latin typeface="Poppins"/>
                <a:cs typeface="Calibri"/>
              </a:rPr>
              <a:t>Eleverna får information om de 3 jordtyperna: </a:t>
            </a:r>
            <a:endParaRPr lang="sv" sz="1400" b="1" noProof="0" dirty="0">
              <a:latin typeface="Poppins"/>
              <a:cs typeface="Calibri"/>
            </a:endParaRPr>
          </a:p>
          <a:p>
            <a:pPr marL="342900" marR="0" lvl="0" indent="-342900" algn="just" defTabSz="914400">
              <a:lnSpc>
                <a:spcPct val="150000"/>
              </a:lnSpc>
              <a:spcBef>
                <a:spcPts val="0"/>
              </a:spcBef>
              <a:spcAft>
                <a:spcPts val="0"/>
              </a:spcAft>
              <a:buClr>
                <a:srgbClr val="000000"/>
              </a:buClr>
              <a:buSzTx/>
              <a:buFont typeface="Arial" panose="020B0604020202020204" pitchFamily="34" charset="0"/>
              <a:buChar char="•"/>
              <a:defRPr/>
            </a:pPr>
            <a:r>
              <a:rPr lang="sv" sz="1400" b="0" i="0" u="none" strike="noStrike" cap="none" spc="0" noProof="0" dirty="0">
                <a:ln>
                  <a:noFill/>
                </a:ln>
                <a:latin typeface="Poppins"/>
                <a:cs typeface="Calibri"/>
              </a:rPr>
              <a:t>Grupper om 4 väljer en jordtyp och får ytterligare information om dess egenskaper/eller gör egna efterforskningar online</a:t>
            </a:r>
          </a:p>
          <a:p>
            <a:pPr marL="342900" marR="0" lvl="0" indent="-342900" algn="just" defTabSz="914400">
              <a:lnSpc>
                <a:spcPct val="150000"/>
              </a:lnSpc>
              <a:spcBef>
                <a:spcPts val="0"/>
              </a:spcBef>
              <a:spcAft>
                <a:spcPts val="0"/>
              </a:spcAft>
              <a:buClr>
                <a:srgbClr val="000000"/>
              </a:buClr>
              <a:buSzTx/>
              <a:buFont typeface="Arial" panose="020B0604020202020204" pitchFamily="34" charset="0"/>
              <a:buChar char="•"/>
              <a:defRPr/>
            </a:pPr>
            <a:r>
              <a:rPr lang="sv" sz="1400" noProof="0" dirty="0">
                <a:latin typeface="Poppins"/>
                <a:cs typeface="Calibri"/>
              </a:rPr>
              <a:t>S</a:t>
            </a:r>
            <a:r>
              <a:rPr lang="sv" sz="1400" b="0" i="0" u="none" strike="noStrike" cap="none" spc="0" noProof="0" dirty="0">
                <a:ln>
                  <a:noFill/>
                </a:ln>
                <a:latin typeface="Poppins"/>
                <a:cs typeface="Calibri"/>
              </a:rPr>
              <a:t>ammanställ en poster som besvarar följande frågor:</a:t>
            </a:r>
            <a:endParaRPr lang="sv" sz="1400" noProof="0" dirty="0">
              <a:latin typeface="Poppins"/>
              <a:ea typeface="Calibri"/>
              <a:cs typeface="Arial"/>
            </a:endParaRPr>
          </a:p>
          <a:p>
            <a:pPr algn="just">
              <a:lnSpc>
                <a:spcPct val="150000"/>
              </a:lnSpc>
              <a:buClr>
                <a:srgbClr val="000000"/>
              </a:buClr>
              <a:defRPr/>
            </a:pPr>
            <a:r>
              <a:rPr lang="sv" sz="1400" i="1" noProof="0" dirty="0">
                <a:latin typeface="Poppins"/>
                <a:cs typeface="Calibri"/>
              </a:rPr>
              <a:t>  - </a:t>
            </a:r>
            <a:r>
              <a:rPr lang="sv" sz="1400" b="0" i="1" u="none" strike="noStrike" cap="none" spc="0" noProof="0" dirty="0">
                <a:ln>
                  <a:noFill/>
                </a:ln>
                <a:latin typeface="Poppins"/>
                <a:cs typeface="Calibri"/>
              </a:rPr>
              <a:t>Vilka djur lever i den här jorden</a:t>
            </a:r>
            <a:r>
              <a:rPr lang="sv" sz="1400" i="1" noProof="0" dirty="0">
                <a:latin typeface="Poppins"/>
                <a:cs typeface="Calibri"/>
              </a:rPr>
              <a:t>?</a:t>
            </a:r>
            <a:endParaRPr lang="sv" sz="1400" noProof="0" dirty="0">
              <a:latin typeface="Poppins"/>
              <a:cs typeface="Arial"/>
            </a:endParaRPr>
          </a:p>
          <a:p>
            <a:pPr algn="just">
              <a:lnSpc>
                <a:spcPct val="150000"/>
              </a:lnSpc>
              <a:defRPr/>
            </a:pPr>
            <a:r>
              <a:rPr lang="sv" sz="1400" i="1" noProof="0" dirty="0">
                <a:latin typeface="Poppins"/>
                <a:ea typeface="Calibri"/>
                <a:cs typeface="Calibri"/>
              </a:rPr>
              <a:t>  - </a:t>
            </a:r>
            <a:r>
              <a:rPr lang="sv" sz="1400" b="0" i="1" u="none" strike="noStrike" cap="none" spc="0" noProof="0" dirty="0">
                <a:ln>
                  <a:noFill/>
                </a:ln>
                <a:latin typeface="Poppins"/>
                <a:cs typeface="Calibri"/>
              </a:rPr>
              <a:t>Hur bidrar de till den här jordtypens egenskaper</a:t>
            </a:r>
            <a:r>
              <a:rPr lang="sv" sz="1400" i="1" noProof="0" dirty="0">
                <a:latin typeface="Poppins"/>
                <a:cs typeface="Calibri"/>
              </a:rPr>
              <a:t>?</a:t>
            </a:r>
            <a:endParaRPr lang="sv" sz="1400" noProof="0" dirty="0">
              <a:latin typeface="Poppins"/>
              <a:cs typeface="Arial"/>
            </a:endParaRPr>
          </a:p>
          <a:p>
            <a:pPr algn="just">
              <a:lnSpc>
                <a:spcPct val="150000"/>
              </a:lnSpc>
              <a:defRPr/>
            </a:pPr>
            <a:r>
              <a:rPr lang="sv" sz="1400" i="1" noProof="0" dirty="0">
                <a:latin typeface="Poppins"/>
                <a:cs typeface="Calibri"/>
              </a:rPr>
              <a:t>  - </a:t>
            </a:r>
            <a:r>
              <a:rPr lang="sv" sz="1400" b="0" i="1" u="none" strike="noStrike" cap="none" spc="0" noProof="0" dirty="0">
                <a:ln>
                  <a:noFill/>
                </a:ln>
                <a:latin typeface="Poppins"/>
                <a:cs typeface="Calibri"/>
              </a:rPr>
              <a:t>Förklara varför det här är frisk jord/varför inte</a:t>
            </a:r>
            <a:endParaRPr lang="sv" sz="1400" b="0" u="none" strike="noStrike" cap="none" spc="0" noProof="0" dirty="0">
              <a:ln>
                <a:noFill/>
              </a:ln>
              <a:latin typeface="Poppins"/>
              <a:cs typeface="Arial"/>
            </a:endParaRPr>
          </a:p>
        </p:txBody>
      </p:sp>
      <p:pic>
        <p:nvPicPr>
          <p:cNvPr id="5" name="Grafik 4"/>
          <p:cNvPicPr>
            <a:picLocks noChangeAspect="1"/>
          </p:cNvPicPr>
          <p:nvPr/>
        </p:nvPicPr>
        <p:blipFill>
          <a:blip r:embed="rId8"/>
          <a:stretch/>
        </p:blipFill>
        <p:spPr bwMode="auto">
          <a:xfrm>
            <a:off x="6577443" y="1759331"/>
            <a:ext cx="5169118" cy="3553769"/>
          </a:xfrm>
          <a:prstGeom prst="rect">
            <a:avLst/>
          </a:prstGeom>
        </p:spPr>
      </p:pic>
      <p:sp>
        <p:nvSpPr>
          <p:cNvPr id="8" name="Textfeld 7">
            <a:extLst>
              <a:ext uri="{FF2B5EF4-FFF2-40B4-BE49-F238E27FC236}">
                <a16:creationId xmlns:a16="http://schemas.microsoft.com/office/drawing/2014/main" id="{A483B7B2-2133-4151-55CD-FF7268069F20}"/>
              </a:ext>
            </a:extLst>
          </p:cNvPr>
          <p:cNvSpPr txBox="1"/>
          <p:nvPr/>
        </p:nvSpPr>
        <p:spPr>
          <a:xfrm>
            <a:off x="871538" y="1928813"/>
            <a:ext cx="184731" cy="369332"/>
          </a:xfrm>
          <a:prstGeom prst="rect">
            <a:avLst/>
          </a:prstGeom>
          <a:noFill/>
        </p:spPr>
        <p:txBody>
          <a:bodyPr wrap="none" rtlCol="0">
            <a:spAutoFit/>
          </a:bodyPr>
          <a:lstStyle/>
          <a:p>
            <a:endParaRPr lang="sv" noProof="0" dirty="0"/>
          </a:p>
        </p:txBody>
      </p:sp>
      <p:sp>
        <p:nvSpPr>
          <p:cNvPr id="2" name="Title 1">
            <a:extLst>
              <a:ext uri="{FF2B5EF4-FFF2-40B4-BE49-F238E27FC236}">
                <a16:creationId xmlns:a16="http://schemas.microsoft.com/office/drawing/2014/main" id="{F2B79871-6E99-6869-067A-FF94B3DB99FA}"/>
              </a:ext>
            </a:extLst>
          </p:cNvPr>
          <p:cNvSpPr>
            <a:spLocks noGrp="1"/>
          </p:cNvSpPr>
          <p:nvPr>
            <p:ph type="title"/>
          </p:nvPr>
        </p:nvSpPr>
        <p:spPr/>
        <p:txBody>
          <a:bodyPr/>
          <a:lstStyle/>
          <a:p>
            <a:r>
              <a:rPr lang="sv" dirty="0"/>
              <a:t>Utveckla – gräv djupare</a:t>
            </a:r>
          </a:p>
        </p:txBody>
      </p:sp>
      <p:sp>
        <p:nvSpPr>
          <p:cNvPr id="4" name="Textfeld 18">
            <a:extLst>
              <a:ext uri="{FF2B5EF4-FFF2-40B4-BE49-F238E27FC236}">
                <a16:creationId xmlns:a16="http://schemas.microsoft.com/office/drawing/2014/main" id="{FB7D1528-B72F-9C3C-B861-C36CFA5D50A6}"/>
              </a:ext>
            </a:extLst>
          </p:cNvPr>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Utveckla</a:t>
            </a:r>
          </a:p>
        </p:txBody>
      </p:sp>
      <p:sp>
        <p:nvSpPr>
          <p:cNvPr id="6" name="TextBox 5">
            <a:extLst>
              <a:ext uri="{FF2B5EF4-FFF2-40B4-BE49-F238E27FC236}">
                <a16:creationId xmlns:a16="http://schemas.microsoft.com/office/drawing/2014/main" id="{BCB9CB07-924D-0E13-9FA4-AA5A436B3ED7}"/>
              </a:ext>
            </a:extLst>
          </p:cNvPr>
          <p:cNvSpPr txBox="1"/>
          <p:nvPr/>
        </p:nvSpPr>
        <p:spPr>
          <a:xfrm>
            <a:off x="6575323" y="5358580"/>
            <a:ext cx="5432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 sz="900" dirty="0">
                <a:solidFill>
                  <a:srgbClr val="333333"/>
                </a:solidFill>
                <a:highlight>
                  <a:srgbClr val="FFFFFF"/>
                </a:highlight>
                <a:latin typeface="Segoe UI"/>
                <a:cs typeface="Segoe UI"/>
              </a:rPr>
              <a:t>Bild hämtad från:</a:t>
            </a:r>
            <a:r>
              <a:rPr lang="sv" sz="900" dirty="0">
                <a:solidFill>
                  <a:srgbClr val="00B0F0"/>
                </a:solidFill>
                <a:highlight>
                  <a:srgbClr val="FFFFFF"/>
                </a:highlight>
                <a:latin typeface="Segoe UI"/>
                <a:cs typeface="Segoe UI"/>
              </a:rPr>
              <a:t> </a:t>
            </a:r>
            <a:r>
              <a:rPr lang="sv" sz="900" dirty="0">
                <a:solidFill>
                  <a:srgbClr val="00B0F0"/>
                </a:solidFill>
                <a:highlight>
                  <a:srgbClr val="FFFFFF"/>
                </a:highlight>
                <a:latin typeface="Segoe UI"/>
                <a:cs typeface="Segoe UI"/>
                <a:hlinkClick r:id="rId9">
                  <a:extLst>
                    <a:ext uri="{A12FA001-AC4F-418D-AE19-62706E023703}">
                      <ahyp:hlinkClr xmlns:ahyp="http://schemas.microsoft.com/office/drawing/2018/hyperlinkcolor" val="tx"/>
                    </a:ext>
                  </a:extLst>
                </a:hlinkClick>
              </a:rPr>
              <a:t>https://ediblephilly.ediblecommunities.com/food-thought/food-thought-how-healthy-soil-measured/</a:t>
            </a:r>
            <a:r>
              <a:rPr lang="sv" sz="900" dirty="0">
                <a:solidFill>
                  <a:srgbClr val="00B0F0"/>
                </a:solidFill>
                <a:highlight>
                  <a:srgbClr val="FFFFFF"/>
                </a:highlight>
                <a:latin typeface="Segoe UI"/>
                <a:cs typeface="Segoe UI"/>
              </a:rPr>
              <a:t> </a:t>
            </a:r>
            <a:endParaRPr lang="sv" dirty="0">
              <a:solidFill>
                <a:srgbClr val="00B0F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prstGeom prst="rect">
            <a:avLst/>
          </a:prstGeom>
        </p:spPr>
        <p:txBody>
          <a:bodyPr vert="horz" wrap="square" lIns="0" tIns="0" rIns="0" bIns="0" rtlCol="0" anchor="ctr">
            <a:spAutoFit/>
          </a:bodyPr>
          <a:lstStyle/>
          <a:p>
            <a:pPr>
              <a:lnSpc>
                <a:spcPct val="100000"/>
              </a:lnSpc>
              <a:buClr>
                <a:srgbClr val="000000"/>
              </a:buClr>
              <a:buSzTx/>
              <a:defRPr/>
            </a:pPr>
            <a:r>
              <a:rPr lang="sv" sz="3600" noProof="0" dirty="0"/>
              <a:t>Lärande med hjälp av samhällsfrågor med naturvetenskapligt innehåll (SNI)</a:t>
            </a:r>
          </a:p>
        </p:txBody>
      </p:sp>
      <p:sp>
        <p:nvSpPr>
          <p:cNvPr id="5" name="Foliennummernplatzhalter 4"/>
          <p:cNvSpPr>
            <a:spLocks noGrp="1"/>
          </p:cNvSpPr>
          <p:nvPr>
            <p:ph type="sldNum" sz="quarter" idx="4294967295"/>
          </p:nvPr>
        </p:nvSpPr>
        <p:spPr bwMode="auto">
          <a:xfrm>
            <a:off x="9448800" y="6388100"/>
            <a:ext cx="2743200" cy="365125"/>
          </a:xfrm>
        </p:spPr>
        <p:txBody>
          <a:bodyPr/>
          <a:lstStyle/>
          <a:p>
            <a:pPr>
              <a:defRPr/>
            </a:pPr>
            <a:fld id="{C78E65DB-0693-4285-868B-A910EFECD7CD}" type="slidenum">
              <a:rPr lang="en-GB" noProof="0" smtClean="0"/>
              <a:t>42</a:t>
            </a:fld>
            <a:endParaRPr lang="sv" noProof="0" dirty="0"/>
          </a:p>
        </p:txBody>
      </p:sp>
      <p:sp>
        <p:nvSpPr>
          <p:cNvPr id="3" name="object 3"/>
          <p:cNvSpPr/>
          <p:nvPr/>
        </p:nvSpPr>
        <p:spPr bwMode="auto">
          <a:xfrm>
            <a:off x="7022638" y="1972518"/>
            <a:ext cx="381044" cy="675879"/>
          </a:xfrm>
          <a:custGeom>
            <a:avLst/>
            <a:gdLst/>
            <a:ahLst/>
            <a:cxnLst/>
            <a:rect l="l" t="t" r="r" b="b"/>
            <a:pathLst>
              <a:path w="421004" h="746760" extrusionOk="0">
                <a:moveTo>
                  <a:pt x="210311" y="516635"/>
                </a:moveTo>
                <a:lnTo>
                  <a:pt x="0" y="348995"/>
                </a:lnTo>
                <a:lnTo>
                  <a:pt x="167639" y="683061"/>
                </a:lnTo>
                <a:lnTo>
                  <a:pt x="167639" y="516635"/>
                </a:lnTo>
                <a:lnTo>
                  <a:pt x="210311" y="516635"/>
                </a:lnTo>
                <a:close/>
              </a:path>
              <a:path w="421004" h="746760" extrusionOk="0">
                <a:moveTo>
                  <a:pt x="251459" y="483836"/>
                </a:moveTo>
                <a:lnTo>
                  <a:pt x="251459" y="0"/>
                </a:lnTo>
                <a:lnTo>
                  <a:pt x="167639" y="0"/>
                </a:lnTo>
                <a:lnTo>
                  <a:pt x="167639" y="482622"/>
                </a:lnTo>
                <a:lnTo>
                  <a:pt x="210311" y="516635"/>
                </a:lnTo>
                <a:lnTo>
                  <a:pt x="251459" y="483836"/>
                </a:lnTo>
                <a:close/>
              </a:path>
              <a:path w="421004" h="746760" extrusionOk="0">
                <a:moveTo>
                  <a:pt x="251459" y="686098"/>
                </a:moveTo>
                <a:lnTo>
                  <a:pt x="251459" y="516635"/>
                </a:lnTo>
                <a:lnTo>
                  <a:pt x="167639" y="516635"/>
                </a:lnTo>
                <a:lnTo>
                  <a:pt x="167639" y="683061"/>
                </a:lnTo>
                <a:lnTo>
                  <a:pt x="199605" y="746759"/>
                </a:lnTo>
                <a:lnTo>
                  <a:pt x="221018" y="746759"/>
                </a:lnTo>
                <a:lnTo>
                  <a:pt x="251459" y="686098"/>
                </a:lnTo>
                <a:close/>
              </a:path>
              <a:path w="421004" h="746760" extrusionOk="0">
                <a:moveTo>
                  <a:pt x="420623" y="348995"/>
                </a:moveTo>
                <a:lnTo>
                  <a:pt x="210311" y="516635"/>
                </a:lnTo>
                <a:lnTo>
                  <a:pt x="251459" y="516635"/>
                </a:lnTo>
                <a:lnTo>
                  <a:pt x="251459" y="686098"/>
                </a:lnTo>
                <a:lnTo>
                  <a:pt x="420623" y="348995"/>
                </a:lnTo>
                <a:close/>
              </a:path>
            </a:pathLst>
          </a:custGeom>
          <a:solidFill>
            <a:schemeClr val="accent2"/>
          </a:solidFill>
        </p:spPr>
        <p:txBody>
          <a:bodyPr wrap="square" lIns="0" tIns="0" rIns="0" bIns="0" rtlCol="0"/>
          <a:lstStyle/>
          <a:p>
            <a:pPr>
              <a:defRPr/>
            </a:pPr>
            <a:endParaRPr lang="sv" sz="1650" noProof="0" dirty="0">
              <a:latin typeface="Poppins"/>
            </a:endParaRPr>
          </a:p>
        </p:txBody>
      </p:sp>
      <p:sp>
        <p:nvSpPr>
          <p:cNvPr id="4" name="object 4"/>
          <p:cNvSpPr txBox="1"/>
          <p:nvPr/>
        </p:nvSpPr>
        <p:spPr bwMode="auto">
          <a:xfrm>
            <a:off x="5422503" y="1208565"/>
            <a:ext cx="3480484" cy="614126"/>
          </a:xfrm>
          <a:prstGeom prst="rect">
            <a:avLst/>
          </a:prstGeom>
          <a:noFill/>
        </p:spPr>
        <p:txBody>
          <a:bodyPr vert="horz" wrap="square" lIns="0" tIns="0" rIns="0" bIns="0" rtlCol="0">
            <a:spAutoFit/>
          </a:bodyPr>
          <a:lstStyle/>
          <a:p>
            <a:pPr marL="344067" marR="118147" indent="-306029" algn="ctr">
              <a:lnSpc>
                <a:spcPct val="101099"/>
              </a:lnSpc>
              <a:defRPr/>
            </a:pPr>
            <a:r>
              <a:rPr lang="sv" sz="2000" noProof="0" dirty="0">
                <a:latin typeface="Poppins"/>
                <a:cs typeface="Calibri" panose="020F0502020204030204" pitchFamily="34" charset="0"/>
              </a:rPr>
              <a:t>Moraliskt tänkande, etik,</a:t>
            </a:r>
          </a:p>
          <a:p>
            <a:pPr marL="344067" marR="118147" indent="-306029" algn="ctr">
              <a:lnSpc>
                <a:spcPct val="101099"/>
              </a:lnSpc>
              <a:defRPr/>
            </a:pPr>
            <a:r>
              <a:rPr lang="sv" sz="2000" noProof="0" dirty="0">
                <a:latin typeface="Poppins"/>
                <a:cs typeface="Calibri" panose="020F0502020204030204" pitchFamily="34" charset="0"/>
              </a:rPr>
              <a:t>värderingar och normer</a:t>
            </a:r>
          </a:p>
        </p:txBody>
      </p:sp>
      <p:sp>
        <p:nvSpPr>
          <p:cNvPr id="8" name="object 8"/>
          <p:cNvSpPr/>
          <p:nvPr/>
        </p:nvSpPr>
        <p:spPr bwMode="auto">
          <a:xfrm>
            <a:off x="5408547" y="3428959"/>
            <a:ext cx="717259" cy="381044"/>
          </a:xfrm>
          <a:custGeom>
            <a:avLst/>
            <a:gdLst/>
            <a:ahLst/>
            <a:cxnLst/>
            <a:rect l="l" t="t" r="r" b="b"/>
            <a:pathLst>
              <a:path w="792479" h="421004" extrusionOk="0">
                <a:moveTo>
                  <a:pt x="541019" y="210311"/>
                </a:moveTo>
                <a:lnTo>
                  <a:pt x="508220" y="169163"/>
                </a:lnTo>
                <a:lnTo>
                  <a:pt x="0" y="169163"/>
                </a:lnTo>
                <a:lnTo>
                  <a:pt x="0" y="252983"/>
                </a:lnTo>
                <a:lnTo>
                  <a:pt x="507006" y="252983"/>
                </a:lnTo>
                <a:lnTo>
                  <a:pt x="541019" y="210311"/>
                </a:lnTo>
                <a:close/>
              </a:path>
              <a:path w="792479" h="421004" extrusionOk="0">
                <a:moveTo>
                  <a:pt x="792479" y="210311"/>
                </a:moveTo>
                <a:lnTo>
                  <a:pt x="373379" y="0"/>
                </a:lnTo>
                <a:lnTo>
                  <a:pt x="508220" y="169163"/>
                </a:lnTo>
                <a:lnTo>
                  <a:pt x="541019" y="169163"/>
                </a:lnTo>
                <a:lnTo>
                  <a:pt x="541019" y="336499"/>
                </a:lnTo>
                <a:lnTo>
                  <a:pt x="792479" y="210311"/>
                </a:lnTo>
                <a:close/>
              </a:path>
              <a:path w="792479" h="421004" extrusionOk="0">
                <a:moveTo>
                  <a:pt x="541019" y="336499"/>
                </a:moveTo>
                <a:lnTo>
                  <a:pt x="541019" y="252983"/>
                </a:lnTo>
                <a:lnTo>
                  <a:pt x="507006" y="252983"/>
                </a:lnTo>
                <a:lnTo>
                  <a:pt x="373379" y="420623"/>
                </a:lnTo>
                <a:lnTo>
                  <a:pt x="541019" y="336499"/>
                </a:lnTo>
                <a:close/>
              </a:path>
              <a:path w="792479" h="421004" extrusionOk="0">
                <a:moveTo>
                  <a:pt x="541019" y="252983"/>
                </a:moveTo>
                <a:lnTo>
                  <a:pt x="541019" y="210311"/>
                </a:lnTo>
                <a:lnTo>
                  <a:pt x="507006" y="252983"/>
                </a:lnTo>
                <a:lnTo>
                  <a:pt x="541019" y="252983"/>
                </a:lnTo>
                <a:close/>
              </a:path>
              <a:path w="792479" h="421004" extrusionOk="0">
                <a:moveTo>
                  <a:pt x="541019" y="210311"/>
                </a:moveTo>
                <a:lnTo>
                  <a:pt x="541019" y="169163"/>
                </a:lnTo>
                <a:lnTo>
                  <a:pt x="508220" y="169163"/>
                </a:lnTo>
                <a:lnTo>
                  <a:pt x="541019" y="210311"/>
                </a:lnTo>
                <a:close/>
              </a:path>
            </a:pathLst>
          </a:custGeom>
          <a:solidFill>
            <a:schemeClr val="accent2"/>
          </a:solidFill>
        </p:spPr>
        <p:txBody>
          <a:bodyPr wrap="square" lIns="0" tIns="0" rIns="0" bIns="0" rtlCol="0"/>
          <a:lstStyle/>
          <a:p>
            <a:pPr>
              <a:defRPr/>
            </a:pPr>
            <a:endParaRPr lang="sv" sz="1650" noProof="0" dirty="0">
              <a:latin typeface="Poppins"/>
            </a:endParaRPr>
          </a:p>
        </p:txBody>
      </p:sp>
      <p:sp>
        <p:nvSpPr>
          <p:cNvPr id="9" name="object 9"/>
          <p:cNvSpPr txBox="1"/>
          <p:nvPr/>
        </p:nvSpPr>
        <p:spPr bwMode="auto">
          <a:xfrm>
            <a:off x="2456402" y="3273686"/>
            <a:ext cx="2952145" cy="614126"/>
          </a:xfrm>
          <a:prstGeom prst="rect">
            <a:avLst/>
          </a:prstGeom>
          <a:noFill/>
        </p:spPr>
        <p:txBody>
          <a:bodyPr vert="horz" wrap="square" lIns="0" tIns="0" rIns="0" bIns="0" rtlCol="0">
            <a:spAutoFit/>
          </a:bodyPr>
          <a:lstStyle/>
          <a:p>
            <a:pPr marL="344067" marR="118147" indent="-306029" algn="ctr">
              <a:lnSpc>
                <a:spcPct val="101099"/>
              </a:lnSpc>
              <a:defRPr/>
            </a:pPr>
            <a:r>
              <a:rPr lang="sv" sz="2000" noProof="0" dirty="0">
                <a:latin typeface="Poppins"/>
                <a:cs typeface="Calibri" panose="020F0502020204030204" pitchFamily="34" charset="0"/>
              </a:rPr>
              <a:t>Vetenskap och vetenskaplig</a:t>
            </a:r>
          </a:p>
          <a:p>
            <a:pPr marL="344067" marR="118147" indent="-306029" algn="ctr">
              <a:lnSpc>
                <a:spcPct val="101099"/>
              </a:lnSpc>
              <a:defRPr/>
            </a:pPr>
            <a:r>
              <a:rPr lang="sv" sz="2000" noProof="0" dirty="0">
                <a:latin typeface="Poppins"/>
                <a:cs typeface="Calibri" panose="020F0502020204030204" pitchFamily="34" charset="0"/>
              </a:rPr>
              <a:t>kunskap</a:t>
            </a:r>
          </a:p>
        </p:txBody>
      </p:sp>
      <p:sp>
        <p:nvSpPr>
          <p:cNvPr id="10" name="object 10"/>
          <p:cNvSpPr/>
          <p:nvPr/>
        </p:nvSpPr>
        <p:spPr bwMode="auto">
          <a:xfrm>
            <a:off x="7408471" y="2286990"/>
            <a:ext cx="19540" cy="19540"/>
          </a:xfrm>
          <a:custGeom>
            <a:avLst/>
            <a:gdLst/>
            <a:ahLst/>
            <a:cxnLst/>
            <a:rect l="l" t="t" r="r" b="b"/>
            <a:pathLst>
              <a:path w="21589" h="21589" extrusionOk="0">
                <a:moveTo>
                  <a:pt x="21413" y="0"/>
                </a:moveTo>
                <a:lnTo>
                  <a:pt x="0" y="0"/>
                </a:lnTo>
                <a:lnTo>
                  <a:pt x="10706" y="21336"/>
                </a:lnTo>
                <a:lnTo>
                  <a:pt x="21413" y="0"/>
                </a:lnTo>
                <a:close/>
              </a:path>
            </a:pathLst>
          </a:custGeom>
          <a:solidFill>
            <a:srgbClr val="D9D9D9"/>
          </a:solidFill>
        </p:spPr>
        <p:txBody>
          <a:bodyPr wrap="square" lIns="0" tIns="0" rIns="0" bIns="0" rtlCol="0"/>
          <a:lstStyle/>
          <a:p>
            <a:pPr>
              <a:defRPr/>
            </a:pPr>
            <a:endParaRPr lang="sv" sz="1650" noProof="0" dirty="0">
              <a:latin typeface="Poppins"/>
            </a:endParaRPr>
          </a:p>
        </p:txBody>
      </p:sp>
      <p:sp>
        <p:nvSpPr>
          <p:cNvPr id="11" name="object 11"/>
          <p:cNvSpPr/>
          <p:nvPr/>
        </p:nvSpPr>
        <p:spPr bwMode="auto">
          <a:xfrm>
            <a:off x="8357690" y="3428959"/>
            <a:ext cx="717259" cy="381044"/>
          </a:xfrm>
          <a:custGeom>
            <a:avLst/>
            <a:gdLst/>
            <a:ahLst/>
            <a:cxnLst/>
            <a:rect l="l" t="t" r="r" b="b"/>
            <a:pathLst>
              <a:path w="792479" h="421004" extrusionOk="0">
                <a:moveTo>
                  <a:pt x="420623" y="0"/>
                </a:moveTo>
                <a:lnTo>
                  <a:pt x="0" y="210311"/>
                </a:lnTo>
                <a:lnTo>
                  <a:pt x="252983" y="336803"/>
                </a:lnTo>
                <a:lnTo>
                  <a:pt x="252983" y="169163"/>
                </a:lnTo>
                <a:lnTo>
                  <a:pt x="285783" y="169163"/>
                </a:lnTo>
                <a:lnTo>
                  <a:pt x="420623" y="0"/>
                </a:lnTo>
                <a:close/>
              </a:path>
              <a:path w="792479" h="421004" extrusionOk="0">
                <a:moveTo>
                  <a:pt x="285783" y="169163"/>
                </a:moveTo>
                <a:lnTo>
                  <a:pt x="252983" y="169163"/>
                </a:lnTo>
                <a:lnTo>
                  <a:pt x="252983" y="210311"/>
                </a:lnTo>
                <a:lnTo>
                  <a:pt x="285783" y="169163"/>
                </a:lnTo>
                <a:close/>
              </a:path>
              <a:path w="792479" h="421004" extrusionOk="0">
                <a:moveTo>
                  <a:pt x="792479" y="252983"/>
                </a:moveTo>
                <a:lnTo>
                  <a:pt x="792479" y="169163"/>
                </a:lnTo>
                <a:lnTo>
                  <a:pt x="285783" y="169163"/>
                </a:lnTo>
                <a:lnTo>
                  <a:pt x="252983" y="210311"/>
                </a:lnTo>
                <a:lnTo>
                  <a:pt x="286997" y="252983"/>
                </a:lnTo>
                <a:lnTo>
                  <a:pt x="792479" y="252983"/>
                </a:lnTo>
                <a:close/>
              </a:path>
              <a:path w="792479" h="421004" extrusionOk="0">
                <a:moveTo>
                  <a:pt x="286997" y="252983"/>
                </a:moveTo>
                <a:lnTo>
                  <a:pt x="252983" y="210311"/>
                </a:lnTo>
                <a:lnTo>
                  <a:pt x="252983" y="252983"/>
                </a:lnTo>
                <a:lnTo>
                  <a:pt x="286997" y="252983"/>
                </a:lnTo>
                <a:close/>
              </a:path>
              <a:path w="792479" h="421004" extrusionOk="0">
                <a:moveTo>
                  <a:pt x="420623" y="420623"/>
                </a:moveTo>
                <a:lnTo>
                  <a:pt x="286997" y="252983"/>
                </a:lnTo>
                <a:lnTo>
                  <a:pt x="252983" y="252983"/>
                </a:lnTo>
                <a:lnTo>
                  <a:pt x="252983" y="336803"/>
                </a:lnTo>
                <a:lnTo>
                  <a:pt x="420623" y="420623"/>
                </a:lnTo>
                <a:close/>
              </a:path>
            </a:pathLst>
          </a:custGeom>
          <a:solidFill>
            <a:schemeClr val="accent2"/>
          </a:solidFill>
        </p:spPr>
        <p:txBody>
          <a:bodyPr wrap="square" lIns="0" tIns="0" rIns="0" bIns="0" rtlCol="0"/>
          <a:lstStyle/>
          <a:p>
            <a:pPr>
              <a:defRPr/>
            </a:pPr>
            <a:endParaRPr lang="sv" sz="1650" noProof="0" dirty="0">
              <a:latin typeface="Poppins"/>
            </a:endParaRPr>
          </a:p>
        </p:txBody>
      </p:sp>
      <p:sp>
        <p:nvSpPr>
          <p:cNvPr id="12" name="object 12"/>
          <p:cNvSpPr txBox="1"/>
          <p:nvPr/>
        </p:nvSpPr>
        <p:spPr bwMode="auto">
          <a:xfrm>
            <a:off x="9255393" y="3467419"/>
            <a:ext cx="1794329" cy="304121"/>
          </a:xfrm>
          <a:prstGeom prst="rect">
            <a:avLst/>
          </a:prstGeom>
          <a:noFill/>
        </p:spPr>
        <p:txBody>
          <a:bodyPr vert="horz" wrap="square" lIns="0" tIns="0" rIns="0" bIns="0" rtlCol="0">
            <a:spAutoFit/>
          </a:bodyPr>
          <a:lstStyle/>
          <a:p>
            <a:pPr marL="344067" marR="118147" indent="-306029">
              <a:lnSpc>
                <a:spcPct val="101099"/>
              </a:lnSpc>
              <a:defRPr/>
            </a:pPr>
            <a:r>
              <a:rPr lang="sv" sz="2000" noProof="0" dirty="0">
                <a:latin typeface="Poppins"/>
                <a:cs typeface="Calibri" panose="020F0502020204030204" pitchFamily="34" charset="0"/>
              </a:rPr>
              <a:t>Känslor</a:t>
            </a:r>
            <a:endParaRPr lang="sv" sz="2400" noProof="0" dirty="0">
              <a:latin typeface="Poppins"/>
              <a:cs typeface="Calibri" panose="020F0502020204030204" pitchFamily="34" charset="0"/>
            </a:endParaRPr>
          </a:p>
        </p:txBody>
      </p:sp>
      <p:sp>
        <p:nvSpPr>
          <p:cNvPr id="15" name="object 15"/>
          <p:cNvSpPr/>
          <p:nvPr/>
        </p:nvSpPr>
        <p:spPr bwMode="auto">
          <a:xfrm>
            <a:off x="7024362" y="4754445"/>
            <a:ext cx="379320" cy="717259"/>
          </a:xfrm>
          <a:custGeom>
            <a:avLst/>
            <a:gdLst/>
            <a:ahLst/>
            <a:cxnLst/>
            <a:rect l="l" t="t" r="r" b="b"/>
            <a:pathLst>
              <a:path w="419100" h="792479" extrusionOk="0">
                <a:moveTo>
                  <a:pt x="419099" y="420623"/>
                </a:moveTo>
                <a:lnTo>
                  <a:pt x="211835" y="0"/>
                </a:lnTo>
                <a:lnTo>
                  <a:pt x="0" y="419099"/>
                </a:lnTo>
                <a:lnTo>
                  <a:pt x="168978" y="284407"/>
                </a:lnTo>
                <a:lnTo>
                  <a:pt x="169163" y="251459"/>
                </a:lnTo>
                <a:lnTo>
                  <a:pt x="252983" y="251459"/>
                </a:lnTo>
                <a:lnTo>
                  <a:pt x="252983" y="286033"/>
                </a:lnTo>
                <a:lnTo>
                  <a:pt x="419099" y="420623"/>
                </a:lnTo>
                <a:close/>
              </a:path>
              <a:path w="419100" h="792479" extrusionOk="0">
                <a:moveTo>
                  <a:pt x="252790" y="285876"/>
                </a:moveTo>
                <a:lnTo>
                  <a:pt x="210311" y="251459"/>
                </a:lnTo>
                <a:lnTo>
                  <a:pt x="168978" y="284407"/>
                </a:lnTo>
                <a:lnTo>
                  <a:pt x="166115" y="792479"/>
                </a:lnTo>
                <a:lnTo>
                  <a:pt x="249935" y="792479"/>
                </a:lnTo>
                <a:lnTo>
                  <a:pt x="252790" y="285876"/>
                </a:lnTo>
                <a:close/>
              </a:path>
              <a:path w="419100" h="792479" extrusionOk="0">
                <a:moveTo>
                  <a:pt x="210311" y="251459"/>
                </a:moveTo>
                <a:lnTo>
                  <a:pt x="169163" y="251459"/>
                </a:lnTo>
                <a:lnTo>
                  <a:pt x="168978" y="284407"/>
                </a:lnTo>
                <a:lnTo>
                  <a:pt x="210311" y="251459"/>
                </a:lnTo>
                <a:close/>
              </a:path>
              <a:path w="419100" h="792479" extrusionOk="0">
                <a:moveTo>
                  <a:pt x="252983" y="251459"/>
                </a:moveTo>
                <a:lnTo>
                  <a:pt x="210311" y="251459"/>
                </a:lnTo>
                <a:lnTo>
                  <a:pt x="252790" y="285876"/>
                </a:lnTo>
                <a:lnTo>
                  <a:pt x="252983" y="251459"/>
                </a:lnTo>
                <a:close/>
              </a:path>
              <a:path w="419100" h="792479" extrusionOk="0">
                <a:moveTo>
                  <a:pt x="252983" y="286033"/>
                </a:moveTo>
                <a:lnTo>
                  <a:pt x="252983" y="251459"/>
                </a:lnTo>
                <a:lnTo>
                  <a:pt x="252790" y="285876"/>
                </a:lnTo>
                <a:lnTo>
                  <a:pt x="252983" y="286033"/>
                </a:lnTo>
                <a:close/>
              </a:path>
            </a:pathLst>
          </a:custGeom>
          <a:solidFill>
            <a:schemeClr val="accent2"/>
          </a:solidFill>
        </p:spPr>
        <p:txBody>
          <a:bodyPr wrap="square" lIns="0" tIns="0" rIns="0" bIns="0" rtlCol="0"/>
          <a:lstStyle/>
          <a:p>
            <a:pPr>
              <a:defRPr/>
            </a:pPr>
            <a:endParaRPr lang="sv" sz="1650" noProof="0" dirty="0">
              <a:latin typeface="Poppins"/>
            </a:endParaRPr>
          </a:p>
        </p:txBody>
      </p:sp>
      <p:sp>
        <p:nvSpPr>
          <p:cNvPr id="16" name="object 16"/>
          <p:cNvSpPr txBox="1"/>
          <p:nvPr/>
        </p:nvSpPr>
        <p:spPr bwMode="auto">
          <a:xfrm>
            <a:off x="5310824" y="5609116"/>
            <a:ext cx="3405495" cy="613870"/>
          </a:xfrm>
          <a:prstGeom prst="rect">
            <a:avLst/>
          </a:prstGeom>
          <a:noFill/>
        </p:spPr>
        <p:txBody>
          <a:bodyPr vert="horz" wrap="square" lIns="0" tIns="0" rIns="0" bIns="0" rtlCol="0">
            <a:spAutoFit/>
          </a:bodyPr>
          <a:lstStyle/>
          <a:p>
            <a:pPr marL="405157" algn="ctr">
              <a:defRPr/>
            </a:pPr>
            <a:r>
              <a:rPr lang="sv" sz="2000" noProof="0" dirty="0">
                <a:latin typeface="Poppins"/>
                <a:cs typeface="Calibri" panose="020F0502020204030204" pitchFamily="34" charset="0"/>
              </a:rPr>
              <a:t>Kulturella, sociala och politiska uppfattningar</a:t>
            </a:r>
          </a:p>
        </p:txBody>
      </p:sp>
      <p:sp>
        <p:nvSpPr>
          <p:cNvPr id="17" name="Ellipse 16"/>
          <p:cNvSpPr/>
          <p:nvPr/>
        </p:nvSpPr>
        <p:spPr bwMode="auto">
          <a:xfrm>
            <a:off x="6107274" y="2634699"/>
            <a:ext cx="2250415" cy="21239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067" marR="118147" indent="-306029" algn="ctr">
              <a:lnSpc>
                <a:spcPct val="101099"/>
              </a:lnSpc>
              <a:defRPr/>
            </a:pPr>
            <a:r>
              <a:rPr lang="sv" sz="2400" b="1" noProof="0" dirty="0">
                <a:solidFill>
                  <a:schemeClr val="bg1"/>
                </a:solidFill>
                <a:latin typeface="Poppins"/>
                <a:cs typeface="Calibri" panose="020F0502020204030204" pitchFamily="34" charset="0"/>
              </a:rPr>
              <a:t>Kom fram </a:t>
            </a:r>
          </a:p>
          <a:p>
            <a:pPr marL="344067" marR="118147" indent="-306029" algn="ctr">
              <a:lnSpc>
                <a:spcPct val="101099"/>
              </a:lnSpc>
              <a:defRPr/>
            </a:pPr>
            <a:r>
              <a:rPr lang="sv" sz="2400" b="1" dirty="0">
                <a:solidFill>
                  <a:schemeClr val="bg1"/>
                </a:solidFill>
                <a:latin typeface="Poppins"/>
                <a:cs typeface="Calibri" panose="020F0502020204030204" pitchFamily="34" charset="0"/>
              </a:rPr>
              <a:t>till en</a:t>
            </a:r>
          </a:p>
          <a:p>
            <a:pPr marL="344067" marR="118147" indent="-306029" algn="ctr">
              <a:lnSpc>
                <a:spcPct val="101099"/>
              </a:lnSpc>
              <a:defRPr/>
            </a:pPr>
            <a:r>
              <a:rPr lang="sv" sz="2400" b="1" noProof="0" dirty="0">
                <a:solidFill>
                  <a:schemeClr val="bg1"/>
                </a:solidFill>
                <a:latin typeface="Poppins"/>
                <a:cs typeface="Calibri" panose="020F0502020204030204" pitchFamily="34" charset="0"/>
              </a:rPr>
              <a:t>åsikt </a:t>
            </a:r>
          </a:p>
        </p:txBody>
      </p:sp>
      <p:grpSp>
        <p:nvGrpSpPr>
          <p:cNvPr id="14" name="Gruppierung 13"/>
          <p:cNvGrpSpPr/>
          <p:nvPr/>
        </p:nvGrpSpPr>
        <p:grpSpPr bwMode="auto">
          <a:xfrm>
            <a:off x="805755" y="1460917"/>
            <a:ext cx="3414833" cy="1395401"/>
            <a:chOff x="893135" y="2003192"/>
            <a:chExt cx="2913321" cy="1399227"/>
          </a:xfrm>
        </p:grpSpPr>
        <p:sp>
          <p:nvSpPr>
            <p:cNvPr id="6" name="Wolke 5"/>
            <p:cNvSpPr/>
            <p:nvPr/>
          </p:nvSpPr>
          <p:spPr bwMode="auto">
            <a:xfrm>
              <a:off x="893135" y="2003192"/>
              <a:ext cx="2913321" cy="1399227"/>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 noProof="0" dirty="0">
                <a:solidFill>
                  <a:schemeClr val="accent6">
                    <a:lumMod val="75000"/>
                  </a:schemeClr>
                </a:solidFill>
                <a:latin typeface="Poppins"/>
              </a:endParaRPr>
            </a:p>
          </p:txBody>
        </p:sp>
        <p:sp>
          <p:nvSpPr>
            <p:cNvPr id="13" name="Textfeld 12"/>
            <p:cNvSpPr txBox="1"/>
            <p:nvPr/>
          </p:nvSpPr>
          <p:spPr bwMode="auto">
            <a:xfrm>
              <a:off x="1399891" y="2241140"/>
              <a:ext cx="2164125" cy="923330"/>
            </a:xfrm>
            <a:prstGeom prst="rect">
              <a:avLst/>
            </a:prstGeom>
            <a:noFill/>
          </p:spPr>
          <p:txBody>
            <a:bodyPr wrap="square" rtlCol="0">
              <a:spAutoFit/>
            </a:bodyPr>
            <a:lstStyle/>
            <a:p>
              <a:pPr>
                <a:defRPr/>
              </a:pPr>
              <a:r>
                <a:rPr lang="sv" noProof="0" dirty="0">
                  <a:solidFill>
                    <a:schemeClr val="accent6">
                      <a:lumMod val="75000"/>
                    </a:schemeClr>
                  </a:solidFill>
                  <a:latin typeface="Poppins"/>
                  <a:cs typeface="Calibri" panose="020F0502020204030204" pitchFamily="34" charset="0"/>
                </a:rPr>
                <a:t>Expertis och processförståelse</a:t>
              </a:r>
            </a:p>
          </p:txBody>
        </p:sp>
      </p:grpSp>
      <p:sp>
        <p:nvSpPr>
          <p:cNvPr id="18" name="Rechteck 17"/>
          <p:cNvSpPr/>
          <p:nvPr/>
        </p:nvSpPr>
        <p:spPr bwMode="auto">
          <a:xfrm>
            <a:off x="682812" y="5012362"/>
            <a:ext cx="3414833" cy="769441"/>
          </a:xfrm>
          <a:prstGeom prst="rect">
            <a:avLst/>
          </a:prstGeom>
        </p:spPr>
        <p:txBody>
          <a:bodyPr wrap="square">
            <a:spAutoFit/>
          </a:bodyPr>
          <a:lstStyle/>
          <a:p>
            <a:pPr>
              <a:defRPr/>
            </a:pPr>
            <a:r>
              <a:rPr lang="sv" sz="1100" noProof="0" dirty="0">
                <a:latin typeface="Calibri" panose="020F0502020204030204" pitchFamily="34" charset="0"/>
                <a:cs typeface="Calibri" panose="020F0502020204030204" pitchFamily="34" charset="0"/>
              </a:rPr>
              <a:t>Sadler, T.D, Romine, W.L. &amp; Sami, M. (2016). Learning science content through socio-scientific issues-based instruction: a multi-level assessment study. International Journal of Science Education, 38(10), 1622-1635</a:t>
            </a:r>
            <a:endParaRPr lang="sv" sz="1600" noProof="0" dirty="0">
              <a:latin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9"/>
          <p:cNvSpPr>
            <a:spLocks noGrp="1"/>
          </p:cNvSpPr>
          <p:nvPr>
            <p:ph type="title"/>
          </p:nvPr>
        </p:nvSpPr>
        <p:spPr bwMode="auto"/>
        <p:txBody>
          <a:bodyPr>
            <a:normAutofit fontScale="90000"/>
          </a:bodyPr>
          <a:lstStyle/>
          <a:p>
            <a:pPr>
              <a:defRPr/>
            </a:pPr>
            <a:r>
              <a:rPr lang="sv" sz="3600" noProof="0" dirty="0"/>
              <a:t>SNI – samhällsfrågor med naturvetenskapligt innehåll</a:t>
            </a:r>
          </a:p>
        </p:txBody>
      </p:sp>
      <p:sp>
        <p:nvSpPr>
          <p:cNvPr id="12" name="Textplatzhalter 11"/>
          <p:cNvSpPr>
            <a:spLocks noGrp="1"/>
          </p:cNvSpPr>
          <p:nvPr>
            <p:ph type="body" sz="half" idx="4294967295"/>
          </p:nvPr>
        </p:nvSpPr>
        <p:spPr bwMode="auto">
          <a:xfrm>
            <a:off x="1311275" y="2084388"/>
            <a:ext cx="10880725" cy="381000"/>
          </a:xfrm>
        </p:spPr>
        <p:txBody>
          <a:bodyPr>
            <a:normAutofit fontScale="85000" lnSpcReduction="20000"/>
          </a:bodyPr>
          <a:lstStyle/>
          <a:p>
            <a:pPr>
              <a:defRPr/>
            </a:pPr>
            <a:r>
              <a:rPr lang="sv" u="sng" noProof="0" dirty="0">
                <a:hlinkClick r:id="rId3" tooltip="https://futurefocusedlearning.net/blog/learner-agency/5-terrific-inquiry-based-learning-examples"/>
              </a:rPr>
              <a:t>https://futurefocusedlearning.net/blog/learner-agency/5-terrific-inquiry-based-learning-examples</a:t>
            </a:r>
            <a:r>
              <a:rPr lang="sv" noProof="0" dirty="0"/>
              <a:t> </a:t>
            </a:r>
          </a:p>
          <a:p>
            <a:pPr>
              <a:defRPr/>
            </a:pPr>
            <a:endParaRPr lang="sv" noProof="0" dirty="0"/>
          </a:p>
        </p:txBody>
      </p:sp>
      <p:sp>
        <p:nvSpPr>
          <p:cNvPr id="6" name="Foliennummernplatzhalter 5"/>
          <p:cNvSpPr>
            <a:spLocks noGrp="1"/>
          </p:cNvSpPr>
          <p:nvPr>
            <p:ph type="sldNum" sz="quarter" idx="4294967295"/>
          </p:nvPr>
        </p:nvSpPr>
        <p:spPr bwMode="auto">
          <a:xfrm>
            <a:off x="11304588" y="6307138"/>
            <a:ext cx="887412" cy="315912"/>
          </a:xfrm>
        </p:spPr>
        <p:txBody>
          <a:bodyPr/>
          <a:lstStyle/>
          <a:p>
            <a:pPr>
              <a:defRPr/>
            </a:pPr>
            <a:r>
              <a:rPr lang="sv" noProof="0" dirty="0" err="1"/>
              <a:t>Sidan </a:t>
            </a:r>
            <a:endParaRPr lang="sv" noProof="0" dirty="0"/>
          </a:p>
        </p:txBody>
      </p:sp>
      <p:sp>
        <p:nvSpPr>
          <p:cNvPr id="3" name="Rechteck 2"/>
          <p:cNvSpPr/>
          <p:nvPr/>
        </p:nvSpPr>
        <p:spPr bwMode="auto">
          <a:xfrm>
            <a:off x="6708077" y="5268214"/>
            <a:ext cx="4987109" cy="761747"/>
          </a:xfrm>
          <a:prstGeom prst="rect">
            <a:avLst/>
          </a:prstGeom>
        </p:spPr>
        <p:txBody>
          <a:bodyPr wrap="square">
            <a:spAutoFit/>
          </a:bodyPr>
          <a:lstStyle/>
          <a:p>
            <a:pPr>
              <a:defRPr/>
            </a:pPr>
            <a:r>
              <a:rPr lang="sv" sz="1100" u="sng" noProof="0" dirty="0">
                <a:latin typeface="Calibri" panose="020F0502020204030204" pitchFamily="34" charset="0"/>
                <a:cs typeface="Calibri" panose="020F0502020204030204" pitchFamily="34" charset="0"/>
              </a:rPr>
              <a:t>https://www.epa.gov/shttps://link.springer.com/chapter/10.1007/978-981-19-3326-4_8ites/default/files/styles/medium/public/2014-10/benmappyramid.png?itok=fyGUU7da</a:t>
            </a:r>
            <a:endParaRPr lang="sv" sz="1100" noProof="0" dirty="0">
              <a:latin typeface="Calibri" panose="020F0502020204030204" pitchFamily="34" charset="0"/>
              <a:cs typeface="Calibri" panose="020F0502020204030204" pitchFamily="34" charset="0"/>
            </a:endParaRPr>
          </a:p>
          <a:p>
            <a:pPr>
              <a:defRPr/>
            </a:pPr>
            <a:endParaRPr lang="sv" sz="1050" noProof="0" dirty="0"/>
          </a:p>
        </p:txBody>
      </p:sp>
      <p:pic>
        <p:nvPicPr>
          <p:cNvPr id="7" name="Grafik 6"/>
          <p:cNvPicPr>
            <a:picLocks noChangeAspect="1"/>
          </p:cNvPicPr>
          <p:nvPr/>
        </p:nvPicPr>
        <p:blipFill>
          <a:blip r:embed="rId4"/>
          <a:stretch/>
        </p:blipFill>
        <p:spPr bwMode="auto">
          <a:xfrm>
            <a:off x="656740" y="1991895"/>
            <a:ext cx="5828746" cy="3264098"/>
          </a:xfrm>
          <a:prstGeom prst="rect">
            <a:avLst/>
          </a:prstGeom>
        </p:spPr>
      </p:pic>
      <p:pic>
        <p:nvPicPr>
          <p:cNvPr id="8" name="Grafik 7"/>
          <p:cNvPicPr>
            <a:picLocks noChangeAspect="1"/>
          </p:cNvPicPr>
          <p:nvPr/>
        </p:nvPicPr>
        <p:blipFill>
          <a:blip r:embed="rId5"/>
          <a:stretch/>
        </p:blipFill>
        <p:spPr bwMode="auto">
          <a:xfrm>
            <a:off x="6713285" y="1991895"/>
            <a:ext cx="4759311" cy="3264099"/>
          </a:xfrm>
          <a:prstGeom prst="rect">
            <a:avLst/>
          </a:prstGeom>
        </p:spPr>
      </p:pic>
      <p:sp>
        <p:nvSpPr>
          <p:cNvPr id="11" name="Rechteck 10"/>
          <p:cNvSpPr/>
          <p:nvPr/>
        </p:nvSpPr>
        <p:spPr bwMode="auto">
          <a:xfrm>
            <a:off x="656740" y="5277473"/>
            <a:ext cx="4729648" cy="261610"/>
          </a:xfrm>
          <a:prstGeom prst="rect">
            <a:avLst/>
          </a:prstGeom>
        </p:spPr>
        <p:txBody>
          <a:bodyPr wrap="square">
            <a:spAutoFit/>
          </a:bodyPr>
          <a:lstStyle/>
          <a:p>
            <a:pPr>
              <a:defRPr/>
            </a:pPr>
            <a:r>
              <a:rPr lang="sv" sz="1100" u="sng" noProof="0" dirty="0">
                <a:latin typeface="Calibri" panose="020F0502020204030204" pitchFamily="34" charset="0"/>
                <a:cs typeface="Calibri" panose="020F0502020204030204" pitchFamily="34" charset="0"/>
              </a:rPr>
              <a:t>https://prepp.in/news/e-492-causes-of-soil-pollution-environment-notes </a:t>
            </a:r>
          </a:p>
        </p:txBody>
      </p:sp>
      <p:sp>
        <p:nvSpPr>
          <p:cNvPr id="4" name="Textfeld 18">
            <a:extLst>
              <a:ext uri="{FF2B5EF4-FFF2-40B4-BE49-F238E27FC236}">
                <a16:creationId xmlns:a16="http://schemas.microsoft.com/office/drawing/2014/main" id="{4BE74D3A-6316-699B-5C42-ABA07B16A6E3}"/>
              </a:ext>
            </a:extLst>
          </p:cNvPr>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Utveckla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9"/>
          <p:cNvSpPr>
            <a:spLocks noGrp="1"/>
          </p:cNvSpPr>
          <p:nvPr>
            <p:ph type="title"/>
          </p:nvPr>
        </p:nvSpPr>
        <p:spPr bwMode="auto"/>
        <p:txBody>
          <a:bodyPr>
            <a:normAutofit fontScale="90000"/>
          </a:bodyPr>
          <a:lstStyle/>
          <a:p>
            <a:pPr>
              <a:defRPr/>
            </a:pPr>
            <a:r>
              <a:rPr lang="sv" sz="3600" noProof="0" dirty="0"/>
              <a:t>SNI – samhällsfrågor med naturvetenskapligt innehåll – uppgift</a:t>
            </a:r>
          </a:p>
        </p:txBody>
      </p:sp>
      <p:sp>
        <p:nvSpPr>
          <p:cNvPr id="6" name="Foliennummernplatzhalter 5"/>
          <p:cNvSpPr>
            <a:spLocks noGrp="1"/>
          </p:cNvSpPr>
          <p:nvPr>
            <p:ph type="sldNum" sz="quarter" idx="4294967295"/>
          </p:nvPr>
        </p:nvSpPr>
        <p:spPr bwMode="auto">
          <a:xfrm>
            <a:off x="11304588" y="6307138"/>
            <a:ext cx="887412" cy="315912"/>
          </a:xfrm>
        </p:spPr>
        <p:txBody>
          <a:bodyPr/>
          <a:lstStyle/>
          <a:p>
            <a:pPr>
              <a:defRPr/>
            </a:pPr>
            <a:r>
              <a:rPr lang="sv" noProof="0" dirty="0" err="1"/>
              <a:t>Sidan </a:t>
            </a:r>
            <a:endParaRPr lang="sv" noProof="0" dirty="0"/>
          </a:p>
        </p:txBody>
      </p:sp>
      <p:sp>
        <p:nvSpPr>
          <p:cNvPr id="14" name="Textfeld 13"/>
          <p:cNvSpPr txBox="1"/>
          <p:nvPr/>
        </p:nvSpPr>
        <p:spPr bwMode="auto">
          <a:xfrm>
            <a:off x="822809" y="1922630"/>
            <a:ext cx="10657183" cy="3792577"/>
          </a:xfrm>
          <a:prstGeom prst="rect">
            <a:avLst/>
          </a:prstGeom>
          <a:noFill/>
        </p:spPr>
        <p:txBody>
          <a:bodyPr wrap="square" lIns="91440" tIns="45720" rIns="91440" bIns="45720" anchor="t">
            <a:spAutoFit/>
          </a:bodyPr>
          <a:lstStyle/>
          <a:p>
            <a:pPr>
              <a:lnSpc>
                <a:spcPct val="150000"/>
              </a:lnSpc>
              <a:defRPr/>
            </a:pPr>
            <a:r>
              <a:rPr lang="sv" b="1" u="sng" noProof="0" dirty="0">
                <a:latin typeface="Poppins"/>
                <a:cs typeface="Calibri" panose="020F0502020204030204" pitchFamily="34" charset="0"/>
              </a:rPr>
              <a:t>Uppgift 4.2.: </a:t>
            </a:r>
            <a:r>
              <a:rPr lang="sv" b="1" noProof="0" dirty="0">
                <a:latin typeface="Poppins"/>
                <a:cs typeface="Calibri" panose="020F0502020204030204" pitchFamily="34" charset="0"/>
              </a:rPr>
              <a:t>Hur kan vi motverka markföroreningar? </a:t>
            </a:r>
          </a:p>
          <a:p>
            <a:pPr>
              <a:lnSpc>
                <a:spcPct val="150000"/>
              </a:lnSpc>
              <a:defRPr/>
            </a:pPr>
            <a:r>
              <a:rPr lang="sv" noProof="0" dirty="0">
                <a:latin typeface="Poppins"/>
                <a:cs typeface="Calibri" panose="020F0502020204030204" pitchFamily="34" charset="0"/>
              </a:rPr>
              <a:t>Använd kunskaperna ni redan fått om det här ämnet (lektion XXX/ämne xxx) och gör efterforskningar med hjälp av följande webbsidor </a:t>
            </a:r>
          </a:p>
          <a:p>
            <a:pPr>
              <a:lnSpc>
                <a:spcPct val="150000"/>
              </a:lnSpc>
              <a:defRPr/>
            </a:pPr>
            <a:r>
              <a:rPr lang="sv" noProof="0" dirty="0">
                <a:latin typeface="Poppins"/>
                <a:cs typeface="Calibri" panose="020F0502020204030204" pitchFamily="34" charset="0"/>
              </a:rPr>
              <a:t>(</a:t>
            </a:r>
            <a:r>
              <a:rPr lang="sv" noProof="0" dirty="0">
                <a:solidFill>
                  <a:schemeClr val="bg2">
                    <a:lumMod val="60000"/>
                    <a:lumOff val="40000"/>
                  </a:schemeClr>
                </a:solidFill>
                <a:latin typeface="Poppins"/>
                <a:cs typeface="Calibri" panose="020F0502020204030204" pitchFamily="34" charset="0"/>
              </a:rPr>
              <a:t>ett urval presenteras anpassat till åldersgruppen</a:t>
            </a:r>
            <a:r>
              <a:rPr lang="sv" noProof="0" dirty="0">
                <a:latin typeface="Poppins"/>
                <a:cs typeface="Calibri" panose="020F0502020204030204" pitchFamily="34" charset="0"/>
              </a:rPr>
              <a:t>) </a:t>
            </a:r>
          </a:p>
          <a:p>
            <a:pPr>
              <a:lnSpc>
                <a:spcPct val="150000"/>
              </a:lnSpc>
              <a:defRPr/>
            </a:pPr>
            <a:r>
              <a:rPr lang="sv" b="1" u="sng" noProof="0" dirty="0">
                <a:latin typeface="Poppins"/>
                <a:cs typeface="Calibri"/>
              </a:rPr>
              <a:t>Grupp 1–2: </a:t>
            </a:r>
            <a:r>
              <a:rPr lang="sv" noProof="0" dirty="0">
                <a:latin typeface="Poppins"/>
                <a:cs typeface="Calibri"/>
              </a:rPr>
              <a:t>Ta fram ett trovärdigt förslag på hur vi kan minska markföroreningar i framtiden – förbered en kort innovativ presentation som kan övertyga lokala beslutsfattare/politiker att följa ert initiativ.</a:t>
            </a:r>
          </a:p>
          <a:p>
            <a:pPr>
              <a:lnSpc>
                <a:spcPct val="150000"/>
              </a:lnSpc>
              <a:defRPr/>
            </a:pPr>
            <a:r>
              <a:rPr lang="sv" b="1" u="sng" noProof="0" dirty="0">
                <a:latin typeface="Poppins"/>
                <a:cs typeface="Calibri"/>
              </a:rPr>
              <a:t>Grupp 3–4: </a:t>
            </a:r>
            <a:r>
              <a:rPr lang="sv" noProof="0" dirty="0">
                <a:latin typeface="Poppins"/>
                <a:cs typeface="Calibri"/>
              </a:rPr>
              <a:t>Ta fram ett kreativt utbildningsprogram som informerar om hälsoeffekterna av markföroreningar och hur de kan förebyggas. </a:t>
            </a:r>
          </a:p>
        </p:txBody>
      </p:sp>
      <p:sp>
        <p:nvSpPr>
          <p:cNvPr id="2" name="Textfeld 18">
            <a:extLst>
              <a:ext uri="{FF2B5EF4-FFF2-40B4-BE49-F238E27FC236}">
                <a16:creationId xmlns:a16="http://schemas.microsoft.com/office/drawing/2014/main" id="{9AC8A2D1-EBFC-1166-8B66-BD624CE28EC2}"/>
              </a:ext>
            </a:extLst>
          </p:cNvPr>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rgbClr val="000000"/>
                </a:solidFill>
                <a:latin typeface="Calibri" panose="020F0502020204030204" pitchFamily="34" charset="0"/>
                <a:cs typeface="Calibri" panose="020F0502020204030204" pitchFamily="34" charset="0"/>
              </a:rPr>
              <a:t>Utveckla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extfeld 3"/>
          <p:cNvSpPr txBox="1"/>
          <p:nvPr/>
        </p:nvSpPr>
        <p:spPr bwMode="auto">
          <a:xfrm>
            <a:off x="930638" y="4468712"/>
            <a:ext cx="9533138" cy="1207254"/>
          </a:xfrm>
          <a:prstGeom prst="rect">
            <a:avLst/>
          </a:prstGeom>
          <a:noFill/>
        </p:spPr>
        <p:txBody>
          <a:bodyPr wrap="square" lIns="91440" tIns="45720" rIns="91440" bIns="45720" rtlCol="0" anchor="t">
            <a:spAutoFit/>
          </a:bodyPr>
          <a:lstStyle/>
          <a:p>
            <a:pPr marL="285750" marR="0" lvl="0" indent="-285750">
              <a:lnSpc>
                <a:spcPct val="150000"/>
              </a:lnSpc>
              <a:spcBef>
                <a:spcPts val="0"/>
              </a:spcBef>
              <a:spcAft>
                <a:spcPts val="0"/>
              </a:spcAft>
              <a:buClr>
                <a:srgbClr val="000000"/>
              </a:buClr>
              <a:buSzTx/>
              <a:buFont typeface="Wingdings"/>
              <a:buChar char="Ø"/>
              <a:defRPr/>
            </a:pPr>
            <a:r>
              <a:rPr lang="sv" sz="1600" u="sng" noProof="0" dirty="0">
                <a:latin typeface="Poppins"/>
                <a:cs typeface="Calibri"/>
              </a:rPr>
              <a:t>Formativt:</a:t>
            </a:r>
            <a:r>
              <a:rPr lang="sv" sz="1600" noProof="0" dirty="0">
                <a:latin typeface="Poppins"/>
                <a:cs typeface="Calibri"/>
              </a:rPr>
              <a:t> Observera eleverna noggrant under grupparbetet, samla in lärandeprodukter och analysera dem – ge feedback</a:t>
            </a:r>
          </a:p>
          <a:p>
            <a:pPr marL="285750" marR="0" lvl="0" indent="-285750">
              <a:lnSpc>
                <a:spcPct val="150000"/>
              </a:lnSpc>
              <a:spcBef>
                <a:spcPts val="0"/>
              </a:spcBef>
              <a:spcAft>
                <a:spcPts val="0"/>
              </a:spcAft>
              <a:buClr>
                <a:srgbClr val="000000"/>
              </a:buClr>
              <a:buSzTx/>
              <a:buFont typeface="Wingdings"/>
              <a:buChar char="Ø"/>
              <a:defRPr/>
            </a:pPr>
            <a:r>
              <a:rPr lang="sv" sz="1600" u="sng" noProof="0" dirty="0">
                <a:latin typeface="Poppins"/>
                <a:cs typeface="Calibri"/>
              </a:rPr>
              <a:t>Summativt:</a:t>
            </a:r>
            <a:r>
              <a:rPr lang="sv" sz="1600" noProof="0" dirty="0">
                <a:latin typeface="Poppins"/>
                <a:cs typeface="Calibri"/>
              </a:rPr>
              <a:t> Sätt upp lärandemål redan från början</a:t>
            </a:r>
          </a:p>
        </p:txBody>
      </p:sp>
      <p:sp>
        <p:nvSpPr>
          <p:cNvPr id="13" name="Textfeld 12"/>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
        <p:nvSpPr>
          <p:cNvPr id="2" name="Title 1">
            <a:extLst>
              <a:ext uri="{FF2B5EF4-FFF2-40B4-BE49-F238E27FC236}">
                <a16:creationId xmlns:a16="http://schemas.microsoft.com/office/drawing/2014/main" id="{AA1F0046-187E-F19F-7218-8156D5D2A549}"/>
              </a:ext>
            </a:extLst>
          </p:cNvPr>
          <p:cNvSpPr>
            <a:spLocks noGrp="1"/>
          </p:cNvSpPr>
          <p:nvPr>
            <p:ph type="title"/>
          </p:nvPr>
        </p:nvSpPr>
        <p:spPr/>
        <p:txBody>
          <a:bodyPr/>
          <a:lstStyle/>
          <a:p>
            <a:r>
              <a:rPr lang="sv" dirty="0"/>
              <a:t>Få feedback</a:t>
            </a:r>
          </a:p>
        </p:txBody>
      </p:sp>
      <p:sp>
        <p:nvSpPr>
          <p:cNvPr id="5" name="Rechteck 16"/>
          <p:cNvSpPr/>
          <p:nvPr/>
        </p:nvSpPr>
        <p:spPr bwMode="auto">
          <a:xfrm>
            <a:off x="826583" y="1922630"/>
            <a:ext cx="11033338" cy="2546082"/>
          </a:xfrm>
          <a:prstGeom prst="rect">
            <a:avLst/>
          </a:prstGeom>
        </p:spPr>
        <p:txBody>
          <a:bodyPr wrap="square">
            <a:spAutoFit/>
          </a:bodyPr>
          <a:lstStyle/>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sv" noProof="0" dirty="0">
                <a:latin typeface="Poppins"/>
                <a:cs typeface="Calibri" panose="020F0502020204030204" pitchFamily="34" charset="0"/>
              </a:rPr>
              <a:t>Observera eleverna medan de arbetar i grupp eller presenterar sitt arbete i klassrummet </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sv" noProof="0" dirty="0">
                <a:latin typeface="Poppins"/>
                <a:cs typeface="Calibri" panose="020F0502020204030204" pitchFamily="34" charset="0"/>
              </a:rPr>
              <a:t>Kartlägg om och hur de utvecklar sina färdigheter</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sv" noProof="0" dirty="0">
                <a:latin typeface="Poppins"/>
                <a:cs typeface="Calibri" panose="020F0502020204030204" pitchFamily="34" charset="0"/>
              </a:rPr>
              <a:t>Testa kunskaper och färdigheter mot slutet </a:t>
            </a:r>
          </a:p>
          <a:p>
            <a:pPr marR="0" lvl="0" algn="l" defTabSz="914400">
              <a:lnSpc>
                <a:spcPct val="150000"/>
              </a:lnSpc>
              <a:spcBef>
                <a:spcPts val="0"/>
              </a:spcBef>
              <a:spcAft>
                <a:spcPts val="0"/>
              </a:spcAft>
              <a:buClr>
                <a:srgbClr val="000000"/>
              </a:buClr>
              <a:buSzTx/>
              <a:defRPr/>
            </a:pPr>
            <a:r>
              <a:rPr lang="sv" b="1" noProof="0" dirty="0">
                <a:latin typeface="Poppins"/>
                <a:cs typeface="Calibri" panose="020F0502020204030204" pitchFamily="34" charset="0"/>
              </a:rPr>
              <a:t>Utvärdering ska inte förstås som traditionell bedömning utan har som syfte att uppmärksamma och diagnostisera lärandets förutsättningar och framsteg inom varje fas och vägleder därmed lärarens nästa steg.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7" name="Rechteck 16"/>
          <p:cNvSpPr/>
          <p:nvPr/>
        </p:nvSpPr>
        <p:spPr bwMode="auto">
          <a:xfrm>
            <a:off x="445439" y="1955479"/>
            <a:ext cx="11455492" cy="3742050"/>
          </a:xfrm>
          <a:prstGeom prst="rect">
            <a:avLst/>
          </a:prstGeom>
        </p:spPr>
        <p:txBody>
          <a:bodyPr wrap="square" lIns="91440" tIns="45720" rIns="91440" bIns="45720" anchor="t">
            <a:spAutoFit/>
          </a:bodyPr>
          <a:lstStyle/>
          <a:p>
            <a:pPr lvl="0">
              <a:lnSpc>
                <a:spcPct val="150000"/>
              </a:lnSpc>
              <a:buClr>
                <a:srgbClr val="000000"/>
              </a:buClr>
              <a:defRPr/>
            </a:pPr>
            <a:r>
              <a:rPr lang="sv" sz="2000" noProof="0" dirty="0">
                <a:latin typeface="Poppins"/>
                <a:cs typeface="Calibri"/>
              </a:rPr>
              <a:t>Diagnostisering utgör inte bara grunden för betygssättning utan behövs också som en integrerad del av biologilektionerna för att undervisningen ska anpassas optimalt till elevernas behov.</a:t>
            </a:r>
          </a:p>
          <a:p>
            <a:pPr marL="285750" lvl="0" indent="-285750">
              <a:lnSpc>
                <a:spcPct val="150000"/>
              </a:lnSpc>
              <a:buClr>
                <a:srgbClr val="000000"/>
              </a:buClr>
              <a:buFont typeface="Wingdings"/>
              <a:buChar char="Ø"/>
              <a:defRPr/>
            </a:pPr>
            <a:r>
              <a:rPr lang="sv" sz="2000" u="sng" noProof="0" dirty="0">
                <a:latin typeface="Poppins"/>
                <a:cs typeface="Calibri"/>
              </a:rPr>
              <a:t>Summativ diagnostisering – examination:</a:t>
            </a:r>
            <a:r>
              <a:rPr lang="sv" sz="2000" noProof="0" dirty="0">
                <a:latin typeface="Poppins"/>
                <a:cs typeface="Calibri"/>
              </a:rPr>
              <a:t> prestationen efter längre lärfaser blir slutligen diagnostiserad och betygssatt (vanligtvis i form av ett prov eller en skoluppgift)</a:t>
            </a:r>
          </a:p>
          <a:p>
            <a:pPr marL="285750" lvl="0" indent="-285750">
              <a:lnSpc>
                <a:spcPct val="150000"/>
              </a:lnSpc>
              <a:buClr>
                <a:srgbClr val="000000"/>
              </a:buClr>
              <a:buFont typeface="Wingdings"/>
              <a:buChar char="Ø"/>
              <a:defRPr/>
            </a:pPr>
            <a:r>
              <a:rPr lang="sv" sz="2000" u="sng" noProof="0" dirty="0">
                <a:latin typeface="Poppins"/>
                <a:cs typeface="Calibri" panose="020F0502020204030204" pitchFamily="34" charset="0"/>
              </a:rPr>
              <a:t>Formativ diagnostisering </a:t>
            </a:r>
            <a:r>
              <a:rPr lang="sv" sz="2000" noProof="0" dirty="0">
                <a:latin typeface="Poppins"/>
                <a:cs typeface="Calibri" panose="020F0502020204030204" pitchFamily="34" charset="0"/>
              </a:rPr>
              <a:t>– utvärdering, utförs löpande för att bedöma elevernas lärandeframsteg (arbetsblad, lektionsobservationer, klassrumsdiskussioner, läxor etc.). </a:t>
            </a:r>
          </a:p>
        </p:txBody>
      </p:sp>
      <p:sp>
        <p:nvSpPr>
          <p:cNvPr id="2" name="Title 1">
            <a:extLst>
              <a:ext uri="{FF2B5EF4-FFF2-40B4-BE49-F238E27FC236}">
                <a16:creationId xmlns:a16="http://schemas.microsoft.com/office/drawing/2014/main" id="{8E158618-8A83-DD4E-CDF4-3F243118EB47}"/>
              </a:ext>
            </a:extLst>
          </p:cNvPr>
          <p:cNvSpPr>
            <a:spLocks noGrp="1"/>
          </p:cNvSpPr>
          <p:nvPr>
            <p:ph type="title"/>
          </p:nvPr>
        </p:nvSpPr>
        <p:spPr/>
        <p:txBody>
          <a:bodyPr/>
          <a:lstStyle/>
          <a:p>
            <a:r>
              <a:rPr lang="sv" dirty="0"/>
              <a:t>Få feedback</a:t>
            </a:r>
          </a:p>
        </p:txBody>
      </p:sp>
      <p:sp>
        <p:nvSpPr>
          <p:cNvPr id="4" name="Textfeld 12">
            <a:extLst>
              <a:ext uri="{FF2B5EF4-FFF2-40B4-BE49-F238E27FC236}">
                <a16:creationId xmlns:a16="http://schemas.microsoft.com/office/drawing/2014/main" id="{EAAA3ECB-BA4C-9903-E20C-0153A50DC83A}"/>
              </a:ext>
            </a:extLst>
          </p:cNvPr>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7" name="Rechteck 16"/>
          <p:cNvSpPr/>
          <p:nvPr/>
        </p:nvSpPr>
        <p:spPr bwMode="auto">
          <a:xfrm>
            <a:off x="669421" y="2236348"/>
            <a:ext cx="10517692" cy="2862322"/>
          </a:xfrm>
          <a:prstGeom prst="rect">
            <a:avLst/>
          </a:prstGeom>
        </p:spPr>
        <p:txBody>
          <a:bodyPr wrap="square" lIns="91440" tIns="45720" rIns="91440" bIns="45720" anchor="t">
            <a:spAutoFit/>
          </a:bodyPr>
          <a:lstStyle/>
          <a:p>
            <a:pPr>
              <a:lnSpc>
                <a:spcPct val="150000"/>
              </a:lnSpc>
              <a:buClr>
                <a:srgbClr val="000000"/>
              </a:buClr>
              <a:defRPr/>
            </a:pPr>
            <a:r>
              <a:rPr lang="sv" sz="2000" b="1" u="sng" noProof="0" dirty="0">
                <a:latin typeface="Poppins"/>
                <a:cs typeface="Calibri"/>
              </a:rPr>
              <a:t>Formativ diagnostisering:</a:t>
            </a:r>
            <a:r>
              <a:rPr lang="sv" sz="2000" noProof="0" dirty="0">
                <a:latin typeface="Poppins"/>
                <a:cs typeface="Calibri"/>
              </a:rPr>
              <a:t> Skapar möjligheter för elever att ifrågasätta sin egen kunskap och reflektera kring sina erfarenheter. Skapar möjligheter som låter läraren utvärdera och utveckla lärerbjudandets effektivitet och uppmärksamma var eleverna för tillfället befinner sig.  </a:t>
            </a:r>
            <a:endParaRPr lang="sv" sz="2000" b="1" u="sng" noProof="0" dirty="0">
              <a:latin typeface="Poppins"/>
              <a:cs typeface="Calibri"/>
            </a:endParaRPr>
          </a:p>
          <a:p>
            <a:pPr lvl="0">
              <a:lnSpc>
                <a:spcPct val="150000"/>
              </a:lnSpc>
              <a:defRPr/>
            </a:pPr>
            <a:r>
              <a:rPr lang="sv" sz="2000" b="1" u="sng" noProof="0" dirty="0">
                <a:latin typeface="Poppins"/>
                <a:cs typeface="Calibri"/>
              </a:rPr>
              <a:t>Summativ diagnostisering:</a:t>
            </a:r>
            <a:r>
              <a:rPr lang="sv" sz="2000" noProof="0" dirty="0">
                <a:latin typeface="Poppins"/>
                <a:cs typeface="Calibri"/>
              </a:rPr>
              <a:t> Ger eleverna feedback på om de har uppfyllt de uppsatta lärandemålen eller tillgodogjort sig de önskade färdigheterna. </a:t>
            </a:r>
            <a:endParaRPr lang="sv" sz="2000" b="0" i="0" u="none" strike="noStrike" cap="none" spc="0" noProof="0" dirty="0">
              <a:ln>
                <a:noFill/>
              </a:ln>
              <a:latin typeface="Poppins"/>
              <a:cs typeface="Calibri"/>
            </a:endParaRPr>
          </a:p>
        </p:txBody>
      </p:sp>
      <p:sp>
        <p:nvSpPr>
          <p:cNvPr id="3" name="Title 2">
            <a:extLst>
              <a:ext uri="{FF2B5EF4-FFF2-40B4-BE49-F238E27FC236}">
                <a16:creationId xmlns:a16="http://schemas.microsoft.com/office/drawing/2014/main" id="{B5288EF4-0432-AE41-0704-F498CE6D3439}"/>
              </a:ext>
            </a:extLst>
          </p:cNvPr>
          <p:cNvSpPr>
            <a:spLocks noGrp="1"/>
          </p:cNvSpPr>
          <p:nvPr>
            <p:ph type="title"/>
          </p:nvPr>
        </p:nvSpPr>
        <p:spPr/>
        <p:txBody>
          <a:bodyPr/>
          <a:lstStyle/>
          <a:p>
            <a:r>
              <a:rPr lang="sv" dirty="0"/>
              <a:t>Få feedback</a:t>
            </a:r>
          </a:p>
        </p:txBody>
      </p:sp>
      <p:sp>
        <p:nvSpPr>
          <p:cNvPr id="2" name="Textfeld 12">
            <a:extLst>
              <a:ext uri="{FF2B5EF4-FFF2-40B4-BE49-F238E27FC236}">
                <a16:creationId xmlns:a16="http://schemas.microsoft.com/office/drawing/2014/main" id="{74C265F5-C085-903A-7F68-E5322B34E1EF}"/>
              </a:ext>
            </a:extLst>
          </p:cNvPr>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7" name="Rechteck 16"/>
          <p:cNvSpPr/>
          <p:nvPr/>
        </p:nvSpPr>
        <p:spPr bwMode="auto">
          <a:xfrm>
            <a:off x="618038" y="1969646"/>
            <a:ext cx="9054580" cy="3276282"/>
          </a:xfrm>
          <a:prstGeom prst="rect">
            <a:avLst/>
          </a:prstGeom>
        </p:spPr>
        <p:txBody>
          <a:bodyPr wrap="square" lIns="91440" tIns="45720" rIns="91440" bIns="45720" anchor="t">
            <a:spAutoFit/>
          </a:bodyPr>
          <a:lstStyle/>
          <a:p>
            <a:pPr>
              <a:lnSpc>
                <a:spcPct val="150000"/>
              </a:lnSpc>
              <a:defRPr/>
            </a:pPr>
            <a:r>
              <a:rPr lang="sv" sz="2000" b="1" u="sng" noProof="0" dirty="0">
                <a:latin typeface="Poppins"/>
                <a:cs typeface="Calibri"/>
              </a:rPr>
              <a:t>Metoder: </a:t>
            </a:r>
          </a:p>
          <a:p>
            <a:pPr marL="342900" indent="-342900">
              <a:lnSpc>
                <a:spcPct val="150000"/>
              </a:lnSpc>
              <a:buFont typeface="Arial"/>
              <a:buChar char="•"/>
              <a:defRPr/>
            </a:pPr>
            <a:r>
              <a:rPr lang="sv" sz="2000" noProof="0" dirty="0">
                <a:latin typeface="Poppins"/>
                <a:cs typeface="Calibri" panose="020F0502020204030204" pitchFamily="34" charset="0"/>
              </a:rPr>
              <a:t>Begreppsbubblor, begreppskartor</a:t>
            </a:r>
          </a:p>
          <a:p>
            <a:pPr marL="342900" indent="-342900">
              <a:lnSpc>
                <a:spcPct val="150000"/>
              </a:lnSpc>
              <a:buFont typeface="Arial"/>
              <a:buChar char="•"/>
              <a:defRPr/>
            </a:pPr>
            <a:r>
              <a:rPr lang="sv" sz="2000" noProof="0" dirty="0">
                <a:latin typeface="Poppins"/>
                <a:cs typeface="Calibri" panose="020F0502020204030204" pitchFamily="34" charset="0"/>
              </a:rPr>
              <a:t>Klassrumsobservationer</a:t>
            </a:r>
          </a:p>
          <a:p>
            <a:pPr marL="342900" indent="-342900">
              <a:lnSpc>
                <a:spcPct val="150000"/>
              </a:lnSpc>
              <a:buFont typeface="Arial"/>
              <a:buChar char="•"/>
              <a:defRPr/>
            </a:pPr>
            <a:r>
              <a:rPr lang="sv" sz="2000" noProof="0" dirty="0">
                <a:latin typeface="Poppins"/>
                <a:cs typeface="Calibri" panose="020F0502020204030204" pitchFamily="34" charset="0"/>
              </a:rPr>
              <a:t>Förklaringar av liknande fenomen</a:t>
            </a:r>
          </a:p>
          <a:p>
            <a:pPr marL="342900" indent="-342900">
              <a:lnSpc>
                <a:spcPct val="150000"/>
              </a:lnSpc>
              <a:buFont typeface="Arial"/>
              <a:buChar char="•"/>
              <a:defRPr/>
            </a:pPr>
            <a:r>
              <a:rPr lang="sv" sz="2000" noProof="0" dirty="0">
                <a:latin typeface="Poppins"/>
                <a:cs typeface="Calibri" panose="020F0502020204030204" pitchFamily="34" charset="0"/>
              </a:rPr>
              <a:t>Artefaktanalyser (utvärdering av argument i diskussioner, innehåll i presentationer eller andra lärandeprodukter etc.) </a:t>
            </a:r>
          </a:p>
          <a:p>
            <a:pPr marL="342900" indent="-342900">
              <a:lnSpc>
                <a:spcPct val="150000"/>
              </a:lnSpc>
              <a:buFont typeface="Arial"/>
              <a:buChar char="•"/>
              <a:defRPr/>
            </a:pPr>
            <a:r>
              <a:rPr lang="sv" sz="2000" noProof="0" dirty="0">
                <a:latin typeface="Poppins"/>
                <a:cs typeface="Calibri" panose="020F0502020204030204" pitchFamily="34" charset="0"/>
              </a:rPr>
              <a:t>Prov, examinationer </a:t>
            </a:r>
          </a:p>
        </p:txBody>
      </p:sp>
      <p:sp>
        <p:nvSpPr>
          <p:cNvPr id="3" name="Title 2">
            <a:extLst>
              <a:ext uri="{FF2B5EF4-FFF2-40B4-BE49-F238E27FC236}">
                <a16:creationId xmlns:a16="http://schemas.microsoft.com/office/drawing/2014/main" id="{C6FA91DE-84AD-26F5-7C2C-3A9EA7CD151F}"/>
              </a:ext>
            </a:extLst>
          </p:cNvPr>
          <p:cNvSpPr>
            <a:spLocks noGrp="1"/>
          </p:cNvSpPr>
          <p:nvPr>
            <p:ph type="title"/>
          </p:nvPr>
        </p:nvSpPr>
        <p:spPr/>
        <p:txBody>
          <a:bodyPr/>
          <a:lstStyle/>
          <a:p>
            <a:r>
              <a:rPr lang="sv" dirty="0"/>
              <a:t>Få feedback</a:t>
            </a:r>
          </a:p>
        </p:txBody>
      </p:sp>
      <p:sp>
        <p:nvSpPr>
          <p:cNvPr id="2" name="Textfeld 12">
            <a:extLst>
              <a:ext uri="{FF2B5EF4-FFF2-40B4-BE49-F238E27FC236}">
                <a16:creationId xmlns:a16="http://schemas.microsoft.com/office/drawing/2014/main" id="{A61E8C7B-9814-64BC-6C2F-E8B544815D39}"/>
              </a:ext>
            </a:extLst>
          </p:cNvPr>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4" name="Abgerundetes Rechteck 13"/>
          <p:cNvSpPr/>
          <p:nvPr/>
        </p:nvSpPr>
        <p:spPr bwMode="auto">
          <a:xfrm>
            <a:off x="2049094" y="3759505"/>
            <a:ext cx="1780721" cy="457200"/>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noProof="0" dirty="0">
                <a:solidFill>
                  <a:schemeClr val="tx1"/>
                </a:solidFill>
                <a:latin typeface="Poppins"/>
              </a:rPr>
              <a:t>Växtrester</a:t>
            </a:r>
          </a:p>
        </p:txBody>
      </p:sp>
      <p:sp>
        <p:nvSpPr>
          <p:cNvPr id="15" name="Abgerundetes Rechteck 14"/>
          <p:cNvSpPr/>
          <p:nvPr/>
        </p:nvSpPr>
        <p:spPr bwMode="auto">
          <a:xfrm>
            <a:off x="3829814" y="2507625"/>
            <a:ext cx="2012091" cy="504056"/>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noProof="0" dirty="0">
                <a:solidFill>
                  <a:schemeClr val="tx1"/>
                </a:solidFill>
                <a:latin typeface="Poppins"/>
              </a:rPr>
              <a:t>Daggmaskar</a:t>
            </a:r>
          </a:p>
        </p:txBody>
      </p:sp>
      <p:sp>
        <p:nvSpPr>
          <p:cNvPr id="16" name="Abgerundetes Rechteck 15"/>
          <p:cNvSpPr/>
          <p:nvPr/>
        </p:nvSpPr>
        <p:spPr bwMode="auto">
          <a:xfrm>
            <a:off x="4477887" y="4882646"/>
            <a:ext cx="1296144" cy="432048"/>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noProof="0" dirty="0">
                <a:solidFill>
                  <a:schemeClr val="tx1"/>
                </a:solidFill>
                <a:latin typeface="Poppins"/>
              </a:rPr>
              <a:t>Humus</a:t>
            </a:r>
          </a:p>
        </p:txBody>
      </p:sp>
      <p:cxnSp>
        <p:nvCxnSpPr>
          <p:cNvPr id="18" name="Gerade Verbindung mit Pfeil 17"/>
          <p:cNvCxnSpPr/>
          <p:nvPr/>
        </p:nvCxnSpPr>
        <p:spPr bwMode="auto">
          <a:xfrm flipH="1">
            <a:off x="2533671" y="3299713"/>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bwMode="auto">
          <a:xfrm>
            <a:off x="4837927" y="3875777"/>
            <a:ext cx="50405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bwMode="auto">
          <a:xfrm>
            <a:off x="3973831" y="4739873"/>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bwMode="auto">
          <a:xfrm>
            <a:off x="2965719" y="2939673"/>
            <a:ext cx="505267" cy="369332"/>
          </a:xfrm>
          <a:prstGeom prst="rect">
            <a:avLst/>
          </a:prstGeom>
          <a:noFill/>
        </p:spPr>
        <p:txBody>
          <a:bodyPr wrap="none" rtlCol="0">
            <a:spAutoFit/>
          </a:bodyPr>
          <a:lstStyle/>
          <a:p>
            <a:pPr>
              <a:defRPr/>
            </a:pPr>
            <a:r>
              <a:rPr lang="sv" noProof="0" dirty="0">
                <a:latin typeface="Poppins"/>
              </a:rPr>
              <a:t>äter</a:t>
            </a:r>
          </a:p>
        </p:txBody>
      </p:sp>
      <p:sp>
        <p:nvSpPr>
          <p:cNvPr id="22" name="Textfeld 21"/>
          <p:cNvSpPr txBox="1"/>
          <p:nvPr/>
        </p:nvSpPr>
        <p:spPr bwMode="auto">
          <a:xfrm>
            <a:off x="4405879" y="3515737"/>
            <a:ext cx="697627" cy="369332"/>
          </a:xfrm>
          <a:prstGeom prst="rect">
            <a:avLst/>
          </a:prstGeom>
          <a:noFill/>
        </p:spPr>
        <p:txBody>
          <a:bodyPr wrap="none" rtlCol="0">
            <a:spAutoFit/>
          </a:bodyPr>
          <a:lstStyle/>
          <a:p>
            <a:pPr>
              <a:defRPr/>
            </a:pPr>
            <a:r>
              <a:rPr lang="sv" noProof="0" dirty="0">
                <a:latin typeface="Poppins"/>
              </a:rPr>
              <a:t>bajsar</a:t>
            </a:r>
          </a:p>
        </p:txBody>
      </p:sp>
      <p:sp>
        <p:nvSpPr>
          <p:cNvPr id="23" name="Textfeld 22"/>
          <p:cNvSpPr txBox="1"/>
          <p:nvPr/>
        </p:nvSpPr>
        <p:spPr bwMode="auto">
          <a:xfrm>
            <a:off x="3181743" y="4379833"/>
            <a:ext cx="1029449" cy="369332"/>
          </a:xfrm>
          <a:prstGeom prst="rect">
            <a:avLst/>
          </a:prstGeom>
          <a:noFill/>
        </p:spPr>
        <p:txBody>
          <a:bodyPr wrap="none" rtlCol="0">
            <a:spAutoFit/>
          </a:bodyPr>
          <a:lstStyle/>
          <a:p>
            <a:pPr>
              <a:defRPr/>
            </a:pPr>
            <a:r>
              <a:rPr lang="sv" noProof="0" dirty="0">
                <a:latin typeface="Poppins"/>
              </a:rPr>
              <a:t>genererar</a:t>
            </a:r>
          </a:p>
        </p:txBody>
      </p:sp>
      <p:cxnSp>
        <p:nvCxnSpPr>
          <p:cNvPr id="24" name="Gerade Verbindung 15"/>
          <p:cNvCxnSpPr/>
          <p:nvPr/>
        </p:nvCxnSpPr>
        <p:spPr bwMode="auto">
          <a:xfrm flipH="1">
            <a:off x="3469775" y="2867665"/>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16"/>
          <p:cNvCxnSpPr/>
          <p:nvPr/>
        </p:nvCxnSpPr>
        <p:spPr bwMode="auto">
          <a:xfrm flipH="1" flipV="1">
            <a:off x="4477887" y="3011681"/>
            <a:ext cx="14401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17"/>
          <p:cNvCxnSpPr/>
          <p:nvPr/>
        </p:nvCxnSpPr>
        <p:spPr bwMode="auto">
          <a:xfrm>
            <a:off x="2821702" y="4271821"/>
            <a:ext cx="504056"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Pfeil nach rechts 26"/>
          <p:cNvSpPr/>
          <p:nvPr/>
        </p:nvSpPr>
        <p:spPr bwMode="auto">
          <a:xfrm rot="20066886">
            <a:off x="2091493" y="4878424"/>
            <a:ext cx="1460417"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sz="1400" noProof="0" dirty="0">
                <a:solidFill>
                  <a:schemeClr val="tx1"/>
                </a:solidFill>
                <a:latin typeface="Poppins"/>
              </a:rPr>
              <a:t>påstående</a:t>
            </a:r>
          </a:p>
        </p:txBody>
      </p:sp>
      <p:sp>
        <p:nvSpPr>
          <p:cNvPr id="28" name="Pfeil nach rechts 27"/>
          <p:cNvSpPr/>
          <p:nvPr/>
        </p:nvSpPr>
        <p:spPr bwMode="auto">
          <a:xfrm rot="1807152">
            <a:off x="1725414" y="2409779"/>
            <a:ext cx="1368152"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sz="1400" noProof="0" dirty="0">
                <a:solidFill>
                  <a:schemeClr val="tx1"/>
                </a:solidFill>
                <a:latin typeface="Poppins"/>
              </a:rPr>
              <a:t>länk</a:t>
            </a:r>
          </a:p>
        </p:txBody>
      </p:sp>
      <p:sp>
        <p:nvSpPr>
          <p:cNvPr id="29" name="Pfeil nach rechts 28"/>
          <p:cNvSpPr/>
          <p:nvPr/>
        </p:nvSpPr>
        <p:spPr bwMode="auto">
          <a:xfrm rot="1077663">
            <a:off x="625460" y="3556356"/>
            <a:ext cx="1368152"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sz="1400" noProof="0" dirty="0">
                <a:solidFill>
                  <a:schemeClr val="tx1"/>
                </a:solidFill>
                <a:latin typeface="Poppins"/>
              </a:rPr>
              <a:t>begrepp</a:t>
            </a:r>
          </a:p>
        </p:txBody>
      </p:sp>
      <p:sp>
        <p:nvSpPr>
          <p:cNvPr id="2" name="Rechteck 1"/>
          <p:cNvSpPr/>
          <p:nvPr/>
        </p:nvSpPr>
        <p:spPr bwMode="auto">
          <a:xfrm>
            <a:off x="6350095" y="1933300"/>
            <a:ext cx="5271929" cy="2862322"/>
          </a:xfrm>
          <a:prstGeom prst="rect">
            <a:avLst/>
          </a:prstGeom>
        </p:spPr>
        <p:txBody>
          <a:bodyPr wrap="square">
            <a:spAutoFit/>
          </a:bodyPr>
          <a:lstStyle/>
          <a:p>
            <a:pPr marL="342900" indent="-342900">
              <a:buFont typeface="Arial" panose="020B0604020202020204" pitchFamily="34" charset="0"/>
              <a:buChar char="•"/>
              <a:defRPr/>
            </a:pPr>
            <a:r>
              <a:rPr lang="sv" sz="2000" noProof="0" dirty="0">
                <a:latin typeface="Poppins"/>
                <a:cs typeface="Calibri" panose="020F0502020204030204" pitchFamily="34" charset="0"/>
              </a:rPr>
              <a:t>Visa begrepp i rutor</a:t>
            </a:r>
          </a:p>
          <a:p>
            <a:pPr marL="342900" indent="-342900">
              <a:buFont typeface="Arial" panose="020B0604020202020204" pitchFamily="34" charset="0"/>
              <a:buChar char="•"/>
              <a:defRPr/>
            </a:pPr>
            <a:r>
              <a:rPr lang="sv" sz="2000" noProof="0" dirty="0">
                <a:latin typeface="Poppins"/>
                <a:cs typeface="Calibri" panose="020F0502020204030204" pitchFamily="34" charset="0"/>
              </a:rPr>
              <a:t>Bind ihop med linjer för att visa relationer mellan länkade begrepp</a:t>
            </a:r>
          </a:p>
          <a:p>
            <a:pPr marL="342900" indent="-342900">
              <a:buFont typeface="Arial" panose="020B0604020202020204" pitchFamily="34" charset="0"/>
              <a:buChar char="•"/>
              <a:defRPr/>
            </a:pPr>
            <a:r>
              <a:rPr lang="sv" sz="2000" noProof="0" dirty="0">
                <a:latin typeface="Poppins"/>
                <a:cs typeface="Calibri" panose="020F0502020204030204" pitchFamily="34" charset="0"/>
              </a:rPr>
              <a:t>Ordna begreppen hierarkiskt</a:t>
            </a:r>
          </a:p>
          <a:p>
            <a:pPr marL="342900" indent="-342900">
              <a:buFont typeface="Arial" panose="020B0604020202020204" pitchFamily="34" charset="0"/>
              <a:buChar char="•"/>
              <a:defRPr/>
            </a:pPr>
            <a:r>
              <a:rPr lang="sv" sz="2000" noProof="0" dirty="0">
                <a:latin typeface="Poppins"/>
                <a:cs typeface="Calibri" panose="020F0502020204030204" pitchFamily="34" charset="0"/>
              </a:rPr>
              <a:t>Man kan lägga in korslänkar mellan två eller flera begrepp</a:t>
            </a:r>
          </a:p>
          <a:p>
            <a:pPr marL="342900" indent="-342900">
              <a:buFont typeface="Arial" panose="020B0604020202020204" pitchFamily="34" charset="0"/>
              <a:buChar char="•"/>
              <a:defRPr/>
            </a:pPr>
            <a:r>
              <a:rPr lang="sv" sz="2000" noProof="0" dirty="0">
                <a:latin typeface="Poppins"/>
                <a:cs typeface="Calibri" panose="020F0502020204030204" pitchFamily="34" charset="0"/>
              </a:rPr>
              <a:t>När ord länkas i en begreppskarta utgör det ett påstående</a:t>
            </a:r>
          </a:p>
        </p:txBody>
      </p:sp>
      <p:sp>
        <p:nvSpPr>
          <p:cNvPr id="3" name="Title 2">
            <a:extLst>
              <a:ext uri="{FF2B5EF4-FFF2-40B4-BE49-F238E27FC236}">
                <a16:creationId xmlns:a16="http://schemas.microsoft.com/office/drawing/2014/main" id="{F564481D-A24C-2528-6F53-D9BE8B28253E}"/>
              </a:ext>
            </a:extLst>
          </p:cNvPr>
          <p:cNvSpPr>
            <a:spLocks noGrp="1"/>
          </p:cNvSpPr>
          <p:nvPr>
            <p:ph type="title"/>
          </p:nvPr>
        </p:nvSpPr>
        <p:spPr/>
        <p:txBody>
          <a:bodyPr>
            <a:normAutofit fontScale="90000"/>
          </a:bodyPr>
          <a:lstStyle/>
          <a:p>
            <a:r>
              <a:rPr lang="sv" dirty="0"/>
              <a:t>Begreppskartor visualiserar elevernas ”mentala modeller” </a:t>
            </a:r>
          </a:p>
        </p:txBody>
      </p:sp>
      <p:sp>
        <p:nvSpPr>
          <p:cNvPr id="4" name="Textfeld 12">
            <a:extLst>
              <a:ext uri="{FF2B5EF4-FFF2-40B4-BE49-F238E27FC236}">
                <a16:creationId xmlns:a16="http://schemas.microsoft.com/office/drawing/2014/main" id="{34C7729E-5C7B-17AC-1731-89946D1C9937}"/>
              </a:ext>
            </a:extLst>
          </p:cNvPr>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4" name="Rechteck 3"/>
          <p:cNvSpPr/>
          <p:nvPr/>
        </p:nvSpPr>
        <p:spPr bwMode="auto">
          <a:xfrm>
            <a:off x="1279475" y="5056902"/>
            <a:ext cx="10431390" cy="738664"/>
          </a:xfrm>
          <a:prstGeom prst="rect">
            <a:avLst/>
          </a:prstGeom>
        </p:spPr>
        <p:txBody>
          <a:bodyPr wrap="square" lIns="91440" tIns="45720" rIns="91440" bIns="45720" anchor="t">
            <a:spAutoFit/>
          </a:bodyPr>
          <a:lstStyle/>
          <a:p>
            <a:pPr>
              <a:defRPr/>
            </a:pPr>
            <a:r>
              <a:rPr lang="sv" sz="1400" i="1" dirty="0">
                <a:solidFill>
                  <a:srgbClr val="000000"/>
                </a:solidFill>
                <a:latin typeface="Poppins"/>
                <a:cs typeface="Arial"/>
              </a:rPr>
              <a:t>(Krüger, D., Kloss, L., &amp; Cuadros, I. (2009). Was macht „gute“ Biologielehrkräfte aus? Befragungen von Lehrenden in der Didaktik der Biologie und Biologie-Lehramtsstudierenden an deutschen Hochschulen. I D B – Berichte aus dem Institut für Didaktik der Biologie, 17, 63–88.)</a:t>
            </a:r>
          </a:p>
        </p:txBody>
      </p:sp>
      <p:sp>
        <p:nvSpPr>
          <p:cNvPr id="7" name="Title 6">
            <a:extLst>
              <a:ext uri="{FF2B5EF4-FFF2-40B4-BE49-F238E27FC236}">
                <a16:creationId xmlns:a16="http://schemas.microsoft.com/office/drawing/2014/main" id="{E864B5E6-F82F-2CEE-7388-0498051CAC2B}"/>
              </a:ext>
            </a:extLst>
          </p:cNvPr>
          <p:cNvSpPr>
            <a:spLocks noGrp="1"/>
          </p:cNvSpPr>
          <p:nvPr>
            <p:ph type="title"/>
          </p:nvPr>
        </p:nvSpPr>
        <p:spPr/>
        <p:txBody>
          <a:bodyPr>
            <a:normAutofit/>
          </a:bodyPr>
          <a:lstStyle/>
          <a:p>
            <a:pPr algn="r"/>
            <a:r>
              <a:rPr lang="sv" dirty="0"/>
              <a:t>Vad innebär ”god miljöundervisning”?</a:t>
            </a:r>
          </a:p>
        </p:txBody>
      </p:sp>
      <p:sp>
        <p:nvSpPr>
          <p:cNvPr id="16" name="Textfeld 17"/>
          <p:cNvSpPr txBox="1"/>
          <p:nvPr/>
        </p:nvSpPr>
        <p:spPr bwMode="auto">
          <a:xfrm>
            <a:off x="985384" y="1615386"/>
            <a:ext cx="6923582" cy="3280385"/>
          </a:xfrm>
          <a:prstGeom prst="rect">
            <a:avLst/>
          </a:prstGeom>
          <a:noFill/>
        </p:spPr>
        <p:txBody>
          <a:bodyPr wrap="square" rtlCol="0">
            <a:spAutoFit/>
          </a:bodyPr>
          <a:lstStyle/>
          <a:p>
            <a:pPr>
              <a:lnSpc>
                <a:spcPct val="150000"/>
              </a:lnSpc>
              <a:defRPr/>
            </a:pPr>
            <a:r>
              <a:rPr lang="sv" sz="2000" noProof="0" dirty="0">
                <a:latin typeface="Poppins"/>
              </a:rPr>
              <a:t>”Undervisning äger rum under vitt skilda förhållanden, vilket omöjliggör en allmängiltig definition av ’god’ undervisning.</a:t>
            </a:r>
          </a:p>
          <a:p>
            <a:pPr>
              <a:lnSpc>
                <a:spcPct val="150000"/>
              </a:lnSpc>
              <a:defRPr/>
            </a:pPr>
            <a:r>
              <a:rPr lang="sv" sz="2000" noProof="0" dirty="0">
                <a:latin typeface="Poppins"/>
              </a:rPr>
              <a:t>Samma lektion kan leda till framgångsrikt lärande i en klass men misslyckas i en annan. Grundläggande för bedömning av undervisning är de fastlagda målkriterierna.”</a:t>
            </a:r>
          </a:p>
        </p:txBody>
      </p:sp>
      <p:sp>
        <p:nvSpPr>
          <p:cNvPr id="17" name="Rechteckige Legende 4">
            <a:extLst>
              <a:ext uri="{FF2B5EF4-FFF2-40B4-BE49-F238E27FC236}">
                <a16:creationId xmlns:a16="http://schemas.microsoft.com/office/drawing/2014/main" id="{A450F489-B529-84E9-6171-9DC96F0FF93B}"/>
              </a:ext>
            </a:extLst>
          </p:cNvPr>
          <p:cNvSpPr/>
          <p:nvPr/>
        </p:nvSpPr>
        <p:spPr bwMode="auto">
          <a:xfrm>
            <a:off x="8273939" y="1788807"/>
            <a:ext cx="3198693" cy="1701739"/>
          </a:xfrm>
          <a:prstGeom prst="wedgeRectCallout">
            <a:avLst>
              <a:gd name="adj1" fmla="val -36489"/>
              <a:gd name="adj2" fmla="val 100550"/>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sv" b="1" dirty="0">
                <a:latin typeface="Poppins"/>
              </a:rPr>
              <a:t>Pedagogisk princip:
</a:t>
            </a:r>
            <a:r>
              <a:rPr lang="sv" dirty="0">
                <a:latin typeface="Poppins"/>
              </a:rPr>
              <a:t>Var tydlig med vilka lärandemål eleverna ska uppnå.</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4" name="Abgerundetes Rechteck 13"/>
          <p:cNvSpPr/>
          <p:nvPr/>
        </p:nvSpPr>
        <p:spPr bwMode="auto">
          <a:xfrm>
            <a:off x="1870390" y="3930906"/>
            <a:ext cx="1249799" cy="550400"/>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noProof="0" dirty="0">
                <a:solidFill>
                  <a:schemeClr val="tx1"/>
                </a:solidFill>
              </a:rPr>
              <a:t>heden</a:t>
            </a:r>
          </a:p>
        </p:txBody>
      </p:sp>
      <p:sp>
        <p:nvSpPr>
          <p:cNvPr id="15" name="Abgerundetes Rechteck 14"/>
          <p:cNvSpPr/>
          <p:nvPr/>
        </p:nvSpPr>
        <p:spPr bwMode="auto">
          <a:xfrm>
            <a:off x="3839899" y="2311984"/>
            <a:ext cx="1447365" cy="673089"/>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 noProof="0" dirty="0">
              <a:solidFill>
                <a:schemeClr val="tx1"/>
              </a:solidFill>
            </a:endParaRPr>
          </a:p>
        </p:txBody>
      </p:sp>
      <p:sp>
        <p:nvSpPr>
          <p:cNvPr id="16" name="Abgerundetes Rechteck 15"/>
          <p:cNvSpPr/>
          <p:nvPr/>
        </p:nvSpPr>
        <p:spPr bwMode="auto">
          <a:xfrm>
            <a:off x="4754045" y="4939328"/>
            <a:ext cx="1341955" cy="610389"/>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noProof="0" dirty="0">
                <a:solidFill>
                  <a:schemeClr val="tx1"/>
                </a:solidFill>
              </a:rPr>
              <a:t>olika arter</a:t>
            </a:r>
          </a:p>
        </p:txBody>
      </p:sp>
      <p:cxnSp>
        <p:nvCxnSpPr>
          <p:cNvPr id="18" name="Gerade Verbindung mit Pfeil 17"/>
          <p:cNvCxnSpPr>
            <a:cxnSpLocks/>
          </p:cNvCxnSpPr>
          <p:nvPr/>
        </p:nvCxnSpPr>
        <p:spPr bwMode="auto">
          <a:xfrm flipH="1">
            <a:off x="2478360" y="3599507"/>
            <a:ext cx="378595" cy="237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cxnSpLocks/>
          </p:cNvCxnSpPr>
          <p:nvPr/>
        </p:nvCxnSpPr>
        <p:spPr bwMode="auto">
          <a:xfrm flipH="1" flipV="1">
            <a:off x="4925998" y="3111609"/>
            <a:ext cx="327195" cy="810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p:cNvCxnSpPr>
          <p:nvPr/>
        </p:nvCxnSpPr>
        <p:spPr bwMode="auto">
          <a:xfrm>
            <a:off x="4149263" y="5078540"/>
            <a:ext cx="512836" cy="165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bwMode="auto">
          <a:xfrm>
            <a:off x="4716474" y="3930906"/>
            <a:ext cx="1133644" cy="369332"/>
          </a:xfrm>
          <a:prstGeom prst="rect">
            <a:avLst/>
          </a:prstGeom>
          <a:noFill/>
        </p:spPr>
        <p:txBody>
          <a:bodyPr wrap="none" rtlCol="0">
            <a:spAutoFit/>
          </a:bodyPr>
          <a:lstStyle/>
          <a:p>
            <a:pPr>
              <a:defRPr/>
            </a:pPr>
            <a:r>
              <a:rPr lang="sv" noProof="0" dirty="0"/>
              <a:t>reglerar</a:t>
            </a:r>
          </a:p>
        </p:txBody>
      </p:sp>
      <p:sp>
        <p:nvSpPr>
          <p:cNvPr id="23" name="Textfeld 22"/>
          <p:cNvSpPr txBox="1"/>
          <p:nvPr/>
        </p:nvSpPr>
        <p:spPr bwMode="auto">
          <a:xfrm>
            <a:off x="3298894" y="4436049"/>
            <a:ext cx="1447365" cy="646331"/>
          </a:xfrm>
          <a:prstGeom prst="rect">
            <a:avLst/>
          </a:prstGeom>
          <a:noFill/>
        </p:spPr>
        <p:txBody>
          <a:bodyPr wrap="square" rtlCol="0">
            <a:spAutoFit/>
          </a:bodyPr>
          <a:lstStyle/>
          <a:p>
            <a:pPr>
              <a:defRPr/>
            </a:pPr>
            <a:r>
              <a:rPr lang="sv" noProof="0" dirty="0"/>
              <a:t>ger livsmiljöer åt</a:t>
            </a:r>
          </a:p>
        </p:txBody>
      </p:sp>
      <p:cxnSp>
        <p:nvCxnSpPr>
          <p:cNvPr id="24" name="Gerade Verbindung 15"/>
          <p:cNvCxnSpPr/>
          <p:nvPr/>
        </p:nvCxnSpPr>
        <p:spPr bwMode="auto">
          <a:xfrm flipH="1">
            <a:off x="3543076" y="2964703"/>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16"/>
          <p:cNvCxnSpPr>
            <a:cxnSpLocks/>
          </p:cNvCxnSpPr>
          <p:nvPr/>
        </p:nvCxnSpPr>
        <p:spPr bwMode="auto">
          <a:xfrm flipH="1" flipV="1">
            <a:off x="5438679" y="4367414"/>
            <a:ext cx="166364" cy="417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17"/>
          <p:cNvCxnSpPr>
            <a:cxnSpLocks/>
          </p:cNvCxnSpPr>
          <p:nvPr/>
        </p:nvCxnSpPr>
        <p:spPr bwMode="auto">
          <a:xfrm>
            <a:off x="2889847" y="4554187"/>
            <a:ext cx="384273" cy="157489"/>
          </a:xfrm>
          <a:prstGeom prst="line">
            <a:avLst/>
          </a:prstGeom>
        </p:spPr>
        <p:style>
          <a:lnRef idx="1">
            <a:schemeClr val="accent1"/>
          </a:lnRef>
          <a:fillRef idx="0">
            <a:schemeClr val="accent1"/>
          </a:fillRef>
          <a:effectRef idx="0">
            <a:schemeClr val="accent1"/>
          </a:effectRef>
          <a:fontRef idx="minor">
            <a:schemeClr val="tx1"/>
          </a:fontRef>
        </p:style>
      </p:cxnSp>
      <p:sp>
        <p:nvSpPr>
          <p:cNvPr id="27" name="Pfeil nach rechts 26"/>
          <p:cNvSpPr/>
          <p:nvPr/>
        </p:nvSpPr>
        <p:spPr bwMode="auto">
          <a:xfrm rot="20066886">
            <a:off x="1873119" y="5071347"/>
            <a:ext cx="1460417"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sz="1400" noProof="0" dirty="0">
                <a:solidFill>
                  <a:schemeClr val="tx1"/>
                </a:solidFill>
              </a:rPr>
              <a:t>påstående</a:t>
            </a:r>
          </a:p>
        </p:txBody>
      </p:sp>
      <p:sp>
        <p:nvSpPr>
          <p:cNvPr id="28" name="Pfeil nach rechts 27"/>
          <p:cNvSpPr/>
          <p:nvPr/>
        </p:nvSpPr>
        <p:spPr bwMode="auto">
          <a:xfrm rot="2722069">
            <a:off x="2413154" y="2144616"/>
            <a:ext cx="1323603"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sz="1400" noProof="0" dirty="0">
                <a:solidFill>
                  <a:schemeClr val="tx1"/>
                </a:solidFill>
              </a:rPr>
              <a:t>länk</a:t>
            </a:r>
          </a:p>
        </p:txBody>
      </p:sp>
      <p:sp>
        <p:nvSpPr>
          <p:cNvPr id="29" name="Pfeil nach rechts 28"/>
          <p:cNvSpPr/>
          <p:nvPr/>
        </p:nvSpPr>
        <p:spPr bwMode="auto">
          <a:xfrm rot="1077663">
            <a:off x="497077" y="3580401"/>
            <a:ext cx="1368152"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 sz="1400" noProof="0" dirty="0">
                <a:solidFill>
                  <a:schemeClr val="tx1"/>
                </a:solidFill>
              </a:rPr>
              <a:t>begrepp</a:t>
            </a:r>
          </a:p>
        </p:txBody>
      </p:sp>
      <p:sp>
        <p:nvSpPr>
          <p:cNvPr id="3" name="Rechteck 2"/>
          <p:cNvSpPr/>
          <p:nvPr/>
        </p:nvSpPr>
        <p:spPr bwMode="auto">
          <a:xfrm>
            <a:off x="6660192" y="3550881"/>
            <a:ext cx="4812440" cy="2862322"/>
          </a:xfrm>
          <a:prstGeom prst="rect">
            <a:avLst/>
          </a:prstGeom>
        </p:spPr>
        <p:txBody>
          <a:bodyPr wrap="square">
            <a:spAutoFit/>
          </a:bodyPr>
          <a:lstStyle/>
          <a:p>
            <a:pPr lvl="0">
              <a:defRPr/>
            </a:pPr>
            <a:endParaRPr lang="sv" noProof="0" dirty="0">
              <a:highlight>
                <a:srgbClr val="FFFF00"/>
              </a:highlight>
            </a:endParaRPr>
          </a:p>
          <a:p>
            <a:pPr lvl="0">
              <a:defRPr/>
            </a:pPr>
            <a:endParaRPr lang="sv" noProof="0" dirty="0">
              <a:highlight>
                <a:srgbClr val="FFFF00"/>
              </a:highlight>
            </a:endParaRPr>
          </a:p>
          <a:p>
            <a:pPr lvl="0">
              <a:defRPr/>
            </a:pPr>
            <a:endParaRPr lang="sv" noProof="0" dirty="0">
              <a:highlight>
                <a:srgbClr val="FFFF00"/>
              </a:highlight>
            </a:endParaRPr>
          </a:p>
          <a:p>
            <a:pPr lvl="0">
              <a:defRPr/>
            </a:pPr>
            <a:endParaRPr lang="sv" noProof="0" dirty="0">
              <a:highlight>
                <a:srgbClr val="FFFF00"/>
              </a:highlight>
            </a:endParaRPr>
          </a:p>
          <a:p>
            <a:pPr lvl="0">
              <a:defRPr/>
            </a:pPr>
            <a:endParaRPr lang="sv" noProof="0" dirty="0">
              <a:highlight>
                <a:srgbClr val="FFFF00"/>
              </a:highlight>
            </a:endParaRPr>
          </a:p>
          <a:p>
            <a:pPr lvl="0">
              <a:defRPr/>
            </a:pPr>
            <a:endParaRPr lang="sv" noProof="0" dirty="0">
              <a:highlight>
                <a:srgbClr val="FFFF00"/>
              </a:highlight>
            </a:endParaRPr>
          </a:p>
          <a:p>
            <a:pPr lvl="0">
              <a:defRPr/>
            </a:pPr>
            <a:endParaRPr lang="sv" noProof="0" dirty="0">
              <a:highlight>
                <a:srgbClr val="FFFF00"/>
              </a:highlight>
            </a:endParaRPr>
          </a:p>
          <a:p>
            <a:pPr lvl="0">
              <a:defRPr/>
            </a:pPr>
            <a:endParaRPr lang="sv" noProof="0" dirty="0">
              <a:highlight>
                <a:srgbClr val="FFFF00"/>
              </a:highlight>
            </a:endParaRPr>
          </a:p>
          <a:p>
            <a:pPr lvl="0">
              <a:defRPr/>
            </a:pPr>
            <a:endParaRPr lang="sv" noProof="0" dirty="0">
              <a:highlight>
                <a:srgbClr val="FFFF00"/>
              </a:highlight>
            </a:endParaRPr>
          </a:p>
          <a:p>
            <a:pPr lvl="0">
              <a:defRPr/>
            </a:pPr>
            <a:r>
              <a:rPr lang="sv" noProof="0" dirty="0">
                <a:highlight>
                  <a:srgbClr val="FFFF00"/>
                </a:highlight>
              </a:rPr>
              <a:t> </a:t>
            </a:r>
          </a:p>
        </p:txBody>
      </p:sp>
      <p:sp>
        <p:nvSpPr>
          <p:cNvPr id="6" name="Textfeld 5">
            <a:extLst>
              <a:ext uri="{FF2B5EF4-FFF2-40B4-BE49-F238E27FC236}">
                <a16:creationId xmlns:a16="http://schemas.microsoft.com/office/drawing/2014/main" id="{EE3CB783-9987-356E-6FA7-8D11C9D9D6FF}"/>
              </a:ext>
            </a:extLst>
          </p:cNvPr>
          <p:cNvSpPr txBox="1"/>
          <p:nvPr/>
        </p:nvSpPr>
        <p:spPr>
          <a:xfrm>
            <a:off x="3875296" y="2317888"/>
            <a:ext cx="1387598" cy="646331"/>
          </a:xfrm>
          <a:prstGeom prst="rect">
            <a:avLst/>
          </a:prstGeom>
          <a:noFill/>
        </p:spPr>
        <p:txBody>
          <a:bodyPr wrap="square" rtlCol="0">
            <a:spAutoFit/>
          </a:bodyPr>
          <a:lstStyle/>
          <a:p>
            <a:r>
              <a:rPr lang="sv" noProof="0" dirty="0"/>
              <a:t>kretslopp </a:t>
            </a:r>
          </a:p>
          <a:p>
            <a:r>
              <a:rPr lang="sv" noProof="0" dirty="0"/>
              <a:t>av material</a:t>
            </a:r>
          </a:p>
        </p:txBody>
      </p:sp>
      <p:sp>
        <p:nvSpPr>
          <p:cNvPr id="10" name="Textfeld 9">
            <a:extLst>
              <a:ext uri="{FF2B5EF4-FFF2-40B4-BE49-F238E27FC236}">
                <a16:creationId xmlns:a16="http://schemas.microsoft.com/office/drawing/2014/main" id="{D07176AD-50EF-4557-0F0D-8A2BDABA7F6F}"/>
              </a:ext>
            </a:extLst>
          </p:cNvPr>
          <p:cNvSpPr txBox="1"/>
          <p:nvPr/>
        </p:nvSpPr>
        <p:spPr bwMode="auto">
          <a:xfrm>
            <a:off x="2856955" y="3077567"/>
            <a:ext cx="1505540" cy="646331"/>
          </a:xfrm>
          <a:prstGeom prst="rect">
            <a:avLst/>
          </a:prstGeom>
          <a:noFill/>
        </p:spPr>
        <p:txBody>
          <a:bodyPr wrap="none" rtlCol="0">
            <a:spAutoFit/>
          </a:bodyPr>
          <a:lstStyle/>
          <a:p>
            <a:pPr>
              <a:defRPr/>
            </a:pPr>
            <a:r>
              <a:rPr lang="sv" noProof="0" dirty="0"/>
              <a:t>upprätthåller </a:t>
            </a:r>
          </a:p>
          <a:p>
            <a:pPr>
              <a:defRPr/>
            </a:pPr>
            <a:r>
              <a:rPr lang="sv" noProof="0" dirty="0"/>
              <a:t>balansen i </a:t>
            </a:r>
          </a:p>
        </p:txBody>
      </p:sp>
      <p:sp>
        <p:nvSpPr>
          <p:cNvPr id="7" name="Title 6">
            <a:extLst>
              <a:ext uri="{FF2B5EF4-FFF2-40B4-BE49-F238E27FC236}">
                <a16:creationId xmlns:a16="http://schemas.microsoft.com/office/drawing/2014/main" id="{C0C4D26D-5224-6BDF-DCB6-3403F4815DFA}"/>
              </a:ext>
            </a:extLst>
          </p:cNvPr>
          <p:cNvSpPr>
            <a:spLocks noGrp="1"/>
          </p:cNvSpPr>
          <p:nvPr>
            <p:ph type="title"/>
          </p:nvPr>
        </p:nvSpPr>
        <p:spPr/>
        <p:txBody>
          <a:bodyPr>
            <a:normAutofit fontScale="90000"/>
          </a:bodyPr>
          <a:lstStyle/>
          <a:p>
            <a:r>
              <a:rPr lang="sv" dirty="0"/>
              <a:t>Begreppskartor är begreppskort för ”mentala modeller”</a:t>
            </a:r>
          </a:p>
        </p:txBody>
      </p:sp>
      <p:sp>
        <p:nvSpPr>
          <p:cNvPr id="38" name="Rechteck 1"/>
          <p:cNvSpPr/>
          <p:nvPr/>
        </p:nvSpPr>
        <p:spPr bwMode="auto">
          <a:xfrm>
            <a:off x="6660192" y="1921165"/>
            <a:ext cx="4871407" cy="707886"/>
          </a:xfrm>
          <a:prstGeom prst="rect">
            <a:avLst/>
          </a:prstGeom>
        </p:spPr>
        <p:txBody>
          <a:bodyPr wrap="square">
            <a:spAutoFit/>
          </a:bodyPr>
          <a:lstStyle/>
          <a:p>
            <a:pPr>
              <a:defRPr/>
            </a:pPr>
            <a:r>
              <a:rPr lang="sv" sz="2000" b="1" noProof="0" dirty="0">
                <a:latin typeface="Poppins" panose="00000500000000000000" pitchFamily="2" charset="0"/>
                <a:cs typeface="Poppins" panose="00000500000000000000" pitchFamily="2" charset="0"/>
              </a:rPr>
              <a:t>De skapas alltid för en överordnad fråga. </a:t>
            </a:r>
          </a:p>
        </p:txBody>
      </p:sp>
      <p:sp>
        <p:nvSpPr>
          <p:cNvPr id="39" name="Textfeld 4">
            <a:extLst>
              <a:ext uri="{FF2B5EF4-FFF2-40B4-BE49-F238E27FC236}">
                <a16:creationId xmlns:a16="http://schemas.microsoft.com/office/drawing/2014/main" id="{86E8B26A-0D0A-C3A4-BBE6-344F04B7442E}"/>
              </a:ext>
            </a:extLst>
          </p:cNvPr>
          <p:cNvSpPr txBox="1"/>
          <p:nvPr/>
        </p:nvSpPr>
        <p:spPr bwMode="auto">
          <a:xfrm>
            <a:off x="6709740" y="2785630"/>
            <a:ext cx="4762892" cy="1631216"/>
          </a:xfrm>
          <a:prstGeom prst="rect">
            <a:avLst/>
          </a:prstGeom>
          <a:noFill/>
        </p:spPr>
        <p:txBody>
          <a:bodyPr wrap="square" rtlCol="0">
            <a:spAutoFit/>
          </a:bodyPr>
          <a:lstStyle/>
          <a:p>
            <a:r>
              <a:rPr lang="sv" sz="2000" noProof="0" dirty="0">
                <a:latin typeface="Poppins" panose="00000500000000000000" pitchFamily="2" charset="0"/>
                <a:cs typeface="Poppins" panose="00000500000000000000" pitchFamily="2" charset="0"/>
              </a:rPr>
              <a:t>Exempelvis kan en begreppskarta tas fram för en specifik jordtyp: </a:t>
            </a:r>
          </a:p>
          <a:p>
            <a:endParaRPr lang="sv" sz="2000" noProof="0" dirty="0">
              <a:latin typeface="Poppins" panose="00000500000000000000" pitchFamily="2" charset="0"/>
              <a:cs typeface="Poppins" panose="00000500000000000000" pitchFamily="2" charset="0"/>
            </a:endParaRPr>
          </a:p>
          <a:p>
            <a:r>
              <a:rPr lang="sv" sz="2000" i="1" noProof="0" dirty="0">
                <a:latin typeface="Poppins" panose="00000500000000000000" pitchFamily="2" charset="0"/>
                <a:cs typeface="Poppins" panose="00000500000000000000" pitchFamily="2" charset="0"/>
              </a:rPr>
              <a:t>t.ex. ”Varför är heden viktig för ekosystem?”</a:t>
            </a:r>
          </a:p>
        </p:txBody>
      </p:sp>
      <p:sp>
        <p:nvSpPr>
          <p:cNvPr id="2" name="Textfeld 12">
            <a:extLst>
              <a:ext uri="{FF2B5EF4-FFF2-40B4-BE49-F238E27FC236}">
                <a16:creationId xmlns:a16="http://schemas.microsoft.com/office/drawing/2014/main" id="{F87763D7-09FE-8AAD-E6B0-965B8E983C1E}"/>
              </a:ext>
            </a:extLst>
          </p:cNvPr>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Tree>
    <p:extLst>
      <p:ext uri="{BB962C8B-B14F-4D97-AF65-F5344CB8AC3E}">
        <p14:creationId xmlns:p14="http://schemas.microsoft.com/office/powerpoint/2010/main" val="37285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2" name="Group 11">
            <a:extLst>
              <a:ext uri="{FF2B5EF4-FFF2-40B4-BE49-F238E27FC236}">
                <a16:creationId xmlns:a16="http://schemas.microsoft.com/office/drawing/2014/main" id="{2AFCBD48-ABCC-EA04-E920-2B9F8AC551F9}"/>
              </a:ext>
            </a:extLst>
          </p:cNvPr>
          <p:cNvGrpSpPr/>
          <p:nvPr/>
        </p:nvGrpSpPr>
        <p:grpSpPr>
          <a:xfrm>
            <a:off x="557737" y="1909596"/>
            <a:ext cx="5836379" cy="3672055"/>
            <a:chOff x="589856" y="1657404"/>
            <a:chExt cx="6568404" cy="4132621"/>
          </a:xfrm>
        </p:grpSpPr>
        <p:pic>
          <p:nvPicPr>
            <p:cNvPr id="6" name="Grafik 5">
              <a:extLst>
                <a:ext uri="{FF2B5EF4-FFF2-40B4-BE49-F238E27FC236}">
                  <a16:creationId xmlns:a16="http://schemas.microsoft.com/office/drawing/2014/main" id="{9525968C-4936-4FF1-8B3E-9429E17BABF1}"/>
                </a:ext>
              </a:extLst>
            </p:cNvPr>
            <p:cNvPicPr>
              <a:picLocks noChangeAspect="1"/>
            </p:cNvPicPr>
            <p:nvPr/>
          </p:nvPicPr>
          <p:blipFill>
            <a:blip r:embed="rId3"/>
            <a:stretch>
              <a:fillRect/>
            </a:stretch>
          </p:blipFill>
          <p:spPr>
            <a:xfrm>
              <a:off x="589856" y="1657404"/>
              <a:ext cx="6568404" cy="4132621"/>
            </a:xfrm>
            <a:prstGeom prst="rect">
              <a:avLst/>
            </a:prstGeom>
          </p:spPr>
        </p:pic>
        <p:sp>
          <p:nvSpPr>
            <p:cNvPr id="8" name="Ellipse 7">
              <a:extLst>
                <a:ext uri="{FF2B5EF4-FFF2-40B4-BE49-F238E27FC236}">
                  <a16:creationId xmlns:a16="http://schemas.microsoft.com/office/drawing/2014/main" id="{4F08DCFD-D670-46E3-9408-1D9DF4B3DC8C}"/>
                </a:ext>
              </a:extLst>
            </p:cNvPr>
            <p:cNvSpPr/>
            <p:nvPr/>
          </p:nvSpPr>
          <p:spPr>
            <a:xfrm>
              <a:off x="3038167" y="2139385"/>
              <a:ext cx="2458065" cy="914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 noProof="0" dirty="0"/>
            </a:p>
          </p:txBody>
        </p:sp>
        <p:sp>
          <p:nvSpPr>
            <p:cNvPr id="20" name="Ellipse 19">
              <a:extLst>
                <a:ext uri="{FF2B5EF4-FFF2-40B4-BE49-F238E27FC236}">
                  <a16:creationId xmlns:a16="http://schemas.microsoft.com/office/drawing/2014/main" id="{55FEB349-3C40-40D5-A36C-E2BA53928338}"/>
                </a:ext>
              </a:extLst>
            </p:cNvPr>
            <p:cNvSpPr/>
            <p:nvPr/>
          </p:nvSpPr>
          <p:spPr bwMode="auto">
            <a:xfrm rot="2989503">
              <a:off x="3860436" y="3648514"/>
              <a:ext cx="291010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 noProof="0" dirty="0"/>
            </a:p>
          </p:txBody>
        </p:sp>
        <p:sp>
          <p:nvSpPr>
            <p:cNvPr id="21" name="Ellipse 20">
              <a:extLst>
                <a:ext uri="{FF2B5EF4-FFF2-40B4-BE49-F238E27FC236}">
                  <a16:creationId xmlns:a16="http://schemas.microsoft.com/office/drawing/2014/main" id="{E6427372-0FED-46CC-9278-D8565758045C}"/>
                </a:ext>
              </a:extLst>
            </p:cNvPr>
            <p:cNvSpPr/>
            <p:nvPr/>
          </p:nvSpPr>
          <p:spPr bwMode="auto">
            <a:xfrm>
              <a:off x="1930887" y="2719522"/>
              <a:ext cx="2336312" cy="914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 noProof="0" dirty="0">
                <a:solidFill>
                  <a:srgbClr val="00B0F0"/>
                </a:solidFill>
              </a:endParaRPr>
            </a:p>
          </p:txBody>
        </p:sp>
      </p:grpSp>
      <p:pic>
        <p:nvPicPr>
          <p:cNvPr id="110" name="Google Shape;110;p15"/>
          <p:cNvPicPr/>
          <p:nvPr/>
        </p:nvPicPr>
        <p:blipFill>
          <a:blip r:embed="rId4">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5">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6">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7">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8">
            <a:alphaModFix/>
          </a:blip>
          <a:stretch/>
        </p:blipFill>
        <p:spPr bwMode="auto">
          <a:xfrm>
            <a:off x="445439" y="458362"/>
            <a:ext cx="1388441" cy="366816"/>
          </a:xfrm>
          <a:prstGeom prst="rect">
            <a:avLst/>
          </a:prstGeom>
          <a:noFill/>
          <a:ln>
            <a:noFill/>
          </a:ln>
        </p:spPr>
      </p:pic>
      <p:sp>
        <p:nvSpPr>
          <p:cNvPr id="2" name="Rechteck 1"/>
          <p:cNvSpPr/>
          <p:nvPr/>
        </p:nvSpPr>
        <p:spPr bwMode="auto">
          <a:xfrm>
            <a:off x="6768489" y="1396256"/>
            <a:ext cx="4476003" cy="1200329"/>
          </a:xfrm>
          <a:prstGeom prst="rect">
            <a:avLst/>
          </a:prstGeom>
        </p:spPr>
        <p:txBody>
          <a:bodyPr wrap="square" lIns="91440" tIns="45720" rIns="91440" bIns="45720" anchor="t">
            <a:spAutoFit/>
          </a:bodyPr>
          <a:lstStyle/>
          <a:p>
            <a:pPr>
              <a:defRPr/>
            </a:pPr>
            <a:r>
              <a:rPr lang="sv" b="1" noProof="0" dirty="0">
                <a:latin typeface="Poppins"/>
              </a:rPr>
              <a:t>Kvantitativt: </a:t>
            </a:r>
            <a:r>
              <a:rPr lang="sv" noProof="0" dirty="0">
                <a:latin typeface="Poppins"/>
              </a:rPr>
              <a:t>= antalet</a:t>
            </a:r>
          </a:p>
          <a:p>
            <a:pPr marL="285750" indent="-285750">
              <a:buFont typeface="Arial"/>
              <a:buChar char="•"/>
              <a:defRPr/>
            </a:pPr>
            <a:r>
              <a:rPr lang="sv" noProof="0" dirty="0">
                <a:latin typeface="Poppins"/>
              </a:rPr>
              <a:t>(korrekta) begrepp</a:t>
            </a:r>
          </a:p>
          <a:p>
            <a:pPr marL="285750" indent="-285750">
              <a:buFont typeface="Arial"/>
              <a:buChar char="•"/>
              <a:defRPr/>
            </a:pPr>
            <a:r>
              <a:rPr lang="sv" noProof="0" dirty="0">
                <a:latin typeface="Poppins"/>
              </a:rPr>
              <a:t>(korrekta) påståenden </a:t>
            </a:r>
          </a:p>
          <a:p>
            <a:pPr marL="285750" indent="-285750">
              <a:buFont typeface="Arial"/>
              <a:buChar char="•"/>
              <a:defRPr/>
            </a:pPr>
            <a:r>
              <a:rPr lang="sv" noProof="0" dirty="0">
                <a:latin typeface="Poppins"/>
              </a:rPr>
              <a:t>(korrekta) länkar</a:t>
            </a:r>
          </a:p>
        </p:txBody>
      </p:sp>
      <p:sp>
        <p:nvSpPr>
          <p:cNvPr id="3" name="Rechteck 2"/>
          <p:cNvSpPr/>
          <p:nvPr/>
        </p:nvSpPr>
        <p:spPr bwMode="auto">
          <a:xfrm>
            <a:off x="6768489" y="4381322"/>
            <a:ext cx="5132442" cy="1200329"/>
          </a:xfrm>
          <a:prstGeom prst="rect">
            <a:avLst/>
          </a:prstGeom>
        </p:spPr>
        <p:txBody>
          <a:bodyPr wrap="square" lIns="91440" tIns="45720" rIns="91440" bIns="45720" anchor="t">
            <a:spAutoFit/>
          </a:bodyPr>
          <a:lstStyle/>
          <a:p>
            <a:pPr>
              <a:defRPr/>
            </a:pPr>
            <a:r>
              <a:rPr lang="sv" b="1" noProof="0" dirty="0">
                <a:latin typeface="Poppins"/>
              </a:rPr>
              <a:t>Kvalitativt: </a:t>
            </a:r>
            <a:r>
              <a:rPr lang="sv" noProof="0" dirty="0">
                <a:latin typeface="Poppins"/>
              </a:rPr>
              <a:t>= viktning enligt</a:t>
            </a:r>
          </a:p>
          <a:p>
            <a:pPr marL="285750" indent="-285750">
              <a:buFont typeface="Arial"/>
              <a:buChar char="•"/>
              <a:defRPr/>
            </a:pPr>
            <a:r>
              <a:rPr lang="sv" noProof="0" dirty="0">
                <a:latin typeface="Poppins"/>
              </a:rPr>
              <a:t>(korrekta) begrepp</a:t>
            </a:r>
          </a:p>
          <a:p>
            <a:pPr marL="285750" indent="-285750">
              <a:buFont typeface="Arial"/>
              <a:buChar char="•"/>
              <a:defRPr/>
            </a:pPr>
            <a:r>
              <a:rPr lang="sv" noProof="0" dirty="0">
                <a:latin typeface="Poppins"/>
              </a:rPr>
              <a:t>(korrekta) påståenden</a:t>
            </a:r>
          </a:p>
          <a:p>
            <a:pPr marL="285750" indent="-285750">
              <a:buFont typeface="Arial"/>
              <a:buChar char="•"/>
              <a:defRPr/>
            </a:pPr>
            <a:r>
              <a:rPr lang="sv" noProof="0" dirty="0">
                <a:latin typeface="Poppins"/>
              </a:rPr>
              <a:t>(korrekta) länkar</a:t>
            </a:r>
          </a:p>
        </p:txBody>
      </p:sp>
      <p:sp>
        <p:nvSpPr>
          <p:cNvPr id="4" name="Rechteck 3"/>
          <p:cNvSpPr/>
          <p:nvPr/>
        </p:nvSpPr>
        <p:spPr bwMode="auto">
          <a:xfrm>
            <a:off x="6768489" y="2719522"/>
            <a:ext cx="4759636" cy="1477328"/>
          </a:xfrm>
          <a:prstGeom prst="rect">
            <a:avLst/>
          </a:prstGeom>
        </p:spPr>
        <p:txBody>
          <a:bodyPr wrap="none" lIns="91440" tIns="45720" rIns="91440" bIns="45720" anchor="t">
            <a:spAutoFit/>
          </a:bodyPr>
          <a:lstStyle/>
          <a:p>
            <a:pPr>
              <a:defRPr/>
            </a:pPr>
            <a:r>
              <a:rPr lang="sv" b="1" noProof="0" dirty="0">
                <a:latin typeface="Poppins"/>
              </a:rPr>
              <a:t>Kvantitativt: </a:t>
            </a:r>
            <a:r>
              <a:rPr lang="sv" noProof="0" dirty="0">
                <a:latin typeface="Poppins"/>
              </a:rPr>
              <a:t>= antalet</a:t>
            </a:r>
          </a:p>
          <a:p>
            <a:pPr marL="285750" indent="-285750">
              <a:buFont typeface="Arial"/>
              <a:buChar char="•"/>
              <a:defRPr/>
            </a:pPr>
            <a:r>
              <a:rPr lang="sv" noProof="0" dirty="0">
                <a:solidFill>
                  <a:srgbClr val="FF0000"/>
                </a:solidFill>
                <a:latin typeface="Poppins"/>
              </a:rPr>
              <a:t>kedjor (1)</a:t>
            </a:r>
          </a:p>
          <a:p>
            <a:pPr marL="285750" indent="-285750">
              <a:buFont typeface="Arial"/>
              <a:buChar char="•"/>
              <a:defRPr/>
            </a:pPr>
            <a:r>
              <a:rPr lang="sv" noProof="0" dirty="0">
                <a:solidFill>
                  <a:schemeClr val="accent6">
                    <a:lumMod val="75000"/>
                  </a:schemeClr>
                </a:solidFill>
                <a:latin typeface="Poppins"/>
              </a:rPr>
              <a:t>ekrar (stjärnor) (2)</a:t>
            </a:r>
          </a:p>
          <a:p>
            <a:pPr marL="285750" indent="-285750">
              <a:buFont typeface="Arial"/>
              <a:buChar char="•"/>
              <a:defRPr/>
            </a:pPr>
            <a:r>
              <a:rPr lang="sv" noProof="0" dirty="0">
                <a:solidFill>
                  <a:srgbClr val="0070C0"/>
                </a:solidFill>
                <a:latin typeface="Poppins"/>
              </a:rPr>
              <a:t>nät (3)</a:t>
            </a:r>
          </a:p>
          <a:p>
            <a:pPr>
              <a:defRPr/>
            </a:pPr>
            <a:r>
              <a:rPr lang="sv" noProof="0" dirty="0">
                <a:latin typeface="Poppins"/>
              </a:rPr>
              <a:t>De här strukturerna viktas olika </a:t>
            </a:r>
          </a:p>
        </p:txBody>
      </p:sp>
      <p:sp>
        <p:nvSpPr>
          <p:cNvPr id="18" name="Rechteck 17"/>
          <p:cNvSpPr/>
          <p:nvPr/>
        </p:nvSpPr>
        <p:spPr bwMode="auto">
          <a:xfrm>
            <a:off x="8453306" y="6442502"/>
            <a:ext cx="3738694" cy="415498"/>
          </a:xfrm>
          <a:prstGeom prst="rect">
            <a:avLst/>
          </a:prstGeom>
        </p:spPr>
        <p:txBody>
          <a:bodyPr wrap="square">
            <a:spAutoFit/>
          </a:bodyPr>
          <a:lstStyle/>
          <a:p>
            <a:pPr>
              <a:defRPr/>
            </a:pPr>
            <a:r>
              <a:rPr lang="sv" sz="1050" u="sng" noProof="0" dirty="0">
                <a:hlinkClick r:id="rId9" tooltip="https://www.christianhmeyer.de/mit-concept-mapping-den-lernerfolg-steigern-und-wissen-strukturieren/"/>
              </a:rPr>
              <a:t>https://www.christianhmeyer.de/mit-concept-mapping-den-lernerfolg-steigern-und-wissen-strukturieren/</a:t>
            </a:r>
            <a:r>
              <a:rPr lang="sv" sz="1050" noProof="0" dirty="0"/>
              <a:t> </a:t>
            </a:r>
          </a:p>
        </p:txBody>
      </p:sp>
      <p:sp>
        <p:nvSpPr>
          <p:cNvPr id="7" name="Rechteck 6">
            <a:extLst>
              <a:ext uri="{FF2B5EF4-FFF2-40B4-BE49-F238E27FC236}">
                <a16:creationId xmlns:a16="http://schemas.microsoft.com/office/drawing/2014/main" id="{91CD1BDA-F8B6-48E1-8441-71634330BBCD}"/>
              </a:ext>
            </a:extLst>
          </p:cNvPr>
          <p:cNvSpPr/>
          <p:nvPr/>
        </p:nvSpPr>
        <p:spPr>
          <a:xfrm>
            <a:off x="1026623" y="5581651"/>
            <a:ext cx="6096000" cy="230832"/>
          </a:xfrm>
          <a:prstGeom prst="rect">
            <a:avLst/>
          </a:prstGeom>
        </p:spPr>
        <p:txBody>
          <a:bodyPr>
            <a:spAutoFit/>
          </a:bodyPr>
          <a:lstStyle/>
          <a:p>
            <a:r>
              <a:rPr lang="sv" sz="900" noProof="0" dirty="0"/>
              <a:t>https://upload.wikimedia.org/wikipedia/commons/8/88/Concept_Map_About_Concept_Maps.jpg</a:t>
            </a:r>
          </a:p>
        </p:txBody>
      </p:sp>
      <p:sp>
        <p:nvSpPr>
          <p:cNvPr id="10" name="Title 9">
            <a:extLst>
              <a:ext uri="{FF2B5EF4-FFF2-40B4-BE49-F238E27FC236}">
                <a16:creationId xmlns:a16="http://schemas.microsoft.com/office/drawing/2014/main" id="{DA80798F-9B2C-E9AB-6BCF-B7C1CD6B85BC}"/>
              </a:ext>
            </a:extLst>
          </p:cNvPr>
          <p:cNvSpPr>
            <a:spLocks noGrp="1"/>
          </p:cNvSpPr>
          <p:nvPr>
            <p:ph type="title"/>
          </p:nvPr>
        </p:nvSpPr>
        <p:spPr/>
        <p:txBody>
          <a:bodyPr/>
          <a:lstStyle/>
          <a:p>
            <a:r>
              <a:rPr lang="sv" dirty="0"/>
              <a:t>Analysera begreppskartor</a:t>
            </a:r>
          </a:p>
        </p:txBody>
      </p:sp>
      <p:sp>
        <p:nvSpPr>
          <p:cNvPr id="5" name="Textfeld 12">
            <a:extLst>
              <a:ext uri="{FF2B5EF4-FFF2-40B4-BE49-F238E27FC236}">
                <a16:creationId xmlns:a16="http://schemas.microsoft.com/office/drawing/2014/main" id="{CCCE79B5-0D01-AF51-7B14-075A969AC0C0}"/>
              </a:ext>
            </a:extLst>
          </p:cNvPr>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 name="Group 7">
            <a:extLst>
              <a:ext uri="{FF2B5EF4-FFF2-40B4-BE49-F238E27FC236}">
                <a16:creationId xmlns:a16="http://schemas.microsoft.com/office/drawing/2014/main" id="{CD3B64F9-08F8-6225-8D28-642A21389179}"/>
              </a:ext>
            </a:extLst>
          </p:cNvPr>
          <p:cNvGrpSpPr/>
          <p:nvPr/>
        </p:nvGrpSpPr>
        <p:grpSpPr>
          <a:xfrm>
            <a:off x="1006099" y="1653144"/>
            <a:ext cx="5420101" cy="4014975"/>
            <a:chOff x="332999" y="1653144"/>
            <a:chExt cx="6465496" cy="4789358"/>
          </a:xfrm>
        </p:grpSpPr>
        <p:pic>
          <p:nvPicPr>
            <p:cNvPr id="7" name="Grafik 6" descr="Ein Bild, das Text, Diagramm, Reihe, parallel enthält.&#10;&#10;KI-generierte Inhalte können fehlerhaft sein.">
              <a:extLst>
                <a:ext uri="{FF2B5EF4-FFF2-40B4-BE49-F238E27FC236}">
                  <a16:creationId xmlns:a16="http://schemas.microsoft.com/office/drawing/2014/main" id="{CC5C162D-D536-E69D-F72E-77BC75B3A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99" y="1653144"/>
              <a:ext cx="6465496" cy="4779288"/>
            </a:xfrm>
            <a:prstGeom prst="rect">
              <a:avLst/>
            </a:prstGeom>
          </p:spPr>
        </p:pic>
        <p:sp>
          <p:nvSpPr>
            <p:cNvPr id="9" name="Oval 8">
              <a:extLst>
                <a:ext uri="{FF2B5EF4-FFF2-40B4-BE49-F238E27FC236}">
                  <a16:creationId xmlns:a16="http://schemas.microsoft.com/office/drawing/2014/main" id="{1F0412C6-ED01-8E69-7E34-BF342C017BF4}"/>
                </a:ext>
              </a:extLst>
            </p:cNvPr>
            <p:cNvSpPr/>
            <p:nvPr/>
          </p:nvSpPr>
          <p:spPr>
            <a:xfrm>
              <a:off x="332999" y="1776127"/>
              <a:ext cx="3868298" cy="22666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 noProof="0" dirty="0"/>
            </a:p>
          </p:txBody>
        </p:sp>
        <p:sp>
          <p:nvSpPr>
            <p:cNvPr id="10" name="Oval 9">
              <a:extLst>
                <a:ext uri="{FF2B5EF4-FFF2-40B4-BE49-F238E27FC236}">
                  <a16:creationId xmlns:a16="http://schemas.microsoft.com/office/drawing/2014/main" id="{4E2D8930-9756-41CC-4A82-B7F541AD1D67}"/>
                </a:ext>
              </a:extLst>
            </p:cNvPr>
            <p:cNvSpPr/>
            <p:nvPr/>
          </p:nvSpPr>
          <p:spPr>
            <a:xfrm>
              <a:off x="1416514" y="4787576"/>
              <a:ext cx="3257085" cy="15092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 noProof="0" dirty="0"/>
            </a:p>
          </p:txBody>
        </p:sp>
        <p:sp>
          <p:nvSpPr>
            <p:cNvPr id="11" name="Oval 10">
              <a:extLst>
                <a:ext uri="{FF2B5EF4-FFF2-40B4-BE49-F238E27FC236}">
                  <a16:creationId xmlns:a16="http://schemas.microsoft.com/office/drawing/2014/main" id="{AE5FB9CE-D5E0-F8E7-BE7E-004D6447E22B}"/>
                </a:ext>
              </a:extLst>
            </p:cNvPr>
            <p:cNvSpPr/>
            <p:nvPr/>
          </p:nvSpPr>
          <p:spPr>
            <a:xfrm>
              <a:off x="4569238" y="3042138"/>
              <a:ext cx="2229257" cy="3400364"/>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 noProof="0" dirty="0"/>
            </a:p>
          </p:txBody>
        </p:sp>
      </p:grpSp>
      <p:pic>
        <p:nvPicPr>
          <p:cNvPr id="110" name="Google Shape;110;p15"/>
          <p:cNvPicPr/>
          <p:nvPr/>
        </p:nvPicPr>
        <p:blipFill>
          <a:blip r:embed="rId4">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5">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6">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7">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8">
            <a:alphaModFix/>
          </a:blip>
          <a:stretch/>
        </p:blipFill>
        <p:spPr bwMode="auto">
          <a:xfrm>
            <a:off x="445439" y="458362"/>
            <a:ext cx="1388441" cy="366816"/>
          </a:xfrm>
          <a:prstGeom prst="rect">
            <a:avLst/>
          </a:prstGeom>
          <a:noFill/>
          <a:ln>
            <a:noFill/>
          </a:ln>
        </p:spPr>
      </p:pic>
      <p:sp>
        <p:nvSpPr>
          <p:cNvPr id="18" name="Rechteck 17"/>
          <p:cNvSpPr/>
          <p:nvPr/>
        </p:nvSpPr>
        <p:spPr bwMode="auto">
          <a:xfrm>
            <a:off x="6725082" y="5444713"/>
            <a:ext cx="3738694" cy="415498"/>
          </a:xfrm>
          <a:prstGeom prst="rect">
            <a:avLst/>
          </a:prstGeom>
        </p:spPr>
        <p:txBody>
          <a:bodyPr wrap="square">
            <a:spAutoFit/>
          </a:bodyPr>
          <a:lstStyle/>
          <a:p>
            <a:pPr>
              <a:defRPr/>
            </a:pPr>
            <a:r>
              <a:rPr lang="sv" sz="1050" u="sng" noProof="0" dirty="0">
                <a:hlinkClick r:id="rId9" tooltip="https://www.christianhmeyer.de/mit-concept-mapping-den-lernerfolg-steigern-und-wissen-strukturieren/">
                  <a:extLst>
                    <a:ext uri="{A12FA001-AC4F-418D-AE19-62706E023703}">
                      <ahyp:hlinkClr xmlns:ahyp="http://schemas.microsoft.com/office/drawing/2018/hyperlinkcolor" val="tx"/>
                    </a:ext>
                  </a:extLst>
                </a:hlinkClick>
              </a:rPr>
              <a:t>https://www.christianhmeyer.de/mit-concept-mapping-den-lernerfolg-steigern-und-wissen-strukturieren/</a:t>
            </a:r>
            <a:r>
              <a:rPr lang="sv" sz="1050" noProof="0" dirty="0"/>
              <a:t> </a:t>
            </a:r>
          </a:p>
        </p:txBody>
      </p:sp>
      <p:sp>
        <p:nvSpPr>
          <p:cNvPr id="5" name="Title 4">
            <a:extLst>
              <a:ext uri="{FF2B5EF4-FFF2-40B4-BE49-F238E27FC236}">
                <a16:creationId xmlns:a16="http://schemas.microsoft.com/office/drawing/2014/main" id="{4279F1C8-B993-22D3-50AD-9737AEA39814}"/>
              </a:ext>
            </a:extLst>
          </p:cNvPr>
          <p:cNvSpPr>
            <a:spLocks noGrp="1"/>
          </p:cNvSpPr>
          <p:nvPr>
            <p:ph type="title"/>
          </p:nvPr>
        </p:nvSpPr>
        <p:spPr/>
        <p:txBody>
          <a:bodyPr>
            <a:normAutofit/>
          </a:bodyPr>
          <a:lstStyle/>
          <a:p>
            <a:r>
              <a:rPr lang="sv" dirty="0"/>
              <a:t>Få feedback – begreppskarta </a:t>
            </a:r>
          </a:p>
        </p:txBody>
      </p:sp>
      <p:sp>
        <p:nvSpPr>
          <p:cNvPr id="13" name="Rechteck 1"/>
          <p:cNvSpPr/>
          <p:nvPr/>
        </p:nvSpPr>
        <p:spPr bwMode="auto">
          <a:xfrm>
            <a:off x="6768489" y="1413287"/>
            <a:ext cx="4476003" cy="1200329"/>
          </a:xfrm>
          <a:prstGeom prst="rect">
            <a:avLst/>
          </a:prstGeom>
        </p:spPr>
        <p:txBody>
          <a:bodyPr wrap="square" lIns="91440" tIns="45720" rIns="91440" bIns="45720" anchor="t">
            <a:spAutoFit/>
          </a:bodyPr>
          <a:lstStyle/>
          <a:p>
            <a:pPr>
              <a:defRPr/>
            </a:pPr>
            <a:r>
              <a:rPr lang="sv" b="1" noProof="0" dirty="0"/>
              <a:t>Kvantitativt: </a:t>
            </a:r>
            <a:r>
              <a:rPr lang="sv" noProof="0" dirty="0"/>
              <a:t>= antalet</a:t>
            </a:r>
          </a:p>
          <a:p>
            <a:pPr marL="285750" indent="-285750">
              <a:buFont typeface="Arial"/>
              <a:buChar char="•"/>
              <a:defRPr/>
            </a:pPr>
            <a:r>
              <a:rPr lang="sv" noProof="0" dirty="0"/>
              <a:t>(korrekta) begrepp</a:t>
            </a:r>
          </a:p>
          <a:p>
            <a:pPr marL="285750" indent="-285750">
              <a:buFont typeface="Arial"/>
              <a:buChar char="•"/>
              <a:defRPr/>
            </a:pPr>
            <a:r>
              <a:rPr lang="sv" noProof="0" dirty="0"/>
              <a:t>(korrekta) påståenden </a:t>
            </a:r>
          </a:p>
          <a:p>
            <a:pPr marL="285750" indent="-285750">
              <a:buFont typeface="Arial"/>
              <a:buChar char="•"/>
              <a:defRPr/>
            </a:pPr>
            <a:r>
              <a:rPr lang="sv" noProof="0" dirty="0"/>
              <a:t>(korrekta) länkar</a:t>
            </a:r>
          </a:p>
        </p:txBody>
      </p:sp>
      <p:sp>
        <p:nvSpPr>
          <p:cNvPr id="16" name="Rechteck 3"/>
          <p:cNvSpPr/>
          <p:nvPr/>
        </p:nvSpPr>
        <p:spPr bwMode="auto">
          <a:xfrm>
            <a:off x="6768489" y="2692764"/>
            <a:ext cx="3012363" cy="1200329"/>
          </a:xfrm>
          <a:prstGeom prst="rect">
            <a:avLst/>
          </a:prstGeom>
          <a:ln w="0">
            <a:noFill/>
          </a:ln>
        </p:spPr>
        <p:txBody>
          <a:bodyPr wrap="none" lIns="91440" tIns="45720" rIns="91440" bIns="45720" anchor="t">
            <a:spAutoFit/>
          </a:bodyPr>
          <a:lstStyle/>
          <a:p>
            <a:pPr>
              <a:defRPr/>
            </a:pPr>
            <a:r>
              <a:rPr lang="sv" b="1" noProof="0" dirty="0"/>
              <a:t>Kvantitativt: </a:t>
            </a:r>
            <a:r>
              <a:rPr lang="sv" noProof="0" dirty="0"/>
              <a:t>= strukturen av</a:t>
            </a:r>
          </a:p>
          <a:p>
            <a:pPr marL="285750" indent="-285750">
              <a:buFont typeface="Arial"/>
              <a:buChar char="•"/>
              <a:defRPr/>
            </a:pPr>
            <a:r>
              <a:rPr lang="sv" noProof="0" dirty="0">
                <a:solidFill>
                  <a:srgbClr val="FFC000"/>
                </a:solidFill>
              </a:rPr>
              <a:t>kedjor</a:t>
            </a:r>
          </a:p>
          <a:p>
            <a:pPr marL="285750" indent="-285750">
              <a:buFont typeface="Arial"/>
              <a:buChar char="•"/>
              <a:defRPr/>
            </a:pPr>
            <a:r>
              <a:rPr lang="sv" noProof="0" dirty="0">
                <a:solidFill>
                  <a:srgbClr val="FF0000"/>
                </a:solidFill>
              </a:rPr>
              <a:t>ekrar (stjärnor)</a:t>
            </a:r>
          </a:p>
          <a:p>
            <a:pPr marL="285750" indent="-285750">
              <a:buFont typeface="Arial"/>
              <a:buChar char="•"/>
              <a:defRPr/>
            </a:pPr>
            <a:r>
              <a:rPr lang="sv" noProof="0" dirty="0">
                <a:solidFill>
                  <a:schemeClr val="tx2"/>
                </a:solidFill>
              </a:rPr>
              <a:t>nät</a:t>
            </a:r>
          </a:p>
        </p:txBody>
      </p:sp>
      <p:sp>
        <p:nvSpPr>
          <p:cNvPr id="17" name="Rechteck 2"/>
          <p:cNvSpPr/>
          <p:nvPr/>
        </p:nvSpPr>
        <p:spPr bwMode="auto">
          <a:xfrm>
            <a:off x="6752840" y="3972241"/>
            <a:ext cx="4634166" cy="1200329"/>
          </a:xfrm>
          <a:prstGeom prst="rect">
            <a:avLst/>
          </a:prstGeom>
        </p:spPr>
        <p:txBody>
          <a:bodyPr wrap="square" lIns="91440" tIns="45720" rIns="91440" bIns="45720" anchor="t">
            <a:spAutoFit/>
          </a:bodyPr>
          <a:lstStyle/>
          <a:p>
            <a:pPr>
              <a:defRPr/>
            </a:pPr>
            <a:r>
              <a:rPr lang="sv" b="1" noProof="0" dirty="0"/>
              <a:t>Kvalitativt: </a:t>
            </a:r>
            <a:r>
              <a:rPr lang="sv" noProof="0" dirty="0"/>
              <a:t>= viktning enligt</a:t>
            </a:r>
          </a:p>
          <a:p>
            <a:pPr marL="285750" indent="-285750">
              <a:buFont typeface="Arial"/>
              <a:buChar char="•"/>
              <a:defRPr/>
            </a:pPr>
            <a:r>
              <a:rPr lang="sv" noProof="0" dirty="0"/>
              <a:t>(korrekta) begrepp</a:t>
            </a:r>
          </a:p>
          <a:p>
            <a:pPr marL="285750" indent="-285750">
              <a:buFont typeface="Arial"/>
              <a:buChar char="•"/>
              <a:defRPr/>
            </a:pPr>
            <a:r>
              <a:rPr lang="sv" noProof="0" dirty="0"/>
              <a:t>(korrekta) påståenden</a:t>
            </a:r>
          </a:p>
          <a:p>
            <a:pPr marL="285750" indent="-285750">
              <a:buFont typeface="Arial"/>
              <a:buChar char="•"/>
              <a:defRPr/>
            </a:pPr>
            <a:r>
              <a:rPr lang="sv" noProof="0" dirty="0"/>
              <a:t>(korrekta) länkar</a:t>
            </a:r>
          </a:p>
        </p:txBody>
      </p:sp>
      <p:sp>
        <p:nvSpPr>
          <p:cNvPr id="2" name="Textfeld 12">
            <a:extLst>
              <a:ext uri="{FF2B5EF4-FFF2-40B4-BE49-F238E27FC236}">
                <a16:creationId xmlns:a16="http://schemas.microsoft.com/office/drawing/2014/main" id="{E12D377D-7077-C8E8-CA2A-4190847632E8}"/>
              </a:ext>
            </a:extLst>
          </p:cNvPr>
          <p:cNvSpPr txBox="1"/>
          <p:nvPr/>
        </p:nvSpPr>
        <p:spPr bwMode="auto">
          <a:xfrm>
            <a:off x="865054" y="1236111"/>
            <a:ext cx="2146160"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sv" sz="2800" b="0" i="0" u="none" strike="noStrike" cap="none" spc="0" noProof="0" dirty="0">
                <a:ln>
                  <a:noFill/>
                </a:ln>
                <a:solidFill>
                  <a:schemeClr val="bg1"/>
                </a:solidFill>
                <a:latin typeface="Calibri" panose="020F0502020204030204" pitchFamily="34" charset="0"/>
                <a:cs typeface="Calibri" panose="020F0502020204030204" pitchFamily="34" charset="0"/>
              </a:rPr>
              <a:t>Utvärdera</a:t>
            </a:r>
            <a:endParaRPr lang="sv" noProof="0" dirty="0">
              <a:solidFill>
                <a:schemeClr val="bg1"/>
              </a:solidFill>
            </a:endParaRPr>
          </a:p>
        </p:txBody>
      </p:sp>
    </p:spTree>
    <p:extLst>
      <p:ext uri="{BB962C8B-B14F-4D97-AF65-F5344CB8AC3E}">
        <p14:creationId xmlns:p14="http://schemas.microsoft.com/office/powerpoint/2010/main" val="10184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2FB03-31B1-A906-D918-BBEEFA08695E}"/>
              </a:ext>
            </a:extLst>
          </p:cNvPr>
          <p:cNvSpPr>
            <a:spLocks noGrp="1"/>
          </p:cNvSpPr>
          <p:nvPr>
            <p:ph type="title"/>
          </p:nvPr>
        </p:nvSpPr>
        <p:spPr/>
        <p:txBody>
          <a:bodyPr>
            <a:normAutofit/>
          </a:bodyPr>
          <a:lstStyle/>
          <a:p>
            <a:r>
              <a:rPr lang="sv" noProof="0" dirty="0"/>
              <a:t>Begreppskarta – uppgift </a:t>
            </a:r>
          </a:p>
        </p:txBody>
      </p:sp>
      <p:sp>
        <p:nvSpPr>
          <p:cNvPr id="3" name="Textplatzhalter 2">
            <a:extLst>
              <a:ext uri="{FF2B5EF4-FFF2-40B4-BE49-F238E27FC236}">
                <a16:creationId xmlns:a16="http://schemas.microsoft.com/office/drawing/2014/main" id="{EF3FDB59-A2B7-8E63-9AB1-6C60C4E59BEB}"/>
              </a:ext>
            </a:extLst>
          </p:cNvPr>
          <p:cNvSpPr>
            <a:spLocks noGrp="1"/>
          </p:cNvSpPr>
          <p:nvPr>
            <p:ph type="body" idx="4294967295"/>
          </p:nvPr>
        </p:nvSpPr>
        <p:spPr>
          <a:xfrm>
            <a:off x="505532" y="1477963"/>
            <a:ext cx="9064625" cy="3902075"/>
          </a:xfrm>
        </p:spPr>
        <p:txBody>
          <a:bodyPr>
            <a:normAutofit/>
          </a:bodyPr>
          <a:lstStyle/>
          <a:p>
            <a:pPr marL="114300" indent="0">
              <a:spcAft>
                <a:spcPts val="1000"/>
              </a:spcAft>
              <a:buNone/>
            </a:pPr>
            <a:r>
              <a:rPr lang="sv" sz="2000" u="sng" noProof="0" dirty="0">
                <a:latin typeface="Poppins" panose="00000500000000000000" pitchFamily="2" charset="0"/>
                <a:cs typeface="Poppins" panose="00000500000000000000" pitchFamily="2" charset="0"/>
              </a:rPr>
              <a:t>Ta fram en begreppskarta för en specifik jordtyp! </a:t>
            </a:r>
          </a:p>
          <a:p>
            <a:pPr marL="114300" indent="0">
              <a:spcAft>
                <a:spcPts val="1000"/>
              </a:spcAft>
              <a:buNone/>
            </a:pPr>
            <a:r>
              <a:rPr lang="sv" sz="2000" b="0" noProof="0" dirty="0">
                <a:latin typeface="Poppins" panose="00000500000000000000" pitchFamily="2" charset="0"/>
                <a:cs typeface="Poppins" panose="00000500000000000000" pitchFamily="2" charset="0"/>
              </a:rPr>
              <a:t>1. Välj en specifik jordtyp (t.ex. svartjord, podsol, gleysol, rendzina, hed) och skapa en begreppskarta som visualiserar dina kunskaper och kopplingar.</a:t>
            </a:r>
          </a:p>
          <a:p>
            <a:pPr marL="114300" indent="0">
              <a:spcAft>
                <a:spcPts val="1000"/>
              </a:spcAft>
              <a:buNone/>
            </a:pPr>
            <a:r>
              <a:rPr lang="sv" sz="2000" b="0" noProof="0" dirty="0">
                <a:latin typeface="Poppins" panose="00000500000000000000" pitchFamily="2" charset="0"/>
                <a:cs typeface="Poppins" panose="00000500000000000000" pitchFamily="2" charset="0"/>
              </a:rPr>
              <a:t>Nyckelfråga:</a:t>
            </a:r>
            <a:r>
              <a:rPr lang="sv" sz="2000" i="1" noProof="0" dirty="0">
                <a:latin typeface="Poppins" panose="00000500000000000000" pitchFamily="2" charset="0"/>
                <a:cs typeface="Poppins" panose="00000500000000000000" pitchFamily="2" charset="0"/>
              </a:rPr>
              <a:t> ”Hur påverkar den här jordtypen ekosystem?”</a:t>
            </a:r>
            <a:endParaRPr lang="sv" sz="2000" i="1" u="sng" noProof="0" dirty="0">
              <a:latin typeface="Poppins" panose="00000500000000000000" pitchFamily="2" charset="0"/>
              <a:cs typeface="Poppins" panose="00000500000000000000" pitchFamily="2" charset="0"/>
            </a:endParaRPr>
          </a:p>
          <a:p>
            <a:pPr marL="114300" indent="0">
              <a:buNone/>
            </a:pPr>
            <a:r>
              <a:rPr lang="sv" sz="2000" b="0" noProof="0" dirty="0">
                <a:latin typeface="Poppins" panose="00000500000000000000" pitchFamily="2" charset="0"/>
                <a:cs typeface="Poppins" panose="00000500000000000000" pitchFamily="2" charset="0"/>
              </a:rPr>
              <a:t>2. Jämför din begreppskarta med andra elevers och ge varandra feedback:</a:t>
            </a:r>
          </a:p>
          <a:p>
            <a:r>
              <a:rPr lang="sv" sz="2000" b="0" noProof="0" dirty="0">
                <a:latin typeface="Poppins" panose="00000500000000000000" pitchFamily="2" charset="0"/>
                <a:cs typeface="Poppins" panose="00000500000000000000" pitchFamily="2" charset="0"/>
              </a:rPr>
              <a:t>Används begreppen, påståendena och länkarna korrekt?</a:t>
            </a:r>
          </a:p>
          <a:p>
            <a:r>
              <a:rPr lang="sv" sz="2000" b="0" noProof="0" dirty="0">
                <a:latin typeface="Poppins" panose="00000500000000000000" pitchFamily="2" charset="0"/>
                <a:cs typeface="Poppins" panose="00000500000000000000" pitchFamily="2" charset="0"/>
              </a:rPr>
              <a:t>Besvarar begreppskartan nyckelfrågan?</a:t>
            </a:r>
          </a:p>
        </p:txBody>
      </p:sp>
      <p:pic>
        <p:nvPicPr>
          <p:cNvPr id="4" name="Grafik 3">
            <a:extLst>
              <a:ext uri="{FF2B5EF4-FFF2-40B4-BE49-F238E27FC236}">
                <a16:creationId xmlns:a16="http://schemas.microsoft.com/office/drawing/2014/main" id="{C2D08D1D-75F8-63AB-3DE4-41A1E628ECC7}"/>
              </a:ext>
            </a:extLst>
          </p:cNvPr>
          <p:cNvPicPr>
            <a:picLocks noChangeAspect="1"/>
          </p:cNvPicPr>
          <p:nvPr/>
        </p:nvPicPr>
        <p:blipFill>
          <a:blip r:embed="rId2"/>
          <a:stretch/>
        </p:blipFill>
        <p:spPr bwMode="auto">
          <a:xfrm>
            <a:off x="9570157" y="3372448"/>
            <a:ext cx="1783343" cy="1872917"/>
          </a:xfrm>
          <a:prstGeom prst="rect">
            <a:avLst/>
          </a:prstGeom>
        </p:spPr>
      </p:pic>
      <p:pic>
        <p:nvPicPr>
          <p:cNvPr id="6" name="Grafik 5" descr="Stift Silhouette">
            <a:extLst>
              <a:ext uri="{FF2B5EF4-FFF2-40B4-BE49-F238E27FC236}">
                <a16:creationId xmlns:a16="http://schemas.microsoft.com/office/drawing/2014/main" id="{65B0F287-924D-AA4E-07C2-F7C81566C2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32796" y="1728344"/>
            <a:ext cx="914400" cy="914400"/>
          </a:xfrm>
          <a:prstGeom prst="rect">
            <a:avLst/>
          </a:prstGeom>
        </p:spPr>
      </p:pic>
    </p:spTree>
    <p:extLst>
      <p:ext uri="{BB962C8B-B14F-4D97-AF65-F5344CB8AC3E}">
        <p14:creationId xmlns:p14="http://schemas.microsoft.com/office/powerpoint/2010/main" val="2991741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extfeld 3"/>
          <p:cNvSpPr txBox="1"/>
          <p:nvPr/>
        </p:nvSpPr>
        <p:spPr bwMode="auto">
          <a:xfrm>
            <a:off x="688588" y="2940660"/>
            <a:ext cx="9136092" cy="2546082"/>
          </a:xfrm>
          <a:prstGeom prst="rect">
            <a:avLst/>
          </a:prstGeom>
          <a:noFill/>
        </p:spPr>
        <p:txBody>
          <a:bodyPr wrap="square" rtlCol="0">
            <a:spAutoFit/>
          </a:bodyPr>
          <a:lstStyle/>
          <a:p>
            <a:pPr marL="285750" marR="0" lvl="0" indent="-285750" algn="l" defTabSz="914400">
              <a:lnSpc>
                <a:spcPct val="150000"/>
              </a:lnSpc>
              <a:spcBef>
                <a:spcPts val="0"/>
              </a:spcBef>
              <a:spcAft>
                <a:spcPts val="0"/>
              </a:spcAft>
              <a:buClr>
                <a:srgbClr val="000000"/>
              </a:buClr>
              <a:buSzTx/>
              <a:buFont typeface="Arial"/>
              <a:buChar char="•"/>
              <a:defRPr/>
            </a:pPr>
            <a:r>
              <a:rPr lang="sv" b="0" i="1" u="none" strike="noStrike" cap="none" spc="0" noProof="0" dirty="0">
                <a:ln>
                  <a:noFill/>
                </a:ln>
                <a:latin typeface="Poppins"/>
                <a:ea typeface="Arial"/>
                <a:cs typeface="Calibri" panose="020F0502020204030204" pitchFamily="34" charset="0"/>
              </a:rPr>
              <a:t>Se till att väcka elevernas intresse</a:t>
            </a:r>
          </a:p>
          <a:p>
            <a:pPr marL="285750" marR="0" lvl="0" indent="-285750" algn="l" defTabSz="914400">
              <a:lnSpc>
                <a:spcPct val="150000"/>
              </a:lnSpc>
              <a:spcBef>
                <a:spcPts val="0"/>
              </a:spcBef>
              <a:spcAft>
                <a:spcPts val="0"/>
              </a:spcAft>
              <a:buClr>
                <a:srgbClr val="000000"/>
              </a:buClr>
              <a:buSzTx/>
              <a:buFont typeface="Arial"/>
              <a:buChar char="•"/>
              <a:defRPr/>
            </a:pPr>
            <a:r>
              <a:rPr lang="sv" b="0" i="1" u="none" strike="noStrike" cap="none" spc="0" noProof="0" dirty="0">
                <a:ln>
                  <a:noFill/>
                </a:ln>
                <a:latin typeface="Poppins"/>
                <a:ea typeface="Arial"/>
                <a:cs typeface="Calibri" panose="020F0502020204030204" pitchFamily="34" charset="0"/>
              </a:rPr>
              <a:t>Integrera en pedagogisk reflektion </a:t>
            </a:r>
            <a:endParaRPr lang="sv" i="1" noProof="0" dirty="0">
              <a:latin typeface="Poppins"/>
              <a:cs typeface="Calibri" panose="020F0502020204030204" pitchFamily="34" charset="0"/>
            </a:endParaRPr>
          </a:p>
          <a:p>
            <a:pPr marL="285750" marR="0" lvl="0" indent="-285750" algn="l" defTabSz="914400">
              <a:lnSpc>
                <a:spcPct val="150000"/>
              </a:lnSpc>
              <a:spcBef>
                <a:spcPts val="0"/>
              </a:spcBef>
              <a:spcAft>
                <a:spcPts val="0"/>
              </a:spcAft>
              <a:buClr>
                <a:srgbClr val="000000"/>
              </a:buClr>
              <a:buSzTx/>
              <a:buFont typeface="Arial"/>
              <a:buChar char="•"/>
              <a:defRPr/>
            </a:pPr>
            <a:r>
              <a:rPr lang="sv" b="0" i="1" u="none" strike="noStrike" cap="none" spc="0" noProof="0" dirty="0">
                <a:ln>
                  <a:noFill/>
                </a:ln>
                <a:latin typeface="Poppins"/>
                <a:ea typeface="Arial"/>
                <a:cs typeface="Calibri" panose="020F0502020204030204" pitchFamily="34" charset="0"/>
              </a:rPr>
              <a:t>Ge ett exempel var på hur ni ska utvärdera elevernas lärandeframsteg formativt och summativt </a:t>
            </a:r>
          </a:p>
          <a:p>
            <a:pPr marL="285750" marR="0" lvl="0" indent="-285750" algn="l" defTabSz="914400">
              <a:lnSpc>
                <a:spcPct val="150000"/>
              </a:lnSpc>
              <a:spcBef>
                <a:spcPts val="0"/>
              </a:spcBef>
              <a:spcAft>
                <a:spcPts val="0"/>
              </a:spcAft>
              <a:buClr>
                <a:srgbClr val="000000"/>
              </a:buClr>
              <a:buSzTx/>
              <a:buFont typeface="Arial"/>
              <a:buChar char="•"/>
              <a:defRPr/>
            </a:pPr>
            <a:r>
              <a:rPr lang="sv" i="1" noProof="0" dirty="0">
                <a:latin typeface="Poppins"/>
                <a:ea typeface="Arial"/>
                <a:cs typeface="Calibri" panose="020F0502020204030204" pitchFamily="34" charset="0"/>
              </a:rPr>
              <a:t>Tänk ut ett engagerande format för att presentera ert program under </a:t>
            </a:r>
            <a:r>
              <a:rPr lang="sv" b="1" i="1" noProof="0" dirty="0">
                <a:latin typeface="Poppins"/>
                <a:ea typeface="Arial"/>
                <a:cs typeface="Calibri" panose="020F0502020204030204" pitchFamily="34" charset="0"/>
              </a:rPr>
              <a:t>10–15 minuter</a:t>
            </a:r>
            <a:r>
              <a:rPr lang="sv" i="1" noProof="0" dirty="0">
                <a:latin typeface="Poppins"/>
                <a:ea typeface="Arial"/>
                <a:cs typeface="Calibri" panose="020F0502020204030204" pitchFamily="34" charset="0"/>
              </a:rPr>
              <a:t> nästa gång</a:t>
            </a:r>
            <a:endParaRPr lang="sv" b="0" i="1" u="none" strike="noStrike" cap="none" spc="0" noProof="0" dirty="0">
              <a:ln>
                <a:noFill/>
              </a:ln>
              <a:latin typeface="Poppins"/>
              <a:ea typeface="Arial"/>
              <a:cs typeface="Calibri" panose="020F0502020204030204" pitchFamily="34" charset="0"/>
            </a:endParaRPr>
          </a:p>
        </p:txBody>
      </p:sp>
      <p:sp>
        <p:nvSpPr>
          <p:cNvPr id="2" name="Textfeld 1"/>
          <p:cNvSpPr txBox="1"/>
          <p:nvPr/>
        </p:nvSpPr>
        <p:spPr bwMode="auto">
          <a:xfrm>
            <a:off x="688588" y="1337158"/>
            <a:ext cx="11051128" cy="1576585"/>
          </a:xfrm>
          <a:prstGeom prst="rect">
            <a:avLst/>
          </a:prstGeom>
          <a:no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sv" b="1" u="sng" noProof="0" dirty="0">
                <a:latin typeface="Poppins"/>
                <a:ea typeface="Arial"/>
                <a:cs typeface="Calibri" panose="020F0502020204030204" pitchFamily="34" charset="0"/>
              </a:rPr>
              <a:t>Task 4.3.: </a:t>
            </a:r>
            <a:r>
              <a:rPr lang="sv" b="1" noProof="0" dirty="0">
                <a:latin typeface="Poppins"/>
                <a:ea typeface="Arial"/>
                <a:cs typeface="Calibri" panose="020F0502020204030204" pitchFamily="34" charset="0"/>
              </a:rPr>
              <a:t>Utveckla ett </a:t>
            </a:r>
            <a:r>
              <a:rPr lang="sv" b="1" i="0" u="none" strike="noStrike" cap="none" spc="0" noProof="0" dirty="0">
                <a:ln>
                  <a:noFill/>
                </a:ln>
                <a:latin typeface="Poppins"/>
                <a:ea typeface="Arial"/>
                <a:cs typeface="Calibri" panose="020F0502020204030204" pitchFamily="34" charset="0"/>
              </a:rPr>
              <a:t>utbildningsprogram </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sv" noProof="0" dirty="0">
                <a:latin typeface="Poppins"/>
                <a:ea typeface="Arial"/>
                <a:cs typeface="Calibri" panose="020F0502020204030204" pitchFamily="34" charset="0"/>
              </a:rPr>
              <a:t>Välj</a:t>
            </a:r>
            <a:r>
              <a:rPr lang="sv" i="0" u="none" strike="noStrike" cap="none" spc="0" noProof="0" dirty="0">
                <a:ln>
                  <a:noFill/>
                </a:ln>
                <a:latin typeface="Poppins"/>
                <a:ea typeface="Arial"/>
                <a:cs typeface="Calibri" panose="020F0502020204030204" pitchFamily="34" charset="0"/>
              </a:rPr>
              <a:t> ett ämne inom mark(hälsa). </a:t>
            </a:r>
          </a:p>
          <a:p>
            <a:pPr marL="342900" lvl="0" indent="-342900">
              <a:lnSpc>
                <a:spcPct val="150000"/>
              </a:lnSpc>
              <a:buClr>
                <a:srgbClr val="000000"/>
              </a:buClr>
              <a:buFont typeface="Arial" panose="020B0604020202020204" pitchFamily="34" charset="0"/>
              <a:buChar char="•"/>
              <a:defRPr/>
            </a:pPr>
            <a:r>
              <a:rPr lang="sv" noProof="0" dirty="0">
                <a:latin typeface="Poppins"/>
                <a:ea typeface="Arial"/>
                <a:cs typeface="Calibri" panose="020F0502020204030204" pitchFamily="34" charset="0"/>
              </a:rPr>
              <a:t>Ta fram läraktiviteter </a:t>
            </a:r>
            <a:r>
              <a:rPr lang="sv" noProof="0" dirty="0">
                <a:latin typeface="Poppins"/>
                <a:cs typeface="Calibri" panose="020F0502020204030204" pitchFamily="34" charset="0"/>
              </a:rPr>
              <a:t>som hjälper eleverna att uppnå givna lärandemål i var och en av de 5 f</a:t>
            </a:r>
            <a:r>
              <a:rPr lang="sv" i="0" u="none" strike="noStrike" cap="none" spc="0" noProof="0" dirty="0">
                <a:ln>
                  <a:noFill/>
                </a:ln>
                <a:latin typeface="Poppins"/>
                <a:ea typeface="Arial"/>
                <a:cs typeface="Calibri" panose="020F0502020204030204" pitchFamily="34" charset="0"/>
              </a:rPr>
              <a:t>aserna: engagera, utforska, förklara, utveckla och utvärdera</a:t>
            </a:r>
          </a:p>
        </p:txBody>
      </p:sp>
      <p:pic>
        <p:nvPicPr>
          <p:cNvPr id="1026" name="Picture 2" descr="Flipchart - Openclipart"/>
          <p:cNvPicPr>
            <a:picLocks noChangeAspect="1" noChangeArrowheads="1"/>
          </p:cNvPicPr>
          <p:nvPr/>
        </p:nvPicPr>
        <p:blipFill>
          <a:blip r:embed="rId8"/>
          <a:stretch/>
        </p:blipFill>
        <p:spPr bwMode="auto">
          <a:xfrm>
            <a:off x="10066867" y="2860244"/>
            <a:ext cx="1286933" cy="1994746"/>
          </a:xfrm>
          <a:prstGeom prst="rect">
            <a:avLst/>
          </a:prstGeom>
          <a:noFill/>
        </p:spPr>
      </p:pic>
      <p:sp>
        <p:nvSpPr>
          <p:cNvPr id="3" name="Title 2">
            <a:extLst>
              <a:ext uri="{FF2B5EF4-FFF2-40B4-BE49-F238E27FC236}">
                <a16:creationId xmlns:a16="http://schemas.microsoft.com/office/drawing/2014/main" id="{F6CD9C89-1BC2-5461-772B-05B7142E0E0C}"/>
              </a:ext>
            </a:extLst>
          </p:cNvPr>
          <p:cNvSpPr>
            <a:spLocks noGrp="1"/>
          </p:cNvSpPr>
          <p:nvPr>
            <p:ph type="title"/>
          </p:nvPr>
        </p:nvSpPr>
        <p:spPr/>
        <p:txBody>
          <a:bodyPr>
            <a:normAutofit/>
          </a:bodyPr>
          <a:lstStyle/>
          <a:p>
            <a:r>
              <a:rPr lang="sv" dirty="0"/>
              <a:t>Nu är det din tur: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extfeld 1"/>
          <p:cNvSpPr txBox="1"/>
          <p:nvPr/>
        </p:nvSpPr>
        <p:spPr bwMode="auto">
          <a:xfrm>
            <a:off x="667433" y="2150024"/>
            <a:ext cx="6411793" cy="2308324"/>
          </a:xfrm>
          <a:prstGeom prst="rect">
            <a:avLst/>
          </a:prstGeom>
          <a:noFill/>
        </p:spPr>
        <p:txBody>
          <a:bodyPr wrap="square" rtlCol="0">
            <a:spAutoFit/>
          </a:bodyPr>
          <a:lstStyle/>
          <a:p>
            <a:pPr marL="342900" lvl="0" indent="-342900">
              <a:buClr>
                <a:srgbClr val="000000"/>
              </a:buClr>
              <a:buFont typeface="Arial" panose="020B0604020202020204" pitchFamily="34" charset="0"/>
              <a:buChar char="•"/>
              <a:defRPr/>
            </a:pPr>
            <a:r>
              <a:rPr lang="sv" noProof="0" dirty="0">
                <a:latin typeface="Poppins"/>
                <a:cs typeface="Calibri" panose="020F0502020204030204" pitchFamily="34" charset="0"/>
              </a:rPr>
              <a:t>Presentera ditt utbildningsprogram om markhälsa i ett engagerande format. </a:t>
            </a:r>
          </a:p>
          <a:p>
            <a:pPr lvl="0">
              <a:buClr>
                <a:srgbClr val="000000"/>
              </a:buClr>
              <a:defRPr/>
            </a:pPr>
            <a:endParaRPr lang="sv" noProof="0" dirty="0">
              <a:latin typeface="Poppins"/>
              <a:cs typeface="Calibri" panose="020F0502020204030204" pitchFamily="34" charset="0"/>
            </a:endParaRPr>
          </a:p>
          <a:p>
            <a:pPr marL="342900" lvl="0" indent="-342900">
              <a:buClr>
                <a:srgbClr val="000000"/>
              </a:buClr>
              <a:buFont typeface="Arial" panose="020B0604020202020204" pitchFamily="34" charset="0"/>
              <a:buChar char="•"/>
              <a:defRPr/>
            </a:pPr>
            <a:r>
              <a:rPr lang="sv" noProof="0" dirty="0">
                <a:latin typeface="Poppins"/>
                <a:cs typeface="Calibri" panose="020F0502020204030204" pitchFamily="34" charset="0"/>
              </a:rPr>
              <a:t>Alla får 10–15 minuter att göra detta. </a:t>
            </a:r>
          </a:p>
          <a:p>
            <a:pPr marL="342900" lvl="0" indent="-342900">
              <a:buClr>
                <a:srgbClr val="000000"/>
              </a:buClr>
              <a:buFont typeface="Arial" panose="020B0604020202020204" pitchFamily="34" charset="0"/>
              <a:buChar char="•"/>
              <a:defRPr/>
            </a:pPr>
            <a:endParaRPr lang="sv" noProof="0" dirty="0">
              <a:latin typeface="Poppins"/>
              <a:cs typeface="Calibri" panose="020F0502020204030204" pitchFamily="34" charset="0"/>
            </a:endParaRPr>
          </a:p>
          <a:p>
            <a:pPr marL="342900" lvl="0" indent="-342900">
              <a:buClr>
                <a:srgbClr val="000000"/>
              </a:buClr>
              <a:buFont typeface="Arial" panose="020B0604020202020204" pitchFamily="34" charset="0"/>
              <a:buChar char="•"/>
              <a:defRPr/>
            </a:pPr>
            <a:r>
              <a:rPr lang="sv" noProof="0" dirty="0">
                <a:latin typeface="Poppins"/>
                <a:cs typeface="Calibri" panose="020F0502020204030204" pitchFamily="34" charset="0"/>
              </a:rPr>
              <a:t>Åhörarna antecknar och ställer frågor efteråt för att hjälpa de som presenterar att reflektera kring och förbättra sina idéer.</a:t>
            </a:r>
            <a:endParaRPr lang="sv" noProof="0" dirty="0">
              <a:latin typeface="Poppins"/>
              <a:ea typeface="Arial"/>
              <a:cs typeface="Calibri" panose="020F0502020204030204" pitchFamily="34" charset="0"/>
            </a:endParaRPr>
          </a:p>
        </p:txBody>
      </p:sp>
      <p:pic>
        <p:nvPicPr>
          <p:cNvPr id="5" name="Grafik 4" descr="Lehrer">
            <a:extLst>
              <a:ext uri="{FF2B5EF4-FFF2-40B4-BE49-F238E27FC236}">
                <a16:creationId xmlns:a16="http://schemas.microsoft.com/office/drawing/2014/main" id="{D0530558-25C6-4BF5-BA78-BF97B5BB07F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29072" y="2028208"/>
            <a:ext cx="1400792" cy="1400792"/>
          </a:xfrm>
          <a:prstGeom prst="rect">
            <a:avLst/>
          </a:prstGeom>
        </p:spPr>
      </p:pic>
      <p:pic>
        <p:nvPicPr>
          <p:cNvPr id="7" name="Grafik 6" descr="Benutzer">
            <a:extLst>
              <a:ext uri="{FF2B5EF4-FFF2-40B4-BE49-F238E27FC236}">
                <a16:creationId xmlns:a16="http://schemas.microsoft.com/office/drawing/2014/main" id="{3EA8B42E-2361-4FAD-BAD5-2BB48D4A1A2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7218" y="3057556"/>
            <a:ext cx="1400792" cy="1400792"/>
          </a:xfrm>
          <a:prstGeom prst="rect">
            <a:avLst/>
          </a:prstGeom>
        </p:spPr>
      </p:pic>
      <p:pic>
        <p:nvPicPr>
          <p:cNvPr id="18" name="Grafik 17" descr="Benutzer">
            <a:extLst>
              <a:ext uri="{FF2B5EF4-FFF2-40B4-BE49-F238E27FC236}">
                <a16:creationId xmlns:a16="http://schemas.microsoft.com/office/drawing/2014/main" id="{CE53C9B2-FE07-4E2F-8505-356852BE779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auto">
          <a:xfrm>
            <a:off x="9199706" y="3057556"/>
            <a:ext cx="1400792" cy="1400792"/>
          </a:xfrm>
          <a:prstGeom prst="rect">
            <a:avLst/>
          </a:prstGeom>
        </p:spPr>
      </p:pic>
      <p:sp>
        <p:nvSpPr>
          <p:cNvPr id="3" name="Title 2">
            <a:extLst>
              <a:ext uri="{FF2B5EF4-FFF2-40B4-BE49-F238E27FC236}">
                <a16:creationId xmlns:a16="http://schemas.microsoft.com/office/drawing/2014/main" id="{8C23DC3C-6D53-D4F7-EDDA-1312FE9E7CD9}"/>
              </a:ext>
            </a:extLst>
          </p:cNvPr>
          <p:cNvSpPr>
            <a:spLocks noGrp="1"/>
          </p:cNvSpPr>
          <p:nvPr>
            <p:ph type="title"/>
          </p:nvPr>
        </p:nvSpPr>
        <p:spPr/>
        <p:txBody>
          <a:bodyPr>
            <a:normAutofit/>
          </a:bodyPr>
          <a:lstStyle/>
          <a:p>
            <a:r>
              <a:rPr lang="sv" dirty="0"/>
              <a:t>Nu är det din tur</a:t>
            </a:r>
          </a:p>
        </p:txBody>
      </p:sp>
    </p:spTree>
    <p:extLst>
      <p:ext uri="{BB962C8B-B14F-4D97-AF65-F5344CB8AC3E}">
        <p14:creationId xmlns:p14="http://schemas.microsoft.com/office/powerpoint/2010/main" val="4201912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4294967295"/>
          </p:nvPr>
        </p:nvSpPr>
        <p:spPr bwMode="auto">
          <a:xfrm>
            <a:off x="9448800" y="6492875"/>
            <a:ext cx="2743200" cy="365125"/>
          </a:xfrm>
        </p:spPr>
        <p:txBody>
          <a:bodyPr/>
          <a:lstStyle/>
          <a:p>
            <a:pPr>
              <a:defRPr/>
            </a:pPr>
            <a:fld id="{C78E65DB-0693-4285-868B-A910EFECD7CD}" type="slidenum">
              <a:rPr lang="en-GB" noProof="0" smtClean="0"/>
              <a:t>56</a:t>
            </a:fld>
            <a:endParaRPr lang="en-GB" noProof="0" dirty="0"/>
          </a:p>
        </p:txBody>
      </p:sp>
      <p:grpSp>
        <p:nvGrpSpPr>
          <p:cNvPr id="6" name="Group 5">
            <a:extLst>
              <a:ext uri="{FF2B5EF4-FFF2-40B4-BE49-F238E27FC236}">
                <a16:creationId xmlns:a16="http://schemas.microsoft.com/office/drawing/2014/main" id="{7C6D195A-1C4C-3B20-5066-D4AC59EF20C2}"/>
              </a:ext>
            </a:extLst>
          </p:cNvPr>
          <p:cNvGrpSpPr/>
          <p:nvPr/>
        </p:nvGrpSpPr>
        <p:grpSpPr>
          <a:xfrm>
            <a:off x="2212429" y="684060"/>
            <a:ext cx="7325271" cy="4972287"/>
            <a:chOff x="1532686" y="876792"/>
            <a:chExt cx="8637974" cy="5863331"/>
          </a:xfrm>
        </p:grpSpPr>
        <p:pic>
          <p:nvPicPr>
            <p:cNvPr id="3" name="Grafik 2"/>
            <p:cNvPicPr>
              <a:picLocks noChangeAspect="1"/>
            </p:cNvPicPr>
            <p:nvPr/>
          </p:nvPicPr>
          <p:blipFill>
            <a:blip r:embed="rId3"/>
            <a:stretch/>
          </p:blipFill>
          <p:spPr bwMode="auto">
            <a:xfrm>
              <a:off x="1532686" y="1687398"/>
              <a:ext cx="8637973" cy="5052725"/>
            </a:xfrm>
            <a:prstGeom prst="rect">
              <a:avLst/>
            </a:prstGeom>
          </p:spPr>
        </p:pic>
        <p:pic>
          <p:nvPicPr>
            <p:cNvPr id="4" name="Grafik 3"/>
            <p:cNvPicPr>
              <a:picLocks noChangeAspect="1"/>
            </p:cNvPicPr>
            <p:nvPr/>
          </p:nvPicPr>
          <p:blipFill>
            <a:blip r:embed="rId4"/>
            <a:srcRect b="7587"/>
            <a:stretch>
              <a:fillRect/>
            </a:stretch>
          </p:blipFill>
          <p:spPr bwMode="auto">
            <a:xfrm>
              <a:off x="1532686" y="876792"/>
              <a:ext cx="8637974" cy="1003953"/>
            </a:xfrm>
            <a:prstGeom prst="rect">
              <a:avLst/>
            </a:prstGeom>
          </p:spPr>
        </p:pic>
      </p:grpSp>
      <p:pic>
        <p:nvPicPr>
          <p:cNvPr id="5" name="Grafik 4"/>
          <p:cNvPicPr>
            <a:picLocks noChangeAspect="1"/>
          </p:cNvPicPr>
          <p:nvPr/>
        </p:nvPicPr>
        <p:blipFill>
          <a:blip r:embed="rId5"/>
          <a:stretch/>
        </p:blipFill>
        <p:spPr bwMode="auto">
          <a:xfrm>
            <a:off x="10068471" y="203236"/>
            <a:ext cx="1949691" cy="96164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áfico 4"/>
          <p:cNvPicPr>
            <a:picLocks noChangeAspect="1"/>
          </p:cNvPicPr>
          <p:nvPr/>
        </p:nvPicPr>
        <p:blipFill>
          <a:blip>
            <a:extLst>
              <a:ext uri="{96DAC541-7B7A-43D3-8B79-37D633B846F1}">
                <asvg:svgBlip xmlns:asvg="http://schemas.microsoft.com/office/drawing/2016/SVG/main" r:embed="rId3"/>
              </a:ext>
            </a:extLst>
          </a:blip>
          <a:stretch/>
        </p:blipFill>
        <p:spPr bwMode="auto">
          <a:xfrm>
            <a:off x="1" y="-1178158"/>
            <a:ext cx="12195662" cy="8130441"/>
          </a:xfrm>
          <a:prstGeom prst="rect">
            <a:avLst/>
          </a:prstGeom>
        </p:spPr>
      </p:pic>
      <p:sp>
        <p:nvSpPr>
          <p:cNvPr id="6" name="CuadroTexto 5"/>
          <p:cNvSpPr txBox="1"/>
          <p:nvPr/>
        </p:nvSpPr>
        <p:spPr bwMode="auto">
          <a:xfrm>
            <a:off x="5227271" y="3866661"/>
            <a:ext cx="1737463" cy="646331"/>
          </a:xfrm>
          <a:prstGeom prst="rect">
            <a:avLst/>
          </a:prstGeom>
          <a:noFill/>
        </p:spPr>
        <p:txBody>
          <a:bodyPr wrap="none" rtlCol="0">
            <a:spAutoFit/>
          </a:bodyPr>
          <a:lstStyle/>
          <a:p>
            <a:pPr algn="ctr">
              <a:defRPr/>
            </a:pPr>
            <a:r>
              <a:rPr lang="sv" sz="3600" noProof="0" dirty="0">
                <a:solidFill>
                  <a:schemeClr val="bg1"/>
                </a:solidFill>
                <a:latin typeface="Bebas Neue"/>
              </a:rPr>
              <a:t>TACK</a:t>
            </a:r>
            <a:endParaRPr lang="sv" noProof="0" dirty="0"/>
          </a:p>
        </p:txBody>
      </p:sp>
      <p:sp>
        <p:nvSpPr>
          <p:cNvPr id="2" name="CuadroTexto 1"/>
          <p:cNvSpPr txBox="1"/>
          <p:nvPr/>
        </p:nvSpPr>
        <p:spPr bwMode="auto">
          <a:xfrm>
            <a:off x="5339973" y="4666304"/>
            <a:ext cx="1512053" cy="276999"/>
          </a:xfrm>
          <a:prstGeom prst="rect">
            <a:avLst/>
          </a:prstGeom>
          <a:noFill/>
        </p:spPr>
        <p:txBody>
          <a:bodyPr wrap="square">
            <a:spAutoFit/>
          </a:bodyPr>
          <a:lstStyle/>
          <a:p>
            <a:pPr algn="ctr">
              <a:defRPr/>
            </a:pPr>
            <a:r>
              <a:rPr lang="sv" sz="1200" b="1" noProof="0" dirty="0">
                <a:solidFill>
                  <a:schemeClr val="bg1"/>
                </a:solidFill>
                <a:latin typeface="Poppins"/>
                <a:cs typeface="Poppins"/>
              </a:rPr>
              <a:t>loess-project.eu</a:t>
            </a:r>
            <a:endParaRPr lang="sv" noProof="0" dirty="0"/>
          </a:p>
        </p:txBody>
      </p:sp>
      <p:sp>
        <p:nvSpPr>
          <p:cNvPr id="7" name="Rectangle 6">
            <a:extLst>
              <a:ext uri="{FF2B5EF4-FFF2-40B4-BE49-F238E27FC236}">
                <a16:creationId xmlns:a16="http://schemas.microsoft.com/office/drawing/2014/main" id="{676F10ED-0123-40DE-ACF2-07B2EE172507}"/>
              </a:ext>
            </a:extLst>
          </p:cNvPr>
          <p:cNvSpPr/>
          <p:nvPr/>
        </p:nvSpPr>
        <p:spPr>
          <a:xfrm>
            <a:off x="-1" y="6160168"/>
            <a:ext cx="12192000" cy="697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
          </a:p>
        </p:txBody>
      </p:sp>
      <p:pic>
        <p:nvPicPr>
          <p:cNvPr id="3" name="Picture 2">
            <a:extLst>
              <a:ext uri="{FF2B5EF4-FFF2-40B4-BE49-F238E27FC236}">
                <a16:creationId xmlns:a16="http://schemas.microsoft.com/office/drawing/2014/main" id="{DFCD38EF-B67B-6B97-DFF4-0B1C7AAC5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52484" y="6319936"/>
            <a:ext cx="4024212" cy="3782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9" name="CuadroTexto 5"/>
          <p:cNvSpPr txBox="1"/>
          <p:nvPr/>
        </p:nvSpPr>
        <p:spPr bwMode="auto">
          <a:xfrm>
            <a:off x="5038965" y="158198"/>
            <a:ext cx="6948100" cy="261610"/>
          </a:xfrm>
          <a:prstGeom prst="rect">
            <a:avLst/>
          </a:prstGeom>
          <a:noFill/>
        </p:spPr>
        <p:txBody>
          <a:bodyPr wrap="square" lIns="91440" tIns="45720" rIns="91440" bIns="45720" rtlCol="0" anchor="t">
            <a:spAutoFit/>
          </a:bodyPr>
          <a:lstStyle/>
          <a:p>
            <a:pPr>
              <a:defRPr/>
            </a:pPr>
            <a:r>
              <a:rPr lang="sv" sz="1100" i="1" dirty="0">
                <a:latin typeface="Poppins"/>
              </a:rPr>
              <a:t>(Meyer, H. (2004). Was ist guter Unterricht? Berlin: Cornelsen Scriptor. ISBN 978-3-589-22047-2 )</a:t>
            </a:r>
          </a:p>
        </p:txBody>
      </p:sp>
      <p:sp>
        <p:nvSpPr>
          <p:cNvPr id="7" name="Rectangle 2"/>
          <p:cNvSpPr>
            <a:spLocks noChangeArrowheads="1"/>
          </p:cNvSpPr>
          <p:nvPr/>
        </p:nvSpPr>
        <p:spPr bwMode="auto">
          <a:xfrm>
            <a:off x="393700" y="2026533"/>
            <a:ext cx="11466222"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Tydlig struktur för lärande- och undervisningsprocesser</a:t>
            </a:r>
            <a:r>
              <a:rPr lang="sv" sz="1400" b="0" i="0" u="none" strike="noStrike" cap="none" noProof="0" dirty="0">
                <a:ln>
                  <a:noFill/>
                </a:ln>
                <a:solidFill>
                  <a:schemeClr val="tx1"/>
                </a:solidFill>
                <a:latin typeface="Poppins"/>
              </a:rPr>
              <a:t> (process-, mål- och innehållstydlighet, ritualer och flexibilitet)</a:t>
            </a:r>
            <a:endParaRPr lang="sv" sz="14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Stor </a:t>
            </a:r>
            <a:r>
              <a:rPr lang="sv" sz="1400" b="1" noProof="0" dirty="0">
                <a:latin typeface="Poppins"/>
              </a:rPr>
              <a:t>a</a:t>
            </a:r>
            <a:r>
              <a:rPr lang="sv" sz="1400" b="1" i="0" u="none" strike="noStrike" cap="none" noProof="0" dirty="0">
                <a:ln>
                  <a:noFill/>
                </a:ln>
                <a:solidFill>
                  <a:schemeClr val="tx1"/>
                </a:solidFill>
                <a:latin typeface="Poppins"/>
              </a:rPr>
              <a:t>ndel/mängd tid för lärande (time-on-task)</a:t>
            </a:r>
            <a:endParaRPr lang="sv" sz="1400" b="0" i="0" u="none" strike="noStrike" cap="none" noProof="0" dirty="0">
              <a:ln>
                <a:noFill/>
              </a:ln>
              <a:solidFill>
                <a:schemeClr val="tx1"/>
              </a:solidFill>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Samstämmighet mellan mål, bedömning, innehåll och metoder</a:t>
            </a:r>
          </a:p>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Tydligt innehåll</a:t>
            </a:r>
            <a:r>
              <a:rPr lang="sv" sz="1400" b="0" i="0" u="none" strike="noStrike" cap="none" noProof="0" dirty="0">
                <a:ln>
                  <a:noFill/>
                </a:ln>
                <a:solidFill>
                  <a:schemeClr val="tx1"/>
                </a:solidFill>
                <a:latin typeface="Poppins"/>
              </a:rPr>
              <a:t> (begripliga uppgiftsinstruktioner, logisk temaprogression, tydlig och tillförlitlig dokumentation av resultat)</a:t>
            </a:r>
            <a:endParaRPr lang="sv" sz="14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Meningsfull kommunikation i klassrummet</a:t>
            </a:r>
            <a:r>
              <a:rPr lang="sv" sz="1400" b="0" i="0" u="none" strike="noStrike" cap="none" noProof="0" dirty="0">
                <a:ln>
                  <a:noFill/>
                </a:ln>
                <a:solidFill>
                  <a:schemeClr val="tx1"/>
                </a:solidFill>
                <a:latin typeface="Poppins"/>
              </a:rPr>
              <a:t> (genom medverkan i planering, diskussionskultur, reflektionsmöten, inlärningsdagböcker och elevfeedback)</a:t>
            </a:r>
            <a:endParaRPr lang="sv" sz="14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Bredd av metoder</a:t>
            </a:r>
            <a:r>
              <a:rPr lang="sv" sz="1400" b="0" i="0" u="none" strike="noStrike" cap="none" noProof="0" dirty="0">
                <a:ln>
                  <a:noFill/>
                </a:ln>
                <a:solidFill>
                  <a:schemeClr val="tx1"/>
                </a:solidFill>
                <a:latin typeface="Poppins"/>
              </a:rPr>
              <a:t> (varierade presentationstekniker</a:t>
            </a:r>
            <a:r>
              <a:rPr lang="sv" sz="1400" noProof="0" dirty="0">
                <a:latin typeface="Poppins"/>
              </a:rPr>
              <a:t> och </a:t>
            </a:r>
            <a:r>
              <a:rPr lang="sv" sz="1400" b="0" i="0" u="none" strike="noStrike" cap="none" noProof="0" dirty="0">
                <a:ln>
                  <a:noFill/>
                </a:ln>
                <a:solidFill>
                  <a:schemeClr val="tx1"/>
                </a:solidFill>
                <a:latin typeface="Poppins"/>
              </a:rPr>
              <a:t>handlingsmönster, flexibla lektionsstrukturer och olika undervisningssätt)</a:t>
            </a:r>
            <a:endParaRPr lang="sv" sz="14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noProof="0" dirty="0">
                <a:latin typeface="Poppins"/>
              </a:rPr>
              <a:t>I</a:t>
            </a:r>
            <a:r>
              <a:rPr lang="sv" sz="1400" b="1" i="0" u="none" strike="noStrike" cap="none" noProof="0" dirty="0">
                <a:ln>
                  <a:noFill/>
                </a:ln>
                <a:solidFill>
                  <a:schemeClr val="tx1"/>
                </a:solidFill>
                <a:latin typeface="Poppins"/>
              </a:rPr>
              <a:t>ndividuellt stöd</a:t>
            </a:r>
            <a:r>
              <a:rPr lang="sv" sz="1400" b="0" i="0" u="none" strike="noStrike" cap="none" noProof="0" dirty="0">
                <a:ln>
                  <a:noFill/>
                </a:ln>
                <a:solidFill>
                  <a:schemeClr val="tx1"/>
                </a:solidFill>
                <a:latin typeface="Poppins"/>
              </a:rPr>
              <a:t> (genom flexibilitet, tålamod och tid; inre differentiering och integration; individuella bedömningar av lärande och skräddarsydda stödplaner; särskilt stöd för elever i riskgrupper)</a:t>
            </a:r>
            <a:endParaRPr lang="sv" sz="14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noProof="0" dirty="0">
                <a:latin typeface="Poppins"/>
              </a:rPr>
              <a:t>Smarta </a:t>
            </a:r>
            <a:r>
              <a:rPr lang="sv" sz="1400" b="1" i="0" u="none" strike="noStrike" cap="none" noProof="0" dirty="0">
                <a:ln>
                  <a:noFill/>
                </a:ln>
                <a:solidFill>
                  <a:schemeClr val="tx1"/>
                </a:solidFill>
                <a:latin typeface="Poppins"/>
              </a:rPr>
              <a:t>arbetssätt</a:t>
            </a:r>
            <a:r>
              <a:rPr lang="sv" sz="1400" b="0" i="0" u="none" strike="noStrike" cap="none" noProof="0" dirty="0">
                <a:ln>
                  <a:noFill/>
                </a:ln>
                <a:solidFill>
                  <a:schemeClr val="tx1"/>
                </a:solidFill>
                <a:latin typeface="Poppins"/>
              </a:rPr>
              <a:t> (sprida kunskap om lärstrategier, målinriktade övningsuppgifter, specifik vägledning och en positiv lärmiljö)</a:t>
            </a:r>
            <a:endParaRPr lang="sv" sz="14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Tydliga förväntningar, professionell bedömning av elevernas resultat, kontinuerlig feedback </a:t>
            </a:r>
            <a:r>
              <a:rPr lang="sv" sz="1400" b="0" i="0" u="none" strike="noStrike" cap="none" noProof="0" dirty="0">
                <a:ln>
                  <a:noFill/>
                </a:ln>
                <a:solidFill>
                  <a:schemeClr val="tx1"/>
                </a:solidFill>
                <a:latin typeface="Poppins"/>
              </a:rPr>
              <a:t>(genom att erbjuda lärmöjligheter i enlighet med riktlinjer eller utbildningsstandarder, anpassade till elevernas förmågor, samt att ge snabb, utvecklingsorienterad feedback)</a:t>
            </a:r>
            <a:endParaRPr lang="sv" sz="14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sv" sz="1400" b="1" i="0" u="none" strike="noStrike" cap="none" noProof="0" dirty="0">
                <a:ln>
                  <a:noFill/>
                </a:ln>
                <a:solidFill>
                  <a:schemeClr val="tx1"/>
                </a:solidFill>
                <a:latin typeface="Poppins"/>
              </a:rPr>
              <a:t>Klassrumsklimat som främjar lärande </a:t>
            </a:r>
            <a:r>
              <a:rPr lang="sv" sz="1400" b="0" i="0" u="none" strike="noStrike" cap="none" noProof="0" dirty="0">
                <a:ln>
                  <a:noFill/>
                </a:ln>
                <a:solidFill>
                  <a:schemeClr val="tx1"/>
                </a:solidFill>
                <a:latin typeface="Poppins"/>
              </a:rPr>
              <a:t>(god organisation, funktionella faciliteter, användbara lärverktyg)</a:t>
            </a:r>
          </a:p>
        </p:txBody>
      </p:sp>
      <p:sp>
        <p:nvSpPr>
          <p:cNvPr id="2" name="Textfeld 1">
            <a:extLst>
              <a:ext uri="{FF2B5EF4-FFF2-40B4-BE49-F238E27FC236}">
                <a16:creationId xmlns:a16="http://schemas.microsoft.com/office/drawing/2014/main" id="{31813824-F635-4823-83F8-A0B670C207E8}"/>
              </a:ext>
            </a:extLst>
          </p:cNvPr>
          <p:cNvSpPr txBox="1"/>
          <p:nvPr/>
        </p:nvSpPr>
        <p:spPr>
          <a:xfrm>
            <a:off x="643761" y="1111662"/>
            <a:ext cx="11054253" cy="646331"/>
          </a:xfrm>
          <a:prstGeom prst="rect">
            <a:avLst/>
          </a:prstGeom>
          <a:noFill/>
        </p:spPr>
        <p:txBody>
          <a:bodyPr wrap="square" lIns="91440" tIns="45720" rIns="91440" bIns="45720" rtlCol="0" anchor="t">
            <a:spAutoFit/>
          </a:bodyPr>
          <a:lstStyle/>
          <a:p>
            <a:r>
              <a:rPr lang="sv" b="1" u="sng" noProof="0" dirty="0">
                <a:latin typeface="Poppins"/>
              </a:rPr>
              <a:t>Uppgift 1.2. : </a:t>
            </a:r>
            <a:r>
              <a:rPr lang="sv" b="1" noProof="0" dirty="0">
                <a:latin typeface="Poppins"/>
              </a:rPr>
              <a:t>Läs de här kriterierna och arbeta i smågrupper med att samla exempel på hur de kan omsättas i praktiken. Dela med er av era förslag till hela gruppen. </a:t>
            </a:r>
          </a:p>
        </p:txBody>
      </p:sp>
      <p:sp>
        <p:nvSpPr>
          <p:cNvPr id="15" name="Title 14">
            <a:extLst>
              <a:ext uri="{FF2B5EF4-FFF2-40B4-BE49-F238E27FC236}">
                <a16:creationId xmlns:a16="http://schemas.microsoft.com/office/drawing/2014/main" id="{D2B82ADD-C640-DB01-5EFE-C0747DB94385}"/>
              </a:ext>
            </a:extLst>
          </p:cNvPr>
          <p:cNvSpPr>
            <a:spLocks noGrp="1"/>
          </p:cNvSpPr>
          <p:nvPr>
            <p:ph type="title"/>
          </p:nvPr>
        </p:nvSpPr>
        <p:spPr/>
        <p:txBody>
          <a:bodyPr/>
          <a:lstStyle/>
          <a:p>
            <a:pPr algn="r"/>
            <a:r>
              <a:rPr lang="sv" dirty="0"/>
              <a:t>10 egenskaper hos ”god undervisning”?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pic>
        <p:nvPicPr>
          <p:cNvPr id="10" name="Grafik 9"/>
          <p:cNvPicPr>
            <a:picLocks noChangeAspect="1"/>
          </p:cNvPicPr>
          <p:nvPr/>
        </p:nvPicPr>
        <p:blipFill>
          <a:blip r:embed="rId7"/>
          <a:stretch/>
        </p:blipFill>
        <p:spPr bwMode="auto">
          <a:xfrm rot="5400000">
            <a:off x="6953950" y="1591858"/>
            <a:ext cx="4386458" cy="3289843"/>
          </a:xfrm>
          <a:prstGeom prst="rect">
            <a:avLst/>
          </a:prstGeom>
        </p:spPr>
      </p:pic>
      <p:sp>
        <p:nvSpPr>
          <p:cNvPr id="17" name="Textfeld 16"/>
          <p:cNvSpPr txBox="1"/>
          <p:nvPr/>
        </p:nvSpPr>
        <p:spPr bwMode="auto">
          <a:xfrm>
            <a:off x="848027" y="3746567"/>
            <a:ext cx="5641673" cy="707886"/>
          </a:xfrm>
          <a:prstGeom prst="rect">
            <a:avLst/>
          </a:prstGeom>
          <a:noFill/>
        </p:spPr>
        <p:txBody>
          <a:bodyPr wrap="square" rtlCol="0">
            <a:spAutoFit/>
          </a:bodyPr>
          <a:lstStyle/>
          <a:p>
            <a:pPr>
              <a:defRPr/>
            </a:pPr>
            <a:r>
              <a:rPr lang="sv" sz="2000" b="1" u="sng" noProof="0" dirty="0">
                <a:latin typeface="Poppins"/>
                <a:cs typeface="Poppins"/>
              </a:rPr>
              <a:t>Uppgift 1.3.: </a:t>
            </a:r>
            <a:r>
              <a:rPr lang="sv" sz="2000" b="1" i="1" noProof="0" dirty="0">
                <a:latin typeface="Poppins"/>
                <a:cs typeface="Poppins"/>
              </a:rPr>
              <a:t>Vad tycker du: Hur bör undervisning om markhälsa se ut?</a:t>
            </a:r>
            <a:endParaRPr lang="sv" sz="2000" i="1" noProof="0" dirty="0">
              <a:latin typeface="Poppins"/>
              <a:cs typeface="Poppins"/>
            </a:endParaRPr>
          </a:p>
        </p:txBody>
      </p:sp>
      <p:sp>
        <p:nvSpPr>
          <p:cNvPr id="5" name="CuadroTexto 5">
            <a:extLst>
              <a:ext uri="{FF2B5EF4-FFF2-40B4-BE49-F238E27FC236}">
                <a16:creationId xmlns:a16="http://schemas.microsoft.com/office/drawing/2014/main" id="{0E3AFDF7-08E0-8762-2BCD-DE1D0A8D90F4}"/>
              </a:ext>
            </a:extLst>
          </p:cNvPr>
          <p:cNvSpPr txBox="1"/>
          <p:nvPr/>
        </p:nvSpPr>
        <p:spPr bwMode="auto">
          <a:xfrm>
            <a:off x="7502257" y="5514740"/>
            <a:ext cx="4102564" cy="523220"/>
          </a:xfrm>
          <a:prstGeom prst="rect">
            <a:avLst/>
          </a:prstGeom>
          <a:noFill/>
        </p:spPr>
        <p:txBody>
          <a:bodyPr wrap="square" rtlCol="0">
            <a:spAutoFit/>
          </a:bodyPr>
          <a:lstStyle/>
          <a:p>
            <a:pPr>
              <a:defRPr/>
            </a:pPr>
            <a:r>
              <a:rPr lang="sv" sz="1400" noProof="0" dirty="0">
                <a:latin typeface="Bebas Neue"/>
              </a:rPr>
              <a:t>© Institut für Fachdidaktik, Bereich Mathematik &amp; Naturwissenschaftsdidaktik</a:t>
            </a:r>
            <a:endParaRPr lang="sv" sz="1400" b="1" noProof="0" dirty="0">
              <a:latin typeface="Poppins"/>
              <a:cs typeface="Poppins"/>
            </a:endParaRPr>
          </a:p>
        </p:txBody>
      </p:sp>
      <p:pic>
        <p:nvPicPr>
          <p:cNvPr id="2" name="Grafik 1">
            <a:hlinkClick r:id="rId8"/>
          </p:cNvPr>
          <p:cNvPicPr>
            <a:picLocks noChangeAspect="1"/>
          </p:cNvPicPr>
          <p:nvPr/>
        </p:nvPicPr>
        <p:blipFill>
          <a:blip r:embed="rId9"/>
          <a:stretch>
            <a:fillRect/>
          </a:stretch>
        </p:blipFill>
        <p:spPr>
          <a:xfrm>
            <a:off x="2464511" y="1783367"/>
            <a:ext cx="2225233" cy="1822862"/>
          </a:xfrm>
          <a:prstGeom prst="rect">
            <a:avLst/>
          </a:prstGeom>
        </p:spPr>
      </p:pic>
      <p:sp>
        <p:nvSpPr>
          <p:cNvPr id="4" name="Title 3">
            <a:extLst>
              <a:ext uri="{FF2B5EF4-FFF2-40B4-BE49-F238E27FC236}">
                <a16:creationId xmlns:a16="http://schemas.microsoft.com/office/drawing/2014/main" id="{E15E9607-33CD-5409-01C1-5D7383265D07}"/>
              </a:ext>
            </a:extLst>
          </p:cNvPr>
          <p:cNvSpPr>
            <a:spLocks noGrp="1"/>
          </p:cNvSpPr>
          <p:nvPr>
            <p:ph type="title"/>
          </p:nvPr>
        </p:nvSpPr>
        <p:spPr/>
        <p:txBody>
          <a:bodyPr>
            <a:normAutofit/>
          </a:bodyPr>
          <a:lstStyle/>
          <a:p>
            <a:r>
              <a:rPr lang="sv" dirty="0"/>
              <a:t>Markhälsa (undervisning)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grpSp>
        <p:nvGrpSpPr>
          <p:cNvPr id="36" name="Group 35">
            <a:extLst>
              <a:ext uri="{FF2B5EF4-FFF2-40B4-BE49-F238E27FC236}">
                <a16:creationId xmlns:a16="http://schemas.microsoft.com/office/drawing/2014/main" id="{C7DEB73F-9C69-B4A2-D0AD-E4DFC1BF01EA}"/>
              </a:ext>
            </a:extLst>
          </p:cNvPr>
          <p:cNvGrpSpPr/>
          <p:nvPr/>
        </p:nvGrpSpPr>
        <p:grpSpPr>
          <a:xfrm>
            <a:off x="2463800" y="1316062"/>
            <a:ext cx="6858868" cy="4572579"/>
            <a:chOff x="2020168" y="791235"/>
            <a:chExt cx="8128000" cy="5418667"/>
          </a:xfrm>
        </p:grpSpPr>
        <p:graphicFrame>
          <p:nvGraphicFramePr>
            <p:cNvPr id="10" name="Diagramm 9"/>
            <p:cNvGraphicFramePr>
              <a:graphicFrameLocks/>
            </p:cNvGraphicFramePr>
            <p:nvPr>
              <p:extLst>
                <p:ext uri="{D42A27DB-BD31-4B8C-83A1-F6EECF244321}">
                  <p14:modId xmlns:p14="http://schemas.microsoft.com/office/powerpoint/2010/main" val="2192303401"/>
                </p:ext>
              </p:extLst>
            </p:nvPr>
          </p:nvGraphicFramePr>
          <p:xfrm>
            <a:off x="2020168" y="79123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5" name="Gerade Verbindung mit Pfeil 14"/>
            <p:cNvCxnSpPr>
              <a:cxnSpLocks/>
            </p:cNvCxnSpPr>
            <p:nvPr/>
          </p:nvCxnSpPr>
          <p:spPr bwMode="auto">
            <a:xfrm flipH="1" flipV="1">
              <a:off x="4991809" y="2890867"/>
              <a:ext cx="983500" cy="1777685"/>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6" name="Gerade Verbindung mit Pfeil 15"/>
            <p:cNvCxnSpPr>
              <a:cxnSpLocks/>
            </p:cNvCxnSpPr>
            <p:nvPr/>
          </p:nvCxnSpPr>
          <p:spPr bwMode="auto">
            <a:xfrm flipH="1" flipV="1">
              <a:off x="5034052" y="2779773"/>
              <a:ext cx="2150522" cy="1224635"/>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7" name="Gerade Verbindung mit Pfeil 16"/>
            <p:cNvCxnSpPr>
              <a:cxnSpLocks/>
            </p:cNvCxnSpPr>
            <p:nvPr/>
          </p:nvCxnSpPr>
          <p:spPr bwMode="auto">
            <a:xfrm flipH="1" flipV="1">
              <a:off x="6237040" y="2172996"/>
              <a:ext cx="1015686" cy="1727024"/>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8" name="Gerade Verbindung mit Pfeil 17"/>
            <p:cNvCxnSpPr>
              <a:cxnSpLocks/>
            </p:cNvCxnSpPr>
            <p:nvPr/>
          </p:nvCxnSpPr>
          <p:spPr bwMode="auto">
            <a:xfrm flipH="1" flipV="1">
              <a:off x="4972999" y="4004409"/>
              <a:ext cx="2162704" cy="94545"/>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9" name="Gerade Verbindung mit Pfeil 18"/>
            <p:cNvCxnSpPr>
              <a:cxnSpLocks/>
            </p:cNvCxnSpPr>
            <p:nvPr/>
          </p:nvCxnSpPr>
          <p:spPr bwMode="auto">
            <a:xfrm flipH="1" flipV="1">
              <a:off x="6068192" y="2172997"/>
              <a:ext cx="53840" cy="2495557"/>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0" name="Gerade Verbindung mit Pfeil 19"/>
            <p:cNvCxnSpPr>
              <a:cxnSpLocks/>
            </p:cNvCxnSpPr>
            <p:nvPr/>
          </p:nvCxnSpPr>
          <p:spPr bwMode="auto">
            <a:xfrm flipH="1">
              <a:off x="4915610" y="2840395"/>
              <a:ext cx="2164362" cy="1102278"/>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1" name="Gerade Verbindung mit Pfeil 20"/>
            <p:cNvCxnSpPr>
              <a:cxnSpLocks/>
            </p:cNvCxnSpPr>
            <p:nvPr/>
          </p:nvCxnSpPr>
          <p:spPr bwMode="auto">
            <a:xfrm flipV="1">
              <a:off x="4855977" y="2172996"/>
              <a:ext cx="1056386" cy="1653658"/>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2" name="Gerade Verbindung mit Pfeil 21"/>
            <p:cNvCxnSpPr>
              <a:cxnSpLocks/>
            </p:cNvCxnSpPr>
            <p:nvPr/>
          </p:nvCxnSpPr>
          <p:spPr bwMode="auto">
            <a:xfrm flipV="1">
              <a:off x="6237040" y="2930625"/>
              <a:ext cx="921975" cy="1737927"/>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3" name="Gerade Verbindung mit Pfeil 22"/>
            <p:cNvCxnSpPr>
              <a:cxnSpLocks/>
            </p:cNvCxnSpPr>
            <p:nvPr/>
          </p:nvCxnSpPr>
          <p:spPr bwMode="auto">
            <a:xfrm flipH="1" flipV="1">
              <a:off x="5074874" y="2634637"/>
              <a:ext cx="1950672" cy="85827"/>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grpSp>
      <p:sp>
        <p:nvSpPr>
          <p:cNvPr id="24" name="Textfeld 23"/>
          <p:cNvSpPr txBox="1"/>
          <p:nvPr/>
        </p:nvSpPr>
        <p:spPr bwMode="auto">
          <a:xfrm>
            <a:off x="4113891" y="11814"/>
            <a:ext cx="7746031" cy="307777"/>
          </a:xfrm>
          <a:prstGeom prst="rect">
            <a:avLst/>
          </a:prstGeom>
          <a:noFill/>
        </p:spPr>
        <p:txBody>
          <a:bodyPr wrap="none" lIns="91440" tIns="45720" rIns="91440" bIns="45720" rtlCol="0" anchor="t">
            <a:spAutoFit/>
          </a:bodyPr>
          <a:lstStyle/>
          <a:p>
            <a:pPr>
              <a:defRPr/>
            </a:pPr>
            <a:r>
              <a:rPr lang="sv" sz="1100" i="1" noProof="0" dirty="0">
                <a:latin typeface="Poppins"/>
              </a:rPr>
              <a:t>(baserat på: Gropengießer, H., Kattmann, U., &amp; Krüger, D. (2010). Biologiedidaktik in Übersichten. Aulis-Verlag.</a:t>
            </a:r>
            <a:r>
              <a:rPr lang="sv" sz="1400" i="1" dirty="0">
                <a:latin typeface="Poppins"/>
              </a:rPr>
              <a:t>)</a:t>
            </a:r>
          </a:p>
        </p:txBody>
      </p:sp>
      <p:sp>
        <p:nvSpPr>
          <p:cNvPr id="2" name="Textfeld 1"/>
          <p:cNvSpPr txBox="1"/>
          <p:nvPr/>
        </p:nvSpPr>
        <p:spPr bwMode="auto">
          <a:xfrm>
            <a:off x="412332" y="2150022"/>
            <a:ext cx="3456012" cy="1384995"/>
          </a:xfrm>
          <a:prstGeom prst="rect">
            <a:avLst/>
          </a:prstGeom>
          <a:noFill/>
          <a:ln>
            <a:noFill/>
          </a:ln>
        </p:spPr>
        <p:txBody>
          <a:bodyPr wrap="square" rtlCol="0">
            <a:spAutoFit/>
          </a:bodyPr>
          <a:lstStyle/>
          <a:p>
            <a:pPr>
              <a:defRPr/>
            </a:pPr>
            <a:r>
              <a:rPr lang="sv" sz="1400" b="1" noProof="0" dirty="0">
                <a:latin typeface="Poppins"/>
              </a:rPr>
              <a:t>Vilka undervisningsmål ska uppnås?</a:t>
            </a:r>
            <a:r>
              <a:rPr lang="sv" sz="1400" noProof="0" dirty="0">
                <a:latin typeface="Poppins"/>
              </a:rPr>
              <a:t> Vad innebär kunskap om mark, vilka ämnen är viktigare än andra, mål för markundervisningen, läroplaner, individuella och samhälleliga behov kopplade till mark ...</a:t>
            </a:r>
          </a:p>
        </p:txBody>
      </p:sp>
      <p:sp>
        <p:nvSpPr>
          <p:cNvPr id="25" name="Textfeld 24"/>
          <p:cNvSpPr txBox="1"/>
          <p:nvPr/>
        </p:nvSpPr>
        <p:spPr bwMode="auto">
          <a:xfrm>
            <a:off x="437732" y="3802712"/>
            <a:ext cx="3249901" cy="954107"/>
          </a:xfrm>
          <a:prstGeom prst="rect">
            <a:avLst/>
          </a:prstGeom>
          <a:noFill/>
          <a:ln>
            <a:noFill/>
          </a:ln>
        </p:spPr>
        <p:txBody>
          <a:bodyPr wrap="square" rtlCol="0">
            <a:spAutoFit/>
          </a:bodyPr>
          <a:lstStyle/>
          <a:p>
            <a:pPr>
              <a:defRPr/>
            </a:pPr>
            <a:r>
              <a:rPr lang="sv" sz="1400" b="1" noProof="0" dirty="0">
                <a:latin typeface="Poppins"/>
              </a:rPr>
              <a:t>Var ska vi undervisa i ämnen som rör markhälsa? </a:t>
            </a:r>
            <a:r>
              <a:rPr lang="sv" sz="1400" noProof="0" dirty="0">
                <a:latin typeface="Poppins"/>
              </a:rPr>
              <a:t>Klassrum, laboratorium, skolträdgård, studiebesök, besök på utställningar ...</a:t>
            </a:r>
          </a:p>
        </p:txBody>
      </p:sp>
      <p:sp>
        <p:nvSpPr>
          <p:cNvPr id="26" name="Textfeld 25"/>
          <p:cNvSpPr txBox="1"/>
          <p:nvPr/>
        </p:nvSpPr>
        <p:spPr bwMode="auto">
          <a:xfrm>
            <a:off x="617531" y="5090584"/>
            <a:ext cx="4503602" cy="738664"/>
          </a:xfrm>
          <a:prstGeom prst="rect">
            <a:avLst/>
          </a:prstGeom>
          <a:noFill/>
          <a:ln>
            <a:noFill/>
          </a:ln>
        </p:spPr>
        <p:txBody>
          <a:bodyPr wrap="square" rtlCol="0">
            <a:spAutoFit/>
          </a:bodyPr>
          <a:lstStyle/>
          <a:p>
            <a:pPr>
              <a:defRPr/>
            </a:pPr>
            <a:r>
              <a:rPr lang="sv" sz="1400" b="1" noProof="0" dirty="0">
                <a:latin typeface="Poppins"/>
              </a:rPr>
              <a:t>Vilka undervisningsmaterial ska användas?</a:t>
            </a:r>
            <a:endParaRPr lang="sv" noProof="0" dirty="0">
              <a:latin typeface="Poppins"/>
            </a:endParaRPr>
          </a:p>
          <a:p>
            <a:pPr>
              <a:defRPr/>
            </a:pPr>
            <a:r>
              <a:rPr lang="sv" sz="1400" noProof="0" dirty="0">
                <a:latin typeface="Poppins"/>
              </a:rPr>
              <a:t>Levande organismer, material för lärande och undervisning, lärobok, modeller ...</a:t>
            </a:r>
          </a:p>
        </p:txBody>
      </p:sp>
      <p:sp>
        <p:nvSpPr>
          <p:cNvPr id="27" name="Textfeld 26"/>
          <p:cNvSpPr txBox="1"/>
          <p:nvPr/>
        </p:nvSpPr>
        <p:spPr bwMode="auto">
          <a:xfrm>
            <a:off x="8141272" y="3643400"/>
            <a:ext cx="3959862" cy="2246769"/>
          </a:xfrm>
          <a:prstGeom prst="rect">
            <a:avLst/>
          </a:prstGeom>
          <a:noFill/>
          <a:ln>
            <a:noFill/>
          </a:ln>
        </p:spPr>
        <p:txBody>
          <a:bodyPr wrap="square" rtlCol="0">
            <a:spAutoFit/>
          </a:bodyPr>
          <a:lstStyle/>
          <a:p>
            <a:pPr>
              <a:defRPr/>
            </a:pPr>
            <a:r>
              <a:rPr lang="sv" sz="1400" b="1" noProof="0" dirty="0">
                <a:latin typeface="Poppins"/>
              </a:rPr>
              <a:t>Hur ska vi undervisa om markrelaterade frågor?</a:t>
            </a:r>
          </a:p>
          <a:p>
            <a:pPr>
              <a:defRPr/>
            </a:pPr>
            <a:r>
              <a:rPr lang="sv" sz="1400" b="1" noProof="0" dirty="0">
                <a:latin typeface="Poppins"/>
              </a:rPr>
              <a:t>Sociala former:</a:t>
            </a:r>
            <a:r>
              <a:rPr lang="sv" sz="1400" noProof="0" dirty="0">
                <a:latin typeface="Poppins"/>
              </a:rPr>
              <a:t> Lärarcentrerat, elevcentrerat</a:t>
            </a:r>
            <a:endParaRPr lang="sv" noProof="0" dirty="0">
              <a:latin typeface="Poppins"/>
            </a:endParaRPr>
          </a:p>
          <a:p>
            <a:pPr>
              <a:defRPr/>
            </a:pPr>
            <a:r>
              <a:rPr lang="sv" sz="1400" b="1" noProof="0" dirty="0">
                <a:latin typeface="Poppins"/>
              </a:rPr>
              <a:t>Undervisningsmodeller:</a:t>
            </a:r>
            <a:r>
              <a:rPr lang="sv" sz="1400" noProof="0" dirty="0">
                <a:latin typeface="Poppins"/>
              </a:rPr>
              <a:t> Problemorienterat, forskningsorienterat, SNI, fenomen etc.</a:t>
            </a:r>
            <a:endParaRPr lang="sv" noProof="0" dirty="0">
              <a:latin typeface="Poppins"/>
            </a:endParaRPr>
          </a:p>
          <a:p>
            <a:pPr>
              <a:defRPr/>
            </a:pPr>
            <a:r>
              <a:rPr lang="sv" sz="1400" b="1" noProof="0" dirty="0">
                <a:latin typeface="Poppins"/>
              </a:rPr>
              <a:t>Undervisningsmetoder:</a:t>
            </a:r>
            <a:r>
              <a:rPr lang="sv" sz="1400" noProof="0" dirty="0">
                <a:latin typeface="Poppins"/>
              </a:rPr>
              <a:t> Praktiska inslag, textarbete, skrivande, undersökande arbetssätt etc.</a:t>
            </a:r>
          </a:p>
        </p:txBody>
      </p:sp>
      <p:sp>
        <p:nvSpPr>
          <p:cNvPr id="28" name="Textfeld 27"/>
          <p:cNvSpPr txBox="1"/>
          <p:nvPr/>
        </p:nvSpPr>
        <p:spPr bwMode="auto">
          <a:xfrm>
            <a:off x="437732" y="1143663"/>
            <a:ext cx="5012462" cy="738664"/>
          </a:xfrm>
          <a:prstGeom prst="rect">
            <a:avLst/>
          </a:prstGeom>
          <a:noFill/>
          <a:ln>
            <a:noFill/>
          </a:ln>
        </p:spPr>
        <p:txBody>
          <a:bodyPr wrap="square" rtlCol="0">
            <a:spAutoFit/>
          </a:bodyPr>
          <a:lstStyle/>
          <a:p>
            <a:pPr>
              <a:defRPr/>
            </a:pPr>
            <a:r>
              <a:rPr lang="sv" sz="1400" b="1" noProof="0" dirty="0">
                <a:latin typeface="Poppins"/>
              </a:rPr>
              <a:t>Vem undervisar/är involverad i utbildning som ger kunskap om mark? </a:t>
            </a:r>
            <a:r>
              <a:rPr lang="sv" sz="1400" noProof="0" dirty="0">
                <a:latin typeface="Poppins"/>
              </a:rPr>
              <a:t>Forskare, lärare, utbildare, bönder, läroplaner, individuella och samhälleliga behov etc.</a:t>
            </a:r>
          </a:p>
        </p:txBody>
      </p:sp>
      <p:sp>
        <p:nvSpPr>
          <p:cNvPr id="29" name="Textfeld 28"/>
          <p:cNvSpPr txBox="1"/>
          <p:nvPr/>
        </p:nvSpPr>
        <p:spPr bwMode="auto">
          <a:xfrm>
            <a:off x="8141273" y="1143663"/>
            <a:ext cx="3841297" cy="2462213"/>
          </a:xfrm>
          <a:prstGeom prst="rect">
            <a:avLst/>
          </a:prstGeom>
          <a:noFill/>
          <a:ln>
            <a:noFill/>
          </a:ln>
        </p:spPr>
        <p:txBody>
          <a:bodyPr wrap="square" rtlCol="0">
            <a:spAutoFit/>
          </a:bodyPr>
          <a:lstStyle/>
          <a:p>
            <a:pPr>
              <a:defRPr/>
            </a:pPr>
            <a:r>
              <a:rPr lang="sv" sz="1400" b="1" noProof="0" dirty="0">
                <a:latin typeface="Poppins"/>
              </a:rPr>
              <a:t>Vilket markspecifikt och tvärvetenskapligt innehåll måste tas upp?
</a:t>
            </a:r>
            <a:r>
              <a:rPr lang="sv" sz="1400" noProof="0" dirty="0">
                <a:latin typeface="Poppins"/>
              </a:rPr>
              <a:t>Icke tillämpningsorienterat och tillämpningsorienterat innehåll (kompetenser): t.ex. markkunskap, markrelaterade metoder, procedurell kunskap, kommunikation som rör markkunskap (t.ex. diagram), ämnesspecifikt akademiskt språk, modellering av förändring etc.</a:t>
            </a:r>
          </a:p>
        </p:txBody>
      </p:sp>
      <p:sp>
        <p:nvSpPr>
          <p:cNvPr id="4" name="Title 3">
            <a:extLst>
              <a:ext uri="{FF2B5EF4-FFF2-40B4-BE49-F238E27FC236}">
                <a16:creationId xmlns:a16="http://schemas.microsoft.com/office/drawing/2014/main" id="{37E32AE9-B075-8293-260E-2D3272D67011}"/>
              </a:ext>
            </a:extLst>
          </p:cNvPr>
          <p:cNvSpPr>
            <a:spLocks noGrp="1"/>
          </p:cNvSpPr>
          <p:nvPr>
            <p:ph type="title"/>
          </p:nvPr>
        </p:nvSpPr>
        <p:spPr/>
        <p:txBody>
          <a:bodyPr>
            <a:normAutofit fontScale="90000"/>
          </a:bodyPr>
          <a:lstStyle/>
          <a:p>
            <a:r>
              <a:rPr lang="sv" dirty="0"/>
              <a:t>Frågor att ta ställning till för att förbättra kunskapen om mark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6" name="Rechteck 5"/>
          <p:cNvSpPr/>
          <p:nvPr/>
        </p:nvSpPr>
        <p:spPr bwMode="auto">
          <a:xfrm>
            <a:off x="1501506" y="1541464"/>
            <a:ext cx="8903305" cy="4093428"/>
          </a:xfrm>
          <a:prstGeom prst="rect">
            <a:avLst/>
          </a:prstGeom>
        </p:spPr>
        <p:txBody>
          <a:bodyPr wrap="square">
            <a:spAutoFit/>
          </a:bodyPr>
          <a:lstStyle/>
          <a:p>
            <a:pPr>
              <a:lnSpc>
                <a:spcPct val="150000"/>
              </a:lnSpc>
              <a:defRPr/>
            </a:pPr>
            <a:r>
              <a:rPr lang="sv" sz="2000" b="1" noProof="0" dirty="0">
                <a:latin typeface="Poppins"/>
              </a:rPr>
              <a:t>”Livet på jorden är beroende av frisk mark.</a:t>
            </a:r>
            <a:r>
              <a:rPr lang="sv" sz="2000" noProof="0" dirty="0">
                <a:latin typeface="Poppins"/>
              </a:rPr>
              <a:t> Marken är grunden för våra livsmedelssystem. Den ger rent vatten och livsmiljöer till biologisk mångfald samtidigt som den bidrar till klimatresiliens. Den understödjer vårt kulturarv och våra landskap och är basen för vår ekonomi och vårt välstånd. Dock uppskattas </a:t>
            </a:r>
            <a:r>
              <a:rPr lang="sv" sz="2000" b="1" noProof="0" dirty="0">
                <a:latin typeface="Poppins"/>
              </a:rPr>
              <a:t>mellan 60 och 70 % av marken i EU ha dålig markhälsa.</a:t>
            </a:r>
            <a:r>
              <a:rPr lang="sv" sz="2000" noProof="0" dirty="0">
                <a:latin typeface="Poppins"/>
              </a:rPr>
              <a:t> Mark är en ömtålig resurs som </a:t>
            </a:r>
            <a:r>
              <a:rPr lang="sv" sz="2000" b="1" noProof="0" dirty="0">
                <a:latin typeface="Poppins"/>
              </a:rPr>
              <a:t>måste skötas noggrant och tryggas för kommande generationer” </a:t>
            </a:r>
          </a:p>
          <a:p>
            <a:pPr algn="r">
              <a:lnSpc>
                <a:spcPct val="150000"/>
              </a:lnSpc>
              <a:defRPr/>
            </a:pPr>
            <a:r>
              <a:rPr lang="sv" sz="2000" b="1" noProof="0" dirty="0">
                <a:latin typeface="Poppins"/>
              </a:rPr>
              <a:t>(EU-uppdrag: En giv för den europeiska marken). </a:t>
            </a:r>
          </a:p>
          <a:p>
            <a:pPr>
              <a:defRPr/>
            </a:pPr>
            <a:endParaRPr lang="sv" sz="2000" noProof="0" dirty="0">
              <a:latin typeface="Poppins"/>
            </a:endParaRPr>
          </a:p>
        </p:txBody>
      </p:sp>
      <p:sp>
        <p:nvSpPr>
          <p:cNvPr id="2" name="Title 1">
            <a:extLst>
              <a:ext uri="{FF2B5EF4-FFF2-40B4-BE49-F238E27FC236}">
                <a16:creationId xmlns:a16="http://schemas.microsoft.com/office/drawing/2014/main" id="{163600E8-8713-B33D-56D7-67E58379A82D}"/>
              </a:ext>
            </a:extLst>
          </p:cNvPr>
          <p:cNvSpPr>
            <a:spLocks noGrp="1"/>
          </p:cNvSpPr>
          <p:nvPr>
            <p:ph type="title"/>
          </p:nvPr>
        </p:nvSpPr>
        <p:spPr/>
        <p:txBody>
          <a:bodyPr>
            <a:normAutofit/>
          </a:bodyPr>
          <a:lstStyle/>
          <a:p>
            <a:r>
              <a:rPr lang="sv" dirty="0"/>
              <a:t>Varför undervisa om markhälsa?</a:t>
            </a:r>
          </a:p>
        </p:txBody>
      </p:sp>
    </p:spTree>
  </p:cSld>
  <p:clrMapOvr>
    <a:masterClrMapping/>
  </p:clrMapOvr>
</p:sld>
</file>

<file path=ppt/theme/theme1.xml><?xml version="1.0" encoding="utf-8"?>
<a:theme xmlns:a="http://schemas.openxmlformats.org/drawingml/2006/main" name="1_Tema de Office">
  <a:themeElements>
    <a:clrScheme name="LOESS">
      <a:dk1>
        <a:srgbClr val="000000"/>
      </a:dk1>
      <a:lt1>
        <a:srgbClr val="FFFFFF"/>
      </a:lt1>
      <a:dk2>
        <a:srgbClr val="59302C"/>
      </a:dk2>
      <a:lt2>
        <a:srgbClr val="0CB08E"/>
      </a:lt2>
      <a:accent1>
        <a:srgbClr val="0CB08E"/>
      </a:accent1>
      <a:accent2>
        <a:srgbClr val="00797A"/>
      </a:accent2>
      <a:accent3>
        <a:srgbClr val="FFFFFF"/>
      </a:accent3>
      <a:accent4>
        <a:srgbClr val="0CB08E"/>
      </a:accent4>
      <a:accent5>
        <a:srgbClr val="42B75F"/>
      </a:accent5>
      <a:accent6>
        <a:srgbClr val="70AD47"/>
      </a:accent6>
      <a:hlink>
        <a:srgbClr val="FFFFFF"/>
      </a:hlink>
      <a:folHlink>
        <a:srgbClr val="00797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B76055-C66F-4A7B-B21B-6CB7211F0642}">
  <ds:schemaRefs>
    <ds:schemaRef ds:uri="http://schemas.microsoft.com/sharepoint/v3/contenttype/forms"/>
  </ds:schemaRefs>
</ds:datastoreItem>
</file>

<file path=customXml/itemProps2.xml><?xml version="1.0" encoding="utf-8"?>
<ds:datastoreItem xmlns:ds="http://schemas.openxmlformats.org/officeDocument/2006/customXml" ds:itemID="{A31E25E9-B9F0-412D-AB20-BD9F488523C9}">
  <ds:schemaRefs>
    <ds:schemaRef ds:uri="http://purl.org/dc/elements/1.1/"/>
    <ds:schemaRef ds:uri="49b9c972-6c78-424e-8500-a22f256d764b"/>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64392dc-dad9-45cc-9b02-6ff2a8be1f79"/>
  </ds:schemaRefs>
</ds:datastoreItem>
</file>

<file path=customXml/itemProps3.xml><?xml version="1.0" encoding="utf-8"?>
<ds:datastoreItem xmlns:ds="http://schemas.openxmlformats.org/officeDocument/2006/customXml" ds:itemID="{E132AC7A-3C5A-4A94-89FA-C1B4C0609C9C}"/>
</file>

<file path=docProps/app.xml><?xml version="1.0" encoding="utf-8"?>
<Properties xmlns="http://schemas.openxmlformats.org/officeDocument/2006/extended-properties" xmlns:vt="http://schemas.openxmlformats.org/officeDocument/2006/docPropsVTypes">
  <Template/>
  <TotalTime>207</TotalTime>
  <Words>3796</Words>
  <Application>Microsoft Office PowerPoint</Application>
  <PresentationFormat>Widescreen</PresentationFormat>
  <Paragraphs>432</Paragraphs>
  <Slides>57</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Aptos</vt:lpstr>
      <vt:lpstr>Arial</vt:lpstr>
      <vt:lpstr>Bebas Neue</vt:lpstr>
      <vt:lpstr>Calibri</vt:lpstr>
      <vt:lpstr>MuseoSans</vt:lpstr>
      <vt:lpstr>Poppins</vt:lpstr>
      <vt:lpstr>Segoe UI</vt:lpstr>
      <vt:lpstr>Wingdings</vt:lpstr>
      <vt:lpstr>1_Tema de Office</vt:lpstr>
      <vt:lpstr>PowerPoint Presentation</vt:lpstr>
      <vt:lpstr>Översikt</vt:lpstr>
      <vt:lpstr>Modul 1</vt:lpstr>
      <vt:lpstr>Vad innebär ”god miljöundervisning” för dig?</vt:lpstr>
      <vt:lpstr>Vad innebär ”god miljöundervisning”?</vt:lpstr>
      <vt:lpstr>10 egenskaper hos ”god undervisning”?</vt:lpstr>
      <vt:lpstr>Markhälsa (undervisning)</vt:lpstr>
      <vt:lpstr>Frågor att ta ställning till för att förbättra kunskapen om mark</vt:lpstr>
      <vt:lpstr>Varför undervisa om markhälsa?</vt:lpstr>
      <vt:lpstr>PowerPoint Presentation</vt:lpstr>
      <vt:lpstr>PowerPoint Presentation</vt:lpstr>
      <vt:lpstr>Modul 2</vt:lpstr>
      <vt:lpstr>Undervisning i markhälsa – enligt 5E-modellen</vt:lpstr>
      <vt:lpstr>engagera</vt:lpstr>
      <vt:lpstr>Undervisning i markhälsa</vt:lpstr>
      <vt:lpstr>Väck intresse – gör eleverna engagerade i ämnet</vt:lpstr>
      <vt:lpstr>Väck intresse – gör eleverna engagerade i ämnet</vt:lpstr>
      <vt:lpstr>Väck intresse – gör eleverna engagerade i ämnet</vt:lpstr>
      <vt:lpstr>Elevers föruppfattningar</vt:lpstr>
      <vt:lpstr>Elevtankar</vt:lpstr>
      <vt:lpstr>Elevtankar</vt:lpstr>
      <vt:lpstr>Elevtankar</vt:lpstr>
      <vt:lpstr>Uppgift till modul 3:</vt:lpstr>
      <vt:lpstr>Modul 3</vt:lpstr>
      <vt:lpstr>utforska</vt:lpstr>
      <vt:lpstr>Eleverna tar själva reda på något nytt</vt:lpstr>
      <vt:lpstr>Eleverna tar själva reda på något nytt</vt:lpstr>
      <vt:lpstr>Hur forskare skaffar kunskap</vt:lpstr>
      <vt:lpstr>Metoder för att aktivt arbeta med innehåll</vt:lpstr>
      <vt:lpstr>De som förklarar lär sig mest</vt:lpstr>
      <vt:lpstr>De som förklarar lär sig mest</vt:lpstr>
      <vt:lpstr>De som förklarar lär sig mest</vt:lpstr>
      <vt:lpstr>De som förklarar lär sig mest</vt:lpstr>
      <vt:lpstr>förklaring</vt:lpstr>
      <vt:lpstr>Tio punkter som kännetecknar en bra förklaring i en skolkontext</vt:lpstr>
      <vt:lpstr>Exempel: Markprofil</vt:lpstr>
      <vt:lpstr>Informationstäthet</vt:lpstr>
      <vt:lpstr>att bearbeta bilder kräver stöd från läraren</vt:lpstr>
      <vt:lpstr>Modul 4</vt:lpstr>
      <vt:lpstr>Utveckla – gräv djupare</vt:lpstr>
      <vt:lpstr>Utveckla – gräv djupare</vt:lpstr>
      <vt:lpstr>Lärande med hjälp av samhällsfrågor med naturvetenskapligt innehåll (SNI)</vt:lpstr>
      <vt:lpstr>SNI – samhällsfrågor med naturvetenskapligt innehåll</vt:lpstr>
      <vt:lpstr>SNI – samhällsfrågor med naturvetenskapligt innehåll – uppgift</vt:lpstr>
      <vt:lpstr>Få feedback</vt:lpstr>
      <vt:lpstr>Få feedback</vt:lpstr>
      <vt:lpstr>Få feedback</vt:lpstr>
      <vt:lpstr>Få feedback</vt:lpstr>
      <vt:lpstr>Begreppskartor visualiserar elevernas ”mentala modeller” </vt:lpstr>
      <vt:lpstr>Begreppskartor är begreppskort för ”mentala modeller”</vt:lpstr>
      <vt:lpstr>Analysera begreppskartor</vt:lpstr>
      <vt:lpstr>Få feedback – begreppskarta </vt:lpstr>
      <vt:lpstr>Begreppskarta – uppgift </vt:lpstr>
      <vt:lpstr>Nu är det din tur:</vt:lpstr>
      <vt:lpstr>Nu är det din tur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Jiménez, Israel</dc:creator>
  <cp:lastModifiedBy>Christina Makarona</cp:lastModifiedBy>
  <cp:revision>174</cp:revision>
  <dcterms:created xsi:type="dcterms:W3CDTF">2023-07-31T09:53:39Z</dcterms:created>
  <dcterms:modified xsi:type="dcterms:W3CDTF">2026-04-02T11:47:06Z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MediaServiceImageTags">
    <vt:lpwstr/>
  </property>
</Properties>
</file>