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2"/>
  </p:notesMasterIdLst>
  <p:sldIdLst>
    <p:sldId id="256" r:id="rId5"/>
    <p:sldId id="304" r:id="rId6"/>
    <p:sldId id="303" r:id="rId7"/>
    <p:sldId id="257" r:id="rId8"/>
    <p:sldId id="258" r:id="rId9"/>
    <p:sldId id="259" r:id="rId10"/>
    <p:sldId id="261" r:id="rId11"/>
    <p:sldId id="262" r:id="rId12"/>
    <p:sldId id="265" r:id="rId13"/>
    <p:sldId id="263" r:id="rId14"/>
    <p:sldId id="266" r:id="rId15"/>
    <p:sldId id="307" r:id="rId16"/>
    <p:sldId id="319" r:id="rId17"/>
    <p:sldId id="267" r:id="rId18"/>
    <p:sldId id="268" r:id="rId19"/>
    <p:sldId id="269" r:id="rId20"/>
    <p:sldId id="270" r:id="rId21"/>
    <p:sldId id="271" r:id="rId22"/>
    <p:sldId id="272" r:id="rId23"/>
    <p:sldId id="273" r:id="rId24"/>
    <p:sldId id="318" r:id="rId25"/>
    <p:sldId id="308" r:id="rId26"/>
    <p:sldId id="274" r:id="rId27"/>
    <p:sldId id="309" r:id="rId28"/>
    <p:sldId id="275" r:id="rId29"/>
    <p:sldId id="276" r:id="rId30"/>
    <p:sldId id="277" r:id="rId31"/>
    <p:sldId id="278" r:id="rId32"/>
    <p:sldId id="279" r:id="rId33"/>
    <p:sldId id="280" r:id="rId34"/>
    <p:sldId id="281" r:id="rId35"/>
    <p:sldId id="314" r:id="rId36"/>
    <p:sldId id="282" r:id="rId37"/>
    <p:sldId id="286" r:id="rId38"/>
    <p:sldId id="287" r:id="rId39"/>
    <p:sldId id="310" r:id="rId40"/>
    <p:sldId id="284" r:id="rId41"/>
    <p:sldId id="285" r:id="rId42"/>
    <p:sldId id="311" r:id="rId43"/>
    <p:sldId id="288" r:id="rId44"/>
    <p:sldId id="289" r:id="rId45"/>
    <p:sldId id="290" r:id="rId46"/>
    <p:sldId id="291" r:id="rId47"/>
    <p:sldId id="292" r:id="rId48"/>
    <p:sldId id="293" r:id="rId49"/>
    <p:sldId id="294" r:id="rId50"/>
    <p:sldId id="295" r:id="rId51"/>
    <p:sldId id="296" r:id="rId52"/>
    <p:sldId id="297" r:id="rId53"/>
    <p:sldId id="315" r:id="rId54"/>
    <p:sldId id="298" r:id="rId55"/>
    <p:sldId id="316" r:id="rId56"/>
    <p:sldId id="317" r:id="rId57"/>
    <p:sldId id="300" r:id="rId58"/>
    <p:sldId id="312" r:id="rId59"/>
    <p:sldId id="301" r:id="rId60"/>
    <p:sldId id="302" r:id="rId61"/>
  </p:sldIdLst>
  <p:sldSz cx="12192000" cy="6858000"/>
  <p:notesSz cx="6858000" cy="9144000"/>
  <p:defaultText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99DF2B-F3AE-C70E-3B29-DE486ADAD40C}" name="Lucas Weinberg" initials="LW" userId="S::lucas.weinberg_uibk.ac.at#ext#@wilabonn.onmicrosoft.com::03f511b6-2c31-47d9-87ce-ccb32745f318" providerId="AD"/>
  <p188:author id="{EE9D1B38-79CD-856F-9D4E-FCA1C09388E1}" name="Christina Makarona" initials="CM" userId="S::christina.makarona@eun.org::ed67c8ba-9bc6-4c9b-aae6-af36f9de05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zanne Kapelari" initials="SK" lastIdx="4" clrIdx="0">
    <p:extLst>
      <p:ext uri="{19B8F6BF-5375-455C-9EA6-DF929625EA0E}">
        <p15:presenceInfo xmlns:p15="http://schemas.microsoft.com/office/powerpoint/2012/main" userId="S-1-5-21-2037284933-2388869433-1188439103-25346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2AB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60" autoAdjust="0"/>
  </p:normalViewPr>
  <p:slideViewPr>
    <p:cSldViewPr snapToGrid="0">
      <p:cViewPr varScale="1">
        <p:scale>
          <a:sx n="61" d="100"/>
          <a:sy n="61" d="100"/>
        </p:scale>
        <p:origin x="1098" y="7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40977-7E98-45B4-A5E8-281AB6C0631B}" type="doc">
      <dgm:prSet loTypeId="urn:microsoft.com/office/officeart/2005/8/layout/cycle2#1" loCatId="cycle" qsTypeId="urn:microsoft.com/office/officeart/2005/8/quickstyle/simple1#1" qsCatId="simple" csTypeId="urn:microsoft.com/office/officeart/2005/8/colors/colorful1" csCatId="colorful" phldr="1"/>
      <dgm:spPr bwMode="auto"/>
      <dgm:t>
        <a:bodyPr/>
        <a:lstStyle/>
        <a:p>
          <a:pPr>
            <a:defRPr/>
          </a:pPr>
          <a:endParaRPr lang="de-DE"/>
        </a:p>
      </dgm:t>
    </dgm:pt>
    <dgm:pt modelId="{A870EB9C-6F9F-4766-A11B-9DFA977C0EA5}">
      <dgm:prSet phldrT="[Text]"/>
      <dgm:spPr bwMode="auto">
        <a:solidFill>
          <a:schemeClr val="accent6">
            <a:lumMod val="60000"/>
            <a:lumOff val="40000"/>
          </a:schemeClr>
        </a:solidFill>
      </dgm:spPr>
      <dgm:t>
        <a:bodyPr/>
        <a:lstStyle/>
        <a:p>
          <a:pPr>
            <a:defRPr/>
          </a:pPr>
          <a:r>
            <a:rPr lang="tr" b="1" noProof="0" dirty="0">
              <a:solidFill>
                <a:sysClr val="windowText" lastClr="000000"/>
              </a:solidFill>
            </a:rPr>
            <a:t>Kim?</a:t>
          </a:r>
        </a:p>
      </dgm:t>
    </dgm:pt>
    <dgm:pt modelId="{56DBC300-DCB6-46AF-8C92-556C6A5C2A67}" type="parTrans" cxnId="{7CFBFADC-981B-45BD-8E40-48323BF4B6D4}">
      <dgm:prSet/>
      <dgm:spPr bwMode="auto"/>
      <dgm:t>
        <a:bodyPr/>
        <a:lstStyle/>
        <a:p>
          <a:pPr>
            <a:defRPr/>
          </a:pPr>
          <a:endParaRPr lang="de-DE"/>
        </a:p>
      </dgm:t>
    </dgm:pt>
    <dgm:pt modelId="{0DDCBF19-5920-4ABB-A152-D9B8D53FA369}" type="sibTrans" cxnId="{7CFBFADC-981B-45BD-8E40-48323BF4B6D4}">
      <dgm:prSet/>
      <dgm:spPr bwMode="auto">
        <a:solidFill>
          <a:schemeClr val="bg1">
            <a:lumMod val="65000"/>
          </a:schemeClr>
        </a:solidFill>
      </dgm:spPr>
      <dgm:t>
        <a:bodyPr/>
        <a:lstStyle/>
        <a:p>
          <a:pPr>
            <a:defRPr/>
          </a:pPr>
          <a:endParaRPr lang="de-DE"/>
        </a:p>
      </dgm:t>
    </dgm:pt>
    <dgm:pt modelId="{4AA4411A-C87E-4111-BC7E-098BCF012748}">
      <dgm:prSet phldrT="[Text]"/>
      <dgm:spPr bwMode="auto">
        <a:solidFill>
          <a:schemeClr val="accent2"/>
        </a:solidFill>
      </dgm:spPr>
      <dgm:t>
        <a:bodyPr/>
        <a:lstStyle/>
        <a:p>
          <a:pPr>
            <a:defRPr/>
          </a:pPr>
          <a:r>
            <a:rPr lang="tr" b="1" noProof="0" dirty="0">
              <a:solidFill>
                <a:sysClr val="windowText" lastClr="000000"/>
              </a:solidFill>
            </a:rPr>
            <a:t>Ne?</a:t>
          </a:r>
        </a:p>
      </dgm:t>
    </dgm:pt>
    <dgm:pt modelId="{49508413-CB85-4B22-8141-BB13E4CA67B9}" type="parTrans" cxnId="{C1342D25-DD68-47E4-981E-BA22B81D408A}">
      <dgm:prSet/>
      <dgm:spPr bwMode="auto"/>
      <dgm:t>
        <a:bodyPr/>
        <a:lstStyle/>
        <a:p>
          <a:pPr>
            <a:defRPr/>
          </a:pPr>
          <a:endParaRPr lang="de-DE"/>
        </a:p>
      </dgm:t>
    </dgm:pt>
    <dgm:pt modelId="{57223551-C62E-40F3-8503-F71A9DCFBC07}" type="sibTrans" cxnId="{C1342D25-DD68-47E4-981E-BA22B81D408A}">
      <dgm:prSet/>
      <dgm:spPr bwMode="auto"/>
      <dgm:t>
        <a:bodyPr/>
        <a:lstStyle/>
        <a:p>
          <a:pPr>
            <a:defRPr/>
          </a:pPr>
          <a:endParaRPr lang="de-DE"/>
        </a:p>
      </dgm:t>
    </dgm:pt>
    <dgm:pt modelId="{D4414C03-5C56-4BC6-A27B-BC6269FEDA14}">
      <dgm:prSet phldrT="[Text]"/>
      <dgm:spPr bwMode="auto">
        <a:solidFill>
          <a:schemeClr val="accent4">
            <a:lumMod val="75000"/>
          </a:schemeClr>
        </a:solidFill>
      </dgm:spPr>
      <dgm:t>
        <a:bodyPr/>
        <a:lstStyle/>
        <a:p>
          <a:pPr>
            <a:defRPr/>
          </a:pPr>
          <a:r>
            <a:rPr lang="tr" b="1" noProof="0" dirty="0">
              <a:solidFill>
                <a:sysClr val="windowText" lastClr="000000"/>
              </a:solidFill>
            </a:rPr>
            <a:t>Nasıl?</a:t>
          </a:r>
        </a:p>
      </dgm:t>
    </dgm:pt>
    <dgm:pt modelId="{A20EBA7D-F9EE-4195-9C81-75BF6992B8AB}" type="parTrans" cxnId="{45D681E5-BD2A-4524-A8E6-196A49F67B89}">
      <dgm:prSet/>
      <dgm:spPr bwMode="auto"/>
      <dgm:t>
        <a:bodyPr/>
        <a:lstStyle/>
        <a:p>
          <a:pPr>
            <a:defRPr/>
          </a:pPr>
          <a:endParaRPr lang="de-DE"/>
        </a:p>
      </dgm:t>
    </dgm:pt>
    <dgm:pt modelId="{998493CF-1049-4C97-9417-0B606AAFEC74}" type="sibTrans" cxnId="{45D681E5-BD2A-4524-A8E6-196A49F67B89}">
      <dgm:prSet/>
      <dgm:spPr bwMode="auto">
        <a:solidFill>
          <a:schemeClr val="bg1">
            <a:lumMod val="65000"/>
          </a:schemeClr>
        </a:solidFill>
      </dgm:spPr>
      <dgm:t>
        <a:bodyPr/>
        <a:lstStyle/>
        <a:p>
          <a:pPr>
            <a:defRPr/>
          </a:pPr>
          <a:endParaRPr lang="de-DE"/>
        </a:p>
      </dgm:t>
    </dgm:pt>
    <dgm:pt modelId="{27FD10D0-C165-4893-A3D1-B8CE2A11B6CF}">
      <dgm:prSet phldrT="[Text]"/>
      <dgm:spPr bwMode="auto">
        <a:solidFill>
          <a:schemeClr val="accent6">
            <a:lumMod val="75000"/>
          </a:schemeClr>
        </a:solidFill>
      </dgm:spPr>
      <dgm:t>
        <a:bodyPr/>
        <a:lstStyle/>
        <a:p>
          <a:pPr>
            <a:defRPr/>
          </a:pPr>
          <a:r>
            <a:rPr lang="tr" b="1" noProof="0" dirty="0">
              <a:solidFill>
                <a:sysClr val="windowText" lastClr="000000"/>
              </a:solidFill>
            </a:rPr>
            <a:t>Materyaller?</a:t>
          </a:r>
        </a:p>
      </dgm:t>
    </dgm:pt>
    <dgm:pt modelId="{A297AFEE-A911-419D-A108-F4EDC354C901}" type="parTrans" cxnId="{FA975B11-6DEA-4E0C-BDD2-7B661F73B66F}">
      <dgm:prSet/>
      <dgm:spPr bwMode="auto"/>
      <dgm:t>
        <a:bodyPr/>
        <a:lstStyle/>
        <a:p>
          <a:pPr>
            <a:defRPr/>
          </a:pPr>
          <a:endParaRPr lang="de-DE"/>
        </a:p>
      </dgm:t>
    </dgm:pt>
    <dgm:pt modelId="{F1C86441-F680-4140-9D0A-E884FC3F6BB7}" type="sibTrans" cxnId="{FA975B11-6DEA-4E0C-BDD2-7B661F73B66F}">
      <dgm:prSet/>
      <dgm:spPr bwMode="auto">
        <a:solidFill>
          <a:schemeClr val="bg1">
            <a:lumMod val="65000"/>
          </a:schemeClr>
        </a:solidFill>
      </dgm:spPr>
      <dgm:t>
        <a:bodyPr/>
        <a:lstStyle/>
        <a:p>
          <a:pPr>
            <a:defRPr/>
          </a:pPr>
          <a:endParaRPr lang="de-DE"/>
        </a:p>
      </dgm:t>
    </dgm:pt>
    <dgm:pt modelId="{89773333-C0A7-4EAE-B18C-CC1AE2260801}">
      <dgm:prSet phldrT="[Text]"/>
      <dgm:spPr bwMode="auto">
        <a:solidFill>
          <a:schemeClr val="accent2">
            <a:lumMod val="40000"/>
            <a:lumOff val="60000"/>
          </a:schemeClr>
        </a:solidFill>
      </dgm:spPr>
      <dgm:t>
        <a:bodyPr/>
        <a:lstStyle/>
        <a:p>
          <a:pPr>
            <a:defRPr/>
          </a:pPr>
          <a:r>
            <a:rPr lang="tr" b="1" noProof="0" dirty="0">
              <a:solidFill>
                <a:sysClr val="windowText" lastClr="000000"/>
              </a:solidFill>
            </a:rPr>
            <a:t>Nerede?</a:t>
          </a:r>
        </a:p>
      </dgm:t>
    </dgm:pt>
    <dgm:pt modelId="{105077BA-AD89-4EDB-8BE2-A36E3A068DFA}" type="parTrans" cxnId="{3A44B45C-CCD7-41FD-9FC3-7AF94B035BF6}">
      <dgm:prSet/>
      <dgm:spPr bwMode="auto"/>
      <dgm:t>
        <a:bodyPr/>
        <a:lstStyle/>
        <a:p>
          <a:pPr>
            <a:defRPr/>
          </a:pPr>
          <a:endParaRPr lang="de-DE"/>
        </a:p>
      </dgm:t>
    </dgm:pt>
    <dgm:pt modelId="{FF6D4B45-AFAC-466F-B6F9-78C1B0957CA4}" type="sibTrans" cxnId="{3A44B45C-CCD7-41FD-9FC3-7AF94B035BF6}">
      <dgm:prSet/>
      <dgm:spPr bwMode="auto">
        <a:solidFill>
          <a:schemeClr val="bg1">
            <a:lumMod val="65000"/>
          </a:schemeClr>
        </a:solidFill>
      </dgm:spPr>
      <dgm:t>
        <a:bodyPr/>
        <a:lstStyle/>
        <a:p>
          <a:pPr>
            <a:defRPr/>
          </a:pPr>
          <a:endParaRPr lang="de-DE"/>
        </a:p>
      </dgm:t>
    </dgm:pt>
    <dgm:pt modelId="{40B6DAA1-5A4C-4E67-8BBF-90A39BFA41F1}">
      <dgm:prSet phldrT="[Text]"/>
      <dgm:spPr bwMode="auto">
        <a:solidFill>
          <a:schemeClr val="accent4">
            <a:lumMod val="40000"/>
            <a:lumOff val="60000"/>
          </a:schemeClr>
        </a:solidFill>
      </dgm:spPr>
      <dgm:t>
        <a:bodyPr/>
        <a:lstStyle/>
        <a:p>
          <a:pPr>
            <a:defRPr/>
          </a:pPr>
          <a:r>
            <a:rPr lang="tr" b="1" noProof="0" dirty="0">
              <a:solidFill>
                <a:sysClr val="windowText" lastClr="000000"/>
              </a:solidFill>
            </a:rPr>
            <a:t>Neden?</a:t>
          </a:r>
        </a:p>
      </dgm:t>
    </dgm:pt>
    <dgm:pt modelId="{30C4D46F-DCEA-4C9F-9F49-937D726FAC66}" type="parTrans" cxnId="{896B4352-8AC0-4167-BF64-AA1D1232C06F}">
      <dgm:prSet/>
      <dgm:spPr bwMode="auto"/>
      <dgm:t>
        <a:bodyPr/>
        <a:lstStyle/>
        <a:p>
          <a:pPr>
            <a:defRPr/>
          </a:pPr>
          <a:endParaRPr lang="de-DE"/>
        </a:p>
      </dgm:t>
    </dgm:pt>
    <dgm:pt modelId="{72719A51-82BB-4EA0-A2F7-06B5BC086FA6}" type="sibTrans" cxnId="{896B4352-8AC0-4167-BF64-AA1D1232C06F}">
      <dgm:prSet/>
      <dgm:spPr bwMode="auto">
        <a:solidFill>
          <a:schemeClr val="bg1">
            <a:lumMod val="65000"/>
          </a:schemeClr>
        </a:solidFill>
      </dgm:spPr>
      <dgm:t>
        <a:bodyPr/>
        <a:lstStyle/>
        <a:p>
          <a:pPr>
            <a:defRPr/>
          </a:pPr>
          <a:endParaRPr lang="de-DE"/>
        </a:p>
      </dgm:t>
    </dgm:pt>
    <dgm:pt modelId="{EE149F32-7D51-468B-9D6F-9D9C97F5DB7B}" type="pres">
      <dgm:prSet presAssocID="{62D40977-7E98-45B4-A5E8-281AB6C0631B}" presName="cycle" presStyleCnt="0">
        <dgm:presLayoutVars>
          <dgm:dir/>
          <dgm:resizeHandles val="exact"/>
        </dgm:presLayoutVars>
      </dgm:prSet>
      <dgm:spPr bwMode="auto"/>
    </dgm:pt>
    <dgm:pt modelId="{EB35021C-369D-48A5-B87A-BF324E49C3AE}" type="pres">
      <dgm:prSet presAssocID="{A870EB9C-6F9F-4766-A11B-9DFA977C0EA5}" presName="node" presStyleLbl="node1" presStyleIdx="0" presStyleCnt="6" custRadScaleRad="99288" custRadScaleInc="-2632">
        <dgm:presLayoutVars>
          <dgm:bulletEnabled val="1"/>
        </dgm:presLayoutVars>
      </dgm:prSet>
      <dgm:spPr bwMode="auto"/>
    </dgm:pt>
    <dgm:pt modelId="{464270D1-E852-486D-84E0-62DF6ADCB02B}" type="pres">
      <dgm:prSet presAssocID="{0DDCBF19-5920-4ABB-A152-D9B8D53FA369}" presName="sibTrans" presStyleLbl="sibTrans2D1" presStyleIdx="0" presStyleCnt="6" custScaleY="22663"/>
      <dgm:spPr bwMode="auto">
        <a:prstGeom prst="leftRightArrow">
          <a:avLst>
            <a:gd name="adj1" fmla="val 50000"/>
            <a:gd name="adj2" fmla="val 50000"/>
          </a:avLst>
        </a:prstGeom>
      </dgm:spPr>
    </dgm:pt>
    <dgm:pt modelId="{68065A07-1CBA-4541-8AEA-10FD8ED4368D}" type="pres">
      <dgm:prSet presAssocID="{0DDCBF19-5920-4ABB-A152-D9B8D53FA369}" presName="connectorText" presStyleLbl="sibTrans2D1" presStyleIdx="0" presStyleCnt="6"/>
      <dgm:spPr bwMode="auto"/>
    </dgm:pt>
    <dgm:pt modelId="{54146A4C-2E3D-46E7-93C8-7A18C860C319}" type="pres">
      <dgm:prSet presAssocID="{4AA4411A-C87E-4111-BC7E-098BCF012748}" presName="node" presStyleLbl="node1" presStyleIdx="1" presStyleCnt="6">
        <dgm:presLayoutVars>
          <dgm:bulletEnabled val="1"/>
        </dgm:presLayoutVars>
      </dgm:prSet>
      <dgm:spPr bwMode="auto"/>
    </dgm:pt>
    <dgm:pt modelId="{B6169AF8-DAEB-4703-A83F-F9B5D5F91028}" type="pres">
      <dgm:prSet presAssocID="{57223551-C62E-40F3-8503-F71A9DCFBC07}" presName="sibTrans" presStyleLbl="sibTrans2D1" presStyleIdx="1" presStyleCnt="6" custFlipVert="1" custScaleX="123292" custScaleY="19354"/>
      <dgm:spPr bwMode="auto">
        <a:prstGeom prst="leftRightArrow">
          <a:avLst>
            <a:gd name="adj1" fmla="val 50000"/>
            <a:gd name="adj2" fmla="val 50000"/>
          </a:avLst>
        </a:prstGeom>
      </dgm:spPr>
    </dgm:pt>
    <dgm:pt modelId="{D38A2808-7F2A-4A46-9437-CF78D99157B0}" type="pres">
      <dgm:prSet presAssocID="{57223551-C62E-40F3-8503-F71A9DCFBC07}" presName="connectorText" presStyleLbl="sibTrans2D1" presStyleIdx="1" presStyleCnt="6"/>
      <dgm:spPr bwMode="auto">
        <a:prstGeom prst="leftRightArrow">
          <a:avLst>
            <a:gd name="adj1" fmla="val 50000"/>
            <a:gd name="adj2" fmla="val 50000"/>
          </a:avLst>
        </a:prstGeom>
      </dgm:spPr>
    </dgm:pt>
    <dgm:pt modelId="{C1BF4A05-4A8D-433C-A00D-70881D73B156}" type="pres">
      <dgm:prSet presAssocID="{D4414C03-5C56-4BC6-A27B-BC6269FEDA14}" presName="node" presStyleLbl="node1" presStyleIdx="2" presStyleCnt="6">
        <dgm:presLayoutVars>
          <dgm:bulletEnabled val="1"/>
        </dgm:presLayoutVars>
      </dgm:prSet>
      <dgm:spPr bwMode="auto"/>
    </dgm:pt>
    <dgm:pt modelId="{D10D183E-D9DA-4B94-A3D5-487DE83F2F67}" type="pres">
      <dgm:prSet presAssocID="{998493CF-1049-4C97-9417-0B606AAFEC74}" presName="sibTrans" presStyleLbl="sibTrans2D1" presStyleIdx="2" presStyleCnt="6" custAng="4065809" custFlipVert="1" custScaleY="24986"/>
      <dgm:spPr bwMode="auto">
        <a:prstGeom prst="leftRightArrow">
          <a:avLst>
            <a:gd name="adj1" fmla="val 50000"/>
            <a:gd name="adj2" fmla="val 50000"/>
          </a:avLst>
        </a:prstGeom>
      </dgm:spPr>
    </dgm:pt>
    <dgm:pt modelId="{88ABE737-8A69-483C-A2A4-B56160120AB6}" type="pres">
      <dgm:prSet presAssocID="{998493CF-1049-4C97-9417-0B606AAFEC74}" presName="connectorText" presStyleLbl="sibTrans2D1" presStyleIdx="2" presStyleCnt="6"/>
      <dgm:spPr bwMode="auto"/>
    </dgm:pt>
    <dgm:pt modelId="{110C6733-635D-4BB5-B727-2199089D71E7}" type="pres">
      <dgm:prSet presAssocID="{27FD10D0-C165-4893-A3D1-B8CE2A11B6CF}" presName="node" presStyleLbl="node1" presStyleIdx="3" presStyleCnt="6">
        <dgm:presLayoutVars>
          <dgm:bulletEnabled val="1"/>
        </dgm:presLayoutVars>
      </dgm:prSet>
      <dgm:spPr bwMode="auto"/>
    </dgm:pt>
    <dgm:pt modelId="{605C0996-3E2F-407E-A023-383483E92682}" type="pres">
      <dgm:prSet presAssocID="{F1C86441-F680-4140-9D0A-E884FC3F6BB7}" presName="sibTrans" presStyleLbl="sibTrans2D1" presStyleIdx="3" presStyleCnt="6" custAng="6787556" custFlipVert="1" custScaleY="26743"/>
      <dgm:spPr bwMode="auto">
        <a:prstGeom prst="leftRightArrow">
          <a:avLst>
            <a:gd name="adj1" fmla="val 50000"/>
            <a:gd name="adj2" fmla="val 50000"/>
          </a:avLst>
        </a:prstGeom>
      </dgm:spPr>
    </dgm:pt>
    <dgm:pt modelId="{100D812A-0E34-4D64-9727-C0FE92D240A9}" type="pres">
      <dgm:prSet presAssocID="{F1C86441-F680-4140-9D0A-E884FC3F6BB7}" presName="connectorText" presStyleLbl="sibTrans2D1" presStyleIdx="3" presStyleCnt="6"/>
      <dgm:spPr bwMode="auto"/>
    </dgm:pt>
    <dgm:pt modelId="{8C4E2AC0-2732-4999-9B96-74037BFE3B90}" type="pres">
      <dgm:prSet presAssocID="{89773333-C0A7-4EAE-B18C-CC1AE2260801}" presName="node" presStyleLbl="node1" presStyleIdx="4" presStyleCnt="6" custRadScaleRad="98813" custRadScaleInc="-53">
        <dgm:presLayoutVars>
          <dgm:bulletEnabled val="1"/>
        </dgm:presLayoutVars>
      </dgm:prSet>
      <dgm:spPr bwMode="auto"/>
    </dgm:pt>
    <dgm:pt modelId="{A2B7CC6E-0BF3-4AEA-BE5F-5E99178BBF1B}" type="pres">
      <dgm:prSet presAssocID="{FF6D4B45-AFAC-466F-B6F9-78C1B0957CA4}" presName="sibTrans" presStyleLbl="sibTrans2D1" presStyleIdx="4" presStyleCnt="6" custScaleY="22907"/>
      <dgm:spPr bwMode="auto">
        <a:prstGeom prst="leftRightArrow">
          <a:avLst>
            <a:gd name="adj1" fmla="val 50000"/>
            <a:gd name="adj2" fmla="val 50000"/>
          </a:avLst>
        </a:prstGeom>
      </dgm:spPr>
    </dgm:pt>
    <dgm:pt modelId="{E89AF5FC-26F3-4CC3-963B-DE516537D77A}" type="pres">
      <dgm:prSet presAssocID="{FF6D4B45-AFAC-466F-B6F9-78C1B0957CA4}" presName="connectorText" presStyleLbl="sibTrans2D1" presStyleIdx="4" presStyleCnt="6"/>
      <dgm:spPr bwMode="auto"/>
    </dgm:pt>
    <dgm:pt modelId="{CD4B29B8-F61F-434D-B94D-46951F736EC6}" type="pres">
      <dgm:prSet presAssocID="{40B6DAA1-5A4C-4E67-8BBF-90A39BFA41F1}" presName="node" presStyleLbl="node1" presStyleIdx="5" presStyleCnt="6" custRadScaleRad="100722" custRadScaleInc="-791">
        <dgm:presLayoutVars>
          <dgm:bulletEnabled val="1"/>
        </dgm:presLayoutVars>
      </dgm:prSet>
      <dgm:spPr bwMode="auto"/>
    </dgm:pt>
    <dgm:pt modelId="{4B3F328D-15D1-4B08-8DCB-1989E22A98F5}" type="pres">
      <dgm:prSet presAssocID="{72719A51-82BB-4EA0-A2F7-06B5BC086FA6}" presName="sibTrans" presStyleLbl="sibTrans2D1" presStyleIdx="5" presStyleCnt="6" custAng="20939386" custFlipVert="0" custScaleY="21776"/>
      <dgm:spPr bwMode="auto">
        <a:prstGeom prst="leftRightArrow">
          <a:avLst>
            <a:gd name="adj1" fmla="val 50000"/>
            <a:gd name="adj2" fmla="val 50000"/>
          </a:avLst>
        </a:prstGeom>
      </dgm:spPr>
    </dgm:pt>
    <dgm:pt modelId="{9075EF83-BBC8-426E-A320-5B2E9410C9C7}" type="pres">
      <dgm:prSet presAssocID="{72719A51-82BB-4EA0-A2F7-06B5BC086FA6}" presName="connectorText" presStyleLbl="sibTrans2D1" presStyleIdx="5" presStyleCnt="6"/>
      <dgm:spPr bwMode="auto"/>
    </dgm:pt>
  </dgm:ptLst>
  <dgm:cxnLst>
    <dgm:cxn modelId="{DDCB8E00-2ADA-4948-9F6D-59D281FC0451}" type="presOf" srcId="{F1C86441-F680-4140-9D0A-E884FC3F6BB7}" destId="{605C0996-3E2F-407E-A023-383483E92682}" srcOrd="0" destOrd="0" presId="urn:microsoft.com/office/officeart/2005/8/layout/cycle2#1"/>
    <dgm:cxn modelId="{FA975B11-6DEA-4E0C-BDD2-7B661F73B66F}" srcId="{62D40977-7E98-45B4-A5E8-281AB6C0631B}" destId="{27FD10D0-C165-4893-A3D1-B8CE2A11B6CF}" srcOrd="3" destOrd="0" parTransId="{A297AFEE-A911-419D-A108-F4EDC354C901}" sibTransId="{F1C86441-F680-4140-9D0A-E884FC3F6BB7}"/>
    <dgm:cxn modelId="{0B499C1C-D3A4-4E6D-B669-C349CD4F0369}" type="presOf" srcId="{62D40977-7E98-45B4-A5E8-281AB6C0631B}" destId="{EE149F32-7D51-468B-9D6F-9D9C97F5DB7B}" srcOrd="0" destOrd="0" presId="urn:microsoft.com/office/officeart/2005/8/layout/cycle2#1"/>
    <dgm:cxn modelId="{C1342D25-DD68-47E4-981E-BA22B81D408A}" srcId="{62D40977-7E98-45B4-A5E8-281AB6C0631B}" destId="{4AA4411A-C87E-4111-BC7E-098BCF012748}" srcOrd="1" destOrd="0" parTransId="{49508413-CB85-4B22-8141-BB13E4CA67B9}" sibTransId="{57223551-C62E-40F3-8503-F71A9DCFBC07}"/>
    <dgm:cxn modelId="{58CE7433-2462-4343-8000-BE85A898395D}" type="presOf" srcId="{57223551-C62E-40F3-8503-F71A9DCFBC07}" destId="{D38A2808-7F2A-4A46-9437-CF78D99157B0}" srcOrd="1" destOrd="0" presId="urn:microsoft.com/office/officeart/2005/8/layout/cycle2#1"/>
    <dgm:cxn modelId="{86C20340-CEFC-4B8D-8F62-78554B282759}" type="presOf" srcId="{4AA4411A-C87E-4111-BC7E-098BCF012748}" destId="{54146A4C-2E3D-46E7-93C8-7A18C860C319}" srcOrd="0" destOrd="0" presId="urn:microsoft.com/office/officeart/2005/8/layout/cycle2#1"/>
    <dgm:cxn modelId="{3A44B45C-CCD7-41FD-9FC3-7AF94B035BF6}" srcId="{62D40977-7E98-45B4-A5E8-281AB6C0631B}" destId="{89773333-C0A7-4EAE-B18C-CC1AE2260801}" srcOrd="4" destOrd="0" parTransId="{105077BA-AD89-4EDB-8BE2-A36E3A068DFA}" sibTransId="{FF6D4B45-AFAC-466F-B6F9-78C1B0957CA4}"/>
    <dgm:cxn modelId="{896B4352-8AC0-4167-BF64-AA1D1232C06F}" srcId="{62D40977-7E98-45B4-A5E8-281AB6C0631B}" destId="{40B6DAA1-5A4C-4E67-8BBF-90A39BFA41F1}" srcOrd="5" destOrd="0" parTransId="{30C4D46F-DCEA-4C9F-9F49-937D726FAC66}" sibTransId="{72719A51-82BB-4EA0-A2F7-06B5BC086FA6}"/>
    <dgm:cxn modelId="{EA6ABF74-5D59-412A-8919-01FF452857B0}" type="presOf" srcId="{27FD10D0-C165-4893-A3D1-B8CE2A11B6CF}" destId="{110C6733-635D-4BB5-B727-2199089D71E7}" srcOrd="0" destOrd="0" presId="urn:microsoft.com/office/officeart/2005/8/layout/cycle2#1"/>
    <dgm:cxn modelId="{52027C78-AB2C-4DD8-BC2C-0B3171898F25}" type="presOf" srcId="{89773333-C0A7-4EAE-B18C-CC1AE2260801}" destId="{8C4E2AC0-2732-4999-9B96-74037BFE3B90}" srcOrd="0" destOrd="0" presId="urn:microsoft.com/office/officeart/2005/8/layout/cycle2#1"/>
    <dgm:cxn modelId="{29B8DB82-9A47-4B04-93DC-43F34AA1B269}" type="presOf" srcId="{D4414C03-5C56-4BC6-A27B-BC6269FEDA14}" destId="{C1BF4A05-4A8D-433C-A00D-70881D73B156}" srcOrd="0" destOrd="0" presId="urn:microsoft.com/office/officeart/2005/8/layout/cycle2#1"/>
    <dgm:cxn modelId="{AF00D786-4056-407D-9BF3-26664E41A4DA}" type="presOf" srcId="{40B6DAA1-5A4C-4E67-8BBF-90A39BFA41F1}" destId="{CD4B29B8-F61F-434D-B94D-46951F736EC6}" srcOrd="0" destOrd="0" presId="urn:microsoft.com/office/officeart/2005/8/layout/cycle2#1"/>
    <dgm:cxn modelId="{3B200297-A0E4-420C-8F71-E6F9A02C235B}" type="presOf" srcId="{FF6D4B45-AFAC-466F-B6F9-78C1B0957CA4}" destId="{E89AF5FC-26F3-4CC3-963B-DE516537D77A}" srcOrd="1" destOrd="0" presId="urn:microsoft.com/office/officeart/2005/8/layout/cycle2#1"/>
    <dgm:cxn modelId="{9FCD369C-6C3C-46F0-A65A-7CB78CE23808}" type="presOf" srcId="{998493CF-1049-4C97-9417-0B606AAFEC74}" destId="{D10D183E-D9DA-4B94-A3D5-487DE83F2F67}" srcOrd="0" destOrd="0" presId="urn:microsoft.com/office/officeart/2005/8/layout/cycle2#1"/>
    <dgm:cxn modelId="{660EF3AA-2724-4945-B54D-A14F023FBF42}" type="presOf" srcId="{0DDCBF19-5920-4ABB-A152-D9B8D53FA369}" destId="{464270D1-E852-486D-84E0-62DF6ADCB02B}" srcOrd="0" destOrd="0" presId="urn:microsoft.com/office/officeart/2005/8/layout/cycle2#1"/>
    <dgm:cxn modelId="{B3C4AAAB-375E-4448-BAB8-BA77A8E4E3D6}" type="presOf" srcId="{FF6D4B45-AFAC-466F-B6F9-78C1B0957CA4}" destId="{A2B7CC6E-0BF3-4AEA-BE5F-5E99178BBF1B}" srcOrd="0" destOrd="0" presId="urn:microsoft.com/office/officeart/2005/8/layout/cycle2#1"/>
    <dgm:cxn modelId="{4B577EB0-D81B-41FA-A3ED-8D5889FB8330}" type="presOf" srcId="{72719A51-82BB-4EA0-A2F7-06B5BC086FA6}" destId="{4B3F328D-15D1-4B08-8DCB-1989E22A98F5}" srcOrd="0" destOrd="0" presId="urn:microsoft.com/office/officeart/2005/8/layout/cycle2#1"/>
    <dgm:cxn modelId="{6F4945BE-3ED0-4840-89A8-FC852E7A12DB}" type="presOf" srcId="{0DDCBF19-5920-4ABB-A152-D9B8D53FA369}" destId="{68065A07-1CBA-4541-8AEA-10FD8ED4368D}" srcOrd="1" destOrd="0" presId="urn:microsoft.com/office/officeart/2005/8/layout/cycle2#1"/>
    <dgm:cxn modelId="{4CC688CA-72E2-4DDA-BDA6-05AF3B7BA1A7}" type="presOf" srcId="{72719A51-82BB-4EA0-A2F7-06B5BC086FA6}" destId="{9075EF83-BBC8-426E-A320-5B2E9410C9C7}" srcOrd="1" destOrd="0" presId="urn:microsoft.com/office/officeart/2005/8/layout/cycle2#1"/>
    <dgm:cxn modelId="{E77F24CF-36C1-40AC-B4DD-47F9DCD6A56D}" type="presOf" srcId="{57223551-C62E-40F3-8503-F71A9DCFBC07}" destId="{B6169AF8-DAEB-4703-A83F-F9B5D5F91028}" srcOrd="0" destOrd="0" presId="urn:microsoft.com/office/officeart/2005/8/layout/cycle2#1"/>
    <dgm:cxn modelId="{19BECFD6-0DE9-44D4-9FAF-69DBAF296A2F}" type="presOf" srcId="{998493CF-1049-4C97-9417-0B606AAFEC74}" destId="{88ABE737-8A69-483C-A2A4-B56160120AB6}" srcOrd="1" destOrd="0" presId="urn:microsoft.com/office/officeart/2005/8/layout/cycle2#1"/>
    <dgm:cxn modelId="{7CFBFADC-981B-45BD-8E40-48323BF4B6D4}" srcId="{62D40977-7E98-45B4-A5E8-281AB6C0631B}" destId="{A870EB9C-6F9F-4766-A11B-9DFA977C0EA5}" srcOrd="0" destOrd="0" parTransId="{56DBC300-DCB6-46AF-8C92-556C6A5C2A67}" sibTransId="{0DDCBF19-5920-4ABB-A152-D9B8D53FA369}"/>
    <dgm:cxn modelId="{45D681E5-BD2A-4524-A8E6-196A49F67B89}" srcId="{62D40977-7E98-45B4-A5E8-281AB6C0631B}" destId="{D4414C03-5C56-4BC6-A27B-BC6269FEDA14}" srcOrd="2" destOrd="0" parTransId="{A20EBA7D-F9EE-4195-9C81-75BF6992B8AB}" sibTransId="{998493CF-1049-4C97-9417-0B606AAFEC74}"/>
    <dgm:cxn modelId="{ED6FA3F2-B2CF-4692-8493-B65098F2E2EF}" type="presOf" srcId="{A870EB9C-6F9F-4766-A11B-9DFA977C0EA5}" destId="{EB35021C-369D-48A5-B87A-BF324E49C3AE}" srcOrd="0" destOrd="0" presId="urn:microsoft.com/office/officeart/2005/8/layout/cycle2#1"/>
    <dgm:cxn modelId="{74094CF4-7B69-421F-B0AA-CE12E6D8B3BF}" type="presOf" srcId="{F1C86441-F680-4140-9D0A-E884FC3F6BB7}" destId="{100D812A-0E34-4D64-9727-C0FE92D240A9}" srcOrd="1" destOrd="0" presId="urn:microsoft.com/office/officeart/2005/8/layout/cycle2#1"/>
    <dgm:cxn modelId="{5C472616-353D-4011-B985-052F675463AE}" type="presParOf" srcId="{EE149F32-7D51-468B-9D6F-9D9C97F5DB7B}" destId="{EB35021C-369D-48A5-B87A-BF324E49C3AE}" srcOrd="0" destOrd="0" presId="urn:microsoft.com/office/officeart/2005/8/layout/cycle2#1"/>
    <dgm:cxn modelId="{4D40C0EF-9A1A-43AA-A37D-B4F7646E5B04}" type="presParOf" srcId="{EE149F32-7D51-468B-9D6F-9D9C97F5DB7B}" destId="{464270D1-E852-486D-84E0-62DF6ADCB02B}" srcOrd="1" destOrd="0" presId="urn:microsoft.com/office/officeart/2005/8/layout/cycle2#1"/>
    <dgm:cxn modelId="{5CF80DD6-D213-4B65-BC16-447746BD1DC7}" type="presParOf" srcId="{464270D1-E852-486D-84E0-62DF6ADCB02B}" destId="{68065A07-1CBA-4541-8AEA-10FD8ED4368D}" srcOrd="0" destOrd="0" presId="urn:microsoft.com/office/officeart/2005/8/layout/cycle2#1"/>
    <dgm:cxn modelId="{2F5443CD-D261-4D32-AEF7-9A7A915C371D}" type="presParOf" srcId="{EE149F32-7D51-468B-9D6F-9D9C97F5DB7B}" destId="{54146A4C-2E3D-46E7-93C8-7A18C860C319}" srcOrd="2" destOrd="0" presId="urn:microsoft.com/office/officeart/2005/8/layout/cycle2#1"/>
    <dgm:cxn modelId="{213F0844-2DC2-4C71-9F17-1CD8AF6432A4}" type="presParOf" srcId="{EE149F32-7D51-468B-9D6F-9D9C97F5DB7B}" destId="{B6169AF8-DAEB-4703-A83F-F9B5D5F91028}" srcOrd="3" destOrd="0" presId="urn:microsoft.com/office/officeart/2005/8/layout/cycle2#1"/>
    <dgm:cxn modelId="{4E8E1328-3A73-444E-9021-F645A3BB734F}" type="presParOf" srcId="{B6169AF8-DAEB-4703-A83F-F9B5D5F91028}" destId="{D38A2808-7F2A-4A46-9437-CF78D99157B0}" srcOrd="0" destOrd="0" presId="urn:microsoft.com/office/officeart/2005/8/layout/cycle2#1"/>
    <dgm:cxn modelId="{F899F23B-82EE-45B1-9BE8-549435F29C59}" type="presParOf" srcId="{EE149F32-7D51-468B-9D6F-9D9C97F5DB7B}" destId="{C1BF4A05-4A8D-433C-A00D-70881D73B156}" srcOrd="4" destOrd="0" presId="urn:microsoft.com/office/officeart/2005/8/layout/cycle2#1"/>
    <dgm:cxn modelId="{C00B6F95-DCBF-4AE5-9F8E-BF1D351C43FC}" type="presParOf" srcId="{EE149F32-7D51-468B-9D6F-9D9C97F5DB7B}" destId="{D10D183E-D9DA-4B94-A3D5-487DE83F2F67}" srcOrd="5" destOrd="0" presId="urn:microsoft.com/office/officeart/2005/8/layout/cycle2#1"/>
    <dgm:cxn modelId="{2AF630F6-F422-48D6-AD4F-9F9DA847DB23}" type="presParOf" srcId="{D10D183E-D9DA-4B94-A3D5-487DE83F2F67}" destId="{88ABE737-8A69-483C-A2A4-B56160120AB6}" srcOrd="0" destOrd="0" presId="urn:microsoft.com/office/officeart/2005/8/layout/cycle2#1"/>
    <dgm:cxn modelId="{012861B0-4562-4575-A744-ED3B7D15FEDD}" type="presParOf" srcId="{EE149F32-7D51-468B-9D6F-9D9C97F5DB7B}" destId="{110C6733-635D-4BB5-B727-2199089D71E7}" srcOrd="6" destOrd="0" presId="urn:microsoft.com/office/officeart/2005/8/layout/cycle2#1"/>
    <dgm:cxn modelId="{E48B5E2D-64FC-4D0A-A5C2-E132B4C27375}" type="presParOf" srcId="{EE149F32-7D51-468B-9D6F-9D9C97F5DB7B}" destId="{605C0996-3E2F-407E-A023-383483E92682}" srcOrd="7" destOrd="0" presId="urn:microsoft.com/office/officeart/2005/8/layout/cycle2#1"/>
    <dgm:cxn modelId="{FABF8961-7B3E-43ED-A126-3C9194E0F2B6}" type="presParOf" srcId="{605C0996-3E2F-407E-A023-383483E92682}" destId="{100D812A-0E34-4D64-9727-C0FE92D240A9}" srcOrd="0" destOrd="0" presId="urn:microsoft.com/office/officeart/2005/8/layout/cycle2#1"/>
    <dgm:cxn modelId="{7285A618-DC50-4427-8B3B-8F477333EA3B}" type="presParOf" srcId="{EE149F32-7D51-468B-9D6F-9D9C97F5DB7B}" destId="{8C4E2AC0-2732-4999-9B96-74037BFE3B90}" srcOrd="8" destOrd="0" presId="urn:microsoft.com/office/officeart/2005/8/layout/cycle2#1"/>
    <dgm:cxn modelId="{0D93A1D0-BD27-49A9-BABD-5143B4AD85F4}" type="presParOf" srcId="{EE149F32-7D51-468B-9D6F-9D9C97F5DB7B}" destId="{A2B7CC6E-0BF3-4AEA-BE5F-5E99178BBF1B}" srcOrd="9" destOrd="0" presId="urn:microsoft.com/office/officeart/2005/8/layout/cycle2#1"/>
    <dgm:cxn modelId="{6287AF28-860D-474D-A5C3-3A4053BE1BE5}" type="presParOf" srcId="{A2B7CC6E-0BF3-4AEA-BE5F-5E99178BBF1B}" destId="{E89AF5FC-26F3-4CC3-963B-DE516537D77A}" srcOrd="0" destOrd="0" presId="urn:microsoft.com/office/officeart/2005/8/layout/cycle2#1"/>
    <dgm:cxn modelId="{3605A8AE-CEB6-473A-8628-4FF5CD82746E}" type="presParOf" srcId="{EE149F32-7D51-468B-9D6F-9D9C97F5DB7B}" destId="{CD4B29B8-F61F-434D-B94D-46951F736EC6}" srcOrd="10" destOrd="0" presId="urn:microsoft.com/office/officeart/2005/8/layout/cycle2#1"/>
    <dgm:cxn modelId="{FE65D3A1-405A-44AB-BC35-37B4EF74F70C}" type="presParOf" srcId="{EE149F32-7D51-468B-9D6F-9D9C97F5DB7B}" destId="{4B3F328D-15D1-4B08-8DCB-1989E22A98F5}" srcOrd="11" destOrd="0" presId="urn:microsoft.com/office/officeart/2005/8/layout/cycle2#1"/>
    <dgm:cxn modelId="{20A914B0-0B76-48DD-A0D5-0701E19C2937}" type="presParOf" srcId="{4B3F328D-15D1-4B08-8DCB-1989E22A98F5}" destId="{9075EF83-BBC8-426E-A320-5B2E9410C9C7}" srcOrd="0" destOrd="0" presId="urn:microsoft.com/office/officeart/2005/8/layout/cycle2#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5021C-369D-48A5-B87A-BF324E49C3AE}">
      <dsp:nvSpPr>
        <dsp:cNvPr id="0" name=""/>
        <dsp:cNvSpPr/>
      </dsp:nvSpPr>
      <dsp:spPr bwMode="auto">
        <a:xfrm>
          <a:off x="2834957" y="12904"/>
          <a:ext cx="1142028" cy="1142028"/>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defRPr/>
          </a:pPr>
          <a:r>
            <a:rPr lang="tr" sz="1000" b="1" kern="1200" noProof="0" dirty="0">
              <a:solidFill>
                <a:sysClr val="windowText" lastClr="000000"/>
              </a:solidFill>
            </a:rPr>
            <a:t>Kim?</a:t>
          </a:r>
        </a:p>
      </dsp:txBody>
      <dsp:txXfrm>
        <a:off x="3002203" y="180150"/>
        <a:ext cx="807536" cy="807536"/>
      </dsp:txXfrm>
    </dsp:sp>
    <dsp:sp modelId="{464270D1-E852-486D-84E0-62DF6ADCB02B}">
      <dsp:nvSpPr>
        <dsp:cNvPr id="0" name=""/>
        <dsp:cNvSpPr/>
      </dsp:nvSpPr>
      <dsp:spPr bwMode="auto">
        <a:xfrm rot="1755374">
          <a:off x="3996973" y="958439"/>
          <a:ext cx="311106" cy="87351"/>
        </a:xfrm>
        <a:prstGeom prst="leftRightArrow">
          <a:avLst>
            <a:gd name="adj1" fmla="val 50000"/>
            <a:gd name="adj2" fmla="val 50000"/>
          </a:avLst>
        </a:prstGeom>
        <a:solidFill>
          <a:schemeClr val="bg1">
            <a:lumMod val="6500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a:off x="3998644" y="969506"/>
        <a:ext cx="284901" cy="52411"/>
      </dsp:txXfrm>
    </dsp:sp>
    <dsp:sp modelId="{54146A4C-2E3D-46E7-93C8-7A18C860C319}">
      <dsp:nvSpPr>
        <dsp:cNvPr id="0" name=""/>
        <dsp:cNvSpPr/>
      </dsp:nvSpPr>
      <dsp:spPr bwMode="auto">
        <a:xfrm>
          <a:off x="4343429" y="857904"/>
          <a:ext cx="1142028" cy="114202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defRPr/>
          </a:pPr>
          <a:r>
            <a:rPr lang="tr" sz="1000" b="1" kern="1200" noProof="0" dirty="0">
              <a:solidFill>
                <a:sysClr val="windowText" lastClr="000000"/>
              </a:solidFill>
            </a:rPr>
            <a:t>Ne?</a:t>
          </a:r>
        </a:p>
      </dsp:txBody>
      <dsp:txXfrm>
        <a:off x="4510675" y="1025150"/>
        <a:ext cx="807536" cy="807536"/>
      </dsp:txXfrm>
    </dsp:sp>
    <dsp:sp modelId="{B6169AF8-DAEB-4703-A83F-F9B5D5F91028}">
      <dsp:nvSpPr>
        <dsp:cNvPr id="0" name=""/>
        <dsp:cNvSpPr/>
      </dsp:nvSpPr>
      <dsp:spPr bwMode="auto">
        <a:xfrm rot="16200000" flipV="1">
          <a:off x="4727324" y="2240400"/>
          <a:ext cx="374238" cy="74597"/>
        </a:xfrm>
        <a:prstGeom prst="leftRightArrow">
          <a:avLst>
            <a:gd name="adj1" fmla="val 50000"/>
            <a:gd name="adj2" fmla="val 50000"/>
          </a:avLst>
        </a:prstGeom>
        <a:solidFill>
          <a:schemeClr val="accent3">
            <a:hueOff val="0"/>
            <a:satOff val="0"/>
            <a:lumOff val="0"/>
            <a:alphaOff val="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rot="-10800000">
        <a:off x="4745973" y="2259049"/>
        <a:ext cx="336940" cy="37299"/>
      </dsp:txXfrm>
    </dsp:sp>
    <dsp:sp modelId="{C1BF4A05-4A8D-433C-A00D-70881D73B156}">
      <dsp:nvSpPr>
        <dsp:cNvPr id="0" name=""/>
        <dsp:cNvSpPr/>
      </dsp:nvSpPr>
      <dsp:spPr bwMode="auto">
        <a:xfrm>
          <a:off x="4343429" y="2572646"/>
          <a:ext cx="1142028" cy="1142028"/>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defRPr/>
          </a:pPr>
          <a:r>
            <a:rPr lang="tr" sz="1000" b="1" kern="1200" noProof="0" dirty="0">
              <a:solidFill>
                <a:sysClr val="windowText" lastClr="000000"/>
              </a:solidFill>
            </a:rPr>
            <a:t>Nasıl?</a:t>
          </a:r>
        </a:p>
      </dsp:txBody>
      <dsp:txXfrm>
        <a:off x="4510675" y="2739892"/>
        <a:ext cx="807536" cy="807536"/>
      </dsp:txXfrm>
    </dsp:sp>
    <dsp:sp modelId="{D10D183E-D9DA-4B94-A3D5-487DE83F2F67}">
      <dsp:nvSpPr>
        <dsp:cNvPr id="0" name=""/>
        <dsp:cNvSpPr/>
      </dsp:nvSpPr>
      <dsp:spPr bwMode="auto">
        <a:xfrm rot="8534191" flipV="1">
          <a:off x="4027609" y="3519898"/>
          <a:ext cx="303538" cy="96304"/>
        </a:xfrm>
        <a:prstGeom prst="leftRightArrow">
          <a:avLst>
            <a:gd name="adj1" fmla="val 50000"/>
            <a:gd name="adj2" fmla="val 50000"/>
          </a:avLst>
        </a:prstGeom>
        <a:solidFill>
          <a:schemeClr val="bg1">
            <a:lumMod val="6500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rot="10800000">
        <a:off x="4053474" y="3530313"/>
        <a:ext cx="274647" cy="57782"/>
      </dsp:txXfrm>
    </dsp:sp>
    <dsp:sp modelId="{110C6733-635D-4BB5-B727-2199089D71E7}">
      <dsp:nvSpPr>
        <dsp:cNvPr id="0" name=""/>
        <dsp:cNvSpPr/>
      </dsp:nvSpPr>
      <dsp:spPr bwMode="auto">
        <a:xfrm>
          <a:off x="2858419" y="3430017"/>
          <a:ext cx="1142028" cy="114202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defRPr/>
          </a:pPr>
          <a:r>
            <a:rPr lang="tr" sz="1000" b="1" kern="1200" noProof="0" dirty="0">
              <a:solidFill>
                <a:sysClr val="windowText" lastClr="000000"/>
              </a:solidFill>
            </a:rPr>
            <a:t>Materyaller?</a:t>
          </a:r>
        </a:p>
      </dsp:txBody>
      <dsp:txXfrm>
        <a:off x="3025665" y="3597263"/>
        <a:ext cx="807536" cy="807536"/>
      </dsp:txXfrm>
    </dsp:sp>
    <dsp:sp modelId="{605C0996-3E2F-407E-A023-383483E92682}">
      <dsp:nvSpPr>
        <dsp:cNvPr id="0" name=""/>
        <dsp:cNvSpPr/>
      </dsp:nvSpPr>
      <dsp:spPr bwMode="auto">
        <a:xfrm rot="2177361" flipV="1">
          <a:off x="2554132" y="3520213"/>
          <a:ext cx="297975" cy="103076"/>
        </a:xfrm>
        <a:prstGeom prst="leftRightArrow">
          <a:avLst>
            <a:gd name="adj1" fmla="val 50000"/>
            <a:gd name="adj2" fmla="val 50000"/>
          </a:avLst>
        </a:prstGeom>
        <a:solidFill>
          <a:schemeClr val="bg1">
            <a:lumMod val="6500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rot="10800000">
        <a:off x="2557131" y="3531677"/>
        <a:ext cx="267052" cy="61846"/>
      </dsp:txXfrm>
    </dsp:sp>
    <dsp:sp modelId="{8C4E2AC0-2732-4999-9B96-74037BFE3B90}">
      <dsp:nvSpPr>
        <dsp:cNvPr id="0" name=""/>
        <dsp:cNvSpPr/>
      </dsp:nvSpPr>
      <dsp:spPr bwMode="auto">
        <a:xfrm>
          <a:off x="1391271" y="2562876"/>
          <a:ext cx="1142028" cy="1142028"/>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defRPr/>
          </a:pPr>
          <a:r>
            <a:rPr lang="tr" sz="1000" b="1" kern="1200" noProof="0" dirty="0">
              <a:solidFill>
                <a:sysClr val="windowText" lastClr="000000"/>
              </a:solidFill>
            </a:rPr>
            <a:t>Nerede?</a:t>
          </a:r>
        </a:p>
      </dsp:txBody>
      <dsp:txXfrm>
        <a:off x="1558517" y="2730122"/>
        <a:ext cx="807536" cy="807536"/>
      </dsp:txXfrm>
    </dsp:sp>
    <dsp:sp modelId="{A2B7CC6E-0BF3-4AEA-BE5F-5E99178BBF1B}">
      <dsp:nvSpPr>
        <dsp:cNvPr id="0" name=""/>
        <dsp:cNvSpPr/>
      </dsp:nvSpPr>
      <dsp:spPr bwMode="auto">
        <a:xfrm rot="16135188">
          <a:off x="1797114" y="2245711"/>
          <a:ext cx="298514" cy="88291"/>
        </a:xfrm>
        <a:prstGeom prst="leftRightArrow">
          <a:avLst>
            <a:gd name="adj1" fmla="val 50000"/>
            <a:gd name="adj2" fmla="val 50000"/>
          </a:avLst>
        </a:prstGeom>
        <a:solidFill>
          <a:schemeClr val="bg1">
            <a:lumMod val="6500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rot="10800000">
        <a:off x="1810607" y="2276610"/>
        <a:ext cx="272027" cy="52975"/>
      </dsp:txXfrm>
    </dsp:sp>
    <dsp:sp modelId="{CD4B29B8-F61F-434D-B94D-46951F736EC6}">
      <dsp:nvSpPr>
        <dsp:cNvPr id="0" name=""/>
        <dsp:cNvSpPr/>
      </dsp:nvSpPr>
      <dsp:spPr bwMode="auto">
        <a:xfrm>
          <a:off x="1359124" y="857916"/>
          <a:ext cx="1142028" cy="1142028"/>
        </a:xfrm>
        <a:prstGeom prst="ellips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rgbClr val="000000"/>
        </a:lnRef>
        <a:fillRef idx="1">
          <a:srgbClr val="000000"/>
        </a:fillRef>
        <a:effectRef idx="0">
          <a:srgbClr val="00000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defRPr/>
          </a:pPr>
          <a:r>
            <a:rPr lang="tr" sz="1000" b="1" kern="1200" noProof="0" dirty="0">
              <a:solidFill>
                <a:sysClr val="windowText" lastClr="000000"/>
              </a:solidFill>
            </a:rPr>
            <a:t>Neden?</a:t>
          </a:r>
        </a:p>
      </dsp:txBody>
      <dsp:txXfrm>
        <a:off x="1526370" y="1025162"/>
        <a:ext cx="807536" cy="807536"/>
      </dsp:txXfrm>
    </dsp:sp>
    <dsp:sp modelId="{4B3F328D-15D1-4B08-8DCB-1989E22A98F5}">
      <dsp:nvSpPr>
        <dsp:cNvPr id="0" name=""/>
        <dsp:cNvSpPr/>
      </dsp:nvSpPr>
      <dsp:spPr bwMode="auto">
        <a:xfrm rot="19151746">
          <a:off x="2512755" y="968621"/>
          <a:ext cx="296057" cy="83932"/>
        </a:xfrm>
        <a:prstGeom prst="leftRightArrow">
          <a:avLst>
            <a:gd name="adj1" fmla="val 50000"/>
            <a:gd name="adj2" fmla="val 50000"/>
          </a:avLst>
        </a:prstGeom>
        <a:solidFill>
          <a:schemeClr val="bg1">
            <a:lumMod val="65000"/>
          </a:schemeClr>
        </a:solidFill>
        <a:ln>
          <a:noFill/>
        </a:ln>
        <a:effectLst/>
      </dsp:spPr>
      <dsp:style>
        <a:lnRef idx="0">
          <a:srgbClr val="000000"/>
        </a:lnRef>
        <a:fillRef idx="1">
          <a:srgbClr val="000000"/>
        </a:fillRef>
        <a:effectRef idx="0">
          <a:srgbClr val="00000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defRPr/>
          </a:pPr>
          <a:endParaRPr lang="de-DE" sz="500" kern="1200"/>
        </a:p>
      </dsp:txBody>
      <dsp:txXfrm>
        <a:off x="2515815" y="993634"/>
        <a:ext cx="270877" cy="50360"/>
      </dsp:txXfrm>
    </dsp:sp>
  </dsp:spTree>
</dsp:drawing>
</file>

<file path=ppt/diagrams/layout1.xml><?xml version="1.0" encoding="utf-8"?>
<dgm:layoutDef xmlns:dgm="http://schemas.openxmlformats.org/drawingml/2006/diagram" xmlns:a="http://schemas.openxmlformats.org/drawingml/2006/main" uniqueId="urn:microsoft.com/office/officeart/2005/8/layout/cycle2#1">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forEach name="nodesForEach" axis="ch" ptType="node">
      <dgm:layoutNode name="node">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varLst>
          <dgm:bulletEnabled val="1"/>
        </dgm:varLst>
      </dgm:layoutNode>
      <dgm:choose name="Name9">
        <dgm:if name="Name10" axis="par ch" ptType="doc node" func="cnt" op="gt" val="1">
          <dgm:forEach name="sibTransForEach" axis="followSib" ptType="sibTrans" hideLastTrans="0" cnt="1">
            <dgm:layoutNode name="sibTrans">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AT"/>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794BCA15-B40F-474D-9877-1942883D7086}" type="datetimeFigureOut">
              <a:rPr lang="de-AT"/>
              <a:t>02.04.2026</a:t>
            </a:fld>
            <a:endParaRPr lang="de-AT"/>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AT"/>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AT"/>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AT"/>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DF8A5A15-384E-44D0-853A-97462417CAF7}" type="slidenum">
              <a:rPr lang="de-AT"/>
              <a:t>‹#›</a:t>
            </a:fld>
            <a:endParaRPr lang="de-AT"/>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198629D-6778-DC36-611D-C6C23DEB440D}"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FA28-0BE7-AA02-2946-40B74CA33D42}"/>
            </a:ext>
          </a:extLst>
        </p:cNvPr>
        <p:cNvGrpSpPr/>
        <p:nvPr/>
      </p:nvGrpSpPr>
      <p:grpSpPr bwMode="auto">
        <a:xfrm>
          <a:off x="0" y="0"/>
          <a:ext cx="0" cy="0"/>
          <a:chOff x="0" y="0"/>
          <a:chExt cx="0" cy="0"/>
        </a:xfrm>
      </p:grpSpPr>
      <p:sp>
        <p:nvSpPr>
          <p:cNvPr id="2" name="Folienbildplatzhalter 1">
            <a:extLst>
              <a:ext uri="{FF2B5EF4-FFF2-40B4-BE49-F238E27FC236}">
                <a16:creationId xmlns:a16="http://schemas.microsoft.com/office/drawing/2014/main" id="{DDA695C5-6A66-5869-CAC3-2FD85E9E51E3}"/>
              </a:ext>
            </a:extLst>
          </p:cNvPr>
          <p:cNvSpPr>
            <a:spLocks noGrp="1" noRot="1" noChangeAspect="1"/>
          </p:cNvSpPr>
          <p:nvPr>
            <p:ph type="sldImg"/>
          </p:nvPr>
        </p:nvSpPr>
        <p:spPr bwMode="auto"/>
      </p:sp>
      <p:sp>
        <p:nvSpPr>
          <p:cNvPr id="3" name="Notizenplatzhalter 2">
            <a:extLst>
              <a:ext uri="{FF2B5EF4-FFF2-40B4-BE49-F238E27FC236}">
                <a16:creationId xmlns:a16="http://schemas.microsoft.com/office/drawing/2014/main" id="{AD83F174-E29F-7535-BA9A-2ACC9C7D2FB6}"/>
              </a:ext>
            </a:extLst>
          </p:cNvPr>
          <p:cNvSpPr>
            <a:spLocks noGrp="1"/>
          </p:cNvSpPr>
          <p:nvPr>
            <p:ph type="body" idx="1"/>
          </p:nvPr>
        </p:nvSpPr>
        <p:spPr bwMode="auto"/>
        <p:txBody>
          <a:bodyPr/>
          <a:lstStyle/>
          <a:p>
            <a:pPr>
              <a:defRPr/>
            </a:pPr>
            <a:endParaRPr lang="de-AT" dirty="0"/>
          </a:p>
        </p:txBody>
      </p:sp>
      <p:sp>
        <p:nvSpPr>
          <p:cNvPr id="4" name="Foliennummernplatzhalter 3">
            <a:extLst>
              <a:ext uri="{FF2B5EF4-FFF2-40B4-BE49-F238E27FC236}">
                <a16:creationId xmlns:a16="http://schemas.microsoft.com/office/drawing/2014/main" id="{8F2F0916-6D6B-C27F-B198-B6D50D228866}"/>
              </a:ext>
            </a:extLst>
          </p:cNvPr>
          <p:cNvSpPr>
            <a:spLocks noGrp="1"/>
          </p:cNvSpPr>
          <p:nvPr>
            <p:ph type="sldNum" sz="quarter" idx="10"/>
          </p:nvPr>
        </p:nvSpPr>
        <p:spPr bwMode="auto"/>
        <p:txBody>
          <a:bodyPr/>
          <a:lstStyle/>
          <a:p>
            <a:pPr>
              <a:defRPr/>
            </a:pPr>
            <a:fld id="{DF8A5A15-384E-44D0-853A-97462417CAF7}" type="slidenum">
              <a:rPr lang="de-AT"/>
              <a:t>13</a:t>
            </a:fld>
            <a:endParaRPr lang="de-AT"/>
          </a:p>
        </p:txBody>
      </p:sp>
    </p:spTree>
    <p:extLst>
      <p:ext uri="{BB962C8B-B14F-4D97-AF65-F5344CB8AC3E}">
        <p14:creationId xmlns:p14="http://schemas.microsoft.com/office/powerpoint/2010/main" val="129405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14</a:t>
            </a:fld>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17</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18</a:t>
            </a:fld>
            <a:endParaRPr lang="de-A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19</a:t>
            </a:fld>
            <a:endParaRPr lang="de-A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20</a:t>
            </a:fld>
            <a:endParaRPr lang="de-A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84DB-2F8D-E597-46D4-E3A01AACF173}"/>
            </a:ext>
          </a:extLst>
        </p:cNvPr>
        <p:cNvGrpSpPr/>
        <p:nvPr/>
      </p:nvGrpSpPr>
      <p:grpSpPr bwMode="auto">
        <a:xfrm>
          <a:off x="0" y="0"/>
          <a:ext cx="0" cy="0"/>
          <a:chOff x="0" y="0"/>
          <a:chExt cx="0" cy="0"/>
        </a:xfrm>
      </p:grpSpPr>
      <p:sp>
        <p:nvSpPr>
          <p:cNvPr id="2" name="Folienbildplatzhalter 1">
            <a:extLst>
              <a:ext uri="{FF2B5EF4-FFF2-40B4-BE49-F238E27FC236}">
                <a16:creationId xmlns:a16="http://schemas.microsoft.com/office/drawing/2014/main" id="{A16F74BB-D36E-D8E3-839D-DA9E45BCEEAA}"/>
              </a:ext>
            </a:extLst>
          </p:cNvPr>
          <p:cNvSpPr>
            <a:spLocks noGrp="1" noRot="1" noChangeAspect="1"/>
          </p:cNvSpPr>
          <p:nvPr>
            <p:ph type="sldImg"/>
          </p:nvPr>
        </p:nvSpPr>
        <p:spPr bwMode="auto"/>
      </p:sp>
      <p:sp>
        <p:nvSpPr>
          <p:cNvPr id="3" name="Notizenplatzhalter 2">
            <a:extLst>
              <a:ext uri="{FF2B5EF4-FFF2-40B4-BE49-F238E27FC236}">
                <a16:creationId xmlns:a16="http://schemas.microsoft.com/office/drawing/2014/main" id="{58E992F4-8386-D486-394C-DC2F33825DF7}"/>
              </a:ext>
            </a:extLst>
          </p:cNvPr>
          <p:cNvSpPr>
            <a:spLocks noGrp="1"/>
          </p:cNvSpPr>
          <p:nvPr>
            <p:ph type="body" idx="1"/>
          </p:nvPr>
        </p:nvSpPr>
        <p:spPr bwMode="auto"/>
        <p:txBody>
          <a:bodyPr/>
          <a:lstStyle/>
          <a:p>
            <a:pPr>
              <a:defRPr/>
            </a:pPr>
            <a:endParaRPr lang="de-AT" dirty="0"/>
          </a:p>
        </p:txBody>
      </p:sp>
      <p:sp>
        <p:nvSpPr>
          <p:cNvPr id="4" name="Foliennummernplatzhalter 3">
            <a:extLst>
              <a:ext uri="{FF2B5EF4-FFF2-40B4-BE49-F238E27FC236}">
                <a16:creationId xmlns:a16="http://schemas.microsoft.com/office/drawing/2014/main" id="{A7961545-8596-2C75-B96F-2929CE7ACEBE}"/>
              </a:ext>
            </a:extLst>
          </p:cNvPr>
          <p:cNvSpPr>
            <a:spLocks noGrp="1"/>
          </p:cNvSpPr>
          <p:nvPr>
            <p:ph type="sldNum" sz="quarter" idx="10"/>
          </p:nvPr>
        </p:nvSpPr>
        <p:spPr bwMode="auto"/>
        <p:txBody>
          <a:bodyPr/>
          <a:lstStyle/>
          <a:p>
            <a:pPr>
              <a:defRPr/>
            </a:pPr>
            <a:fld id="{DF8A5A15-384E-44D0-853A-97462417CAF7}" type="slidenum">
              <a:rPr lang="de-AT"/>
              <a:t>21</a:t>
            </a:fld>
            <a:endParaRPr lang="de-AT"/>
          </a:p>
        </p:txBody>
      </p:sp>
    </p:spTree>
    <p:extLst>
      <p:ext uri="{BB962C8B-B14F-4D97-AF65-F5344CB8AC3E}">
        <p14:creationId xmlns:p14="http://schemas.microsoft.com/office/powerpoint/2010/main" val="3024331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22</a:t>
            </a:fld>
            <a:endParaRPr lang="de-AT"/>
          </a:p>
        </p:txBody>
      </p:sp>
    </p:spTree>
    <p:extLst>
      <p:ext uri="{BB962C8B-B14F-4D97-AF65-F5344CB8AC3E}">
        <p14:creationId xmlns:p14="http://schemas.microsoft.com/office/powerpoint/2010/main" val="354552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4</a:t>
            </a:fld>
            <a:endParaRPr lang="de-A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23</a:t>
            </a:fld>
            <a:endParaRPr lang="de-A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708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5</a:t>
            </a:fld>
            <a:endParaRPr lang="de-A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a:defRPr/>
            </a:pPr>
            <a:endParaRPr lang="en-US" dirty="0">
              <a:solidFill>
                <a:srgbClr val="00B0F0"/>
              </a:solidFill>
              <a:cs typeface="Calibri"/>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8067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FE040E7-1C14-51E9-A161-4028219D615C}" type="slidenum">
              <a:rPr/>
              <a:t>37</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F16C177-94C9-901A-04A8-30461682931F}" type="slidenum">
              <a:rPr/>
              <a:t>38</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Notes Placeholder"/>
          <p:cNvSpPr>
            <a:spLocks noGrp="1"/>
          </p:cNvSpPr>
          <p:nvPr>
            <p:ph type="body" idx="1"/>
          </p:nvPr>
        </p:nvSpPr>
        <p:spPr bwMode="auto"/>
        <p:txBody>
          <a:bodyPr>
            <a:normAutofit/>
          </a:bodyPr>
          <a:lstStyle/>
          <a:p>
            <a:pPr>
              <a:defRPr/>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43</a:t>
            </a:fld>
            <a:endParaRPr lang="de-A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44</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6</a:t>
            </a:fld>
            <a:endParaRPr lang="de-A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09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dirty="0"/>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373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03" name="Google Shape;103;p3: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
        <p:nvSpPr>
          <p:cNvPr id="104" name="Google Shape;104;p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7</a:t>
            </a:fld>
            <a:endParaRPr lang="de-A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3004653-A135-3DE4-8F83-7B79C29E9987}" type="slidenum">
              <a:rPr/>
              <a:t>56</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89AB4E3-F15F-88AF-1736-FA5F2F744641}" type="slidenum">
              <a:rPr/>
              <a:t>57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74FD307-8AF7-62F2-A2A8-EEBA257EC1A7}" type="slidenum">
              <a:rPr/>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9</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10</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AT" dirty="0"/>
          </a:p>
        </p:txBody>
      </p:sp>
      <p:sp>
        <p:nvSpPr>
          <p:cNvPr id="4" name="Foliennummernplatzhalter 3"/>
          <p:cNvSpPr>
            <a:spLocks noGrp="1"/>
          </p:cNvSpPr>
          <p:nvPr>
            <p:ph type="sldNum" sz="quarter" idx="10"/>
          </p:nvPr>
        </p:nvSpPr>
        <p:spPr bwMode="auto"/>
        <p:txBody>
          <a:bodyPr/>
          <a:lstStyle/>
          <a:p>
            <a:pPr>
              <a:defRPr/>
            </a:pPr>
            <a:fld id="{DF8A5A15-384E-44D0-853A-97462417CAF7}" type="slidenum">
              <a:rPr lang="de-AT"/>
              <a:t>11</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Diapositiva de título" type="title" userDrawn="1">
  <p:cSld name="Diapositiva de título">
    <p:bg>
      <p:bgPr>
        <a:solidFill>
          <a:schemeClr val="lt1"/>
        </a:solidFill>
        <a:effectLst/>
      </p:bgPr>
    </p:bg>
    <p:spTree>
      <p:nvGrpSpPr>
        <p:cNvPr id="1" name=""/>
        <p:cNvGrpSpPr/>
        <p:nvPr/>
      </p:nvGrpSpPr>
      <p:grpSpPr bwMode="auto">
        <a:xfrm>
          <a:off x="0" y="0"/>
          <a:ext cx="0" cy="0"/>
          <a:chOff x="0" y="0"/>
          <a:chExt cx="0" cy="0"/>
        </a:xfrm>
      </p:grpSpPr>
      <p:pic>
        <p:nvPicPr>
          <p:cNvPr id="13" name="Google Shape;13;p2"/>
          <p:cNvPicPr/>
          <p:nvPr userDrawn="1"/>
        </p:nvPicPr>
        <p:blipFill>
          <a:blip r:embed="rId2">
            <a:alphaModFix/>
          </a:blip>
          <a:stretch/>
        </p:blipFill>
        <p:spPr bwMode="auto">
          <a:xfrm>
            <a:off x="0" y="0"/>
            <a:ext cx="12192000" cy="6858000"/>
          </a:xfrm>
          <a:prstGeom prst="rect">
            <a:avLst/>
          </a:prstGeom>
          <a:noFill/>
          <a:ln>
            <a:noFill/>
          </a:ln>
        </p:spPr>
      </p:pic>
      <p:sp>
        <p:nvSpPr>
          <p:cNvPr id="14" name="Google Shape;14;p2"/>
          <p:cNvSpPr txBox="1">
            <a:spLocks noGrp="1"/>
          </p:cNvSpPr>
          <p:nvPr>
            <p:ph type="ctrTitle"/>
          </p:nvPr>
        </p:nvSpPr>
        <p:spPr bwMode="auto">
          <a:xfrm>
            <a:off x="1524000" y="246348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Bebas Neue"/>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15" name="Google Shape;15;p2"/>
          <p:cNvSpPr txBox="1">
            <a:spLocks noGrp="1"/>
          </p:cNvSpPr>
          <p:nvPr>
            <p:ph type="subTitle" idx="1"/>
          </p:nvPr>
        </p:nvSpPr>
        <p:spPr bwMode="auto">
          <a:xfrm>
            <a:off x="1524000" y="494315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1400"/>
              <a:buNone/>
              <a:defRPr sz="1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dirty="0"/>
          </a:p>
        </p:txBody>
      </p:sp>
      <p:sp>
        <p:nvSpPr>
          <p:cNvPr id="3" name="Rectangle 2">
            <a:extLst>
              <a:ext uri="{FF2B5EF4-FFF2-40B4-BE49-F238E27FC236}">
                <a16:creationId xmlns:a16="http://schemas.microsoft.com/office/drawing/2014/main" id="{8C0B6A15-072C-2A59-4F52-E69A69B71343}"/>
              </a:ext>
            </a:extLst>
          </p:cNvPr>
          <p:cNvSpPr/>
          <p:nvPr userDrawn="1"/>
        </p:nvSpPr>
        <p:spPr>
          <a:xfrm>
            <a:off x="5644444" y="5771039"/>
            <a:ext cx="936978" cy="674917"/>
          </a:xfrm>
          <a:prstGeom prst="rect">
            <a:avLst/>
          </a:prstGeom>
          <a:solidFill>
            <a:srgbClr val="2AB9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EDBDB75-81BF-8487-7D03-E8BB2194705F}"/>
              </a:ext>
            </a:extLst>
          </p:cNvPr>
          <p:cNvSpPr/>
          <p:nvPr userDrawn="1"/>
        </p:nvSpPr>
        <p:spPr bwMode="auto">
          <a:xfrm>
            <a:off x="-1" y="6160168"/>
            <a:ext cx="12192000" cy="697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5CA387A-64C2-A8B3-5F0C-DA041AD7E5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252484" y="6319936"/>
            <a:ext cx="4024212" cy="3782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En blanco" type="blank" preserve="1" userDrawn="1">
  <p:cSld name="1_En blanco">
    <p:spTree>
      <p:nvGrpSpPr>
        <p:cNvPr id="1" name=""/>
        <p:cNvGrpSpPr/>
        <p:nvPr/>
      </p:nvGrpSpPr>
      <p:grpSpPr bwMode="auto">
        <a:xfrm>
          <a:off x="0" y="0"/>
          <a:ext cx="0" cy="0"/>
          <a:chOff x="0" y="0"/>
          <a:chExt cx="0" cy="0"/>
        </a:xfrm>
      </p:grpSpPr>
      <p:pic>
        <p:nvPicPr>
          <p:cNvPr id="6" name="Gráfico 4">
            <a:extLst>
              <a:ext uri="{FF2B5EF4-FFF2-40B4-BE49-F238E27FC236}">
                <a16:creationId xmlns:a16="http://schemas.microsoft.com/office/drawing/2014/main" id="{834805D4-2B38-8928-AC2B-B2F9D0D9CB1E}"/>
              </a:ext>
            </a:extLst>
          </p:cNvPr>
          <p:cNvPicPr>
            <a:picLocks noChangeAspect="1"/>
          </p:cNvPicPr>
          <p:nvPr userDrawn="1"/>
        </p:nvPicPr>
        <p:blipFill>
          <a:blip>
            <a:extLst>
              <a:ext uri="{96DAC541-7B7A-43D3-8B79-37D633B846F1}">
                <asvg:svgBlip xmlns:asvg="http://schemas.microsoft.com/office/drawing/2016/SVG/main" r:embed="rId2"/>
              </a:ext>
            </a:extLst>
          </a:blip>
          <a:stretch/>
        </p:blipFill>
        <p:spPr bwMode="auto">
          <a:xfrm>
            <a:off x="-3663" y="-1178158"/>
            <a:ext cx="12195662" cy="8130441"/>
          </a:xfrm>
          <a:prstGeom prst="rect">
            <a:avLst/>
          </a:prstGeom>
        </p:spPr>
      </p:pic>
      <p:sp>
        <p:nvSpPr>
          <p:cNvPr id="2" name="CuadroTexto 5">
            <a:extLst>
              <a:ext uri="{FF2B5EF4-FFF2-40B4-BE49-F238E27FC236}">
                <a16:creationId xmlns:a16="http://schemas.microsoft.com/office/drawing/2014/main" id="{410292F4-5FAD-FC90-1E6B-BA64D0CD6E8A}"/>
              </a:ext>
            </a:extLst>
          </p:cNvPr>
          <p:cNvSpPr txBox="1"/>
          <p:nvPr userDrawn="1"/>
        </p:nvSpPr>
        <p:spPr bwMode="auto">
          <a:xfrm>
            <a:off x="5227271" y="3866661"/>
            <a:ext cx="1737463" cy="646331"/>
          </a:xfrm>
          <a:prstGeom prst="rect">
            <a:avLst/>
          </a:prstGeom>
          <a:noFill/>
        </p:spPr>
        <p:txBody>
          <a:bodyPr wrap="none" rtlCol="0">
            <a:spAutoFit/>
          </a:bodyPr>
          <a:lstStyle/>
          <a:p>
            <a:pPr algn="ctr">
              <a:defRPr/>
            </a:pPr>
            <a:r>
              <a:rPr lang="tr" sz="3600" noProof="0" dirty="0">
                <a:solidFill>
                  <a:schemeClr val="bg1"/>
                </a:solidFill>
                <a:latin typeface="Bebas Neue"/>
              </a:rPr>
              <a:t>TEŞEKKÜRLER</a:t>
            </a:r>
            <a:endParaRPr lang="tr" noProof="0" dirty="0"/>
          </a:p>
        </p:txBody>
      </p:sp>
      <p:sp>
        <p:nvSpPr>
          <p:cNvPr id="3" name="CuadroTexto 1">
            <a:extLst>
              <a:ext uri="{FF2B5EF4-FFF2-40B4-BE49-F238E27FC236}">
                <a16:creationId xmlns:a16="http://schemas.microsoft.com/office/drawing/2014/main" id="{556B9377-C571-015A-72BD-E5F3C7A6D77F}"/>
              </a:ext>
            </a:extLst>
          </p:cNvPr>
          <p:cNvSpPr txBox="1"/>
          <p:nvPr userDrawn="1"/>
        </p:nvSpPr>
        <p:spPr bwMode="auto">
          <a:xfrm>
            <a:off x="5339973" y="4666304"/>
            <a:ext cx="1512053" cy="276999"/>
          </a:xfrm>
          <a:prstGeom prst="rect">
            <a:avLst/>
          </a:prstGeom>
          <a:noFill/>
        </p:spPr>
        <p:txBody>
          <a:bodyPr wrap="square">
            <a:spAutoFit/>
          </a:bodyPr>
          <a:lstStyle/>
          <a:p>
            <a:pPr algn="ctr">
              <a:defRPr/>
            </a:pPr>
            <a:r>
              <a:rPr lang="tr" sz="1200" b="1" noProof="0" dirty="0">
                <a:solidFill>
                  <a:schemeClr val="bg1"/>
                </a:solidFill>
                <a:latin typeface="Poppins"/>
                <a:cs typeface="Poppins"/>
              </a:rPr>
              <a:t>loess-project.eu</a:t>
            </a:r>
            <a:endParaRPr lang="tr" noProof="0" dirty="0"/>
          </a:p>
        </p:txBody>
      </p:sp>
      <p:sp>
        <p:nvSpPr>
          <p:cNvPr id="4" name="Rectangle 3">
            <a:extLst>
              <a:ext uri="{FF2B5EF4-FFF2-40B4-BE49-F238E27FC236}">
                <a16:creationId xmlns:a16="http://schemas.microsoft.com/office/drawing/2014/main" id="{4AB65BD2-D4ED-4669-C168-C949CF420FA0}"/>
              </a:ext>
            </a:extLst>
          </p:cNvPr>
          <p:cNvSpPr/>
          <p:nvPr userDrawn="1"/>
        </p:nvSpPr>
        <p:spPr bwMode="auto">
          <a:xfrm>
            <a:off x="-1" y="6160168"/>
            <a:ext cx="12192000" cy="697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
          </a:p>
        </p:txBody>
      </p:sp>
      <p:pic>
        <p:nvPicPr>
          <p:cNvPr id="5" name="Picture 4">
            <a:extLst>
              <a:ext uri="{FF2B5EF4-FFF2-40B4-BE49-F238E27FC236}">
                <a16:creationId xmlns:a16="http://schemas.microsoft.com/office/drawing/2014/main" id="{8D3042C8-EC5C-728F-69EF-36EBD6DF1D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252484" y="6319936"/>
            <a:ext cx="4024212" cy="378295"/>
          </a:xfrm>
          <a:prstGeom prst="rect">
            <a:avLst/>
          </a:prstGeom>
        </p:spPr>
      </p:pic>
    </p:spTree>
    <p:extLst>
      <p:ext uri="{BB962C8B-B14F-4D97-AF65-F5344CB8AC3E}">
        <p14:creationId xmlns:p14="http://schemas.microsoft.com/office/powerpoint/2010/main" val="396840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 preserve="1" userDrawn="1">
  <p:cSld name="1_Diapositiva de título">
    <p:spTree>
      <p:nvGrpSpPr>
        <p:cNvPr id="1" name=""/>
        <p:cNvGrpSpPr/>
        <p:nvPr/>
      </p:nvGrpSpPr>
      <p:grpSpPr bwMode="auto">
        <a:xfrm>
          <a:off x="0" y="0"/>
          <a:ext cx="0" cy="0"/>
          <a:chOff x="0" y="0"/>
          <a:chExt cx="0" cy="0"/>
        </a:xfrm>
      </p:grpSpPr>
      <p:sp>
        <p:nvSpPr>
          <p:cNvPr id="2" name="Título 1"/>
          <p:cNvSpPr>
            <a:spLocks noGrp="1"/>
          </p:cNvSpPr>
          <p:nvPr>
            <p:ph type="ctrTitle"/>
          </p:nvPr>
        </p:nvSpPr>
        <p:spPr bwMode="auto">
          <a:xfrm>
            <a:off x="1524000" y="1122363"/>
            <a:ext cx="9144000" cy="2387600"/>
          </a:xfrm>
        </p:spPr>
        <p:txBody>
          <a:bodyPr anchor="b"/>
          <a:lstStyle>
            <a:lvl1pPr algn="ctr">
              <a:defRPr sz="6000"/>
            </a:lvl1pPr>
          </a:lstStyle>
          <a:p>
            <a:pPr>
              <a:defRPr/>
            </a:pPr>
            <a:r>
              <a:rPr lang="es-ES"/>
              <a:t>Haga clic para modificar el estilo de título del patrón</a:t>
            </a:r>
            <a:endParaRPr/>
          </a:p>
        </p:txBody>
      </p:sp>
      <p:sp>
        <p:nvSpPr>
          <p:cNvPr id="3" name="Subtítulo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s-ES"/>
              <a:t>Haga clic para modificar el estilo de subtítulo del patrón</a:t>
            </a:r>
            <a:endParaRPr/>
          </a:p>
        </p:txBody>
      </p:sp>
      <p:sp>
        <p:nvSpPr>
          <p:cNvPr id="4" name="Marcador de fecha 3"/>
          <p:cNvSpPr>
            <a:spLocks noGrp="1"/>
          </p:cNvSpPr>
          <p:nvPr>
            <p:ph type="dt" sz="half" idx="10"/>
          </p:nvPr>
        </p:nvSpPr>
        <p:spPr bwMode="auto"/>
        <p:txBody>
          <a:bodyPr/>
          <a:lstStyle/>
          <a:p>
            <a:pPr>
              <a:defRPr/>
            </a:pPr>
            <a:fld id="{E24CEC5F-A82A-4335-884D-B1F134156BC7}" type="datetimeFigureOut">
              <a:rPr lang="es-ES"/>
              <a:t>02/04/2026</a:t>
            </a:fld>
            <a:endParaRPr lang="es-ES"/>
          </a:p>
        </p:txBody>
      </p:sp>
      <p:sp>
        <p:nvSpPr>
          <p:cNvPr id="5" name="Marcador de pie de página 4"/>
          <p:cNvSpPr>
            <a:spLocks noGrp="1"/>
          </p:cNvSpPr>
          <p:nvPr>
            <p:ph type="ftr" sz="quarter" idx="11"/>
          </p:nvPr>
        </p:nvSpPr>
        <p:spPr bwMode="auto"/>
        <p:txBody>
          <a:bodyPr/>
          <a:lstStyle/>
          <a:p>
            <a:pPr>
              <a:defRPr/>
            </a:pPr>
            <a:endParaRPr lang="es-ES"/>
          </a:p>
        </p:txBody>
      </p:sp>
      <p:sp>
        <p:nvSpPr>
          <p:cNvPr id="6" name="Marcador de número de diapositiva 5"/>
          <p:cNvSpPr>
            <a:spLocks noGrp="1"/>
          </p:cNvSpPr>
          <p:nvPr>
            <p:ph type="sldNum" sz="quarter" idx="12"/>
          </p:nvPr>
        </p:nvSpPr>
        <p:spPr bwMode="auto"/>
        <p:txBody>
          <a:bodyPr/>
          <a:lstStyle/>
          <a:p>
            <a:pPr>
              <a:defRPr/>
            </a:pPr>
            <a:fld id="{3D3F48F0-2D35-4579-A881-537F9CFB04B1}" type="slidenum">
              <a:rPr lang="es-ES"/>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Título y objetos" userDrawn="1">
  <p:cSld name="Título y objetos">
    <p:spTree>
      <p:nvGrpSpPr>
        <p:cNvPr id="1" name=""/>
        <p:cNvGrpSpPr/>
        <p:nvPr/>
      </p:nvGrpSpPr>
      <p:grpSpPr bwMode="auto">
        <a:xfrm>
          <a:off x="0" y="0"/>
          <a:ext cx="0" cy="0"/>
          <a:chOff x="0" y="0"/>
          <a:chExt cx="0" cy="0"/>
        </a:xfrm>
      </p:grpSpPr>
      <p:sp>
        <p:nvSpPr>
          <p:cNvPr id="2" name="Google Shape;6;p1">
            <a:extLst>
              <a:ext uri="{FF2B5EF4-FFF2-40B4-BE49-F238E27FC236}">
                <a16:creationId xmlns:a16="http://schemas.microsoft.com/office/drawing/2014/main" id="{BC4DDA9A-2ADC-F90F-60DC-F88C16660B0C}"/>
              </a:ext>
            </a:extLst>
          </p:cNvPr>
          <p:cNvSpPr txBox="1">
            <a:spLocks noGrp="1"/>
          </p:cNvSpPr>
          <p:nvPr>
            <p:ph type="title"/>
          </p:nvPr>
        </p:nvSpPr>
        <p:spPr bwMode="auto">
          <a:xfrm>
            <a:off x="3289300" y="357115"/>
            <a:ext cx="8064500" cy="686435"/>
          </a:xfrm>
          <a:prstGeom prst="rect">
            <a:avLst/>
          </a:prstGeom>
          <a:noFill/>
          <a:ln>
            <a:noFill/>
          </a:ln>
        </p:spPr>
        <p:txBody>
          <a:bodyPr spcFirstLastPara="1" wrap="square" lIns="91425" tIns="45700" rIns="91425" bIns="45700" anchor="ctr" anchorCtr="0">
            <a:normAutofit/>
          </a:bodyPr>
          <a:lstStyle>
            <a:lvl1pPr marR="0" lvl="0" algn="r">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dirty="0"/>
          </a:p>
        </p:txBody>
      </p:sp>
      <p:sp>
        <p:nvSpPr>
          <p:cNvPr id="3" name="Google Shape;7;p1">
            <a:extLst>
              <a:ext uri="{FF2B5EF4-FFF2-40B4-BE49-F238E27FC236}">
                <a16:creationId xmlns:a16="http://schemas.microsoft.com/office/drawing/2014/main" id="{429B3657-32C3-988F-DDCC-5BFAF4FFF96C}"/>
              </a:ext>
            </a:extLst>
          </p:cNvPr>
          <p:cNvSpPr txBox="1">
            <a:spLocks noGrp="1"/>
          </p:cNvSpPr>
          <p:nvPr>
            <p:ph idx="1"/>
          </p:nvPr>
        </p:nvSpPr>
        <p:spPr bwMode="auto">
          <a:xfrm>
            <a:off x="838200" y="1388287"/>
            <a:ext cx="10515600" cy="3726638"/>
          </a:xfrm>
          <a:prstGeom prst="rect">
            <a:avLst/>
          </a:prstGeom>
          <a:noFill/>
          <a:ln>
            <a:noFill/>
          </a:ln>
        </p:spPr>
        <p:txBody>
          <a:bodyPr spcFirstLastPara="1" wrap="square" lIns="91425" tIns="45700" rIns="91425" bIns="45700" anchor="t" anchorCtr="0">
            <a:normAutofit/>
          </a:bodyPr>
          <a:lstStyle>
            <a:lvl1pPr marL="457200" marR="0" lvl="0" indent="-342900" algn="l">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Poppins"/>
                <a:ea typeface="Poppins"/>
                <a:cs typeface="Poppins"/>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Poppins"/>
                <a:ea typeface="Poppins"/>
                <a:cs typeface="Poppins"/>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Poppins"/>
                <a:ea typeface="Poppins"/>
                <a:cs typeface="Poppins"/>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9pPr>
          </a:lstStyle>
          <a:p>
            <a:pPr>
              <a:defRPr/>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Título y objetos" preserve="1" userDrawn="1">
  <p:cSld name="1_Título y objetos">
    <p:spTree>
      <p:nvGrpSpPr>
        <p:cNvPr id="1" name=""/>
        <p:cNvGrpSpPr/>
        <p:nvPr/>
      </p:nvGrpSpPr>
      <p:grpSpPr bwMode="auto">
        <a:xfrm>
          <a:off x="0" y="0"/>
          <a:ext cx="0" cy="0"/>
          <a:chOff x="0" y="0"/>
          <a:chExt cx="0" cy="0"/>
        </a:xfrm>
      </p:grpSpPr>
      <p:sp>
        <p:nvSpPr>
          <p:cNvPr id="2" name="Google Shape;6;p1">
            <a:extLst>
              <a:ext uri="{FF2B5EF4-FFF2-40B4-BE49-F238E27FC236}">
                <a16:creationId xmlns:a16="http://schemas.microsoft.com/office/drawing/2014/main" id="{BC4DDA9A-2ADC-F90F-60DC-F88C16660B0C}"/>
              </a:ext>
            </a:extLst>
          </p:cNvPr>
          <p:cNvSpPr txBox="1">
            <a:spLocks noGrp="1"/>
          </p:cNvSpPr>
          <p:nvPr>
            <p:ph type="title"/>
          </p:nvPr>
        </p:nvSpPr>
        <p:spPr bwMode="auto">
          <a:xfrm>
            <a:off x="838200" y="1081015"/>
            <a:ext cx="10515600" cy="686435"/>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3" name="Google Shape;7;p1">
            <a:extLst>
              <a:ext uri="{FF2B5EF4-FFF2-40B4-BE49-F238E27FC236}">
                <a16:creationId xmlns:a16="http://schemas.microsoft.com/office/drawing/2014/main" id="{429B3657-32C3-988F-DDCC-5BFAF4FFF96C}"/>
              </a:ext>
            </a:extLst>
          </p:cNvPr>
          <p:cNvSpPr txBox="1">
            <a:spLocks noGrp="1"/>
          </p:cNvSpPr>
          <p:nvPr>
            <p:ph idx="1"/>
          </p:nvPr>
        </p:nvSpPr>
        <p:spPr bwMode="auto">
          <a:xfrm>
            <a:off x="838200" y="2023287"/>
            <a:ext cx="10515600" cy="3726638"/>
          </a:xfrm>
          <a:prstGeom prst="rect">
            <a:avLst/>
          </a:prstGeom>
          <a:noFill/>
          <a:ln>
            <a:noFill/>
          </a:ln>
        </p:spPr>
        <p:txBody>
          <a:bodyPr spcFirstLastPara="1" wrap="square" lIns="91425" tIns="45700" rIns="91425" bIns="45700" anchor="t" anchorCtr="0">
            <a:normAutofit/>
          </a:bodyPr>
          <a:lstStyle>
            <a:lvl1pPr marL="457200" marR="0" lvl="0" indent="-342900" algn="l">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Poppins"/>
                <a:ea typeface="Poppins"/>
                <a:cs typeface="Poppins"/>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Poppins"/>
                <a:ea typeface="Poppins"/>
                <a:cs typeface="Poppins"/>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Poppins"/>
                <a:ea typeface="Poppins"/>
                <a:cs typeface="Poppins"/>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9pPr>
          </a:lstStyle>
          <a:p>
            <a:pPr>
              <a:defRPr/>
            </a:pPr>
            <a:endParaRPr dirty="0"/>
          </a:p>
        </p:txBody>
      </p:sp>
    </p:spTree>
    <p:extLst>
      <p:ext uri="{BB962C8B-B14F-4D97-AF65-F5344CB8AC3E}">
        <p14:creationId xmlns:p14="http://schemas.microsoft.com/office/powerpoint/2010/main" val="177827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Encabezado de sección" type="secHead" userDrawn="1">
  <p:cSld name="Encabezado de sección">
    <p:spTree>
      <p:nvGrpSpPr>
        <p:cNvPr id="1" name=""/>
        <p:cNvGrpSpPr/>
        <p:nvPr/>
      </p:nvGrpSpPr>
      <p:grpSpPr bwMode="auto">
        <a:xfrm>
          <a:off x="0" y="0"/>
          <a:ext cx="0" cy="0"/>
          <a:chOff x="0" y="0"/>
          <a:chExt cx="0" cy="0"/>
        </a:xfrm>
      </p:grpSpPr>
      <p:sp>
        <p:nvSpPr>
          <p:cNvPr id="26" name="Google Shape;26;p4"/>
          <p:cNvSpPr txBox="1">
            <a:spLocks noGrp="1"/>
          </p:cNvSpPr>
          <p:nvPr>
            <p:ph type="title"/>
          </p:nvPr>
        </p:nvSpPr>
        <p:spPr bwMode="auto">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CB08E"/>
              </a:buClr>
              <a:buSzPts val="6000"/>
              <a:buFont typeface="Bebas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7" name="Google Shape;27;p4"/>
          <p:cNvSpPr txBox="1">
            <a:spLocks noGrp="1"/>
          </p:cNvSpPr>
          <p:nvPr>
            <p:ph type="body" idx="1"/>
          </p:nvPr>
        </p:nvSpPr>
        <p:spPr bwMode="auto">
          <a:xfrm>
            <a:off x="831850" y="4589463"/>
            <a:ext cx="10515600" cy="103240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a:defRP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Solo el título" userDrawn="1">
  <p:cSld name="Solo el título">
    <p:spTree>
      <p:nvGrpSpPr>
        <p:cNvPr id="1" name=""/>
        <p:cNvGrpSpPr/>
        <p:nvPr/>
      </p:nvGrpSpPr>
      <p:grpSpPr bwMode="auto">
        <a:xfrm>
          <a:off x="0" y="0"/>
          <a:ext cx="0" cy="0"/>
          <a:chOff x="0" y="0"/>
          <a:chExt cx="0" cy="0"/>
        </a:xfrm>
      </p:grpSpPr>
      <p:sp>
        <p:nvSpPr>
          <p:cNvPr id="2" name="Google Shape;6;p1">
            <a:extLst>
              <a:ext uri="{FF2B5EF4-FFF2-40B4-BE49-F238E27FC236}">
                <a16:creationId xmlns:a16="http://schemas.microsoft.com/office/drawing/2014/main" id="{514489BA-FCC2-D597-CF08-D335D35DE345}"/>
              </a:ext>
            </a:extLst>
          </p:cNvPr>
          <p:cNvSpPr txBox="1">
            <a:spLocks noGrp="1"/>
          </p:cNvSpPr>
          <p:nvPr>
            <p:ph type="title"/>
          </p:nvPr>
        </p:nvSpPr>
        <p:spPr bwMode="auto">
          <a:xfrm>
            <a:off x="838200" y="1081015"/>
            <a:ext cx="10515600" cy="686435"/>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En blanco" type="blank" userDrawn="1">
  <p:cSld name="En blanco">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Contenido con título" type="objTx" userDrawn="1">
  <p:cSld name="Contenido con título">
    <p:spTree>
      <p:nvGrpSpPr>
        <p:cNvPr id="1" name=""/>
        <p:cNvGrpSpPr/>
        <p:nvPr/>
      </p:nvGrpSpPr>
      <p:grpSpPr bwMode="auto">
        <a:xfrm>
          <a:off x="0" y="0"/>
          <a:ext cx="0" cy="0"/>
          <a:chOff x="0" y="0"/>
          <a:chExt cx="0" cy="0"/>
        </a:xfrm>
      </p:grpSpPr>
      <p:sp>
        <p:nvSpPr>
          <p:cNvPr id="57" name="Google Shape;57;p9"/>
          <p:cNvSpPr txBox="1">
            <a:spLocks noGrp="1"/>
          </p:cNvSpPr>
          <p:nvPr>
            <p:ph type="title"/>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CB08E"/>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8" name="Google Shape;58;p9"/>
          <p:cNvSpPr txBox="1">
            <a:spLocks noGrp="1"/>
          </p:cNvSpPr>
          <p:nvPr>
            <p:ph type="body" idx="1"/>
          </p:nvPr>
        </p:nvSpPr>
        <p:spPr bwMode="auto">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30200" algn="l">
              <a:lnSpc>
                <a:spcPct val="90000"/>
              </a:lnSpc>
              <a:spcBef>
                <a:spcPts val="500"/>
              </a:spcBef>
              <a:spcAft>
                <a:spcPts val="0"/>
              </a:spcAft>
              <a:buClr>
                <a:schemeClr val="dk1"/>
              </a:buClr>
              <a:buSzPts val="1600"/>
              <a:buChar char="•"/>
              <a:defRPr sz="1600"/>
            </a:lvl2pPr>
            <a:lvl3pPr marL="1371600" lvl="2" indent="-317500" algn="l">
              <a:lnSpc>
                <a:spcPct val="90000"/>
              </a:lnSpc>
              <a:spcBef>
                <a:spcPts val="500"/>
              </a:spcBef>
              <a:spcAft>
                <a:spcPts val="0"/>
              </a:spcAft>
              <a:buClr>
                <a:schemeClr val="dk1"/>
              </a:buClr>
              <a:buSzPts val="1400"/>
              <a:buChar char="•"/>
              <a:defRPr sz="14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a:defRPr/>
            </a:pPr>
            <a:endParaRPr/>
          </a:p>
        </p:txBody>
      </p:sp>
      <p:sp>
        <p:nvSpPr>
          <p:cNvPr id="59" name="Google Shape;59;p9"/>
          <p:cNvSpPr txBox="1">
            <a:spLocks noGrp="1"/>
          </p:cNvSpPr>
          <p:nvPr>
            <p:ph type="body" idx="2"/>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Imagen con título" type="picTx" userDrawn="1">
  <p:cSld name="Imagen con título">
    <p:spTree>
      <p:nvGrpSpPr>
        <p:cNvPr id="1" name=""/>
        <p:cNvGrpSpPr/>
        <p:nvPr/>
      </p:nvGrpSpPr>
      <p:grpSpPr bwMode="auto">
        <a:xfrm>
          <a:off x="0" y="0"/>
          <a:ext cx="0" cy="0"/>
          <a:chOff x="0" y="0"/>
          <a:chExt cx="0" cy="0"/>
        </a:xfrm>
      </p:grpSpPr>
      <p:sp>
        <p:nvSpPr>
          <p:cNvPr id="64" name="Google Shape;64;p10"/>
          <p:cNvSpPr txBox="1">
            <a:spLocks noGrp="1"/>
          </p:cNvSpPr>
          <p:nvPr>
            <p:ph type="title"/>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CB08E"/>
              </a:buClr>
              <a:buSzPts val="3200"/>
              <a:buFont typeface="Bebas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65" name="Google Shape;65;p10"/>
          <p:cNvSpPr>
            <a:spLocks noGrp="1"/>
          </p:cNvSpPr>
          <p:nvPr>
            <p:ph type="pic" idx="2"/>
          </p:nvPr>
        </p:nvSpPr>
        <p:spPr bwMode="auto">
          <a:xfrm>
            <a:off x="5183188" y="987425"/>
            <a:ext cx="6172200" cy="4873625"/>
          </a:xfrm>
          <a:prstGeom prst="rect">
            <a:avLst/>
          </a:prstGeom>
          <a:noFill/>
          <a:ln>
            <a:noFill/>
          </a:ln>
        </p:spPr>
      </p:sp>
      <p:sp>
        <p:nvSpPr>
          <p:cNvPr id="66" name="Google Shape;66;p10"/>
          <p:cNvSpPr txBox="1">
            <a:spLocks noGrp="1"/>
          </p:cNvSpPr>
          <p:nvPr>
            <p:ph type="body" idx="1"/>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userDrawn="1">
  <p:cSld name="Textfolie5 + 2 Spalten">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5620576" y="1797051"/>
            <a:ext cx="6080753" cy="3922517"/>
          </a:xfrm>
        </p:spPr>
        <p:txBody>
          <a:bodyPr/>
          <a:lstStyle>
            <a:lvl1pPr marL="228594" indent="-228594">
              <a:buFont typeface="Wingdings"/>
              <a:buChar char="§"/>
              <a:defRPr sz="1750">
                <a:solidFill>
                  <a:schemeClr val="accent6"/>
                </a:solidFill>
              </a:defRPr>
            </a:lvl1pPr>
            <a:lvl2pPr marL="685783" indent="-228594">
              <a:buFont typeface="Wingdings"/>
              <a:buChar char="§"/>
              <a:defRPr sz="1750">
                <a:solidFill>
                  <a:schemeClr val="accent6"/>
                </a:solidFill>
              </a:defRPr>
            </a:lvl2pPr>
            <a:lvl3pPr marL="1142971" indent="-228594">
              <a:buFont typeface="Wingdings"/>
              <a:buChar char="§"/>
              <a:defRPr sz="1750">
                <a:solidFill>
                  <a:schemeClr val="accent6"/>
                </a:solidFill>
              </a:defRPr>
            </a:lvl3pPr>
            <a:lvl4pPr marL="1600160" indent="-228594">
              <a:buFont typeface="Wingdings"/>
              <a:buChar char="§"/>
              <a:defRPr sz="1750">
                <a:solidFill>
                  <a:schemeClr val="accent6"/>
                </a:solidFill>
              </a:defRPr>
            </a:lvl4pPr>
            <a:lvl5pPr marL="2057349" indent="-228594">
              <a:buFont typeface="Wingdings"/>
              <a:buChar char="§"/>
              <a:defRPr sz="1750">
                <a:solidFill>
                  <a:schemeClr val="accent6"/>
                </a:solidFill>
              </a:defRPr>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814918" y="1799824"/>
            <a:ext cx="4538645" cy="3922517"/>
          </a:xfrm>
        </p:spPr>
        <p:txBody>
          <a:bodyPr>
            <a:normAutofit/>
          </a:bodyPr>
          <a:lstStyle>
            <a:lvl1pPr marL="0" indent="0">
              <a:buNone/>
              <a:defRPr sz="1750">
                <a:solidFill>
                  <a:schemeClr val="accent6"/>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defRPr/>
            </a:pPr>
            <a:r>
              <a:rPr lang="de-DE"/>
              <a:t>Mastertextformat bearbeiten</a:t>
            </a:r>
            <a:endParaRPr/>
          </a:p>
        </p:txBody>
      </p:sp>
      <p:sp>
        <p:nvSpPr>
          <p:cNvPr id="9" name="Title 1"/>
          <p:cNvSpPr>
            <a:spLocks noGrp="1"/>
          </p:cNvSpPr>
          <p:nvPr>
            <p:ph type="ctrTitle" hasCustomPrompt="1"/>
          </p:nvPr>
        </p:nvSpPr>
        <p:spPr bwMode="auto">
          <a:xfrm>
            <a:off x="822809" y="1135659"/>
            <a:ext cx="10878519" cy="477837"/>
          </a:xfrm>
          <a:prstGeom prst="rect">
            <a:avLst/>
          </a:prstGeom>
        </p:spPr>
        <p:txBody>
          <a:bodyPr anchor="b">
            <a:noAutofit/>
          </a:bodyPr>
          <a:lstStyle>
            <a:lvl1pPr algn="l">
              <a:defRPr sz="2650">
                <a:solidFill>
                  <a:schemeClr val="accent1"/>
                </a:solidFill>
              </a:defRPr>
            </a:lvl1pPr>
          </a:lstStyle>
          <a:p>
            <a:pPr>
              <a:defRPr/>
            </a:pPr>
            <a:br>
              <a:rPr lang="de-DE"/>
            </a:br>
            <a:r>
              <a:rPr lang="de-DE"/>
              <a:t>Mastertitelformat </a:t>
            </a:r>
            <a:br>
              <a:rPr lang="de-DE"/>
            </a:br>
            <a:r>
              <a:rPr lang="de-DE"/>
              <a:t>bearbeiten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6" name="Google Shape;6;p1"/>
          <p:cNvSpPr txBox="1">
            <a:spLocks noGrp="1"/>
          </p:cNvSpPr>
          <p:nvPr>
            <p:ph type="title"/>
          </p:nvPr>
        </p:nvSpPr>
        <p:spPr bwMode="auto">
          <a:xfrm>
            <a:off x="838200" y="1081015"/>
            <a:ext cx="10515600" cy="686435"/>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dirty="0"/>
          </a:p>
        </p:txBody>
      </p:sp>
      <p:sp>
        <p:nvSpPr>
          <p:cNvPr id="7" name="Google Shape;7;p1"/>
          <p:cNvSpPr txBox="1">
            <a:spLocks noGrp="1"/>
          </p:cNvSpPr>
          <p:nvPr>
            <p:ph type="body" idx="1"/>
          </p:nvPr>
        </p:nvSpPr>
        <p:spPr bwMode="auto">
          <a:xfrm>
            <a:off x="838200" y="2023287"/>
            <a:ext cx="10515600" cy="3726638"/>
          </a:xfrm>
          <a:prstGeom prst="rect">
            <a:avLst/>
          </a:prstGeom>
          <a:noFill/>
          <a:ln>
            <a:noFill/>
          </a:ln>
        </p:spPr>
        <p:txBody>
          <a:bodyPr spcFirstLastPara="1" wrap="square" lIns="91425" tIns="45700" rIns="91425" bIns="45700" anchor="t" anchorCtr="0">
            <a:normAutofit/>
          </a:bodyPr>
          <a:lstStyle>
            <a:lvl1pPr marL="457200" marR="0" lvl="0" indent="-342900" algn="l">
              <a:lnSpc>
                <a:spcPct val="90000"/>
              </a:lnSpc>
              <a:spcBef>
                <a:spcPts val="1000"/>
              </a:spcBef>
              <a:spcAft>
                <a:spcPts val="0"/>
              </a:spcAft>
              <a:buClr>
                <a:schemeClr val="dk1"/>
              </a:buClr>
              <a:buSzPts val="1800"/>
              <a:buFont typeface="Arial"/>
              <a:buChar char="•"/>
              <a:defRPr sz="1800" b="1" i="0" u="none" strike="noStrike" cap="none">
                <a:solidFill>
                  <a:schemeClr val="dk1"/>
                </a:solidFill>
                <a:latin typeface="Poppins"/>
                <a:ea typeface="Poppins"/>
                <a:cs typeface="Poppins"/>
              </a:defRPr>
            </a:lvl1pPr>
            <a:lvl2pPr marL="914400" marR="0" lvl="1"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Poppins"/>
                <a:ea typeface="Poppins"/>
                <a:cs typeface="Poppins"/>
              </a:defRPr>
            </a:lvl2pPr>
            <a:lvl3pPr marL="1371600" marR="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Poppins"/>
                <a:ea typeface="Poppins"/>
                <a:cs typeface="Poppins"/>
              </a:defRPr>
            </a:lvl3pPr>
            <a:lvl4pPr marL="1828800" marR="0" lvl="3"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Poppins"/>
                <a:ea typeface="Poppins"/>
                <a:cs typeface="Poppi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defRPr>
            </a:lvl9pPr>
          </a:lstStyle>
          <a:p>
            <a:pPr>
              <a:defRPr/>
            </a:pPr>
            <a:endParaRPr dirty="0"/>
          </a:p>
        </p:txBody>
      </p:sp>
      <p:sp>
        <p:nvSpPr>
          <p:cNvPr id="8" name="Google Shape;8;p1"/>
          <p:cNvSpPr txBox="1">
            <a:spLocks noGrp="1"/>
          </p:cNvSpPr>
          <p:nvPr>
            <p:ph type="dt" idx="1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Poppins"/>
                <a:ea typeface="Poppins"/>
                <a:cs typeface="Poppins"/>
              </a:defRPr>
            </a:lvl1pPr>
            <a:lvl2pPr marR="0" lvl="1" algn="l">
              <a:spcBef>
                <a:spcPts val="0"/>
              </a:spcBef>
              <a:spcAft>
                <a:spcPts val="0"/>
              </a:spcAft>
              <a:buSzPts val="1400"/>
              <a:buNone/>
              <a:defRPr sz="1800" b="0" i="0" u="none" strike="noStrike" cap="none">
                <a:solidFill>
                  <a:schemeClr val="dk1"/>
                </a:solidFill>
                <a:latin typeface="Poppins"/>
                <a:ea typeface="Poppins"/>
                <a:cs typeface="Poppins"/>
              </a:defRPr>
            </a:lvl2pPr>
            <a:lvl3pPr marR="0" lvl="2" algn="l">
              <a:spcBef>
                <a:spcPts val="0"/>
              </a:spcBef>
              <a:spcAft>
                <a:spcPts val="0"/>
              </a:spcAft>
              <a:buSzPts val="1400"/>
              <a:buNone/>
              <a:defRPr sz="1800" b="0" i="0" u="none" strike="noStrike" cap="none">
                <a:solidFill>
                  <a:schemeClr val="dk1"/>
                </a:solidFill>
                <a:latin typeface="Poppins"/>
                <a:ea typeface="Poppins"/>
                <a:cs typeface="Poppins"/>
              </a:defRPr>
            </a:lvl3pPr>
            <a:lvl4pPr marR="0" lvl="3" algn="l">
              <a:spcBef>
                <a:spcPts val="0"/>
              </a:spcBef>
              <a:spcAft>
                <a:spcPts val="0"/>
              </a:spcAft>
              <a:buSzPts val="1400"/>
              <a:buNone/>
              <a:defRPr sz="1800" b="0" i="0" u="none" strike="noStrike" cap="none">
                <a:solidFill>
                  <a:schemeClr val="dk1"/>
                </a:solidFill>
                <a:latin typeface="Poppins"/>
                <a:ea typeface="Poppins"/>
                <a:cs typeface="Poppins"/>
              </a:defRPr>
            </a:lvl4pPr>
            <a:lvl5pPr marR="0" lvl="4" algn="l">
              <a:spcBef>
                <a:spcPts val="0"/>
              </a:spcBef>
              <a:spcAft>
                <a:spcPts val="0"/>
              </a:spcAft>
              <a:buSzPts val="1400"/>
              <a:buNone/>
              <a:defRPr sz="1800" b="0" i="0" u="none" strike="noStrike" cap="none">
                <a:solidFill>
                  <a:schemeClr val="dk1"/>
                </a:solidFill>
                <a:latin typeface="Poppins"/>
                <a:ea typeface="Poppins"/>
                <a:cs typeface="Poppins"/>
              </a:defRPr>
            </a:lvl5pPr>
            <a:lvl6pPr marR="0" lvl="5" algn="l">
              <a:spcBef>
                <a:spcPts val="0"/>
              </a:spcBef>
              <a:spcAft>
                <a:spcPts val="0"/>
              </a:spcAft>
              <a:buSzPts val="1400"/>
              <a:buNone/>
              <a:defRPr sz="1800" b="0" i="0" u="none" strike="noStrike" cap="none">
                <a:solidFill>
                  <a:schemeClr val="dk1"/>
                </a:solidFill>
                <a:latin typeface="Poppins"/>
                <a:ea typeface="Poppins"/>
                <a:cs typeface="Poppins"/>
              </a:defRPr>
            </a:lvl6pPr>
            <a:lvl7pPr marR="0" lvl="6" algn="l">
              <a:spcBef>
                <a:spcPts val="0"/>
              </a:spcBef>
              <a:spcAft>
                <a:spcPts val="0"/>
              </a:spcAft>
              <a:buSzPts val="1400"/>
              <a:buNone/>
              <a:defRPr sz="1800" b="0" i="0" u="none" strike="noStrike" cap="none">
                <a:solidFill>
                  <a:schemeClr val="dk1"/>
                </a:solidFill>
                <a:latin typeface="Poppins"/>
                <a:ea typeface="Poppins"/>
                <a:cs typeface="Poppins"/>
              </a:defRPr>
            </a:lvl7pPr>
            <a:lvl8pPr marR="0" lvl="7" algn="l">
              <a:spcBef>
                <a:spcPts val="0"/>
              </a:spcBef>
              <a:spcAft>
                <a:spcPts val="0"/>
              </a:spcAft>
              <a:buSzPts val="1400"/>
              <a:buNone/>
              <a:defRPr sz="1800" b="0" i="0" u="none" strike="noStrike" cap="none">
                <a:solidFill>
                  <a:schemeClr val="dk1"/>
                </a:solidFill>
                <a:latin typeface="Poppins"/>
                <a:ea typeface="Poppins"/>
                <a:cs typeface="Poppins"/>
              </a:defRPr>
            </a:lvl8pPr>
            <a:lvl9pPr marR="0" lvl="8" algn="l">
              <a:spcBef>
                <a:spcPts val="0"/>
              </a:spcBef>
              <a:spcAft>
                <a:spcPts val="0"/>
              </a:spcAft>
              <a:buSzPts val="1400"/>
              <a:buNone/>
              <a:defRPr sz="1800" b="0" i="0" u="none" strike="noStrike" cap="none">
                <a:solidFill>
                  <a:schemeClr val="dk1"/>
                </a:solidFill>
                <a:latin typeface="Poppins"/>
                <a:ea typeface="Poppins"/>
                <a:cs typeface="Poppins"/>
              </a:defRPr>
            </a:lvl9pPr>
          </a:lstStyle>
          <a:p>
            <a:pPr>
              <a:defRPr/>
            </a:pPr>
            <a:endParaRPr/>
          </a:p>
        </p:txBody>
      </p:sp>
      <p:sp>
        <p:nvSpPr>
          <p:cNvPr id="9" name="Google Shape;9;p1"/>
          <p:cNvSpPr txBox="1">
            <a:spLocks noGrp="1"/>
          </p:cNvSpPr>
          <p:nvPr>
            <p:ph type="ftr" idx="11"/>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Poppins"/>
                <a:ea typeface="Poppins"/>
                <a:cs typeface="Poppins"/>
              </a:defRPr>
            </a:lvl1pPr>
            <a:lvl2pPr marR="0" lvl="1" algn="l">
              <a:spcBef>
                <a:spcPts val="0"/>
              </a:spcBef>
              <a:spcAft>
                <a:spcPts val="0"/>
              </a:spcAft>
              <a:buSzPts val="1400"/>
              <a:buNone/>
              <a:defRPr sz="1800" b="0" i="0" u="none" strike="noStrike" cap="none">
                <a:solidFill>
                  <a:schemeClr val="dk1"/>
                </a:solidFill>
                <a:latin typeface="Poppins"/>
                <a:ea typeface="Poppins"/>
                <a:cs typeface="Poppins"/>
              </a:defRPr>
            </a:lvl2pPr>
            <a:lvl3pPr marR="0" lvl="2" algn="l">
              <a:spcBef>
                <a:spcPts val="0"/>
              </a:spcBef>
              <a:spcAft>
                <a:spcPts val="0"/>
              </a:spcAft>
              <a:buSzPts val="1400"/>
              <a:buNone/>
              <a:defRPr sz="1800" b="0" i="0" u="none" strike="noStrike" cap="none">
                <a:solidFill>
                  <a:schemeClr val="dk1"/>
                </a:solidFill>
                <a:latin typeface="Poppins"/>
                <a:ea typeface="Poppins"/>
                <a:cs typeface="Poppins"/>
              </a:defRPr>
            </a:lvl3pPr>
            <a:lvl4pPr marR="0" lvl="3" algn="l">
              <a:spcBef>
                <a:spcPts val="0"/>
              </a:spcBef>
              <a:spcAft>
                <a:spcPts val="0"/>
              </a:spcAft>
              <a:buSzPts val="1400"/>
              <a:buNone/>
              <a:defRPr sz="1800" b="0" i="0" u="none" strike="noStrike" cap="none">
                <a:solidFill>
                  <a:schemeClr val="dk1"/>
                </a:solidFill>
                <a:latin typeface="Poppins"/>
                <a:ea typeface="Poppins"/>
                <a:cs typeface="Poppins"/>
              </a:defRPr>
            </a:lvl4pPr>
            <a:lvl5pPr marR="0" lvl="4" algn="l">
              <a:spcBef>
                <a:spcPts val="0"/>
              </a:spcBef>
              <a:spcAft>
                <a:spcPts val="0"/>
              </a:spcAft>
              <a:buSzPts val="1400"/>
              <a:buNone/>
              <a:defRPr sz="1800" b="0" i="0" u="none" strike="noStrike" cap="none">
                <a:solidFill>
                  <a:schemeClr val="dk1"/>
                </a:solidFill>
                <a:latin typeface="Poppins"/>
                <a:ea typeface="Poppins"/>
                <a:cs typeface="Poppins"/>
              </a:defRPr>
            </a:lvl5pPr>
            <a:lvl6pPr marR="0" lvl="5" algn="l">
              <a:spcBef>
                <a:spcPts val="0"/>
              </a:spcBef>
              <a:spcAft>
                <a:spcPts val="0"/>
              </a:spcAft>
              <a:buSzPts val="1400"/>
              <a:buNone/>
              <a:defRPr sz="1800" b="0" i="0" u="none" strike="noStrike" cap="none">
                <a:solidFill>
                  <a:schemeClr val="dk1"/>
                </a:solidFill>
                <a:latin typeface="Poppins"/>
                <a:ea typeface="Poppins"/>
                <a:cs typeface="Poppins"/>
              </a:defRPr>
            </a:lvl6pPr>
            <a:lvl7pPr marR="0" lvl="6" algn="l">
              <a:spcBef>
                <a:spcPts val="0"/>
              </a:spcBef>
              <a:spcAft>
                <a:spcPts val="0"/>
              </a:spcAft>
              <a:buSzPts val="1400"/>
              <a:buNone/>
              <a:defRPr sz="1800" b="0" i="0" u="none" strike="noStrike" cap="none">
                <a:solidFill>
                  <a:schemeClr val="dk1"/>
                </a:solidFill>
                <a:latin typeface="Poppins"/>
                <a:ea typeface="Poppins"/>
                <a:cs typeface="Poppins"/>
              </a:defRPr>
            </a:lvl7pPr>
            <a:lvl8pPr marR="0" lvl="7" algn="l">
              <a:spcBef>
                <a:spcPts val="0"/>
              </a:spcBef>
              <a:spcAft>
                <a:spcPts val="0"/>
              </a:spcAft>
              <a:buSzPts val="1400"/>
              <a:buNone/>
              <a:defRPr sz="1800" b="0" i="0" u="none" strike="noStrike" cap="none">
                <a:solidFill>
                  <a:schemeClr val="dk1"/>
                </a:solidFill>
                <a:latin typeface="Poppins"/>
                <a:ea typeface="Poppins"/>
                <a:cs typeface="Poppins"/>
              </a:defRPr>
            </a:lvl8pPr>
            <a:lvl9pPr marR="0" lvl="8" algn="l">
              <a:spcBef>
                <a:spcPts val="0"/>
              </a:spcBef>
              <a:spcAft>
                <a:spcPts val="0"/>
              </a:spcAft>
              <a:buSzPts val="1400"/>
              <a:buNone/>
              <a:defRPr sz="1800" b="0" i="0" u="none" strike="noStrike" cap="none">
                <a:solidFill>
                  <a:schemeClr val="dk1"/>
                </a:solidFill>
                <a:latin typeface="Poppins"/>
                <a:ea typeface="Poppins"/>
                <a:cs typeface="Poppins"/>
              </a:defRPr>
            </a:lvl9pPr>
          </a:lstStyle>
          <a:p>
            <a:pPr>
              <a:defRPr/>
            </a:pPr>
            <a:endParaRPr/>
          </a:p>
        </p:txBody>
      </p:sp>
      <p:sp>
        <p:nvSpPr>
          <p:cNvPr id="10" name="Google Shape;10;p1"/>
          <p:cNvSpPr txBox="1">
            <a:spLocks noGrp="1"/>
          </p:cNvSpPr>
          <p:nvPr>
            <p:ph type="sldNum" idx="12"/>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Poppins"/>
                <a:ea typeface="Poppins"/>
                <a:cs typeface="Poppins"/>
              </a:defRPr>
            </a:lvl1pPr>
            <a:lvl2pPr marL="0" marR="0" lvl="1" indent="0" algn="r">
              <a:spcBef>
                <a:spcPts val="0"/>
              </a:spcBef>
              <a:buNone/>
              <a:defRPr sz="1200" b="0" i="0" u="none" strike="noStrike" cap="none">
                <a:solidFill>
                  <a:srgbClr val="888888"/>
                </a:solidFill>
                <a:latin typeface="Poppins"/>
                <a:ea typeface="Poppins"/>
                <a:cs typeface="Poppins"/>
              </a:defRPr>
            </a:lvl2pPr>
            <a:lvl3pPr marL="0" marR="0" lvl="2" indent="0" algn="r">
              <a:spcBef>
                <a:spcPts val="0"/>
              </a:spcBef>
              <a:buNone/>
              <a:defRPr sz="1200" b="0" i="0" u="none" strike="noStrike" cap="none">
                <a:solidFill>
                  <a:srgbClr val="888888"/>
                </a:solidFill>
                <a:latin typeface="Poppins"/>
                <a:ea typeface="Poppins"/>
                <a:cs typeface="Poppins"/>
              </a:defRPr>
            </a:lvl3pPr>
            <a:lvl4pPr marL="0" marR="0" lvl="3" indent="0" algn="r">
              <a:spcBef>
                <a:spcPts val="0"/>
              </a:spcBef>
              <a:buNone/>
              <a:defRPr sz="1200" b="0" i="0" u="none" strike="noStrike" cap="none">
                <a:solidFill>
                  <a:srgbClr val="888888"/>
                </a:solidFill>
                <a:latin typeface="Poppins"/>
                <a:ea typeface="Poppins"/>
                <a:cs typeface="Poppins"/>
              </a:defRPr>
            </a:lvl4pPr>
            <a:lvl5pPr marL="0" marR="0" lvl="4" indent="0" algn="r">
              <a:spcBef>
                <a:spcPts val="0"/>
              </a:spcBef>
              <a:buNone/>
              <a:defRPr sz="1200" b="0" i="0" u="none" strike="noStrike" cap="none">
                <a:solidFill>
                  <a:srgbClr val="888888"/>
                </a:solidFill>
                <a:latin typeface="Poppins"/>
                <a:ea typeface="Poppins"/>
                <a:cs typeface="Poppins"/>
              </a:defRPr>
            </a:lvl5pPr>
            <a:lvl6pPr marL="0" marR="0" lvl="5" indent="0" algn="r">
              <a:spcBef>
                <a:spcPts val="0"/>
              </a:spcBef>
              <a:buNone/>
              <a:defRPr sz="1200" b="0" i="0" u="none" strike="noStrike" cap="none">
                <a:solidFill>
                  <a:srgbClr val="888888"/>
                </a:solidFill>
                <a:latin typeface="Poppins"/>
                <a:ea typeface="Poppins"/>
                <a:cs typeface="Poppins"/>
              </a:defRPr>
            </a:lvl6pPr>
            <a:lvl7pPr marL="0" marR="0" lvl="6" indent="0" algn="r">
              <a:spcBef>
                <a:spcPts val="0"/>
              </a:spcBef>
              <a:buNone/>
              <a:defRPr sz="1200" b="0" i="0" u="none" strike="noStrike" cap="none">
                <a:solidFill>
                  <a:srgbClr val="888888"/>
                </a:solidFill>
                <a:latin typeface="Poppins"/>
                <a:ea typeface="Poppins"/>
                <a:cs typeface="Poppins"/>
              </a:defRPr>
            </a:lvl7pPr>
            <a:lvl8pPr marL="0" marR="0" lvl="7" indent="0" algn="r">
              <a:spcBef>
                <a:spcPts val="0"/>
              </a:spcBef>
              <a:buNone/>
              <a:defRPr sz="1200" b="0" i="0" u="none" strike="noStrike" cap="none">
                <a:solidFill>
                  <a:srgbClr val="888888"/>
                </a:solidFill>
                <a:latin typeface="Poppins"/>
                <a:ea typeface="Poppins"/>
                <a:cs typeface="Poppins"/>
              </a:defRPr>
            </a:lvl8pPr>
            <a:lvl9pPr marL="0" marR="0" lvl="8" indent="0" algn="r">
              <a:spcBef>
                <a:spcPts val="0"/>
              </a:spcBef>
              <a:buNone/>
              <a:defRPr sz="1200" b="0" i="0" u="none" strike="noStrike" cap="none">
                <a:solidFill>
                  <a:srgbClr val="888888"/>
                </a:solidFill>
                <a:latin typeface="Poppins"/>
                <a:ea typeface="Poppins"/>
                <a:cs typeface="Poppins"/>
              </a:defRPr>
            </a:lvl9pPr>
          </a:lstStyle>
          <a:p>
            <a:pPr marL="0" lvl="0" indent="0" algn="r">
              <a:spcBef>
                <a:spcPts val="0"/>
              </a:spcBef>
              <a:spcAft>
                <a:spcPts val="0"/>
              </a:spcAft>
              <a:buNone/>
              <a:defRPr/>
            </a:pPr>
            <a:fld id="{00000000-1234-1234-1234-123412341234}" type="slidenum">
              <a:rPr lang="es-ES"/>
              <a:t>‹#›</a:t>
            </a:fld>
            <a:endParaRPr/>
          </a:p>
        </p:txBody>
      </p:sp>
      <p:pic>
        <p:nvPicPr>
          <p:cNvPr id="11" name="Google Shape;11;p1"/>
          <p:cNvPicPr/>
          <p:nvPr/>
        </p:nvPicPr>
        <p:blipFill>
          <a:blip r:embed="rId13">
            <a:alphaModFix/>
          </a:blip>
          <a:stretch/>
        </p:blipFill>
        <p:spPr bwMode="auto">
          <a:xfrm>
            <a:off x="0" y="5753100"/>
            <a:ext cx="12192000" cy="1104900"/>
          </a:xfrm>
          <a:prstGeom prst="rect">
            <a:avLst/>
          </a:prstGeom>
          <a:noFill/>
          <a:ln>
            <a:noFill/>
          </a:ln>
        </p:spPr>
      </p:pic>
      <p:pic>
        <p:nvPicPr>
          <p:cNvPr id="2" name="Gráfico 18">
            <a:extLst>
              <a:ext uri="{FF2B5EF4-FFF2-40B4-BE49-F238E27FC236}">
                <a16:creationId xmlns:a16="http://schemas.microsoft.com/office/drawing/2014/main" id="{E390AEB0-22F9-1D08-798D-16FA714B8E3E}"/>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445439" y="458362"/>
            <a:ext cx="1388441" cy="366816"/>
          </a:xfrm>
          <a:prstGeom prst="rect">
            <a:avLst/>
          </a:prstGeom>
        </p:spPr>
      </p:pic>
      <p:sp>
        <p:nvSpPr>
          <p:cNvPr id="3" name="CuadroTexto 7"/>
          <p:cNvSpPr txBox="1"/>
          <p:nvPr userDrawn="1"/>
        </p:nvSpPr>
        <p:spPr bwMode="auto">
          <a:xfrm>
            <a:off x="1595512" y="619695"/>
            <a:ext cx="1512053" cy="246221"/>
          </a:xfrm>
          <a:prstGeom prst="rect">
            <a:avLst/>
          </a:prstGeom>
          <a:noFill/>
        </p:spPr>
        <p:txBody>
          <a:bodyPr wrap="square">
            <a:spAutoFit/>
          </a:bodyPr>
          <a:lstStyle/>
          <a:p>
            <a:pPr algn="r">
              <a:defRPr/>
            </a:pPr>
            <a:r>
              <a:rPr lang="tr" sz="1000" b="1" noProof="0" dirty="0">
                <a:solidFill>
                  <a:schemeClr val="bg1">
                    <a:lumMod val="50000"/>
                  </a:schemeClr>
                </a:solidFill>
                <a:latin typeface="Poppins"/>
                <a:cs typeface="Poppins"/>
              </a:rPr>
              <a:t>loess-project.eu</a:t>
            </a:r>
            <a:endParaRPr lang="tr" noProof="0" dirty="0"/>
          </a:p>
        </p:txBody>
      </p:sp>
      <p:pic>
        <p:nvPicPr>
          <p:cNvPr id="5" name="Picture 4">
            <a:extLst>
              <a:ext uri="{FF2B5EF4-FFF2-40B4-BE49-F238E27FC236}">
                <a16:creationId xmlns:a16="http://schemas.microsoft.com/office/drawing/2014/main" id="{EA9064B7-1511-0AC7-DCDC-F01AECDF5BC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358906" y="5903189"/>
            <a:ext cx="4323370" cy="406417"/>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6" r:id="rId5"/>
    <p:sldLayoutId id="2147483667" r:id="rId6"/>
    <p:sldLayoutId id="2147483668" r:id="rId7"/>
    <p:sldLayoutId id="2147483669" r:id="rId8"/>
    <p:sldLayoutId id="2147483672" r:id="rId9"/>
    <p:sldLayoutId id="2147483673" r:id="rId10"/>
    <p:sldLayoutId id="2147483649" r:id="rId11"/>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hyperlink" Target="https://www.soundingsoil.ch/zuhoeren/"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hyperlink" Target="https://www.osttirol-heute.at/menschen/murenabgang-nach-starkem-unwetter-in-oberlienz/" TargetMode="External"/><Relationship Id="rId3" Type="http://schemas.openxmlformats.org/officeDocument/2006/relationships/image" Target="../media/image12.pn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doi.org/10.1007/s11165-012-9348-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doi.org/10.1007/s11165-012-9348-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talborne.co.za/soil-health/"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talborne.co.za/soil-health/"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35.svg"/></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ediblephilly.ediblecommunities.com/food-thought/food-thought-how-healthy-soil-measured/"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futurefocusedlearning.net/blog/learner-agency/5-terrific-inquiry-based-learning-example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png"/><Relationship Id="rId7"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www.christianhmeyer.de/mit-concept-mapping-den-lernerfolg-steigern-und-wissen-strukturieren/"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3.png"/><Relationship Id="rId7"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www.christianhmeyer.de/mit-concept-mapping-den-lernerfolg-steigern-und-wissen-strukturieren/"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45.sv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l0oj3YJ28YY" TargetMode="External"/><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2.pn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diagramDrawing" Target="../diagrams/drawing1.xml"/><Relationship Id="rId5" Type="http://schemas.openxmlformats.org/officeDocument/2006/relationships/image" Target="../media/image13.png"/><Relationship Id="rId10" Type="http://schemas.openxmlformats.org/officeDocument/2006/relationships/diagramColors" Target="../diagrams/colors1.xml"/><Relationship Id="rId4" Type="http://schemas.openxmlformats.org/officeDocument/2006/relationships/image" Target="../media/image9.pn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CAF8F"/>
        </a:solidFill>
        <a:effectLst/>
      </p:bgPr>
    </p:bg>
    <p:spTree>
      <p:nvGrpSpPr>
        <p:cNvPr id="1" name=""/>
        <p:cNvGrpSpPr/>
        <p:nvPr/>
      </p:nvGrpSpPr>
      <p:grpSpPr bwMode="auto">
        <a:xfrm>
          <a:off x="0" y="0"/>
          <a:ext cx="0" cy="0"/>
          <a:chOff x="0" y="0"/>
          <a:chExt cx="0" cy="0"/>
        </a:xfrm>
      </p:grpSpPr>
      <p:sp>
        <p:nvSpPr>
          <p:cNvPr id="8" name="CuadroTexto 7"/>
          <p:cNvSpPr txBox="1"/>
          <p:nvPr/>
        </p:nvSpPr>
        <p:spPr bwMode="auto">
          <a:xfrm>
            <a:off x="2708693" y="4023875"/>
            <a:ext cx="6774611" cy="892552"/>
          </a:xfrm>
          <a:prstGeom prst="rect">
            <a:avLst/>
          </a:prstGeom>
          <a:noFill/>
        </p:spPr>
        <p:txBody>
          <a:bodyPr wrap="none" rtlCol="0">
            <a:spAutoFit/>
          </a:bodyPr>
          <a:lstStyle/>
          <a:p>
            <a:pPr algn="ctr">
              <a:defRPr/>
            </a:pPr>
            <a:r>
              <a:rPr lang="tr" sz="2600" noProof="0" dirty="0">
                <a:solidFill>
                  <a:schemeClr val="bg1"/>
                </a:solidFill>
                <a:latin typeface="Bebas Neue"/>
              </a:rPr>
              <a:t>Bİyolojİ ve Çevre BİLİMİ Aday Öğretmenlerİ </a:t>
            </a:r>
            <a:r>
              <a:rPr lang="tr" sz="2600" dirty="0">
                <a:solidFill>
                  <a:schemeClr val="bg1"/>
                </a:solidFill>
                <a:latin typeface="Bebas Neue"/>
              </a:rPr>
              <a:t>İ</a:t>
            </a:r>
            <a:r>
              <a:rPr lang="tr" sz="2600" noProof="0" dirty="0">
                <a:solidFill>
                  <a:schemeClr val="bg1"/>
                </a:solidFill>
                <a:latin typeface="Bebas Neue"/>
              </a:rPr>
              <a:t>çİn Eğİtİm Kursu</a:t>
            </a:r>
            <a:endParaRPr lang="tr" sz="2600" noProof="0" dirty="0"/>
          </a:p>
          <a:p>
            <a:pPr algn="ctr">
              <a:defRPr/>
            </a:pPr>
            <a:r>
              <a:rPr lang="tr" sz="2600" noProof="0" dirty="0">
                <a:solidFill>
                  <a:schemeClr val="bg1"/>
                </a:solidFill>
                <a:latin typeface="Bebas Neue"/>
              </a:rPr>
              <a:t>“Toprak Sağlığı Eğİtİmİ”</a:t>
            </a:r>
          </a:p>
        </p:txBody>
      </p:sp>
      <p:sp>
        <p:nvSpPr>
          <p:cNvPr id="9" name="CuadroTexto 8"/>
          <p:cNvSpPr txBox="1"/>
          <p:nvPr/>
        </p:nvSpPr>
        <p:spPr bwMode="auto">
          <a:xfrm>
            <a:off x="4802238" y="5161320"/>
            <a:ext cx="2587567" cy="584775"/>
          </a:xfrm>
          <a:prstGeom prst="rect">
            <a:avLst/>
          </a:prstGeom>
          <a:noFill/>
        </p:spPr>
        <p:txBody>
          <a:bodyPr wrap="none" rtlCol="0">
            <a:spAutoFit/>
          </a:bodyPr>
          <a:lstStyle/>
          <a:p>
            <a:pPr algn="ctr">
              <a:defRPr/>
            </a:pPr>
            <a:r>
              <a:rPr lang="tr" sz="1600" noProof="0" dirty="0" err="1">
                <a:solidFill>
                  <a:schemeClr val="bg1"/>
                </a:solidFill>
                <a:latin typeface="Poppins"/>
                <a:cs typeface="Poppins"/>
              </a:rPr>
              <a:t>Kapelari, Weinberg &amp; Engl</a:t>
            </a:r>
          </a:p>
          <a:p>
            <a:pPr algn="ctr">
              <a:defRPr/>
            </a:pPr>
            <a:r>
              <a:rPr lang="tr" sz="1600" noProof="0" dirty="0">
                <a:solidFill>
                  <a:schemeClr val="bg1"/>
                </a:solidFill>
                <a:latin typeface="Poppins"/>
                <a:cs typeface="Poppins"/>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10" name="Title 1">
            <a:extLst>
              <a:ext uri="{FF2B5EF4-FFF2-40B4-BE49-F238E27FC236}">
                <a16:creationId xmlns:a16="http://schemas.microsoft.com/office/drawing/2014/main" id="{D1C3594A-F0D5-8B5A-3EAE-428B6377FCFA}"/>
              </a:ext>
            </a:extLst>
          </p:cNvPr>
          <p:cNvSpPr txBox="1">
            <a:spLocks/>
          </p:cNvSpPr>
          <p:nvPr/>
        </p:nvSpPr>
        <p:spPr bwMode="auto">
          <a:xfrm>
            <a:off x="3289300" y="606707"/>
            <a:ext cx="8064500" cy="685800"/>
          </a:xfrm>
          <a:prstGeom prst="rect">
            <a:avLst/>
          </a:prstGeom>
          <a:noFill/>
          <a:ln>
            <a:noFill/>
          </a:ln>
        </p:spPr>
        <p:txBody>
          <a:bodyPr spcFirstLastPara="1" wrap="square" lIns="91425" tIns="45700" rIns="91425" bIns="45700" anchor="ctr" anchorCtr="0">
            <a:noAutofit/>
          </a:bodyPr>
          <a:lstStyle>
            <a:defPPr marR="0" lvl="0" algn="l">
              <a:lnSpc>
                <a:spcPct val="100000"/>
              </a:lnSpc>
              <a:spcBef>
                <a:spcPts val="0"/>
              </a:spcBef>
              <a:spcAft>
                <a:spcPts val="0"/>
              </a:spcAft>
            </a:defPPr>
            <a:lvl1pPr marR="0" lvl="0" algn="r">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r>
              <a:rPr lang="tr" dirty="0"/>
              <a:t>“Toprak Sağlığı” kavramı okul müfredatımızda açıkça veya dolaylı olarak ele alınıyor mu?</a:t>
            </a:r>
          </a:p>
        </p:txBody>
      </p:sp>
      <p:sp>
        <p:nvSpPr>
          <p:cNvPr id="16" name="Textfeld 33"/>
          <p:cNvSpPr txBox="1"/>
          <p:nvPr/>
        </p:nvSpPr>
        <p:spPr bwMode="auto">
          <a:xfrm>
            <a:off x="746336" y="1557975"/>
            <a:ext cx="8291390" cy="3742050"/>
          </a:xfrm>
          <a:prstGeom prst="rect">
            <a:avLst/>
          </a:prstGeom>
          <a:noFill/>
        </p:spPr>
        <p:txBody>
          <a:bodyPr wrap="square" lIns="91440" tIns="45720" rIns="91440" bIns="45720" rtlCol="0" anchor="t">
            <a:spAutoFit/>
          </a:bodyPr>
          <a:lstStyle/>
          <a:p>
            <a:pPr>
              <a:lnSpc>
                <a:spcPct val="150000"/>
              </a:lnSpc>
              <a:defRPr/>
            </a:pPr>
            <a:r>
              <a:rPr lang="tr" sz="2000" b="1" u="sng" noProof="0" dirty="0">
                <a:latin typeface="Poppins"/>
                <a:cs typeface="Poppins"/>
              </a:rPr>
              <a:t>Görev 1.4.: </a:t>
            </a:r>
            <a:r>
              <a:rPr lang="tr" sz="2000" b="1" noProof="0" dirty="0">
                <a:latin typeface="Poppins"/>
                <a:cs typeface="Poppins"/>
              </a:rPr>
              <a:t>Aşağıdakiler analiz edilmelidir:</a:t>
            </a:r>
          </a:p>
          <a:p>
            <a:pPr>
              <a:lnSpc>
                <a:spcPct val="150000"/>
              </a:lnSpc>
              <a:defRPr/>
            </a:pPr>
            <a:r>
              <a:rPr lang="tr" sz="2000" b="1" noProof="0" dirty="0">
                <a:latin typeface="Poppins"/>
                <a:cs typeface="Poppins"/>
              </a:rPr>
              <a:t>Grup 1: </a:t>
            </a:r>
            <a:r>
              <a:rPr lang="tr" sz="2000" noProof="0" dirty="0">
                <a:latin typeface="Poppins"/>
                <a:cs typeface="Poppins"/>
              </a:rPr>
              <a:t>ilkokulların müfredatı  </a:t>
            </a:r>
          </a:p>
          <a:p>
            <a:pPr>
              <a:lnSpc>
                <a:spcPct val="150000"/>
              </a:lnSpc>
              <a:defRPr/>
            </a:pPr>
            <a:r>
              <a:rPr lang="tr" sz="2000" b="1" noProof="0" dirty="0">
                <a:latin typeface="Poppins"/>
                <a:cs typeface="Poppins"/>
              </a:rPr>
              <a:t>Grup 2:</a:t>
            </a:r>
            <a:r>
              <a:rPr lang="tr" sz="2000" noProof="0" dirty="0">
                <a:latin typeface="Poppins"/>
                <a:cs typeface="Poppins"/>
              </a:rPr>
              <a:t> ortaokulların (I) müfredatı </a:t>
            </a:r>
          </a:p>
          <a:p>
            <a:pPr>
              <a:lnSpc>
                <a:spcPct val="150000"/>
              </a:lnSpc>
              <a:defRPr/>
            </a:pPr>
            <a:r>
              <a:rPr lang="tr" sz="2000" b="1" noProof="0" dirty="0">
                <a:latin typeface="Poppins"/>
                <a:cs typeface="Poppins"/>
              </a:rPr>
              <a:t>Grup 3</a:t>
            </a:r>
            <a:r>
              <a:rPr lang="tr" sz="2000" noProof="0" dirty="0">
                <a:latin typeface="Poppins"/>
                <a:cs typeface="Poppins"/>
              </a:rPr>
              <a:t>: ortaokulların (II)/liselerin müfredatı</a:t>
            </a:r>
          </a:p>
          <a:p>
            <a:pPr marL="342900" indent="-342900">
              <a:lnSpc>
                <a:spcPct val="150000"/>
              </a:lnSpc>
              <a:buFont typeface="Arial" panose="020B0604020202020204" pitchFamily="34" charset="0"/>
              <a:buChar char="•"/>
              <a:defRPr/>
            </a:pPr>
            <a:r>
              <a:rPr lang="tr" sz="2000" i="1" noProof="0" dirty="0">
                <a:latin typeface="Poppins"/>
                <a:cs typeface="Poppins"/>
              </a:rPr>
              <a:t>Toprak konuları veya toprak sağlığı kavramıyla ilgili öğrenme hedefleri, bilgiler ve becerileri araştırılmalıdır.</a:t>
            </a:r>
          </a:p>
          <a:p>
            <a:pPr marL="342900" indent="-342900">
              <a:lnSpc>
                <a:spcPct val="150000"/>
              </a:lnSpc>
              <a:buFont typeface="Arial" panose="020B0604020202020204" pitchFamily="34" charset="0"/>
              <a:buChar char="•"/>
              <a:defRPr/>
            </a:pPr>
            <a:r>
              <a:rPr lang="tr" sz="2000" i="1" noProof="0" dirty="0">
                <a:latin typeface="Poppins"/>
                <a:cs typeface="Poppins"/>
              </a:rPr>
              <a:t>Toprakla ilgili konuları öğretirken ele alınabilecek genel fikirler, beceriler ve hedefler var mı?</a:t>
            </a:r>
          </a:p>
        </p:txBody>
      </p:sp>
      <p:pic>
        <p:nvPicPr>
          <p:cNvPr id="18" name="Grafik 14">
            <a:extLst>
              <a:ext uri="{FF2B5EF4-FFF2-40B4-BE49-F238E27FC236}">
                <a16:creationId xmlns:a16="http://schemas.microsoft.com/office/drawing/2014/main" id="{AD2C4807-3F5B-4835-A45F-7EA7044CA93B}"/>
              </a:ext>
            </a:extLst>
          </p:cNvPr>
          <p:cNvPicPr>
            <a:picLocks noChangeAspect="1"/>
          </p:cNvPicPr>
          <p:nvPr/>
        </p:nvPicPr>
        <p:blipFill>
          <a:blip r:embed="rId7"/>
          <a:stretch/>
        </p:blipFill>
        <p:spPr bwMode="auto">
          <a:xfrm>
            <a:off x="9656628" y="2743543"/>
            <a:ext cx="1783343" cy="18729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026" name="Picture 2" descr="Community-Netzwerk Menschen Silhouette Symbol. Piktogramm ...">
            <a:extLst>
              <a:ext uri="{FF2B5EF4-FFF2-40B4-BE49-F238E27FC236}">
                <a16:creationId xmlns:a16="http://schemas.microsoft.com/office/drawing/2014/main" id="{F267ECFC-22A7-4CC3-B1ED-92675866C7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2166" y="1525131"/>
            <a:ext cx="2014515" cy="2014515"/>
          </a:xfrm>
          <a:prstGeom prst="rect">
            <a:avLst/>
          </a:prstGeom>
          <a:noFill/>
          <a:extLst>
            <a:ext uri="{909E8E84-426E-40DD-AFC4-6F175D3DCCD1}">
              <a14:hiddenFill xmlns:a14="http://schemas.microsoft.com/office/drawing/2010/main">
                <a:solidFill>
                  <a:srgbClr val="FFFFFF"/>
                </a:solidFill>
              </a14:hiddenFill>
            </a:ext>
          </a:extLst>
        </p:spPr>
      </p:pic>
      <p:pic>
        <p:nvPicPr>
          <p:cNvPr id="11" name="Gráfico 10"/>
          <p:cNvPicPr>
            <a:picLocks noChangeAspect="1"/>
          </p:cNvPicPr>
          <p:nvPr/>
        </p:nvPicPr>
        <p:blipFill>
          <a:blip r:embed="rId4"/>
          <a:stretch/>
        </p:blipFill>
        <p:spPr bwMode="auto">
          <a:xfrm>
            <a:off x="10404811" y="-678275"/>
            <a:ext cx="293241" cy="293241"/>
          </a:xfrm>
          <a:prstGeom prst="rect">
            <a:avLst/>
          </a:prstGeom>
        </p:spPr>
      </p:pic>
      <p:pic>
        <p:nvPicPr>
          <p:cNvPr id="12" name="Gráfico 11"/>
          <p:cNvPicPr>
            <a:picLocks noChangeAspect="1"/>
          </p:cNvPicPr>
          <p:nvPr/>
        </p:nvPicPr>
        <p:blipFill>
          <a:blip r:embed="rId5"/>
          <a:stretch/>
        </p:blipFill>
        <p:spPr bwMode="auto">
          <a:xfrm>
            <a:off x="10792101" y="-675943"/>
            <a:ext cx="293241" cy="293241"/>
          </a:xfrm>
          <a:prstGeom prst="rect">
            <a:avLst/>
          </a:prstGeom>
        </p:spPr>
      </p:pic>
      <p:pic>
        <p:nvPicPr>
          <p:cNvPr id="13" name="Gráfico 12"/>
          <p:cNvPicPr>
            <a:picLocks noChangeAspect="1"/>
          </p:cNvPicPr>
          <p:nvPr/>
        </p:nvPicPr>
        <p:blipFill>
          <a:blip r:embed="rId6"/>
          <a:stretch/>
        </p:blipFill>
        <p:spPr bwMode="auto">
          <a:xfrm>
            <a:off x="11179391" y="-678275"/>
            <a:ext cx="293241" cy="293241"/>
          </a:xfrm>
          <a:prstGeom prst="rect">
            <a:avLst/>
          </a:prstGeom>
        </p:spPr>
      </p:pic>
      <p:pic>
        <p:nvPicPr>
          <p:cNvPr id="14" name="Gráfico 13"/>
          <p:cNvPicPr>
            <a:picLocks noChangeAspect="1"/>
          </p:cNvPicPr>
          <p:nvPr/>
        </p:nvPicPr>
        <p:blipFill>
          <a:blip r:embed="rId7"/>
          <a:stretch/>
        </p:blipFill>
        <p:spPr bwMode="auto">
          <a:xfrm>
            <a:off x="11566681" y="-680607"/>
            <a:ext cx="293241" cy="293241"/>
          </a:xfrm>
          <a:prstGeom prst="rect">
            <a:avLst/>
          </a:prstGeom>
        </p:spPr>
      </p:pic>
      <p:sp>
        <p:nvSpPr>
          <p:cNvPr id="4" name="Textfeld 3"/>
          <p:cNvSpPr txBox="1"/>
          <p:nvPr/>
        </p:nvSpPr>
        <p:spPr bwMode="auto">
          <a:xfrm>
            <a:off x="680053" y="1567487"/>
            <a:ext cx="9350553" cy="2308324"/>
          </a:xfrm>
          <a:prstGeom prst="rect">
            <a:avLst/>
          </a:prstGeom>
          <a:noFill/>
        </p:spPr>
        <p:txBody>
          <a:bodyPr wrap="square" lIns="91440" tIns="45720" rIns="91440" bIns="45720" rtlCol="0" anchor="t">
            <a:spAutoFit/>
          </a:bodyPr>
          <a:lstStyle/>
          <a:p>
            <a:pPr>
              <a:defRPr/>
            </a:pPr>
            <a:r>
              <a:rPr lang="tr" sz="2000" b="1" noProof="0" dirty="0">
                <a:latin typeface="Poppins"/>
              </a:rPr>
              <a:t>Küçük grup tartışması</a:t>
            </a:r>
          </a:p>
          <a:p>
            <a:pPr>
              <a:defRPr/>
            </a:pPr>
            <a:endParaRPr lang="tr" sz="2000" noProof="0" dirty="0">
              <a:latin typeface="Poppins"/>
            </a:endParaRPr>
          </a:p>
          <a:p>
            <a:pPr marL="342900" indent="-342900">
              <a:buFont typeface="Arial"/>
              <a:buChar char="•"/>
              <a:defRPr/>
            </a:pPr>
            <a:r>
              <a:rPr lang="tr" sz="2000" i="1" noProof="0" dirty="0">
                <a:latin typeface="Poppins"/>
              </a:rPr>
              <a:t>Müfredatta toprakla ilgili hangi konular ele alınmaktadır?</a:t>
            </a:r>
          </a:p>
          <a:p>
            <a:pPr marL="342900" indent="-342900">
              <a:buFont typeface="Arial"/>
              <a:buChar char="•"/>
              <a:defRPr/>
            </a:pPr>
            <a:r>
              <a:rPr lang="tr" sz="2000" i="1" noProof="0" dirty="0">
                <a:latin typeface="Poppins"/>
              </a:rPr>
              <a:t>Sizce müfredatta toprak sağlığı eğitimi konusunda eksiklik var mı?</a:t>
            </a:r>
          </a:p>
          <a:p>
            <a:pPr marL="342900" indent="-342900">
              <a:buFont typeface="Arial"/>
              <a:buChar char="•"/>
              <a:defRPr/>
            </a:pPr>
            <a:r>
              <a:rPr lang="tr" sz="2000" i="1" noProof="0" dirty="0">
                <a:latin typeface="Poppins"/>
              </a:rPr>
              <a:t>Müfredatlar arasındaki farkları görebiliyor musunuz? </a:t>
            </a:r>
          </a:p>
          <a:p>
            <a:pPr marL="342900" indent="-342900">
              <a:buFontTx/>
              <a:buChar char="-"/>
              <a:defRPr/>
            </a:pPr>
            <a:endParaRPr lang="tr" sz="2400" noProof="0" dirty="0">
              <a:latin typeface="Poppins"/>
            </a:endParaRPr>
          </a:p>
        </p:txBody>
      </p:sp>
      <p:sp>
        <p:nvSpPr>
          <p:cNvPr id="2" name="Rechteck 1">
            <a:extLst>
              <a:ext uri="{FF2B5EF4-FFF2-40B4-BE49-F238E27FC236}">
                <a16:creationId xmlns:a16="http://schemas.microsoft.com/office/drawing/2014/main" id="{57D13FD4-3F5B-4A79-8DDE-6872C513617B}"/>
              </a:ext>
            </a:extLst>
          </p:cNvPr>
          <p:cNvSpPr/>
          <p:nvPr/>
        </p:nvSpPr>
        <p:spPr>
          <a:xfrm>
            <a:off x="680053" y="3783478"/>
            <a:ext cx="8504979" cy="1477328"/>
          </a:xfrm>
          <a:prstGeom prst="rect">
            <a:avLst/>
          </a:prstGeom>
        </p:spPr>
        <p:txBody>
          <a:bodyPr wrap="square">
            <a:spAutoFit/>
          </a:bodyPr>
          <a:lstStyle/>
          <a:p>
            <a:pPr>
              <a:lnSpc>
                <a:spcPct val="150000"/>
              </a:lnSpc>
              <a:defRPr/>
            </a:pPr>
            <a:r>
              <a:rPr lang="tr" sz="2000" b="1" noProof="0" dirty="0">
                <a:latin typeface="Poppins"/>
                <a:cs typeface="Poppins"/>
              </a:rPr>
              <a:t>Sonuçlarınızı genel toplantıda paylaşın: </a:t>
            </a:r>
          </a:p>
          <a:p>
            <a:pPr marL="342900" indent="-342900">
              <a:buFont typeface="Arial" panose="020B0604020202020204" pitchFamily="34" charset="0"/>
              <a:buChar char="•"/>
              <a:defRPr/>
            </a:pPr>
            <a:r>
              <a:rPr lang="tr" sz="2000" i="1" noProof="0" dirty="0">
                <a:latin typeface="Poppins"/>
                <a:cs typeface="Poppins"/>
              </a:rPr>
              <a:t>Toplumda Toprak Okuryazarlığını yaygınlaştırmak için bu müfredatları değiştirmemiz gerekiyor mu? </a:t>
            </a:r>
          </a:p>
          <a:p>
            <a:pPr marL="342900" indent="-342900">
              <a:buFont typeface="Arial" panose="020B0604020202020204" pitchFamily="34" charset="0"/>
              <a:buChar char="•"/>
              <a:defRPr/>
            </a:pPr>
            <a:r>
              <a:rPr lang="tr" sz="2000" i="1" noProof="0" dirty="0">
                <a:latin typeface="Poppins"/>
                <a:cs typeface="Poppins"/>
              </a:rPr>
              <a:t>Toplumda Toprak Okuryazarlığı oluşturmak için fırsatlar var mı?</a:t>
            </a:r>
          </a:p>
        </p:txBody>
      </p:sp>
      <p:pic>
        <p:nvPicPr>
          <p:cNvPr id="5" name="Grafik 4">
            <a:extLst>
              <a:ext uri="{FF2B5EF4-FFF2-40B4-BE49-F238E27FC236}">
                <a16:creationId xmlns:a16="http://schemas.microsoft.com/office/drawing/2014/main" id="{F52D9F97-45A2-4572-AA18-2F4F39BED1EC}"/>
              </a:ext>
            </a:extLst>
          </p:cNvPr>
          <p:cNvPicPr>
            <a:picLocks noChangeAspect="1"/>
          </p:cNvPicPr>
          <p:nvPr/>
        </p:nvPicPr>
        <p:blipFill>
          <a:blip r:embed="rId8"/>
          <a:stretch>
            <a:fillRect/>
          </a:stretch>
        </p:blipFill>
        <p:spPr>
          <a:xfrm>
            <a:off x="9929844" y="3657600"/>
            <a:ext cx="1783457" cy="1783457"/>
          </a:xfrm>
          <a:prstGeom prst="rect">
            <a:avLst/>
          </a:prstGeom>
        </p:spPr>
      </p:pic>
      <p:sp>
        <p:nvSpPr>
          <p:cNvPr id="7" name="Title 1">
            <a:extLst>
              <a:ext uri="{FF2B5EF4-FFF2-40B4-BE49-F238E27FC236}">
                <a16:creationId xmlns:a16="http://schemas.microsoft.com/office/drawing/2014/main" id="{C99B267D-180A-3BE2-D3C0-0AEB9CCFE5AA}"/>
              </a:ext>
            </a:extLst>
          </p:cNvPr>
          <p:cNvSpPr txBox="1">
            <a:spLocks/>
          </p:cNvSpPr>
          <p:nvPr/>
        </p:nvSpPr>
        <p:spPr bwMode="auto">
          <a:xfrm>
            <a:off x="3289300" y="606707"/>
            <a:ext cx="8064500" cy="685800"/>
          </a:xfrm>
          <a:prstGeom prst="rect">
            <a:avLst/>
          </a:prstGeom>
          <a:noFill/>
          <a:ln>
            <a:noFill/>
          </a:ln>
        </p:spPr>
        <p:txBody>
          <a:bodyPr spcFirstLastPara="1" wrap="square" lIns="91425" tIns="45700" rIns="91425" bIns="45700" anchor="ctr" anchorCtr="0">
            <a:noAutofit/>
          </a:bodyPr>
          <a:lstStyle>
            <a:defPPr marR="0" lvl="0" algn="l">
              <a:lnSpc>
                <a:spcPct val="100000"/>
              </a:lnSpc>
              <a:spcBef>
                <a:spcPts val="0"/>
              </a:spcBef>
              <a:spcAft>
                <a:spcPts val="0"/>
              </a:spcAft>
            </a:defPPr>
            <a:lvl1pPr marR="0" lvl="0" algn="r">
              <a:lnSpc>
                <a:spcPct val="90000"/>
              </a:lnSpc>
              <a:spcBef>
                <a:spcPts val="0"/>
              </a:spcBef>
              <a:spcAft>
                <a:spcPts val="0"/>
              </a:spcAft>
              <a:buClr>
                <a:srgbClr val="0CB08E"/>
              </a:buClr>
              <a:buSzPts val="3200"/>
              <a:buFont typeface="Bebas Neue"/>
              <a:buNone/>
              <a:defRPr sz="3200" b="0" i="0" u="none" strike="noStrike" cap="none">
                <a:solidFill>
                  <a:srgbClr val="0CB08E"/>
                </a:solidFill>
                <a:latin typeface="Bebas Neue"/>
                <a:ea typeface="Bebas Neue"/>
                <a:cs typeface="Bebas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r>
              <a:rPr lang="tr" dirty="0"/>
              <a:t>“Toprak Sağlığı” kavramı okul müfredatımızda açıkça veya dolaylı olarak ele alınıyor mu?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4127A-3726-43F6-B787-0AD25945D0E5}"/>
              </a:ext>
            </a:extLst>
          </p:cNvPr>
          <p:cNvSpPr>
            <a:spLocks noGrp="1"/>
          </p:cNvSpPr>
          <p:nvPr>
            <p:ph type="title"/>
          </p:nvPr>
        </p:nvSpPr>
        <p:spPr/>
        <p:txBody>
          <a:bodyPr/>
          <a:lstStyle/>
          <a:p>
            <a:r>
              <a:rPr lang="tr" noProof="0" dirty="0"/>
              <a:t>Modül 2</a:t>
            </a:r>
          </a:p>
        </p:txBody>
      </p:sp>
      <p:sp>
        <p:nvSpPr>
          <p:cNvPr id="3" name="Textplatzhalter 2">
            <a:extLst>
              <a:ext uri="{FF2B5EF4-FFF2-40B4-BE49-F238E27FC236}">
                <a16:creationId xmlns:a16="http://schemas.microsoft.com/office/drawing/2014/main" id="{DB7C72AE-3E17-4557-B09D-CC4AE96D8088}"/>
              </a:ext>
            </a:extLst>
          </p:cNvPr>
          <p:cNvSpPr>
            <a:spLocks noGrp="1"/>
          </p:cNvSpPr>
          <p:nvPr>
            <p:ph type="body" idx="1"/>
          </p:nvPr>
        </p:nvSpPr>
        <p:spPr/>
        <p:txBody>
          <a:bodyPr/>
          <a:lstStyle/>
          <a:p>
            <a:r>
              <a:rPr lang="tr" noProof="0" dirty="0"/>
              <a:t>Öğrencilerin Eğitim Sürecine Dahil Edilmesi</a:t>
            </a:r>
          </a:p>
        </p:txBody>
      </p:sp>
    </p:spTree>
    <p:extLst>
      <p:ext uri="{BB962C8B-B14F-4D97-AF65-F5344CB8AC3E}">
        <p14:creationId xmlns:p14="http://schemas.microsoft.com/office/powerpoint/2010/main" val="400262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a:extLst>
            <a:ext uri="{FF2B5EF4-FFF2-40B4-BE49-F238E27FC236}">
              <a16:creationId xmlns:a16="http://schemas.microsoft.com/office/drawing/2014/main" id="{1EA31E5B-2D0B-18C7-81A3-444D09008943}"/>
            </a:ext>
          </a:extLst>
        </p:cNvPr>
        <p:cNvGrpSpPr/>
        <p:nvPr/>
      </p:nvGrpSpPr>
      <p:grpSpPr bwMode="auto">
        <a:xfrm>
          <a:off x="0" y="0"/>
          <a:ext cx="0" cy="0"/>
          <a:chOff x="0" y="0"/>
          <a:chExt cx="0" cy="0"/>
        </a:xfrm>
      </p:grpSpPr>
      <p:pic>
        <p:nvPicPr>
          <p:cNvPr id="11" name="Gráfico 10">
            <a:extLst>
              <a:ext uri="{FF2B5EF4-FFF2-40B4-BE49-F238E27FC236}">
                <a16:creationId xmlns:a16="http://schemas.microsoft.com/office/drawing/2014/main" id="{7433D617-9DFF-419C-7E3E-38AD231EC57C}"/>
              </a:ext>
            </a:extLst>
          </p:cNvPr>
          <p:cNvPicPr>
            <a:picLocks noChangeAspect="1"/>
          </p:cNvPicPr>
          <p:nvPr/>
        </p:nvPicPr>
        <p:blipFill>
          <a:blip r:embed="rId3"/>
          <a:stretch/>
        </p:blipFill>
        <p:spPr bwMode="auto">
          <a:xfrm>
            <a:off x="10404811" y="-678275"/>
            <a:ext cx="293241" cy="293241"/>
          </a:xfrm>
          <a:prstGeom prst="rect">
            <a:avLst/>
          </a:prstGeom>
        </p:spPr>
      </p:pic>
      <p:pic>
        <p:nvPicPr>
          <p:cNvPr id="12" name="Gráfico 11">
            <a:extLst>
              <a:ext uri="{FF2B5EF4-FFF2-40B4-BE49-F238E27FC236}">
                <a16:creationId xmlns:a16="http://schemas.microsoft.com/office/drawing/2014/main" id="{2769D964-B3F3-6327-4141-18FA42BDE67F}"/>
              </a:ext>
            </a:extLst>
          </p:cNvPr>
          <p:cNvPicPr>
            <a:picLocks noChangeAspect="1"/>
          </p:cNvPicPr>
          <p:nvPr/>
        </p:nvPicPr>
        <p:blipFill>
          <a:blip r:embed="rId4"/>
          <a:stretch/>
        </p:blipFill>
        <p:spPr bwMode="auto">
          <a:xfrm>
            <a:off x="10792101" y="-675943"/>
            <a:ext cx="293241" cy="293241"/>
          </a:xfrm>
          <a:prstGeom prst="rect">
            <a:avLst/>
          </a:prstGeom>
        </p:spPr>
      </p:pic>
      <p:pic>
        <p:nvPicPr>
          <p:cNvPr id="13" name="Gráfico 12">
            <a:extLst>
              <a:ext uri="{FF2B5EF4-FFF2-40B4-BE49-F238E27FC236}">
                <a16:creationId xmlns:a16="http://schemas.microsoft.com/office/drawing/2014/main" id="{7EE356DE-7963-EA7D-DA33-9E2BBD90E72C}"/>
              </a:ext>
            </a:extLst>
          </p:cNvPr>
          <p:cNvPicPr>
            <a:picLocks noChangeAspect="1"/>
          </p:cNvPicPr>
          <p:nvPr/>
        </p:nvPicPr>
        <p:blipFill>
          <a:blip r:embed="rId5"/>
          <a:stretch/>
        </p:blipFill>
        <p:spPr bwMode="auto">
          <a:xfrm>
            <a:off x="11179391" y="-678275"/>
            <a:ext cx="293241" cy="293241"/>
          </a:xfrm>
          <a:prstGeom prst="rect">
            <a:avLst/>
          </a:prstGeom>
        </p:spPr>
      </p:pic>
      <p:pic>
        <p:nvPicPr>
          <p:cNvPr id="14" name="Gráfico 13">
            <a:extLst>
              <a:ext uri="{FF2B5EF4-FFF2-40B4-BE49-F238E27FC236}">
                <a16:creationId xmlns:a16="http://schemas.microsoft.com/office/drawing/2014/main" id="{677B7027-B5B9-A2C0-1EA3-B681CA3B7DAA}"/>
              </a:ext>
            </a:extLst>
          </p:cNvPr>
          <p:cNvPicPr>
            <a:picLocks noChangeAspect="1"/>
          </p:cNvPicPr>
          <p:nvPr/>
        </p:nvPicPr>
        <p:blipFill>
          <a:blip r:embed="rId6"/>
          <a:stretch/>
        </p:blipFill>
        <p:spPr bwMode="auto">
          <a:xfrm>
            <a:off x="11566681" y="-680607"/>
            <a:ext cx="293241" cy="293241"/>
          </a:xfrm>
          <a:prstGeom prst="rect">
            <a:avLst/>
          </a:prstGeom>
        </p:spPr>
      </p:pic>
      <p:sp>
        <p:nvSpPr>
          <p:cNvPr id="2" name="Title 1">
            <a:extLst>
              <a:ext uri="{FF2B5EF4-FFF2-40B4-BE49-F238E27FC236}">
                <a16:creationId xmlns:a16="http://schemas.microsoft.com/office/drawing/2014/main" id="{680D6915-4E8E-8390-36F8-0567D08D4C3D}"/>
              </a:ext>
            </a:extLst>
          </p:cNvPr>
          <p:cNvSpPr>
            <a:spLocks noGrp="1"/>
          </p:cNvSpPr>
          <p:nvPr>
            <p:ph type="title"/>
          </p:nvPr>
        </p:nvSpPr>
        <p:spPr/>
        <p:txBody>
          <a:bodyPr/>
          <a:lstStyle/>
          <a:p>
            <a:r>
              <a:rPr lang="tr" dirty="0"/>
              <a:t>Toprak Sağlığı Eğİtİmİ – 5E Modelİ</a:t>
            </a:r>
          </a:p>
        </p:txBody>
      </p:sp>
      <p:sp>
        <p:nvSpPr>
          <p:cNvPr id="5" name="CuadroTexto 5">
            <a:extLst>
              <a:ext uri="{FF2B5EF4-FFF2-40B4-BE49-F238E27FC236}">
                <a16:creationId xmlns:a16="http://schemas.microsoft.com/office/drawing/2014/main" id="{8B955F7D-2BB0-F41B-F77F-DF78E71F8E5F}"/>
              </a:ext>
            </a:extLst>
          </p:cNvPr>
          <p:cNvSpPr txBox="1"/>
          <p:nvPr/>
        </p:nvSpPr>
        <p:spPr bwMode="auto">
          <a:xfrm>
            <a:off x="8673297" y="1201545"/>
            <a:ext cx="3409846" cy="1246495"/>
          </a:xfrm>
          <a:prstGeom prst="rect">
            <a:avLst/>
          </a:prstGeom>
          <a:noFill/>
        </p:spPr>
        <p:txBody>
          <a:bodyPr wrap="square" lIns="91440" tIns="45720" rIns="91440" bIns="45720" rtlCol="0" anchor="t">
            <a:spAutoFit/>
          </a:bodyPr>
          <a:lstStyle/>
          <a:p>
            <a:pPr>
              <a:defRPr/>
            </a:pPr>
            <a:r>
              <a:rPr lang="tr" sz="1100" i="1" dirty="0"/>
              <a:t>(kaynak: Bybee, R. W., Taylor, J. A., Gardner, A., Van Scotter, P., Powell, J. C., Westbrook, A., &amp; Landes, N. (2006). The BSCS 5E instructional model: Origins and effectiveness. Colorado Springs, Co: BSCS, 5(88-98</a:t>
            </a:r>
            <a:r>
              <a:rPr lang="tr" sz="1400" dirty="0"/>
              <a:t>).</a:t>
            </a:r>
          </a:p>
          <a:p>
            <a:pPr>
              <a:defRPr/>
            </a:pPr>
            <a:endParaRPr lang="tr" sz="1400" noProof="0" dirty="0">
              <a:solidFill>
                <a:srgbClr val="000000"/>
              </a:solidFill>
              <a:latin typeface="Arial"/>
              <a:cs typeface="Arial"/>
            </a:endParaRPr>
          </a:p>
        </p:txBody>
      </p:sp>
      <p:pic>
        <p:nvPicPr>
          <p:cNvPr id="4" name="Picture 3" descr="A diagram of a group of people&#10;&#10;AI-generated content may be incorrect.">
            <a:extLst>
              <a:ext uri="{FF2B5EF4-FFF2-40B4-BE49-F238E27FC236}">
                <a16:creationId xmlns:a16="http://schemas.microsoft.com/office/drawing/2014/main" id="{D0681143-3951-E53D-DC6B-E43170400B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5416" y="1228776"/>
            <a:ext cx="3867150" cy="4152900"/>
          </a:xfrm>
          <a:prstGeom prst="rect">
            <a:avLst/>
          </a:prstGeom>
        </p:spPr>
      </p:pic>
      <p:sp>
        <p:nvSpPr>
          <p:cNvPr id="6" name="TextBox 5">
            <a:extLst>
              <a:ext uri="{FF2B5EF4-FFF2-40B4-BE49-F238E27FC236}">
                <a16:creationId xmlns:a16="http://schemas.microsoft.com/office/drawing/2014/main" id="{40C81F76-3F5F-F99F-3196-03769BEDCA53}"/>
              </a:ext>
            </a:extLst>
          </p:cNvPr>
          <p:cNvSpPr txBox="1"/>
          <p:nvPr/>
        </p:nvSpPr>
        <p:spPr>
          <a:xfrm>
            <a:off x="1543051" y="1370358"/>
            <a:ext cx="1746250" cy="369332"/>
          </a:xfrm>
          <a:prstGeom prst="rect">
            <a:avLst/>
          </a:prstGeom>
          <a:solidFill>
            <a:srgbClr val="7030A0"/>
          </a:solidFill>
        </p:spPr>
        <p:txBody>
          <a:bodyPr wrap="square" rtlCol="0">
            <a:spAutoFit/>
          </a:bodyPr>
          <a:lstStyle/>
          <a:p>
            <a:r>
              <a:rPr lang="tr" dirty="0">
                <a:solidFill>
                  <a:schemeClr val="bg1"/>
                </a:solidFill>
              </a:rPr>
              <a:t>Değerlendirme:</a:t>
            </a:r>
          </a:p>
        </p:txBody>
      </p:sp>
      <p:sp>
        <p:nvSpPr>
          <p:cNvPr id="7" name="TextBox 6">
            <a:extLst>
              <a:ext uri="{FF2B5EF4-FFF2-40B4-BE49-F238E27FC236}">
                <a16:creationId xmlns:a16="http://schemas.microsoft.com/office/drawing/2014/main" id="{FF227DA4-9246-6A02-336B-A0FC6B21AE59}"/>
              </a:ext>
            </a:extLst>
          </p:cNvPr>
          <p:cNvSpPr txBox="1"/>
          <p:nvPr/>
        </p:nvSpPr>
        <p:spPr bwMode="auto">
          <a:xfrm>
            <a:off x="5993309" y="2263374"/>
            <a:ext cx="1111827" cy="369332"/>
          </a:xfrm>
          <a:prstGeom prst="rect">
            <a:avLst/>
          </a:prstGeom>
          <a:solidFill>
            <a:srgbClr val="C00000"/>
          </a:solidFill>
        </p:spPr>
        <p:txBody>
          <a:bodyPr wrap="square" rtlCol="0">
            <a:spAutoFit/>
          </a:bodyPr>
          <a:lstStyle/>
          <a:p>
            <a:r>
              <a:rPr lang="tr" dirty="0"/>
              <a:t>Katılım:</a:t>
            </a:r>
          </a:p>
        </p:txBody>
      </p:sp>
      <p:sp>
        <p:nvSpPr>
          <p:cNvPr id="8" name="TextBox 7">
            <a:extLst>
              <a:ext uri="{FF2B5EF4-FFF2-40B4-BE49-F238E27FC236}">
                <a16:creationId xmlns:a16="http://schemas.microsoft.com/office/drawing/2014/main" id="{BFE70374-793C-368B-0234-E2F82370D607}"/>
              </a:ext>
            </a:extLst>
          </p:cNvPr>
          <p:cNvSpPr txBox="1"/>
          <p:nvPr/>
        </p:nvSpPr>
        <p:spPr bwMode="auto">
          <a:xfrm>
            <a:off x="696190" y="2751228"/>
            <a:ext cx="1253260" cy="369332"/>
          </a:xfrm>
          <a:prstGeom prst="rect">
            <a:avLst/>
          </a:prstGeom>
          <a:solidFill>
            <a:srgbClr val="92D050"/>
          </a:solidFill>
        </p:spPr>
        <p:txBody>
          <a:bodyPr wrap="square" rtlCol="0">
            <a:spAutoFit/>
          </a:bodyPr>
          <a:lstStyle/>
          <a:p>
            <a:r>
              <a:rPr lang="tr" dirty="0"/>
              <a:t>Açıklama:</a:t>
            </a:r>
          </a:p>
        </p:txBody>
      </p:sp>
      <p:sp>
        <p:nvSpPr>
          <p:cNvPr id="9" name="TextBox 8">
            <a:extLst>
              <a:ext uri="{FF2B5EF4-FFF2-40B4-BE49-F238E27FC236}">
                <a16:creationId xmlns:a16="http://schemas.microsoft.com/office/drawing/2014/main" id="{B729BDE8-D507-53F1-F90B-12AF82875FCF}"/>
              </a:ext>
            </a:extLst>
          </p:cNvPr>
          <p:cNvSpPr txBox="1"/>
          <p:nvPr/>
        </p:nvSpPr>
        <p:spPr bwMode="auto">
          <a:xfrm>
            <a:off x="854363" y="4300911"/>
            <a:ext cx="1266826" cy="369332"/>
          </a:xfrm>
          <a:prstGeom prst="rect">
            <a:avLst/>
          </a:prstGeom>
          <a:solidFill>
            <a:srgbClr val="00B0F0"/>
          </a:solidFill>
        </p:spPr>
        <p:txBody>
          <a:bodyPr wrap="square" rtlCol="0">
            <a:spAutoFit/>
          </a:bodyPr>
          <a:lstStyle/>
          <a:p>
            <a:r>
              <a:rPr lang="tr" dirty="0"/>
              <a:t>Detay:</a:t>
            </a:r>
          </a:p>
        </p:txBody>
      </p:sp>
      <p:sp>
        <p:nvSpPr>
          <p:cNvPr id="10" name="TextBox 9">
            <a:extLst>
              <a:ext uri="{FF2B5EF4-FFF2-40B4-BE49-F238E27FC236}">
                <a16:creationId xmlns:a16="http://schemas.microsoft.com/office/drawing/2014/main" id="{7A2CD18F-CF66-6D01-0653-89D60E47739B}"/>
              </a:ext>
            </a:extLst>
          </p:cNvPr>
          <p:cNvSpPr txBox="1"/>
          <p:nvPr/>
        </p:nvSpPr>
        <p:spPr bwMode="auto">
          <a:xfrm>
            <a:off x="6338976" y="3665287"/>
            <a:ext cx="1111827" cy="369332"/>
          </a:xfrm>
          <a:prstGeom prst="rect">
            <a:avLst/>
          </a:prstGeom>
          <a:solidFill>
            <a:srgbClr val="FF9933"/>
          </a:solidFill>
        </p:spPr>
        <p:txBody>
          <a:bodyPr wrap="square" rtlCol="0">
            <a:spAutoFit/>
          </a:bodyPr>
          <a:lstStyle/>
          <a:p>
            <a:r>
              <a:rPr lang="tr" dirty="0"/>
              <a:t>Keşif:</a:t>
            </a:r>
          </a:p>
        </p:txBody>
      </p:sp>
      <p:sp>
        <p:nvSpPr>
          <p:cNvPr id="15" name="TextBox 14">
            <a:extLst>
              <a:ext uri="{FF2B5EF4-FFF2-40B4-BE49-F238E27FC236}">
                <a16:creationId xmlns:a16="http://schemas.microsoft.com/office/drawing/2014/main" id="{F875DA80-4A8A-ACF8-B9AD-B418006D50B7}"/>
              </a:ext>
            </a:extLst>
          </p:cNvPr>
          <p:cNvSpPr txBox="1"/>
          <p:nvPr/>
        </p:nvSpPr>
        <p:spPr bwMode="auto">
          <a:xfrm>
            <a:off x="651739" y="1837887"/>
            <a:ext cx="2032314" cy="646331"/>
          </a:xfrm>
          <a:prstGeom prst="rect">
            <a:avLst/>
          </a:prstGeom>
          <a:noFill/>
        </p:spPr>
        <p:txBody>
          <a:bodyPr wrap="square" rtlCol="0">
            <a:spAutoFit/>
          </a:bodyPr>
          <a:lstStyle/>
          <a:p>
            <a:r>
              <a:rPr lang="tr" sz="1200" dirty="0">
                <a:latin typeface="Calibri" panose="020F0502020204030204" pitchFamily="34" charset="0"/>
                <a:ea typeface="Calibri" panose="020F0502020204030204" pitchFamily="34" charset="0"/>
                <a:cs typeface="Calibri" panose="020F0502020204030204" pitchFamily="34" charset="0"/>
              </a:rPr>
              <a:t>Açık noktaları belirleyin ve öğrenme sürecini değerlendirin</a:t>
            </a:r>
          </a:p>
        </p:txBody>
      </p:sp>
      <p:sp>
        <p:nvSpPr>
          <p:cNvPr id="17" name="TextBox 16">
            <a:extLst>
              <a:ext uri="{FF2B5EF4-FFF2-40B4-BE49-F238E27FC236}">
                <a16:creationId xmlns:a16="http://schemas.microsoft.com/office/drawing/2014/main" id="{EACEAA02-26FA-EEC2-F655-36550ED1E602}"/>
              </a:ext>
            </a:extLst>
          </p:cNvPr>
          <p:cNvSpPr txBox="1"/>
          <p:nvPr/>
        </p:nvSpPr>
        <p:spPr bwMode="auto">
          <a:xfrm>
            <a:off x="597702" y="3254065"/>
            <a:ext cx="1506971" cy="461665"/>
          </a:xfrm>
          <a:prstGeom prst="rect">
            <a:avLst/>
          </a:prstGeom>
          <a:noFill/>
        </p:spPr>
        <p:txBody>
          <a:bodyPr wrap="square" rtlCol="0">
            <a:spAutoFit/>
          </a:bodyPr>
          <a:lstStyle/>
          <a:p>
            <a:r>
              <a:rPr lang="tr" sz="1200" dirty="0">
                <a:latin typeface="Calibri" panose="020F0502020204030204" pitchFamily="34" charset="0"/>
                <a:ea typeface="Calibri" panose="020F0502020204030204" pitchFamily="34" charset="0"/>
                <a:cs typeface="Calibri" panose="020F0502020204030204" pitchFamily="34" charset="0"/>
              </a:rPr>
              <a:t>Elde edilen sonuçları sunun, açıklayın ve tartışın</a:t>
            </a:r>
          </a:p>
        </p:txBody>
      </p:sp>
      <p:sp>
        <p:nvSpPr>
          <p:cNvPr id="18" name="TextBox 17">
            <a:extLst>
              <a:ext uri="{FF2B5EF4-FFF2-40B4-BE49-F238E27FC236}">
                <a16:creationId xmlns:a16="http://schemas.microsoft.com/office/drawing/2014/main" id="{D2B6869A-99E4-B3B5-F1A9-681A8B16E818}"/>
              </a:ext>
            </a:extLst>
          </p:cNvPr>
          <p:cNvSpPr txBox="1"/>
          <p:nvPr/>
        </p:nvSpPr>
        <p:spPr bwMode="auto">
          <a:xfrm>
            <a:off x="651739" y="4704770"/>
            <a:ext cx="2032314" cy="646331"/>
          </a:xfrm>
          <a:prstGeom prst="rect">
            <a:avLst/>
          </a:prstGeom>
          <a:noFill/>
        </p:spPr>
        <p:txBody>
          <a:bodyPr wrap="square" rtlCol="0">
            <a:spAutoFit/>
          </a:bodyPr>
          <a:lstStyle/>
          <a:p>
            <a:r>
              <a:rPr lang="tr" sz="1200" dirty="0">
                <a:latin typeface="Calibri" panose="020F0502020204030204" pitchFamily="34" charset="0"/>
                <a:ea typeface="Calibri" panose="020F0502020204030204" pitchFamily="34" charset="0"/>
                <a:cs typeface="Calibri" panose="020F0502020204030204" pitchFamily="34" charset="0"/>
              </a:rPr>
              <a:t>Verileri analiz edin, yorumlayın, ilişkiler kurun; literatür araştırması yapın</a:t>
            </a:r>
          </a:p>
        </p:txBody>
      </p:sp>
      <p:sp>
        <p:nvSpPr>
          <p:cNvPr id="19" name="TextBox 18">
            <a:extLst>
              <a:ext uri="{FF2B5EF4-FFF2-40B4-BE49-F238E27FC236}">
                <a16:creationId xmlns:a16="http://schemas.microsoft.com/office/drawing/2014/main" id="{9F1C685D-0229-2483-6D54-373F7C952F5B}"/>
              </a:ext>
            </a:extLst>
          </p:cNvPr>
          <p:cNvSpPr txBox="1"/>
          <p:nvPr/>
        </p:nvSpPr>
        <p:spPr bwMode="auto">
          <a:xfrm>
            <a:off x="5081560" y="1454834"/>
            <a:ext cx="3210385" cy="461665"/>
          </a:xfrm>
          <a:prstGeom prst="rect">
            <a:avLst/>
          </a:prstGeom>
          <a:noFill/>
        </p:spPr>
        <p:txBody>
          <a:bodyPr wrap="square" rtlCol="0">
            <a:spAutoFit/>
          </a:bodyPr>
          <a:lstStyle/>
          <a:p>
            <a:r>
              <a:rPr lang="tr" sz="1200" dirty="0">
                <a:latin typeface="Calibri" panose="020F0502020204030204" pitchFamily="34" charset="0"/>
                <a:ea typeface="Calibri" panose="020F0502020204030204" pitchFamily="34" charset="0"/>
                <a:cs typeface="Calibri" panose="020F0502020204030204" pitchFamily="34" charset="0"/>
              </a:rPr>
              <a:t>Sorular sorun, hipotezler kurun, (öznel) teoriler kullanın</a:t>
            </a:r>
          </a:p>
        </p:txBody>
      </p:sp>
      <p:sp>
        <p:nvSpPr>
          <p:cNvPr id="20" name="TextBox 19">
            <a:extLst>
              <a:ext uri="{FF2B5EF4-FFF2-40B4-BE49-F238E27FC236}">
                <a16:creationId xmlns:a16="http://schemas.microsoft.com/office/drawing/2014/main" id="{4E499E9A-617C-D2D6-5A33-08048B9F9448}"/>
              </a:ext>
            </a:extLst>
          </p:cNvPr>
          <p:cNvSpPr txBox="1"/>
          <p:nvPr/>
        </p:nvSpPr>
        <p:spPr bwMode="auto">
          <a:xfrm>
            <a:off x="5993308" y="2869547"/>
            <a:ext cx="2464891" cy="461665"/>
          </a:xfrm>
          <a:prstGeom prst="rect">
            <a:avLst/>
          </a:prstGeom>
          <a:noFill/>
        </p:spPr>
        <p:txBody>
          <a:bodyPr wrap="square" rtlCol="0">
            <a:spAutoFit/>
          </a:bodyPr>
          <a:lstStyle/>
          <a:p>
            <a:r>
              <a:rPr lang="tr" sz="1200" dirty="0">
                <a:latin typeface="Calibri" panose="020F0502020204030204" pitchFamily="34" charset="0"/>
                <a:ea typeface="Calibri" panose="020F0502020204030204" pitchFamily="34" charset="0"/>
                <a:cs typeface="Calibri" panose="020F0502020204030204" pitchFamily="34" charset="0"/>
              </a:rPr>
              <a:t>Araştırmaları planlayın ve yürütün, literatür araştırması yapın</a:t>
            </a:r>
          </a:p>
        </p:txBody>
      </p:sp>
      <p:sp>
        <p:nvSpPr>
          <p:cNvPr id="21" name="TextBox 20">
            <a:extLst>
              <a:ext uri="{FF2B5EF4-FFF2-40B4-BE49-F238E27FC236}">
                <a16:creationId xmlns:a16="http://schemas.microsoft.com/office/drawing/2014/main" id="{CD5DAFC9-358B-A1D3-0975-228DFCDD034B}"/>
              </a:ext>
            </a:extLst>
          </p:cNvPr>
          <p:cNvSpPr txBox="1"/>
          <p:nvPr/>
        </p:nvSpPr>
        <p:spPr bwMode="auto">
          <a:xfrm>
            <a:off x="5664239" y="4175093"/>
            <a:ext cx="2321519" cy="276999"/>
          </a:xfrm>
          <a:prstGeom prst="rect">
            <a:avLst/>
          </a:prstGeom>
          <a:noFill/>
        </p:spPr>
        <p:txBody>
          <a:bodyPr wrap="square" rtlCol="0">
            <a:spAutoFit/>
          </a:bodyPr>
          <a:lstStyle/>
          <a:p>
            <a:r>
              <a:rPr lang="tr" sz="1200" dirty="0">
                <a:latin typeface="Calibri" panose="020F0502020204030204" pitchFamily="34" charset="0"/>
                <a:ea typeface="Calibri" panose="020F0502020204030204" pitchFamily="34" charset="0"/>
                <a:cs typeface="Calibri" panose="020F0502020204030204" pitchFamily="34" charset="0"/>
              </a:rPr>
              <a:t>Gözlemleyin, tanımlayın, veri toplayın</a:t>
            </a:r>
          </a:p>
        </p:txBody>
      </p:sp>
      <p:sp>
        <p:nvSpPr>
          <p:cNvPr id="22" name="TextBox 21">
            <a:extLst>
              <a:ext uri="{FF2B5EF4-FFF2-40B4-BE49-F238E27FC236}">
                <a16:creationId xmlns:a16="http://schemas.microsoft.com/office/drawing/2014/main" id="{6B660401-3C7D-A4CC-AA2D-56978270CBC8}"/>
              </a:ext>
            </a:extLst>
          </p:cNvPr>
          <p:cNvSpPr txBox="1"/>
          <p:nvPr/>
        </p:nvSpPr>
        <p:spPr bwMode="auto">
          <a:xfrm>
            <a:off x="5331582" y="5027935"/>
            <a:ext cx="3126617" cy="338554"/>
          </a:xfrm>
          <a:prstGeom prst="rect">
            <a:avLst/>
          </a:prstGeom>
          <a:noFill/>
        </p:spPr>
        <p:txBody>
          <a:bodyPr wrap="square" rtlCol="0">
            <a:spAutoFit/>
          </a:bodyPr>
          <a:lstStyle/>
          <a:p>
            <a:r>
              <a:rPr lang="tr" sz="800" dirty="0">
                <a:latin typeface="Aptos" panose="020B0004020202020204" pitchFamily="34" charset="0"/>
              </a:rPr>
              <a:t>Uyarlama: Abels, Lautner &amp; Lembens (2014) Mit “Mysteries” zu Forschendem Lernen im Chemieunterricht. </a:t>
            </a:r>
            <a:r>
              <a:rPr lang="tr" sz="800" i="1" dirty="0">
                <a:latin typeface="Aptos" panose="020B0004020202020204" pitchFamily="34" charset="0"/>
              </a:rPr>
              <a:t>Chemie &amp; Schule, 3/14</a:t>
            </a:r>
          </a:p>
        </p:txBody>
      </p:sp>
    </p:spTree>
    <p:extLst>
      <p:ext uri="{BB962C8B-B14F-4D97-AF65-F5344CB8AC3E}">
        <p14:creationId xmlns:p14="http://schemas.microsoft.com/office/powerpoint/2010/main" val="64706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2" name="Rechteck 1"/>
          <p:cNvSpPr/>
          <p:nvPr/>
        </p:nvSpPr>
        <p:spPr bwMode="auto">
          <a:xfrm>
            <a:off x="599090" y="1930117"/>
            <a:ext cx="7195173" cy="3434273"/>
          </a:xfrm>
          <a:prstGeom prst="rect">
            <a:avLst/>
          </a:prstGeom>
        </p:spPr>
        <p:txBody>
          <a:bodyPr wrap="square">
            <a:spAutoFit/>
          </a:bodyPr>
          <a:lstStyle/>
          <a:p>
            <a:pPr>
              <a:defRPr/>
            </a:pPr>
            <a:r>
              <a:rPr lang="tr" sz="2000" b="1" noProof="0" dirty="0">
                <a:latin typeface="Poppins"/>
              </a:rPr>
              <a:t>Konunun heyecan verici ve ilgi çekici bir şekilde tanıtılması: </a:t>
            </a:r>
          </a:p>
          <a:p>
            <a:pPr>
              <a:lnSpc>
                <a:spcPct val="150000"/>
              </a:lnSpc>
              <a:defRPr/>
            </a:pPr>
            <a:r>
              <a:rPr lang="tr" sz="2000" noProof="0" dirty="0">
                <a:latin typeface="Poppins"/>
              </a:rPr>
              <a:t>öğrencilerin ön bilgilerinin görünür hâle getirilmesi, mevcut önyargıların uygunluk açısından değerlendirilmesi, gerekirse bilişsel çatışmaların yaratılması, ilgi çekmek, motivasyonu artırmak, önceki öğrenmelerle bağlantıların kurulması ve öğrenme hedeflerinin görünür hâle getirilmesi gereklidir.</a:t>
            </a:r>
          </a:p>
        </p:txBody>
      </p:sp>
      <p:pic>
        <p:nvPicPr>
          <p:cNvPr id="9" name="Grafik 8"/>
          <p:cNvPicPr>
            <a:picLocks noChangeAspect="1"/>
          </p:cNvPicPr>
          <p:nvPr/>
        </p:nvPicPr>
        <p:blipFill>
          <a:blip r:embed="rId7"/>
          <a:stretch/>
        </p:blipFill>
        <p:spPr bwMode="auto">
          <a:xfrm>
            <a:off x="7794264" y="1930117"/>
            <a:ext cx="3144457" cy="3133975"/>
          </a:xfrm>
          <a:prstGeom prst="rect">
            <a:avLst/>
          </a:prstGeom>
        </p:spPr>
      </p:pic>
      <p:sp>
        <p:nvSpPr>
          <p:cNvPr id="4" name="Rechteck 3">
            <a:extLst>
              <a:ext uri="{FF2B5EF4-FFF2-40B4-BE49-F238E27FC236}">
                <a16:creationId xmlns:a16="http://schemas.microsoft.com/office/drawing/2014/main" id="{26B40806-5924-4E97-A703-867E89D1E34E}"/>
              </a:ext>
            </a:extLst>
          </p:cNvPr>
          <p:cNvSpPr/>
          <p:nvPr/>
        </p:nvSpPr>
        <p:spPr>
          <a:xfrm>
            <a:off x="770602" y="1236111"/>
            <a:ext cx="1632155" cy="501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 sz="2800" noProof="0" dirty="0">
                <a:solidFill>
                  <a:schemeClr val="tx1"/>
                </a:solidFill>
              </a:rPr>
              <a:t>Katılım</a:t>
            </a:r>
          </a:p>
        </p:txBody>
      </p:sp>
      <p:sp>
        <p:nvSpPr>
          <p:cNvPr id="5" name="Title 4">
            <a:extLst>
              <a:ext uri="{FF2B5EF4-FFF2-40B4-BE49-F238E27FC236}">
                <a16:creationId xmlns:a16="http://schemas.microsoft.com/office/drawing/2014/main" id="{59B76635-F2D9-A671-393E-87E61AFC1FE0}"/>
              </a:ext>
            </a:extLst>
          </p:cNvPr>
          <p:cNvSpPr>
            <a:spLocks noGrp="1"/>
          </p:cNvSpPr>
          <p:nvPr>
            <p:ph type="title"/>
          </p:nvPr>
        </p:nvSpPr>
        <p:spPr/>
        <p:txBody>
          <a:bodyPr/>
          <a:lstStyle/>
          <a:p>
            <a:r>
              <a:rPr lang="tr" dirty="0"/>
              <a:t>katılım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pic>
        <p:nvPicPr>
          <p:cNvPr id="5" name="Grafik 4">
            <a:hlinkClick r:id="rId8"/>
          </p:cNvPr>
          <p:cNvPicPr>
            <a:picLocks noChangeAspect="1"/>
          </p:cNvPicPr>
          <p:nvPr/>
        </p:nvPicPr>
        <p:blipFill>
          <a:blip r:embed="rId9"/>
          <a:stretch/>
        </p:blipFill>
        <p:spPr bwMode="auto">
          <a:xfrm>
            <a:off x="3881437" y="2105025"/>
            <a:ext cx="4429125" cy="2952750"/>
          </a:xfrm>
          <a:prstGeom prst="rect">
            <a:avLst/>
          </a:prstGeom>
        </p:spPr>
      </p:pic>
      <p:sp>
        <p:nvSpPr>
          <p:cNvPr id="6" name="Textfeld 5"/>
          <p:cNvSpPr txBox="1"/>
          <p:nvPr/>
        </p:nvSpPr>
        <p:spPr bwMode="auto">
          <a:xfrm>
            <a:off x="4330612" y="5228121"/>
            <a:ext cx="3270447" cy="307777"/>
          </a:xfrm>
          <a:prstGeom prst="rect">
            <a:avLst/>
          </a:prstGeom>
          <a:no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1200" b="0" i="0" u="none" strike="noStrike" cap="none" spc="0" noProof="0" dirty="0">
                <a:ln>
                  <a:noFill/>
                </a:ln>
                <a:solidFill>
                  <a:srgbClr val="000000"/>
                </a:solidFill>
                <a:latin typeface="Calibri" panose="020F0502020204030204" pitchFamily="34" charset="0"/>
                <a:cs typeface="Calibri" panose="020F0502020204030204" pitchFamily="34" charset="0"/>
              </a:rPr>
              <a:t>Kaynak: https://www.soundingsoil.ch/zuhoeren</a:t>
            </a:r>
            <a:r>
              <a:rPr lang="tr" sz="1400" b="0" i="0" u="none" strike="noStrike" cap="none" spc="0" noProof="0" dirty="0">
                <a:ln>
                  <a:noFill/>
                </a:ln>
                <a:solidFill>
                  <a:srgbClr val="000000"/>
                </a:solidFill>
                <a:latin typeface="Calibri" panose="020F0502020204030204" pitchFamily="34" charset="0"/>
                <a:cs typeface="Calibri" panose="020F0502020204030204" pitchFamily="34" charset="0"/>
              </a:rPr>
              <a:t>/</a:t>
            </a:r>
          </a:p>
        </p:txBody>
      </p:sp>
      <p:sp>
        <p:nvSpPr>
          <p:cNvPr id="8" name="Textfeld 7"/>
          <p:cNvSpPr txBox="1"/>
          <p:nvPr/>
        </p:nvSpPr>
        <p:spPr bwMode="auto">
          <a:xfrm>
            <a:off x="4742905" y="1534569"/>
            <a:ext cx="2706190" cy="400110"/>
          </a:xfrm>
          <a:prstGeom prst="rect">
            <a:avLst/>
          </a:prstGeom>
          <a:no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000" noProof="0" dirty="0">
                <a:latin typeface="Poppins"/>
              </a:rPr>
              <a:t>Dikkatlice dinle... </a:t>
            </a:r>
          </a:p>
        </p:txBody>
      </p:sp>
      <p:sp>
        <p:nvSpPr>
          <p:cNvPr id="2" name="Title 1">
            <a:extLst>
              <a:ext uri="{FF2B5EF4-FFF2-40B4-BE49-F238E27FC236}">
                <a16:creationId xmlns:a16="http://schemas.microsoft.com/office/drawing/2014/main" id="{3F34B462-BCC6-053E-2872-03BFDC32AA91}"/>
              </a:ext>
            </a:extLst>
          </p:cNvPr>
          <p:cNvSpPr>
            <a:spLocks noGrp="1"/>
          </p:cNvSpPr>
          <p:nvPr>
            <p:ph type="title"/>
          </p:nvPr>
        </p:nvSpPr>
        <p:spPr/>
        <p:txBody>
          <a:bodyPr>
            <a:normAutofit/>
          </a:bodyPr>
          <a:lstStyle/>
          <a:p>
            <a:r>
              <a:rPr lang="tr" dirty="0"/>
              <a:t>Toprak Sağlığı Eğİtİmİ</a:t>
            </a:r>
          </a:p>
        </p:txBody>
      </p:sp>
      <p:sp>
        <p:nvSpPr>
          <p:cNvPr id="3" name="Rechteck 3">
            <a:extLst>
              <a:ext uri="{FF2B5EF4-FFF2-40B4-BE49-F238E27FC236}">
                <a16:creationId xmlns:a16="http://schemas.microsoft.com/office/drawing/2014/main" id="{6B9E25E6-E181-9D91-C9DE-A4F14CC897E4}"/>
              </a:ext>
            </a:extLst>
          </p:cNvPr>
          <p:cNvSpPr/>
          <p:nvPr/>
        </p:nvSpPr>
        <p:spPr bwMode="auto">
          <a:xfrm>
            <a:off x="770602" y="1236111"/>
            <a:ext cx="1632155" cy="501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 sz="2800" noProof="0" dirty="0">
                <a:solidFill>
                  <a:schemeClr val="tx1"/>
                </a:solidFill>
              </a:rPr>
              <a:t>Katılım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4" name="Textfeld 3"/>
          <p:cNvSpPr txBox="1"/>
          <p:nvPr/>
        </p:nvSpPr>
        <p:spPr bwMode="auto">
          <a:xfrm>
            <a:off x="1139659" y="2732992"/>
            <a:ext cx="6518441" cy="1785104"/>
          </a:xfrm>
          <a:prstGeom prst="rect">
            <a:avLst/>
          </a:prstGeom>
          <a:noFill/>
        </p:spPr>
        <p:txBody>
          <a:bodyPr wrap="square" lIns="91440" tIns="45720" rIns="91440" bIns="45720" rtlCol="0" anchor="t">
            <a:spAutoFit/>
          </a:bodyPr>
          <a:lstStyle/>
          <a:p>
            <a:pPr marL="285750" indent="-285750">
              <a:lnSpc>
                <a:spcPct val="150000"/>
              </a:lnSpc>
              <a:buClr>
                <a:srgbClr val="000000"/>
              </a:buClr>
              <a:buFont typeface="Arial"/>
              <a:buChar char="•"/>
              <a:defRPr/>
            </a:pPr>
            <a:r>
              <a:rPr lang="tr" sz="2000" noProof="0" dirty="0">
                <a:latin typeface="Poppins"/>
                <a:ea typeface="Arial"/>
                <a:cs typeface="Calibri"/>
              </a:rPr>
              <a:t>Amaç, öğrencilerin toprak hakkında halihazırda sahip oldukları fikirleri/ön kavramları hakkında b</a:t>
            </a:r>
            <a:r>
              <a:rPr lang="tr" sz="2000" b="0" i="0" u="none" strike="noStrike" cap="none" spc="0" noProof="0" dirty="0">
                <a:ln>
                  <a:noFill/>
                </a:ln>
                <a:latin typeface="Poppins"/>
                <a:ea typeface="Arial"/>
                <a:cs typeface="Calibri"/>
              </a:rPr>
              <a:t>iraz daha fazla </a:t>
            </a:r>
            <a:r>
              <a:rPr lang="tr" sz="2000" noProof="0" dirty="0">
                <a:latin typeface="Poppins"/>
                <a:ea typeface="Arial"/>
                <a:cs typeface="Calibri"/>
              </a:rPr>
              <a:t>bilgi edinmektir.</a:t>
            </a:r>
            <a:endParaRPr lang="tr" sz="2000" noProof="0" dirty="0">
              <a:latin typeface="Poppins"/>
              <a:cs typeface="Calibri"/>
            </a:endParaRPr>
          </a:p>
          <a:p>
            <a:pPr marL="285750" marR="0" lvl="0" indent="-285750" algn="l" defTabSz="914400">
              <a:lnSpc>
                <a:spcPct val="150000"/>
              </a:lnSpc>
              <a:spcBef>
                <a:spcPts val="0"/>
              </a:spcBef>
              <a:spcAft>
                <a:spcPts val="0"/>
              </a:spcAft>
              <a:buClr>
                <a:srgbClr val="000000"/>
              </a:buClr>
              <a:buSzTx/>
              <a:buFont typeface="Arial"/>
              <a:buChar char="•"/>
              <a:defRPr/>
            </a:pPr>
            <a:r>
              <a:rPr lang="tr" sz="2000" b="0" i="0" u="none" strike="noStrike" cap="none" spc="0" noProof="0" dirty="0">
                <a:ln>
                  <a:noFill/>
                </a:ln>
                <a:latin typeface="Poppins"/>
                <a:ea typeface="Arial"/>
                <a:cs typeface="Calibri" panose="020F0502020204030204" pitchFamily="34" charset="0"/>
              </a:rPr>
              <a:t>Bu fikirleri beyaz tahta, flipchart vb. üzerine yazın.</a:t>
            </a:r>
          </a:p>
          <a:p>
            <a:pPr marR="0" lvl="0" algn="l" defTabSz="914400">
              <a:spcBef>
                <a:spcPts val="0"/>
              </a:spcBef>
              <a:spcAft>
                <a:spcPts val="0"/>
              </a:spcAft>
              <a:buClr>
                <a:srgbClr val="000000"/>
              </a:buClr>
              <a:buSzTx/>
              <a:defRPr/>
            </a:pPr>
            <a:endParaRPr lang="tr" sz="2000" b="0" i="0" u="none" strike="noStrike" cap="none" spc="0" noProof="0" dirty="0">
              <a:ln>
                <a:noFill/>
              </a:ln>
              <a:latin typeface="Poppins"/>
              <a:ea typeface="Arial"/>
              <a:cs typeface="Calibri" panose="020F0502020204030204" pitchFamily="34" charset="0"/>
            </a:endParaRPr>
          </a:p>
        </p:txBody>
      </p:sp>
      <p:sp>
        <p:nvSpPr>
          <p:cNvPr id="2" name="Textfeld 1"/>
          <p:cNvSpPr txBox="1"/>
          <p:nvPr/>
        </p:nvSpPr>
        <p:spPr bwMode="auto">
          <a:xfrm>
            <a:off x="943821" y="2038986"/>
            <a:ext cx="7966672" cy="830997"/>
          </a:xfrm>
          <a:prstGeom prst="rect">
            <a:avLst/>
          </a:prstGeom>
          <a:noFill/>
        </p:spPr>
        <p:txBody>
          <a:bodyPr wrap="square" lIns="91440" tIns="45720" rIns="91440" bIns="45720" rtlCol="0" anchor="t">
            <a:spAutoFit/>
          </a:bodyPr>
          <a:lstStyle/>
          <a:p>
            <a:pPr marL="0" marR="0" lvl="0" indent="0" algn="l" defTabSz="914400">
              <a:lnSpc>
                <a:spcPct val="100000"/>
              </a:lnSpc>
              <a:spcBef>
                <a:spcPts val="0"/>
              </a:spcBef>
              <a:spcAft>
                <a:spcPts val="0"/>
              </a:spcAft>
              <a:buClr>
                <a:srgbClr val="000000"/>
              </a:buClr>
              <a:buSzTx/>
              <a:buFont typeface="Arial"/>
              <a:buNone/>
              <a:defRPr/>
            </a:pPr>
            <a:r>
              <a:rPr lang="tr" sz="2400" b="1" i="0" u="none" strike="noStrike" cap="none" spc="0" noProof="0" dirty="0">
                <a:ln>
                  <a:noFill/>
                </a:ln>
                <a:latin typeface="Poppins"/>
                <a:ea typeface="Arial"/>
                <a:cs typeface="Calibri"/>
              </a:rPr>
              <a:t>Ne düşünüyorsunuz? Sizce bu fikirler</a:t>
            </a:r>
            <a:r>
              <a:rPr lang="tr" sz="2400" b="1" noProof="0" dirty="0">
                <a:latin typeface="Poppins"/>
                <a:ea typeface="Arial"/>
                <a:cs typeface="Calibri"/>
              </a:rPr>
              <a:t> </a:t>
            </a:r>
            <a:r>
              <a:rPr lang="tr" sz="2400" b="1" i="0" u="none" strike="noStrike" cap="none" spc="0" noProof="0" dirty="0">
                <a:ln>
                  <a:noFill/>
                </a:ln>
                <a:latin typeface="Poppins"/>
                <a:ea typeface="Arial"/>
                <a:cs typeface="Calibri"/>
              </a:rPr>
              <a:t>kimlere </a:t>
            </a:r>
            <a:r>
              <a:rPr lang="tr" sz="2400" b="1" noProof="0" dirty="0">
                <a:latin typeface="Poppins"/>
                <a:ea typeface="Arial"/>
                <a:cs typeface="Calibri"/>
              </a:rPr>
              <a:t>ait?</a:t>
            </a:r>
            <a:r>
              <a:rPr lang="tr" sz="2400" b="1" i="0" u="none" strike="noStrike" cap="none" spc="0" noProof="0" dirty="0">
                <a:ln>
                  <a:noFill/>
                </a:ln>
                <a:latin typeface="Poppins"/>
                <a:ea typeface="Arial"/>
                <a:cs typeface="Calibri"/>
              </a:rPr>
              <a:t> </a:t>
            </a:r>
          </a:p>
        </p:txBody>
      </p:sp>
      <p:pic>
        <p:nvPicPr>
          <p:cNvPr id="1026" name="Picture 2" descr="Flipchart - Openclipart"/>
          <p:cNvPicPr>
            <a:picLocks noChangeAspect="1" noChangeArrowheads="1"/>
          </p:cNvPicPr>
          <p:nvPr/>
        </p:nvPicPr>
        <p:blipFill>
          <a:blip r:embed="rId8"/>
          <a:stretch/>
        </p:blipFill>
        <p:spPr bwMode="auto">
          <a:xfrm>
            <a:off x="8910493" y="2170644"/>
            <a:ext cx="2038742" cy="3160050"/>
          </a:xfrm>
          <a:prstGeom prst="rect">
            <a:avLst/>
          </a:prstGeom>
          <a:noFill/>
        </p:spPr>
      </p:pic>
      <p:sp>
        <p:nvSpPr>
          <p:cNvPr id="3" name="Title 2">
            <a:extLst>
              <a:ext uri="{FF2B5EF4-FFF2-40B4-BE49-F238E27FC236}">
                <a16:creationId xmlns:a16="http://schemas.microsoft.com/office/drawing/2014/main" id="{1A9BBB1E-A8F7-903A-359D-8E1EC9481DAD}"/>
              </a:ext>
            </a:extLst>
          </p:cNvPr>
          <p:cNvSpPr>
            <a:spLocks noGrp="1"/>
          </p:cNvSpPr>
          <p:nvPr>
            <p:ph type="title"/>
          </p:nvPr>
        </p:nvSpPr>
        <p:spPr/>
        <p:txBody>
          <a:bodyPr>
            <a:normAutofit/>
          </a:bodyPr>
          <a:lstStyle/>
          <a:p>
            <a:r>
              <a:rPr lang="tr" dirty="0"/>
              <a:t>İlgİ Uyandırmak– Öğrencİlerİn Konuya Dahil Edİlmesİ</a:t>
            </a:r>
          </a:p>
        </p:txBody>
      </p:sp>
      <p:sp>
        <p:nvSpPr>
          <p:cNvPr id="5" name="Rechteck 3">
            <a:extLst>
              <a:ext uri="{FF2B5EF4-FFF2-40B4-BE49-F238E27FC236}">
                <a16:creationId xmlns:a16="http://schemas.microsoft.com/office/drawing/2014/main" id="{864027DA-7F87-F63A-33A3-AC1A10148AB6}"/>
              </a:ext>
            </a:extLst>
          </p:cNvPr>
          <p:cNvSpPr/>
          <p:nvPr/>
        </p:nvSpPr>
        <p:spPr bwMode="auto">
          <a:xfrm>
            <a:off x="770602" y="1236111"/>
            <a:ext cx="1632155" cy="501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 sz="2800" noProof="0" dirty="0">
                <a:solidFill>
                  <a:schemeClr val="tx1"/>
                </a:solidFill>
              </a:rPr>
              <a:t>Katılım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2" name="Textfeld 1"/>
          <p:cNvSpPr txBox="1"/>
          <p:nvPr/>
        </p:nvSpPr>
        <p:spPr bwMode="auto">
          <a:xfrm>
            <a:off x="558803" y="2389189"/>
            <a:ext cx="3499993" cy="2369880"/>
          </a:xfrm>
          <a:prstGeom prst="rect">
            <a:avLst/>
          </a:prstGeom>
          <a:noFill/>
        </p:spPr>
        <p:txBody>
          <a:bodyPr wrap="square" rtlCol="0">
            <a:spAutoFit/>
          </a:bodyPr>
          <a:lstStyle/>
          <a:p>
            <a:pPr>
              <a:defRPr/>
            </a:pPr>
            <a:r>
              <a:rPr lang="tr" sz="2000" b="1" u="sng" noProof="0" dirty="0">
                <a:latin typeface="Poppins"/>
              </a:rPr>
              <a:t>Görev 2.1</a:t>
            </a:r>
            <a:endParaRPr lang="tr" u="sng" noProof="0" dirty="0">
              <a:latin typeface="Poppins"/>
            </a:endParaRPr>
          </a:p>
          <a:p>
            <a:pPr>
              <a:defRPr/>
            </a:pPr>
            <a:r>
              <a:rPr lang="tr" u="sng" noProof="0" dirty="0">
                <a:latin typeface="Poppins"/>
              </a:rPr>
              <a:t>Adım 1:</a:t>
            </a:r>
            <a:r>
              <a:rPr lang="tr" noProof="0" dirty="0">
                <a:latin typeface="Poppins"/>
              </a:rPr>
              <a:t> Toprak sağlığı konusuna öğrencilerin ilgisini çekmek için konsept bir karikatür tasarlayın. </a:t>
            </a:r>
          </a:p>
          <a:p>
            <a:pPr>
              <a:defRPr/>
            </a:pPr>
            <a:endParaRPr lang="tr" noProof="0" dirty="0">
              <a:latin typeface="Poppins"/>
            </a:endParaRPr>
          </a:p>
          <a:p>
            <a:pPr>
              <a:defRPr/>
            </a:pPr>
            <a:r>
              <a:rPr lang="tr" u="sng" noProof="0" dirty="0">
                <a:latin typeface="Poppins"/>
              </a:rPr>
              <a:t>Adım 2:</a:t>
            </a:r>
            <a:r>
              <a:rPr lang="tr" noProof="0" dirty="0">
                <a:latin typeface="Poppins"/>
              </a:rPr>
              <a:t> Dört kişilik gruplar halinde bir araya gelin ve karikatürleri birbirinize sunun.</a:t>
            </a:r>
          </a:p>
        </p:txBody>
      </p:sp>
      <p:sp>
        <p:nvSpPr>
          <p:cNvPr id="34" name="Textfeld 33"/>
          <p:cNvSpPr txBox="1"/>
          <p:nvPr/>
        </p:nvSpPr>
        <p:spPr bwMode="auto">
          <a:xfrm>
            <a:off x="4653457" y="5330073"/>
            <a:ext cx="5579415" cy="430887"/>
          </a:xfrm>
          <a:prstGeom prst="rect">
            <a:avLst/>
          </a:prstGeom>
          <a:noFill/>
        </p:spPr>
        <p:txBody>
          <a:bodyPr wrap="square" rtlCol="0">
            <a:spAutoFit/>
          </a:bodyPr>
          <a:lstStyle/>
          <a:p>
            <a:pPr>
              <a:defRPr/>
            </a:pPr>
            <a:r>
              <a:rPr lang="tr" sz="1100" noProof="0" dirty="0"/>
              <a:t>Kapelari, S.</a:t>
            </a:r>
            <a:r>
              <a:rPr lang="en-GB" sz="1100" noProof="0" dirty="0"/>
              <a:t>; </a:t>
            </a:r>
            <a:r>
              <a:rPr lang="en-US" sz="1100" dirty="0"/>
              <a:t>Naylor S. </a:t>
            </a:r>
            <a:r>
              <a:rPr lang="en-US" sz="1100" dirty="0" err="1"/>
              <a:t>ve</a:t>
            </a:r>
            <a:r>
              <a:rPr lang="en-US" sz="1100" dirty="0"/>
              <a:t> Keogh B.’</a:t>
            </a:r>
            <a:r>
              <a:rPr lang="en-US" sz="1100" dirty="0" err="1"/>
              <a:t>nin</a:t>
            </a:r>
            <a:r>
              <a:rPr lang="en-US" sz="1100" dirty="0"/>
              <a:t> (2007) </a:t>
            </a:r>
            <a:r>
              <a:rPr lang="en-US" sz="1100" dirty="0" err="1"/>
              <a:t>fikrine</a:t>
            </a:r>
            <a:r>
              <a:rPr lang="en-US" sz="1100" dirty="0"/>
              <a:t> </a:t>
            </a:r>
            <a:r>
              <a:rPr lang="en-US" sz="1100" dirty="0" err="1"/>
              <a:t>dayanarak</a:t>
            </a:r>
            <a:r>
              <a:rPr lang="en-US" sz="1100" dirty="0"/>
              <a:t>.</a:t>
            </a:r>
            <a:br>
              <a:rPr lang="en-GB" sz="1100" dirty="0"/>
            </a:br>
            <a:r>
              <a:rPr lang="tr" sz="1100" noProof="0" dirty="0"/>
              <a:t>http://www.conceptcartoons.com </a:t>
            </a:r>
            <a:endParaRPr lang="tr" noProof="0" dirty="0"/>
          </a:p>
        </p:txBody>
      </p:sp>
      <p:pic>
        <p:nvPicPr>
          <p:cNvPr id="5" name="Grafik 4"/>
          <p:cNvPicPr>
            <a:picLocks noChangeAspect="1"/>
          </p:cNvPicPr>
          <p:nvPr/>
        </p:nvPicPr>
        <p:blipFill>
          <a:blip r:embed="rId7"/>
          <a:stretch/>
        </p:blipFill>
        <p:spPr bwMode="auto">
          <a:xfrm>
            <a:off x="4458023" y="1266317"/>
            <a:ext cx="4741357" cy="3999369"/>
          </a:xfrm>
          <a:prstGeom prst="rect">
            <a:avLst/>
          </a:prstGeom>
          <a:noFill/>
          <a:ln cmpd="dbl">
            <a:solidFill>
              <a:srgbClr val="000000"/>
            </a:solidFill>
          </a:ln>
        </p:spPr>
      </p:pic>
      <p:sp>
        <p:nvSpPr>
          <p:cNvPr id="35" name="Rechteckige Legende 34"/>
          <p:cNvSpPr/>
          <p:nvPr/>
        </p:nvSpPr>
        <p:spPr bwMode="auto">
          <a:xfrm>
            <a:off x="9596338" y="3574129"/>
            <a:ext cx="2093747" cy="1055631"/>
          </a:xfrm>
          <a:prstGeom prst="wedgeRectCallout">
            <a:avLst>
              <a:gd name="adj1" fmla="val -51819"/>
              <a:gd name="adj2" fmla="val 99136"/>
            </a:avLst>
          </a:prstGeom>
          <a:solidFill>
            <a:srgbClr val="0CAF8F"/>
          </a:solidFill>
          <a:ln>
            <a:solidFill>
              <a:srgbClr val="5A3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noProof="0" dirty="0"/>
              <a:t>İlgi çekmek için güncel sorunları düşünün!</a:t>
            </a:r>
          </a:p>
        </p:txBody>
      </p:sp>
      <p:pic>
        <p:nvPicPr>
          <p:cNvPr id="15" name="Grafik 14"/>
          <p:cNvPicPr>
            <a:picLocks noChangeAspect="1"/>
          </p:cNvPicPr>
          <p:nvPr/>
        </p:nvPicPr>
        <p:blipFill>
          <a:blip r:embed="rId8"/>
          <a:stretch/>
        </p:blipFill>
        <p:spPr bwMode="auto">
          <a:xfrm>
            <a:off x="9563609" y="1266317"/>
            <a:ext cx="2003072" cy="1996395"/>
          </a:xfrm>
          <a:prstGeom prst="rect">
            <a:avLst/>
          </a:prstGeom>
        </p:spPr>
      </p:pic>
      <p:sp>
        <p:nvSpPr>
          <p:cNvPr id="4" name="Title 3">
            <a:extLst>
              <a:ext uri="{FF2B5EF4-FFF2-40B4-BE49-F238E27FC236}">
                <a16:creationId xmlns:a16="http://schemas.microsoft.com/office/drawing/2014/main" id="{563EB40D-B06C-6B96-9202-662C98E8BD41}"/>
              </a:ext>
            </a:extLst>
          </p:cNvPr>
          <p:cNvSpPr>
            <a:spLocks noGrp="1"/>
          </p:cNvSpPr>
          <p:nvPr>
            <p:ph type="title"/>
          </p:nvPr>
        </p:nvSpPr>
        <p:spPr/>
        <p:txBody>
          <a:bodyPr/>
          <a:lstStyle/>
          <a:p>
            <a:r>
              <a:rPr lang="tr" dirty="0"/>
              <a:t>İlgİ Uyandırmak– Öğrencİlerİn Konuya Dahİl Edİlmesİ</a:t>
            </a:r>
          </a:p>
        </p:txBody>
      </p:sp>
      <p:sp>
        <p:nvSpPr>
          <p:cNvPr id="6" name="Rechteck 3">
            <a:extLst>
              <a:ext uri="{FF2B5EF4-FFF2-40B4-BE49-F238E27FC236}">
                <a16:creationId xmlns:a16="http://schemas.microsoft.com/office/drawing/2014/main" id="{52412495-DCC6-37DA-EA30-A413F99EAA02}"/>
              </a:ext>
            </a:extLst>
          </p:cNvPr>
          <p:cNvSpPr/>
          <p:nvPr/>
        </p:nvSpPr>
        <p:spPr bwMode="auto">
          <a:xfrm>
            <a:off x="770602" y="1236111"/>
            <a:ext cx="1632155" cy="501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 sz="2800" noProof="0" dirty="0">
                <a:solidFill>
                  <a:schemeClr val="tx1"/>
                </a:solidFill>
              </a:rPr>
              <a:t>Katılım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pic>
        <p:nvPicPr>
          <p:cNvPr id="7" name="Grafik 6"/>
          <p:cNvPicPr>
            <a:picLocks noChangeAspect="1"/>
          </p:cNvPicPr>
          <p:nvPr/>
        </p:nvPicPr>
        <p:blipFill>
          <a:blip r:embed="rId7"/>
          <a:stretch/>
        </p:blipFill>
        <p:spPr bwMode="auto">
          <a:xfrm>
            <a:off x="2692946" y="1864155"/>
            <a:ext cx="5960480" cy="3419947"/>
          </a:xfrm>
          <a:prstGeom prst="rect">
            <a:avLst/>
          </a:prstGeom>
        </p:spPr>
      </p:pic>
      <p:sp>
        <p:nvSpPr>
          <p:cNvPr id="16" name="Rechteck 15"/>
          <p:cNvSpPr/>
          <p:nvPr/>
        </p:nvSpPr>
        <p:spPr bwMode="auto">
          <a:xfrm>
            <a:off x="2547807" y="5521386"/>
            <a:ext cx="6096000" cy="261610"/>
          </a:xfrm>
          <a:prstGeom prst="rect">
            <a:avLst/>
          </a:prstGeom>
        </p:spPr>
        <p:txBody>
          <a:bodyPr>
            <a:spAutoFit/>
          </a:bodyPr>
          <a:lstStyle/>
          <a:p>
            <a:pPr>
              <a:defRPr/>
            </a:pPr>
            <a:r>
              <a:rPr lang="tr" sz="1100" u="sng" noProof="0" dirty="0">
                <a:hlinkClick r:id="rId8" tooltip="https://www.osttirol-heute.at/menschen/murenabgang-nach-starkem-unwetter-in-oberlienz/"/>
              </a:rPr>
              <a:t>https://www.osttirol-heute.at/menschen/murenabgang-nach-starkem-unwetter-in-oberlienz/</a:t>
            </a:r>
            <a:r>
              <a:rPr lang="tr" sz="1100" noProof="0" dirty="0"/>
              <a:t> </a:t>
            </a:r>
          </a:p>
        </p:txBody>
      </p:sp>
      <p:sp>
        <p:nvSpPr>
          <p:cNvPr id="2" name="Title 1">
            <a:extLst>
              <a:ext uri="{FF2B5EF4-FFF2-40B4-BE49-F238E27FC236}">
                <a16:creationId xmlns:a16="http://schemas.microsoft.com/office/drawing/2014/main" id="{03F66D77-5B3D-D697-AE48-4C98CE84F922}"/>
              </a:ext>
            </a:extLst>
          </p:cNvPr>
          <p:cNvSpPr>
            <a:spLocks noGrp="1"/>
          </p:cNvSpPr>
          <p:nvPr>
            <p:ph type="title"/>
          </p:nvPr>
        </p:nvSpPr>
        <p:spPr/>
        <p:txBody>
          <a:bodyPr/>
          <a:lstStyle/>
          <a:p>
            <a:r>
              <a:rPr lang="tr" dirty="0"/>
              <a:t>İlgİ Uyandırmak– Öğrencİlerİn Konuya Dahİl Edİlmesİ</a:t>
            </a:r>
          </a:p>
        </p:txBody>
      </p:sp>
      <p:sp>
        <p:nvSpPr>
          <p:cNvPr id="4" name="Rechteck 3">
            <a:extLst>
              <a:ext uri="{FF2B5EF4-FFF2-40B4-BE49-F238E27FC236}">
                <a16:creationId xmlns:a16="http://schemas.microsoft.com/office/drawing/2014/main" id="{849CBEFC-8144-7602-492A-0C5F9B2778CC}"/>
              </a:ext>
            </a:extLst>
          </p:cNvPr>
          <p:cNvSpPr/>
          <p:nvPr/>
        </p:nvSpPr>
        <p:spPr bwMode="auto">
          <a:xfrm>
            <a:off x="770602" y="1236111"/>
            <a:ext cx="1632155" cy="501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 sz="2800" noProof="0" dirty="0">
                <a:solidFill>
                  <a:schemeClr val="tx1"/>
                </a:solidFill>
              </a:rPr>
              <a:t>Katılım</a:t>
            </a:r>
          </a:p>
        </p:txBody>
      </p:sp>
      <p:sp>
        <p:nvSpPr>
          <p:cNvPr id="5" name="Rechteckige Legende 34">
            <a:extLst>
              <a:ext uri="{FF2B5EF4-FFF2-40B4-BE49-F238E27FC236}">
                <a16:creationId xmlns:a16="http://schemas.microsoft.com/office/drawing/2014/main" id="{AB4B8884-4474-C26A-E098-8A6B25535AFE}"/>
              </a:ext>
            </a:extLst>
          </p:cNvPr>
          <p:cNvSpPr/>
          <p:nvPr/>
        </p:nvSpPr>
        <p:spPr bwMode="auto">
          <a:xfrm>
            <a:off x="9596338" y="3574129"/>
            <a:ext cx="2093747" cy="1055631"/>
          </a:xfrm>
          <a:prstGeom prst="wedgeRectCallout">
            <a:avLst>
              <a:gd name="adj1" fmla="val -51819"/>
              <a:gd name="adj2" fmla="val 99136"/>
            </a:avLst>
          </a:prstGeom>
          <a:solidFill>
            <a:srgbClr val="0CAF8F"/>
          </a:solidFill>
          <a:ln>
            <a:solidFill>
              <a:srgbClr val="5A31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noProof="0" dirty="0"/>
              <a:t>İlgi çekmek için güncel sorunları düşünün!</a:t>
            </a:r>
          </a:p>
        </p:txBody>
      </p:sp>
      <p:pic>
        <p:nvPicPr>
          <p:cNvPr id="6" name="Grafik 14">
            <a:extLst>
              <a:ext uri="{FF2B5EF4-FFF2-40B4-BE49-F238E27FC236}">
                <a16:creationId xmlns:a16="http://schemas.microsoft.com/office/drawing/2014/main" id="{7A4A4EDC-9007-E995-D6F9-661F2F6C8442}"/>
              </a:ext>
            </a:extLst>
          </p:cNvPr>
          <p:cNvPicPr>
            <a:picLocks noChangeAspect="1"/>
          </p:cNvPicPr>
          <p:nvPr/>
        </p:nvPicPr>
        <p:blipFill>
          <a:blip r:embed="rId9"/>
          <a:stretch/>
        </p:blipFill>
        <p:spPr bwMode="auto">
          <a:xfrm>
            <a:off x="9563609" y="1266317"/>
            <a:ext cx="2003072" cy="19963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4" name="Rechteck 3"/>
          <p:cNvSpPr/>
          <p:nvPr/>
        </p:nvSpPr>
        <p:spPr bwMode="auto">
          <a:xfrm>
            <a:off x="1090440" y="1230604"/>
            <a:ext cx="9607611" cy="3737946"/>
          </a:xfrm>
          <a:prstGeom prst="rect">
            <a:avLst/>
          </a:prstGeom>
        </p:spPr>
        <p:txBody>
          <a:bodyPr wrap="square" lIns="91440" tIns="45720" rIns="91440" bIns="45720" anchor="t">
            <a:spAutoFit/>
          </a:bodyPr>
          <a:lstStyle/>
          <a:p>
            <a:pPr marL="342900" indent="-342900">
              <a:lnSpc>
                <a:spcPct val="150000"/>
              </a:lnSpc>
              <a:buClr>
                <a:srgbClr val="000000"/>
              </a:buClr>
              <a:buFont typeface="Arial"/>
              <a:buChar char="•"/>
              <a:defRPr/>
            </a:pPr>
            <a:r>
              <a:rPr lang="tr" sz="2000" b="1" noProof="0" dirty="0">
                <a:latin typeface="Poppins"/>
                <a:ea typeface="+mn-lt"/>
                <a:cs typeface="+mn-lt"/>
              </a:rPr>
              <a:t>Günlük inançlar</a:t>
            </a:r>
            <a:r>
              <a:rPr lang="tr" sz="2000" noProof="0" dirty="0">
                <a:latin typeface="Poppins"/>
                <a:ea typeface="+mn-lt"/>
                <a:cs typeface="+mn-lt"/>
              </a:rPr>
              <a:t>, bireyler tarafından benimsenen yaygın fikirler, düşünceler, kavramlar, değerlendirmeler veya inançlardır.</a:t>
            </a:r>
            <a:endParaRPr lang="tr" sz="2000" noProof="0" dirty="0">
              <a:latin typeface="Poppins"/>
            </a:endParaRPr>
          </a:p>
          <a:p>
            <a:pPr marL="342900" indent="-342900">
              <a:lnSpc>
                <a:spcPct val="150000"/>
              </a:lnSpc>
              <a:buClr>
                <a:srgbClr val="000000"/>
              </a:buClr>
              <a:buFont typeface="Arial"/>
              <a:buChar char="•"/>
              <a:defRPr/>
            </a:pPr>
            <a:r>
              <a:rPr lang="tr" sz="2000" noProof="0" dirty="0">
                <a:latin typeface="Poppins"/>
                <a:ea typeface="+mn-lt"/>
                <a:cs typeface="+mn-lt"/>
              </a:rPr>
              <a:t>Öğretim ve öğrenme bağlamında bu tür inançlar sıklıkla </a:t>
            </a:r>
            <a:r>
              <a:rPr lang="tr" sz="2000" b="1" noProof="0" dirty="0">
                <a:latin typeface="Poppins"/>
                <a:ea typeface="+mn-lt"/>
                <a:cs typeface="+mn-lt"/>
              </a:rPr>
              <a:t>ön yargılar, alternatif kavramlar, ön bilgi</a:t>
            </a:r>
            <a:r>
              <a:rPr lang="tr" sz="2000" noProof="0" dirty="0">
                <a:latin typeface="Poppins"/>
                <a:ea typeface="+mn-lt"/>
                <a:cs typeface="+mn-lt"/>
              </a:rPr>
              <a:t> veya </a:t>
            </a:r>
            <a:r>
              <a:rPr lang="tr" sz="2000" b="1" noProof="0" dirty="0">
                <a:latin typeface="Poppins"/>
                <a:ea typeface="+mn-lt"/>
                <a:cs typeface="+mn-lt"/>
              </a:rPr>
              <a:t>öğrenci fikirleri olarak adlandırılır.</a:t>
            </a:r>
            <a:endParaRPr lang="tr" sz="2000" noProof="0" dirty="0">
              <a:latin typeface="Poppins"/>
              <a:ea typeface="+mn-lt"/>
              <a:cs typeface="+mn-lt"/>
            </a:endParaRPr>
          </a:p>
          <a:p>
            <a:pPr marL="342900" indent="-342900">
              <a:lnSpc>
                <a:spcPct val="150000"/>
              </a:lnSpc>
              <a:buClr>
                <a:srgbClr val="000000"/>
              </a:buClr>
              <a:buFont typeface="Arial"/>
              <a:buChar char="•"/>
              <a:defRPr/>
            </a:pPr>
            <a:r>
              <a:rPr lang="tr" sz="2000" noProof="0" dirty="0">
                <a:latin typeface="Poppins"/>
                <a:ea typeface="+mn-lt"/>
                <a:cs typeface="+mn-lt"/>
              </a:rPr>
              <a:t>Önemli olan, bu inançların bilimsel doğrulukları, kökenleri veya altında yatan nedenleri açısından değerlendirilmemeleridir.</a:t>
            </a:r>
          </a:p>
          <a:p>
            <a:pPr marL="342900" indent="-342900">
              <a:lnSpc>
                <a:spcPct val="150000"/>
              </a:lnSpc>
              <a:buClr>
                <a:srgbClr val="000000"/>
              </a:buClr>
              <a:buFont typeface="Arial"/>
              <a:buChar char="•"/>
              <a:defRPr/>
            </a:pPr>
            <a:r>
              <a:rPr lang="tr" sz="2000" noProof="0" dirty="0">
                <a:latin typeface="Poppins"/>
                <a:ea typeface="+mn-lt"/>
                <a:cs typeface="+mn-lt"/>
              </a:rPr>
              <a:t>Bununla birlikte, öğrenmenin nasıl tanımlandığına bakılmaksızın, </a:t>
            </a:r>
            <a:r>
              <a:rPr lang="tr" sz="2000" b="1" noProof="0" dirty="0">
                <a:latin typeface="Poppins"/>
                <a:ea typeface="+mn-lt"/>
                <a:cs typeface="+mn-lt"/>
              </a:rPr>
              <a:t>öğrenme sürecinin şekillenmesinde önemli bir rol oynarlar.</a:t>
            </a:r>
            <a:endParaRPr lang="tr" noProof="0" dirty="0">
              <a:latin typeface="Poppins"/>
            </a:endParaRPr>
          </a:p>
        </p:txBody>
      </p:sp>
      <p:sp>
        <p:nvSpPr>
          <p:cNvPr id="2" name="Title 1">
            <a:extLst>
              <a:ext uri="{FF2B5EF4-FFF2-40B4-BE49-F238E27FC236}">
                <a16:creationId xmlns:a16="http://schemas.microsoft.com/office/drawing/2014/main" id="{3544C43B-555B-AD23-C9CA-D56A36CABFE2}"/>
              </a:ext>
            </a:extLst>
          </p:cNvPr>
          <p:cNvSpPr>
            <a:spLocks noGrp="1"/>
          </p:cNvSpPr>
          <p:nvPr>
            <p:ph type="title"/>
          </p:nvPr>
        </p:nvSpPr>
        <p:spPr/>
        <p:txBody>
          <a:bodyPr>
            <a:normAutofit/>
          </a:bodyPr>
          <a:lstStyle/>
          <a:p>
            <a:r>
              <a:rPr lang="tr" dirty="0"/>
              <a:t>Öğrencİlerİn Ön Yargıları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CE060-9248-1C4D-09BD-FF3C44604044}"/>
              </a:ext>
            </a:extLst>
          </p:cNvPr>
          <p:cNvSpPr>
            <a:spLocks noGrp="1"/>
          </p:cNvSpPr>
          <p:nvPr>
            <p:ph type="title"/>
          </p:nvPr>
        </p:nvSpPr>
        <p:spPr/>
        <p:txBody>
          <a:bodyPr>
            <a:normAutofit/>
          </a:bodyPr>
          <a:lstStyle/>
          <a:p>
            <a:pPr algn="r"/>
            <a:r>
              <a:rPr lang="tr" dirty="0"/>
              <a:t>Genel Bİlgİler</a:t>
            </a:r>
          </a:p>
        </p:txBody>
      </p:sp>
      <p:sp>
        <p:nvSpPr>
          <p:cNvPr id="4" name="Textplatzhalter 3">
            <a:extLst>
              <a:ext uri="{FF2B5EF4-FFF2-40B4-BE49-F238E27FC236}">
                <a16:creationId xmlns:a16="http://schemas.microsoft.com/office/drawing/2014/main" id="{DDAAF877-1EB4-4164-A7D7-66899F2652B8}"/>
              </a:ext>
            </a:extLst>
          </p:cNvPr>
          <p:cNvSpPr>
            <a:spLocks noGrp="1"/>
          </p:cNvSpPr>
          <p:nvPr>
            <p:ph type="body" idx="4294967295"/>
          </p:nvPr>
        </p:nvSpPr>
        <p:spPr>
          <a:xfrm>
            <a:off x="495300" y="1548606"/>
            <a:ext cx="5600700" cy="2566194"/>
          </a:xfrm>
        </p:spPr>
        <p:txBody>
          <a:bodyPr>
            <a:normAutofit lnSpcReduction="10000"/>
          </a:bodyPr>
          <a:lstStyle/>
          <a:p>
            <a:r>
              <a:rPr lang="tr" sz="2000" noProof="0" dirty="0"/>
              <a:t>Modül 1: Fikirlerin İrdelenmesi</a:t>
            </a:r>
          </a:p>
          <a:p>
            <a:r>
              <a:rPr lang="tr" sz="2000" noProof="0" dirty="0"/>
              <a:t>Modül 2: Öğrencilerin Eğitim Sürecine Dahil Edilmesi</a:t>
            </a:r>
          </a:p>
          <a:p>
            <a:r>
              <a:rPr lang="tr" sz="2000" noProof="0" dirty="0"/>
              <a:t>Modül 3: Toprak Sorunlarını Keşfetme ve Açıklama</a:t>
            </a:r>
          </a:p>
          <a:p>
            <a:r>
              <a:rPr lang="tr" sz="2000" noProof="0" dirty="0"/>
              <a:t>Modül 4: Toprak Bilgisini Geliştirme ve Öğrencilerin İlerlemelerini Değerlendirme</a:t>
            </a:r>
          </a:p>
          <a:p>
            <a:endParaRPr lang="tr" noProof="0" dirty="0"/>
          </a:p>
        </p:txBody>
      </p:sp>
      <p:pic>
        <p:nvPicPr>
          <p:cNvPr id="10" name="Grafik 9">
            <a:extLst>
              <a:ext uri="{FF2B5EF4-FFF2-40B4-BE49-F238E27FC236}">
                <a16:creationId xmlns:a16="http://schemas.microsoft.com/office/drawing/2014/main" id="{88BA0C58-FFC8-4898-B593-88F042856A01}"/>
              </a:ext>
            </a:extLst>
          </p:cNvPr>
          <p:cNvPicPr>
            <a:picLocks noChangeAspect="1"/>
          </p:cNvPicPr>
          <p:nvPr/>
        </p:nvPicPr>
        <p:blipFill rotWithShape="1">
          <a:blip r:embed="rId2">
            <a:extLst>
              <a:ext uri="{28A0092B-C50C-407E-A947-70E740481C1C}">
                <a14:useLocalDpi xmlns:a14="http://schemas.microsoft.com/office/drawing/2010/main" val="0"/>
              </a:ext>
            </a:extLst>
          </a:blip>
          <a:srcRect t="26953" b="9391"/>
          <a:stretch/>
        </p:blipFill>
        <p:spPr>
          <a:xfrm>
            <a:off x="6526160" y="1238704"/>
            <a:ext cx="4826052" cy="4096090"/>
          </a:xfrm>
          <a:prstGeom prst="rect">
            <a:avLst/>
          </a:prstGeom>
        </p:spPr>
      </p:pic>
      <p:sp>
        <p:nvSpPr>
          <p:cNvPr id="3" name="Textfeld 2"/>
          <p:cNvSpPr txBox="1"/>
          <p:nvPr/>
        </p:nvSpPr>
        <p:spPr>
          <a:xfrm>
            <a:off x="6543424" y="5443367"/>
            <a:ext cx="5169877" cy="230832"/>
          </a:xfrm>
          <a:prstGeom prst="rect">
            <a:avLst/>
          </a:prstGeom>
          <a:noFill/>
        </p:spPr>
        <p:txBody>
          <a:bodyPr wrap="square" rtlCol="0">
            <a:spAutoFit/>
          </a:bodyPr>
          <a:lstStyle/>
          <a:p>
            <a:r>
              <a:rPr lang="tr" sz="900" noProof="0" dirty="0"/>
              <a:t>Fotoğraf: </a:t>
            </a:r>
            <a:r>
              <a:rPr lang="en-US" sz="900" noProof="0" dirty="0"/>
              <a:t>Universität Innsbruck</a:t>
            </a:r>
            <a:r>
              <a:rPr lang="tr" sz="900" noProof="0" dirty="0"/>
              <a:t>, </a:t>
            </a:r>
            <a:r>
              <a:rPr lang="en-US" sz="900" noProof="0" dirty="0" err="1"/>
              <a:t>Institut</a:t>
            </a:r>
            <a:r>
              <a:rPr lang="en-US" sz="900" noProof="0" dirty="0"/>
              <a:t> für </a:t>
            </a:r>
            <a:r>
              <a:rPr lang="en-US" sz="900" noProof="0" dirty="0" err="1"/>
              <a:t>Fachdidaktik</a:t>
            </a:r>
            <a:endParaRPr lang="tr" sz="900" noProof="0" dirty="0"/>
          </a:p>
        </p:txBody>
      </p:sp>
    </p:spTree>
    <p:extLst>
      <p:ext uri="{BB962C8B-B14F-4D97-AF65-F5344CB8AC3E}">
        <p14:creationId xmlns:p14="http://schemas.microsoft.com/office/powerpoint/2010/main" val="361483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2" name="Textfeld 1">
            <a:extLst>
              <a:ext uri="{FF2B5EF4-FFF2-40B4-BE49-F238E27FC236}">
                <a16:creationId xmlns:a16="http://schemas.microsoft.com/office/drawing/2014/main" id="{C8F854E4-204A-4AC5-A76E-6CC2D2D69409}"/>
              </a:ext>
            </a:extLst>
          </p:cNvPr>
          <p:cNvSpPr txBox="1"/>
          <p:nvPr/>
        </p:nvSpPr>
        <p:spPr>
          <a:xfrm>
            <a:off x="849771" y="1612232"/>
            <a:ext cx="7951329" cy="3662541"/>
          </a:xfrm>
          <a:prstGeom prst="rect">
            <a:avLst/>
          </a:prstGeom>
          <a:noFill/>
        </p:spPr>
        <p:txBody>
          <a:bodyPr wrap="square" rtlCol="0">
            <a:spAutoFit/>
          </a:bodyPr>
          <a:lstStyle/>
          <a:p>
            <a:r>
              <a:rPr lang="tr" sz="2000" b="1" u="sng" noProof="0" dirty="0">
                <a:latin typeface="Poppins"/>
              </a:rPr>
              <a:t>Görev 2.2: </a:t>
            </a:r>
            <a:r>
              <a:rPr lang="tr" sz="2000" b="1" noProof="0" dirty="0">
                <a:latin typeface="Poppins"/>
              </a:rPr>
              <a:t>Dergi Makalesi Okuma</a:t>
            </a:r>
          </a:p>
          <a:p>
            <a:endParaRPr lang="tr" sz="2000" b="1" noProof="0" dirty="0">
              <a:latin typeface="Poppins"/>
            </a:endParaRPr>
          </a:p>
          <a:p>
            <a:r>
              <a:rPr lang="tr" sz="2000" b="1" i="1" noProof="0" dirty="0">
                <a:latin typeface="Poppins"/>
              </a:rPr>
              <a:t>Lütfen bu makaleyi okuyun.</a:t>
            </a:r>
            <a:r>
              <a:rPr lang="tr" sz="2000" b="1" noProof="0" dirty="0">
                <a:latin typeface="Poppins"/>
              </a:rPr>
              <a:t>:</a:t>
            </a:r>
          </a:p>
          <a:p>
            <a:endParaRPr lang="tr" noProof="0" dirty="0"/>
          </a:p>
          <a:p>
            <a:r>
              <a:rPr lang="tr" noProof="0" dirty="0"/>
              <a:t>Ero-Tolliver, I., Lucas, D. &amp; Schauble, L. Young Children’s Thinking About Decomposition: Early Modeling Entrees to Complex Ideas in Science. </a:t>
            </a:r>
            <a:r>
              <a:rPr lang="tr" i="1" noProof="0" dirty="0"/>
              <a:t>Res Sci Educ</a:t>
            </a:r>
            <a:r>
              <a:rPr lang="tr" noProof="0" dirty="0"/>
              <a:t> </a:t>
            </a:r>
            <a:r>
              <a:rPr lang="tr" b="1" noProof="0" dirty="0"/>
              <a:t>43</a:t>
            </a:r>
            <a:r>
              <a:rPr lang="tr" noProof="0" dirty="0"/>
              <a:t>, 2137–2152 (2013). </a:t>
            </a:r>
            <a:r>
              <a:rPr lang="tr" noProof="0" dirty="0">
                <a:hlinkClick r:id="rId7"/>
              </a:rPr>
              <a:t>https://doi.org/10.1007/s11165-012-9348-4</a:t>
            </a:r>
            <a:endParaRPr lang="tr" noProof="0" dirty="0"/>
          </a:p>
          <a:p>
            <a:endParaRPr lang="tr" sz="2000" noProof="0" dirty="0">
              <a:latin typeface="Poppins"/>
            </a:endParaRPr>
          </a:p>
          <a:p>
            <a:endParaRPr lang="tr" sz="2000" noProof="0" dirty="0">
              <a:latin typeface="Poppins"/>
            </a:endParaRPr>
          </a:p>
          <a:p>
            <a:r>
              <a:rPr lang="tr" sz="2000" noProof="0" dirty="0">
                <a:latin typeface="Poppins"/>
              </a:rPr>
              <a:t>			  </a:t>
            </a:r>
          </a:p>
          <a:p>
            <a:endParaRPr lang="tr" sz="2000" noProof="0" dirty="0">
              <a:latin typeface="Poppins"/>
            </a:endParaRPr>
          </a:p>
          <a:p>
            <a:endParaRPr lang="tr" sz="2000" noProof="0" dirty="0">
              <a:latin typeface="Poppins"/>
            </a:endParaRPr>
          </a:p>
        </p:txBody>
      </p:sp>
      <p:sp>
        <p:nvSpPr>
          <p:cNvPr id="16" name="Rechteckige Legende 14">
            <a:extLst>
              <a:ext uri="{FF2B5EF4-FFF2-40B4-BE49-F238E27FC236}">
                <a16:creationId xmlns:a16="http://schemas.microsoft.com/office/drawing/2014/main" id="{E9D3EAA3-1D35-4036-AE13-4B0E0BCF71B9}"/>
              </a:ext>
            </a:extLst>
          </p:cNvPr>
          <p:cNvSpPr/>
          <p:nvPr/>
        </p:nvSpPr>
        <p:spPr bwMode="auto">
          <a:xfrm>
            <a:off x="9611164" y="1493439"/>
            <a:ext cx="1714847" cy="796155"/>
          </a:xfrm>
          <a:prstGeom prst="wedgeRectCallout">
            <a:avLst>
              <a:gd name="adj1" fmla="val -44405"/>
              <a:gd name="adj2" fmla="val 100075"/>
            </a:avLst>
          </a:prstGeom>
          <a:solidFill>
            <a:srgbClr val="0CAF8F"/>
          </a:solidFill>
          <a:ln w="12700" cap="flat" cmpd="sng" algn="ctr">
            <a:solidFill>
              <a:srgbClr val="5A312D"/>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tr" noProof="0" dirty="0">
                <a:solidFill>
                  <a:prstClr val="white"/>
                </a:solidFill>
                <a:latin typeface="Calibri"/>
                <a:ea typeface="Arial"/>
                <a:cs typeface="Arial"/>
              </a:rPr>
              <a:t>Tersine çevrilmiş sınıf etkinliği</a:t>
            </a:r>
            <a:endParaRPr lang="tr" sz="1800" b="0" i="0" u="none" strike="noStrike" cap="none" spc="0" noProof="0" dirty="0">
              <a:ln>
                <a:noFill/>
              </a:ln>
              <a:solidFill>
                <a:prstClr val="white"/>
              </a:solidFill>
              <a:latin typeface="Calibri"/>
              <a:ea typeface="Arial"/>
              <a:cs typeface="Arial"/>
            </a:endParaRPr>
          </a:p>
        </p:txBody>
      </p:sp>
      <p:sp>
        <p:nvSpPr>
          <p:cNvPr id="10" name="Title 3">
            <a:extLst>
              <a:ext uri="{FF2B5EF4-FFF2-40B4-BE49-F238E27FC236}">
                <a16:creationId xmlns:a16="http://schemas.microsoft.com/office/drawing/2014/main" id="{9A34CF2B-C98B-F424-D808-9C0FC113EEDF}"/>
              </a:ext>
            </a:extLst>
          </p:cNvPr>
          <p:cNvSpPr>
            <a:spLocks noGrp="1"/>
          </p:cNvSpPr>
          <p:nvPr>
            <p:ph type="title"/>
          </p:nvPr>
        </p:nvSpPr>
        <p:spPr bwMode="auto">
          <a:xfrm>
            <a:off x="3289300" y="357115"/>
            <a:ext cx="8064500" cy="686435"/>
          </a:xfrm>
        </p:spPr>
        <p:txBody>
          <a:bodyPr>
            <a:normAutofit/>
          </a:bodyPr>
          <a:lstStyle/>
          <a:p>
            <a:r>
              <a:rPr lang="tr" dirty="0"/>
              <a:t>Öğrencİ Fİkİrlerİ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DEA0FDD-2901-9767-2C4E-8081E508739F}"/>
            </a:ext>
          </a:extLst>
        </p:cNvPr>
        <p:cNvGrpSpPr/>
        <p:nvPr/>
      </p:nvGrpSpPr>
      <p:grpSpPr bwMode="auto">
        <a:xfrm>
          <a:off x="0" y="0"/>
          <a:ext cx="0" cy="0"/>
          <a:chOff x="0" y="0"/>
          <a:chExt cx="0" cy="0"/>
        </a:xfrm>
      </p:grpSpPr>
      <p:pic>
        <p:nvPicPr>
          <p:cNvPr id="11" name="Gráfico 10">
            <a:extLst>
              <a:ext uri="{FF2B5EF4-FFF2-40B4-BE49-F238E27FC236}">
                <a16:creationId xmlns:a16="http://schemas.microsoft.com/office/drawing/2014/main" id="{23F7D2C0-0D33-E4A1-9325-B4E42A35C7B4}"/>
              </a:ext>
            </a:extLst>
          </p:cNvPr>
          <p:cNvPicPr>
            <a:picLocks noChangeAspect="1"/>
          </p:cNvPicPr>
          <p:nvPr/>
        </p:nvPicPr>
        <p:blipFill>
          <a:blip r:embed="rId3"/>
          <a:stretch/>
        </p:blipFill>
        <p:spPr bwMode="auto">
          <a:xfrm>
            <a:off x="10404811" y="-678275"/>
            <a:ext cx="293241" cy="293241"/>
          </a:xfrm>
          <a:prstGeom prst="rect">
            <a:avLst/>
          </a:prstGeom>
        </p:spPr>
      </p:pic>
      <p:pic>
        <p:nvPicPr>
          <p:cNvPr id="12" name="Gráfico 11">
            <a:extLst>
              <a:ext uri="{FF2B5EF4-FFF2-40B4-BE49-F238E27FC236}">
                <a16:creationId xmlns:a16="http://schemas.microsoft.com/office/drawing/2014/main" id="{463E8299-8C4D-7EC3-875F-AFCCD10C37A0}"/>
              </a:ext>
            </a:extLst>
          </p:cNvPr>
          <p:cNvPicPr>
            <a:picLocks noChangeAspect="1"/>
          </p:cNvPicPr>
          <p:nvPr/>
        </p:nvPicPr>
        <p:blipFill>
          <a:blip r:embed="rId4"/>
          <a:stretch/>
        </p:blipFill>
        <p:spPr bwMode="auto">
          <a:xfrm>
            <a:off x="10792101" y="-675943"/>
            <a:ext cx="293241" cy="293241"/>
          </a:xfrm>
          <a:prstGeom prst="rect">
            <a:avLst/>
          </a:prstGeom>
        </p:spPr>
      </p:pic>
      <p:pic>
        <p:nvPicPr>
          <p:cNvPr id="13" name="Gráfico 12">
            <a:extLst>
              <a:ext uri="{FF2B5EF4-FFF2-40B4-BE49-F238E27FC236}">
                <a16:creationId xmlns:a16="http://schemas.microsoft.com/office/drawing/2014/main" id="{D72968BB-B829-C551-0A3A-8A6E25C324F1}"/>
              </a:ext>
            </a:extLst>
          </p:cNvPr>
          <p:cNvPicPr>
            <a:picLocks noChangeAspect="1"/>
          </p:cNvPicPr>
          <p:nvPr/>
        </p:nvPicPr>
        <p:blipFill>
          <a:blip r:embed="rId5"/>
          <a:stretch/>
        </p:blipFill>
        <p:spPr bwMode="auto">
          <a:xfrm>
            <a:off x="11179391" y="-678275"/>
            <a:ext cx="293241" cy="293241"/>
          </a:xfrm>
          <a:prstGeom prst="rect">
            <a:avLst/>
          </a:prstGeom>
        </p:spPr>
      </p:pic>
      <p:pic>
        <p:nvPicPr>
          <p:cNvPr id="14" name="Gráfico 13">
            <a:extLst>
              <a:ext uri="{FF2B5EF4-FFF2-40B4-BE49-F238E27FC236}">
                <a16:creationId xmlns:a16="http://schemas.microsoft.com/office/drawing/2014/main" id="{7D43FE7D-1536-BA82-3975-147E1D4A3DCF}"/>
              </a:ext>
            </a:extLst>
          </p:cNvPr>
          <p:cNvPicPr>
            <a:picLocks noChangeAspect="1"/>
          </p:cNvPicPr>
          <p:nvPr/>
        </p:nvPicPr>
        <p:blipFill>
          <a:blip r:embed="rId6"/>
          <a:stretch/>
        </p:blipFill>
        <p:spPr bwMode="auto">
          <a:xfrm>
            <a:off x="11566681" y="-680607"/>
            <a:ext cx="293241" cy="293241"/>
          </a:xfrm>
          <a:prstGeom prst="rect">
            <a:avLst/>
          </a:prstGeom>
        </p:spPr>
      </p:pic>
      <p:sp>
        <p:nvSpPr>
          <p:cNvPr id="16" name="Rechteckige Legende 14">
            <a:extLst>
              <a:ext uri="{FF2B5EF4-FFF2-40B4-BE49-F238E27FC236}">
                <a16:creationId xmlns:a16="http://schemas.microsoft.com/office/drawing/2014/main" id="{F4776284-9659-96AE-9437-2F0E3AF9C0B2}"/>
              </a:ext>
            </a:extLst>
          </p:cNvPr>
          <p:cNvSpPr/>
          <p:nvPr/>
        </p:nvSpPr>
        <p:spPr bwMode="auto">
          <a:xfrm>
            <a:off x="9611164" y="1493439"/>
            <a:ext cx="1714847" cy="796155"/>
          </a:xfrm>
          <a:prstGeom prst="wedgeRectCallout">
            <a:avLst>
              <a:gd name="adj1" fmla="val -44405"/>
              <a:gd name="adj2" fmla="val 100075"/>
            </a:avLst>
          </a:prstGeom>
          <a:solidFill>
            <a:srgbClr val="0CAF8F"/>
          </a:solidFill>
          <a:ln w="12700" cap="flat" cmpd="sng" algn="ctr">
            <a:solidFill>
              <a:srgbClr val="5A312D"/>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tr" noProof="0" dirty="0">
                <a:solidFill>
                  <a:prstClr val="white"/>
                </a:solidFill>
                <a:latin typeface="Calibri"/>
                <a:ea typeface="Arial"/>
                <a:cs typeface="Arial"/>
              </a:rPr>
              <a:t>Tersine çevrilmiş sınıf etkinliği</a:t>
            </a:r>
            <a:endParaRPr lang="tr" sz="1800" b="0" i="0" u="none" strike="noStrike" cap="none" spc="0" noProof="0" dirty="0">
              <a:ln>
                <a:noFill/>
              </a:ln>
              <a:solidFill>
                <a:prstClr val="white"/>
              </a:solidFill>
              <a:latin typeface="Calibri"/>
              <a:ea typeface="Arial"/>
              <a:cs typeface="Arial"/>
            </a:endParaRPr>
          </a:p>
        </p:txBody>
      </p:sp>
      <p:sp>
        <p:nvSpPr>
          <p:cNvPr id="10" name="Title 3">
            <a:extLst>
              <a:ext uri="{FF2B5EF4-FFF2-40B4-BE49-F238E27FC236}">
                <a16:creationId xmlns:a16="http://schemas.microsoft.com/office/drawing/2014/main" id="{0AFECE0D-45E2-FB73-3532-B76961332B33}"/>
              </a:ext>
            </a:extLst>
          </p:cNvPr>
          <p:cNvSpPr>
            <a:spLocks noGrp="1"/>
          </p:cNvSpPr>
          <p:nvPr>
            <p:ph type="title"/>
          </p:nvPr>
        </p:nvSpPr>
        <p:spPr bwMode="auto">
          <a:xfrm>
            <a:off x="3289300" y="357115"/>
            <a:ext cx="8064500" cy="686435"/>
          </a:xfrm>
        </p:spPr>
        <p:txBody>
          <a:bodyPr>
            <a:normAutofit/>
          </a:bodyPr>
          <a:lstStyle/>
          <a:p>
            <a:r>
              <a:rPr lang="tr" dirty="0"/>
              <a:t>Öğrencİ Fİkİrlerİ</a:t>
            </a:r>
          </a:p>
        </p:txBody>
      </p:sp>
      <p:sp>
        <p:nvSpPr>
          <p:cNvPr id="4" name="Rechteck 3"/>
          <p:cNvSpPr/>
          <p:nvPr/>
        </p:nvSpPr>
        <p:spPr bwMode="auto">
          <a:xfrm>
            <a:off x="1225550" y="1374192"/>
            <a:ext cx="7673494" cy="3970318"/>
          </a:xfrm>
          <a:prstGeom prst="rect">
            <a:avLst/>
          </a:prstGeom>
        </p:spPr>
        <p:txBody>
          <a:bodyPr wrap="square">
            <a:spAutoFit/>
          </a:bodyPr>
          <a:lstStyle/>
          <a:p>
            <a:r>
              <a:rPr lang="tr" noProof="0" dirty="0">
                <a:latin typeface="Poppins"/>
              </a:rPr>
              <a:t>‘</a:t>
            </a:r>
            <a:r>
              <a:rPr lang="tr" i="1" noProof="0" dirty="0">
                <a:latin typeface="Poppins"/>
              </a:rPr>
              <a:t>Bu ilk değerlendirmede, öğrencilerin yanıtlarının çoğunluğu (N = 11), yaprakların </a:t>
            </a:r>
            <a:r>
              <a:rPr lang="tr" b="1" i="1" noProof="0" dirty="0">
                <a:latin typeface="Poppins"/>
              </a:rPr>
              <a:t>basitçe kaybolduğunu</a:t>
            </a:r>
            <a:r>
              <a:rPr lang="tr" i="1" noProof="0" dirty="0">
                <a:latin typeface="Poppins"/>
              </a:rPr>
              <a:t> öne sürdü ve nereye gittiklerine dair çok az açıklama yapıldı (bir çocuk ise </a:t>
            </a:r>
            <a:r>
              <a:rPr lang="tr" b="1" i="1" noProof="0" dirty="0">
                <a:latin typeface="Poppins"/>
              </a:rPr>
              <a:t>"başka bir gezegene" gitmiş olabileceklerini öne sürdü</a:t>
            </a:r>
            <a:r>
              <a:rPr lang="tr" i="1" noProof="0" dirty="0">
                <a:latin typeface="Poppins"/>
              </a:rPr>
              <a:t>). Öğrenciler yaprakların </a:t>
            </a:r>
            <a:r>
              <a:rPr lang="tr" b="1" i="1" noProof="0" dirty="0">
                <a:latin typeface="Poppins"/>
              </a:rPr>
              <a:t>“kaybolduğunu”, “öldüğünü”, “rüzgarla savrulduğunu" </a:t>
            </a:r>
            <a:r>
              <a:rPr lang="tr" i="1" noProof="0" dirty="0">
                <a:latin typeface="Poppins"/>
              </a:rPr>
              <a:t>veya çöp toplayıcılar tarafından götürüldüğünü söylediler […]. Öğrencilerin geri kalan yarısı, yaprakların hacminin zamanla azaldığını bildirdi ve bunun bir şekilde hesaba katılmasının gerektiğini anlamış gibi göründüler. Ancak, pek de şaşırtıcı olmayan bir şekilde, bu öğrenciler </a:t>
            </a:r>
            <a:r>
              <a:rPr lang="tr" b="1" i="1" noProof="0" dirty="0">
                <a:latin typeface="Poppins"/>
              </a:rPr>
              <a:t>mekanik </a:t>
            </a:r>
            <a:r>
              <a:rPr lang="tr" i="1" noProof="0" dirty="0">
                <a:latin typeface="Poppins"/>
              </a:rPr>
              <a:t>(kimyasal değil) değişim süreçleri olabileceğini dile getirdiler. İnsanların ve hayvanların yaprakların üzerine bastığını ve bunun sonucunda yaprakların daha küçük parçalara ayrıldığını belirttiler</a:t>
            </a:r>
            <a:r>
              <a:rPr lang="tr" noProof="0" dirty="0">
                <a:latin typeface="Poppins"/>
              </a:rPr>
              <a:t>' (ilgili kaynak, s. 2141). </a:t>
            </a:r>
          </a:p>
        </p:txBody>
      </p:sp>
      <p:sp>
        <p:nvSpPr>
          <p:cNvPr id="5" name="Rechteck 3">
            <a:extLst>
              <a:ext uri="{FF2B5EF4-FFF2-40B4-BE49-F238E27FC236}">
                <a16:creationId xmlns:a16="http://schemas.microsoft.com/office/drawing/2014/main" id="{81E21DDA-98DE-FBAA-B820-88C3145BE258}"/>
              </a:ext>
            </a:extLst>
          </p:cNvPr>
          <p:cNvSpPr/>
          <p:nvPr/>
        </p:nvSpPr>
        <p:spPr bwMode="auto">
          <a:xfrm>
            <a:off x="3515164" y="5364561"/>
            <a:ext cx="6096000" cy="400110"/>
          </a:xfrm>
          <a:prstGeom prst="rect">
            <a:avLst/>
          </a:prstGeom>
        </p:spPr>
        <p:txBody>
          <a:bodyPr>
            <a:spAutoFit/>
          </a:bodyPr>
          <a:lstStyle/>
          <a:p>
            <a:r>
              <a:rPr lang="tr" sz="1000" noProof="0" dirty="0"/>
              <a:t>Ero-Tolliver, I., Lucas, D. &amp; Schauble, L. Young Children’s Thinking About Decomposition: Early Modeling Entrees to Complex Ideas in Science. </a:t>
            </a:r>
            <a:r>
              <a:rPr lang="tr" sz="1000" i="1" noProof="0" dirty="0"/>
              <a:t>Res Sci Educ</a:t>
            </a:r>
            <a:r>
              <a:rPr lang="tr" sz="1000" noProof="0" dirty="0"/>
              <a:t> </a:t>
            </a:r>
            <a:r>
              <a:rPr lang="tr" sz="1000" b="1" noProof="0" dirty="0"/>
              <a:t>43</a:t>
            </a:r>
            <a:r>
              <a:rPr lang="tr" sz="1000" noProof="0" dirty="0"/>
              <a:t>, 2137–2152 (2013). </a:t>
            </a:r>
            <a:r>
              <a:rPr lang="tr" sz="1000" noProof="0" dirty="0">
                <a:hlinkClick r:id="rId7"/>
              </a:rPr>
              <a:t>https://doi.org/10.1007/s11165-012-9348-4</a:t>
            </a:r>
            <a:endParaRPr lang="tr" sz="1000" noProof="0" dirty="0"/>
          </a:p>
        </p:txBody>
      </p:sp>
    </p:spTree>
    <p:extLst>
      <p:ext uri="{BB962C8B-B14F-4D97-AF65-F5344CB8AC3E}">
        <p14:creationId xmlns:p14="http://schemas.microsoft.com/office/powerpoint/2010/main" val="107333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2" name="Textfeld 1">
            <a:extLst>
              <a:ext uri="{FF2B5EF4-FFF2-40B4-BE49-F238E27FC236}">
                <a16:creationId xmlns:a16="http://schemas.microsoft.com/office/drawing/2014/main" id="{C8F854E4-204A-4AC5-A76E-6CC2D2D69409}"/>
              </a:ext>
            </a:extLst>
          </p:cNvPr>
          <p:cNvSpPr txBox="1"/>
          <p:nvPr/>
        </p:nvSpPr>
        <p:spPr>
          <a:xfrm>
            <a:off x="838216" y="1261982"/>
            <a:ext cx="7194739" cy="3077766"/>
          </a:xfrm>
          <a:prstGeom prst="rect">
            <a:avLst/>
          </a:prstGeom>
          <a:noFill/>
        </p:spPr>
        <p:txBody>
          <a:bodyPr wrap="square" rtlCol="0">
            <a:spAutoFit/>
          </a:bodyPr>
          <a:lstStyle/>
          <a:p>
            <a:endParaRPr lang="tr" noProof="0" dirty="0">
              <a:latin typeface="Poppins"/>
            </a:endParaRPr>
          </a:p>
          <a:p>
            <a:r>
              <a:rPr lang="tr" sz="2000" b="1" noProof="0" dirty="0">
                <a:latin typeface="Poppins"/>
              </a:rPr>
              <a:t>Küçük gruplar halinde tartışın</a:t>
            </a:r>
            <a:r>
              <a:rPr lang="tr" sz="2000" noProof="0" dirty="0">
                <a:latin typeface="Poppins"/>
              </a:rPr>
              <a:t>: </a:t>
            </a:r>
          </a:p>
          <a:p>
            <a:pPr marL="342900" indent="-342900">
              <a:buFont typeface="Arial" panose="020B0604020202020204" pitchFamily="34" charset="0"/>
              <a:buChar char="•"/>
            </a:pPr>
            <a:endParaRPr lang="tr" sz="2000" noProof="0" dirty="0">
              <a:latin typeface="Poppins"/>
            </a:endParaRPr>
          </a:p>
          <a:p>
            <a:pPr marL="342900" indent="-342900">
              <a:buFont typeface="Arial" panose="020B0604020202020204" pitchFamily="34" charset="0"/>
              <a:buChar char="•"/>
            </a:pPr>
            <a:r>
              <a:rPr lang="tr" sz="2000" i="1" noProof="0" dirty="0">
                <a:latin typeface="Poppins"/>
              </a:rPr>
              <a:t>Bu fikirler öğrenme sürecini nasıl etkileyebilir?</a:t>
            </a:r>
          </a:p>
          <a:p>
            <a:pPr marL="342900" indent="-342900">
              <a:buFont typeface="Arial" panose="020B0604020202020204" pitchFamily="34" charset="0"/>
              <a:buChar char="•"/>
            </a:pPr>
            <a:r>
              <a:rPr lang="tr" sz="2000" i="1" noProof="0" dirty="0">
                <a:latin typeface="Poppins"/>
              </a:rPr>
              <a:t>Makalede sunulan öğretim ünitesini nasıl değerlendiriyorsunuz?</a:t>
            </a:r>
          </a:p>
          <a:p>
            <a:pPr marL="342900" indent="-342900">
              <a:buFont typeface="Arial" panose="020B0604020202020204" pitchFamily="34" charset="0"/>
              <a:buChar char="•"/>
            </a:pPr>
            <a:r>
              <a:rPr lang="tr" sz="2000" i="1" noProof="0" dirty="0">
                <a:latin typeface="Poppins"/>
              </a:rPr>
              <a:t>Dersin güçlü ve olası zayıf yönleri neler? 			  </a:t>
            </a:r>
          </a:p>
          <a:p>
            <a:endParaRPr lang="tr" noProof="0" dirty="0">
              <a:latin typeface="Poppins"/>
            </a:endParaRPr>
          </a:p>
          <a:p>
            <a:endParaRPr lang="tr" noProof="0" dirty="0">
              <a:latin typeface="Poppins"/>
            </a:endParaRPr>
          </a:p>
        </p:txBody>
      </p:sp>
      <p:pic>
        <p:nvPicPr>
          <p:cNvPr id="17" name="Picture 2" descr="Community-Netzwerk Menschen Silhouette Symbol. Piktogramm ...">
            <a:extLst>
              <a:ext uri="{FF2B5EF4-FFF2-40B4-BE49-F238E27FC236}">
                <a16:creationId xmlns:a16="http://schemas.microsoft.com/office/drawing/2014/main" id="{EDDCC024-6383-48C8-9FBE-EE9B5D1A28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4687" y="1414485"/>
            <a:ext cx="2014515" cy="2014515"/>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3667C4E3-0A90-47BF-9C55-8C9F06F511E1}"/>
              </a:ext>
            </a:extLst>
          </p:cNvPr>
          <p:cNvPicPr>
            <a:picLocks noChangeAspect="1"/>
          </p:cNvPicPr>
          <p:nvPr/>
        </p:nvPicPr>
        <p:blipFill>
          <a:blip r:embed="rId8"/>
          <a:stretch>
            <a:fillRect/>
          </a:stretch>
        </p:blipFill>
        <p:spPr bwMode="auto">
          <a:xfrm>
            <a:off x="9570327" y="3546955"/>
            <a:ext cx="1783457" cy="1783457"/>
          </a:xfrm>
          <a:prstGeom prst="rect">
            <a:avLst/>
          </a:prstGeom>
        </p:spPr>
      </p:pic>
      <p:sp>
        <p:nvSpPr>
          <p:cNvPr id="19" name="Rechteck 18">
            <a:extLst>
              <a:ext uri="{FF2B5EF4-FFF2-40B4-BE49-F238E27FC236}">
                <a16:creationId xmlns:a16="http://schemas.microsoft.com/office/drawing/2014/main" id="{ABC570AA-D73D-4661-975C-A5AC45A1E4BC}"/>
              </a:ext>
            </a:extLst>
          </p:cNvPr>
          <p:cNvSpPr/>
          <p:nvPr/>
        </p:nvSpPr>
        <p:spPr bwMode="auto">
          <a:xfrm>
            <a:off x="838216" y="4074201"/>
            <a:ext cx="8504979" cy="967957"/>
          </a:xfrm>
          <a:prstGeom prst="rect">
            <a:avLst/>
          </a:prstGeom>
        </p:spPr>
        <p:txBody>
          <a:bodyPr wrap="square">
            <a:spAutoFit/>
          </a:bodyPr>
          <a:lstStyle/>
          <a:p>
            <a:pPr>
              <a:lnSpc>
                <a:spcPct val="150000"/>
              </a:lnSpc>
              <a:defRPr/>
            </a:pPr>
            <a:r>
              <a:rPr lang="tr" sz="2000" b="1" noProof="0" dirty="0">
                <a:latin typeface="Poppins"/>
                <a:cs typeface="Poppins"/>
              </a:rPr>
              <a:t>Sonuçlarınızı genel toplantıda paylaşın:</a:t>
            </a:r>
          </a:p>
          <a:p>
            <a:pPr marL="342900" indent="-342900">
              <a:lnSpc>
                <a:spcPct val="150000"/>
              </a:lnSpc>
              <a:buFont typeface="Arial" panose="020B0604020202020204" pitchFamily="34" charset="0"/>
              <a:buChar char="•"/>
              <a:defRPr/>
            </a:pPr>
            <a:r>
              <a:rPr lang="tr" sz="2000" i="1" noProof="0" dirty="0">
                <a:latin typeface="Poppins"/>
                <a:cs typeface="Poppins"/>
              </a:rPr>
              <a:t>Bu fikirleri beyaz tahta, flipchart vb. üzerine yazın.</a:t>
            </a:r>
            <a:endParaRPr lang="tr" sz="2000" b="1" noProof="0" dirty="0">
              <a:latin typeface="Poppins"/>
              <a:cs typeface="Poppins"/>
            </a:endParaRPr>
          </a:p>
        </p:txBody>
      </p:sp>
      <p:sp>
        <p:nvSpPr>
          <p:cNvPr id="6" name="Title 3">
            <a:extLst>
              <a:ext uri="{FF2B5EF4-FFF2-40B4-BE49-F238E27FC236}">
                <a16:creationId xmlns:a16="http://schemas.microsoft.com/office/drawing/2014/main" id="{84FB7731-8784-BBCC-4DAF-13C777BAD939}"/>
              </a:ext>
            </a:extLst>
          </p:cNvPr>
          <p:cNvSpPr>
            <a:spLocks noGrp="1"/>
          </p:cNvSpPr>
          <p:nvPr>
            <p:ph type="title"/>
          </p:nvPr>
        </p:nvSpPr>
        <p:spPr bwMode="auto">
          <a:xfrm>
            <a:off x="3289300" y="357115"/>
            <a:ext cx="8064500" cy="686435"/>
          </a:xfrm>
        </p:spPr>
        <p:txBody>
          <a:bodyPr>
            <a:normAutofit/>
          </a:bodyPr>
          <a:lstStyle/>
          <a:p>
            <a:r>
              <a:rPr lang="tr" dirty="0"/>
              <a:t>Öğrencİ Fİkİrlerİ</a:t>
            </a:r>
          </a:p>
        </p:txBody>
      </p:sp>
    </p:spTree>
    <p:extLst>
      <p:ext uri="{BB962C8B-B14F-4D97-AF65-F5344CB8AC3E}">
        <p14:creationId xmlns:p14="http://schemas.microsoft.com/office/powerpoint/2010/main" val="1647492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9" name="Rechteck 8"/>
          <p:cNvSpPr/>
          <p:nvPr/>
        </p:nvSpPr>
        <p:spPr bwMode="auto">
          <a:xfrm>
            <a:off x="557589" y="1599458"/>
            <a:ext cx="5755288" cy="1200329"/>
          </a:xfrm>
          <a:prstGeom prst="rect">
            <a:avLst/>
          </a:prstGeom>
        </p:spPr>
        <p:txBody>
          <a:bodyPr wrap="square" lIns="91440" tIns="45720" rIns="91440" bIns="45720" anchor="t">
            <a:spAutoFit/>
          </a:bodyPr>
          <a:lstStyle/>
          <a:p>
            <a:pPr>
              <a:lnSpc>
                <a:spcPct val="150000"/>
              </a:lnSpc>
              <a:buClr>
                <a:srgbClr val="000000"/>
              </a:buClr>
              <a:defRPr/>
            </a:pPr>
            <a:r>
              <a:rPr lang="tr" sz="2400" i="1" noProof="0" dirty="0">
                <a:latin typeface="Poppins"/>
                <a:cs typeface="Poppins"/>
              </a:rPr>
              <a:t>Bir sonraki oturuma, yaşadığınız bölgeden bir kavanoz toprak getirin.</a:t>
            </a:r>
            <a:endParaRPr lang="tr" sz="2400" i="1" noProof="0" dirty="0">
              <a:latin typeface="Poppins"/>
            </a:endParaRPr>
          </a:p>
        </p:txBody>
      </p:sp>
      <p:sp>
        <p:nvSpPr>
          <p:cNvPr id="2" name="Title 1">
            <a:extLst>
              <a:ext uri="{FF2B5EF4-FFF2-40B4-BE49-F238E27FC236}">
                <a16:creationId xmlns:a16="http://schemas.microsoft.com/office/drawing/2014/main" id="{588AB69B-7EC3-E55E-5454-2E569341567A}"/>
              </a:ext>
            </a:extLst>
          </p:cNvPr>
          <p:cNvSpPr>
            <a:spLocks noGrp="1"/>
          </p:cNvSpPr>
          <p:nvPr>
            <p:ph type="title"/>
          </p:nvPr>
        </p:nvSpPr>
        <p:spPr/>
        <p:txBody>
          <a:bodyPr>
            <a:normAutofit/>
          </a:bodyPr>
          <a:lstStyle/>
          <a:p>
            <a:r>
              <a:rPr lang="tr" dirty="0"/>
              <a:t>Modül 3 İçİn Görev:</a:t>
            </a:r>
          </a:p>
        </p:txBody>
      </p:sp>
      <p:pic>
        <p:nvPicPr>
          <p:cNvPr id="5" name="Picture 2" descr="Harvest time | Soil samples stored in these jars will be use… | Flickr">
            <a:extLst>
              <a:ext uri="{FF2B5EF4-FFF2-40B4-BE49-F238E27FC236}">
                <a16:creationId xmlns:a16="http://schemas.microsoft.com/office/drawing/2014/main" id="{1735549A-E3E2-8390-82B9-6E76BE946FEE}"/>
              </a:ext>
            </a:extLst>
          </p:cNvPr>
          <p:cNvPicPr>
            <a:picLocks noChangeAspect="1" noChangeArrowheads="1"/>
          </p:cNvPicPr>
          <p:nvPr/>
        </p:nvPicPr>
        <p:blipFill>
          <a:blip r:embed="rId7"/>
          <a:stretch/>
        </p:blipFill>
        <p:spPr bwMode="auto">
          <a:xfrm>
            <a:off x="6591943" y="1599458"/>
            <a:ext cx="4479040" cy="320188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4127A-3726-43F6-B787-0AD25945D0E5}"/>
              </a:ext>
            </a:extLst>
          </p:cNvPr>
          <p:cNvSpPr>
            <a:spLocks noGrp="1"/>
          </p:cNvSpPr>
          <p:nvPr>
            <p:ph type="title"/>
          </p:nvPr>
        </p:nvSpPr>
        <p:spPr/>
        <p:txBody>
          <a:bodyPr/>
          <a:lstStyle/>
          <a:p>
            <a:r>
              <a:rPr lang="tr" noProof="0" dirty="0"/>
              <a:t>Modül 3</a:t>
            </a:r>
          </a:p>
        </p:txBody>
      </p:sp>
      <p:sp>
        <p:nvSpPr>
          <p:cNvPr id="3" name="Textplatzhalter 2">
            <a:extLst>
              <a:ext uri="{FF2B5EF4-FFF2-40B4-BE49-F238E27FC236}">
                <a16:creationId xmlns:a16="http://schemas.microsoft.com/office/drawing/2014/main" id="{DB7C72AE-3E17-4557-B09D-CC4AE96D8088}"/>
              </a:ext>
            </a:extLst>
          </p:cNvPr>
          <p:cNvSpPr>
            <a:spLocks noGrp="1"/>
          </p:cNvSpPr>
          <p:nvPr>
            <p:ph type="body" idx="1"/>
          </p:nvPr>
        </p:nvSpPr>
        <p:spPr/>
        <p:txBody>
          <a:bodyPr/>
          <a:lstStyle/>
          <a:p>
            <a:r>
              <a:rPr lang="tr" noProof="0" dirty="0"/>
              <a:t>Toprak Sorunlarını Keşfetme ve Açıklama</a:t>
            </a:r>
          </a:p>
        </p:txBody>
      </p:sp>
    </p:spTree>
    <p:extLst>
      <p:ext uri="{BB962C8B-B14F-4D97-AF65-F5344CB8AC3E}">
        <p14:creationId xmlns:p14="http://schemas.microsoft.com/office/powerpoint/2010/main" val="152006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lt1"/>
        </a:solidFill>
        <a:effectLst/>
      </p:bgPr>
    </p:bg>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Textfeld 2"/>
          <p:cNvSpPr txBox="1"/>
          <p:nvPr/>
        </p:nvSpPr>
        <p:spPr bwMode="auto">
          <a:xfrm>
            <a:off x="493712" y="1267884"/>
            <a:ext cx="5782474" cy="4339650"/>
          </a:xfrm>
          <a:prstGeom prst="rect">
            <a:avLst/>
          </a:prstGeom>
          <a:no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000" b="1" i="0" u="none" strike="noStrike" cap="none" spc="0" noProof="0" dirty="0">
                <a:ln>
                  <a:noFill/>
                </a:ln>
                <a:latin typeface="Poppins"/>
                <a:ea typeface="Arial"/>
                <a:cs typeface="Calibri" panose="020F0502020204030204" pitchFamily="34" charset="0"/>
              </a:rPr>
              <a:t>3 kişilik gruplar oluşturun ve görevi takip edin:</a:t>
            </a:r>
            <a:r>
              <a:rPr lang="tr" sz="2000" b="1" noProof="0" dirty="0">
                <a:latin typeface="Poppins"/>
                <a:ea typeface="Arial"/>
                <a:cs typeface="Calibri" panose="020F0502020204030204" pitchFamily="34" charset="0"/>
              </a:rPr>
              <a:t> </a:t>
            </a:r>
          </a:p>
          <a:p>
            <a:pPr marL="0" marR="0" lvl="0" indent="0" algn="l" defTabSz="914400">
              <a:lnSpc>
                <a:spcPct val="100000"/>
              </a:lnSpc>
              <a:spcBef>
                <a:spcPts val="0"/>
              </a:spcBef>
              <a:spcAft>
                <a:spcPts val="0"/>
              </a:spcAft>
              <a:buClr>
                <a:srgbClr val="000000"/>
              </a:buClr>
              <a:buSzTx/>
              <a:buFont typeface="Arial"/>
              <a:buNone/>
              <a:defRPr/>
            </a:pPr>
            <a:endParaRPr lang="tr" sz="2000" b="0" i="0" u="none" strike="noStrike" cap="none" spc="0" noProof="0" dirty="0">
              <a:ln>
                <a:noFill/>
              </a:ln>
              <a:latin typeface="Poppins"/>
              <a:ea typeface="Arial"/>
              <a:cs typeface="Calibri" panose="020F0502020204030204" pitchFamily="34" charset="0"/>
            </a:endParaRPr>
          </a:p>
          <a:p>
            <a:pPr marL="0" marR="0" lvl="0" indent="0" algn="l" defTabSz="914400">
              <a:lnSpc>
                <a:spcPct val="100000"/>
              </a:lnSpc>
              <a:spcBef>
                <a:spcPts val="0"/>
              </a:spcBef>
              <a:spcAft>
                <a:spcPts val="0"/>
              </a:spcAft>
              <a:buClr>
                <a:srgbClr val="000000"/>
              </a:buClr>
              <a:buSzTx/>
              <a:buFont typeface="Arial"/>
              <a:buNone/>
              <a:defRPr/>
            </a:pPr>
            <a:r>
              <a:rPr lang="tr" b="1" i="0" u="sng" strike="noStrike" cap="none" spc="0" noProof="0" dirty="0">
                <a:ln>
                  <a:noFill/>
                </a:ln>
                <a:latin typeface="Poppins"/>
                <a:ea typeface="Arial"/>
                <a:cs typeface="Calibri" panose="020F0502020204030204" pitchFamily="34" charset="0"/>
              </a:rPr>
              <a:t>Görev 3.1</a:t>
            </a:r>
            <a:r>
              <a:rPr lang="tr" b="0" i="0" u="sng" strike="noStrike" cap="none" spc="0" noProof="0" dirty="0">
                <a:ln>
                  <a:noFill/>
                </a:ln>
                <a:latin typeface="Poppins"/>
                <a:ea typeface="Arial"/>
                <a:cs typeface="Calibri" panose="020F0502020204030204" pitchFamily="34" charset="0"/>
              </a:rPr>
              <a:t>.: </a:t>
            </a:r>
          </a:p>
          <a:p>
            <a:pPr marL="285750" marR="0" lvl="0" indent="-285750" algn="l" defTabSz="914400">
              <a:lnSpc>
                <a:spcPct val="100000"/>
              </a:lnSpc>
              <a:spcBef>
                <a:spcPts val="0"/>
              </a:spcBef>
              <a:spcAft>
                <a:spcPts val="0"/>
              </a:spcAft>
              <a:buClr>
                <a:srgbClr val="000000"/>
              </a:buClr>
              <a:buSzTx/>
              <a:buFont typeface="Wingdings"/>
              <a:buChar char="§"/>
              <a:defRPr/>
            </a:pPr>
            <a:r>
              <a:rPr lang="tr" b="0" i="0" u="none" strike="noStrike" cap="none" spc="0" noProof="0" dirty="0">
                <a:ln>
                  <a:noFill/>
                </a:ln>
                <a:latin typeface="Poppins"/>
                <a:ea typeface="Arial"/>
                <a:cs typeface="Calibri" panose="020F0502020204030204" pitchFamily="34" charset="0"/>
              </a:rPr>
              <a:t>Toprağı yakından inceleyin ve üç toprak örneğini karşılaştırın - </a:t>
            </a:r>
            <a:r>
              <a:rPr lang="tr" b="0" i="1" u="none" strike="noStrike" cap="none" spc="0" noProof="0" dirty="0">
                <a:ln>
                  <a:noFill/>
                </a:ln>
                <a:latin typeface="Poppins"/>
                <a:ea typeface="Arial"/>
                <a:cs typeface="Calibri" panose="020F0502020204030204" pitchFamily="34" charset="0"/>
              </a:rPr>
              <a:t>Dokuları ve kokuları aynı mı?</a:t>
            </a:r>
            <a:endParaRPr lang="tr" i="1" noProof="0" dirty="0">
              <a:latin typeface="Poppins"/>
              <a:cs typeface="Calibri" panose="020F0502020204030204" pitchFamily="34" charset="0"/>
            </a:endParaRPr>
          </a:p>
          <a:p>
            <a:pPr marL="285750" lvl="0" indent="-285750">
              <a:buClr>
                <a:srgbClr val="000000"/>
              </a:buClr>
              <a:buFont typeface="Wingdings"/>
              <a:buChar char="§"/>
              <a:defRPr/>
            </a:pPr>
            <a:r>
              <a:rPr lang="tr" b="0" i="1" u="none" strike="noStrike" cap="none" spc="0" noProof="0" dirty="0">
                <a:ln>
                  <a:noFill/>
                </a:ln>
                <a:latin typeface="Poppins"/>
                <a:ea typeface="Arial"/>
                <a:cs typeface="Calibri" panose="020F0502020204030204" pitchFamily="34" charset="0"/>
              </a:rPr>
              <a:t>Hangi hayvanlar </a:t>
            </a:r>
            <a:r>
              <a:rPr lang="tr" i="1" noProof="0" dirty="0">
                <a:latin typeface="Poppins"/>
                <a:ea typeface="Arial"/>
                <a:cs typeface="Calibri" panose="020F0502020204030204" pitchFamily="34" charset="0"/>
              </a:rPr>
              <a:t>mevcut</a:t>
            </a:r>
            <a:r>
              <a:rPr lang="tr" b="0" i="1" u="none" strike="noStrike" cap="none" spc="0" noProof="0" dirty="0">
                <a:ln>
                  <a:noFill/>
                </a:ln>
                <a:latin typeface="Poppins"/>
                <a:ea typeface="Arial"/>
                <a:cs typeface="Calibri" panose="020F0502020204030204" pitchFamily="34" charset="0"/>
              </a:rPr>
              <a:t>? </a:t>
            </a:r>
            <a:r>
              <a:rPr lang="tr" b="0" i="0" u="none" strike="noStrike" cap="none" spc="0" noProof="0" dirty="0">
                <a:ln>
                  <a:noFill/>
                </a:ln>
                <a:latin typeface="Poppins"/>
                <a:ea typeface="Arial"/>
                <a:cs typeface="Calibri" panose="020F0502020204030204" pitchFamily="34" charset="0"/>
              </a:rPr>
              <a:t>? İsimlerini öğrenin ve tüm hayvanların üç toprak örneğinin hepsinde yaşayıp </a:t>
            </a:r>
            <a:r>
              <a:rPr lang="tr" noProof="0" dirty="0">
                <a:latin typeface="Poppins"/>
                <a:cs typeface="Calibri" panose="020F0502020204030204" pitchFamily="34" charset="0"/>
              </a:rPr>
              <a:t>yaşamadığını öğrenin</a:t>
            </a:r>
            <a:r>
              <a:rPr lang="tr" b="0" i="0" u="none" strike="noStrike" cap="none" spc="0" noProof="0" dirty="0">
                <a:ln>
                  <a:noFill/>
                </a:ln>
                <a:latin typeface="Poppins"/>
                <a:ea typeface="Arial"/>
                <a:cs typeface="Calibri" panose="020F0502020204030204" pitchFamily="34" charset="0"/>
              </a:rPr>
              <a:t>?</a:t>
            </a:r>
          </a:p>
          <a:p>
            <a:pPr marL="285750" marR="0" lvl="0" indent="-285750" algn="l" defTabSz="914400">
              <a:lnSpc>
                <a:spcPct val="100000"/>
              </a:lnSpc>
              <a:spcBef>
                <a:spcPts val="0"/>
              </a:spcBef>
              <a:spcAft>
                <a:spcPts val="0"/>
              </a:spcAft>
              <a:buClr>
                <a:srgbClr val="000000"/>
              </a:buClr>
              <a:buSzTx/>
              <a:buFont typeface="Wingdings"/>
              <a:buChar char="§"/>
              <a:defRPr/>
            </a:pPr>
            <a:endParaRPr lang="tr" b="0" i="0" u="none" strike="noStrike" cap="none" spc="0" noProof="0" dirty="0">
              <a:ln>
                <a:noFill/>
              </a:ln>
              <a:latin typeface="Poppins"/>
              <a:ea typeface="Arial"/>
              <a:cs typeface="Calibri" panose="020F0502020204030204" pitchFamily="34" charset="0"/>
            </a:endParaRPr>
          </a:p>
          <a:p>
            <a:pPr marL="0" marR="0" lvl="0" indent="0" algn="l" defTabSz="914400">
              <a:lnSpc>
                <a:spcPct val="100000"/>
              </a:lnSpc>
              <a:spcBef>
                <a:spcPts val="0"/>
              </a:spcBef>
              <a:spcAft>
                <a:spcPts val="0"/>
              </a:spcAft>
              <a:buClr>
                <a:srgbClr val="000000"/>
              </a:buClr>
              <a:buSzTx/>
              <a:buFont typeface="Arial"/>
              <a:buNone/>
              <a:defRPr/>
            </a:pPr>
            <a:r>
              <a:rPr lang="tr" b="0" i="0" u="sng" strike="noStrike" cap="none" spc="0" noProof="0" dirty="0">
                <a:ln>
                  <a:noFill/>
                </a:ln>
                <a:latin typeface="Poppins"/>
                <a:ea typeface="Arial"/>
                <a:cs typeface="Calibri" panose="020F0502020204030204" pitchFamily="34" charset="0"/>
              </a:rPr>
              <a:t>Gerekli Malzemeler:</a:t>
            </a:r>
          </a:p>
          <a:p>
            <a:pPr marL="285750" marR="0" lvl="0" indent="-285750" algn="l" defTabSz="914400">
              <a:lnSpc>
                <a:spcPct val="100000"/>
              </a:lnSpc>
              <a:spcBef>
                <a:spcPts val="0"/>
              </a:spcBef>
              <a:spcAft>
                <a:spcPts val="0"/>
              </a:spcAft>
              <a:buClr>
                <a:srgbClr val="000000"/>
              </a:buClr>
              <a:buSzTx/>
              <a:buFont typeface="Wingdings"/>
              <a:buChar char="§"/>
              <a:defRPr/>
            </a:pPr>
            <a:r>
              <a:rPr lang="tr" b="0" i="0" u="none" strike="noStrike" cap="none" spc="0" noProof="0" dirty="0">
                <a:ln>
                  <a:noFill/>
                </a:ln>
                <a:latin typeface="Poppins"/>
                <a:ea typeface="Arial"/>
                <a:cs typeface="Calibri" panose="020F0502020204030204" pitchFamily="34" charset="0"/>
              </a:rPr>
              <a:t>büyüteç/stereoskopik büyüteç</a:t>
            </a:r>
          </a:p>
          <a:p>
            <a:pPr marL="285750" indent="-285750">
              <a:buClr>
                <a:srgbClr val="000000"/>
              </a:buClr>
              <a:buFont typeface="Wingdings"/>
              <a:buChar char="§"/>
              <a:defRPr/>
            </a:pPr>
            <a:r>
              <a:rPr lang="tr" b="0" i="0" u="none" strike="noStrike" cap="none" spc="0" noProof="0" dirty="0">
                <a:ln>
                  <a:noFill/>
                </a:ln>
                <a:latin typeface="Poppins"/>
                <a:ea typeface="Arial"/>
                <a:cs typeface="Calibri" panose="020F0502020204030204" pitchFamily="34" charset="0"/>
              </a:rPr>
              <a:t>tespit anahtarı</a:t>
            </a:r>
          </a:p>
          <a:p>
            <a:pPr marL="285750" marR="0" lvl="0" indent="-285750" algn="l" defTabSz="914400">
              <a:lnSpc>
                <a:spcPct val="100000"/>
              </a:lnSpc>
              <a:spcBef>
                <a:spcPts val="0"/>
              </a:spcBef>
              <a:spcAft>
                <a:spcPts val="0"/>
              </a:spcAft>
              <a:buClr>
                <a:srgbClr val="000000"/>
              </a:buClr>
              <a:buSzTx/>
              <a:buFont typeface="Wingdings"/>
              <a:buChar char="§"/>
              <a:defRPr/>
            </a:pPr>
            <a:r>
              <a:rPr lang="tr" b="0" i="0" u="none" strike="noStrike" cap="none" spc="0" noProof="0" dirty="0">
                <a:ln>
                  <a:noFill/>
                </a:ln>
                <a:latin typeface="Poppins"/>
                <a:ea typeface="Arial"/>
                <a:cs typeface="Calibri" panose="020F0502020204030204" pitchFamily="34" charset="0"/>
              </a:rPr>
              <a:t>çalışma sayfası - protokol</a:t>
            </a:r>
            <a:endParaRPr lang="tr" sz="1200" b="0" i="0" u="none" strike="noStrike" cap="none" spc="0" noProof="0" dirty="0">
              <a:ln>
                <a:noFill/>
              </a:ln>
              <a:solidFill>
                <a:srgbClr val="000000"/>
              </a:solidFill>
              <a:latin typeface="Poppins"/>
              <a:cs typeface="Arial"/>
            </a:endParaRPr>
          </a:p>
        </p:txBody>
      </p:sp>
      <p:sp>
        <p:nvSpPr>
          <p:cNvPr id="2" name="Title 1">
            <a:extLst>
              <a:ext uri="{FF2B5EF4-FFF2-40B4-BE49-F238E27FC236}">
                <a16:creationId xmlns:a16="http://schemas.microsoft.com/office/drawing/2014/main" id="{E1014760-668D-FA5B-227A-031CE2DA49CE}"/>
              </a:ext>
            </a:extLst>
          </p:cNvPr>
          <p:cNvSpPr>
            <a:spLocks noGrp="1"/>
          </p:cNvSpPr>
          <p:nvPr>
            <p:ph type="title"/>
          </p:nvPr>
        </p:nvSpPr>
        <p:spPr/>
        <p:txBody>
          <a:bodyPr/>
          <a:lstStyle/>
          <a:p>
            <a:r>
              <a:rPr lang="tr" dirty="0"/>
              <a:t>keşİf</a:t>
            </a:r>
          </a:p>
        </p:txBody>
      </p:sp>
      <p:pic>
        <p:nvPicPr>
          <p:cNvPr id="5" name="Picture 2" descr="Harvest time | Soil samples stored in these jars will be use… | Flickr">
            <a:extLst>
              <a:ext uri="{FF2B5EF4-FFF2-40B4-BE49-F238E27FC236}">
                <a16:creationId xmlns:a16="http://schemas.microsoft.com/office/drawing/2014/main" id="{45444053-A6EE-C962-EF71-0B8092095054}"/>
              </a:ext>
            </a:extLst>
          </p:cNvPr>
          <p:cNvPicPr>
            <a:picLocks noChangeAspect="1" noChangeArrowheads="1"/>
          </p:cNvPicPr>
          <p:nvPr/>
        </p:nvPicPr>
        <p:blipFill>
          <a:blip r:embed="rId8"/>
          <a:stretch/>
        </p:blipFill>
        <p:spPr bwMode="auto">
          <a:xfrm>
            <a:off x="6591943" y="1599458"/>
            <a:ext cx="4479040" cy="3201884"/>
          </a:xfrm>
          <a:prstGeom prst="rect">
            <a:avLst/>
          </a:prstGeom>
          <a:noFill/>
        </p:spPr>
      </p:pic>
      <p:sp>
        <p:nvSpPr>
          <p:cNvPr id="15" name="Rechteckige Legende 14"/>
          <p:cNvSpPr/>
          <p:nvPr/>
        </p:nvSpPr>
        <p:spPr bwMode="auto">
          <a:xfrm>
            <a:off x="7506521" y="5014032"/>
            <a:ext cx="2792675" cy="686435"/>
          </a:xfrm>
          <a:prstGeom prst="wedgeRectCallout">
            <a:avLst>
              <a:gd name="adj1" fmla="val -53647"/>
              <a:gd name="adj2" fmla="val -125732"/>
            </a:avLst>
          </a:prstGeom>
          <a:solidFill>
            <a:srgbClr val="0CAF8F"/>
          </a:solidFill>
          <a:ln w="12700" cap="flat" cmpd="sng" algn="ctr">
            <a:solidFill>
              <a:srgbClr val="5A312D"/>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tr" sz="1800" b="0" i="0" u="none" strike="noStrike" cap="none" spc="0" noProof="0" dirty="0">
                <a:ln>
                  <a:noFill/>
                </a:ln>
                <a:solidFill>
                  <a:prstClr val="white"/>
                </a:solidFill>
                <a:latin typeface="Calibri"/>
                <a:ea typeface="Arial"/>
                <a:cs typeface="Arial"/>
              </a:rPr>
              <a:t>Herkes bir kavanoz toprak getirdi mi?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pic>
        <p:nvPicPr>
          <p:cNvPr id="2" name="Grafik 1"/>
          <p:cNvPicPr>
            <a:picLocks noChangeAspect="1"/>
          </p:cNvPicPr>
          <p:nvPr/>
        </p:nvPicPr>
        <p:blipFill>
          <a:blip r:embed="rId8"/>
          <a:stretch/>
        </p:blipFill>
        <p:spPr bwMode="auto">
          <a:xfrm>
            <a:off x="3524112" y="1436398"/>
            <a:ext cx="4909308" cy="3985203"/>
          </a:xfrm>
          <a:prstGeom prst="rect">
            <a:avLst/>
          </a:prstGeom>
        </p:spPr>
      </p:pic>
      <p:sp>
        <p:nvSpPr>
          <p:cNvPr id="4" name="Rechteck 3"/>
          <p:cNvSpPr/>
          <p:nvPr/>
        </p:nvSpPr>
        <p:spPr bwMode="auto">
          <a:xfrm>
            <a:off x="4420238" y="5421601"/>
            <a:ext cx="3260829" cy="307777"/>
          </a:xfrm>
          <a:prstGeom prst="rect">
            <a:avLst/>
          </a:prstGeom>
        </p:spPr>
        <p:txBody>
          <a:bodyPr wrap="none">
            <a:spAutoFit/>
          </a:bodyPr>
          <a:lstStyle/>
          <a:p>
            <a:pPr marL="0" marR="0" lvl="0" indent="0" algn="l" defTabSz="914400">
              <a:lnSpc>
                <a:spcPct val="100000"/>
              </a:lnSpc>
              <a:spcBef>
                <a:spcPts val="0"/>
              </a:spcBef>
              <a:spcAft>
                <a:spcPts val="0"/>
              </a:spcAft>
              <a:buClr>
                <a:srgbClr val="000000"/>
              </a:buClr>
              <a:buSzTx/>
              <a:buFont typeface="Arial"/>
              <a:buNone/>
              <a:defRPr/>
            </a:pPr>
            <a:r>
              <a:rPr lang="tr" sz="1400" b="0" i="0" u="none" strike="noStrike" cap="none" spc="0" noProof="0" dirty="0">
                <a:ln>
                  <a:noFill/>
                </a:ln>
                <a:solidFill>
                  <a:srgbClr val="000000"/>
                </a:solidFill>
                <a:latin typeface="MuseoSans"/>
                <a:cs typeface="Arial"/>
              </a:rPr>
              <a:t>Çizim: www</a:t>
            </a:r>
            <a:r>
              <a:rPr lang="tr" sz="1400" b="0" i="0" u="none" strike="noStrike" cap="none" spc="0" noProof="0" dirty="0">
                <a:ln>
                  <a:noFill/>
                </a:ln>
                <a:solidFill>
                  <a:srgbClr val="59302C"/>
                </a:solidFill>
                <a:latin typeface="MuseoSans"/>
                <a:cs typeface="Arial"/>
              </a:rPr>
              <a:t>.lesb</a:t>
            </a:r>
            <a:r>
              <a:rPr lang="tr" sz="1400" b="0" i="0" u="none" strike="noStrike" cap="none" spc="0" noProof="0" dirty="0">
                <a:ln>
                  <a:noFill/>
                </a:ln>
                <a:solidFill>
                  <a:srgbClr val="000000"/>
                </a:solidFill>
                <a:latin typeface="MuseoSans"/>
                <a:cs typeface="Arial"/>
              </a:rPr>
              <a:t>ullesdemo.fr</a:t>
            </a:r>
            <a:endParaRPr lang="tr" sz="1400" b="0" i="0" u="none" strike="noStrike" cap="none" spc="0" noProof="0" dirty="0">
              <a:ln>
                <a:noFill/>
              </a:ln>
              <a:solidFill>
                <a:srgbClr val="000000"/>
              </a:solidFill>
              <a:latin typeface="Arial"/>
              <a:cs typeface="Arial"/>
            </a:endParaRPr>
          </a:p>
        </p:txBody>
      </p:sp>
      <p:sp>
        <p:nvSpPr>
          <p:cNvPr id="3" name="Textfeld 2">
            <a:extLst>
              <a:ext uri="{FF2B5EF4-FFF2-40B4-BE49-F238E27FC236}">
                <a16:creationId xmlns:a16="http://schemas.microsoft.com/office/drawing/2014/main" id="{19119FAA-F327-2E2A-C92F-5C00300AB7D0}"/>
              </a:ext>
            </a:extLst>
          </p:cNvPr>
          <p:cNvSpPr txBox="1"/>
          <p:nvPr/>
        </p:nvSpPr>
        <p:spPr bwMode="auto">
          <a:xfrm>
            <a:off x="951218" y="1236111"/>
            <a:ext cx="1270922" cy="523220"/>
          </a:xfrm>
          <a:prstGeom prst="rect">
            <a:avLst/>
          </a:prstGeom>
          <a:solidFill>
            <a:srgbClr val="FF9933"/>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Keşif</a:t>
            </a:r>
          </a:p>
        </p:txBody>
      </p:sp>
      <p:sp>
        <p:nvSpPr>
          <p:cNvPr id="5" name="Title 4">
            <a:extLst>
              <a:ext uri="{FF2B5EF4-FFF2-40B4-BE49-F238E27FC236}">
                <a16:creationId xmlns:a16="http://schemas.microsoft.com/office/drawing/2014/main" id="{1691C50D-7354-4AD4-77A9-100DAAB7461E}"/>
              </a:ext>
            </a:extLst>
          </p:cNvPr>
          <p:cNvSpPr>
            <a:spLocks noGrp="1"/>
          </p:cNvSpPr>
          <p:nvPr>
            <p:ph type="title"/>
          </p:nvPr>
        </p:nvSpPr>
        <p:spPr/>
        <p:txBody>
          <a:bodyPr>
            <a:normAutofit/>
          </a:bodyPr>
          <a:lstStyle/>
          <a:p>
            <a:r>
              <a:rPr lang="tr" dirty="0"/>
              <a:t>Öğrencİler Kendi Başlarına Yenİ Şeyler Keşfederler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Rechteck 2"/>
          <p:cNvSpPr/>
          <p:nvPr/>
        </p:nvSpPr>
        <p:spPr bwMode="auto">
          <a:xfrm>
            <a:off x="1241419" y="2332746"/>
            <a:ext cx="9532258" cy="1891287"/>
          </a:xfrm>
          <a:prstGeom prst="rect">
            <a:avLst/>
          </a:prstGeom>
          <a:ln w="12700">
            <a:noFill/>
          </a:ln>
        </p:spPr>
        <p:txBody>
          <a:bodyPr wrap="square">
            <a:spAutoFit/>
          </a:bodyPr>
          <a:lstStyle/>
          <a:p>
            <a:pPr>
              <a:lnSpc>
                <a:spcPct val="150000"/>
              </a:lnSpc>
              <a:defRPr/>
            </a:pPr>
            <a:r>
              <a:rPr lang="tr" sz="2000" noProof="0" dirty="0">
                <a:latin typeface="Poppins"/>
                <a:cs typeface="Calibri" panose="020F0502020204030204" pitchFamily="34" charset="0"/>
              </a:rPr>
              <a:t>Öğrencilerin bağımsız ve aktif bir şekilde bilgi üretmelerini, deneyim kazanmalarını ve kavramları daha derinlemesine anlamalarını, mevcut bilgileri uygulamalarını ve kavramları daha da geliştirmelerini, prosedürel bilgi ve beceriler edinmelerini ve uygulamalarını sağlayacak fırsatlar yaratılmalıdır.</a:t>
            </a:r>
          </a:p>
        </p:txBody>
      </p:sp>
      <p:sp>
        <p:nvSpPr>
          <p:cNvPr id="6" name="Textfeld 2">
            <a:extLst>
              <a:ext uri="{FF2B5EF4-FFF2-40B4-BE49-F238E27FC236}">
                <a16:creationId xmlns:a16="http://schemas.microsoft.com/office/drawing/2014/main" id="{EE537FB3-2020-B0FE-B567-BD88124CBC60}"/>
              </a:ext>
            </a:extLst>
          </p:cNvPr>
          <p:cNvSpPr txBox="1"/>
          <p:nvPr/>
        </p:nvSpPr>
        <p:spPr bwMode="auto">
          <a:xfrm>
            <a:off x="951218" y="1236111"/>
            <a:ext cx="1270922" cy="523220"/>
          </a:xfrm>
          <a:prstGeom prst="rect">
            <a:avLst/>
          </a:prstGeom>
          <a:solidFill>
            <a:srgbClr val="FF9933"/>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Keşif</a:t>
            </a:r>
          </a:p>
        </p:txBody>
      </p:sp>
      <p:sp>
        <p:nvSpPr>
          <p:cNvPr id="7" name="Title 4">
            <a:extLst>
              <a:ext uri="{FF2B5EF4-FFF2-40B4-BE49-F238E27FC236}">
                <a16:creationId xmlns:a16="http://schemas.microsoft.com/office/drawing/2014/main" id="{A9B70E49-A811-098A-EA9E-E96C7EBBC574}"/>
              </a:ext>
            </a:extLst>
          </p:cNvPr>
          <p:cNvSpPr>
            <a:spLocks noGrp="1"/>
          </p:cNvSpPr>
          <p:nvPr>
            <p:ph type="title"/>
          </p:nvPr>
        </p:nvSpPr>
        <p:spPr bwMode="auto">
          <a:xfrm>
            <a:off x="3289300" y="357115"/>
            <a:ext cx="8064500" cy="686435"/>
          </a:xfrm>
        </p:spPr>
        <p:txBody>
          <a:bodyPr>
            <a:normAutofit/>
          </a:bodyPr>
          <a:lstStyle/>
          <a:p>
            <a:r>
              <a:rPr lang="tr" dirty="0"/>
              <a:t>Öğrencİler Kendİ Başlarına Yenİ Şeyler Keşfederler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4" name="Title 3">
            <a:extLst>
              <a:ext uri="{FF2B5EF4-FFF2-40B4-BE49-F238E27FC236}">
                <a16:creationId xmlns:a16="http://schemas.microsoft.com/office/drawing/2014/main" id="{F80B7E05-3920-FA12-651D-2CB58B46323B}"/>
              </a:ext>
            </a:extLst>
          </p:cNvPr>
          <p:cNvSpPr>
            <a:spLocks noGrp="1"/>
          </p:cNvSpPr>
          <p:nvPr>
            <p:ph type="title"/>
          </p:nvPr>
        </p:nvSpPr>
        <p:spPr/>
        <p:txBody>
          <a:bodyPr>
            <a:normAutofit/>
          </a:bodyPr>
          <a:lstStyle/>
          <a:p>
            <a:r>
              <a:rPr lang="tr" dirty="0"/>
              <a:t>Bİlİm Adamları Nasıl Bİlgİ Edİnİyorlar?</a:t>
            </a:r>
          </a:p>
        </p:txBody>
      </p:sp>
      <p:sp>
        <p:nvSpPr>
          <p:cNvPr id="5" name="Textfeld 2">
            <a:extLst>
              <a:ext uri="{FF2B5EF4-FFF2-40B4-BE49-F238E27FC236}">
                <a16:creationId xmlns:a16="http://schemas.microsoft.com/office/drawing/2014/main" id="{0D573DAC-9E8C-E15A-48F6-76B8201DEC7A}"/>
              </a:ext>
            </a:extLst>
          </p:cNvPr>
          <p:cNvSpPr txBox="1"/>
          <p:nvPr/>
        </p:nvSpPr>
        <p:spPr bwMode="auto">
          <a:xfrm>
            <a:off x="951218" y="1236111"/>
            <a:ext cx="1270922" cy="523220"/>
          </a:xfrm>
          <a:prstGeom prst="rect">
            <a:avLst/>
          </a:prstGeom>
          <a:solidFill>
            <a:srgbClr val="FF9933"/>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Keşif</a:t>
            </a:r>
          </a:p>
        </p:txBody>
      </p:sp>
      <p:sp>
        <p:nvSpPr>
          <p:cNvPr id="8" name="Rechteck 2"/>
          <p:cNvSpPr/>
          <p:nvPr/>
        </p:nvSpPr>
        <p:spPr bwMode="auto">
          <a:xfrm>
            <a:off x="1241418" y="2339597"/>
            <a:ext cx="9532257" cy="2357056"/>
          </a:xfrm>
          <a:prstGeom prst="rect">
            <a:avLst/>
          </a:prstGeom>
          <a:ln w="12700">
            <a:noFill/>
          </a:ln>
        </p:spPr>
        <p:txBody>
          <a:bodyPr wrap="square">
            <a:spAutoFit/>
          </a:bodyPr>
          <a:lstStyle/>
          <a:p>
            <a:pPr>
              <a:lnSpc>
                <a:spcPct val="150000"/>
              </a:lnSpc>
              <a:defRPr/>
            </a:pPr>
            <a:r>
              <a:rPr lang="tr" sz="2000" noProof="0" dirty="0">
                <a:latin typeface="Poppins"/>
                <a:cs typeface="Calibri" panose="020F0502020204030204" pitchFamily="34" charset="0"/>
              </a:rPr>
              <a:t>Biyolojide bilgi, ampirizm ve teori arasındaki etkileşimle elde edilir; yani bir yandan gözlem yoluyla deneyim kazanılır ve buna karşılık gelen ölçülebilir veriler toplanırken, diğer yandan mevcut bilgi/teoriler varsayımlar/hipotezler ve nedensel ilişkiler (eğer-o zaman ilişkisi) kurmak için kullanılır.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Rechteck 2"/>
          <p:cNvSpPr/>
          <p:nvPr/>
        </p:nvSpPr>
        <p:spPr bwMode="auto">
          <a:xfrm>
            <a:off x="998532" y="2021691"/>
            <a:ext cx="9057777" cy="2814617"/>
          </a:xfrm>
          <a:prstGeom prst="rect">
            <a:avLst/>
          </a:prstGeom>
        </p:spPr>
        <p:txBody>
          <a:bodyPr wrap="square">
            <a:spAutoFit/>
          </a:bodyPr>
          <a:lstStyle/>
          <a:p>
            <a:pPr marL="285750" indent="-285750">
              <a:lnSpc>
                <a:spcPct val="150000"/>
              </a:lnSpc>
              <a:buFont typeface="Arial"/>
              <a:buChar char="•"/>
              <a:defRPr/>
            </a:pPr>
            <a:r>
              <a:rPr lang="tr" sz="2000" noProof="0" dirty="0">
                <a:latin typeface="Poppins"/>
                <a:cs typeface="Calibri" panose="020F0502020204030204" pitchFamily="34" charset="0"/>
              </a:rPr>
              <a:t>Az çok yapılandırılmış öğrenme fırsatları: Seçilmiş bilgi materyalleri, literatür araştırması, anketler/görüşmeler</a:t>
            </a:r>
          </a:p>
          <a:p>
            <a:pPr marL="285750" indent="-285750">
              <a:lnSpc>
                <a:spcPct val="150000"/>
              </a:lnSpc>
              <a:buFont typeface="Arial"/>
              <a:buChar char="•"/>
              <a:defRPr/>
            </a:pPr>
            <a:r>
              <a:rPr lang="tr" sz="2000" noProof="0" dirty="0">
                <a:latin typeface="Poppins"/>
                <a:cs typeface="Calibri" panose="020F0502020204030204" pitchFamily="34" charset="0"/>
              </a:rPr>
              <a:t>Deneyler (fenomen yaratma)</a:t>
            </a:r>
          </a:p>
          <a:p>
            <a:pPr marL="285750" indent="-285750">
              <a:lnSpc>
                <a:spcPct val="150000"/>
              </a:lnSpc>
              <a:buFont typeface="Arial"/>
              <a:buChar char="•"/>
              <a:defRPr/>
            </a:pPr>
            <a:r>
              <a:rPr lang="tr" sz="2000" noProof="0" dirty="0">
                <a:latin typeface="Poppins"/>
                <a:cs typeface="Calibri" panose="020F0502020204030204" pitchFamily="34" charset="0"/>
              </a:rPr>
              <a:t>Deneyler (değişkenlerin test edilmesi)</a:t>
            </a:r>
          </a:p>
          <a:p>
            <a:pPr marL="285750" indent="-285750">
              <a:lnSpc>
                <a:spcPct val="150000"/>
              </a:lnSpc>
              <a:buFont typeface="Arial"/>
              <a:buChar char="•"/>
              <a:defRPr/>
            </a:pPr>
            <a:r>
              <a:rPr lang="tr" sz="2000" noProof="0" dirty="0">
                <a:latin typeface="Poppins"/>
                <a:cs typeface="Calibri" panose="020F0502020204030204" pitchFamily="34" charset="0"/>
              </a:rPr>
              <a:t>Simülasyon oyunları/rol oyunları: örneğin, tartışmaya yönelik hedefli hazırlık vb. </a:t>
            </a:r>
          </a:p>
          <a:p>
            <a:pPr marL="285750" indent="-285750">
              <a:lnSpc>
                <a:spcPct val="150000"/>
              </a:lnSpc>
              <a:buFont typeface="Arial"/>
              <a:buChar char="•"/>
              <a:defRPr/>
            </a:pPr>
            <a:r>
              <a:rPr lang="tr" sz="2000" noProof="0" dirty="0">
                <a:latin typeface="Poppins"/>
                <a:cs typeface="Calibri" panose="020F0502020204030204" pitchFamily="34" charset="0"/>
              </a:rPr>
              <a:t>Sorgulamaya dayalı öğrenme</a:t>
            </a:r>
          </a:p>
        </p:txBody>
      </p:sp>
      <p:sp>
        <p:nvSpPr>
          <p:cNvPr id="4" name="Title 3">
            <a:extLst>
              <a:ext uri="{FF2B5EF4-FFF2-40B4-BE49-F238E27FC236}">
                <a16:creationId xmlns:a16="http://schemas.microsoft.com/office/drawing/2014/main" id="{15B77464-DCC0-DDD3-DF05-099357A357CD}"/>
              </a:ext>
            </a:extLst>
          </p:cNvPr>
          <p:cNvSpPr>
            <a:spLocks noGrp="1"/>
          </p:cNvSpPr>
          <p:nvPr>
            <p:ph type="title"/>
          </p:nvPr>
        </p:nvSpPr>
        <p:spPr/>
        <p:txBody>
          <a:bodyPr>
            <a:normAutofit/>
          </a:bodyPr>
          <a:lstStyle/>
          <a:p>
            <a:r>
              <a:rPr lang="tr" dirty="0"/>
              <a:t>İçerİk Desteklİ Aktİf Etkİleşİm Yöntemlerİ</a:t>
            </a:r>
          </a:p>
        </p:txBody>
      </p:sp>
      <p:sp>
        <p:nvSpPr>
          <p:cNvPr id="5" name="Textfeld 2">
            <a:extLst>
              <a:ext uri="{FF2B5EF4-FFF2-40B4-BE49-F238E27FC236}">
                <a16:creationId xmlns:a16="http://schemas.microsoft.com/office/drawing/2014/main" id="{4DF7701C-7289-A35A-EC68-1D28A99A2438}"/>
              </a:ext>
            </a:extLst>
          </p:cNvPr>
          <p:cNvSpPr txBox="1"/>
          <p:nvPr/>
        </p:nvSpPr>
        <p:spPr bwMode="auto">
          <a:xfrm>
            <a:off x="951218" y="1236111"/>
            <a:ext cx="1270922" cy="523220"/>
          </a:xfrm>
          <a:prstGeom prst="rect">
            <a:avLst/>
          </a:prstGeom>
          <a:solidFill>
            <a:srgbClr val="FF9933"/>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Keşif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4127A-3726-43F6-B787-0AD25945D0E5}"/>
              </a:ext>
            </a:extLst>
          </p:cNvPr>
          <p:cNvSpPr>
            <a:spLocks noGrp="1"/>
          </p:cNvSpPr>
          <p:nvPr>
            <p:ph type="title"/>
          </p:nvPr>
        </p:nvSpPr>
        <p:spPr/>
        <p:txBody>
          <a:bodyPr/>
          <a:lstStyle/>
          <a:p>
            <a:r>
              <a:rPr lang="tr" noProof="0" dirty="0"/>
              <a:t>Modül 1</a:t>
            </a:r>
          </a:p>
        </p:txBody>
      </p:sp>
      <p:sp>
        <p:nvSpPr>
          <p:cNvPr id="3" name="Textplatzhalter 2">
            <a:extLst>
              <a:ext uri="{FF2B5EF4-FFF2-40B4-BE49-F238E27FC236}">
                <a16:creationId xmlns:a16="http://schemas.microsoft.com/office/drawing/2014/main" id="{DB7C72AE-3E17-4557-B09D-CC4AE96D8088}"/>
              </a:ext>
            </a:extLst>
          </p:cNvPr>
          <p:cNvSpPr>
            <a:spLocks noGrp="1"/>
          </p:cNvSpPr>
          <p:nvPr>
            <p:ph type="body" idx="1"/>
          </p:nvPr>
        </p:nvSpPr>
        <p:spPr/>
        <p:txBody>
          <a:bodyPr/>
          <a:lstStyle/>
          <a:p>
            <a:r>
              <a:rPr lang="tr" noProof="0" dirty="0"/>
              <a:t>Fikirlerin İrdelenmesi </a:t>
            </a:r>
          </a:p>
        </p:txBody>
      </p:sp>
    </p:spTree>
    <p:extLst>
      <p:ext uri="{BB962C8B-B14F-4D97-AF65-F5344CB8AC3E}">
        <p14:creationId xmlns:p14="http://schemas.microsoft.com/office/powerpoint/2010/main" val="227223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2" name="Title 1">
            <a:extLst>
              <a:ext uri="{FF2B5EF4-FFF2-40B4-BE49-F238E27FC236}">
                <a16:creationId xmlns:a16="http://schemas.microsoft.com/office/drawing/2014/main" id="{A3A8DDA0-78A2-82CC-A8A1-5A024EEF2FC9}"/>
              </a:ext>
            </a:extLst>
          </p:cNvPr>
          <p:cNvSpPr>
            <a:spLocks noGrp="1"/>
          </p:cNvSpPr>
          <p:nvPr>
            <p:ph type="title"/>
          </p:nvPr>
        </p:nvSpPr>
        <p:spPr/>
        <p:txBody>
          <a:bodyPr>
            <a:normAutofit/>
          </a:bodyPr>
          <a:lstStyle/>
          <a:p>
            <a:r>
              <a:rPr lang="tr" dirty="0"/>
              <a:t>Açıklayanlar en çok öğrenenlerdİr</a:t>
            </a:r>
          </a:p>
        </p:txBody>
      </p:sp>
      <p:sp>
        <p:nvSpPr>
          <p:cNvPr id="4" name="Textfeld 13"/>
          <p:cNvSpPr txBox="1"/>
          <p:nvPr/>
        </p:nvSpPr>
        <p:spPr bwMode="auto">
          <a:xfrm>
            <a:off x="955335" y="1236111"/>
            <a:ext cx="1521165"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Açıklama</a:t>
            </a:r>
            <a:endParaRPr lang="tr"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
        <p:nvSpPr>
          <p:cNvPr id="6" name="Textfeld 2"/>
          <p:cNvSpPr txBox="1"/>
          <p:nvPr/>
        </p:nvSpPr>
        <p:spPr bwMode="auto">
          <a:xfrm>
            <a:off x="1241418" y="2343701"/>
            <a:ext cx="9266785" cy="2352952"/>
          </a:xfrm>
          <a:prstGeom prst="rect">
            <a:avLst/>
          </a:prstGeom>
          <a:noFill/>
          <a:ln>
            <a:noFill/>
          </a:ln>
        </p:spPr>
        <p:txBody>
          <a:bodyPr wrap="square" lIns="91440" tIns="45720" rIns="91440" bIns="45720" rtlCol="0" anchor="t">
            <a:spAutoFit/>
          </a:bodyPr>
          <a:lstStyle/>
          <a:p>
            <a:pPr>
              <a:lnSpc>
                <a:spcPct val="150000"/>
              </a:lnSpc>
              <a:buClr>
                <a:srgbClr val="000000"/>
              </a:buClr>
              <a:defRPr/>
            </a:pPr>
            <a:r>
              <a:rPr lang="tr" sz="2000" noProof="0" dirty="0">
                <a:latin typeface="Poppins"/>
                <a:cs typeface="Calibri"/>
              </a:rPr>
              <a:t>Öğrencilerin yeni öğrendikleri bilgileri kendilerine, başkalarına ve öğretmene açıklamaları için fırsatlar yaratılmalıdır. Gerektiğinde, öğretmenin daha fazla soru sorması, gerekirse fikirleri netleştirmesi, 'alternatif öğrenci fikirlerini' daha da geliştirmesi veya öğrencilerin yanlış açıklamalarını düzeltmesi vb. için fırsatlar sunulmalıdır.</a:t>
            </a:r>
            <a:endParaRPr lang="tr" sz="2000" noProof="0" dirty="0">
              <a:latin typeface="Poppins"/>
            </a:endParaRPr>
          </a:p>
          <a:p>
            <a:pPr lvl="0">
              <a:lnSpc>
                <a:spcPct val="150000"/>
              </a:lnSpc>
              <a:buClr>
                <a:srgbClr val="000000"/>
              </a:buClr>
              <a:defRPr/>
            </a:pPr>
            <a:endParaRPr lang="tr" sz="2000" b="0" i="0" u="none" strike="noStrike" cap="none" spc="0" noProof="0" dirty="0">
              <a:ln>
                <a:noFill/>
              </a:ln>
              <a:latin typeface="Poppins"/>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2" name="Textfeld 1"/>
          <p:cNvSpPr txBox="1"/>
          <p:nvPr/>
        </p:nvSpPr>
        <p:spPr bwMode="auto">
          <a:xfrm>
            <a:off x="641651" y="2170264"/>
            <a:ext cx="6568041" cy="2818720"/>
          </a:xfrm>
          <a:prstGeom prst="rect">
            <a:avLst/>
          </a:prstGeom>
          <a:noFill/>
        </p:spPr>
        <p:txBody>
          <a:bodyPr wrap="square" rtlCol="0">
            <a:spAutoFit/>
          </a:bodyPr>
          <a:lstStyle/>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tr" sz="2000" b="0" i="0" u="none" strike="noStrike" cap="none" spc="0" noProof="0" dirty="0">
                <a:ln>
                  <a:noFill/>
                </a:ln>
                <a:latin typeface="Poppins"/>
                <a:ea typeface="Arial"/>
                <a:cs typeface="Calibri" panose="020F0502020204030204" pitchFamily="34" charset="0"/>
              </a:rPr>
              <a:t>Genellikle açıklamayı yapan öğrenmendir; bu aşamada öğrencilerden açıklama yapmalarını isteyen etkinlikler sunuyoruz. </a:t>
            </a:r>
          </a:p>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tr" sz="2000" b="0" i="0" u="none" strike="noStrike" cap="none" spc="0" noProof="0" dirty="0">
                <a:ln>
                  <a:noFill/>
                </a:ln>
                <a:latin typeface="Poppins"/>
                <a:cs typeface="Calibri" panose="020F0502020204030204" pitchFamily="34" charset="0"/>
              </a:rPr>
              <a:t>Amaç, öğrencilerin anlayışlarını derinleştirmelerine destek olmaktır.</a:t>
            </a:r>
          </a:p>
          <a:p>
            <a:pPr marL="342900" indent="-342900">
              <a:lnSpc>
                <a:spcPct val="150000"/>
              </a:lnSpc>
              <a:buClr>
                <a:srgbClr val="000000"/>
              </a:buClr>
              <a:buFont typeface="Arial" panose="020B0604020202020204" pitchFamily="34" charset="0"/>
              <a:buChar char="•"/>
              <a:defRPr/>
            </a:pPr>
            <a:r>
              <a:rPr lang="tr" sz="2000" noProof="0" dirty="0">
                <a:solidFill>
                  <a:srgbClr val="000000"/>
                </a:solidFill>
                <a:latin typeface="Poppins"/>
                <a:cs typeface="Calibri" panose="020F0502020204030204" pitchFamily="34" charset="0"/>
              </a:rPr>
              <a:t>Öğretmenin görevi, büyük resmi çizmektir.</a:t>
            </a:r>
          </a:p>
        </p:txBody>
      </p:sp>
      <p:pic>
        <p:nvPicPr>
          <p:cNvPr id="6" name="Grafik 5"/>
          <p:cNvPicPr>
            <a:picLocks noChangeAspect="1"/>
          </p:cNvPicPr>
          <p:nvPr/>
        </p:nvPicPr>
        <p:blipFill>
          <a:blip r:embed="rId8"/>
          <a:stretch/>
        </p:blipFill>
        <p:spPr bwMode="auto">
          <a:xfrm>
            <a:off x="8193737" y="1236111"/>
            <a:ext cx="2803949" cy="4333375"/>
          </a:xfrm>
          <a:prstGeom prst="rect">
            <a:avLst/>
          </a:prstGeom>
        </p:spPr>
      </p:pic>
      <p:sp>
        <p:nvSpPr>
          <p:cNvPr id="3" name="Title 2">
            <a:extLst>
              <a:ext uri="{FF2B5EF4-FFF2-40B4-BE49-F238E27FC236}">
                <a16:creationId xmlns:a16="http://schemas.microsoft.com/office/drawing/2014/main" id="{A8AFFBD6-16A8-B9B9-DA84-C66887DEA6BA}"/>
              </a:ext>
            </a:extLst>
          </p:cNvPr>
          <p:cNvSpPr>
            <a:spLocks noGrp="1"/>
          </p:cNvSpPr>
          <p:nvPr>
            <p:ph type="title"/>
          </p:nvPr>
        </p:nvSpPr>
        <p:spPr/>
        <p:txBody>
          <a:bodyPr/>
          <a:lstStyle/>
          <a:p>
            <a:r>
              <a:rPr lang="tr" dirty="0"/>
              <a:t>Açıklayanlar en çok öğrenenlerdİr</a:t>
            </a:r>
          </a:p>
        </p:txBody>
      </p:sp>
      <p:sp>
        <p:nvSpPr>
          <p:cNvPr id="4" name="Textfeld 13">
            <a:extLst>
              <a:ext uri="{FF2B5EF4-FFF2-40B4-BE49-F238E27FC236}">
                <a16:creationId xmlns:a16="http://schemas.microsoft.com/office/drawing/2014/main" id="{7DC629CB-E6BE-52E6-B1F9-84593C4E32E1}"/>
              </a:ext>
            </a:extLst>
          </p:cNvPr>
          <p:cNvSpPr txBox="1"/>
          <p:nvPr/>
        </p:nvSpPr>
        <p:spPr bwMode="auto">
          <a:xfrm>
            <a:off x="955335" y="1236111"/>
            <a:ext cx="1508465"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Açıklama</a:t>
            </a:r>
            <a:endParaRPr lang="tr"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
        <p:nvSpPr>
          <p:cNvPr id="7" name="Textfeld 33">
            <a:extLst>
              <a:ext uri="{FF2B5EF4-FFF2-40B4-BE49-F238E27FC236}">
                <a16:creationId xmlns:a16="http://schemas.microsoft.com/office/drawing/2014/main" id="{00E65ACE-554B-9953-855E-32AF49C2DDDA}"/>
              </a:ext>
            </a:extLst>
          </p:cNvPr>
          <p:cNvSpPr txBox="1"/>
          <p:nvPr/>
        </p:nvSpPr>
        <p:spPr bwMode="auto">
          <a:xfrm>
            <a:off x="7922683" y="5649621"/>
            <a:ext cx="3612963" cy="261610"/>
          </a:xfrm>
          <a:prstGeom prst="rect">
            <a:avLst/>
          </a:prstGeom>
          <a:noFill/>
        </p:spPr>
        <p:txBody>
          <a:bodyPr wrap="square" lIns="91440" tIns="45720" rIns="91440" bIns="45720" rtlCol="0" anchor="t">
            <a:spAutoFit/>
          </a:bodyPr>
          <a:lstStyle/>
          <a:p>
            <a:pPr>
              <a:defRPr/>
            </a:pPr>
            <a:r>
              <a:rPr lang="tr" sz="1100" dirty="0">
                <a:solidFill>
                  <a:srgbClr val="333333"/>
                </a:solidFill>
                <a:highlight>
                  <a:srgbClr val="FFFFFF"/>
                </a:highlight>
                <a:latin typeface="Segoe UI"/>
                <a:cs typeface="Segoe UI"/>
              </a:rPr>
              <a:t>Kaynak:</a:t>
            </a:r>
            <a:r>
              <a:rPr lang="tr" sz="1100" dirty="0">
                <a:solidFill>
                  <a:srgbClr val="00B0F0"/>
                </a:solidFill>
                <a:highlight>
                  <a:srgbClr val="FFFFFF"/>
                </a:highlight>
                <a:latin typeface="Segoe UI"/>
                <a:cs typeface="Segoe UI"/>
              </a:rPr>
              <a:t> </a:t>
            </a:r>
            <a:r>
              <a:rPr lang="tr" sz="1100" dirty="0">
                <a:solidFill>
                  <a:srgbClr val="00B0F0"/>
                </a:solidFill>
                <a:highlight>
                  <a:srgbClr val="FFFFFF"/>
                </a:highlight>
                <a:latin typeface="Segoe UI"/>
                <a:cs typeface="Segoe UI"/>
                <a:hlinkClick r:id="rId9">
                  <a:extLst>
                    <a:ext uri="{A12FA001-AC4F-418D-AE19-62706E023703}">
                      <ahyp:hlinkClr xmlns:ahyp="http://schemas.microsoft.com/office/drawing/2018/hyperlinkcolor" val="tx"/>
                    </a:ext>
                  </a:extLst>
                </a:hlinkClick>
              </a:rPr>
              <a:t>https://talborne.co.za/soil-health</a:t>
            </a:r>
            <a:endParaRPr lang="tr" sz="1100">
              <a:solidFill>
                <a:srgbClr val="00B0F0"/>
              </a:solidFill>
              <a:hlinkClick r:id="rId9">
                <a:extLst>
                  <a:ext uri="{A12FA001-AC4F-418D-AE19-62706E023703}">
                    <ahyp:hlinkClr xmlns:ahyp="http://schemas.microsoft.com/office/drawing/2018/hyperlinkcolor" val="tx"/>
                  </a:ext>
                </a:extLst>
              </a:hlinkClic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2" name="Title 1">
            <a:extLst>
              <a:ext uri="{FF2B5EF4-FFF2-40B4-BE49-F238E27FC236}">
                <a16:creationId xmlns:a16="http://schemas.microsoft.com/office/drawing/2014/main" id="{EA1AF5AE-ED0C-FC92-9AF3-F945982684FF}"/>
              </a:ext>
            </a:extLst>
          </p:cNvPr>
          <p:cNvSpPr>
            <a:spLocks noGrp="1"/>
          </p:cNvSpPr>
          <p:nvPr>
            <p:ph type="title"/>
          </p:nvPr>
        </p:nvSpPr>
        <p:spPr/>
        <p:txBody>
          <a:bodyPr/>
          <a:lstStyle/>
          <a:p>
            <a:r>
              <a:rPr lang="tr" dirty="0"/>
              <a:t>Açıklayanlar en çok öğrenenlerdİr</a:t>
            </a:r>
          </a:p>
        </p:txBody>
      </p:sp>
      <p:sp>
        <p:nvSpPr>
          <p:cNvPr id="3" name="Textfeld 13">
            <a:extLst>
              <a:ext uri="{FF2B5EF4-FFF2-40B4-BE49-F238E27FC236}">
                <a16:creationId xmlns:a16="http://schemas.microsoft.com/office/drawing/2014/main" id="{384D4F51-72B1-6B51-FC24-8ED0F4F7DC52}"/>
              </a:ext>
            </a:extLst>
          </p:cNvPr>
          <p:cNvSpPr txBox="1"/>
          <p:nvPr/>
        </p:nvSpPr>
        <p:spPr bwMode="auto">
          <a:xfrm>
            <a:off x="955335" y="1236111"/>
            <a:ext cx="1559265"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Açıklama</a:t>
            </a:r>
            <a:endParaRPr lang="tr"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pic>
        <p:nvPicPr>
          <p:cNvPr id="7" name="Grafik 5">
            <a:extLst>
              <a:ext uri="{FF2B5EF4-FFF2-40B4-BE49-F238E27FC236}">
                <a16:creationId xmlns:a16="http://schemas.microsoft.com/office/drawing/2014/main" id="{2B8B9555-9FFF-FF10-D444-07BAEEAF103C}"/>
              </a:ext>
            </a:extLst>
          </p:cNvPr>
          <p:cNvPicPr>
            <a:picLocks noChangeAspect="1"/>
          </p:cNvPicPr>
          <p:nvPr/>
        </p:nvPicPr>
        <p:blipFill>
          <a:blip r:embed="rId8"/>
          <a:stretch/>
        </p:blipFill>
        <p:spPr bwMode="auto">
          <a:xfrm>
            <a:off x="8193737" y="1236111"/>
            <a:ext cx="2803949" cy="4333375"/>
          </a:xfrm>
          <a:prstGeom prst="rect">
            <a:avLst/>
          </a:prstGeom>
        </p:spPr>
      </p:pic>
      <p:sp>
        <p:nvSpPr>
          <p:cNvPr id="8" name="Rechteck 3"/>
          <p:cNvSpPr/>
          <p:nvPr/>
        </p:nvSpPr>
        <p:spPr bwMode="auto">
          <a:xfrm>
            <a:off x="929054" y="2175664"/>
            <a:ext cx="6096000" cy="2818720"/>
          </a:xfrm>
          <a:prstGeom prst="rect">
            <a:avLst/>
          </a:prstGeom>
        </p:spPr>
        <p:txBody>
          <a:bodyPr>
            <a:spAutoFit/>
          </a:bodyPr>
          <a:lstStyle/>
          <a:p>
            <a:pPr>
              <a:lnSpc>
                <a:spcPct val="150000"/>
              </a:lnSpc>
              <a:buClr>
                <a:srgbClr val="000000"/>
              </a:buClr>
              <a:defRPr/>
            </a:pPr>
            <a:r>
              <a:rPr lang="tr" sz="2000" b="1" noProof="0" dirty="0">
                <a:solidFill>
                  <a:srgbClr val="000000"/>
                </a:solidFill>
                <a:latin typeface="Poppins"/>
                <a:cs typeface="Calibri" panose="020F0502020204030204" pitchFamily="34" charset="0"/>
              </a:rPr>
              <a:t>Görev 3.2: Bu posteri bireysel olarak okuyun. </a:t>
            </a:r>
          </a:p>
          <a:p>
            <a:pPr>
              <a:lnSpc>
                <a:spcPct val="150000"/>
              </a:lnSpc>
              <a:buClr>
                <a:srgbClr val="000000"/>
              </a:buClr>
              <a:defRPr/>
            </a:pPr>
            <a:r>
              <a:rPr lang="tr" sz="2000" b="1" noProof="0" dirty="0">
                <a:solidFill>
                  <a:srgbClr val="000000"/>
                </a:solidFill>
                <a:latin typeface="Poppins"/>
                <a:cs typeface="Calibri" panose="020F0502020204030204" pitchFamily="34" charset="0"/>
              </a:rPr>
              <a:t>Kendi kelimelerinizle açıklayın (Grup çalışması)</a:t>
            </a:r>
          </a:p>
          <a:p>
            <a:pPr marL="342900" indent="-342900">
              <a:lnSpc>
                <a:spcPct val="150000"/>
              </a:lnSpc>
              <a:buClr>
                <a:srgbClr val="000000"/>
              </a:buClr>
              <a:buFont typeface="Arial" panose="020B0604020202020204" pitchFamily="34" charset="0"/>
              <a:buChar char="•"/>
              <a:defRPr/>
            </a:pPr>
            <a:r>
              <a:rPr lang="tr" sz="2000" i="1" noProof="0" dirty="0">
                <a:solidFill>
                  <a:srgbClr val="000000"/>
                </a:solidFill>
                <a:latin typeface="Poppins"/>
                <a:cs typeface="Calibri" panose="020F0502020204030204" pitchFamily="34" charset="0"/>
              </a:rPr>
              <a:t>Sağlıklı toprak nedir?  </a:t>
            </a:r>
          </a:p>
          <a:p>
            <a:pPr marL="342900" indent="-342900">
              <a:lnSpc>
                <a:spcPct val="150000"/>
              </a:lnSpc>
              <a:buClr>
                <a:srgbClr val="000000"/>
              </a:buClr>
              <a:buFont typeface="Arial" panose="020B0604020202020204" pitchFamily="34" charset="0"/>
              <a:buChar char="•"/>
              <a:defRPr/>
            </a:pPr>
            <a:r>
              <a:rPr lang="tr" sz="2000" i="1" noProof="0" dirty="0">
                <a:solidFill>
                  <a:srgbClr val="000000"/>
                </a:solidFill>
                <a:latin typeface="Poppins"/>
                <a:cs typeface="Calibri" panose="020F0502020204030204" pitchFamily="34" charset="0"/>
              </a:rPr>
              <a:t>Nasıl görünür?</a:t>
            </a:r>
            <a:endParaRPr lang="tr" sz="2000" i="1" noProof="0" dirty="0">
              <a:latin typeface="Poppins"/>
              <a:cs typeface="Calibri" panose="020F0502020204030204" pitchFamily="34" charset="0"/>
            </a:endParaRPr>
          </a:p>
          <a:p>
            <a:pPr marL="342900" indent="-342900">
              <a:lnSpc>
                <a:spcPct val="150000"/>
              </a:lnSpc>
              <a:buClr>
                <a:srgbClr val="000000"/>
              </a:buClr>
              <a:buFont typeface="Arial" panose="020B0604020202020204" pitchFamily="34" charset="0"/>
              <a:buChar char="•"/>
              <a:defRPr/>
            </a:pPr>
            <a:r>
              <a:rPr lang="tr" sz="2000" i="1" noProof="0" dirty="0">
                <a:latin typeface="Poppins"/>
                <a:cs typeface="Calibri" panose="020F0502020204030204" pitchFamily="34" charset="0"/>
              </a:rPr>
              <a:t>…</a:t>
            </a:r>
            <a:endParaRPr lang="tr" sz="2000" noProof="0" dirty="0">
              <a:latin typeface="Poppins"/>
              <a:cs typeface="Calibri" panose="020F0502020204030204" pitchFamily="34" charset="0"/>
            </a:endParaRPr>
          </a:p>
        </p:txBody>
      </p:sp>
      <p:sp>
        <p:nvSpPr>
          <p:cNvPr id="5" name="Textfeld 33">
            <a:extLst>
              <a:ext uri="{FF2B5EF4-FFF2-40B4-BE49-F238E27FC236}">
                <a16:creationId xmlns:a16="http://schemas.microsoft.com/office/drawing/2014/main" id="{064DB45F-506D-7B7C-C36F-671A8588904A}"/>
              </a:ext>
            </a:extLst>
          </p:cNvPr>
          <p:cNvSpPr txBox="1"/>
          <p:nvPr/>
        </p:nvSpPr>
        <p:spPr bwMode="auto">
          <a:xfrm>
            <a:off x="7922683" y="5649621"/>
            <a:ext cx="3612963" cy="261610"/>
          </a:xfrm>
          <a:prstGeom prst="rect">
            <a:avLst/>
          </a:prstGeom>
          <a:noFill/>
        </p:spPr>
        <p:txBody>
          <a:bodyPr wrap="square" lIns="91440" tIns="45720" rIns="91440" bIns="45720" rtlCol="0" anchor="t">
            <a:spAutoFit/>
          </a:bodyPr>
          <a:lstStyle/>
          <a:p>
            <a:pPr>
              <a:defRPr/>
            </a:pPr>
            <a:r>
              <a:rPr lang="tr" sz="1100" dirty="0">
                <a:solidFill>
                  <a:srgbClr val="333333"/>
                </a:solidFill>
                <a:highlight>
                  <a:srgbClr val="FFFFFF"/>
                </a:highlight>
                <a:latin typeface="Segoe UI"/>
                <a:cs typeface="Segoe UI"/>
              </a:rPr>
              <a:t>Kaynak:</a:t>
            </a:r>
            <a:r>
              <a:rPr lang="tr" sz="1100" dirty="0">
                <a:solidFill>
                  <a:srgbClr val="00B0F0"/>
                </a:solidFill>
                <a:highlight>
                  <a:srgbClr val="FFFFFF"/>
                </a:highlight>
                <a:latin typeface="Segoe UI"/>
                <a:cs typeface="Segoe UI"/>
              </a:rPr>
              <a:t> </a:t>
            </a:r>
            <a:r>
              <a:rPr lang="tr" sz="1100" dirty="0">
                <a:solidFill>
                  <a:srgbClr val="00B0F0"/>
                </a:solidFill>
                <a:highlight>
                  <a:srgbClr val="FFFFFF"/>
                </a:highlight>
                <a:latin typeface="Segoe UI"/>
                <a:cs typeface="Segoe UI"/>
                <a:hlinkClick r:id="rId9">
                  <a:extLst>
                    <a:ext uri="{A12FA001-AC4F-418D-AE19-62706E023703}">
                      <ahyp:hlinkClr xmlns:ahyp="http://schemas.microsoft.com/office/drawing/2018/hyperlinkcolor" val="tx"/>
                    </a:ext>
                  </a:extLst>
                </a:hlinkClick>
              </a:rPr>
              <a:t>https://talborne.co.za/soil-health</a:t>
            </a:r>
            <a:endParaRPr lang="tr" sz="1100">
              <a:solidFill>
                <a:srgbClr val="00B0F0"/>
              </a:solidFill>
              <a:hlinkClick r:id="rId9">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76696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Textfeld 2"/>
          <p:cNvSpPr txBox="1"/>
          <p:nvPr/>
        </p:nvSpPr>
        <p:spPr bwMode="auto">
          <a:xfrm>
            <a:off x="964616" y="3255526"/>
            <a:ext cx="7562680" cy="2357056"/>
          </a:xfrm>
          <a:prstGeom prst="rect">
            <a:avLst/>
          </a:prstGeom>
          <a:noFill/>
          <a:ln w="12700">
            <a:solidFill>
              <a:schemeClr val="tx1"/>
            </a:solidFill>
          </a:ln>
        </p:spPr>
        <p:txBody>
          <a:bodyPr wrap="square" rtlCol="0">
            <a:spAutoFit/>
          </a:bodyPr>
          <a:lstStyle/>
          <a:p>
            <a:pPr marL="342900" marR="0" lvl="0" indent="-342900">
              <a:lnSpc>
                <a:spcPct val="150000"/>
              </a:lnSpc>
              <a:spcBef>
                <a:spcPts val="0"/>
              </a:spcBef>
              <a:spcAft>
                <a:spcPts val="0"/>
              </a:spcAft>
              <a:buClr>
                <a:srgbClr val="000000"/>
              </a:buClr>
              <a:buSzTx/>
              <a:buFont typeface="Arial" panose="020B0604020202020204" pitchFamily="34" charset="0"/>
              <a:buChar char="•"/>
              <a:defRPr/>
            </a:pPr>
            <a:r>
              <a:rPr lang="tr" sz="2000" noProof="0" dirty="0">
                <a:solidFill>
                  <a:srgbClr val="000000"/>
                </a:solidFill>
                <a:latin typeface="Poppins"/>
                <a:cs typeface="Calibri" panose="020F0502020204030204" pitchFamily="34" charset="0"/>
              </a:rPr>
              <a:t>Öğrenciler buldukları her hayvan hakkında bilgi kartı alırlar.</a:t>
            </a:r>
          </a:p>
          <a:p>
            <a:pPr marL="342900" marR="0" lvl="0" indent="-342900">
              <a:lnSpc>
                <a:spcPct val="150000"/>
              </a:lnSpc>
              <a:spcBef>
                <a:spcPts val="0"/>
              </a:spcBef>
              <a:spcAft>
                <a:spcPts val="0"/>
              </a:spcAft>
              <a:buClr>
                <a:srgbClr val="000000"/>
              </a:buClr>
              <a:buSzTx/>
              <a:buFont typeface="Arial" panose="020B0604020202020204" pitchFamily="34" charset="0"/>
              <a:buChar char="•"/>
              <a:defRPr/>
            </a:pPr>
            <a:r>
              <a:rPr lang="tr" sz="2000" noProof="0" dirty="0">
                <a:solidFill>
                  <a:srgbClr val="000000"/>
                </a:solidFill>
                <a:latin typeface="Poppins"/>
                <a:cs typeface="Calibri" panose="020F0502020204030204" pitchFamily="34" charset="0"/>
              </a:rPr>
              <a:t>Öğrenciler, belirli bir hayvanın toprak sistemine nasıl katkıda bulunduğunu açıklamak için kısa bir sunum hazırlarlar.  </a:t>
            </a:r>
          </a:p>
        </p:txBody>
      </p:sp>
      <p:pic>
        <p:nvPicPr>
          <p:cNvPr id="5" name="Grafik 4"/>
          <p:cNvPicPr>
            <a:picLocks noChangeAspect="1"/>
          </p:cNvPicPr>
          <p:nvPr/>
        </p:nvPicPr>
        <p:blipFill>
          <a:blip r:embed="rId8"/>
          <a:stretch/>
        </p:blipFill>
        <p:spPr bwMode="auto">
          <a:xfrm>
            <a:off x="8832762" y="2930681"/>
            <a:ext cx="1466434" cy="1466434"/>
          </a:xfrm>
          <a:prstGeom prst="rect">
            <a:avLst/>
          </a:prstGeom>
        </p:spPr>
      </p:pic>
      <p:sp>
        <p:nvSpPr>
          <p:cNvPr id="6" name="Textfeld 5">
            <a:extLst>
              <a:ext uri="{FF2B5EF4-FFF2-40B4-BE49-F238E27FC236}">
                <a16:creationId xmlns:a16="http://schemas.microsoft.com/office/drawing/2014/main" id="{185F0AE5-40CA-40FB-AEF3-3995A988E8DB}"/>
              </a:ext>
            </a:extLst>
          </p:cNvPr>
          <p:cNvSpPr txBox="1"/>
          <p:nvPr/>
        </p:nvSpPr>
        <p:spPr>
          <a:xfrm>
            <a:off x="964616" y="2093469"/>
            <a:ext cx="6945029" cy="707886"/>
          </a:xfrm>
          <a:prstGeom prst="rect">
            <a:avLst/>
          </a:prstGeom>
          <a:noFill/>
        </p:spPr>
        <p:txBody>
          <a:bodyPr wrap="square" rtlCol="0">
            <a:spAutoFit/>
          </a:bodyPr>
          <a:lstStyle/>
          <a:p>
            <a:r>
              <a:rPr lang="tr" sz="2000" b="1" u="sng" noProof="0" dirty="0">
                <a:latin typeface="Poppins"/>
              </a:rPr>
              <a:t>Görev 3.3. </a:t>
            </a:r>
            <a:r>
              <a:rPr lang="tr" sz="2000" noProof="0" dirty="0">
                <a:latin typeface="Poppins"/>
              </a:rPr>
              <a:t>Toprak hayvanlarını keşfettikten sonra, bu görevler öğrencilerin daha önce öğrendiklerini açıklamalarını sağlayacaktır.</a:t>
            </a:r>
          </a:p>
        </p:txBody>
      </p:sp>
      <p:pic>
        <p:nvPicPr>
          <p:cNvPr id="8" name="Grafik 7" descr="Lehrer">
            <a:extLst>
              <a:ext uri="{FF2B5EF4-FFF2-40B4-BE49-F238E27FC236}">
                <a16:creationId xmlns:a16="http://schemas.microsoft.com/office/drawing/2014/main" id="{BE0F0975-E2D7-464D-A71B-1A2F65BAF81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20333" y="4397115"/>
            <a:ext cx="914400" cy="914400"/>
          </a:xfrm>
          <a:prstGeom prst="rect">
            <a:avLst/>
          </a:prstGeom>
        </p:spPr>
      </p:pic>
      <p:sp>
        <p:nvSpPr>
          <p:cNvPr id="4" name="Title 3">
            <a:extLst>
              <a:ext uri="{FF2B5EF4-FFF2-40B4-BE49-F238E27FC236}">
                <a16:creationId xmlns:a16="http://schemas.microsoft.com/office/drawing/2014/main" id="{B6012733-7EBF-DBE4-1D0D-82BAB1FDEBF1}"/>
              </a:ext>
            </a:extLst>
          </p:cNvPr>
          <p:cNvSpPr>
            <a:spLocks noGrp="1"/>
          </p:cNvSpPr>
          <p:nvPr>
            <p:ph type="title"/>
          </p:nvPr>
        </p:nvSpPr>
        <p:spPr/>
        <p:txBody>
          <a:bodyPr>
            <a:normAutofit/>
          </a:bodyPr>
          <a:lstStyle/>
          <a:p>
            <a:r>
              <a:rPr lang="tr" dirty="0"/>
              <a:t>Açıklayanlar en çok öğrenenlerdİr</a:t>
            </a:r>
          </a:p>
        </p:txBody>
      </p:sp>
      <p:sp>
        <p:nvSpPr>
          <p:cNvPr id="7" name="Textfeld 13">
            <a:extLst>
              <a:ext uri="{FF2B5EF4-FFF2-40B4-BE49-F238E27FC236}">
                <a16:creationId xmlns:a16="http://schemas.microsoft.com/office/drawing/2014/main" id="{0B7D8F7A-DE3C-75AC-DDEA-334208F99F3E}"/>
              </a:ext>
            </a:extLst>
          </p:cNvPr>
          <p:cNvSpPr txBox="1"/>
          <p:nvPr/>
        </p:nvSpPr>
        <p:spPr bwMode="auto">
          <a:xfrm>
            <a:off x="955335" y="1236111"/>
            <a:ext cx="1565615"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Açıklama</a:t>
            </a:r>
            <a:endParaRPr lang="tr"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pic>
        <p:nvPicPr>
          <p:cNvPr id="5" name="Grafik 4"/>
          <p:cNvPicPr>
            <a:picLocks noChangeAspect="1"/>
          </p:cNvPicPr>
          <p:nvPr/>
        </p:nvPicPr>
        <p:blipFill>
          <a:blip r:embed="rId8"/>
          <a:stretch/>
        </p:blipFill>
        <p:spPr bwMode="auto">
          <a:xfrm>
            <a:off x="9669667" y="2580324"/>
            <a:ext cx="1697351" cy="1697351"/>
          </a:xfrm>
          <a:prstGeom prst="rect">
            <a:avLst/>
          </a:prstGeom>
        </p:spPr>
      </p:pic>
      <p:sp>
        <p:nvSpPr>
          <p:cNvPr id="7" name="Rechteck 6"/>
          <p:cNvSpPr/>
          <p:nvPr/>
        </p:nvSpPr>
        <p:spPr bwMode="auto">
          <a:xfrm>
            <a:off x="2651250" y="6498067"/>
            <a:ext cx="6096000" cy="261610"/>
          </a:xfrm>
          <a:prstGeom prst="rect">
            <a:avLst/>
          </a:prstGeom>
        </p:spPr>
        <p:txBody>
          <a:bodyPr lIns="91440" tIns="45720" rIns="91440" bIns="45720" anchor="t">
            <a:spAutoFit/>
          </a:bodyPr>
          <a:lstStyle/>
          <a:p>
            <a:pPr>
              <a:defRPr/>
            </a:pPr>
            <a:endParaRPr lang="tr" sz="1050" noProof="0" dirty="0"/>
          </a:p>
        </p:txBody>
      </p:sp>
      <p:sp>
        <p:nvSpPr>
          <p:cNvPr id="3" name="Rechteck 2"/>
          <p:cNvSpPr/>
          <p:nvPr/>
        </p:nvSpPr>
        <p:spPr bwMode="auto">
          <a:xfrm>
            <a:off x="567559" y="1876673"/>
            <a:ext cx="8864360" cy="2961580"/>
          </a:xfrm>
          <a:prstGeom prst="rect">
            <a:avLst/>
          </a:prstGeom>
        </p:spPr>
        <p:txBody>
          <a:bodyPr wrap="square">
            <a:spAutoFit/>
          </a:bodyPr>
          <a:lstStyle/>
          <a:p>
            <a:pPr marL="342900" indent="-342900">
              <a:lnSpc>
                <a:spcPct val="150000"/>
              </a:lnSpc>
              <a:buFont typeface="Arial" panose="020B0604020202020204" pitchFamily="34" charset="0"/>
              <a:buChar char="•"/>
              <a:defRPr/>
            </a:pPr>
            <a:r>
              <a:rPr lang="tr" noProof="0" dirty="0">
                <a:latin typeface="Poppins"/>
                <a:cs typeface="Calibri" panose="020F0502020204030204" pitchFamily="34" charset="0"/>
              </a:rPr>
              <a:t>Açıklamalar, hâlâ en sık kullanılan öğretim aracıdır.</a:t>
            </a:r>
          </a:p>
          <a:p>
            <a:pPr marL="342900" indent="-342900">
              <a:lnSpc>
                <a:spcPct val="150000"/>
              </a:lnSpc>
              <a:buFont typeface="Arial" panose="020B0604020202020204" pitchFamily="34" charset="0"/>
              <a:buChar char="•"/>
              <a:defRPr/>
            </a:pPr>
            <a:r>
              <a:rPr lang="tr" noProof="0" dirty="0">
                <a:latin typeface="Poppins"/>
                <a:cs typeface="Calibri" panose="020F0502020204030204" pitchFamily="34" charset="0"/>
              </a:rPr>
              <a:t>Esas olarak açıklama yapanlar en çok bilgiyi öğrenirler.</a:t>
            </a:r>
          </a:p>
          <a:p>
            <a:pPr marL="342900" indent="-342900">
              <a:lnSpc>
                <a:spcPct val="150000"/>
              </a:lnSpc>
              <a:buFont typeface="Arial" panose="020B0604020202020204" pitchFamily="34" charset="0"/>
              <a:buChar char="•"/>
              <a:defRPr/>
            </a:pPr>
            <a:r>
              <a:rPr lang="tr" noProof="0" dirty="0">
                <a:latin typeface="Poppins"/>
                <a:cs typeface="Calibri" panose="020F0502020204030204" pitchFamily="34" charset="0"/>
              </a:rPr>
              <a:t>Açıklamalar ancak öğrenci kendi kendine açıklama yapmakta zorlanıyorsa veya açıklamalar yetersiz kalıyorsa öğretmen tarafından yapılmalıdır.</a:t>
            </a:r>
          </a:p>
          <a:p>
            <a:pPr marL="342900" indent="-342900">
              <a:lnSpc>
                <a:spcPct val="150000"/>
              </a:lnSpc>
              <a:buFont typeface="Arial" panose="020B0604020202020204" pitchFamily="34" charset="0"/>
              <a:buChar char="•"/>
              <a:defRPr/>
            </a:pPr>
            <a:r>
              <a:rPr lang="tr" noProof="0" dirty="0">
                <a:latin typeface="Poppins"/>
                <a:cs typeface="Calibri" panose="020F0502020204030204" pitchFamily="34" charset="0"/>
              </a:rPr>
              <a:t>Bir açıklamanın kısmen yanlış olduğuna dair geri bildirim yapılması, öğrenme başarısına zarar verir.</a:t>
            </a:r>
          </a:p>
        </p:txBody>
      </p:sp>
      <p:sp>
        <p:nvSpPr>
          <p:cNvPr id="4" name="Rechteck 3"/>
          <p:cNvSpPr/>
          <p:nvPr/>
        </p:nvSpPr>
        <p:spPr bwMode="auto">
          <a:xfrm>
            <a:off x="1506187" y="5106563"/>
            <a:ext cx="8504372" cy="707886"/>
          </a:xfrm>
          <a:prstGeom prst="rect">
            <a:avLst/>
          </a:prstGeom>
          <a:ln>
            <a:solidFill>
              <a:schemeClr val="tx1"/>
            </a:solidFill>
          </a:ln>
        </p:spPr>
        <p:txBody>
          <a:bodyPr wrap="square">
            <a:spAutoFit/>
          </a:bodyPr>
          <a:lstStyle/>
          <a:p>
            <a:pPr algn="ctr">
              <a:defRPr/>
            </a:pPr>
            <a:r>
              <a:rPr lang="tr" sz="2000" b="1" i="1" noProof="0" dirty="0">
                <a:latin typeface="Poppins"/>
                <a:cs typeface="Calibri" panose="020F0502020204030204" pitchFamily="34" charset="0"/>
              </a:rPr>
              <a:t>-&gt; Öğrencilere, örnekler içeren çözümler kullanarak içeriği kendilerinin açıklamalarını söylemek çok daha verimlidir.</a:t>
            </a:r>
          </a:p>
        </p:txBody>
      </p:sp>
      <p:sp>
        <p:nvSpPr>
          <p:cNvPr id="6" name="Title 5">
            <a:extLst>
              <a:ext uri="{FF2B5EF4-FFF2-40B4-BE49-F238E27FC236}">
                <a16:creationId xmlns:a16="http://schemas.microsoft.com/office/drawing/2014/main" id="{E3606A0A-D25F-4F0E-0D3F-5DCF075F6021}"/>
              </a:ext>
            </a:extLst>
          </p:cNvPr>
          <p:cNvSpPr>
            <a:spLocks noGrp="1"/>
          </p:cNvSpPr>
          <p:nvPr>
            <p:ph type="title"/>
          </p:nvPr>
        </p:nvSpPr>
        <p:spPr/>
        <p:txBody>
          <a:bodyPr/>
          <a:lstStyle/>
          <a:p>
            <a:r>
              <a:rPr lang="tr" dirty="0"/>
              <a:t>açıklama</a:t>
            </a:r>
          </a:p>
        </p:txBody>
      </p:sp>
      <p:sp>
        <p:nvSpPr>
          <p:cNvPr id="8" name="Textfeld 13">
            <a:extLst>
              <a:ext uri="{FF2B5EF4-FFF2-40B4-BE49-F238E27FC236}">
                <a16:creationId xmlns:a16="http://schemas.microsoft.com/office/drawing/2014/main" id="{864F25F5-D3E8-1E28-7B4B-A07D935DD4E0}"/>
              </a:ext>
            </a:extLst>
          </p:cNvPr>
          <p:cNvSpPr txBox="1"/>
          <p:nvPr/>
        </p:nvSpPr>
        <p:spPr bwMode="auto">
          <a:xfrm>
            <a:off x="955335" y="1236111"/>
            <a:ext cx="1521165"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Açıklama</a:t>
            </a:r>
            <a:endParaRPr lang="tr"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2" name="Rechteck 1"/>
          <p:cNvSpPr/>
          <p:nvPr/>
        </p:nvSpPr>
        <p:spPr bwMode="auto">
          <a:xfrm>
            <a:off x="1139659" y="1978253"/>
            <a:ext cx="8195193" cy="3785652"/>
          </a:xfrm>
          <a:prstGeom prst="rect">
            <a:avLst/>
          </a:prstGeom>
        </p:spPr>
        <p:txBody>
          <a:bodyPr wrap="square">
            <a:spAutoFit/>
          </a:bodyPr>
          <a:lstStyle/>
          <a:p>
            <a:pPr marL="457200" indent="-457200">
              <a:buFont typeface="+mj-lt"/>
              <a:buAutoNum type="arabicPeriod"/>
              <a:defRPr/>
            </a:pPr>
            <a:r>
              <a:rPr lang="tr" noProof="0" dirty="0">
                <a:latin typeface="Poppins"/>
                <a:cs typeface="Calibri" panose="020F0502020204030204" pitchFamily="34" charset="0"/>
              </a:rPr>
              <a:t>Konuyu adlandırın, amacını belirtin ve ana hatlarını çizin.</a:t>
            </a:r>
          </a:p>
          <a:p>
            <a:pPr marL="457200" indent="-457200">
              <a:buFont typeface="+mj-lt"/>
              <a:buAutoNum type="arabicPeriod"/>
              <a:defRPr/>
            </a:pPr>
            <a:r>
              <a:rPr lang="tr" noProof="0" dirty="0">
                <a:latin typeface="Poppins"/>
                <a:cs typeface="Calibri" panose="020F0502020204030204" pitchFamily="34" charset="0"/>
              </a:rPr>
              <a:t>Yapılandırılmış ve organize bir şekilde ilerleyin - Nedensel ilişkileri açıkça belirtin. </a:t>
            </a:r>
          </a:p>
          <a:p>
            <a:pPr marL="457200" indent="-457200">
              <a:buFont typeface="+mj-lt"/>
              <a:buAutoNum type="arabicPeriod"/>
              <a:defRPr/>
            </a:pPr>
            <a:r>
              <a:rPr lang="tr" noProof="0" dirty="0">
                <a:latin typeface="Poppins"/>
                <a:cs typeface="Calibri" panose="020F0502020204030204" pitchFamily="34" charset="0"/>
              </a:rPr>
              <a:t>Bilinenlerden yola çıkın ve benzetmelerden yararlanın.</a:t>
            </a:r>
          </a:p>
          <a:p>
            <a:pPr marL="457200" indent="-457200">
              <a:buFont typeface="+mj-lt"/>
              <a:buAutoNum type="arabicPeriod"/>
              <a:defRPr/>
            </a:pPr>
            <a:r>
              <a:rPr lang="tr" noProof="0" dirty="0">
                <a:latin typeface="Poppins"/>
                <a:cs typeface="Calibri" panose="020F0502020204030204" pitchFamily="34" charset="0"/>
              </a:rPr>
              <a:t>Örneklerle konuyu somutlaştırın</a:t>
            </a:r>
          </a:p>
          <a:p>
            <a:pPr marL="457200" indent="-457200">
              <a:buFont typeface="+mj-lt"/>
              <a:buAutoNum type="arabicPeriod"/>
              <a:defRPr/>
            </a:pPr>
            <a:r>
              <a:rPr lang="tr" noProof="0" dirty="0">
                <a:latin typeface="Poppins"/>
                <a:cs typeface="Calibri" panose="020F0502020204030204" pitchFamily="34" charset="0"/>
              </a:rPr>
              <a:t>Medya kullanarak görselleştirin</a:t>
            </a:r>
          </a:p>
          <a:p>
            <a:pPr marL="457200" indent="-457200">
              <a:buFont typeface="+mj-lt"/>
              <a:buAutoNum type="arabicPeriod"/>
              <a:defRPr/>
            </a:pPr>
            <a:r>
              <a:rPr lang="tr" noProof="0" dirty="0">
                <a:latin typeface="Poppins"/>
                <a:cs typeface="Calibri" panose="020F0502020204030204" pitchFamily="34" charset="0"/>
              </a:rPr>
              <a:t>Önemli noktaları sözlü olarak, jestlerle vurgulayın, yazın, düşüncelere fırsat tanımak için duraklayın ve göz teması kurun.</a:t>
            </a:r>
          </a:p>
          <a:p>
            <a:pPr marL="457200" indent="-457200">
              <a:buFont typeface="+mj-lt"/>
              <a:buAutoNum type="arabicPeriod"/>
              <a:defRPr/>
            </a:pPr>
            <a:r>
              <a:rPr lang="tr" noProof="0" dirty="0">
                <a:latin typeface="Poppins"/>
                <a:cs typeface="Calibri" panose="020F0502020204030204" pitchFamily="34" charset="0"/>
              </a:rPr>
              <a:t>Etkileşimli bir şekilde iletişim kurun, ancak soru sormayın/sorgulamayın.</a:t>
            </a:r>
          </a:p>
          <a:p>
            <a:pPr marL="457200" indent="-457200">
              <a:buFont typeface="+mj-lt"/>
              <a:buAutoNum type="arabicPeriod"/>
              <a:defRPr/>
            </a:pPr>
            <a:r>
              <a:rPr lang="tr" noProof="0" dirty="0">
                <a:latin typeface="Poppins"/>
                <a:cs typeface="Calibri" panose="020F0502020204030204" pitchFamily="34" charset="0"/>
              </a:rPr>
              <a:t>Dilsel karmaşıklığı sınırlayın, sade konuşun.</a:t>
            </a:r>
          </a:p>
          <a:p>
            <a:pPr marL="457200" indent="-457200">
              <a:buFont typeface="+mj-lt"/>
              <a:buAutoNum type="arabicPeriod"/>
              <a:defRPr/>
            </a:pPr>
            <a:r>
              <a:rPr lang="tr" noProof="0" dirty="0">
                <a:latin typeface="Poppins"/>
                <a:cs typeface="Calibri" panose="020F0502020204030204" pitchFamily="34" charset="0"/>
              </a:rPr>
              <a:t>Tekrar yapın ve ara noktalar belirleyin.</a:t>
            </a:r>
          </a:p>
          <a:p>
            <a:pPr marL="457200" indent="-457200">
              <a:buFont typeface="+mj-lt"/>
              <a:buAutoNum type="arabicPeriod"/>
              <a:defRPr/>
            </a:pPr>
            <a:r>
              <a:rPr lang="tr" noProof="0" dirty="0">
                <a:latin typeface="Poppins"/>
                <a:cs typeface="Calibri" panose="020F0502020204030204" pitchFamily="34" charset="0"/>
              </a:rPr>
              <a:t>Dinamik olun ve kendi coşkunuzu yansıtın.</a:t>
            </a:r>
            <a:endParaRPr lang="tr" sz="2000" noProof="0" dirty="0">
              <a:latin typeface="Poppins"/>
              <a:cs typeface="Calibri" panose="020F0502020204030204" pitchFamily="34" charset="0"/>
            </a:endParaRPr>
          </a:p>
        </p:txBody>
      </p:sp>
      <p:sp>
        <p:nvSpPr>
          <p:cNvPr id="4" name="Title 3">
            <a:extLst>
              <a:ext uri="{FF2B5EF4-FFF2-40B4-BE49-F238E27FC236}">
                <a16:creationId xmlns:a16="http://schemas.microsoft.com/office/drawing/2014/main" id="{D5C4A65B-2E21-201B-2062-A380D51D50C6}"/>
              </a:ext>
            </a:extLst>
          </p:cNvPr>
          <p:cNvSpPr>
            <a:spLocks noGrp="1"/>
          </p:cNvSpPr>
          <p:nvPr>
            <p:ph type="title"/>
          </p:nvPr>
        </p:nvSpPr>
        <p:spPr/>
        <p:txBody>
          <a:bodyPr>
            <a:normAutofit/>
          </a:bodyPr>
          <a:lstStyle/>
          <a:p>
            <a:r>
              <a:rPr lang="tr" dirty="0">
                <a:cs typeface="Arial"/>
              </a:rPr>
              <a:t>Okul Ortamında İyİ Bir Açıklamanın On Özellİğİ</a:t>
            </a:r>
            <a:endParaRPr lang="tr" dirty="0"/>
          </a:p>
        </p:txBody>
      </p:sp>
      <p:pic>
        <p:nvPicPr>
          <p:cNvPr id="6" name="Grafik 4">
            <a:extLst>
              <a:ext uri="{FF2B5EF4-FFF2-40B4-BE49-F238E27FC236}">
                <a16:creationId xmlns:a16="http://schemas.microsoft.com/office/drawing/2014/main" id="{6A21B694-FEA7-BE4C-69DC-610CA9503288}"/>
              </a:ext>
            </a:extLst>
          </p:cNvPr>
          <p:cNvPicPr>
            <a:picLocks noChangeAspect="1"/>
          </p:cNvPicPr>
          <p:nvPr/>
        </p:nvPicPr>
        <p:blipFill>
          <a:blip r:embed="rId8"/>
          <a:stretch/>
        </p:blipFill>
        <p:spPr bwMode="auto">
          <a:xfrm>
            <a:off x="9669667" y="2580324"/>
            <a:ext cx="1697351" cy="1697351"/>
          </a:xfrm>
          <a:prstGeom prst="rect">
            <a:avLst/>
          </a:prstGeom>
        </p:spPr>
      </p:pic>
      <p:sp>
        <p:nvSpPr>
          <p:cNvPr id="7" name="Textfeld 13">
            <a:extLst>
              <a:ext uri="{FF2B5EF4-FFF2-40B4-BE49-F238E27FC236}">
                <a16:creationId xmlns:a16="http://schemas.microsoft.com/office/drawing/2014/main" id="{2E77CCA7-5183-24F1-22EE-42DEF11D133D}"/>
              </a:ext>
            </a:extLst>
          </p:cNvPr>
          <p:cNvSpPr txBox="1"/>
          <p:nvPr/>
        </p:nvSpPr>
        <p:spPr bwMode="auto">
          <a:xfrm>
            <a:off x="955335" y="1236111"/>
            <a:ext cx="1559265"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Açıklama</a:t>
            </a:r>
            <a:endParaRPr lang="tr"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7" name="Rechteck 6"/>
          <p:cNvSpPr/>
          <p:nvPr/>
        </p:nvSpPr>
        <p:spPr bwMode="auto">
          <a:xfrm>
            <a:off x="5943600" y="5456228"/>
            <a:ext cx="6096000" cy="415498"/>
          </a:xfrm>
          <a:prstGeom prst="rect">
            <a:avLst/>
          </a:prstGeom>
        </p:spPr>
        <p:txBody>
          <a:bodyPr>
            <a:spAutoFit/>
          </a:bodyPr>
          <a:lstStyle/>
          <a:p>
            <a:pPr>
              <a:defRPr/>
            </a:pPr>
            <a:r>
              <a:rPr lang="tr" sz="1050" u="sng" noProof="0" dirty="0"/>
              <a:t>(https://www.natur-erforschen.net/wp-content/uploads/2017/08/Pedosph%C3%A4re-2.pdf, 19.05.2025</a:t>
            </a:r>
            <a:r>
              <a:rPr lang="en-GB" sz="1050" u="sng" dirty="0"/>
              <a:t> </a:t>
            </a:r>
            <a:r>
              <a:rPr lang="en-GB" sz="1050" u="sng" dirty="0" err="1"/>
              <a:t>tarihinde</a:t>
            </a:r>
            <a:r>
              <a:rPr lang="en-GB" sz="1050" u="sng" dirty="0"/>
              <a:t> </a:t>
            </a:r>
            <a:r>
              <a:rPr lang="en-GB" sz="1050" u="sng" dirty="0" err="1"/>
              <a:t>erişildi</a:t>
            </a:r>
            <a:r>
              <a:rPr lang="tr" sz="1050" u="sng" noProof="0" dirty="0"/>
              <a:t>)</a:t>
            </a:r>
            <a:r>
              <a:rPr lang="tr" sz="1050" noProof="0" dirty="0"/>
              <a:t> </a:t>
            </a:r>
          </a:p>
        </p:txBody>
      </p:sp>
      <p:sp>
        <p:nvSpPr>
          <p:cNvPr id="8" name="Rechteck 7"/>
          <p:cNvSpPr/>
          <p:nvPr/>
        </p:nvSpPr>
        <p:spPr bwMode="auto">
          <a:xfrm>
            <a:off x="493535" y="2128597"/>
            <a:ext cx="4050980" cy="3323987"/>
          </a:xfrm>
          <a:prstGeom prst="rect">
            <a:avLst/>
          </a:prstGeom>
        </p:spPr>
        <p:txBody>
          <a:bodyPr wrap="square">
            <a:spAutoFit/>
          </a:bodyPr>
          <a:lstStyle/>
          <a:p>
            <a:pPr>
              <a:lnSpc>
                <a:spcPct val="150000"/>
              </a:lnSpc>
              <a:defRPr/>
            </a:pPr>
            <a:r>
              <a:rPr lang="tr" sz="2000" i="1" noProof="0" dirty="0">
                <a:latin typeface="Poppins"/>
                <a:cs typeface="Calibri" panose="020F0502020204030204" pitchFamily="34" charset="0"/>
              </a:rPr>
              <a:t>Bu iki grafiği karşılaştırın ve açıklayın:</a:t>
            </a:r>
          </a:p>
          <a:p>
            <a:pPr marL="342900" indent="-342900">
              <a:lnSpc>
                <a:spcPct val="150000"/>
              </a:lnSpc>
              <a:buFont typeface="Arial" panose="020B0604020202020204" pitchFamily="34" charset="0"/>
              <a:buChar char="•"/>
              <a:defRPr/>
            </a:pPr>
            <a:r>
              <a:rPr lang="tr" sz="2000" i="1" noProof="0" dirty="0">
                <a:latin typeface="Poppins"/>
                <a:cs typeface="Calibri" panose="020F0502020204030204" pitchFamily="34" charset="0"/>
              </a:rPr>
              <a:t>Ne kadar bilgi içeriyorlar?</a:t>
            </a:r>
          </a:p>
          <a:p>
            <a:pPr marL="342900" indent="-342900">
              <a:lnSpc>
                <a:spcPct val="150000"/>
              </a:lnSpc>
              <a:buFont typeface="Arial" panose="020B0604020202020204" pitchFamily="34" charset="0"/>
              <a:buChar char="•"/>
              <a:defRPr/>
            </a:pPr>
            <a:r>
              <a:rPr lang="tr" sz="2000" i="1" noProof="0" dirty="0">
                <a:latin typeface="Poppins"/>
                <a:cs typeface="Calibri" panose="020F0502020204030204" pitchFamily="34" charset="0"/>
              </a:rPr>
              <a:t>Sınıfta hangisini kullanırdınız ve neden?</a:t>
            </a:r>
          </a:p>
          <a:p>
            <a:pPr>
              <a:lnSpc>
                <a:spcPct val="150000"/>
              </a:lnSpc>
              <a:defRPr/>
            </a:pPr>
            <a:endParaRPr lang="tr" sz="2000" i="1" noProof="0" dirty="0">
              <a:latin typeface="Poppins"/>
              <a:cs typeface="Calibri" panose="020F0502020204030204" pitchFamily="34" charset="0"/>
            </a:endParaRPr>
          </a:p>
        </p:txBody>
      </p:sp>
      <p:sp>
        <p:nvSpPr>
          <p:cNvPr id="4" name="AutoShape 2" descr="File:Soil profile.svg - Wikimedia Commons">
            <a:extLst>
              <a:ext uri="{FF2B5EF4-FFF2-40B4-BE49-F238E27FC236}">
                <a16:creationId xmlns:a16="http://schemas.microsoft.com/office/drawing/2014/main" id="{8AA99F7F-192B-4066-9ABF-E19A597964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 noProof="0" dirty="0"/>
          </a:p>
        </p:txBody>
      </p:sp>
      <p:sp>
        <p:nvSpPr>
          <p:cNvPr id="6" name="AutoShape 4" descr="File:Soil profile.svg - Wikimedia Commons">
            <a:extLst>
              <a:ext uri="{FF2B5EF4-FFF2-40B4-BE49-F238E27FC236}">
                <a16:creationId xmlns:a16="http://schemas.microsoft.com/office/drawing/2014/main" id="{82CD19AC-2D11-47F1-83E2-95A71399A9D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 noProof="0" dirty="0"/>
          </a:p>
        </p:txBody>
      </p:sp>
      <p:pic>
        <p:nvPicPr>
          <p:cNvPr id="2054" name="Picture 6" descr="File:Podzol A soils.svg - Wikimedia Commons">
            <a:extLst>
              <a:ext uri="{FF2B5EF4-FFF2-40B4-BE49-F238E27FC236}">
                <a16:creationId xmlns:a16="http://schemas.microsoft.com/office/drawing/2014/main" id="{1FF38792-9CBF-4B4E-8EED-10FF1AB57D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1455" y="1834458"/>
            <a:ext cx="4380144" cy="340105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490A95FC-511B-414C-8942-5C3A9C1BD37A}"/>
              </a:ext>
            </a:extLst>
          </p:cNvPr>
          <p:cNvPicPr>
            <a:picLocks noChangeAspect="1"/>
          </p:cNvPicPr>
          <p:nvPr/>
        </p:nvPicPr>
        <p:blipFill>
          <a:blip r:embed="rId9"/>
          <a:stretch>
            <a:fillRect/>
          </a:stretch>
        </p:blipFill>
        <p:spPr>
          <a:xfrm>
            <a:off x="4544515" y="1776856"/>
            <a:ext cx="2625520" cy="3675728"/>
          </a:xfrm>
          <a:prstGeom prst="rect">
            <a:avLst/>
          </a:prstGeom>
        </p:spPr>
      </p:pic>
      <p:sp>
        <p:nvSpPr>
          <p:cNvPr id="2" name="Title 1">
            <a:extLst>
              <a:ext uri="{FF2B5EF4-FFF2-40B4-BE49-F238E27FC236}">
                <a16:creationId xmlns:a16="http://schemas.microsoft.com/office/drawing/2014/main" id="{660259A8-29DF-1C80-D655-7CF46FE557DB}"/>
              </a:ext>
            </a:extLst>
          </p:cNvPr>
          <p:cNvSpPr>
            <a:spLocks noGrp="1"/>
          </p:cNvSpPr>
          <p:nvPr>
            <p:ph type="title"/>
          </p:nvPr>
        </p:nvSpPr>
        <p:spPr/>
        <p:txBody>
          <a:bodyPr/>
          <a:lstStyle/>
          <a:p>
            <a:r>
              <a:rPr lang="tr" dirty="0"/>
              <a:t>Örnek: Toprak Profİlİ</a:t>
            </a:r>
          </a:p>
        </p:txBody>
      </p:sp>
      <p:sp>
        <p:nvSpPr>
          <p:cNvPr id="9" name="Textfeld 13">
            <a:extLst>
              <a:ext uri="{FF2B5EF4-FFF2-40B4-BE49-F238E27FC236}">
                <a16:creationId xmlns:a16="http://schemas.microsoft.com/office/drawing/2014/main" id="{8941FFF3-713D-D7A2-65B1-F8A52E5EEBF9}"/>
              </a:ext>
            </a:extLst>
          </p:cNvPr>
          <p:cNvSpPr txBox="1"/>
          <p:nvPr/>
        </p:nvSpPr>
        <p:spPr bwMode="auto">
          <a:xfrm>
            <a:off x="955335" y="1236111"/>
            <a:ext cx="1527515"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Açıklama</a:t>
            </a:r>
            <a:endParaRPr lang="tr"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4516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a:extLst>
              <a:ext uri="{FF2B5EF4-FFF2-40B4-BE49-F238E27FC236}">
                <a16:creationId xmlns:a16="http://schemas.microsoft.com/office/drawing/2014/main" id="{46B0184A-4520-0B81-0EA7-187621A3A216}"/>
              </a:ext>
            </a:extLst>
          </p:cNvPr>
          <p:cNvSpPr>
            <a:spLocks noGrp="1"/>
          </p:cNvSpPr>
          <p:nvPr>
            <p:ph type="title"/>
          </p:nvPr>
        </p:nvSpPr>
        <p:spPr/>
        <p:txBody>
          <a:bodyPr/>
          <a:lstStyle/>
          <a:p>
            <a:r>
              <a:rPr lang="tr" dirty="0"/>
              <a:t>Bİlgİ Yoğunluğu</a:t>
            </a:r>
          </a:p>
        </p:txBody>
      </p:sp>
      <p:sp>
        <p:nvSpPr>
          <p:cNvPr id="2" name="Foliennummernplatzhalter 1"/>
          <p:cNvSpPr>
            <a:spLocks noGrp="1"/>
          </p:cNvSpPr>
          <p:nvPr>
            <p:ph type="sldNum" sz="quarter" idx="4294967295"/>
          </p:nvPr>
        </p:nvSpPr>
        <p:spPr bwMode="auto">
          <a:xfrm>
            <a:off x="9448800" y="6356350"/>
            <a:ext cx="2743200" cy="365125"/>
          </a:xfrm>
        </p:spPr>
        <p:txBody>
          <a:bodyPr/>
          <a:lstStyle/>
          <a:p>
            <a:pPr>
              <a:defRPr/>
            </a:pPr>
            <a:fld id="{C78E65DB-0693-4285-868B-A910EFECD7CD}" type="slidenum">
              <a:rPr lang="en-GB" noProof="0" smtClean="0"/>
              <a:t>37</a:t>
            </a:fld>
            <a:endParaRPr lang="tr" noProof="0" dirty="0"/>
          </a:p>
        </p:txBody>
      </p:sp>
      <p:pic>
        <p:nvPicPr>
          <p:cNvPr id="5122" name="Picture 2" descr="File:Soil fauna, climatic gradients and soil heterogeneity.jpg - Wikimedia  Commons">
            <a:extLst>
              <a:ext uri="{FF2B5EF4-FFF2-40B4-BE49-F238E27FC236}">
                <a16:creationId xmlns:a16="http://schemas.microsoft.com/office/drawing/2014/main" id="{B28BF8E5-4992-46D8-8223-147B4AC6F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62" y="1376928"/>
            <a:ext cx="4543060" cy="410414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285B79A6-1642-4469-A98C-130991CC6A90}"/>
              </a:ext>
            </a:extLst>
          </p:cNvPr>
          <p:cNvSpPr txBox="1"/>
          <p:nvPr/>
        </p:nvSpPr>
        <p:spPr>
          <a:xfrm>
            <a:off x="734015" y="2059363"/>
            <a:ext cx="4049486" cy="3477875"/>
          </a:xfrm>
          <a:prstGeom prst="rect">
            <a:avLst/>
          </a:prstGeom>
          <a:noFill/>
        </p:spPr>
        <p:txBody>
          <a:bodyPr wrap="square" rtlCol="0">
            <a:spAutoFit/>
          </a:bodyPr>
          <a:lstStyle/>
          <a:p>
            <a:r>
              <a:rPr lang="tr" sz="2000" noProof="0" dirty="0">
                <a:latin typeface="Poppins"/>
              </a:rPr>
              <a:t>Görsel materyal seçerken öğretmen, öğrencilerin konu hakkındaki mevcut bilgilerini ve görselin karmaşıklığıyla başa çıkma yeteneklerini göz önünde bulundurmalıdır.</a:t>
            </a:r>
          </a:p>
          <a:p>
            <a:endParaRPr lang="tr" sz="2000" noProof="0" dirty="0">
              <a:latin typeface="Poppins"/>
            </a:endParaRPr>
          </a:p>
          <a:p>
            <a:r>
              <a:rPr lang="tr" sz="2000" noProof="0" dirty="0">
                <a:latin typeface="Poppins"/>
              </a:rPr>
              <a:t>Öğrencilerin ihtiyaçlarını karşılamak için farklı karmaşıklık seviyelerinde görseller sunmak mantıklıdır.</a:t>
            </a:r>
          </a:p>
        </p:txBody>
      </p:sp>
      <p:sp>
        <p:nvSpPr>
          <p:cNvPr id="6" name="Textfeld 5"/>
          <p:cNvSpPr txBox="1"/>
          <p:nvPr/>
        </p:nvSpPr>
        <p:spPr>
          <a:xfrm>
            <a:off x="5773774" y="5537238"/>
            <a:ext cx="4343400" cy="600164"/>
          </a:xfrm>
          <a:prstGeom prst="rect">
            <a:avLst/>
          </a:prstGeom>
          <a:noFill/>
        </p:spPr>
        <p:txBody>
          <a:bodyPr wrap="square" rtlCol="0">
            <a:spAutoFit/>
          </a:bodyPr>
          <a:lstStyle/>
          <a:p>
            <a:r>
              <a:rPr lang="tr" sz="1100" noProof="0" dirty="0"/>
              <a:t>Kaynak: Briones, M. (2018). The Serendipitous Value of Soil Fauna in Ecosystem Functioning: The Unexplained Explained, Frontiers. 19.05.2025</a:t>
            </a:r>
          </a:p>
        </p:txBody>
      </p:sp>
      <p:sp>
        <p:nvSpPr>
          <p:cNvPr id="5" name="Textfeld 13">
            <a:extLst>
              <a:ext uri="{FF2B5EF4-FFF2-40B4-BE49-F238E27FC236}">
                <a16:creationId xmlns:a16="http://schemas.microsoft.com/office/drawing/2014/main" id="{1495FB62-0287-960B-A966-7D0B81722F7D}"/>
              </a:ext>
            </a:extLst>
          </p:cNvPr>
          <p:cNvSpPr txBox="1"/>
          <p:nvPr/>
        </p:nvSpPr>
        <p:spPr bwMode="auto">
          <a:xfrm>
            <a:off x="955335" y="1236111"/>
            <a:ext cx="1489415" cy="523220"/>
          </a:xfrm>
          <a:prstGeom prst="rect">
            <a:avLst/>
          </a:prstGeom>
          <a:solidFill>
            <a:srgbClr val="92D050"/>
          </a:solid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Açıklama</a:t>
            </a:r>
            <a:endParaRPr lang="tr" sz="2400" b="0" i="0" u="none" strike="noStrike" cap="none" spc="0" noProof="0" dirty="0">
              <a:ln>
                <a:noFill/>
              </a:ln>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4">
            <a:extLst>
              <a:ext uri="{FF2B5EF4-FFF2-40B4-BE49-F238E27FC236}">
                <a16:creationId xmlns:a16="http://schemas.microsoft.com/office/drawing/2014/main" id="{CACAE935-C384-6F4F-E86C-5BA6D0E78758}"/>
              </a:ext>
            </a:extLst>
          </p:cNvPr>
          <p:cNvSpPr>
            <a:spLocks noGrp="1"/>
          </p:cNvSpPr>
          <p:nvPr>
            <p:ph type="title"/>
          </p:nvPr>
        </p:nvSpPr>
        <p:spPr/>
        <p:txBody>
          <a:bodyPr>
            <a:normAutofit/>
          </a:bodyPr>
          <a:lstStyle/>
          <a:p>
            <a:r>
              <a:rPr lang="tr" dirty="0"/>
              <a:t>görüntü İşleme öğretmen desteğİ gerektİrİr</a:t>
            </a:r>
          </a:p>
        </p:txBody>
      </p:sp>
      <p:sp>
        <p:nvSpPr>
          <p:cNvPr id="2" name="Foliennummernplatzhalter 1"/>
          <p:cNvSpPr>
            <a:spLocks noGrp="1"/>
          </p:cNvSpPr>
          <p:nvPr>
            <p:ph type="sldNum" sz="quarter" idx="4294967295"/>
          </p:nvPr>
        </p:nvSpPr>
        <p:spPr bwMode="auto">
          <a:xfrm>
            <a:off x="9448800" y="6356350"/>
            <a:ext cx="2743200" cy="365125"/>
          </a:xfrm>
        </p:spPr>
        <p:txBody>
          <a:bodyPr/>
          <a:lstStyle/>
          <a:p>
            <a:pPr>
              <a:defRPr/>
            </a:pPr>
            <a:fld id="{C78E65DB-0693-4285-868B-A910EFECD7CD}" type="slidenum">
              <a:rPr lang="en-GB" noProof="0" smtClean="0"/>
              <a:t>38</a:t>
            </a:fld>
            <a:endParaRPr lang="tr" noProof="0" dirty="0"/>
          </a:p>
        </p:txBody>
      </p:sp>
      <p:sp>
        <p:nvSpPr>
          <p:cNvPr id="4" name="Textfeld 3"/>
          <p:cNvSpPr txBox="1"/>
          <p:nvPr/>
        </p:nvSpPr>
        <p:spPr bwMode="auto">
          <a:xfrm>
            <a:off x="672341" y="1355740"/>
            <a:ext cx="11043407" cy="2814617"/>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tr" sz="2000" noProof="0" dirty="0">
                <a:latin typeface="Poppins"/>
                <a:cs typeface="Calibri" panose="020F0502020204030204" pitchFamily="34" charset="0"/>
              </a:rPr>
              <a:t>Öğrenciler görüntü özelliklerini algılar ve tanıdık unsurları seçer.</a:t>
            </a:r>
          </a:p>
          <a:p>
            <a:pPr marL="342900" indent="-342900">
              <a:lnSpc>
                <a:spcPct val="150000"/>
              </a:lnSpc>
              <a:buFont typeface="Arial" panose="020B0604020202020204" pitchFamily="34" charset="0"/>
              <a:buChar char="•"/>
              <a:defRPr/>
            </a:pPr>
            <a:r>
              <a:rPr lang="tr" sz="2000" noProof="0" dirty="0">
                <a:latin typeface="Poppins"/>
                <a:cs typeface="Calibri" panose="020F0502020204030204" pitchFamily="34" charset="0"/>
              </a:rPr>
              <a:t>Önceki temsili bilgiler yeniden gözden geçirilir ve 'zihinsel modele' entegre edilir.</a:t>
            </a:r>
          </a:p>
          <a:p>
            <a:pPr marL="342900" indent="-342900">
              <a:lnSpc>
                <a:spcPct val="150000"/>
              </a:lnSpc>
              <a:buFont typeface="Arial" panose="020B0604020202020204" pitchFamily="34" charset="0"/>
              <a:buChar char="•"/>
              <a:defRPr/>
            </a:pPr>
            <a:r>
              <a:rPr lang="tr" sz="2000" noProof="0" dirty="0">
                <a:latin typeface="Poppins"/>
                <a:cs typeface="Calibri" panose="020F0502020204030204" pitchFamily="34" charset="0"/>
              </a:rPr>
              <a:t>Algısal izlenimin somut ayrıntılarını soyut hale getiren bir 'zihinsel model' oluşturulur.</a:t>
            </a:r>
          </a:p>
          <a:p>
            <a:pPr marL="342900" indent="-342900">
              <a:lnSpc>
                <a:spcPct val="150000"/>
              </a:lnSpc>
              <a:buFont typeface="Arial" panose="020B0604020202020204" pitchFamily="34" charset="0"/>
              <a:buChar char="•"/>
              <a:defRPr/>
            </a:pPr>
            <a:r>
              <a:rPr lang="tr" sz="2000" noProof="0" dirty="0">
                <a:latin typeface="Poppins"/>
                <a:cs typeface="Calibri" panose="020F0502020204030204" pitchFamily="34" charset="0"/>
              </a:rPr>
              <a:t>Sunum biçimi içindeki veya sunum biçimleri arasındaki (örneğin eşlik eden metin ve resim) içerikle ilgili referanslar ne kadar karmaşık ve çeşitli olursa, çalışma belleği üzerindeki yük (bilişsel yük) de o kadar artar.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4127A-3726-43F6-B787-0AD25945D0E5}"/>
              </a:ext>
            </a:extLst>
          </p:cNvPr>
          <p:cNvSpPr>
            <a:spLocks noGrp="1"/>
          </p:cNvSpPr>
          <p:nvPr>
            <p:ph type="title"/>
          </p:nvPr>
        </p:nvSpPr>
        <p:spPr/>
        <p:txBody>
          <a:bodyPr/>
          <a:lstStyle/>
          <a:p>
            <a:r>
              <a:rPr lang="tr" noProof="0" dirty="0"/>
              <a:t>Modül 4</a:t>
            </a:r>
          </a:p>
        </p:txBody>
      </p:sp>
      <p:sp>
        <p:nvSpPr>
          <p:cNvPr id="3" name="Textplatzhalter 2">
            <a:extLst>
              <a:ext uri="{FF2B5EF4-FFF2-40B4-BE49-F238E27FC236}">
                <a16:creationId xmlns:a16="http://schemas.microsoft.com/office/drawing/2014/main" id="{DB7C72AE-3E17-4557-B09D-CC4AE96D8088}"/>
              </a:ext>
            </a:extLst>
          </p:cNvPr>
          <p:cNvSpPr>
            <a:spLocks noGrp="1"/>
          </p:cNvSpPr>
          <p:nvPr>
            <p:ph type="body" idx="1"/>
          </p:nvPr>
        </p:nvSpPr>
        <p:spPr/>
        <p:txBody>
          <a:bodyPr>
            <a:normAutofit/>
          </a:bodyPr>
          <a:lstStyle/>
          <a:p>
            <a:r>
              <a:rPr lang="tr" noProof="0" dirty="0"/>
              <a:t>Toprak Bilgisini Geliştirme ve Öğrencilerin İlerlemelerini Değerlendirme </a:t>
            </a:r>
          </a:p>
        </p:txBody>
      </p:sp>
    </p:spTree>
    <p:extLst>
      <p:ext uri="{BB962C8B-B14F-4D97-AF65-F5344CB8AC3E}">
        <p14:creationId xmlns:p14="http://schemas.microsoft.com/office/powerpoint/2010/main" val="364904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a:extLst>
              <a:ext uri="{96DAC541-7B7A-43D3-8B79-37D633B846F1}">
                <asvg:svgBlip xmlns:asvg="http://schemas.microsoft.com/office/drawing/2016/SVG/main" r:embed="rId3"/>
              </a:ext>
            </a:extLst>
          </a:blip>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a:extLst>
              <a:ext uri="{96DAC541-7B7A-43D3-8B79-37D633B846F1}">
                <asvg:svgBlip xmlns:asvg="http://schemas.microsoft.com/office/drawing/2016/SVG/main" r:embed="rId5"/>
              </a:ext>
            </a:extLst>
          </a:blip>
          <a:stretch/>
        </p:blipFill>
        <p:spPr bwMode="auto">
          <a:xfrm>
            <a:off x="11179391" y="-678275"/>
            <a:ext cx="293241" cy="293241"/>
          </a:xfrm>
          <a:prstGeom prst="rect">
            <a:avLst/>
          </a:prstGeom>
        </p:spPr>
      </p:pic>
      <p:pic>
        <p:nvPicPr>
          <p:cNvPr id="14" name="Gráfico 13"/>
          <p:cNvPicPr>
            <a:picLocks noChangeAspect="1"/>
          </p:cNvPicPr>
          <p:nvPr/>
        </p:nvPicPr>
        <p:blipFill>
          <a:blip>
            <a:extLst>
              <a:ext uri="{96DAC541-7B7A-43D3-8B79-37D633B846F1}">
                <asvg:svgBlip xmlns:asvg="http://schemas.microsoft.com/office/drawing/2016/SVG/main" r:embed="rId6"/>
              </a:ext>
            </a:extLst>
          </a:blip>
          <a:stretch/>
        </p:blipFill>
        <p:spPr bwMode="auto">
          <a:xfrm>
            <a:off x="11566681" y="-680607"/>
            <a:ext cx="293241" cy="293241"/>
          </a:xfrm>
          <a:prstGeom prst="rect">
            <a:avLst/>
          </a:prstGeom>
        </p:spPr>
      </p:pic>
      <p:sp>
        <p:nvSpPr>
          <p:cNvPr id="18" name="Textfeld 17"/>
          <p:cNvSpPr txBox="1"/>
          <p:nvPr/>
        </p:nvSpPr>
        <p:spPr bwMode="auto">
          <a:xfrm>
            <a:off x="962559" y="1783367"/>
            <a:ext cx="7208590" cy="3365024"/>
          </a:xfrm>
          <a:prstGeom prst="rect">
            <a:avLst/>
          </a:prstGeom>
          <a:noFill/>
        </p:spPr>
        <p:txBody>
          <a:bodyPr wrap="square" lIns="91440" tIns="45720" rIns="91440" bIns="45720" rtlCol="0" anchor="t">
            <a:spAutoFit/>
          </a:bodyPr>
          <a:lstStyle/>
          <a:p>
            <a:pPr>
              <a:lnSpc>
                <a:spcPct val="150000"/>
              </a:lnSpc>
              <a:defRPr/>
            </a:pPr>
            <a:r>
              <a:rPr lang="tr" b="1" noProof="0" dirty="0">
                <a:latin typeface="Poppins"/>
              </a:rPr>
              <a:t>Görev 1.1. Düşünün:</a:t>
            </a:r>
            <a:r>
              <a:rPr lang="tr" noProof="0" dirty="0">
                <a:latin typeface="Poppins"/>
              </a:rPr>
              <a:t>: </a:t>
            </a:r>
          </a:p>
          <a:p>
            <a:pPr>
              <a:lnSpc>
                <a:spcPct val="150000"/>
              </a:lnSpc>
              <a:defRPr/>
            </a:pPr>
            <a:r>
              <a:rPr lang="tr" i="1" noProof="0" dirty="0">
                <a:latin typeface="Poppins"/>
              </a:rPr>
              <a:t>İyi çevre eğitimi sizin için ne anlama geliyor? </a:t>
            </a:r>
          </a:p>
          <a:p>
            <a:pPr>
              <a:lnSpc>
                <a:spcPct val="150000"/>
              </a:lnSpc>
              <a:defRPr/>
            </a:pPr>
            <a:r>
              <a:rPr lang="tr" noProof="0" dirty="0">
                <a:latin typeface="Poppins"/>
              </a:rPr>
              <a:t>(3 Dakika)</a:t>
            </a:r>
            <a:endParaRPr lang="tr" b="1" noProof="0" dirty="0">
              <a:latin typeface="Poppins"/>
            </a:endParaRPr>
          </a:p>
          <a:p>
            <a:pPr>
              <a:lnSpc>
                <a:spcPct val="150000"/>
              </a:lnSpc>
              <a:defRPr/>
            </a:pPr>
            <a:r>
              <a:rPr lang="tr" noProof="0" dirty="0">
                <a:latin typeface="Poppins"/>
              </a:rPr>
              <a:t>Dört kişilik gruplar halinde </a:t>
            </a:r>
            <a:r>
              <a:rPr lang="tr" b="1" noProof="0" dirty="0">
                <a:latin typeface="Poppins"/>
              </a:rPr>
              <a:t>tartışın</a:t>
            </a:r>
            <a:r>
              <a:rPr lang="tr" noProof="0" dirty="0">
                <a:latin typeface="Poppins"/>
              </a:rPr>
              <a:t>: </a:t>
            </a:r>
          </a:p>
          <a:p>
            <a:pPr>
              <a:lnSpc>
                <a:spcPct val="150000"/>
              </a:lnSpc>
              <a:defRPr/>
            </a:pPr>
            <a:r>
              <a:rPr lang="tr" i="1" noProof="0" dirty="0">
                <a:latin typeface="Poppins"/>
              </a:rPr>
              <a:t>Fikirlerinizi hangi ölçütlere göre önceliklendirirsiniz? (En önemli unsur nedir? En az önemli unsur nedir?) </a:t>
            </a:r>
          </a:p>
          <a:p>
            <a:pPr>
              <a:lnSpc>
                <a:spcPct val="150000"/>
              </a:lnSpc>
              <a:defRPr/>
            </a:pPr>
            <a:r>
              <a:rPr lang="tr" noProof="0" dirty="0">
                <a:latin typeface="Poppins"/>
              </a:rPr>
              <a:t>(5 dakika)</a:t>
            </a:r>
            <a:endParaRPr lang="tr" b="1" noProof="0" dirty="0">
              <a:latin typeface="Poppins"/>
            </a:endParaRPr>
          </a:p>
          <a:p>
            <a:pPr>
              <a:lnSpc>
                <a:spcPct val="150000"/>
              </a:lnSpc>
              <a:defRPr/>
            </a:pPr>
            <a:r>
              <a:rPr lang="tr" noProof="0" dirty="0">
                <a:latin typeface="Poppins"/>
              </a:rPr>
              <a:t>Sonuçları kısaca </a:t>
            </a:r>
            <a:r>
              <a:rPr lang="tr" b="1" noProof="0" dirty="0">
                <a:latin typeface="Poppins"/>
              </a:rPr>
              <a:t>sunun.</a:t>
            </a:r>
          </a:p>
        </p:txBody>
      </p:sp>
      <p:sp>
        <p:nvSpPr>
          <p:cNvPr id="5" name="Rechteckige Legende 4"/>
          <p:cNvSpPr/>
          <p:nvPr/>
        </p:nvSpPr>
        <p:spPr bwMode="auto">
          <a:xfrm>
            <a:off x="8273939" y="1783367"/>
            <a:ext cx="3198693" cy="1701739"/>
          </a:xfrm>
          <a:prstGeom prst="wedgeRectCallout">
            <a:avLst>
              <a:gd name="adj1" fmla="val -36489"/>
              <a:gd name="adj2" fmla="val 100550"/>
            </a:avLst>
          </a:prstGeom>
          <a:solidFill>
            <a:srgbClr val="0CAF8F"/>
          </a:solidFill>
          <a:ln>
            <a:solidFill>
              <a:srgbClr val="5A31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tr" b="1" noProof="0" dirty="0"/>
              <a:t>Eğitsel İlke:
</a:t>
            </a:r>
            <a:r>
              <a:rPr lang="tr" noProof="0" dirty="0"/>
              <a:t>Öğrencilerin ön yargıları hakkında bilgi edinilmesi.</a:t>
            </a:r>
          </a:p>
        </p:txBody>
      </p:sp>
      <p:sp>
        <p:nvSpPr>
          <p:cNvPr id="15" name="Title 14">
            <a:extLst>
              <a:ext uri="{FF2B5EF4-FFF2-40B4-BE49-F238E27FC236}">
                <a16:creationId xmlns:a16="http://schemas.microsoft.com/office/drawing/2014/main" id="{3162FC13-18CB-58F1-25FC-DEFF1E9F19AC}"/>
              </a:ext>
            </a:extLst>
          </p:cNvPr>
          <p:cNvSpPr>
            <a:spLocks noGrp="1"/>
          </p:cNvSpPr>
          <p:nvPr>
            <p:ph type="title"/>
          </p:nvPr>
        </p:nvSpPr>
        <p:spPr/>
        <p:txBody>
          <a:bodyPr/>
          <a:lstStyle/>
          <a:p>
            <a:pPr algn="r"/>
            <a:r>
              <a:rPr lang="tr" dirty="0"/>
              <a:t>Sİzce "İyİ Çevre Eğİtİmİ" nasıl olur?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Textfeld 2"/>
          <p:cNvSpPr txBox="1"/>
          <p:nvPr/>
        </p:nvSpPr>
        <p:spPr bwMode="auto">
          <a:xfrm>
            <a:off x="669822" y="2170264"/>
            <a:ext cx="10861777" cy="3003386"/>
          </a:xfrm>
          <a:prstGeom prst="rect">
            <a:avLst/>
          </a:prstGeom>
          <a:noFill/>
        </p:spPr>
        <p:txBody>
          <a:bodyPr wrap="square" lIns="91440" tIns="45720" rIns="91440" bIns="45720" rtlCol="0" anchor="t">
            <a:spAutoFit/>
          </a:bodyPr>
          <a:lstStyle/>
          <a:p>
            <a:pPr>
              <a:lnSpc>
                <a:spcPct val="150000"/>
              </a:lnSpc>
              <a:defRPr/>
            </a:pPr>
            <a:r>
              <a:rPr lang="tr" noProof="0" dirty="0">
                <a:latin typeface="Poppins"/>
                <a:cs typeface="Calibri" panose="020F0502020204030204" pitchFamily="34" charset="0"/>
              </a:rPr>
              <a:t>Öğrencilere konuyu daha ayrıntılı olarak ele alma, deneyimlerini farklı bir bağlamda uygulama, ek bilgi edinme, kavramsal anlayışlarını genişletme, uygulamalı bilgi ve beceriler kazanma fırsatları yaratılmalıdır (bilgiyi derinleştirme ve aktarma). </a:t>
            </a:r>
          </a:p>
          <a:p>
            <a:pPr>
              <a:lnSpc>
                <a:spcPct val="150000"/>
              </a:lnSpc>
              <a:defRPr/>
            </a:pPr>
            <a:r>
              <a:rPr lang="tr" b="1" u="sng" noProof="0" dirty="0">
                <a:latin typeface="Poppins"/>
                <a:cs typeface="Calibri"/>
              </a:rPr>
              <a:t>Yöntemler: </a:t>
            </a:r>
          </a:p>
          <a:p>
            <a:pPr marL="342900" indent="-342900">
              <a:lnSpc>
                <a:spcPct val="150000"/>
              </a:lnSpc>
              <a:buFont typeface="Arial" pitchFamily="2" charset="2"/>
              <a:buChar char="•"/>
              <a:defRPr/>
            </a:pPr>
            <a:r>
              <a:rPr lang="tr" noProof="0" dirty="0">
                <a:latin typeface="Poppins"/>
                <a:cs typeface="Calibri" panose="020F0502020204030204" pitchFamily="34" charset="0"/>
              </a:rPr>
              <a:t>Detaylı sorular </a:t>
            </a:r>
          </a:p>
          <a:p>
            <a:pPr marL="342900" indent="-342900">
              <a:lnSpc>
                <a:spcPct val="150000"/>
              </a:lnSpc>
              <a:buFont typeface="Arial" pitchFamily="2" charset="2"/>
              <a:buChar char="•"/>
              <a:defRPr/>
            </a:pPr>
            <a:r>
              <a:rPr lang="tr" noProof="0" dirty="0">
                <a:latin typeface="Poppins"/>
                <a:cs typeface="Calibri" panose="020F0502020204030204" pitchFamily="34" charset="0"/>
              </a:rPr>
              <a:t>Uygulama örnekleri: örneğin, toprak hayvanlarını daha detaylı gözlemleyerek nasıl nefes aldıklarını veya ağız yapılarının nasıl göründüğünü öğrenmek, okul bahçesindeki farklı toprak türlerini belirlemek vs. </a:t>
            </a:r>
            <a:r>
              <a:rPr lang="tr" sz="2000" noProof="0" dirty="0">
                <a:latin typeface="Poppins"/>
                <a:cs typeface="Calibri" panose="020F0502020204030204" pitchFamily="34" charset="0"/>
              </a:rPr>
              <a:t>…</a:t>
            </a:r>
          </a:p>
        </p:txBody>
      </p:sp>
      <p:sp>
        <p:nvSpPr>
          <p:cNvPr id="2" name="Title 1">
            <a:extLst>
              <a:ext uri="{FF2B5EF4-FFF2-40B4-BE49-F238E27FC236}">
                <a16:creationId xmlns:a16="http://schemas.microsoft.com/office/drawing/2014/main" id="{347DECB7-CCE5-759A-0909-DB0A73FC20CE}"/>
              </a:ext>
            </a:extLst>
          </p:cNvPr>
          <p:cNvSpPr>
            <a:spLocks noGrp="1"/>
          </p:cNvSpPr>
          <p:nvPr>
            <p:ph type="title"/>
          </p:nvPr>
        </p:nvSpPr>
        <p:spPr/>
        <p:txBody>
          <a:bodyPr>
            <a:normAutofit/>
          </a:bodyPr>
          <a:lstStyle/>
          <a:p>
            <a:r>
              <a:rPr lang="tr" dirty="0"/>
              <a:t>Detaylandırma – Daha Detaylı Bİlgİler Edİnme</a:t>
            </a:r>
          </a:p>
        </p:txBody>
      </p:sp>
      <p:sp>
        <p:nvSpPr>
          <p:cNvPr id="4" name="Textfeld 18"/>
          <p:cNvSpPr txBox="1"/>
          <p:nvPr/>
        </p:nvSpPr>
        <p:spPr bwMode="auto">
          <a:xfrm>
            <a:off x="795892" y="1236111"/>
            <a:ext cx="1585690" cy="523220"/>
          </a:xfrm>
          <a:prstGeom prst="rect">
            <a:avLst/>
          </a:prstGeom>
          <a:solidFill>
            <a:srgbClr val="00B0F0"/>
          </a:solid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Detay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3" name="Textfeld 2"/>
          <p:cNvSpPr txBox="1"/>
          <p:nvPr/>
        </p:nvSpPr>
        <p:spPr bwMode="auto">
          <a:xfrm>
            <a:off x="445439" y="1928813"/>
            <a:ext cx="5650561" cy="4120102"/>
          </a:xfrm>
          <a:prstGeom prst="rect">
            <a:avLst/>
          </a:prstGeom>
          <a:noFill/>
        </p:spPr>
        <p:txBody>
          <a:bodyPr wrap="square" lIns="91440" tIns="45720" rIns="91440" bIns="45720" rtlCol="0" anchor="t">
            <a:spAutoFit/>
          </a:bodyPr>
          <a:lstStyle/>
          <a:p>
            <a:pPr marL="0" marR="0" lvl="0" indent="0" algn="just" defTabSz="914400">
              <a:lnSpc>
                <a:spcPct val="150000"/>
              </a:lnSpc>
              <a:spcBef>
                <a:spcPts val="0"/>
              </a:spcBef>
              <a:spcAft>
                <a:spcPts val="0"/>
              </a:spcAft>
              <a:buClr>
                <a:srgbClr val="000000"/>
              </a:buClr>
              <a:buSzTx/>
              <a:buFont typeface="Arial"/>
              <a:buNone/>
              <a:defRPr/>
            </a:pPr>
            <a:r>
              <a:rPr lang="tr" sz="1600" b="1" i="0" u="sng" strike="noStrike" cap="none" spc="0" noProof="0" dirty="0">
                <a:ln>
                  <a:noFill/>
                </a:ln>
                <a:latin typeface="Poppins"/>
                <a:cs typeface="Calibri"/>
              </a:rPr>
              <a:t>Görev 4.1</a:t>
            </a:r>
            <a:r>
              <a:rPr lang="tr" sz="1600" b="1" u="sng" noProof="0" dirty="0">
                <a:latin typeface="Poppins"/>
                <a:cs typeface="Calibri"/>
              </a:rPr>
              <a:t>.:</a:t>
            </a:r>
            <a:r>
              <a:rPr lang="tr" sz="1600" b="1" i="0" u="sng" strike="noStrike" cap="none" spc="0" noProof="0" dirty="0">
                <a:ln>
                  <a:noFill/>
                </a:ln>
                <a:latin typeface="Poppins"/>
                <a:cs typeface="Calibri"/>
              </a:rPr>
              <a:t> </a:t>
            </a:r>
            <a:r>
              <a:rPr lang="tr" sz="1600" b="1" i="0" u="none" strike="noStrike" cap="none" spc="0" noProof="0" dirty="0">
                <a:ln>
                  <a:noFill/>
                </a:ln>
                <a:latin typeface="Poppins"/>
                <a:cs typeface="Calibri"/>
              </a:rPr>
              <a:t>Öğrencilere 3 toprak türü hakkında bilgi verilir: </a:t>
            </a:r>
            <a:endParaRPr lang="tr" sz="1600" b="1" noProof="0" dirty="0">
              <a:latin typeface="Poppins"/>
              <a:cs typeface="Calibri"/>
            </a:endParaRPr>
          </a:p>
          <a:p>
            <a:pPr marL="342900" marR="0" lvl="0" indent="-342900" algn="just" defTabSz="914400">
              <a:lnSpc>
                <a:spcPct val="150000"/>
              </a:lnSpc>
              <a:spcBef>
                <a:spcPts val="0"/>
              </a:spcBef>
              <a:spcAft>
                <a:spcPts val="0"/>
              </a:spcAft>
              <a:buClr>
                <a:srgbClr val="000000"/>
              </a:buClr>
              <a:buSzTx/>
              <a:buFont typeface="Arial" panose="020B0604020202020204" pitchFamily="34" charset="0"/>
              <a:buChar char="•"/>
              <a:defRPr/>
            </a:pPr>
            <a:r>
              <a:rPr lang="tr" sz="1600" b="0" i="0" u="none" strike="noStrike" cap="none" spc="0" noProof="0" dirty="0">
                <a:ln>
                  <a:noFill/>
                </a:ln>
                <a:latin typeface="Poppins"/>
                <a:cs typeface="Calibri"/>
              </a:rPr>
              <a:t>4 kişilik gruplardan her biri bir toprak türü seçer ve bu türün özellikleri hakkında ek bilgi alırlar veya kendi çevrimiçi araştırmalarını yaparlar.</a:t>
            </a:r>
          </a:p>
          <a:p>
            <a:pPr marL="342900" marR="0" lvl="0" indent="-342900" algn="just" defTabSz="914400">
              <a:lnSpc>
                <a:spcPct val="150000"/>
              </a:lnSpc>
              <a:spcBef>
                <a:spcPts val="0"/>
              </a:spcBef>
              <a:spcAft>
                <a:spcPts val="0"/>
              </a:spcAft>
              <a:buClr>
                <a:srgbClr val="000000"/>
              </a:buClr>
              <a:buSzTx/>
              <a:buFont typeface="Arial" panose="020B0604020202020204" pitchFamily="34" charset="0"/>
              <a:buChar char="•"/>
              <a:defRPr/>
            </a:pPr>
            <a:r>
              <a:rPr lang="tr" sz="1600" b="0" i="0" u="none" strike="noStrike" cap="none" spc="0" noProof="0" dirty="0">
                <a:ln>
                  <a:noFill/>
                </a:ln>
                <a:latin typeface="Poppins"/>
                <a:cs typeface="Calibri"/>
              </a:rPr>
              <a:t>Aşağıdaki soruları yanıtlayan bir poster oluşturun:</a:t>
            </a:r>
            <a:endParaRPr lang="tr" sz="1600" noProof="0" dirty="0">
              <a:latin typeface="Poppins"/>
              <a:ea typeface="Calibri"/>
              <a:cs typeface="Arial"/>
            </a:endParaRPr>
          </a:p>
          <a:p>
            <a:pPr algn="just">
              <a:lnSpc>
                <a:spcPct val="150000"/>
              </a:lnSpc>
              <a:buClr>
                <a:srgbClr val="000000"/>
              </a:buClr>
              <a:defRPr/>
            </a:pPr>
            <a:r>
              <a:rPr lang="tr" sz="1600" i="1" noProof="0" dirty="0">
                <a:latin typeface="Poppins"/>
                <a:cs typeface="Calibri"/>
              </a:rPr>
              <a:t>  - </a:t>
            </a:r>
            <a:r>
              <a:rPr lang="tr" sz="1600" b="0" i="1" u="none" strike="noStrike" cap="none" spc="0" noProof="0" dirty="0">
                <a:ln>
                  <a:noFill/>
                </a:ln>
                <a:latin typeface="Poppins"/>
                <a:cs typeface="Calibri"/>
              </a:rPr>
              <a:t>Bu toprakta hangi hayvanlar yaşıyor?</a:t>
            </a:r>
            <a:endParaRPr lang="tr" sz="1600" noProof="0" dirty="0">
              <a:latin typeface="Poppins"/>
              <a:cs typeface="Arial"/>
            </a:endParaRPr>
          </a:p>
          <a:p>
            <a:pPr algn="just">
              <a:lnSpc>
                <a:spcPct val="150000"/>
              </a:lnSpc>
              <a:defRPr/>
            </a:pPr>
            <a:r>
              <a:rPr lang="tr" sz="1600" i="1" noProof="0" dirty="0">
                <a:latin typeface="Poppins"/>
                <a:ea typeface="Calibri"/>
                <a:cs typeface="Calibri"/>
              </a:rPr>
              <a:t>  - </a:t>
            </a:r>
            <a:r>
              <a:rPr lang="tr" sz="1600" b="0" i="1" u="none" strike="noStrike" cap="none" spc="0" noProof="0" dirty="0">
                <a:ln>
                  <a:noFill/>
                </a:ln>
                <a:latin typeface="Poppins"/>
                <a:cs typeface="Calibri"/>
              </a:rPr>
              <a:t>Bu toprak tipinin özelliklerine nasıl katkıda bulunuyorlar?</a:t>
            </a:r>
            <a:endParaRPr lang="tr" sz="1600" noProof="0" dirty="0">
              <a:latin typeface="Poppins"/>
              <a:cs typeface="Arial"/>
            </a:endParaRPr>
          </a:p>
          <a:p>
            <a:pPr algn="just">
              <a:lnSpc>
                <a:spcPct val="150000"/>
              </a:lnSpc>
              <a:defRPr/>
            </a:pPr>
            <a:r>
              <a:rPr lang="tr" sz="1600" i="1" noProof="0" dirty="0">
                <a:latin typeface="Poppins"/>
                <a:cs typeface="Calibri"/>
              </a:rPr>
              <a:t>  - </a:t>
            </a:r>
            <a:r>
              <a:rPr lang="tr" sz="1600" b="0" i="1" u="none" strike="noStrike" cap="none" spc="0" noProof="0" dirty="0">
                <a:ln>
                  <a:noFill/>
                </a:ln>
                <a:latin typeface="Poppins"/>
                <a:cs typeface="Calibri"/>
              </a:rPr>
              <a:t>Bu toprağın neden sağlıklı olduğunu/olmadığını açıklayın.</a:t>
            </a:r>
            <a:endParaRPr lang="tr" sz="1600" b="0" u="none" strike="noStrike" cap="none" spc="0" noProof="0" dirty="0">
              <a:ln>
                <a:noFill/>
              </a:ln>
              <a:latin typeface="Poppins"/>
              <a:cs typeface="Arial"/>
            </a:endParaRPr>
          </a:p>
        </p:txBody>
      </p:sp>
      <p:pic>
        <p:nvPicPr>
          <p:cNvPr id="5" name="Grafik 4"/>
          <p:cNvPicPr>
            <a:picLocks noChangeAspect="1"/>
          </p:cNvPicPr>
          <p:nvPr/>
        </p:nvPicPr>
        <p:blipFill>
          <a:blip r:embed="rId8"/>
          <a:stretch/>
        </p:blipFill>
        <p:spPr bwMode="auto">
          <a:xfrm>
            <a:off x="6577443" y="1759331"/>
            <a:ext cx="5169118" cy="3553769"/>
          </a:xfrm>
          <a:prstGeom prst="rect">
            <a:avLst/>
          </a:prstGeom>
        </p:spPr>
      </p:pic>
      <p:sp>
        <p:nvSpPr>
          <p:cNvPr id="8" name="Textfeld 7">
            <a:extLst>
              <a:ext uri="{FF2B5EF4-FFF2-40B4-BE49-F238E27FC236}">
                <a16:creationId xmlns:a16="http://schemas.microsoft.com/office/drawing/2014/main" id="{A483B7B2-2133-4151-55CD-FF7268069F20}"/>
              </a:ext>
            </a:extLst>
          </p:cNvPr>
          <p:cNvSpPr txBox="1"/>
          <p:nvPr/>
        </p:nvSpPr>
        <p:spPr>
          <a:xfrm>
            <a:off x="871538" y="1928813"/>
            <a:ext cx="184731" cy="369332"/>
          </a:xfrm>
          <a:prstGeom prst="rect">
            <a:avLst/>
          </a:prstGeom>
          <a:noFill/>
        </p:spPr>
        <p:txBody>
          <a:bodyPr wrap="none" rtlCol="0">
            <a:spAutoFit/>
          </a:bodyPr>
          <a:lstStyle/>
          <a:p>
            <a:endParaRPr lang="tr" noProof="0" dirty="0"/>
          </a:p>
        </p:txBody>
      </p:sp>
      <p:sp>
        <p:nvSpPr>
          <p:cNvPr id="2" name="Title 1">
            <a:extLst>
              <a:ext uri="{FF2B5EF4-FFF2-40B4-BE49-F238E27FC236}">
                <a16:creationId xmlns:a16="http://schemas.microsoft.com/office/drawing/2014/main" id="{F2B79871-6E99-6869-067A-FF94B3DB99FA}"/>
              </a:ext>
            </a:extLst>
          </p:cNvPr>
          <p:cNvSpPr>
            <a:spLocks noGrp="1"/>
          </p:cNvSpPr>
          <p:nvPr>
            <p:ph type="title"/>
          </p:nvPr>
        </p:nvSpPr>
        <p:spPr/>
        <p:txBody>
          <a:bodyPr/>
          <a:lstStyle/>
          <a:p>
            <a:r>
              <a:rPr lang="tr" dirty="0"/>
              <a:t>Detaylandırma – Daha Detaylı Bİlgİler Edİnme</a:t>
            </a:r>
          </a:p>
        </p:txBody>
      </p:sp>
      <p:sp>
        <p:nvSpPr>
          <p:cNvPr id="4" name="Textfeld 18">
            <a:extLst>
              <a:ext uri="{FF2B5EF4-FFF2-40B4-BE49-F238E27FC236}">
                <a16:creationId xmlns:a16="http://schemas.microsoft.com/office/drawing/2014/main" id="{FB7D1528-B72F-9C3C-B861-C36CFA5D50A6}"/>
              </a:ext>
            </a:extLst>
          </p:cNvPr>
          <p:cNvSpPr txBox="1"/>
          <p:nvPr/>
        </p:nvSpPr>
        <p:spPr bwMode="auto">
          <a:xfrm>
            <a:off x="795892" y="1236111"/>
            <a:ext cx="1585690" cy="523220"/>
          </a:xfrm>
          <a:prstGeom prst="rect">
            <a:avLst/>
          </a:prstGeom>
          <a:solidFill>
            <a:srgbClr val="00B0F0"/>
          </a:solid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Detay</a:t>
            </a:r>
          </a:p>
        </p:txBody>
      </p:sp>
      <p:sp>
        <p:nvSpPr>
          <p:cNvPr id="6" name="TextBox 5">
            <a:extLst>
              <a:ext uri="{FF2B5EF4-FFF2-40B4-BE49-F238E27FC236}">
                <a16:creationId xmlns:a16="http://schemas.microsoft.com/office/drawing/2014/main" id="{BCB9CB07-924D-0E13-9FA4-AA5A436B3ED7}"/>
              </a:ext>
            </a:extLst>
          </p:cNvPr>
          <p:cNvSpPr txBox="1"/>
          <p:nvPr/>
        </p:nvSpPr>
        <p:spPr>
          <a:xfrm>
            <a:off x="6575323" y="5358580"/>
            <a:ext cx="5432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 sz="900" dirty="0">
                <a:solidFill>
                  <a:srgbClr val="333333"/>
                </a:solidFill>
                <a:highlight>
                  <a:srgbClr val="FFFFFF"/>
                </a:highlight>
                <a:latin typeface="Segoe UI"/>
                <a:cs typeface="Segoe UI"/>
              </a:rPr>
              <a:t>Kaynak:</a:t>
            </a:r>
            <a:r>
              <a:rPr lang="tr" sz="900" dirty="0">
                <a:solidFill>
                  <a:srgbClr val="00B0F0"/>
                </a:solidFill>
                <a:highlight>
                  <a:srgbClr val="FFFFFF"/>
                </a:highlight>
                <a:latin typeface="Segoe UI"/>
                <a:cs typeface="Segoe UI"/>
              </a:rPr>
              <a:t> </a:t>
            </a:r>
            <a:r>
              <a:rPr lang="tr" sz="900" dirty="0">
                <a:solidFill>
                  <a:srgbClr val="00B0F0"/>
                </a:solidFill>
                <a:highlight>
                  <a:srgbClr val="FFFFFF"/>
                </a:highlight>
                <a:latin typeface="Segoe UI"/>
                <a:cs typeface="Segoe UI"/>
                <a:hlinkClick r:id="rId9">
                  <a:extLst>
                    <a:ext uri="{A12FA001-AC4F-418D-AE19-62706E023703}">
                      <ahyp:hlinkClr xmlns:ahyp="http://schemas.microsoft.com/office/drawing/2018/hyperlinkcolor" val="tx"/>
                    </a:ext>
                  </a:extLst>
                </a:hlinkClick>
              </a:rPr>
              <a:t>https://ediblephilly.ediblecommunities.com/food-thought/food-thought-how-healthy-soil-measured/</a:t>
            </a:r>
            <a:r>
              <a:rPr lang="tr" sz="900" dirty="0">
                <a:solidFill>
                  <a:srgbClr val="00B0F0"/>
                </a:solidFill>
                <a:highlight>
                  <a:srgbClr val="FFFFFF"/>
                </a:highlight>
                <a:latin typeface="Segoe UI"/>
                <a:cs typeface="Segoe UI"/>
              </a:rPr>
              <a:t> </a:t>
            </a:r>
            <a:endParaRPr lang="tr" dirty="0">
              <a:solidFill>
                <a:srgbClr val="00B0F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3289300" y="423333"/>
            <a:ext cx="8064500" cy="553998"/>
          </a:xfrm>
          <a:prstGeom prst="rect">
            <a:avLst/>
          </a:prstGeom>
        </p:spPr>
        <p:txBody>
          <a:bodyPr vert="horz" wrap="square" lIns="0" tIns="0" rIns="0" bIns="0" rtlCol="0" anchor="ctr">
            <a:spAutoFit/>
          </a:bodyPr>
          <a:lstStyle/>
          <a:p>
            <a:pPr>
              <a:lnSpc>
                <a:spcPct val="100000"/>
              </a:lnSpc>
              <a:buClr>
                <a:srgbClr val="000000"/>
              </a:buClr>
              <a:buSzTx/>
              <a:defRPr/>
            </a:pPr>
            <a:r>
              <a:rPr lang="tr" sz="3600" noProof="0" dirty="0"/>
              <a:t>Sosyo-Bİlİmsel Konularla (SSI) Öğrenme</a:t>
            </a:r>
          </a:p>
        </p:txBody>
      </p:sp>
      <p:sp>
        <p:nvSpPr>
          <p:cNvPr id="5" name="Foliennummernplatzhalter 4"/>
          <p:cNvSpPr>
            <a:spLocks noGrp="1"/>
          </p:cNvSpPr>
          <p:nvPr>
            <p:ph type="sldNum" sz="quarter" idx="4294967295"/>
          </p:nvPr>
        </p:nvSpPr>
        <p:spPr bwMode="auto">
          <a:xfrm>
            <a:off x="9448800" y="6388100"/>
            <a:ext cx="2743200" cy="365125"/>
          </a:xfrm>
        </p:spPr>
        <p:txBody>
          <a:bodyPr/>
          <a:lstStyle/>
          <a:p>
            <a:pPr>
              <a:defRPr/>
            </a:pPr>
            <a:fld id="{C78E65DB-0693-4285-868B-A910EFECD7CD}" type="slidenum">
              <a:rPr lang="en-GB" noProof="0" smtClean="0"/>
              <a:t>42</a:t>
            </a:fld>
            <a:endParaRPr lang="tr" noProof="0" dirty="0"/>
          </a:p>
        </p:txBody>
      </p:sp>
      <p:sp>
        <p:nvSpPr>
          <p:cNvPr id="3" name="object 3"/>
          <p:cNvSpPr/>
          <p:nvPr/>
        </p:nvSpPr>
        <p:spPr bwMode="auto">
          <a:xfrm>
            <a:off x="7022638" y="1972518"/>
            <a:ext cx="381044" cy="675879"/>
          </a:xfrm>
          <a:custGeom>
            <a:avLst/>
            <a:gdLst/>
            <a:ahLst/>
            <a:cxnLst/>
            <a:rect l="l" t="t" r="r" b="b"/>
            <a:pathLst>
              <a:path w="421004" h="746760" extrusionOk="0">
                <a:moveTo>
                  <a:pt x="210311" y="516635"/>
                </a:moveTo>
                <a:lnTo>
                  <a:pt x="0" y="348995"/>
                </a:lnTo>
                <a:lnTo>
                  <a:pt x="167639" y="683061"/>
                </a:lnTo>
                <a:lnTo>
                  <a:pt x="167639" y="516635"/>
                </a:lnTo>
                <a:lnTo>
                  <a:pt x="210311" y="516635"/>
                </a:lnTo>
                <a:close/>
              </a:path>
              <a:path w="421004" h="746760" extrusionOk="0">
                <a:moveTo>
                  <a:pt x="251459" y="483836"/>
                </a:moveTo>
                <a:lnTo>
                  <a:pt x="251459" y="0"/>
                </a:lnTo>
                <a:lnTo>
                  <a:pt x="167639" y="0"/>
                </a:lnTo>
                <a:lnTo>
                  <a:pt x="167639" y="482622"/>
                </a:lnTo>
                <a:lnTo>
                  <a:pt x="210311" y="516635"/>
                </a:lnTo>
                <a:lnTo>
                  <a:pt x="251459" y="483836"/>
                </a:lnTo>
                <a:close/>
              </a:path>
              <a:path w="421004" h="746760" extrusionOk="0">
                <a:moveTo>
                  <a:pt x="251459" y="686098"/>
                </a:moveTo>
                <a:lnTo>
                  <a:pt x="251459" y="516635"/>
                </a:lnTo>
                <a:lnTo>
                  <a:pt x="167639" y="516635"/>
                </a:lnTo>
                <a:lnTo>
                  <a:pt x="167639" y="683061"/>
                </a:lnTo>
                <a:lnTo>
                  <a:pt x="199605" y="746759"/>
                </a:lnTo>
                <a:lnTo>
                  <a:pt x="221018" y="746759"/>
                </a:lnTo>
                <a:lnTo>
                  <a:pt x="251459" y="686098"/>
                </a:lnTo>
                <a:close/>
              </a:path>
              <a:path w="421004" h="746760" extrusionOk="0">
                <a:moveTo>
                  <a:pt x="420623" y="348995"/>
                </a:moveTo>
                <a:lnTo>
                  <a:pt x="210311" y="516635"/>
                </a:lnTo>
                <a:lnTo>
                  <a:pt x="251459" y="516635"/>
                </a:lnTo>
                <a:lnTo>
                  <a:pt x="251459" y="686098"/>
                </a:lnTo>
                <a:lnTo>
                  <a:pt x="420623" y="348995"/>
                </a:lnTo>
                <a:close/>
              </a:path>
            </a:pathLst>
          </a:custGeom>
          <a:solidFill>
            <a:schemeClr val="accent2"/>
          </a:solidFill>
        </p:spPr>
        <p:txBody>
          <a:bodyPr wrap="square" lIns="0" tIns="0" rIns="0" bIns="0" rtlCol="0"/>
          <a:lstStyle/>
          <a:p>
            <a:pPr>
              <a:defRPr/>
            </a:pPr>
            <a:endParaRPr lang="tr" sz="1650" noProof="0" dirty="0">
              <a:latin typeface="Poppins"/>
            </a:endParaRPr>
          </a:p>
        </p:txBody>
      </p:sp>
      <p:sp>
        <p:nvSpPr>
          <p:cNvPr id="4" name="object 4"/>
          <p:cNvSpPr txBox="1"/>
          <p:nvPr/>
        </p:nvSpPr>
        <p:spPr bwMode="auto">
          <a:xfrm>
            <a:off x="5422503" y="1208565"/>
            <a:ext cx="3480484" cy="614126"/>
          </a:xfrm>
          <a:prstGeom prst="rect">
            <a:avLst/>
          </a:prstGeom>
          <a:noFill/>
        </p:spPr>
        <p:txBody>
          <a:bodyPr vert="horz" wrap="square" lIns="0" tIns="0" rIns="0" bIns="0" rtlCol="0">
            <a:spAutoFit/>
          </a:bodyPr>
          <a:lstStyle/>
          <a:p>
            <a:pPr marL="344067" marR="118147" indent="-306029" algn="ctr">
              <a:lnSpc>
                <a:spcPct val="101099"/>
              </a:lnSpc>
              <a:defRPr/>
            </a:pPr>
            <a:r>
              <a:rPr lang="tr" sz="2000" noProof="0" dirty="0">
                <a:latin typeface="Poppins"/>
                <a:cs typeface="Calibri" panose="020F0502020204030204" pitchFamily="34" charset="0"/>
              </a:rPr>
              <a:t>Ahlaki düşünce, etik,</a:t>
            </a:r>
          </a:p>
          <a:p>
            <a:pPr marL="344067" marR="118147" indent="-306029" algn="ctr">
              <a:lnSpc>
                <a:spcPct val="101099"/>
              </a:lnSpc>
              <a:defRPr/>
            </a:pPr>
            <a:r>
              <a:rPr lang="tr" sz="2000" noProof="0" dirty="0">
                <a:latin typeface="Poppins"/>
                <a:cs typeface="Calibri" panose="020F0502020204030204" pitchFamily="34" charset="0"/>
              </a:rPr>
              <a:t>değerler ve standartlar</a:t>
            </a:r>
          </a:p>
        </p:txBody>
      </p:sp>
      <p:sp>
        <p:nvSpPr>
          <p:cNvPr id="8" name="object 8"/>
          <p:cNvSpPr/>
          <p:nvPr/>
        </p:nvSpPr>
        <p:spPr bwMode="auto">
          <a:xfrm>
            <a:off x="5408547" y="3428959"/>
            <a:ext cx="717259" cy="381044"/>
          </a:xfrm>
          <a:custGeom>
            <a:avLst/>
            <a:gdLst/>
            <a:ahLst/>
            <a:cxnLst/>
            <a:rect l="l" t="t" r="r" b="b"/>
            <a:pathLst>
              <a:path w="792479" h="421004" extrusionOk="0">
                <a:moveTo>
                  <a:pt x="541019" y="210311"/>
                </a:moveTo>
                <a:lnTo>
                  <a:pt x="508220" y="169163"/>
                </a:lnTo>
                <a:lnTo>
                  <a:pt x="0" y="169163"/>
                </a:lnTo>
                <a:lnTo>
                  <a:pt x="0" y="252983"/>
                </a:lnTo>
                <a:lnTo>
                  <a:pt x="507006" y="252983"/>
                </a:lnTo>
                <a:lnTo>
                  <a:pt x="541019" y="210311"/>
                </a:lnTo>
                <a:close/>
              </a:path>
              <a:path w="792479" h="421004" extrusionOk="0">
                <a:moveTo>
                  <a:pt x="792479" y="210311"/>
                </a:moveTo>
                <a:lnTo>
                  <a:pt x="373379" y="0"/>
                </a:lnTo>
                <a:lnTo>
                  <a:pt x="508220" y="169163"/>
                </a:lnTo>
                <a:lnTo>
                  <a:pt x="541019" y="169163"/>
                </a:lnTo>
                <a:lnTo>
                  <a:pt x="541019" y="336499"/>
                </a:lnTo>
                <a:lnTo>
                  <a:pt x="792479" y="210311"/>
                </a:lnTo>
                <a:close/>
              </a:path>
              <a:path w="792479" h="421004" extrusionOk="0">
                <a:moveTo>
                  <a:pt x="541019" y="336499"/>
                </a:moveTo>
                <a:lnTo>
                  <a:pt x="541019" y="252983"/>
                </a:lnTo>
                <a:lnTo>
                  <a:pt x="507006" y="252983"/>
                </a:lnTo>
                <a:lnTo>
                  <a:pt x="373379" y="420623"/>
                </a:lnTo>
                <a:lnTo>
                  <a:pt x="541019" y="336499"/>
                </a:lnTo>
                <a:close/>
              </a:path>
              <a:path w="792479" h="421004" extrusionOk="0">
                <a:moveTo>
                  <a:pt x="541019" y="252983"/>
                </a:moveTo>
                <a:lnTo>
                  <a:pt x="541019" y="210311"/>
                </a:lnTo>
                <a:lnTo>
                  <a:pt x="507006" y="252983"/>
                </a:lnTo>
                <a:lnTo>
                  <a:pt x="541019" y="252983"/>
                </a:lnTo>
                <a:close/>
              </a:path>
              <a:path w="792479" h="421004" extrusionOk="0">
                <a:moveTo>
                  <a:pt x="541019" y="210311"/>
                </a:moveTo>
                <a:lnTo>
                  <a:pt x="541019" y="169163"/>
                </a:lnTo>
                <a:lnTo>
                  <a:pt x="508220" y="169163"/>
                </a:lnTo>
                <a:lnTo>
                  <a:pt x="541019" y="210311"/>
                </a:lnTo>
                <a:close/>
              </a:path>
            </a:pathLst>
          </a:custGeom>
          <a:solidFill>
            <a:schemeClr val="accent2"/>
          </a:solidFill>
        </p:spPr>
        <p:txBody>
          <a:bodyPr wrap="square" lIns="0" tIns="0" rIns="0" bIns="0" rtlCol="0"/>
          <a:lstStyle/>
          <a:p>
            <a:pPr>
              <a:defRPr/>
            </a:pPr>
            <a:endParaRPr lang="tr" sz="1650" noProof="0" dirty="0">
              <a:latin typeface="Poppins"/>
            </a:endParaRPr>
          </a:p>
        </p:txBody>
      </p:sp>
      <p:sp>
        <p:nvSpPr>
          <p:cNvPr id="9" name="object 9"/>
          <p:cNvSpPr txBox="1"/>
          <p:nvPr/>
        </p:nvSpPr>
        <p:spPr bwMode="auto">
          <a:xfrm>
            <a:off x="2456402" y="3273686"/>
            <a:ext cx="2952145" cy="614126"/>
          </a:xfrm>
          <a:prstGeom prst="rect">
            <a:avLst/>
          </a:prstGeom>
          <a:noFill/>
        </p:spPr>
        <p:txBody>
          <a:bodyPr vert="horz" wrap="square" lIns="0" tIns="0" rIns="0" bIns="0" rtlCol="0">
            <a:spAutoFit/>
          </a:bodyPr>
          <a:lstStyle/>
          <a:p>
            <a:pPr marL="344067" marR="118147" indent="-306029" algn="ctr">
              <a:lnSpc>
                <a:spcPct val="101099"/>
              </a:lnSpc>
              <a:defRPr/>
            </a:pPr>
            <a:r>
              <a:rPr lang="tr" sz="2000" noProof="0" dirty="0">
                <a:latin typeface="Poppins"/>
                <a:cs typeface="Calibri" panose="020F0502020204030204" pitchFamily="34" charset="0"/>
              </a:rPr>
              <a:t>Bilim ve bilimsel</a:t>
            </a:r>
          </a:p>
          <a:p>
            <a:pPr marL="344067" marR="118147" indent="-306029" algn="ctr">
              <a:lnSpc>
                <a:spcPct val="101099"/>
              </a:lnSpc>
              <a:defRPr/>
            </a:pPr>
            <a:r>
              <a:rPr lang="tr" sz="2000" noProof="0" dirty="0">
                <a:latin typeface="Poppins"/>
                <a:cs typeface="Calibri" panose="020F0502020204030204" pitchFamily="34" charset="0"/>
              </a:rPr>
              <a:t>bilgi</a:t>
            </a:r>
          </a:p>
        </p:txBody>
      </p:sp>
      <p:sp>
        <p:nvSpPr>
          <p:cNvPr id="10" name="object 10"/>
          <p:cNvSpPr/>
          <p:nvPr/>
        </p:nvSpPr>
        <p:spPr bwMode="auto">
          <a:xfrm>
            <a:off x="7408471" y="2286990"/>
            <a:ext cx="19540" cy="19540"/>
          </a:xfrm>
          <a:custGeom>
            <a:avLst/>
            <a:gdLst/>
            <a:ahLst/>
            <a:cxnLst/>
            <a:rect l="l" t="t" r="r" b="b"/>
            <a:pathLst>
              <a:path w="21589" h="21589" extrusionOk="0">
                <a:moveTo>
                  <a:pt x="21413" y="0"/>
                </a:moveTo>
                <a:lnTo>
                  <a:pt x="0" y="0"/>
                </a:lnTo>
                <a:lnTo>
                  <a:pt x="10706" y="21336"/>
                </a:lnTo>
                <a:lnTo>
                  <a:pt x="21413" y="0"/>
                </a:lnTo>
                <a:close/>
              </a:path>
            </a:pathLst>
          </a:custGeom>
          <a:solidFill>
            <a:srgbClr val="D9D9D9"/>
          </a:solidFill>
        </p:spPr>
        <p:txBody>
          <a:bodyPr wrap="square" lIns="0" tIns="0" rIns="0" bIns="0" rtlCol="0"/>
          <a:lstStyle/>
          <a:p>
            <a:pPr>
              <a:defRPr/>
            </a:pPr>
            <a:endParaRPr lang="tr" sz="1650" noProof="0" dirty="0">
              <a:latin typeface="Poppins"/>
            </a:endParaRPr>
          </a:p>
        </p:txBody>
      </p:sp>
      <p:sp>
        <p:nvSpPr>
          <p:cNvPr id="11" name="object 11"/>
          <p:cNvSpPr/>
          <p:nvPr/>
        </p:nvSpPr>
        <p:spPr bwMode="auto">
          <a:xfrm>
            <a:off x="8357690" y="3428959"/>
            <a:ext cx="717259" cy="381044"/>
          </a:xfrm>
          <a:custGeom>
            <a:avLst/>
            <a:gdLst/>
            <a:ahLst/>
            <a:cxnLst/>
            <a:rect l="l" t="t" r="r" b="b"/>
            <a:pathLst>
              <a:path w="792479" h="421004" extrusionOk="0">
                <a:moveTo>
                  <a:pt x="420623" y="0"/>
                </a:moveTo>
                <a:lnTo>
                  <a:pt x="0" y="210311"/>
                </a:lnTo>
                <a:lnTo>
                  <a:pt x="252983" y="336803"/>
                </a:lnTo>
                <a:lnTo>
                  <a:pt x="252983" y="169163"/>
                </a:lnTo>
                <a:lnTo>
                  <a:pt x="285783" y="169163"/>
                </a:lnTo>
                <a:lnTo>
                  <a:pt x="420623" y="0"/>
                </a:lnTo>
                <a:close/>
              </a:path>
              <a:path w="792479" h="421004" extrusionOk="0">
                <a:moveTo>
                  <a:pt x="285783" y="169163"/>
                </a:moveTo>
                <a:lnTo>
                  <a:pt x="252983" y="169163"/>
                </a:lnTo>
                <a:lnTo>
                  <a:pt x="252983" y="210311"/>
                </a:lnTo>
                <a:lnTo>
                  <a:pt x="285783" y="169163"/>
                </a:lnTo>
                <a:close/>
              </a:path>
              <a:path w="792479" h="421004" extrusionOk="0">
                <a:moveTo>
                  <a:pt x="792479" y="252983"/>
                </a:moveTo>
                <a:lnTo>
                  <a:pt x="792479" y="169163"/>
                </a:lnTo>
                <a:lnTo>
                  <a:pt x="285783" y="169163"/>
                </a:lnTo>
                <a:lnTo>
                  <a:pt x="252983" y="210311"/>
                </a:lnTo>
                <a:lnTo>
                  <a:pt x="286997" y="252983"/>
                </a:lnTo>
                <a:lnTo>
                  <a:pt x="792479" y="252983"/>
                </a:lnTo>
                <a:close/>
              </a:path>
              <a:path w="792479" h="421004" extrusionOk="0">
                <a:moveTo>
                  <a:pt x="286997" y="252983"/>
                </a:moveTo>
                <a:lnTo>
                  <a:pt x="252983" y="210311"/>
                </a:lnTo>
                <a:lnTo>
                  <a:pt x="252983" y="252983"/>
                </a:lnTo>
                <a:lnTo>
                  <a:pt x="286997" y="252983"/>
                </a:lnTo>
                <a:close/>
              </a:path>
              <a:path w="792479" h="421004" extrusionOk="0">
                <a:moveTo>
                  <a:pt x="420623" y="420623"/>
                </a:moveTo>
                <a:lnTo>
                  <a:pt x="286997" y="252983"/>
                </a:lnTo>
                <a:lnTo>
                  <a:pt x="252983" y="252983"/>
                </a:lnTo>
                <a:lnTo>
                  <a:pt x="252983" y="336803"/>
                </a:lnTo>
                <a:lnTo>
                  <a:pt x="420623" y="420623"/>
                </a:lnTo>
                <a:close/>
              </a:path>
            </a:pathLst>
          </a:custGeom>
          <a:solidFill>
            <a:schemeClr val="accent2"/>
          </a:solidFill>
        </p:spPr>
        <p:txBody>
          <a:bodyPr wrap="square" lIns="0" tIns="0" rIns="0" bIns="0" rtlCol="0"/>
          <a:lstStyle/>
          <a:p>
            <a:pPr>
              <a:defRPr/>
            </a:pPr>
            <a:endParaRPr lang="tr" sz="1650" noProof="0" dirty="0">
              <a:latin typeface="Poppins"/>
            </a:endParaRPr>
          </a:p>
        </p:txBody>
      </p:sp>
      <p:sp>
        <p:nvSpPr>
          <p:cNvPr id="12" name="object 12"/>
          <p:cNvSpPr txBox="1"/>
          <p:nvPr/>
        </p:nvSpPr>
        <p:spPr bwMode="auto">
          <a:xfrm>
            <a:off x="9255393" y="3467419"/>
            <a:ext cx="1794329" cy="304121"/>
          </a:xfrm>
          <a:prstGeom prst="rect">
            <a:avLst/>
          </a:prstGeom>
          <a:noFill/>
        </p:spPr>
        <p:txBody>
          <a:bodyPr vert="horz" wrap="square" lIns="0" tIns="0" rIns="0" bIns="0" rtlCol="0">
            <a:spAutoFit/>
          </a:bodyPr>
          <a:lstStyle/>
          <a:p>
            <a:pPr marL="344067" marR="118147" indent="-306029">
              <a:lnSpc>
                <a:spcPct val="101099"/>
              </a:lnSpc>
              <a:defRPr/>
            </a:pPr>
            <a:r>
              <a:rPr lang="tr" sz="2000" noProof="0" dirty="0">
                <a:latin typeface="Poppins"/>
                <a:cs typeface="Calibri" panose="020F0502020204030204" pitchFamily="34" charset="0"/>
              </a:rPr>
              <a:t>Duygular</a:t>
            </a:r>
            <a:endParaRPr lang="tr" sz="2400" noProof="0" dirty="0">
              <a:latin typeface="Poppins"/>
              <a:cs typeface="Calibri" panose="020F0502020204030204" pitchFamily="34" charset="0"/>
            </a:endParaRPr>
          </a:p>
        </p:txBody>
      </p:sp>
      <p:sp>
        <p:nvSpPr>
          <p:cNvPr id="15" name="object 15"/>
          <p:cNvSpPr/>
          <p:nvPr/>
        </p:nvSpPr>
        <p:spPr bwMode="auto">
          <a:xfrm>
            <a:off x="7024362" y="4754445"/>
            <a:ext cx="379320" cy="717259"/>
          </a:xfrm>
          <a:custGeom>
            <a:avLst/>
            <a:gdLst/>
            <a:ahLst/>
            <a:cxnLst/>
            <a:rect l="l" t="t" r="r" b="b"/>
            <a:pathLst>
              <a:path w="419100" h="792479" extrusionOk="0">
                <a:moveTo>
                  <a:pt x="419099" y="420623"/>
                </a:moveTo>
                <a:lnTo>
                  <a:pt x="211835" y="0"/>
                </a:lnTo>
                <a:lnTo>
                  <a:pt x="0" y="419099"/>
                </a:lnTo>
                <a:lnTo>
                  <a:pt x="168978" y="284407"/>
                </a:lnTo>
                <a:lnTo>
                  <a:pt x="169163" y="251459"/>
                </a:lnTo>
                <a:lnTo>
                  <a:pt x="252983" y="251459"/>
                </a:lnTo>
                <a:lnTo>
                  <a:pt x="252983" y="286033"/>
                </a:lnTo>
                <a:lnTo>
                  <a:pt x="419099" y="420623"/>
                </a:lnTo>
                <a:close/>
              </a:path>
              <a:path w="419100" h="792479" extrusionOk="0">
                <a:moveTo>
                  <a:pt x="252790" y="285876"/>
                </a:moveTo>
                <a:lnTo>
                  <a:pt x="210311" y="251459"/>
                </a:lnTo>
                <a:lnTo>
                  <a:pt x="168978" y="284407"/>
                </a:lnTo>
                <a:lnTo>
                  <a:pt x="166115" y="792479"/>
                </a:lnTo>
                <a:lnTo>
                  <a:pt x="249935" y="792479"/>
                </a:lnTo>
                <a:lnTo>
                  <a:pt x="252790" y="285876"/>
                </a:lnTo>
                <a:close/>
              </a:path>
              <a:path w="419100" h="792479" extrusionOk="0">
                <a:moveTo>
                  <a:pt x="210311" y="251459"/>
                </a:moveTo>
                <a:lnTo>
                  <a:pt x="169163" y="251459"/>
                </a:lnTo>
                <a:lnTo>
                  <a:pt x="168978" y="284407"/>
                </a:lnTo>
                <a:lnTo>
                  <a:pt x="210311" y="251459"/>
                </a:lnTo>
                <a:close/>
              </a:path>
              <a:path w="419100" h="792479" extrusionOk="0">
                <a:moveTo>
                  <a:pt x="252983" y="251459"/>
                </a:moveTo>
                <a:lnTo>
                  <a:pt x="210311" y="251459"/>
                </a:lnTo>
                <a:lnTo>
                  <a:pt x="252790" y="285876"/>
                </a:lnTo>
                <a:lnTo>
                  <a:pt x="252983" y="251459"/>
                </a:lnTo>
                <a:close/>
              </a:path>
              <a:path w="419100" h="792479" extrusionOk="0">
                <a:moveTo>
                  <a:pt x="252983" y="286033"/>
                </a:moveTo>
                <a:lnTo>
                  <a:pt x="252983" y="251459"/>
                </a:lnTo>
                <a:lnTo>
                  <a:pt x="252790" y="285876"/>
                </a:lnTo>
                <a:lnTo>
                  <a:pt x="252983" y="286033"/>
                </a:lnTo>
                <a:close/>
              </a:path>
            </a:pathLst>
          </a:custGeom>
          <a:solidFill>
            <a:schemeClr val="accent2"/>
          </a:solidFill>
        </p:spPr>
        <p:txBody>
          <a:bodyPr wrap="square" lIns="0" tIns="0" rIns="0" bIns="0" rtlCol="0"/>
          <a:lstStyle/>
          <a:p>
            <a:pPr>
              <a:defRPr/>
            </a:pPr>
            <a:endParaRPr lang="tr" sz="1650" noProof="0" dirty="0">
              <a:latin typeface="Poppins"/>
            </a:endParaRPr>
          </a:p>
        </p:txBody>
      </p:sp>
      <p:sp>
        <p:nvSpPr>
          <p:cNvPr id="16" name="object 16"/>
          <p:cNvSpPr txBox="1"/>
          <p:nvPr/>
        </p:nvSpPr>
        <p:spPr bwMode="auto">
          <a:xfrm>
            <a:off x="5310824" y="5609116"/>
            <a:ext cx="3405495" cy="613870"/>
          </a:xfrm>
          <a:prstGeom prst="rect">
            <a:avLst/>
          </a:prstGeom>
          <a:noFill/>
        </p:spPr>
        <p:txBody>
          <a:bodyPr vert="horz" wrap="square" lIns="0" tIns="0" rIns="0" bIns="0" rtlCol="0">
            <a:spAutoFit/>
          </a:bodyPr>
          <a:lstStyle/>
          <a:p>
            <a:pPr marL="405157" algn="ctr">
              <a:defRPr/>
            </a:pPr>
            <a:r>
              <a:rPr lang="tr" sz="2000" noProof="0" dirty="0">
                <a:latin typeface="Poppins"/>
                <a:cs typeface="Calibri" panose="020F0502020204030204" pitchFamily="34" charset="0"/>
              </a:rPr>
              <a:t>Kültürel, sosyal ve siyasi inançlar</a:t>
            </a:r>
          </a:p>
        </p:txBody>
      </p:sp>
      <p:sp>
        <p:nvSpPr>
          <p:cNvPr id="17" name="Ellipse 16"/>
          <p:cNvSpPr/>
          <p:nvPr/>
        </p:nvSpPr>
        <p:spPr bwMode="auto">
          <a:xfrm>
            <a:off x="6107274" y="2634699"/>
            <a:ext cx="2250415" cy="212393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067" marR="118147" indent="-306029" algn="ctr">
              <a:lnSpc>
                <a:spcPct val="101099"/>
              </a:lnSpc>
              <a:defRPr/>
            </a:pPr>
            <a:r>
              <a:rPr lang="tr" sz="1600" b="1" noProof="0" dirty="0">
                <a:solidFill>
                  <a:schemeClr val="bg1"/>
                </a:solidFill>
                <a:latin typeface="Poppins"/>
                <a:cs typeface="Calibri" panose="020F0502020204030204" pitchFamily="34" charset="0"/>
              </a:rPr>
              <a:t>Bir </a:t>
            </a:r>
          </a:p>
          <a:p>
            <a:pPr marL="344067" marR="118147" indent="-306029" algn="ctr">
              <a:lnSpc>
                <a:spcPct val="101099"/>
              </a:lnSpc>
              <a:defRPr/>
            </a:pPr>
            <a:r>
              <a:rPr lang="tr" sz="1600" b="1" dirty="0">
                <a:solidFill>
                  <a:schemeClr val="bg1"/>
                </a:solidFill>
                <a:latin typeface="Poppins"/>
                <a:cs typeface="Calibri" panose="020F0502020204030204" pitchFamily="34" charset="0"/>
              </a:rPr>
              <a:t>Görüş</a:t>
            </a:r>
          </a:p>
          <a:p>
            <a:pPr marL="344067" marR="118147" indent="-306029" algn="ctr">
              <a:lnSpc>
                <a:spcPct val="101099"/>
              </a:lnSpc>
              <a:defRPr/>
            </a:pPr>
            <a:r>
              <a:rPr lang="tr" sz="1600" b="1" noProof="0" dirty="0">
                <a:solidFill>
                  <a:schemeClr val="bg1"/>
                </a:solidFill>
                <a:latin typeface="Poppins"/>
                <a:cs typeface="Calibri" panose="020F0502020204030204" pitchFamily="34" charset="0"/>
              </a:rPr>
              <a:t>Oluşturma </a:t>
            </a:r>
          </a:p>
        </p:txBody>
      </p:sp>
      <p:grpSp>
        <p:nvGrpSpPr>
          <p:cNvPr id="14" name="Gruppierung 13"/>
          <p:cNvGrpSpPr/>
          <p:nvPr/>
        </p:nvGrpSpPr>
        <p:grpSpPr bwMode="auto">
          <a:xfrm>
            <a:off x="805755" y="1460917"/>
            <a:ext cx="2905355" cy="1395401"/>
            <a:chOff x="893135" y="2003192"/>
            <a:chExt cx="2913321" cy="1399227"/>
          </a:xfrm>
        </p:grpSpPr>
        <p:sp>
          <p:nvSpPr>
            <p:cNvPr id="6" name="Wolke 5"/>
            <p:cNvSpPr/>
            <p:nvPr/>
          </p:nvSpPr>
          <p:spPr bwMode="auto">
            <a:xfrm>
              <a:off x="893135" y="2003192"/>
              <a:ext cx="2913321" cy="1399227"/>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 noProof="0" dirty="0">
                <a:solidFill>
                  <a:schemeClr val="accent6">
                    <a:lumMod val="75000"/>
                  </a:schemeClr>
                </a:solidFill>
                <a:latin typeface="Poppins"/>
              </a:endParaRPr>
            </a:p>
          </p:txBody>
        </p:sp>
        <p:sp>
          <p:nvSpPr>
            <p:cNvPr id="13" name="Textfeld 12"/>
            <p:cNvSpPr txBox="1"/>
            <p:nvPr/>
          </p:nvSpPr>
          <p:spPr bwMode="auto">
            <a:xfrm>
              <a:off x="1399891" y="2241140"/>
              <a:ext cx="2164125" cy="923330"/>
            </a:xfrm>
            <a:prstGeom prst="rect">
              <a:avLst/>
            </a:prstGeom>
            <a:noFill/>
          </p:spPr>
          <p:txBody>
            <a:bodyPr wrap="square" rtlCol="0">
              <a:spAutoFit/>
            </a:bodyPr>
            <a:lstStyle/>
            <a:p>
              <a:pPr>
                <a:defRPr/>
              </a:pPr>
              <a:r>
                <a:rPr lang="tr" noProof="0" dirty="0">
                  <a:solidFill>
                    <a:schemeClr val="accent6">
                      <a:lumMod val="75000"/>
                    </a:schemeClr>
                  </a:solidFill>
                  <a:latin typeface="Poppins"/>
                  <a:cs typeface="Calibri" panose="020F0502020204030204" pitchFamily="34" charset="0"/>
                </a:rPr>
                <a:t>Uzmanlık ve süreç anlayışı</a:t>
              </a:r>
            </a:p>
          </p:txBody>
        </p:sp>
      </p:grpSp>
      <p:sp>
        <p:nvSpPr>
          <p:cNvPr id="18" name="Rechteck 17"/>
          <p:cNvSpPr/>
          <p:nvPr/>
        </p:nvSpPr>
        <p:spPr bwMode="auto">
          <a:xfrm>
            <a:off x="682812" y="5012362"/>
            <a:ext cx="3414833" cy="769441"/>
          </a:xfrm>
          <a:prstGeom prst="rect">
            <a:avLst/>
          </a:prstGeom>
        </p:spPr>
        <p:txBody>
          <a:bodyPr wrap="square">
            <a:spAutoFit/>
          </a:bodyPr>
          <a:lstStyle/>
          <a:p>
            <a:pPr>
              <a:defRPr/>
            </a:pPr>
            <a:r>
              <a:rPr lang="tr" sz="1100" noProof="0" dirty="0">
                <a:latin typeface="Calibri" panose="020F0502020204030204" pitchFamily="34" charset="0"/>
                <a:cs typeface="Calibri" panose="020F0502020204030204" pitchFamily="34" charset="0"/>
              </a:rPr>
              <a:t>Sadler, T.D, Romine, W.L. &amp; Sami, M. (2016) . Learning science content through socio-scientific issues-based instruction: a multi-level assessment study. International Journal of Science Education, 38(10), 1622-1635</a:t>
            </a:r>
            <a:endParaRPr lang="tr" sz="1600" noProof="0" dirty="0">
              <a:latin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el 9"/>
          <p:cNvSpPr>
            <a:spLocks noGrp="1"/>
          </p:cNvSpPr>
          <p:nvPr>
            <p:ph type="title"/>
          </p:nvPr>
        </p:nvSpPr>
        <p:spPr bwMode="auto"/>
        <p:txBody>
          <a:bodyPr/>
          <a:lstStyle/>
          <a:p>
            <a:pPr>
              <a:defRPr/>
            </a:pPr>
            <a:r>
              <a:rPr lang="tr" sz="3600" noProof="0" dirty="0"/>
              <a:t>SSI - Sosyo-Bİlİmsel Konular</a:t>
            </a:r>
          </a:p>
        </p:txBody>
      </p:sp>
      <p:sp>
        <p:nvSpPr>
          <p:cNvPr id="12" name="Textplatzhalter 11"/>
          <p:cNvSpPr>
            <a:spLocks noGrp="1"/>
          </p:cNvSpPr>
          <p:nvPr>
            <p:ph type="body" sz="half" idx="4294967295"/>
          </p:nvPr>
        </p:nvSpPr>
        <p:spPr bwMode="auto">
          <a:xfrm>
            <a:off x="1311275" y="2084388"/>
            <a:ext cx="10880725" cy="381000"/>
          </a:xfrm>
        </p:spPr>
        <p:txBody>
          <a:bodyPr>
            <a:normAutofit fontScale="85000" lnSpcReduction="20000"/>
          </a:bodyPr>
          <a:lstStyle/>
          <a:p>
            <a:pPr>
              <a:defRPr/>
            </a:pPr>
            <a:r>
              <a:rPr lang="tr" u="sng" noProof="0" dirty="0">
                <a:hlinkClick r:id="rId3" tooltip="https://futurefocusedlearning.net/blog/learner-agency/5-terrific-inquiry-based-learning-examples"/>
              </a:rPr>
              <a:t>https://futurefocusedlearning.net/blog/learner-agency/5-terrific-inquiry-based-learning-examples</a:t>
            </a:r>
            <a:r>
              <a:rPr lang="tr" noProof="0" dirty="0"/>
              <a:t> </a:t>
            </a:r>
          </a:p>
          <a:p>
            <a:pPr>
              <a:defRPr/>
            </a:pPr>
            <a:endParaRPr lang="tr" noProof="0" dirty="0"/>
          </a:p>
        </p:txBody>
      </p:sp>
      <p:sp>
        <p:nvSpPr>
          <p:cNvPr id="6" name="Foliennummernplatzhalter 5"/>
          <p:cNvSpPr>
            <a:spLocks noGrp="1"/>
          </p:cNvSpPr>
          <p:nvPr>
            <p:ph type="sldNum" sz="quarter" idx="4294967295"/>
          </p:nvPr>
        </p:nvSpPr>
        <p:spPr bwMode="auto">
          <a:xfrm>
            <a:off x="11304588" y="6307138"/>
            <a:ext cx="887412" cy="315912"/>
          </a:xfrm>
        </p:spPr>
        <p:txBody>
          <a:bodyPr/>
          <a:lstStyle/>
          <a:p>
            <a:pPr>
              <a:defRPr/>
            </a:pPr>
            <a:r>
              <a:rPr lang="tr" noProof="0" dirty="0" err="1"/>
              <a:t>Seite </a:t>
            </a:r>
            <a:endParaRPr lang="tr" noProof="0" dirty="0"/>
          </a:p>
        </p:txBody>
      </p:sp>
      <p:sp>
        <p:nvSpPr>
          <p:cNvPr id="3" name="Rechteck 2"/>
          <p:cNvSpPr/>
          <p:nvPr/>
        </p:nvSpPr>
        <p:spPr bwMode="auto">
          <a:xfrm>
            <a:off x="6708077" y="5268214"/>
            <a:ext cx="4987109" cy="761747"/>
          </a:xfrm>
          <a:prstGeom prst="rect">
            <a:avLst/>
          </a:prstGeom>
        </p:spPr>
        <p:txBody>
          <a:bodyPr wrap="square">
            <a:spAutoFit/>
          </a:bodyPr>
          <a:lstStyle/>
          <a:p>
            <a:pPr>
              <a:defRPr/>
            </a:pPr>
            <a:r>
              <a:rPr lang="tr" sz="1100" u="sng" noProof="0" dirty="0">
                <a:latin typeface="Calibri" panose="020F0502020204030204" pitchFamily="34" charset="0"/>
                <a:cs typeface="Calibri" panose="020F0502020204030204" pitchFamily="34" charset="0"/>
              </a:rPr>
              <a:t>https://www.epa.gov/shttps://link.springer.com/chapter/10.1007/978-981-19-3326-4_8ites/default/files/styles/medium/public/2014-10/benmappyramid.png?itok=fyGUU7da</a:t>
            </a:r>
            <a:endParaRPr lang="tr" sz="1100" noProof="0" dirty="0">
              <a:latin typeface="Calibri" panose="020F0502020204030204" pitchFamily="34" charset="0"/>
              <a:cs typeface="Calibri" panose="020F0502020204030204" pitchFamily="34" charset="0"/>
            </a:endParaRPr>
          </a:p>
          <a:p>
            <a:pPr>
              <a:defRPr/>
            </a:pPr>
            <a:endParaRPr lang="tr" sz="1050" noProof="0" dirty="0"/>
          </a:p>
        </p:txBody>
      </p:sp>
      <p:pic>
        <p:nvPicPr>
          <p:cNvPr id="7" name="Grafik 6"/>
          <p:cNvPicPr>
            <a:picLocks noChangeAspect="1"/>
          </p:cNvPicPr>
          <p:nvPr/>
        </p:nvPicPr>
        <p:blipFill>
          <a:blip r:embed="rId4"/>
          <a:stretch/>
        </p:blipFill>
        <p:spPr bwMode="auto">
          <a:xfrm>
            <a:off x="656740" y="1991895"/>
            <a:ext cx="5828746" cy="3264098"/>
          </a:xfrm>
          <a:prstGeom prst="rect">
            <a:avLst/>
          </a:prstGeom>
        </p:spPr>
      </p:pic>
      <p:pic>
        <p:nvPicPr>
          <p:cNvPr id="8" name="Grafik 7"/>
          <p:cNvPicPr>
            <a:picLocks noChangeAspect="1"/>
          </p:cNvPicPr>
          <p:nvPr/>
        </p:nvPicPr>
        <p:blipFill>
          <a:blip r:embed="rId5"/>
          <a:stretch/>
        </p:blipFill>
        <p:spPr bwMode="auto">
          <a:xfrm>
            <a:off x="6713285" y="1991895"/>
            <a:ext cx="4759311" cy="3264099"/>
          </a:xfrm>
          <a:prstGeom prst="rect">
            <a:avLst/>
          </a:prstGeom>
        </p:spPr>
      </p:pic>
      <p:sp>
        <p:nvSpPr>
          <p:cNvPr id="11" name="Rechteck 10"/>
          <p:cNvSpPr/>
          <p:nvPr/>
        </p:nvSpPr>
        <p:spPr bwMode="auto">
          <a:xfrm>
            <a:off x="656740" y="5277473"/>
            <a:ext cx="4729648" cy="261610"/>
          </a:xfrm>
          <a:prstGeom prst="rect">
            <a:avLst/>
          </a:prstGeom>
        </p:spPr>
        <p:txBody>
          <a:bodyPr wrap="square">
            <a:spAutoFit/>
          </a:bodyPr>
          <a:lstStyle/>
          <a:p>
            <a:pPr>
              <a:defRPr/>
            </a:pPr>
            <a:r>
              <a:rPr lang="tr" sz="1100" u="sng" noProof="0" dirty="0">
                <a:latin typeface="Calibri" panose="020F0502020204030204" pitchFamily="34" charset="0"/>
                <a:cs typeface="Calibri" panose="020F0502020204030204" pitchFamily="34" charset="0"/>
              </a:rPr>
              <a:t>https://prepp.in/news/e-492-causes-of-soil-pollution-environment-notes </a:t>
            </a:r>
          </a:p>
        </p:txBody>
      </p:sp>
      <p:sp>
        <p:nvSpPr>
          <p:cNvPr id="4" name="Textfeld 18">
            <a:extLst>
              <a:ext uri="{FF2B5EF4-FFF2-40B4-BE49-F238E27FC236}">
                <a16:creationId xmlns:a16="http://schemas.microsoft.com/office/drawing/2014/main" id="{4BE74D3A-6316-699B-5C42-ABA07B16A6E3}"/>
              </a:ext>
            </a:extLst>
          </p:cNvPr>
          <p:cNvSpPr txBox="1"/>
          <p:nvPr/>
        </p:nvSpPr>
        <p:spPr bwMode="auto">
          <a:xfrm>
            <a:off x="795892" y="1236111"/>
            <a:ext cx="1585690" cy="523220"/>
          </a:xfrm>
          <a:prstGeom prst="rect">
            <a:avLst/>
          </a:prstGeom>
          <a:solidFill>
            <a:srgbClr val="00B0F0"/>
          </a:solid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Detay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Titel 9"/>
          <p:cNvSpPr>
            <a:spLocks noGrp="1"/>
          </p:cNvSpPr>
          <p:nvPr>
            <p:ph type="title"/>
          </p:nvPr>
        </p:nvSpPr>
        <p:spPr bwMode="auto"/>
        <p:txBody>
          <a:bodyPr/>
          <a:lstStyle/>
          <a:p>
            <a:pPr>
              <a:defRPr/>
            </a:pPr>
            <a:r>
              <a:rPr lang="tr" sz="3600" noProof="0" dirty="0"/>
              <a:t>SSI - Sosyo-Bİl</a:t>
            </a:r>
            <a:r>
              <a:rPr lang="tr" sz="3600" dirty="0"/>
              <a:t>İ</a:t>
            </a:r>
            <a:r>
              <a:rPr lang="tr" sz="3600" noProof="0" dirty="0"/>
              <a:t>msel Konular - Görev</a:t>
            </a:r>
          </a:p>
        </p:txBody>
      </p:sp>
      <p:sp>
        <p:nvSpPr>
          <p:cNvPr id="6" name="Foliennummernplatzhalter 5"/>
          <p:cNvSpPr>
            <a:spLocks noGrp="1"/>
          </p:cNvSpPr>
          <p:nvPr>
            <p:ph type="sldNum" sz="quarter" idx="4294967295"/>
          </p:nvPr>
        </p:nvSpPr>
        <p:spPr bwMode="auto">
          <a:xfrm>
            <a:off x="11304588" y="6307138"/>
            <a:ext cx="887412" cy="315912"/>
          </a:xfrm>
        </p:spPr>
        <p:txBody>
          <a:bodyPr/>
          <a:lstStyle/>
          <a:p>
            <a:pPr>
              <a:defRPr/>
            </a:pPr>
            <a:r>
              <a:rPr lang="tr" noProof="0" dirty="0" err="1"/>
              <a:t>Seite </a:t>
            </a:r>
            <a:endParaRPr lang="tr" noProof="0" dirty="0"/>
          </a:p>
        </p:txBody>
      </p:sp>
      <p:sp>
        <p:nvSpPr>
          <p:cNvPr id="14" name="Textfeld 13"/>
          <p:cNvSpPr txBox="1"/>
          <p:nvPr/>
        </p:nvSpPr>
        <p:spPr bwMode="auto">
          <a:xfrm>
            <a:off x="822809" y="1922630"/>
            <a:ext cx="10657183" cy="3792577"/>
          </a:xfrm>
          <a:prstGeom prst="rect">
            <a:avLst/>
          </a:prstGeom>
          <a:noFill/>
        </p:spPr>
        <p:txBody>
          <a:bodyPr wrap="square" lIns="91440" tIns="45720" rIns="91440" bIns="45720" anchor="t">
            <a:spAutoFit/>
          </a:bodyPr>
          <a:lstStyle/>
          <a:p>
            <a:pPr>
              <a:lnSpc>
                <a:spcPct val="150000"/>
              </a:lnSpc>
              <a:defRPr/>
            </a:pPr>
            <a:r>
              <a:rPr lang="tr" b="1" u="sng" noProof="0" dirty="0">
                <a:latin typeface="Poppins"/>
                <a:cs typeface="Calibri" panose="020F0502020204030204" pitchFamily="34" charset="0"/>
              </a:rPr>
              <a:t>Görev 4.2: </a:t>
            </a:r>
            <a:r>
              <a:rPr lang="tr" b="1" noProof="0" dirty="0">
                <a:latin typeface="Poppins"/>
                <a:cs typeface="Calibri" panose="020F0502020204030204" pitchFamily="34" charset="0"/>
              </a:rPr>
              <a:t>Toprak kirliliğine karşı ne yapabiliriz? </a:t>
            </a:r>
          </a:p>
          <a:p>
            <a:pPr>
              <a:lnSpc>
                <a:spcPct val="150000"/>
              </a:lnSpc>
              <a:defRPr/>
            </a:pPr>
            <a:r>
              <a:rPr lang="tr" noProof="0" dirty="0">
                <a:latin typeface="Poppins"/>
                <a:cs typeface="Calibri" panose="020F0502020204030204" pitchFamily="34" charset="0"/>
              </a:rPr>
              <a:t>Bu konu hakkında (XXX ders/XXX konu) daha önce edindiğiniz bilgileri kullanarak aşağıdaki çevrimiçi sayfalarda araştırma yapın. </a:t>
            </a:r>
          </a:p>
          <a:p>
            <a:pPr>
              <a:lnSpc>
                <a:spcPct val="150000"/>
              </a:lnSpc>
              <a:defRPr/>
            </a:pPr>
            <a:r>
              <a:rPr lang="tr" noProof="0" dirty="0">
                <a:latin typeface="Poppins"/>
                <a:cs typeface="Calibri" panose="020F0502020204030204" pitchFamily="34" charset="0"/>
              </a:rPr>
              <a:t>(</a:t>
            </a:r>
            <a:r>
              <a:rPr lang="tr" noProof="0" dirty="0">
                <a:solidFill>
                  <a:schemeClr val="bg2">
                    <a:lumMod val="60000"/>
                    <a:lumOff val="40000"/>
                  </a:schemeClr>
                </a:solidFill>
                <a:latin typeface="Poppins"/>
                <a:cs typeface="Calibri" panose="020F0502020204030204" pitchFamily="34" charset="0"/>
              </a:rPr>
              <a:t>yaş grubuna uygun bir seçenek sunulmalıdır</a:t>
            </a:r>
            <a:r>
              <a:rPr lang="tr" noProof="0" dirty="0">
                <a:latin typeface="Poppins"/>
                <a:cs typeface="Calibri" panose="020F0502020204030204" pitchFamily="34" charset="0"/>
              </a:rPr>
              <a:t>) </a:t>
            </a:r>
          </a:p>
          <a:p>
            <a:pPr>
              <a:lnSpc>
                <a:spcPct val="150000"/>
              </a:lnSpc>
              <a:defRPr/>
            </a:pPr>
            <a:r>
              <a:rPr lang="tr" b="1" u="sng" noProof="0" dirty="0">
                <a:latin typeface="Poppins"/>
                <a:cs typeface="Calibri"/>
              </a:rPr>
              <a:t>Grup 1 - 2: </a:t>
            </a:r>
            <a:r>
              <a:rPr lang="tr" noProof="0" dirty="0">
                <a:latin typeface="Poppins"/>
                <a:cs typeface="Calibri"/>
              </a:rPr>
              <a:t>Gelecekte toprak kirliliğini nasıl azaltabileceğimize dair makul bir öneride bulunun - yerel karar vericileri/politikacıları girişiminizi uygulamaya koymaya ikna edecek yenilikçi bir sunum hazırlayın.</a:t>
            </a:r>
          </a:p>
          <a:p>
            <a:pPr>
              <a:lnSpc>
                <a:spcPct val="150000"/>
              </a:lnSpc>
              <a:defRPr/>
            </a:pPr>
            <a:r>
              <a:rPr lang="tr" b="1" u="sng" noProof="0" dirty="0">
                <a:latin typeface="Poppins"/>
                <a:cs typeface="Calibri"/>
              </a:rPr>
              <a:t>Grup 3 - 4: </a:t>
            </a:r>
            <a:r>
              <a:rPr lang="tr" noProof="0" dirty="0">
                <a:latin typeface="Poppins"/>
                <a:cs typeface="Calibri"/>
              </a:rPr>
              <a:t>Toprak kirliliğinin sağlık üzerindeki etkileri ve bunların nasıl önleneceği konusunda insanları bilgilendirmek için yaratıcı bir eğitim programı geliştirin. </a:t>
            </a:r>
          </a:p>
        </p:txBody>
      </p:sp>
      <p:sp>
        <p:nvSpPr>
          <p:cNvPr id="2" name="Textfeld 18">
            <a:extLst>
              <a:ext uri="{FF2B5EF4-FFF2-40B4-BE49-F238E27FC236}">
                <a16:creationId xmlns:a16="http://schemas.microsoft.com/office/drawing/2014/main" id="{9AC8A2D1-EBFC-1166-8B66-BD624CE28EC2}"/>
              </a:ext>
            </a:extLst>
          </p:cNvPr>
          <p:cNvSpPr txBox="1"/>
          <p:nvPr/>
        </p:nvSpPr>
        <p:spPr bwMode="auto">
          <a:xfrm>
            <a:off x="795892" y="1236111"/>
            <a:ext cx="1585690" cy="523220"/>
          </a:xfrm>
          <a:prstGeom prst="rect">
            <a:avLst/>
          </a:prstGeom>
          <a:solidFill>
            <a:srgbClr val="00B0F0"/>
          </a:solidFill>
        </p:spPr>
        <p:txBody>
          <a:bodyPr wrap="non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rgbClr val="000000"/>
                </a:solidFill>
                <a:latin typeface="Calibri" panose="020F0502020204030204" pitchFamily="34" charset="0"/>
                <a:cs typeface="Calibri" panose="020F0502020204030204" pitchFamily="34" charset="0"/>
              </a:rPr>
              <a:t>Detay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4" name="Textfeld 3"/>
          <p:cNvSpPr txBox="1"/>
          <p:nvPr/>
        </p:nvSpPr>
        <p:spPr bwMode="auto">
          <a:xfrm>
            <a:off x="930638" y="4468712"/>
            <a:ext cx="9533138" cy="1207254"/>
          </a:xfrm>
          <a:prstGeom prst="rect">
            <a:avLst/>
          </a:prstGeom>
          <a:noFill/>
        </p:spPr>
        <p:txBody>
          <a:bodyPr wrap="square" lIns="91440" tIns="45720" rIns="91440" bIns="45720" rtlCol="0" anchor="t">
            <a:spAutoFit/>
          </a:bodyPr>
          <a:lstStyle/>
          <a:p>
            <a:pPr marL="285750" marR="0" lvl="0" indent="-285750">
              <a:lnSpc>
                <a:spcPct val="150000"/>
              </a:lnSpc>
              <a:spcBef>
                <a:spcPts val="0"/>
              </a:spcBef>
              <a:spcAft>
                <a:spcPts val="0"/>
              </a:spcAft>
              <a:buClr>
                <a:srgbClr val="000000"/>
              </a:buClr>
              <a:buSzTx/>
              <a:buFont typeface="Wingdings"/>
              <a:buChar char="Ø"/>
              <a:defRPr/>
            </a:pPr>
            <a:r>
              <a:rPr lang="tr" sz="1600" u="sng" noProof="0" dirty="0">
                <a:latin typeface="Poppins"/>
                <a:cs typeface="Calibri"/>
              </a:rPr>
              <a:t>Süreç Değerlendirme:</a:t>
            </a:r>
            <a:r>
              <a:rPr lang="tr" sz="1600" noProof="0" dirty="0">
                <a:latin typeface="Poppins"/>
                <a:cs typeface="Calibri"/>
              </a:rPr>
              <a:t> Öğrencileriniz gruplar halinde çalışırken onları yakından gözlemleyin, öğrenme ürünleri toplayın ve analiz edin – geri bildirimde bulunun</a:t>
            </a:r>
          </a:p>
          <a:p>
            <a:pPr marL="285750" marR="0" lvl="0" indent="-285750">
              <a:lnSpc>
                <a:spcPct val="150000"/>
              </a:lnSpc>
              <a:spcBef>
                <a:spcPts val="0"/>
              </a:spcBef>
              <a:spcAft>
                <a:spcPts val="0"/>
              </a:spcAft>
              <a:buClr>
                <a:srgbClr val="000000"/>
              </a:buClr>
              <a:buSzTx/>
              <a:buFont typeface="Wingdings"/>
              <a:buChar char="Ø"/>
              <a:defRPr/>
            </a:pPr>
            <a:r>
              <a:rPr lang="tr" sz="1600" u="sng" noProof="0" dirty="0">
                <a:latin typeface="Poppins"/>
                <a:cs typeface="Calibri"/>
              </a:rPr>
              <a:t>Sonuç Değerlendirme:</a:t>
            </a:r>
            <a:r>
              <a:rPr lang="tr" sz="1600" noProof="0" dirty="0">
                <a:latin typeface="Poppins"/>
                <a:cs typeface="Calibri"/>
              </a:rPr>
              <a:t> Öğrenme hedeflerini sürecin en başından belirleyin</a:t>
            </a:r>
          </a:p>
        </p:txBody>
      </p:sp>
      <p:sp>
        <p:nvSpPr>
          <p:cNvPr id="13" name="Textfeld 12"/>
          <p:cNvSpPr txBox="1"/>
          <p:nvPr/>
        </p:nvSpPr>
        <p:spPr bwMode="auto">
          <a:xfrm>
            <a:off x="865054" y="1236111"/>
            <a:ext cx="2424246"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chemeClr val="bg1"/>
                </a:solidFill>
                <a:latin typeface="Calibri" panose="020F0502020204030204" pitchFamily="34" charset="0"/>
                <a:cs typeface="Calibri" panose="020F0502020204030204" pitchFamily="34" charset="0"/>
              </a:rPr>
              <a:t>Değerlendirme</a:t>
            </a:r>
            <a:endParaRPr lang="tr" noProof="0" dirty="0">
              <a:solidFill>
                <a:schemeClr val="bg1"/>
              </a:solidFill>
            </a:endParaRPr>
          </a:p>
        </p:txBody>
      </p:sp>
      <p:sp>
        <p:nvSpPr>
          <p:cNvPr id="2" name="Title 1">
            <a:extLst>
              <a:ext uri="{FF2B5EF4-FFF2-40B4-BE49-F238E27FC236}">
                <a16:creationId xmlns:a16="http://schemas.microsoft.com/office/drawing/2014/main" id="{AA1F0046-187E-F19F-7218-8156D5D2A549}"/>
              </a:ext>
            </a:extLst>
          </p:cNvPr>
          <p:cNvSpPr>
            <a:spLocks noGrp="1"/>
          </p:cNvSpPr>
          <p:nvPr>
            <p:ph type="title"/>
          </p:nvPr>
        </p:nvSpPr>
        <p:spPr/>
        <p:txBody>
          <a:bodyPr/>
          <a:lstStyle/>
          <a:p>
            <a:r>
              <a:rPr lang="tr" dirty="0"/>
              <a:t>Gerİbİldİrİm almak</a:t>
            </a:r>
          </a:p>
        </p:txBody>
      </p:sp>
      <p:sp>
        <p:nvSpPr>
          <p:cNvPr id="5" name="Rechteck 16"/>
          <p:cNvSpPr/>
          <p:nvPr/>
        </p:nvSpPr>
        <p:spPr bwMode="auto">
          <a:xfrm>
            <a:off x="826583" y="1922630"/>
            <a:ext cx="11033338" cy="2546082"/>
          </a:xfrm>
          <a:prstGeom prst="rect">
            <a:avLst/>
          </a:prstGeom>
        </p:spPr>
        <p:txBody>
          <a:bodyPr wrap="square">
            <a:spAutoFit/>
          </a:bodyPr>
          <a:lstStyle/>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tr" noProof="0" dirty="0">
                <a:latin typeface="Poppins"/>
                <a:cs typeface="Calibri" panose="020F0502020204030204" pitchFamily="34" charset="0"/>
              </a:rPr>
              <a:t>Öğrencileriniz grup halinde çalışırken veya çalışmalarını sınıfta sunarken onları gözlemleyin. </a:t>
            </a:r>
          </a:p>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tr" noProof="0" dirty="0">
                <a:latin typeface="Poppins"/>
                <a:cs typeface="Calibri" panose="020F0502020204030204" pitchFamily="34" charset="0"/>
              </a:rPr>
              <a:t>Becerilerini geliştirip geliştirmediklerini ve nasıl geliştirdiklerini izleyin.</a:t>
            </a:r>
          </a:p>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tr" noProof="0" dirty="0">
                <a:latin typeface="Poppins"/>
                <a:cs typeface="Calibri" panose="020F0502020204030204" pitchFamily="34" charset="0"/>
              </a:rPr>
              <a:t>Süreç sonunda bilgi ve becerileri test edin. </a:t>
            </a:r>
          </a:p>
          <a:p>
            <a:pPr marR="0" lvl="0" algn="l" defTabSz="914400">
              <a:lnSpc>
                <a:spcPct val="150000"/>
              </a:lnSpc>
              <a:spcBef>
                <a:spcPts val="0"/>
              </a:spcBef>
              <a:spcAft>
                <a:spcPts val="0"/>
              </a:spcAft>
              <a:buClr>
                <a:srgbClr val="000000"/>
              </a:buClr>
              <a:buSzTx/>
              <a:defRPr/>
            </a:pPr>
            <a:r>
              <a:rPr lang="tr" b="1" noProof="0" dirty="0">
                <a:latin typeface="Poppins"/>
                <a:cs typeface="Calibri" panose="020F0502020204030204" pitchFamily="34" charset="0"/>
              </a:rPr>
              <a:t>Değerlendirme, geleneksel ölçme yöntemi olarak anlaşılmamalıdır; bunun yerine, her aşamada öğrenme ön koşullarını ve öğrenme ilerlemesini belirlemeye ve teşhis etmeye hizmet eder ve böylece öğretmenin sonraki adımlarına rehberlik eder.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17" name="Rechteck 16"/>
          <p:cNvSpPr/>
          <p:nvPr/>
        </p:nvSpPr>
        <p:spPr bwMode="auto">
          <a:xfrm>
            <a:off x="711357" y="1955479"/>
            <a:ext cx="11189574" cy="3742050"/>
          </a:xfrm>
          <a:prstGeom prst="rect">
            <a:avLst/>
          </a:prstGeom>
        </p:spPr>
        <p:txBody>
          <a:bodyPr wrap="square" lIns="91440" tIns="45720" rIns="91440" bIns="45720" anchor="t">
            <a:spAutoFit/>
          </a:bodyPr>
          <a:lstStyle/>
          <a:p>
            <a:pPr lvl="0">
              <a:lnSpc>
                <a:spcPct val="150000"/>
              </a:lnSpc>
              <a:buClr>
                <a:srgbClr val="000000"/>
              </a:buClr>
              <a:defRPr/>
            </a:pPr>
            <a:r>
              <a:rPr lang="tr" sz="2000" noProof="0" dirty="0">
                <a:latin typeface="Poppins"/>
                <a:cs typeface="Calibri"/>
              </a:rPr>
              <a:t>Değerlendirme testleri sadece notlandırmanın temelini oluşturmakla kalmaz, aynı zamanda öğretimi öğrencilerin ihtiyaçlarına en uygun şekilde uyarlamak için biyoloji derslerinin ayrılmaz bir parçası olarak da gereklidir.</a:t>
            </a:r>
          </a:p>
          <a:p>
            <a:pPr marL="285750" lvl="0" indent="-285750">
              <a:lnSpc>
                <a:spcPct val="150000"/>
              </a:lnSpc>
              <a:buClr>
                <a:srgbClr val="000000"/>
              </a:buClr>
              <a:buFont typeface="Wingdings"/>
              <a:buChar char="Ø"/>
              <a:defRPr/>
            </a:pPr>
            <a:r>
              <a:rPr lang="tr" sz="2000" u="sng" noProof="0" dirty="0">
                <a:latin typeface="Poppins"/>
                <a:cs typeface="Calibri"/>
              </a:rPr>
              <a:t>Sonuç değerlendirme - sınav:</a:t>
            </a:r>
            <a:r>
              <a:rPr lang="tr" sz="2000" noProof="0" dirty="0">
                <a:latin typeface="Poppins"/>
                <a:cs typeface="Calibri"/>
              </a:rPr>
              <a:t> daha uzun öğrenme aşamalarından sonra performans değerlendirilir ve not verilir (genellikle bir test veya ödev)</a:t>
            </a:r>
          </a:p>
          <a:p>
            <a:pPr marL="285750" lvl="0" indent="-285750">
              <a:lnSpc>
                <a:spcPct val="150000"/>
              </a:lnSpc>
              <a:buClr>
                <a:srgbClr val="000000"/>
              </a:buClr>
              <a:buFont typeface="Wingdings"/>
              <a:buChar char="Ø"/>
              <a:defRPr/>
            </a:pPr>
            <a:r>
              <a:rPr lang="tr" sz="2000" u="sng" noProof="0" dirty="0">
                <a:latin typeface="Poppins"/>
                <a:cs typeface="Calibri" panose="020F0502020204030204" pitchFamily="34" charset="0"/>
              </a:rPr>
              <a:t>Süreç değerlendirme </a:t>
            </a:r>
            <a:r>
              <a:rPr lang="tr" sz="2000" noProof="0" dirty="0">
                <a:latin typeface="Poppins"/>
                <a:cs typeface="Calibri" panose="020F0502020204030204" pitchFamily="34" charset="0"/>
              </a:rPr>
              <a:t>- öğrencilerin öğrenme ilerlemesini değerlendirmek için sürekli olarak yapılan değerlendirmedir (alıştırmalar, derste yapılan gözlemler, sınıf tartışmaları, ödevler vb.). </a:t>
            </a:r>
          </a:p>
        </p:txBody>
      </p:sp>
      <p:sp>
        <p:nvSpPr>
          <p:cNvPr id="2" name="Title 1">
            <a:extLst>
              <a:ext uri="{FF2B5EF4-FFF2-40B4-BE49-F238E27FC236}">
                <a16:creationId xmlns:a16="http://schemas.microsoft.com/office/drawing/2014/main" id="{8E158618-8A83-DD4E-CDF4-3F243118EB47}"/>
              </a:ext>
            </a:extLst>
          </p:cNvPr>
          <p:cNvSpPr>
            <a:spLocks noGrp="1"/>
          </p:cNvSpPr>
          <p:nvPr>
            <p:ph type="title"/>
          </p:nvPr>
        </p:nvSpPr>
        <p:spPr/>
        <p:txBody>
          <a:bodyPr/>
          <a:lstStyle/>
          <a:p>
            <a:r>
              <a:rPr lang="tr" dirty="0"/>
              <a:t>Gerİbİldİrİm almak</a:t>
            </a:r>
          </a:p>
        </p:txBody>
      </p:sp>
      <p:sp>
        <p:nvSpPr>
          <p:cNvPr id="3" name="Textfeld 12">
            <a:extLst>
              <a:ext uri="{FF2B5EF4-FFF2-40B4-BE49-F238E27FC236}">
                <a16:creationId xmlns:a16="http://schemas.microsoft.com/office/drawing/2014/main" id="{90566E61-636D-8B1D-E63D-35F95D857D2D}"/>
              </a:ext>
            </a:extLst>
          </p:cNvPr>
          <p:cNvSpPr txBox="1"/>
          <p:nvPr/>
        </p:nvSpPr>
        <p:spPr bwMode="auto">
          <a:xfrm>
            <a:off x="865054" y="1236111"/>
            <a:ext cx="2424246"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chemeClr val="bg1"/>
                </a:solidFill>
                <a:latin typeface="Calibri" panose="020F0502020204030204" pitchFamily="34" charset="0"/>
                <a:cs typeface="Calibri" panose="020F0502020204030204" pitchFamily="34" charset="0"/>
              </a:rPr>
              <a:t>Değerlendirme</a:t>
            </a:r>
            <a:endParaRPr lang="tr" noProof="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17" name="Rechteck 16"/>
          <p:cNvSpPr/>
          <p:nvPr/>
        </p:nvSpPr>
        <p:spPr bwMode="auto">
          <a:xfrm>
            <a:off x="484211" y="1997839"/>
            <a:ext cx="11232054" cy="3280385"/>
          </a:xfrm>
          <a:prstGeom prst="rect">
            <a:avLst/>
          </a:prstGeom>
        </p:spPr>
        <p:txBody>
          <a:bodyPr wrap="square" lIns="91440" tIns="45720" rIns="91440" bIns="45720" anchor="t">
            <a:spAutoFit/>
          </a:bodyPr>
          <a:lstStyle/>
          <a:p>
            <a:pPr>
              <a:lnSpc>
                <a:spcPct val="150000"/>
              </a:lnSpc>
              <a:buClr>
                <a:srgbClr val="000000"/>
              </a:buClr>
              <a:defRPr/>
            </a:pPr>
            <a:r>
              <a:rPr lang="tr" sz="2000" b="1" u="sng" noProof="0" dirty="0">
                <a:latin typeface="Poppins"/>
                <a:cs typeface="Calibri"/>
              </a:rPr>
              <a:t>Süreç değerlendirme:</a:t>
            </a:r>
            <a:r>
              <a:rPr lang="tr" sz="2000" noProof="0" dirty="0">
                <a:latin typeface="Poppins"/>
                <a:cs typeface="Calibri"/>
              </a:rPr>
              <a:t> Öğrencilerin kendi bilgilerini sorgulamaları ve deneyimleri üzerinde düşünmeleri için fırsatlar yaratmak gereklidir. Öğretmenin, sunulan öğrenme olanaklarının etkinliğini değerlendirmesine ve geliştirmesine, ayrıca öğrencilerin mevcut durumlarını belirlemesine olanak tanıyan fırsatlar yaratmak gereklidir.  </a:t>
            </a:r>
            <a:endParaRPr lang="tr" sz="2000" b="1" u="sng" noProof="0" dirty="0">
              <a:latin typeface="Poppins"/>
              <a:cs typeface="Calibri"/>
            </a:endParaRPr>
          </a:p>
          <a:p>
            <a:pPr lvl="0">
              <a:lnSpc>
                <a:spcPct val="150000"/>
              </a:lnSpc>
              <a:defRPr/>
            </a:pPr>
            <a:r>
              <a:rPr lang="tr" sz="2000" b="1" u="sng" noProof="0" dirty="0">
                <a:latin typeface="Poppins"/>
                <a:cs typeface="Calibri"/>
              </a:rPr>
              <a:t>Sonuç değerlendirme:</a:t>
            </a:r>
            <a:r>
              <a:rPr lang="tr" sz="2000" noProof="0" dirty="0">
                <a:latin typeface="Poppins"/>
                <a:cs typeface="Calibri"/>
              </a:rPr>
              <a:t> Öğrencilere, amaçlanan öğrenme hedeflerine ulaşıp ulaşmadıkları veya istenen yeterlilikleri kazanıp kazanmadıkları konusunda geri bildirim sağlanmalıdır. </a:t>
            </a:r>
            <a:endParaRPr lang="tr" sz="2000" b="0" i="0" u="none" strike="noStrike" cap="none" spc="0" noProof="0" dirty="0">
              <a:ln>
                <a:noFill/>
              </a:ln>
              <a:latin typeface="Poppins"/>
              <a:cs typeface="Calibri"/>
            </a:endParaRPr>
          </a:p>
        </p:txBody>
      </p:sp>
      <p:sp>
        <p:nvSpPr>
          <p:cNvPr id="3" name="Title 2">
            <a:extLst>
              <a:ext uri="{FF2B5EF4-FFF2-40B4-BE49-F238E27FC236}">
                <a16:creationId xmlns:a16="http://schemas.microsoft.com/office/drawing/2014/main" id="{B5288EF4-0432-AE41-0704-F498CE6D3439}"/>
              </a:ext>
            </a:extLst>
          </p:cNvPr>
          <p:cNvSpPr>
            <a:spLocks noGrp="1"/>
          </p:cNvSpPr>
          <p:nvPr>
            <p:ph type="title"/>
          </p:nvPr>
        </p:nvSpPr>
        <p:spPr/>
        <p:txBody>
          <a:bodyPr/>
          <a:lstStyle/>
          <a:p>
            <a:r>
              <a:rPr lang="tr" dirty="0"/>
              <a:t>Gerİbİldİrİm almak</a:t>
            </a:r>
          </a:p>
        </p:txBody>
      </p:sp>
      <p:sp>
        <p:nvSpPr>
          <p:cNvPr id="4" name="Textfeld 12">
            <a:extLst>
              <a:ext uri="{FF2B5EF4-FFF2-40B4-BE49-F238E27FC236}">
                <a16:creationId xmlns:a16="http://schemas.microsoft.com/office/drawing/2014/main" id="{FE02D4FC-33CF-2266-E2A5-AB97F3C91258}"/>
              </a:ext>
            </a:extLst>
          </p:cNvPr>
          <p:cNvSpPr txBox="1"/>
          <p:nvPr/>
        </p:nvSpPr>
        <p:spPr bwMode="auto">
          <a:xfrm>
            <a:off x="865054" y="1236111"/>
            <a:ext cx="2424246"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chemeClr val="bg1"/>
                </a:solidFill>
                <a:latin typeface="Calibri" panose="020F0502020204030204" pitchFamily="34" charset="0"/>
                <a:cs typeface="Calibri" panose="020F0502020204030204" pitchFamily="34" charset="0"/>
              </a:rPr>
              <a:t>Değerlendirme</a:t>
            </a:r>
            <a:endParaRPr lang="tr" noProof="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17" name="Rechteck 16"/>
          <p:cNvSpPr/>
          <p:nvPr/>
        </p:nvSpPr>
        <p:spPr bwMode="auto">
          <a:xfrm>
            <a:off x="618038" y="1969646"/>
            <a:ext cx="9054580" cy="3276282"/>
          </a:xfrm>
          <a:prstGeom prst="rect">
            <a:avLst/>
          </a:prstGeom>
        </p:spPr>
        <p:txBody>
          <a:bodyPr wrap="square" lIns="91440" tIns="45720" rIns="91440" bIns="45720" anchor="t">
            <a:spAutoFit/>
          </a:bodyPr>
          <a:lstStyle/>
          <a:p>
            <a:pPr>
              <a:lnSpc>
                <a:spcPct val="150000"/>
              </a:lnSpc>
              <a:defRPr/>
            </a:pPr>
            <a:r>
              <a:rPr lang="tr" sz="2000" b="1" u="sng" noProof="0" dirty="0">
                <a:latin typeface="Poppins"/>
                <a:cs typeface="Calibri"/>
              </a:rPr>
              <a:t>Yöntemler: </a:t>
            </a:r>
          </a:p>
          <a:p>
            <a:pPr marL="342900" indent="-342900">
              <a:lnSpc>
                <a:spcPct val="150000"/>
              </a:lnSpc>
              <a:buFont typeface="Arial"/>
              <a:buChar char="•"/>
              <a:defRPr/>
            </a:pPr>
            <a:r>
              <a:rPr lang="tr" sz="2000" noProof="0" dirty="0">
                <a:latin typeface="Poppins"/>
                <a:cs typeface="Calibri" panose="020F0502020204030204" pitchFamily="34" charset="0"/>
              </a:rPr>
              <a:t>Kavram karikatürleri, Kavram haritaları</a:t>
            </a:r>
          </a:p>
          <a:p>
            <a:pPr marL="342900" indent="-342900">
              <a:lnSpc>
                <a:spcPct val="150000"/>
              </a:lnSpc>
              <a:buFont typeface="Arial"/>
              <a:buChar char="•"/>
              <a:defRPr/>
            </a:pPr>
            <a:r>
              <a:rPr lang="tr" sz="2000" noProof="0" dirty="0">
                <a:latin typeface="Poppins"/>
                <a:cs typeface="Calibri" panose="020F0502020204030204" pitchFamily="34" charset="0"/>
              </a:rPr>
              <a:t>Sınıf gözlemleri</a:t>
            </a:r>
          </a:p>
          <a:p>
            <a:pPr marL="342900" indent="-342900">
              <a:lnSpc>
                <a:spcPct val="150000"/>
              </a:lnSpc>
              <a:buFont typeface="Arial"/>
              <a:buChar char="•"/>
              <a:defRPr/>
            </a:pPr>
            <a:r>
              <a:rPr lang="tr" sz="2000" noProof="0" dirty="0">
                <a:latin typeface="Poppins"/>
                <a:cs typeface="Calibri" panose="020F0502020204030204" pitchFamily="34" charset="0"/>
              </a:rPr>
              <a:t>Benzer olgulara dair açıklamalar</a:t>
            </a:r>
          </a:p>
          <a:p>
            <a:pPr marL="342900" indent="-342900">
              <a:lnSpc>
                <a:spcPct val="150000"/>
              </a:lnSpc>
              <a:buFont typeface="Arial"/>
              <a:buChar char="•"/>
              <a:defRPr/>
            </a:pPr>
            <a:r>
              <a:rPr lang="tr" sz="2000" noProof="0" dirty="0">
                <a:latin typeface="Poppins"/>
                <a:cs typeface="Calibri" panose="020F0502020204030204" pitchFamily="34" charset="0"/>
              </a:rPr>
              <a:t>Ürün analizi (tartışmalardaki argümanların, sunumların veya diğer öğrenme ürünlerinin içeriğinin değerlendirilmesi, vb.) </a:t>
            </a:r>
          </a:p>
          <a:p>
            <a:pPr marL="342900" indent="-342900">
              <a:lnSpc>
                <a:spcPct val="150000"/>
              </a:lnSpc>
              <a:buFont typeface="Arial"/>
              <a:buChar char="•"/>
              <a:defRPr/>
            </a:pPr>
            <a:r>
              <a:rPr lang="tr" sz="2000" noProof="0" dirty="0">
                <a:latin typeface="Poppins"/>
                <a:cs typeface="Calibri" panose="020F0502020204030204" pitchFamily="34" charset="0"/>
              </a:rPr>
              <a:t>Testler, sınavlar </a:t>
            </a:r>
          </a:p>
        </p:txBody>
      </p:sp>
      <p:sp>
        <p:nvSpPr>
          <p:cNvPr id="3" name="Title 2">
            <a:extLst>
              <a:ext uri="{FF2B5EF4-FFF2-40B4-BE49-F238E27FC236}">
                <a16:creationId xmlns:a16="http://schemas.microsoft.com/office/drawing/2014/main" id="{C6FA91DE-84AD-26F5-7C2C-3A9EA7CD151F}"/>
              </a:ext>
            </a:extLst>
          </p:cNvPr>
          <p:cNvSpPr>
            <a:spLocks noGrp="1"/>
          </p:cNvSpPr>
          <p:nvPr>
            <p:ph type="title"/>
          </p:nvPr>
        </p:nvSpPr>
        <p:spPr/>
        <p:txBody>
          <a:bodyPr/>
          <a:lstStyle/>
          <a:p>
            <a:r>
              <a:rPr lang="tr" dirty="0"/>
              <a:t>Gerİbİldİrİm almak</a:t>
            </a:r>
          </a:p>
        </p:txBody>
      </p:sp>
      <p:sp>
        <p:nvSpPr>
          <p:cNvPr id="4" name="Textfeld 12">
            <a:extLst>
              <a:ext uri="{FF2B5EF4-FFF2-40B4-BE49-F238E27FC236}">
                <a16:creationId xmlns:a16="http://schemas.microsoft.com/office/drawing/2014/main" id="{8AFAFEFD-3E65-1714-EA6E-CF79A954784E}"/>
              </a:ext>
            </a:extLst>
          </p:cNvPr>
          <p:cNvSpPr txBox="1"/>
          <p:nvPr/>
        </p:nvSpPr>
        <p:spPr bwMode="auto">
          <a:xfrm>
            <a:off x="865054" y="1236111"/>
            <a:ext cx="2424246"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chemeClr val="bg1"/>
                </a:solidFill>
                <a:latin typeface="Calibri" panose="020F0502020204030204" pitchFamily="34" charset="0"/>
                <a:cs typeface="Calibri" panose="020F0502020204030204" pitchFamily="34" charset="0"/>
              </a:rPr>
              <a:t>Değerlendirme</a:t>
            </a:r>
            <a:endParaRPr lang="tr" noProof="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14" name="Abgerundetes Rechteck 13"/>
          <p:cNvSpPr/>
          <p:nvPr/>
        </p:nvSpPr>
        <p:spPr bwMode="auto">
          <a:xfrm>
            <a:off x="2049094" y="3759505"/>
            <a:ext cx="1780721" cy="457200"/>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noProof="0" dirty="0">
                <a:solidFill>
                  <a:schemeClr val="tx1"/>
                </a:solidFill>
                <a:latin typeface="Poppins"/>
              </a:rPr>
              <a:t>Bitki kalıntıları</a:t>
            </a:r>
          </a:p>
        </p:txBody>
      </p:sp>
      <p:sp>
        <p:nvSpPr>
          <p:cNvPr id="15" name="Abgerundetes Rechteck 14"/>
          <p:cNvSpPr/>
          <p:nvPr/>
        </p:nvSpPr>
        <p:spPr bwMode="auto">
          <a:xfrm>
            <a:off x="3829815" y="2507624"/>
            <a:ext cx="1701994" cy="686435"/>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noProof="0" dirty="0">
                <a:solidFill>
                  <a:schemeClr val="tx1"/>
                </a:solidFill>
                <a:latin typeface="Poppins"/>
              </a:rPr>
              <a:t>Toprak solucanları</a:t>
            </a:r>
          </a:p>
        </p:txBody>
      </p:sp>
      <p:sp>
        <p:nvSpPr>
          <p:cNvPr id="16" name="Abgerundetes Rechteck 15"/>
          <p:cNvSpPr/>
          <p:nvPr/>
        </p:nvSpPr>
        <p:spPr bwMode="auto">
          <a:xfrm>
            <a:off x="4477887" y="4882646"/>
            <a:ext cx="1296144" cy="432048"/>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noProof="0" dirty="0">
                <a:solidFill>
                  <a:schemeClr val="tx1"/>
                </a:solidFill>
                <a:latin typeface="Poppins"/>
              </a:rPr>
              <a:t>Humus</a:t>
            </a:r>
          </a:p>
        </p:txBody>
      </p:sp>
      <p:cxnSp>
        <p:nvCxnSpPr>
          <p:cNvPr id="18" name="Gerade Verbindung mit Pfeil 17"/>
          <p:cNvCxnSpPr/>
          <p:nvPr/>
        </p:nvCxnSpPr>
        <p:spPr bwMode="auto">
          <a:xfrm flipH="1">
            <a:off x="2533671" y="3299713"/>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bwMode="auto">
          <a:xfrm>
            <a:off x="4837927" y="3875777"/>
            <a:ext cx="50405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bwMode="auto">
          <a:xfrm>
            <a:off x="3973831" y="4739873"/>
            <a:ext cx="4320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bwMode="auto">
          <a:xfrm>
            <a:off x="2965719" y="2939673"/>
            <a:ext cx="505267" cy="369332"/>
          </a:xfrm>
          <a:prstGeom prst="rect">
            <a:avLst/>
          </a:prstGeom>
          <a:noFill/>
        </p:spPr>
        <p:txBody>
          <a:bodyPr wrap="none" rtlCol="0">
            <a:spAutoFit/>
          </a:bodyPr>
          <a:lstStyle/>
          <a:p>
            <a:pPr>
              <a:defRPr/>
            </a:pPr>
            <a:r>
              <a:rPr lang="tr" noProof="0" dirty="0">
                <a:latin typeface="Poppins"/>
              </a:rPr>
              <a:t>tüket</a:t>
            </a:r>
          </a:p>
        </p:txBody>
      </p:sp>
      <p:sp>
        <p:nvSpPr>
          <p:cNvPr id="22" name="Textfeld 21"/>
          <p:cNvSpPr txBox="1"/>
          <p:nvPr/>
        </p:nvSpPr>
        <p:spPr bwMode="auto">
          <a:xfrm>
            <a:off x="4405879" y="3515737"/>
            <a:ext cx="697627" cy="369332"/>
          </a:xfrm>
          <a:prstGeom prst="rect">
            <a:avLst/>
          </a:prstGeom>
          <a:noFill/>
        </p:spPr>
        <p:txBody>
          <a:bodyPr wrap="none" rtlCol="0">
            <a:spAutoFit/>
          </a:bodyPr>
          <a:lstStyle/>
          <a:p>
            <a:pPr>
              <a:defRPr/>
            </a:pPr>
            <a:r>
              <a:rPr lang="tr" noProof="0" dirty="0">
                <a:latin typeface="Poppins"/>
              </a:rPr>
              <a:t>dışkı</a:t>
            </a:r>
          </a:p>
        </p:txBody>
      </p:sp>
      <p:sp>
        <p:nvSpPr>
          <p:cNvPr id="23" name="Textfeld 22"/>
          <p:cNvSpPr txBox="1"/>
          <p:nvPr/>
        </p:nvSpPr>
        <p:spPr bwMode="auto">
          <a:xfrm>
            <a:off x="3181743" y="4379833"/>
            <a:ext cx="1029449" cy="369332"/>
          </a:xfrm>
          <a:prstGeom prst="rect">
            <a:avLst/>
          </a:prstGeom>
          <a:noFill/>
        </p:spPr>
        <p:txBody>
          <a:bodyPr wrap="none" rtlCol="0">
            <a:spAutoFit/>
          </a:bodyPr>
          <a:lstStyle/>
          <a:p>
            <a:pPr>
              <a:defRPr/>
            </a:pPr>
            <a:r>
              <a:rPr lang="tr" noProof="0" dirty="0">
                <a:latin typeface="Poppins"/>
              </a:rPr>
              <a:t>üret</a:t>
            </a:r>
          </a:p>
        </p:txBody>
      </p:sp>
      <p:cxnSp>
        <p:nvCxnSpPr>
          <p:cNvPr id="24" name="Gerade Verbindung 15"/>
          <p:cNvCxnSpPr/>
          <p:nvPr/>
        </p:nvCxnSpPr>
        <p:spPr bwMode="auto">
          <a:xfrm flipH="1">
            <a:off x="3469775" y="2867665"/>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 Verbindung 16"/>
          <p:cNvCxnSpPr/>
          <p:nvPr/>
        </p:nvCxnSpPr>
        <p:spPr bwMode="auto">
          <a:xfrm flipH="1" flipV="1">
            <a:off x="4477887" y="3011681"/>
            <a:ext cx="144016"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17"/>
          <p:cNvCxnSpPr/>
          <p:nvPr/>
        </p:nvCxnSpPr>
        <p:spPr bwMode="auto">
          <a:xfrm>
            <a:off x="2821702" y="4271821"/>
            <a:ext cx="504056"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7" name="Pfeil nach rechts 26"/>
          <p:cNvSpPr/>
          <p:nvPr/>
        </p:nvSpPr>
        <p:spPr bwMode="auto">
          <a:xfrm rot="20066886">
            <a:off x="2091493" y="4878424"/>
            <a:ext cx="1460417"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sz="1400" noProof="0" dirty="0">
                <a:solidFill>
                  <a:schemeClr val="tx1"/>
                </a:solidFill>
                <a:latin typeface="Poppins"/>
              </a:rPr>
              <a:t>önerme</a:t>
            </a:r>
          </a:p>
        </p:txBody>
      </p:sp>
      <p:sp>
        <p:nvSpPr>
          <p:cNvPr id="28" name="Pfeil nach rechts 27"/>
          <p:cNvSpPr/>
          <p:nvPr/>
        </p:nvSpPr>
        <p:spPr bwMode="auto">
          <a:xfrm rot="1807152">
            <a:off x="1725414" y="2409779"/>
            <a:ext cx="1368152"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sz="1400" noProof="0" dirty="0">
                <a:solidFill>
                  <a:schemeClr val="tx1"/>
                </a:solidFill>
                <a:latin typeface="Poppins"/>
              </a:rPr>
              <a:t>bağlantı</a:t>
            </a:r>
          </a:p>
        </p:txBody>
      </p:sp>
      <p:sp>
        <p:nvSpPr>
          <p:cNvPr id="29" name="Pfeil nach rechts 28"/>
          <p:cNvSpPr/>
          <p:nvPr/>
        </p:nvSpPr>
        <p:spPr bwMode="auto">
          <a:xfrm rot="1077663">
            <a:off x="625460" y="3556356"/>
            <a:ext cx="1368152"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sz="1400" noProof="0" dirty="0">
                <a:solidFill>
                  <a:schemeClr val="tx1"/>
                </a:solidFill>
                <a:latin typeface="Poppins"/>
              </a:rPr>
              <a:t>kavram</a:t>
            </a:r>
          </a:p>
        </p:txBody>
      </p:sp>
      <p:sp>
        <p:nvSpPr>
          <p:cNvPr id="2" name="Rechteck 1"/>
          <p:cNvSpPr/>
          <p:nvPr/>
        </p:nvSpPr>
        <p:spPr bwMode="auto">
          <a:xfrm>
            <a:off x="6350095" y="1933300"/>
            <a:ext cx="5271929" cy="2862322"/>
          </a:xfrm>
          <a:prstGeom prst="rect">
            <a:avLst/>
          </a:prstGeom>
        </p:spPr>
        <p:txBody>
          <a:bodyPr wrap="square">
            <a:spAutoFit/>
          </a:bodyPr>
          <a:lstStyle/>
          <a:p>
            <a:pPr marL="342900" indent="-342900">
              <a:buFont typeface="Arial" panose="020B0604020202020204" pitchFamily="34" charset="0"/>
              <a:buChar char="•"/>
              <a:defRPr/>
            </a:pPr>
            <a:r>
              <a:rPr lang="tr" sz="2000" noProof="0" dirty="0">
                <a:latin typeface="Poppins"/>
                <a:cs typeface="Calibri" panose="020F0502020204030204" pitchFamily="34" charset="0"/>
              </a:rPr>
              <a:t>Kavramları kutular içerisinde gösterin.</a:t>
            </a:r>
          </a:p>
          <a:p>
            <a:pPr marL="342900" indent="-342900">
              <a:buFont typeface="Arial" panose="020B0604020202020204" pitchFamily="34" charset="0"/>
              <a:buChar char="•"/>
              <a:defRPr/>
            </a:pPr>
            <a:r>
              <a:rPr lang="tr" sz="2000" noProof="0" dirty="0">
                <a:latin typeface="Poppins"/>
                <a:cs typeface="Calibri" panose="020F0502020204030204" pitchFamily="34" charset="0"/>
              </a:rPr>
              <a:t>Bağlantılı kavramlar arasındaki ilişkileri belirtmek için bağlantı çizgileri kullanın.</a:t>
            </a:r>
          </a:p>
          <a:p>
            <a:pPr marL="342900" indent="-342900">
              <a:buFont typeface="Arial" panose="020B0604020202020204" pitchFamily="34" charset="0"/>
              <a:buChar char="•"/>
              <a:defRPr/>
            </a:pPr>
            <a:r>
              <a:rPr lang="tr" sz="2000" noProof="0" dirty="0">
                <a:latin typeface="Poppins"/>
                <a:cs typeface="Calibri" panose="020F0502020204030204" pitchFamily="34" charset="0"/>
              </a:rPr>
              <a:t>Kavramları hiyerarşik bir sıraya göre düzenleyin.</a:t>
            </a:r>
          </a:p>
          <a:p>
            <a:pPr marL="342900" indent="-342900">
              <a:buFont typeface="Arial" panose="020B0604020202020204" pitchFamily="34" charset="0"/>
              <a:buChar char="•"/>
              <a:defRPr/>
            </a:pPr>
            <a:r>
              <a:rPr lang="tr" sz="2000" noProof="0" dirty="0">
                <a:latin typeface="Poppins"/>
                <a:cs typeface="Calibri" panose="020F0502020204030204" pitchFamily="34" charset="0"/>
              </a:rPr>
              <a:t>İki veya daha fazla kavram arasında çapraz bağlantılar kurabilirsiniz.</a:t>
            </a:r>
          </a:p>
          <a:p>
            <a:pPr marL="342900" indent="-342900">
              <a:buFont typeface="Arial" panose="020B0604020202020204" pitchFamily="34" charset="0"/>
              <a:buChar char="•"/>
              <a:defRPr/>
            </a:pPr>
            <a:r>
              <a:rPr lang="tr" sz="2000" noProof="0" dirty="0">
                <a:latin typeface="Poppins"/>
                <a:cs typeface="Calibri" panose="020F0502020204030204" pitchFamily="34" charset="0"/>
              </a:rPr>
              <a:t>Kavram haritasında kavramları birbirine bağlayan sözcükler bir önerme oluşturur.</a:t>
            </a:r>
          </a:p>
        </p:txBody>
      </p:sp>
      <p:sp>
        <p:nvSpPr>
          <p:cNvPr id="3" name="Title 2">
            <a:extLst>
              <a:ext uri="{FF2B5EF4-FFF2-40B4-BE49-F238E27FC236}">
                <a16:creationId xmlns:a16="http://schemas.microsoft.com/office/drawing/2014/main" id="{F564481D-A24C-2528-6F53-D9BE8B28253E}"/>
              </a:ext>
            </a:extLst>
          </p:cNvPr>
          <p:cNvSpPr>
            <a:spLocks noGrp="1"/>
          </p:cNvSpPr>
          <p:nvPr>
            <p:ph type="title"/>
          </p:nvPr>
        </p:nvSpPr>
        <p:spPr>
          <a:xfrm>
            <a:off x="3145739" y="293442"/>
            <a:ext cx="8868360" cy="686435"/>
          </a:xfrm>
        </p:spPr>
        <p:txBody>
          <a:bodyPr>
            <a:normAutofit fontScale="90000"/>
          </a:bodyPr>
          <a:lstStyle/>
          <a:p>
            <a:r>
              <a:rPr lang="tr" dirty="0"/>
              <a:t>Kavram harİtaları, öğrencİlerin ‘zİhİnsel modellerİnİ' görselleştİrİr </a:t>
            </a:r>
          </a:p>
        </p:txBody>
      </p:sp>
      <p:sp>
        <p:nvSpPr>
          <p:cNvPr id="5" name="Textfeld 12">
            <a:extLst>
              <a:ext uri="{FF2B5EF4-FFF2-40B4-BE49-F238E27FC236}">
                <a16:creationId xmlns:a16="http://schemas.microsoft.com/office/drawing/2014/main" id="{1B4F82D1-9A31-156C-D956-52BB89C046C2}"/>
              </a:ext>
            </a:extLst>
          </p:cNvPr>
          <p:cNvSpPr txBox="1"/>
          <p:nvPr/>
        </p:nvSpPr>
        <p:spPr bwMode="auto">
          <a:xfrm>
            <a:off x="865054" y="1236111"/>
            <a:ext cx="2424246"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chemeClr val="bg1"/>
                </a:solidFill>
                <a:latin typeface="Calibri" panose="020F0502020204030204" pitchFamily="34" charset="0"/>
                <a:cs typeface="Calibri" panose="020F0502020204030204" pitchFamily="34" charset="0"/>
              </a:rPr>
              <a:t>Değerlendirme</a:t>
            </a:r>
            <a:endParaRPr lang="tr" noProof="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4" name="Rechteck 3"/>
          <p:cNvSpPr/>
          <p:nvPr/>
        </p:nvSpPr>
        <p:spPr bwMode="auto">
          <a:xfrm>
            <a:off x="1279475" y="5056902"/>
            <a:ext cx="10431390" cy="738664"/>
          </a:xfrm>
          <a:prstGeom prst="rect">
            <a:avLst/>
          </a:prstGeom>
        </p:spPr>
        <p:txBody>
          <a:bodyPr wrap="square" lIns="91440" tIns="45720" rIns="91440" bIns="45720" anchor="t">
            <a:spAutoFit/>
          </a:bodyPr>
          <a:lstStyle/>
          <a:p>
            <a:pPr>
              <a:defRPr/>
            </a:pPr>
            <a:r>
              <a:rPr lang="tr" sz="1400" i="1" dirty="0">
                <a:solidFill>
                  <a:srgbClr val="000000"/>
                </a:solidFill>
                <a:latin typeface="Poppins"/>
                <a:cs typeface="Arial"/>
              </a:rPr>
              <a:t>(Krüger, D., Kloss, L., &amp; Cuadros, I. (2009). Was macht „gute“ Biologielehrkräfte aus? Befragungen von Lehrenden in der Didaktik der Biologie und Biologie-Lehramtsstudierenden an deutschen Hochschulen. I D B – Berichte aus dem Institut für Didaktik der Biologie, 17, 63–88.)</a:t>
            </a:r>
          </a:p>
        </p:txBody>
      </p:sp>
      <p:sp>
        <p:nvSpPr>
          <p:cNvPr id="7" name="Title 6">
            <a:extLst>
              <a:ext uri="{FF2B5EF4-FFF2-40B4-BE49-F238E27FC236}">
                <a16:creationId xmlns:a16="http://schemas.microsoft.com/office/drawing/2014/main" id="{E864B5E6-F82F-2CEE-7388-0498051CAC2B}"/>
              </a:ext>
            </a:extLst>
          </p:cNvPr>
          <p:cNvSpPr>
            <a:spLocks noGrp="1"/>
          </p:cNvSpPr>
          <p:nvPr>
            <p:ph type="title"/>
          </p:nvPr>
        </p:nvSpPr>
        <p:spPr/>
        <p:txBody>
          <a:bodyPr>
            <a:normAutofit/>
          </a:bodyPr>
          <a:lstStyle/>
          <a:p>
            <a:pPr algn="r"/>
            <a:r>
              <a:rPr lang="tr" dirty="0"/>
              <a:t>"İyİ Çevre Eğİtİmİ" nasıl olur?</a:t>
            </a:r>
          </a:p>
        </p:txBody>
      </p:sp>
      <p:sp>
        <p:nvSpPr>
          <p:cNvPr id="16" name="Textfeld 17"/>
          <p:cNvSpPr txBox="1"/>
          <p:nvPr/>
        </p:nvSpPr>
        <p:spPr bwMode="auto">
          <a:xfrm>
            <a:off x="1016915" y="1496164"/>
            <a:ext cx="6923582" cy="3280385"/>
          </a:xfrm>
          <a:prstGeom prst="rect">
            <a:avLst/>
          </a:prstGeom>
          <a:noFill/>
        </p:spPr>
        <p:txBody>
          <a:bodyPr wrap="square" rtlCol="0">
            <a:spAutoFit/>
          </a:bodyPr>
          <a:lstStyle/>
          <a:p>
            <a:pPr>
              <a:lnSpc>
                <a:spcPct val="150000"/>
              </a:lnSpc>
              <a:defRPr/>
            </a:pPr>
            <a:r>
              <a:rPr lang="tr" sz="2000" noProof="0" dirty="0">
                <a:latin typeface="Poppins"/>
              </a:rPr>
              <a:t>"Öğretim, çok çeşitli koşullar altında gerçekleştiğinden, ‘iyi’ öğretimin evrensel olarak geçerli bir tanımını yapmak mümkün değildir.</a:t>
            </a:r>
          </a:p>
          <a:p>
            <a:pPr>
              <a:lnSpc>
                <a:spcPct val="150000"/>
              </a:lnSpc>
              <a:defRPr/>
            </a:pPr>
            <a:r>
              <a:rPr lang="tr" sz="2000" noProof="0" dirty="0">
                <a:latin typeface="Poppins"/>
              </a:rPr>
              <a:t>Aynı ders, bir sınıfta yüksek düzeyde öğrenme başarısı sağlarken başka bir sınıfta başarısız olabilir. Öğretimin değerlendirilmesinde temel belirleyici unsur, önceden belirlenmiş hedef ölçütleridir."</a:t>
            </a:r>
          </a:p>
        </p:txBody>
      </p:sp>
      <p:sp>
        <p:nvSpPr>
          <p:cNvPr id="17" name="Rechteckige Legende 4">
            <a:extLst>
              <a:ext uri="{FF2B5EF4-FFF2-40B4-BE49-F238E27FC236}">
                <a16:creationId xmlns:a16="http://schemas.microsoft.com/office/drawing/2014/main" id="{A450F489-B529-84E9-6171-9DC96F0FF93B}"/>
              </a:ext>
            </a:extLst>
          </p:cNvPr>
          <p:cNvSpPr/>
          <p:nvPr/>
        </p:nvSpPr>
        <p:spPr bwMode="auto">
          <a:xfrm>
            <a:off x="8273939" y="1788807"/>
            <a:ext cx="3198693" cy="2026448"/>
          </a:xfrm>
          <a:prstGeom prst="wedgeRectCallout">
            <a:avLst>
              <a:gd name="adj1" fmla="val -36489"/>
              <a:gd name="adj2" fmla="val 100550"/>
            </a:avLst>
          </a:prstGeom>
          <a:solidFill>
            <a:srgbClr val="0CAF8F"/>
          </a:solidFill>
          <a:ln>
            <a:solidFill>
              <a:srgbClr val="5A312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tr" b="1" dirty="0">
                <a:latin typeface="Poppins"/>
              </a:rPr>
              <a:t>Eğitsel İlke:
</a:t>
            </a:r>
            <a:r>
              <a:rPr lang="tr" dirty="0">
                <a:latin typeface="Poppins"/>
              </a:rPr>
              <a:t>Öğrenciler tarafından hangi öğrenme hedeflerine ulaşılmasının beklendiğini açık ve anlaşılır hale getirilmesi.</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14" name="Abgerundetes Rechteck 13"/>
          <p:cNvSpPr/>
          <p:nvPr/>
        </p:nvSpPr>
        <p:spPr bwMode="auto">
          <a:xfrm>
            <a:off x="1870390" y="3930906"/>
            <a:ext cx="1249799" cy="550400"/>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noProof="0" dirty="0">
                <a:solidFill>
                  <a:schemeClr val="tx1"/>
                </a:solidFill>
              </a:rPr>
              <a:t>bataklık</a:t>
            </a:r>
          </a:p>
        </p:txBody>
      </p:sp>
      <p:sp>
        <p:nvSpPr>
          <p:cNvPr id="15" name="Abgerundetes Rechteck 14"/>
          <p:cNvSpPr/>
          <p:nvPr/>
        </p:nvSpPr>
        <p:spPr bwMode="auto">
          <a:xfrm>
            <a:off x="3839899" y="2311984"/>
            <a:ext cx="1447365" cy="673089"/>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 noProof="0" dirty="0">
              <a:solidFill>
                <a:schemeClr val="tx1"/>
              </a:solidFill>
            </a:endParaRPr>
          </a:p>
        </p:txBody>
      </p:sp>
      <p:sp>
        <p:nvSpPr>
          <p:cNvPr id="16" name="Abgerundetes Rechteck 15"/>
          <p:cNvSpPr/>
          <p:nvPr/>
        </p:nvSpPr>
        <p:spPr bwMode="auto">
          <a:xfrm>
            <a:off x="4754045" y="4939328"/>
            <a:ext cx="1468955" cy="610389"/>
          </a:xfrm>
          <a:prstGeom prst="roundRect">
            <a:avLst>
              <a:gd name="adj"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noProof="0" dirty="0">
                <a:solidFill>
                  <a:schemeClr val="tx1"/>
                </a:solidFill>
              </a:rPr>
              <a:t>çeşitli canlı türleri</a:t>
            </a:r>
          </a:p>
        </p:txBody>
      </p:sp>
      <p:cxnSp>
        <p:nvCxnSpPr>
          <p:cNvPr id="18" name="Gerade Verbindung mit Pfeil 17"/>
          <p:cNvCxnSpPr>
            <a:cxnSpLocks/>
          </p:cNvCxnSpPr>
          <p:nvPr/>
        </p:nvCxnSpPr>
        <p:spPr bwMode="auto">
          <a:xfrm flipH="1">
            <a:off x="2478360" y="3599507"/>
            <a:ext cx="378595" cy="237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cxnSpLocks/>
          </p:cNvCxnSpPr>
          <p:nvPr/>
        </p:nvCxnSpPr>
        <p:spPr bwMode="auto">
          <a:xfrm flipH="1" flipV="1">
            <a:off x="4925998" y="3111609"/>
            <a:ext cx="327195" cy="810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cxnSpLocks/>
          </p:cNvCxnSpPr>
          <p:nvPr/>
        </p:nvCxnSpPr>
        <p:spPr bwMode="auto">
          <a:xfrm>
            <a:off x="4149263" y="5078540"/>
            <a:ext cx="512836" cy="165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bwMode="auto">
          <a:xfrm>
            <a:off x="4716474" y="3930906"/>
            <a:ext cx="1133644" cy="369332"/>
          </a:xfrm>
          <a:prstGeom prst="rect">
            <a:avLst/>
          </a:prstGeom>
          <a:noFill/>
        </p:spPr>
        <p:txBody>
          <a:bodyPr wrap="none" rtlCol="0">
            <a:spAutoFit/>
          </a:bodyPr>
          <a:lstStyle/>
          <a:p>
            <a:pPr>
              <a:defRPr/>
            </a:pPr>
            <a:r>
              <a:rPr lang="tr" noProof="0" dirty="0"/>
              <a:t>düzenleme</a:t>
            </a:r>
          </a:p>
        </p:txBody>
      </p:sp>
      <p:sp>
        <p:nvSpPr>
          <p:cNvPr id="23" name="Textfeld 22"/>
          <p:cNvSpPr txBox="1"/>
          <p:nvPr/>
        </p:nvSpPr>
        <p:spPr bwMode="auto">
          <a:xfrm>
            <a:off x="3298894" y="4436049"/>
            <a:ext cx="1082013" cy="923330"/>
          </a:xfrm>
          <a:prstGeom prst="rect">
            <a:avLst/>
          </a:prstGeom>
          <a:noFill/>
        </p:spPr>
        <p:txBody>
          <a:bodyPr wrap="square" rtlCol="0">
            <a:spAutoFit/>
          </a:bodyPr>
          <a:lstStyle/>
          <a:p>
            <a:pPr>
              <a:defRPr/>
            </a:pPr>
            <a:r>
              <a:rPr lang="tr" noProof="0" dirty="0"/>
              <a:t>yaşam alanları</a:t>
            </a:r>
          </a:p>
        </p:txBody>
      </p:sp>
      <p:cxnSp>
        <p:nvCxnSpPr>
          <p:cNvPr id="24" name="Gerade Verbindung 15"/>
          <p:cNvCxnSpPr/>
          <p:nvPr/>
        </p:nvCxnSpPr>
        <p:spPr bwMode="auto">
          <a:xfrm flipH="1">
            <a:off x="3543076" y="2964703"/>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 Verbindung 16"/>
          <p:cNvCxnSpPr>
            <a:cxnSpLocks/>
          </p:cNvCxnSpPr>
          <p:nvPr/>
        </p:nvCxnSpPr>
        <p:spPr bwMode="auto">
          <a:xfrm flipH="1" flipV="1">
            <a:off x="5438679" y="4367414"/>
            <a:ext cx="166364" cy="417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17"/>
          <p:cNvCxnSpPr>
            <a:cxnSpLocks/>
          </p:cNvCxnSpPr>
          <p:nvPr/>
        </p:nvCxnSpPr>
        <p:spPr bwMode="auto">
          <a:xfrm>
            <a:off x="2889847" y="4554187"/>
            <a:ext cx="384273" cy="157489"/>
          </a:xfrm>
          <a:prstGeom prst="line">
            <a:avLst/>
          </a:prstGeom>
        </p:spPr>
        <p:style>
          <a:lnRef idx="1">
            <a:schemeClr val="accent1"/>
          </a:lnRef>
          <a:fillRef idx="0">
            <a:schemeClr val="accent1"/>
          </a:fillRef>
          <a:effectRef idx="0">
            <a:schemeClr val="accent1"/>
          </a:effectRef>
          <a:fontRef idx="minor">
            <a:schemeClr val="tx1"/>
          </a:fontRef>
        </p:style>
      </p:cxnSp>
      <p:sp>
        <p:nvSpPr>
          <p:cNvPr id="27" name="Pfeil nach rechts 26"/>
          <p:cNvSpPr/>
          <p:nvPr/>
        </p:nvSpPr>
        <p:spPr bwMode="auto">
          <a:xfrm rot="20066886">
            <a:off x="1873119" y="5071347"/>
            <a:ext cx="1460417"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sz="1400" noProof="0" dirty="0">
                <a:solidFill>
                  <a:schemeClr val="tx1"/>
                </a:solidFill>
              </a:rPr>
              <a:t>önerme</a:t>
            </a:r>
          </a:p>
        </p:txBody>
      </p:sp>
      <p:sp>
        <p:nvSpPr>
          <p:cNvPr id="28" name="Pfeil nach rechts 27"/>
          <p:cNvSpPr/>
          <p:nvPr/>
        </p:nvSpPr>
        <p:spPr bwMode="auto">
          <a:xfrm rot="2722069">
            <a:off x="2413154" y="2144616"/>
            <a:ext cx="1323603"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sz="1400" noProof="0" dirty="0">
                <a:solidFill>
                  <a:schemeClr val="tx1"/>
                </a:solidFill>
              </a:rPr>
              <a:t>bağlantı</a:t>
            </a:r>
          </a:p>
        </p:txBody>
      </p:sp>
      <p:sp>
        <p:nvSpPr>
          <p:cNvPr id="29" name="Pfeil nach rechts 28"/>
          <p:cNvSpPr/>
          <p:nvPr/>
        </p:nvSpPr>
        <p:spPr bwMode="auto">
          <a:xfrm rot="1077663">
            <a:off x="497077" y="3580401"/>
            <a:ext cx="1368152" cy="576064"/>
          </a:xfrm>
          <a:prstGeom prst="rightArrow">
            <a:avLst>
              <a:gd name="adj1" fmla="val 5000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 sz="1400" noProof="0" dirty="0">
                <a:solidFill>
                  <a:schemeClr val="tx1"/>
                </a:solidFill>
              </a:rPr>
              <a:t>kavram</a:t>
            </a:r>
          </a:p>
        </p:txBody>
      </p:sp>
      <p:sp>
        <p:nvSpPr>
          <p:cNvPr id="3" name="Rechteck 2"/>
          <p:cNvSpPr/>
          <p:nvPr/>
        </p:nvSpPr>
        <p:spPr bwMode="auto">
          <a:xfrm>
            <a:off x="6660192" y="3550881"/>
            <a:ext cx="4812440" cy="2862322"/>
          </a:xfrm>
          <a:prstGeom prst="rect">
            <a:avLst/>
          </a:prstGeom>
        </p:spPr>
        <p:txBody>
          <a:bodyPr wrap="square">
            <a:spAutoFit/>
          </a:bodyPr>
          <a:lstStyle/>
          <a:p>
            <a:pPr lvl="0">
              <a:defRPr/>
            </a:pPr>
            <a:endParaRPr lang="tr" noProof="0" dirty="0">
              <a:highlight>
                <a:srgbClr val="FFFF00"/>
              </a:highlight>
            </a:endParaRPr>
          </a:p>
          <a:p>
            <a:pPr lvl="0">
              <a:defRPr/>
            </a:pPr>
            <a:endParaRPr lang="tr" noProof="0" dirty="0">
              <a:highlight>
                <a:srgbClr val="FFFF00"/>
              </a:highlight>
            </a:endParaRPr>
          </a:p>
          <a:p>
            <a:pPr lvl="0">
              <a:defRPr/>
            </a:pPr>
            <a:endParaRPr lang="tr" noProof="0" dirty="0">
              <a:highlight>
                <a:srgbClr val="FFFF00"/>
              </a:highlight>
            </a:endParaRPr>
          </a:p>
          <a:p>
            <a:pPr lvl="0">
              <a:defRPr/>
            </a:pPr>
            <a:endParaRPr lang="tr" noProof="0" dirty="0">
              <a:highlight>
                <a:srgbClr val="FFFF00"/>
              </a:highlight>
            </a:endParaRPr>
          </a:p>
          <a:p>
            <a:pPr lvl="0">
              <a:defRPr/>
            </a:pPr>
            <a:endParaRPr lang="tr" noProof="0" dirty="0">
              <a:highlight>
                <a:srgbClr val="FFFF00"/>
              </a:highlight>
            </a:endParaRPr>
          </a:p>
          <a:p>
            <a:pPr lvl="0">
              <a:defRPr/>
            </a:pPr>
            <a:endParaRPr lang="tr" noProof="0" dirty="0">
              <a:highlight>
                <a:srgbClr val="FFFF00"/>
              </a:highlight>
            </a:endParaRPr>
          </a:p>
          <a:p>
            <a:pPr lvl="0">
              <a:defRPr/>
            </a:pPr>
            <a:endParaRPr lang="tr" noProof="0" dirty="0">
              <a:highlight>
                <a:srgbClr val="FFFF00"/>
              </a:highlight>
            </a:endParaRPr>
          </a:p>
          <a:p>
            <a:pPr lvl="0">
              <a:defRPr/>
            </a:pPr>
            <a:endParaRPr lang="tr" noProof="0" dirty="0">
              <a:highlight>
                <a:srgbClr val="FFFF00"/>
              </a:highlight>
            </a:endParaRPr>
          </a:p>
          <a:p>
            <a:pPr lvl="0">
              <a:defRPr/>
            </a:pPr>
            <a:endParaRPr lang="tr" noProof="0" dirty="0">
              <a:highlight>
                <a:srgbClr val="FFFF00"/>
              </a:highlight>
            </a:endParaRPr>
          </a:p>
          <a:p>
            <a:pPr lvl="0">
              <a:defRPr/>
            </a:pPr>
            <a:r>
              <a:rPr lang="tr" noProof="0" dirty="0">
                <a:highlight>
                  <a:srgbClr val="FFFF00"/>
                </a:highlight>
              </a:rPr>
              <a:t> </a:t>
            </a:r>
          </a:p>
        </p:txBody>
      </p:sp>
      <p:sp>
        <p:nvSpPr>
          <p:cNvPr id="6" name="Textfeld 5">
            <a:extLst>
              <a:ext uri="{FF2B5EF4-FFF2-40B4-BE49-F238E27FC236}">
                <a16:creationId xmlns:a16="http://schemas.microsoft.com/office/drawing/2014/main" id="{EE3CB783-9987-356E-6FA7-8D11C9D9D6FF}"/>
              </a:ext>
            </a:extLst>
          </p:cNvPr>
          <p:cNvSpPr txBox="1"/>
          <p:nvPr/>
        </p:nvSpPr>
        <p:spPr>
          <a:xfrm>
            <a:off x="3875296" y="2317888"/>
            <a:ext cx="1387598" cy="646331"/>
          </a:xfrm>
          <a:prstGeom prst="rect">
            <a:avLst/>
          </a:prstGeom>
          <a:noFill/>
        </p:spPr>
        <p:txBody>
          <a:bodyPr wrap="square" rtlCol="0">
            <a:spAutoFit/>
          </a:bodyPr>
          <a:lstStyle/>
          <a:p>
            <a:r>
              <a:rPr lang="tr" noProof="0" dirty="0"/>
              <a:t>malzeme </a:t>
            </a:r>
          </a:p>
          <a:p>
            <a:r>
              <a:rPr lang="tr" noProof="0" dirty="0"/>
              <a:t>döngüleri</a:t>
            </a:r>
          </a:p>
        </p:txBody>
      </p:sp>
      <p:sp>
        <p:nvSpPr>
          <p:cNvPr id="10" name="Textfeld 9">
            <a:extLst>
              <a:ext uri="{FF2B5EF4-FFF2-40B4-BE49-F238E27FC236}">
                <a16:creationId xmlns:a16="http://schemas.microsoft.com/office/drawing/2014/main" id="{D07176AD-50EF-4557-0F0D-8A2BDABA7F6F}"/>
              </a:ext>
            </a:extLst>
          </p:cNvPr>
          <p:cNvSpPr txBox="1"/>
          <p:nvPr/>
        </p:nvSpPr>
        <p:spPr bwMode="auto">
          <a:xfrm>
            <a:off x="2856955" y="3077567"/>
            <a:ext cx="1505540" cy="646331"/>
          </a:xfrm>
          <a:prstGeom prst="rect">
            <a:avLst/>
          </a:prstGeom>
          <a:noFill/>
        </p:spPr>
        <p:txBody>
          <a:bodyPr wrap="none" rtlCol="0">
            <a:spAutoFit/>
          </a:bodyPr>
          <a:lstStyle/>
          <a:p>
            <a:pPr>
              <a:defRPr/>
            </a:pPr>
            <a:r>
              <a:rPr lang="tr" noProof="0" dirty="0"/>
              <a:t>denge </a:t>
            </a:r>
          </a:p>
          <a:p>
            <a:pPr>
              <a:defRPr/>
            </a:pPr>
            <a:r>
              <a:rPr lang="tr" noProof="0" dirty="0"/>
              <a:t>koruma </a:t>
            </a:r>
          </a:p>
        </p:txBody>
      </p:sp>
      <p:sp>
        <p:nvSpPr>
          <p:cNvPr id="7" name="Title 6">
            <a:extLst>
              <a:ext uri="{FF2B5EF4-FFF2-40B4-BE49-F238E27FC236}">
                <a16:creationId xmlns:a16="http://schemas.microsoft.com/office/drawing/2014/main" id="{C0C4D26D-5224-6BDF-DCB6-3403F4815DFA}"/>
              </a:ext>
            </a:extLst>
          </p:cNvPr>
          <p:cNvSpPr>
            <a:spLocks noGrp="1"/>
          </p:cNvSpPr>
          <p:nvPr>
            <p:ph type="title"/>
          </p:nvPr>
        </p:nvSpPr>
        <p:spPr/>
        <p:txBody>
          <a:bodyPr>
            <a:normAutofit fontScale="90000"/>
          </a:bodyPr>
          <a:lstStyle/>
          <a:p>
            <a:r>
              <a:rPr lang="tr" dirty="0"/>
              <a:t>Kavram harİtaları, ‘zİhİnsel modellerİn' kavram kartlarıdır</a:t>
            </a:r>
          </a:p>
        </p:txBody>
      </p:sp>
      <p:sp>
        <p:nvSpPr>
          <p:cNvPr id="8" name="Textfeld 12">
            <a:extLst>
              <a:ext uri="{FF2B5EF4-FFF2-40B4-BE49-F238E27FC236}">
                <a16:creationId xmlns:a16="http://schemas.microsoft.com/office/drawing/2014/main" id="{48930D09-35E1-3623-21FA-87F0F33054BD}"/>
              </a:ext>
            </a:extLst>
          </p:cNvPr>
          <p:cNvSpPr txBox="1"/>
          <p:nvPr/>
        </p:nvSpPr>
        <p:spPr bwMode="auto">
          <a:xfrm>
            <a:off x="865054" y="1236111"/>
            <a:ext cx="2409066"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chemeClr val="bg1"/>
                </a:solidFill>
                <a:latin typeface="Calibri" panose="020F0502020204030204" pitchFamily="34" charset="0"/>
                <a:cs typeface="Calibri" panose="020F0502020204030204" pitchFamily="34" charset="0"/>
              </a:rPr>
              <a:t>Değerlendirme</a:t>
            </a:r>
            <a:endParaRPr lang="tr" noProof="0" dirty="0">
              <a:solidFill>
                <a:schemeClr val="bg1"/>
              </a:solidFill>
            </a:endParaRPr>
          </a:p>
        </p:txBody>
      </p:sp>
      <p:sp>
        <p:nvSpPr>
          <p:cNvPr id="38" name="Rechteck 1"/>
          <p:cNvSpPr/>
          <p:nvPr/>
        </p:nvSpPr>
        <p:spPr bwMode="auto">
          <a:xfrm>
            <a:off x="6660192" y="1921165"/>
            <a:ext cx="4871407" cy="707886"/>
          </a:xfrm>
          <a:prstGeom prst="rect">
            <a:avLst/>
          </a:prstGeom>
        </p:spPr>
        <p:txBody>
          <a:bodyPr wrap="square">
            <a:spAutoFit/>
          </a:bodyPr>
          <a:lstStyle/>
          <a:p>
            <a:pPr>
              <a:defRPr/>
            </a:pPr>
            <a:r>
              <a:rPr lang="tr" sz="2000" b="1" noProof="0" dirty="0">
                <a:latin typeface="Poppins" panose="00000500000000000000" pitchFamily="2" charset="0"/>
                <a:cs typeface="Poppins" panose="00000500000000000000" pitchFamily="2" charset="0"/>
              </a:rPr>
              <a:t>Bunlar her zaman daha üst düzey bir soruya yönelik olarak oluşturulur. </a:t>
            </a:r>
          </a:p>
        </p:txBody>
      </p:sp>
      <p:sp>
        <p:nvSpPr>
          <p:cNvPr id="39" name="Textfeld 4">
            <a:extLst>
              <a:ext uri="{FF2B5EF4-FFF2-40B4-BE49-F238E27FC236}">
                <a16:creationId xmlns:a16="http://schemas.microsoft.com/office/drawing/2014/main" id="{86E8B26A-0D0A-C3A4-BBE6-344F04B7442E}"/>
              </a:ext>
            </a:extLst>
          </p:cNvPr>
          <p:cNvSpPr txBox="1"/>
          <p:nvPr/>
        </p:nvSpPr>
        <p:spPr bwMode="auto">
          <a:xfrm>
            <a:off x="6709740" y="2902768"/>
            <a:ext cx="4762892" cy="1631216"/>
          </a:xfrm>
          <a:prstGeom prst="rect">
            <a:avLst/>
          </a:prstGeom>
          <a:noFill/>
        </p:spPr>
        <p:txBody>
          <a:bodyPr wrap="square" rtlCol="0">
            <a:spAutoFit/>
          </a:bodyPr>
          <a:lstStyle/>
          <a:p>
            <a:r>
              <a:rPr lang="tr" sz="2000" noProof="0" dirty="0">
                <a:latin typeface="Poppins" panose="00000500000000000000" pitchFamily="2" charset="0"/>
                <a:cs typeface="Poppins" panose="00000500000000000000" pitchFamily="2" charset="0"/>
              </a:rPr>
              <a:t>Örneğin, belirli bir toprak türü için bir kavram haritası oluşturulabilir: </a:t>
            </a:r>
          </a:p>
          <a:p>
            <a:endParaRPr lang="tr" sz="2000" noProof="0" dirty="0">
              <a:latin typeface="Poppins" panose="00000500000000000000" pitchFamily="2" charset="0"/>
              <a:cs typeface="Poppins" panose="00000500000000000000" pitchFamily="2" charset="0"/>
            </a:endParaRPr>
          </a:p>
          <a:p>
            <a:r>
              <a:rPr lang="tr" sz="2000" i="1" noProof="0" dirty="0">
                <a:latin typeface="Poppins" panose="00000500000000000000" pitchFamily="2" charset="0"/>
                <a:cs typeface="Poppins" panose="00000500000000000000" pitchFamily="2" charset="0"/>
              </a:rPr>
              <a:t>örneğin, "Bataklığı ekosistemler için önemli kılan nedir?"</a:t>
            </a:r>
          </a:p>
        </p:txBody>
      </p:sp>
    </p:spTree>
    <p:extLst>
      <p:ext uri="{BB962C8B-B14F-4D97-AF65-F5344CB8AC3E}">
        <p14:creationId xmlns:p14="http://schemas.microsoft.com/office/powerpoint/2010/main" val="37285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2" name="Group 11">
            <a:extLst>
              <a:ext uri="{FF2B5EF4-FFF2-40B4-BE49-F238E27FC236}">
                <a16:creationId xmlns:a16="http://schemas.microsoft.com/office/drawing/2014/main" id="{2AFCBD48-ABCC-EA04-E920-2B9F8AC551F9}"/>
              </a:ext>
            </a:extLst>
          </p:cNvPr>
          <p:cNvGrpSpPr/>
          <p:nvPr/>
        </p:nvGrpSpPr>
        <p:grpSpPr>
          <a:xfrm>
            <a:off x="557737" y="1909596"/>
            <a:ext cx="5836379" cy="3672055"/>
            <a:chOff x="589856" y="1657404"/>
            <a:chExt cx="6568404" cy="4132621"/>
          </a:xfrm>
        </p:grpSpPr>
        <p:pic>
          <p:nvPicPr>
            <p:cNvPr id="6" name="Grafik 5">
              <a:extLst>
                <a:ext uri="{FF2B5EF4-FFF2-40B4-BE49-F238E27FC236}">
                  <a16:creationId xmlns:a16="http://schemas.microsoft.com/office/drawing/2014/main" id="{9525968C-4936-4FF1-8B3E-9429E17BABF1}"/>
                </a:ext>
              </a:extLst>
            </p:cNvPr>
            <p:cNvPicPr>
              <a:picLocks noChangeAspect="1"/>
            </p:cNvPicPr>
            <p:nvPr/>
          </p:nvPicPr>
          <p:blipFill>
            <a:blip r:embed="rId3"/>
            <a:stretch>
              <a:fillRect/>
            </a:stretch>
          </p:blipFill>
          <p:spPr>
            <a:xfrm>
              <a:off x="589856" y="1657404"/>
              <a:ext cx="6568404" cy="4132621"/>
            </a:xfrm>
            <a:prstGeom prst="rect">
              <a:avLst/>
            </a:prstGeom>
          </p:spPr>
        </p:pic>
        <p:sp>
          <p:nvSpPr>
            <p:cNvPr id="8" name="Ellipse 7">
              <a:extLst>
                <a:ext uri="{FF2B5EF4-FFF2-40B4-BE49-F238E27FC236}">
                  <a16:creationId xmlns:a16="http://schemas.microsoft.com/office/drawing/2014/main" id="{4F08DCFD-D670-46E3-9408-1D9DF4B3DC8C}"/>
                </a:ext>
              </a:extLst>
            </p:cNvPr>
            <p:cNvSpPr/>
            <p:nvPr/>
          </p:nvSpPr>
          <p:spPr>
            <a:xfrm>
              <a:off x="3038167" y="2139385"/>
              <a:ext cx="2458065" cy="914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 noProof="0" dirty="0"/>
            </a:p>
          </p:txBody>
        </p:sp>
        <p:sp>
          <p:nvSpPr>
            <p:cNvPr id="20" name="Ellipse 19">
              <a:extLst>
                <a:ext uri="{FF2B5EF4-FFF2-40B4-BE49-F238E27FC236}">
                  <a16:creationId xmlns:a16="http://schemas.microsoft.com/office/drawing/2014/main" id="{55FEB349-3C40-40D5-A36C-E2BA53928338}"/>
                </a:ext>
              </a:extLst>
            </p:cNvPr>
            <p:cNvSpPr/>
            <p:nvPr/>
          </p:nvSpPr>
          <p:spPr bwMode="auto">
            <a:xfrm rot="2989503">
              <a:off x="3860436" y="3648514"/>
              <a:ext cx="291010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 noProof="0" dirty="0"/>
            </a:p>
          </p:txBody>
        </p:sp>
        <p:sp>
          <p:nvSpPr>
            <p:cNvPr id="21" name="Ellipse 20">
              <a:extLst>
                <a:ext uri="{FF2B5EF4-FFF2-40B4-BE49-F238E27FC236}">
                  <a16:creationId xmlns:a16="http://schemas.microsoft.com/office/drawing/2014/main" id="{E6427372-0FED-46CC-9278-D8565758045C}"/>
                </a:ext>
              </a:extLst>
            </p:cNvPr>
            <p:cNvSpPr/>
            <p:nvPr/>
          </p:nvSpPr>
          <p:spPr bwMode="auto">
            <a:xfrm>
              <a:off x="1930887" y="2719522"/>
              <a:ext cx="2336312" cy="914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 noProof="0" dirty="0">
                <a:solidFill>
                  <a:srgbClr val="00B0F0"/>
                </a:solidFill>
              </a:endParaRPr>
            </a:p>
          </p:txBody>
        </p:sp>
      </p:grpSp>
      <p:pic>
        <p:nvPicPr>
          <p:cNvPr id="110" name="Google Shape;110;p15"/>
          <p:cNvPicPr/>
          <p:nvPr/>
        </p:nvPicPr>
        <p:blipFill>
          <a:blip r:embed="rId4">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5">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6">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7">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8">
            <a:alphaModFix/>
          </a:blip>
          <a:stretch/>
        </p:blipFill>
        <p:spPr bwMode="auto">
          <a:xfrm>
            <a:off x="445439" y="458362"/>
            <a:ext cx="1388441" cy="366816"/>
          </a:xfrm>
          <a:prstGeom prst="rect">
            <a:avLst/>
          </a:prstGeom>
          <a:noFill/>
          <a:ln>
            <a:noFill/>
          </a:ln>
        </p:spPr>
      </p:pic>
      <p:sp>
        <p:nvSpPr>
          <p:cNvPr id="2" name="Rechteck 1"/>
          <p:cNvSpPr/>
          <p:nvPr/>
        </p:nvSpPr>
        <p:spPr bwMode="auto">
          <a:xfrm>
            <a:off x="6768489" y="1396256"/>
            <a:ext cx="4476003" cy="1200329"/>
          </a:xfrm>
          <a:prstGeom prst="rect">
            <a:avLst/>
          </a:prstGeom>
        </p:spPr>
        <p:txBody>
          <a:bodyPr wrap="square" lIns="91440" tIns="45720" rIns="91440" bIns="45720" anchor="t">
            <a:spAutoFit/>
          </a:bodyPr>
          <a:lstStyle/>
          <a:p>
            <a:pPr>
              <a:defRPr/>
            </a:pPr>
            <a:r>
              <a:rPr lang="tr" b="1" noProof="0" dirty="0">
                <a:latin typeface="Poppins"/>
              </a:rPr>
              <a:t>Nicel değerlendirme: </a:t>
            </a:r>
            <a:r>
              <a:rPr lang="tr" noProof="0" dirty="0">
                <a:latin typeface="Poppins"/>
              </a:rPr>
              <a:t>(sayıya göre)</a:t>
            </a:r>
          </a:p>
          <a:p>
            <a:pPr marL="285750" indent="-285750">
              <a:buFont typeface="Arial"/>
              <a:buChar char="•"/>
              <a:defRPr/>
            </a:pPr>
            <a:r>
              <a:rPr lang="tr" noProof="0" dirty="0">
                <a:latin typeface="Poppins"/>
              </a:rPr>
              <a:t>(doğru) kavram</a:t>
            </a:r>
          </a:p>
          <a:p>
            <a:pPr marL="285750" indent="-285750">
              <a:buFont typeface="Arial"/>
              <a:buChar char="•"/>
              <a:defRPr/>
            </a:pPr>
            <a:r>
              <a:rPr lang="tr" noProof="0" dirty="0">
                <a:latin typeface="Poppins"/>
              </a:rPr>
              <a:t>(doğru) önerme </a:t>
            </a:r>
          </a:p>
          <a:p>
            <a:pPr marL="285750" indent="-285750">
              <a:buFont typeface="Arial"/>
              <a:buChar char="•"/>
              <a:defRPr/>
            </a:pPr>
            <a:r>
              <a:rPr lang="tr" noProof="0" dirty="0">
                <a:latin typeface="Poppins"/>
              </a:rPr>
              <a:t>(doğru) bağlantı</a:t>
            </a:r>
          </a:p>
        </p:txBody>
      </p:sp>
      <p:sp>
        <p:nvSpPr>
          <p:cNvPr id="3" name="Rechteck 2"/>
          <p:cNvSpPr/>
          <p:nvPr/>
        </p:nvSpPr>
        <p:spPr bwMode="auto">
          <a:xfrm>
            <a:off x="6768489" y="4381322"/>
            <a:ext cx="5132442" cy="1200329"/>
          </a:xfrm>
          <a:prstGeom prst="rect">
            <a:avLst/>
          </a:prstGeom>
        </p:spPr>
        <p:txBody>
          <a:bodyPr wrap="square" lIns="91440" tIns="45720" rIns="91440" bIns="45720" anchor="t">
            <a:spAutoFit/>
          </a:bodyPr>
          <a:lstStyle/>
          <a:p>
            <a:pPr>
              <a:defRPr/>
            </a:pPr>
            <a:r>
              <a:rPr lang="tr" b="1" noProof="0" dirty="0">
                <a:latin typeface="Poppins"/>
              </a:rPr>
              <a:t>Nitel değerlendirme </a:t>
            </a:r>
            <a:r>
              <a:rPr lang="tr" noProof="0" dirty="0">
                <a:latin typeface="Poppins"/>
              </a:rPr>
              <a:t>(ağırlığa göre)</a:t>
            </a:r>
          </a:p>
          <a:p>
            <a:pPr marL="285750" indent="-285750">
              <a:buFont typeface="Arial"/>
              <a:buChar char="•"/>
              <a:defRPr/>
            </a:pPr>
            <a:r>
              <a:rPr lang="tr" noProof="0" dirty="0">
                <a:latin typeface="Poppins"/>
              </a:rPr>
              <a:t>(doğru) kavram</a:t>
            </a:r>
          </a:p>
          <a:p>
            <a:pPr marL="285750" indent="-285750">
              <a:buFont typeface="Arial"/>
              <a:buChar char="•"/>
              <a:defRPr/>
            </a:pPr>
            <a:r>
              <a:rPr lang="tr" noProof="0" dirty="0">
                <a:latin typeface="Poppins"/>
              </a:rPr>
              <a:t>(doğru) önerme</a:t>
            </a:r>
          </a:p>
          <a:p>
            <a:pPr marL="285750" indent="-285750">
              <a:buFont typeface="Arial"/>
              <a:buChar char="•"/>
              <a:defRPr/>
            </a:pPr>
            <a:r>
              <a:rPr lang="tr" noProof="0" dirty="0">
                <a:latin typeface="Poppins"/>
              </a:rPr>
              <a:t>(doğru) bağlantı</a:t>
            </a:r>
          </a:p>
        </p:txBody>
      </p:sp>
      <p:sp>
        <p:nvSpPr>
          <p:cNvPr id="4" name="Rechteck 3"/>
          <p:cNvSpPr/>
          <p:nvPr/>
        </p:nvSpPr>
        <p:spPr bwMode="auto">
          <a:xfrm>
            <a:off x="6768489" y="2719522"/>
            <a:ext cx="4759636" cy="1477328"/>
          </a:xfrm>
          <a:prstGeom prst="rect">
            <a:avLst/>
          </a:prstGeom>
        </p:spPr>
        <p:txBody>
          <a:bodyPr wrap="none" lIns="91440" tIns="45720" rIns="91440" bIns="45720" anchor="t">
            <a:spAutoFit/>
          </a:bodyPr>
          <a:lstStyle/>
          <a:p>
            <a:pPr>
              <a:defRPr/>
            </a:pPr>
            <a:r>
              <a:rPr lang="tr" b="1" noProof="0" dirty="0">
                <a:latin typeface="Poppins"/>
              </a:rPr>
              <a:t>Nicel değerlendirme: </a:t>
            </a:r>
            <a:r>
              <a:rPr lang="tr" noProof="0" dirty="0">
                <a:latin typeface="Poppins"/>
              </a:rPr>
              <a:t>(sayıya göre)</a:t>
            </a:r>
          </a:p>
          <a:p>
            <a:pPr marL="285750" indent="-285750">
              <a:buFont typeface="Arial"/>
              <a:buChar char="•"/>
              <a:defRPr/>
            </a:pPr>
            <a:r>
              <a:rPr lang="tr" noProof="0" dirty="0">
                <a:solidFill>
                  <a:srgbClr val="FF0000"/>
                </a:solidFill>
                <a:latin typeface="Poppins"/>
              </a:rPr>
              <a:t>zincir (1)</a:t>
            </a:r>
          </a:p>
          <a:p>
            <a:pPr marL="285750" indent="-285750">
              <a:buFont typeface="Arial"/>
              <a:buChar char="•"/>
              <a:defRPr/>
            </a:pPr>
            <a:r>
              <a:rPr lang="tr" noProof="0" dirty="0">
                <a:solidFill>
                  <a:schemeClr val="accent6">
                    <a:lumMod val="75000"/>
                  </a:schemeClr>
                </a:solidFill>
                <a:latin typeface="Poppins"/>
              </a:rPr>
              <a:t>ışınsal yapı (yıldız) (2)</a:t>
            </a:r>
          </a:p>
          <a:p>
            <a:pPr marL="285750" indent="-285750">
              <a:buFont typeface="Arial"/>
              <a:buChar char="•"/>
              <a:defRPr/>
            </a:pPr>
            <a:r>
              <a:rPr lang="tr" noProof="0" dirty="0">
                <a:solidFill>
                  <a:srgbClr val="0070C0"/>
                </a:solidFill>
                <a:latin typeface="Poppins"/>
              </a:rPr>
              <a:t>Ağlar (3)</a:t>
            </a:r>
          </a:p>
          <a:p>
            <a:pPr>
              <a:defRPr/>
            </a:pPr>
            <a:r>
              <a:rPr lang="tr" noProof="0" dirty="0">
                <a:latin typeface="Poppins"/>
              </a:rPr>
              <a:t>Bu yapılar farklı ağırlıklara sahiptir. </a:t>
            </a:r>
          </a:p>
        </p:txBody>
      </p:sp>
      <p:sp>
        <p:nvSpPr>
          <p:cNvPr id="18" name="Rechteck 17"/>
          <p:cNvSpPr/>
          <p:nvPr/>
        </p:nvSpPr>
        <p:spPr bwMode="auto">
          <a:xfrm>
            <a:off x="8453306" y="6442502"/>
            <a:ext cx="3738694" cy="415498"/>
          </a:xfrm>
          <a:prstGeom prst="rect">
            <a:avLst/>
          </a:prstGeom>
        </p:spPr>
        <p:txBody>
          <a:bodyPr wrap="square">
            <a:spAutoFit/>
          </a:bodyPr>
          <a:lstStyle/>
          <a:p>
            <a:pPr>
              <a:defRPr/>
            </a:pPr>
            <a:r>
              <a:rPr lang="tr" sz="1050" u="sng" noProof="0" dirty="0">
                <a:hlinkClick r:id="rId9" tooltip="https://www.christianhmeyer.de/mit-concept-mapping-den-lernerfolg-steigern-und-wissen-strukturieren/"/>
              </a:rPr>
              <a:t>https://www.christianhmeyer.de/mit-concept-mapping-den-lernerfolg-steigern-und-wissen-strukturieren/</a:t>
            </a:r>
            <a:r>
              <a:rPr lang="tr" sz="1050" noProof="0" dirty="0"/>
              <a:t> </a:t>
            </a:r>
          </a:p>
        </p:txBody>
      </p:sp>
      <p:sp>
        <p:nvSpPr>
          <p:cNvPr id="7" name="Rechteck 6">
            <a:extLst>
              <a:ext uri="{FF2B5EF4-FFF2-40B4-BE49-F238E27FC236}">
                <a16:creationId xmlns:a16="http://schemas.microsoft.com/office/drawing/2014/main" id="{91CD1BDA-F8B6-48E1-8441-71634330BBCD}"/>
              </a:ext>
            </a:extLst>
          </p:cNvPr>
          <p:cNvSpPr/>
          <p:nvPr/>
        </p:nvSpPr>
        <p:spPr>
          <a:xfrm>
            <a:off x="1026623" y="5581651"/>
            <a:ext cx="6096000" cy="230832"/>
          </a:xfrm>
          <a:prstGeom prst="rect">
            <a:avLst/>
          </a:prstGeom>
        </p:spPr>
        <p:txBody>
          <a:bodyPr>
            <a:spAutoFit/>
          </a:bodyPr>
          <a:lstStyle/>
          <a:p>
            <a:r>
              <a:rPr lang="tr" sz="900" noProof="0" dirty="0"/>
              <a:t>https://upload.wikimedia.org/wikipedia/commons/8/88/Concept_Map_About_Concept_Maps.jpg</a:t>
            </a:r>
          </a:p>
        </p:txBody>
      </p:sp>
      <p:sp>
        <p:nvSpPr>
          <p:cNvPr id="10" name="Title 9">
            <a:extLst>
              <a:ext uri="{FF2B5EF4-FFF2-40B4-BE49-F238E27FC236}">
                <a16:creationId xmlns:a16="http://schemas.microsoft.com/office/drawing/2014/main" id="{DA80798F-9B2C-E9AB-6BCF-B7C1CD6B85BC}"/>
              </a:ext>
            </a:extLst>
          </p:cNvPr>
          <p:cNvSpPr>
            <a:spLocks noGrp="1"/>
          </p:cNvSpPr>
          <p:nvPr>
            <p:ph type="title"/>
          </p:nvPr>
        </p:nvSpPr>
        <p:spPr/>
        <p:txBody>
          <a:bodyPr/>
          <a:lstStyle/>
          <a:p>
            <a:r>
              <a:rPr lang="tr" dirty="0"/>
              <a:t>Kavram Harİtalarının Analİzİ</a:t>
            </a:r>
          </a:p>
        </p:txBody>
      </p:sp>
      <p:sp>
        <p:nvSpPr>
          <p:cNvPr id="11" name="Textfeld 12">
            <a:extLst>
              <a:ext uri="{FF2B5EF4-FFF2-40B4-BE49-F238E27FC236}">
                <a16:creationId xmlns:a16="http://schemas.microsoft.com/office/drawing/2014/main" id="{466693E6-33D5-59BE-8CEB-2F94EB999339}"/>
              </a:ext>
            </a:extLst>
          </p:cNvPr>
          <p:cNvSpPr txBox="1"/>
          <p:nvPr/>
        </p:nvSpPr>
        <p:spPr bwMode="auto">
          <a:xfrm>
            <a:off x="865054" y="1236111"/>
            <a:ext cx="2373446"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chemeClr val="bg1"/>
                </a:solidFill>
                <a:latin typeface="Calibri" panose="020F0502020204030204" pitchFamily="34" charset="0"/>
                <a:cs typeface="Calibri" panose="020F0502020204030204" pitchFamily="34" charset="0"/>
              </a:rPr>
              <a:t>Değerlendirme</a:t>
            </a:r>
            <a:endParaRPr lang="tr" noProof="0"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 name="Group 7">
            <a:extLst>
              <a:ext uri="{FF2B5EF4-FFF2-40B4-BE49-F238E27FC236}">
                <a16:creationId xmlns:a16="http://schemas.microsoft.com/office/drawing/2014/main" id="{CD3B64F9-08F8-6225-8D28-642A21389179}"/>
              </a:ext>
            </a:extLst>
          </p:cNvPr>
          <p:cNvGrpSpPr/>
          <p:nvPr/>
        </p:nvGrpSpPr>
        <p:grpSpPr>
          <a:xfrm>
            <a:off x="1006099" y="1653144"/>
            <a:ext cx="5420101" cy="4014975"/>
            <a:chOff x="332999" y="1653144"/>
            <a:chExt cx="6465496" cy="4789358"/>
          </a:xfrm>
        </p:grpSpPr>
        <p:pic>
          <p:nvPicPr>
            <p:cNvPr id="7" name="Grafik 6" descr="Ein Bild, das Text, Diagramm, Reihe, parallel enthält.&#10;&#10;KI-generierte Inhalte können fehlerhaft sein.">
              <a:extLst>
                <a:ext uri="{FF2B5EF4-FFF2-40B4-BE49-F238E27FC236}">
                  <a16:creationId xmlns:a16="http://schemas.microsoft.com/office/drawing/2014/main" id="{CC5C162D-D536-E69D-F72E-77BC75B3A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99" y="1653144"/>
              <a:ext cx="6465496" cy="4779288"/>
            </a:xfrm>
            <a:prstGeom prst="rect">
              <a:avLst/>
            </a:prstGeom>
          </p:spPr>
        </p:pic>
        <p:sp>
          <p:nvSpPr>
            <p:cNvPr id="9" name="Oval 8">
              <a:extLst>
                <a:ext uri="{FF2B5EF4-FFF2-40B4-BE49-F238E27FC236}">
                  <a16:creationId xmlns:a16="http://schemas.microsoft.com/office/drawing/2014/main" id="{1F0412C6-ED01-8E69-7E34-BF342C017BF4}"/>
                </a:ext>
              </a:extLst>
            </p:cNvPr>
            <p:cNvSpPr/>
            <p:nvPr/>
          </p:nvSpPr>
          <p:spPr>
            <a:xfrm>
              <a:off x="332999" y="1776127"/>
              <a:ext cx="3868298" cy="226666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 noProof="0" dirty="0"/>
            </a:p>
          </p:txBody>
        </p:sp>
        <p:sp>
          <p:nvSpPr>
            <p:cNvPr id="10" name="Oval 9">
              <a:extLst>
                <a:ext uri="{FF2B5EF4-FFF2-40B4-BE49-F238E27FC236}">
                  <a16:creationId xmlns:a16="http://schemas.microsoft.com/office/drawing/2014/main" id="{4E2D8930-9756-41CC-4A82-B7F541AD1D67}"/>
                </a:ext>
              </a:extLst>
            </p:cNvPr>
            <p:cNvSpPr/>
            <p:nvPr/>
          </p:nvSpPr>
          <p:spPr>
            <a:xfrm>
              <a:off x="1416514" y="4787576"/>
              <a:ext cx="3257085" cy="15092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 noProof="0" dirty="0"/>
            </a:p>
          </p:txBody>
        </p:sp>
        <p:sp>
          <p:nvSpPr>
            <p:cNvPr id="11" name="Oval 10">
              <a:extLst>
                <a:ext uri="{FF2B5EF4-FFF2-40B4-BE49-F238E27FC236}">
                  <a16:creationId xmlns:a16="http://schemas.microsoft.com/office/drawing/2014/main" id="{AE5FB9CE-D5E0-F8E7-BE7E-004D6447E22B}"/>
                </a:ext>
              </a:extLst>
            </p:cNvPr>
            <p:cNvSpPr/>
            <p:nvPr/>
          </p:nvSpPr>
          <p:spPr>
            <a:xfrm>
              <a:off x="4569238" y="3042138"/>
              <a:ext cx="2229257" cy="3400364"/>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 noProof="0" dirty="0"/>
            </a:p>
          </p:txBody>
        </p:sp>
      </p:grpSp>
      <p:pic>
        <p:nvPicPr>
          <p:cNvPr id="110" name="Google Shape;110;p15"/>
          <p:cNvPicPr/>
          <p:nvPr/>
        </p:nvPicPr>
        <p:blipFill>
          <a:blip r:embed="rId4">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5">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6">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7">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8">
            <a:alphaModFix/>
          </a:blip>
          <a:stretch/>
        </p:blipFill>
        <p:spPr bwMode="auto">
          <a:xfrm>
            <a:off x="445439" y="458362"/>
            <a:ext cx="1388441" cy="366816"/>
          </a:xfrm>
          <a:prstGeom prst="rect">
            <a:avLst/>
          </a:prstGeom>
          <a:noFill/>
          <a:ln>
            <a:noFill/>
          </a:ln>
        </p:spPr>
      </p:pic>
      <p:sp>
        <p:nvSpPr>
          <p:cNvPr id="18" name="Rechteck 17"/>
          <p:cNvSpPr/>
          <p:nvPr/>
        </p:nvSpPr>
        <p:spPr bwMode="auto">
          <a:xfrm>
            <a:off x="6725082" y="5444713"/>
            <a:ext cx="3738694" cy="415498"/>
          </a:xfrm>
          <a:prstGeom prst="rect">
            <a:avLst/>
          </a:prstGeom>
        </p:spPr>
        <p:txBody>
          <a:bodyPr wrap="square">
            <a:spAutoFit/>
          </a:bodyPr>
          <a:lstStyle/>
          <a:p>
            <a:pPr>
              <a:defRPr/>
            </a:pPr>
            <a:r>
              <a:rPr lang="tr" sz="1050" u="sng" noProof="0" dirty="0">
                <a:hlinkClick r:id="rId9" tooltip="https://www.christianhmeyer.de/mit-concept-mapping-den-lernerfolg-steigern-und-wissen-strukturieren/">
                  <a:extLst>
                    <a:ext uri="{A12FA001-AC4F-418D-AE19-62706E023703}">
                      <ahyp:hlinkClr xmlns:ahyp="http://schemas.microsoft.com/office/drawing/2018/hyperlinkcolor" val="tx"/>
                    </a:ext>
                  </a:extLst>
                </a:hlinkClick>
              </a:rPr>
              <a:t>https://www.christianhmeyer.de/mit-concept-mapping-den-lernerfolg-steigern-und-wissen-strukturieren/</a:t>
            </a:r>
            <a:r>
              <a:rPr lang="tr" sz="1050" noProof="0" dirty="0"/>
              <a:t> </a:t>
            </a:r>
          </a:p>
        </p:txBody>
      </p:sp>
      <p:sp>
        <p:nvSpPr>
          <p:cNvPr id="5" name="Title 4">
            <a:extLst>
              <a:ext uri="{FF2B5EF4-FFF2-40B4-BE49-F238E27FC236}">
                <a16:creationId xmlns:a16="http://schemas.microsoft.com/office/drawing/2014/main" id="{4279F1C8-B993-22D3-50AD-9737AEA39814}"/>
              </a:ext>
            </a:extLst>
          </p:cNvPr>
          <p:cNvSpPr>
            <a:spLocks noGrp="1"/>
          </p:cNvSpPr>
          <p:nvPr>
            <p:ph type="title"/>
          </p:nvPr>
        </p:nvSpPr>
        <p:spPr/>
        <p:txBody>
          <a:bodyPr>
            <a:normAutofit/>
          </a:bodyPr>
          <a:lstStyle/>
          <a:p>
            <a:r>
              <a:rPr lang="tr" dirty="0"/>
              <a:t>Gerİ Bİldİrim Alma – Kavram Harİtası </a:t>
            </a:r>
          </a:p>
        </p:txBody>
      </p:sp>
      <p:sp>
        <p:nvSpPr>
          <p:cNvPr id="6" name="Textfeld 12">
            <a:extLst>
              <a:ext uri="{FF2B5EF4-FFF2-40B4-BE49-F238E27FC236}">
                <a16:creationId xmlns:a16="http://schemas.microsoft.com/office/drawing/2014/main" id="{CADF2AED-87BF-116F-10C5-3040DB9ED7EF}"/>
              </a:ext>
            </a:extLst>
          </p:cNvPr>
          <p:cNvSpPr txBox="1"/>
          <p:nvPr/>
        </p:nvSpPr>
        <p:spPr bwMode="auto">
          <a:xfrm>
            <a:off x="865054" y="1236111"/>
            <a:ext cx="2424246" cy="523220"/>
          </a:xfrm>
          <a:prstGeom prst="rect">
            <a:avLst/>
          </a:prstGeom>
          <a:solidFill>
            <a:srgbClr val="7030A0"/>
          </a:solidFill>
        </p:spPr>
        <p:txBody>
          <a:bodyPr wrap="square" rtlCol="0">
            <a:spAutoFit/>
          </a:bodyPr>
          <a:lstStyle/>
          <a:p>
            <a:pPr marL="0" marR="0" lvl="0" indent="0" algn="ctr" defTabSz="914400">
              <a:lnSpc>
                <a:spcPct val="100000"/>
              </a:lnSpc>
              <a:spcBef>
                <a:spcPts val="0"/>
              </a:spcBef>
              <a:spcAft>
                <a:spcPts val="0"/>
              </a:spcAft>
              <a:buClr>
                <a:srgbClr val="000000"/>
              </a:buClr>
              <a:buSzTx/>
              <a:buFont typeface="Arial"/>
              <a:buNone/>
              <a:defRPr/>
            </a:pPr>
            <a:r>
              <a:rPr lang="tr" sz="2800" b="0" i="0" u="none" strike="noStrike" cap="none" spc="0" noProof="0" dirty="0">
                <a:ln>
                  <a:noFill/>
                </a:ln>
                <a:solidFill>
                  <a:schemeClr val="bg1"/>
                </a:solidFill>
                <a:latin typeface="Calibri" panose="020F0502020204030204" pitchFamily="34" charset="0"/>
                <a:cs typeface="Calibri" panose="020F0502020204030204" pitchFamily="34" charset="0"/>
              </a:rPr>
              <a:t>Değerlendirme</a:t>
            </a:r>
            <a:endParaRPr lang="tr" noProof="0" dirty="0">
              <a:solidFill>
                <a:schemeClr val="bg1"/>
              </a:solidFill>
            </a:endParaRPr>
          </a:p>
        </p:txBody>
      </p:sp>
      <p:sp>
        <p:nvSpPr>
          <p:cNvPr id="13" name="Rechteck 1"/>
          <p:cNvSpPr/>
          <p:nvPr/>
        </p:nvSpPr>
        <p:spPr bwMode="auto">
          <a:xfrm>
            <a:off x="6768489" y="1413287"/>
            <a:ext cx="4476003" cy="1200329"/>
          </a:xfrm>
          <a:prstGeom prst="rect">
            <a:avLst/>
          </a:prstGeom>
        </p:spPr>
        <p:txBody>
          <a:bodyPr wrap="square" lIns="91440" tIns="45720" rIns="91440" bIns="45720" anchor="t">
            <a:spAutoFit/>
          </a:bodyPr>
          <a:lstStyle/>
          <a:p>
            <a:pPr>
              <a:defRPr/>
            </a:pPr>
            <a:r>
              <a:rPr lang="tr" b="1" noProof="0" dirty="0"/>
              <a:t>Nicel değerlendirme: </a:t>
            </a:r>
            <a:r>
              <a:rPr lang="tr" noProof="0" dirty="0"/>
              <a:t>(sayıya göre)</a:t>
            </a:r>
          </a:p>
          <a:p>
            <a:pPr marL="285750" indent="-285750">
              <a:buFont typeface="Arial"/>
              <a:buChar char="•"/>
              <a:defRPr/>
            </a:pPr>
            <a:r>
              <a:rPr lang="tr" noProof="0" dirty="0"/>
              <a:t>(doğru) kavram</a:t>
            </a:r>
          </a:p>
          <a:p>
            <a:pPr marL="285750" indent="-285750">
              <a:buFont typeface="Arial"/>
              <a:buChar char="•"/>
              <a:defRPr/>
            </a:pPr>
            <a:r>
              <a:rPr lang="tr" noProof="0" dirty="0"/>
              <a:t>(doğru) önerme </a:t>
            </a:r>
          </a:p>
          <a:p>
            <a:pPr marL="285750" indent="-285750">
              <a:buFont typeface="Arial"/>
              <a:buChar char="•"/>
              <a:defRPr/>
            </a:pPr>
            <a:r>
              <a:rPr lang="tr" noProof="0" dirty="0"/>
              <a:t>(doğru) bağlantı</a:t>
            </a:r>
          </a:p>
        </p:txBody>
      </p:sp>
      <p:sp>
        <p:nvSpPr>
          <p:cNvPr id="16" name="Rechteck 3"/>
          <p:cNvSpPr/>
          <p:nvPr/>
        </p:nvSpPr>
        <p:spPr bwMode="auto">
          <a:xfrm>
            <a:off x="6768489" y="2692764"/>
            <a:ext cx="3012363" cy="1200329"/>
          </a:xfrm>
          <a:prstGeom prst="rect">
            <a:avLst/>
          </a:prstGeom>
          <a:ln w="0">
            <a:noFill/>
          </a:ln>
        </p:spPr>
        <p:txBody>
          <a:bodyPr wrap="none" lIns="91440" tIns="45720" rIns="91440" bIns="45720" anchor="t">
            <a:spAutoFit/>
          </a:bodyPr>
          <a:lstStyle/>
          <a:p>
            <a:pPr>
              <a:defRPr/>
            </a:pPr>
            <a:r>
              <a:rPr lang="tr" b="1" noProof="0" dirty="0"/>
              <a:t>Nicel değerlendirme: </a:t>
            </a:r>
            <a:r>
              <a:rPr lang="tr" noProof="0" dirty="0"/>
              <a:t>(yapı)</a:t>
            </a:r>
          </a:p>
          <a:p>
            <a:pPr marL="285750" indent="-285750">
              <a:buFont typeface="Arial"/>
              <a:buChar char="•"/>
              <a:defRPr/>
            </a:pPr>
            <a:r>
              <a:rPr lang="tr" noProof="0" dirty="0">
                <a:solidFill>
                  <a:srgbClr val="FFC000"/>
                </a:solidFill>
              </a:rPr>
              <a:t>zincirler</a:t>
            </a:r>
          </a:p>
          <a:p>
            <a:pPr marL="285750" indent="-285750">
              <a:buFont typeface="Arial"/>
              <a:buChar char="•"/>
              <a:defRPr/>
            </a:pPr>
            <a:r>
              <a:rPr lang="tr" noProof="0" dirty="0">
                <a:solidFill>
                  <a:srgbClr val="FF0000"/>
                </a:solidFill>
              </a:rPr>
              <a:t>ışınsal (yıldız)</a:t>
            </a:r>
          </a:p>
          <a:p>
            <a:pPr marL="285750" indent="-285750">
              <a:buFont typeface="Arial"/>
              <a:buChar char="•"/>
              <a:defRPr/>
            </a:pPr>
            <a:r>
              <a:rPr lang="tr" noProof="0" dirty="0">
                <a:solidFill>
                  <a:schemeClr val="tx2"/>
                </a:solidFill>
              </a:rPr>
              <a:t>ağlar</a:t>
            </a:r>
          </a:p>
        </p:txBody>
      </p:sp>
      <p:sp>
        <p:nvSpPr>
          <p:cNvPr id="17" name="Rechteck 2"/>
          <p:cNvSpPr/>
          <p:nvPr/>
        </p:nvSpPr>
        <p:spPr bwMode="auto">
          <a:xfrm>
            <a:off x="6752840" y="3972241"/>
            <a:ext cx="4634166" cy="1200329"/>
          </a:xfrm>
          <a:prstGeom prst="rect">
            <a:avLst/>
          </a:prstGeom>
        </p:spPr>
        <p:txBody>
          <a:bodyPr wrap="square" lIns="91440" tIns="45720" rIns="91440" bIns="45720" anchor="t">
            <a:spAutoFit/>
          </a:bodyPr>
          <a:lstStyle/>
          <a:p>
            <a:pPr>
              <a:defRPr/>
            </a:pPr>
            <a:r>
              <a:rPr lang="tr" b="1" noProof="0" dirty="0"/>
              <a:t>Nitel değerlendirme </a:t>
            </a:r>
            <a:r>
              <a:rPr lang="tr" noProof="0" dirty="0"/>
              <a:t>(ağırlığa göre)</a:t>
            </a:r>
          </a:p>
          <a:p>
            <a:pPr marL="285750" indent="-285750">
              <a:buFont typeface="Arial"/>
              <a:buChar char="•"/>
              <a:defRPr/>
            </a:pPr>
            <a:r>
              <a:rPr lang="tr" noProof="0" dirty="0"/>
              <a:t>(doğru) kavram</a:t>
            </a:r>
          </a:p>
          <a:p>
            <a:pPr marL="285750" indent="-285750">
              <a:buFont typeface="Arial"/>
              <a:buChar char="•"/>
              <a:defRPr/>
            </a:pPr>
            <a:r>
              <a:rPr lang="tr" noProof="0" dirty="0"/>
              <a:t>(doğru) önerme</a:t>
            </a:r>
          </a:p>
          <a:p>
            <a:pPr marL="285750" indent="-285750">
              <a:buFont typeface="Arial"/>
              <a:buChar char="•"/>
              <a:defRPr/>
            </a:pPr>
            <a:r>
              <a:rPr lang="tr" noProof="0" dirty="0"/>
              <a:t>(doğru) bağlantı</a:t>
            </a:r>
          </a:p>
        </p:txBody>
      </p:sp>
    </p:spTree>
    <p:extLst>
      <p:ext uri="{BB962C8B-B14F-4D97-AF65-F5344CB8AC3E}">
        <p14:creationId xmlns:p14="http://schemas.microsoft.com/office/powerpoint/2010/main" val="10184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2FB03-31B1-A906-D918-BBEEFA08695E}"/>
              </a:ext>
            </a:extLst>
          </p:cNvPr>
          <p:cNvSpPr>
            <a:spLocks noGrp="1"/>
          </p:cNvSpPr>
          <p:nvPr>
            <p:ph type="title"/>
          </p:nvPr>
        </p:nvSpPr>
        <p:spPr/>
        <p:txBody>
          <a:bodyPr>
            <a:normAutofit/>
          </a:bodyPr>
          <a:lstStyle/>
          <a:p>
            <a:r>
              <a:rPr lang="tr" noProof="0" dirty="0"/>
              <a:t>Kavram Harİtası – Görev </a:t>
            </a:r>
          </a:p>
        </p:txBody>
      </p:sp>
      <p:sp>
        <p:nvSpPr>
          <p:cNvPr id="3" name="Textplatzhalter 2">
            <a:extLst>
              <a:ext uri="{FF2B5EF4-FFF2-40B4-BE49-F238E27FC236}">
                <a16:creationId xmlns:a16="http://schemas.microsoft.com/office/drawing/2014/main" id="{EF3FDB59-A2B7-8E63-9AB1-6C60C4E59BEB}"/>
              </a:ext>
            </a:extLst>
          </p:cNvPr>
          <p:cNvSpPr>
            <a:spLocks noGrp="1"/>
          </p:cNvSpPr>
          <p:nvPr>
            <p:ph type="body" idx="4294967295"/>
          </p:nvPr>
        </p:nvSpPr>
        <p:spPr>
          <a:xfrm>
            <a:off x="505532" y="1477963"/>
            <a:ext cx="9064625" cy="3902075"/>
          </a:xfrm>
        </p:spPr>
        <p:txBody>
          <a:bodyPr>
            <a:normAutofit/>
          </a:bodyPr>
          <a:lstStyle/>
          <a:p>
            <a:pPr marL="114300" indent="0">
              <a:spcAft>
                <a:spcPts val="1000"/>
              </a:spcAft>
              <a:buNone/>
            </a:pPr>
            <a:r>
              <a:rPr lang="tr" sz="2000" u="sng" noProof="0" dirty="0">
                <a:latin typeface="Poppins" panose="00000500000000000000" pitchFamily="2" charset="0"/>
                <a:cs typeface="Poppins" panose="00000500000000000000" pitchFamily="2" charset="0"/>
              </a:rPr>
              <a:t>Belirli bir toprak türü için kavram haritası oluşturun! </a:t>
            </a:r>
          </a:p>
          <a:p>
            <a:pPr marL="114300" indent="0">
              <a:spcAft>
                <a:spcPts val="1000"/>
              </a:spcAft>
              <a:buNone/>
            </a:pPr>
            <a:r>
              <a:rPr lang="tr" sz="2000" b="0" noProof="0" dirty="0">
                <a:latin typeface="Poppins" panose="00000500000000000000" pitchFamily="2" charset="0"/>
                <a:cs typeface="Poppins" panose="00000500000000000000" pitchFamily="2" charset="0"/>
              </a:rPr>
              <a:t>1. Belirli bir toprak türü seçin (örneğin, kara toprak, podzol, gley, rendzina, bataklık) ve bilgilerinizi ve bağlantılarınızı görselleştiren bir kavram haritası oluşturun.</a:t>
            </a:r>
          </a:p>
          <a:p>
            <a:pPr marL="114300" indent="0">
              <a:spcAft>
                <a:spcPts val="1000"/>
              </a:spcAft>
              <a:buNone/>
            </a:pPr>
            <a:r>
              <a:rPr lang="tr" sz="2000" b="0" noProof="0" dirty="0">
                <a:latin typeface="Poppins" panose="00000500000000000000" pitchFamily="2" charset="0"/>
                <a:cs typeface="Poppins" panose="00000500000000000000" pitchFamily="2" charset="0"/>
              </a:rPr>
              <a:t>Temel soru:</a:t>
            </a:r>
            <a:r>
              <a:rPr lang="tr" sz="2000" i="1" noProof="0" dirty="0">
                <a:latin typeface="Poppins" panose="00000500000000000000" pitchFamily="2" charset="0"/>
                <a:cs typeface="Poppins" panose="00000500000000000000" pitchFamily="2" charset="0"/>
              </a:rPr>
              <a:t> "Bu toprak türü ekosistemleri nasıl etkiler?"</a:t>
            </a:r>
            <a:endParaRPr lang="tr" sz="2000" i="1" u="sng" noProof="0" dirty="0">
              <a:latin typeface="Poppins" panose="00000500000000000000" pitchFamily="2" charset="0"/>
              <a:cs typeface="Poppins" panose="00000500000000000000" pitchFamily="2" charset="0"/>
            </a:endParaRPr>
          </a:p>
          <a:p>
            <a:pPr marL="114300" indent="0">
              <a:buNone/>
            </a:pPr>
            <a:r>
              <a:rPr lang="tr" sz="2000" b="0" noProof="0" dirty="0">
                <a:latin typeface="Poppins" panose="00000500000000000000" pitchFamily="2" charset="0"/>
                <a:cs typeface="Poppins" panose="00000500000000000000" pitchFamily="2" charset="0"/>
              </a:rPr>
              <a:t>2. Kavram haritalarınızı diğer öğrencilerinkilerle karşılaştırın ve birbirinize geri bildirim verin:</a:t>
            </a:r>
          </a:p>
          <a:p>
            <a:r>
              <a:rPr lang="tr" sz="2000" b="0" noProof="0" dirty="0">
                <a:latin typeface="Poppins" panose="00000500000000000000" pitchFamily="2" charset="0"/>
                <a:cs typeface="Poppins" panose="00000500000000000000" pitchFamily="2" charset="0"/>
              </a:rPr>
              <a:t>Kavramlar, önermeler ve bağlantılar doğru kullanılmış mı?</a:t>
            </a:r>
          </a:p>
          <a:p>
            <a:r>
              <a:rPr lang="tr" sz="2000" b="0" noProof="0" dirty="0">
                <a:latin typeface="Poppins" panose="00000500000000000000" pitchFamily="2" charset="0"/>
                <a:cs typeface="Poppins" panose="00000500000000000000" pitchFamily="2" charset="0"/>
              </a:rPr>
              <a:t>Kavram haritası temel soruyu yanıtlıyor mu?</a:t>
            </a:r>
          </a:p>
        </p:txBody>
      </p:sp>
      <p:pic>
        <p:nvPicPr>
          <p:cNvPr id="4" name="Grafik 3">
            <a:extLst>
              <a:ext uri="{FF2B5EF4-FFF2-40B4-BE49-F238E27FC236}">
                <a16:creationId xmlns:a16="http://schemas.microsoft.com/office/drawing/2014/main" id="{C2D08D1D-75F8-63AB-3DE4-41A1E628ECC7}"/>
              </a:ext>
            </a:extLst>
          </p:cNvPr>
          <p:cNvPicPr>
            <a:picLocks noChangeAspect="1"/>
          </p:cNvPicPr>
          <p:nvPr/>
        </p:nvPicPr>
        <p:blipFill>
          <a:blip r:embed="rId2"/>
          <a:stretch/>
        </p:blipFill>
        <p:spPr bwMode="auto">
          <a:xfrm>
            <a:off x="9570157" y="3372448"/>
            <a:ext cx="1783343" cy="1872917"/>
          </a:xfrm>
          <a:prstGeom prst="rect">
            <a:avLst/>
          </a:prstGeom>
        </p:spPr>
      </p:pic>
      <p:pic>
        <p:nvPicPr>
          <p:cNvPr id="6" name="Grafik 5" descr="Stift Silhouette">
            <a:extLst>
              <a:ext uri="{FF2B5EF4-FFF2-40B4-BE49-F238E27FC236}">
                <a16:creationId xmlns:a16="http://schemas.microsoft.com/office/drawing/2014/main" id="{65B0F287-924D-AA4E-07C2-F7C81566C29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32796" y="1728344"/>
            <a:ext cx="914400" cy="914400"/>
          </a:xfrm>
          <a:prstGeom prst="rect">
            <a:avLst/>
          </a:prstGeom>
        </p:spPr>
      </p:pic>
    </p:spTree>
    <p:extLst>
      <p:ext uri="{BB962C8B-B14F-4D97-AF65-F5344CB8AC3E}">
        <p14:creationId xmlns:p14="http://schemas.microsoft.com/office/powerpoint/2010/main" val="2991741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4" name="Textfeld 3"/>
          <p:cNvSpPr txBox="1"/>
          <p:nvPr/>
        </p:nvSpPr>
        <p:spPr bwMode="auto">
          <a:xfrm>
            <a:off x="688588" y="3207351"/>
            <a:ext cx="9136092" cy="2546082"/>
          </a:xfrm>
          <a:prstGeom prst="rect">
            <a:avLst/>
          </a:prstGeom>
          <a:noFill/>
        </p:spPr>
        <p:txBody>
          <a:bodyPr wrap="square" rtlCol="0">
            <a:spAutoFit/>
          </a:bodyPr>
          <a:lstStyle/>
          <a:p>
            <a:pPr marL="285750" marR="0" lvl="0" indent="-285750" algn="l" defTabSz="914400">
              <a:lnSpc>
                <a:spcPct val="150000"/>
              </a:lnSpc>
              <a:spcBef>
                <a:spcPts val="0"/>
              </a:spcBef>
              <a:spcAft>
                <a:spcPts val="0"/>
              </a:spcAft>
              <a:buClr>
                <a:srgbClr val="000000"/>
              </a:buClr>
              <a:buSzTx/>
              <a:buFont typeface="Arial"/>
              <a:buChar char="•"/>
              <a:defRPr/>
            </a:pPr>
            <a:r>
              <a:rPr lang="tr" b="0" i="1" u="none" strike="noStrike" cap="none" spc="0" noProof="0" dirty="0">
                <a:ln>
                  <a:noFill/>
                </a:ln>
                <a:latin typeface="Poppins"/>
                <a:ea typeface="Arial"/>
                <a:cs typeface="Calibri" panose="020F0502020204030204" pitchFamily="34" charset="0"/>
              </a:rPr>
              <a:t>Öğrencilerin ilgisini çekmeye çalışın.</a:t>
            </a:r>
          </a:p>
          <a:p>
            <a:pPr marL="285750" marR="0" lvl="0" indent="-285750" algn="l" defTabSz="914400">
              <a:lnSpc>
                <a:spcPct val="150000"/>
              </a:lnSpc>
              <a:spcBef>
                <a:spcPts val="0"/>
              </a:spcBef>
              <a:spcAft>
                <a:spcPts val="0"/>
              </a:spcAft>
              <a:buClr>
                <a:srgbClr val="000000"/>
              </a:buClr>
              <a:buSzTx/>
              <a:buFont typeface="Arial"/>
              <a:buChar char="•"/>
              <a:defRPr/>
            </a:pPr>
            <a:r>
              <a:rPr lang="tr" b="0" i="1" u="none" strike="noStrike" cap="none" spc="0" noProof="0" dirty="0">
                <a:ln>
                  <a:noFill/>
                </a:ln>
                <a:latin typeface="Poppins"/>
                <a:ea typeface="Arial"/>
                <a:cs typeface="Calibri" panose="020F0502020204030204" pitchFamily="34" charset="0"/>
              </a:rPr>
              <a:t>Eğitsel bir öz değerlendirmeyi sürece dahil edin. </a:t>
            </a:r>
            <a:endParaRPr lang="tr" i="1" noProof="0" dirty="0">
              <a:latin typeface="Poppins"/>
              <a:cs typeface="Calibri" panose="020F0502020204030204" pitchFamily="34" charset="0"/>
            </a:endParaRPr>
          </a:p>
          <a:p>
            <a:pPr marL="285750" marR="0" lvl="0" indent="-285750" algn="l" defTabSz="914400">
              <a:lnSpc>
                <a:spcPct val="150000"/>
              </a:lnSpc>
              <a:spcBef>
                <a:spcPts val="0"/>
              </a:spcBef>
              <a:spcAft>
                <a:spcPts val="0"/>
              </a:spcAft>
              <a:buClr>
                <a:srgbClr val="000000"/>
              </a:buClr>
              <a:buSzTx/>
              <a:buFont typeface="Arial"/>
              <a:buChar char="•"/>
              <a:defRPr/>
            </a:pPr>
            <a:r>
              <a:rPr lang="tr" b="0" i="1" u="none" strike="noStrike" cap="none" spc="0" noProof="0" dirty="0">
                <a:ln>
                  <a:noFill/>
                </a:ln>
                <a:latin typeface="Poppins"/>
                <a:ea typeface="Arial"/>
                <a:cs typeface="Calibri" panose="020F0502020204030204" pitchFamily="34" charset="0"/>
              </a:rPr>
              <a:t>Öğrencilerinizin öğrenme ilerlemesini hem süreç hem de sonuç olarak nasıl değerlendireceğinize dair birer örnek verin. </a:t>
            </a:r>
          </a:p>
          <a:p>
            <a:pPr marL="285750" marR="0" lvl="0" indent="-285750" algn="l" defTabSz="914400">
              <a:lnSpc>
                <a:spcPct val="150000"/>
              </a:lnSpc>
              <a:spcBef>
                <a:spcPts val="0"/>
              </a:spcBef>
              <a:spcAft>
                <a:spcPts val="0"/>
              </a:spcAft>
              <a:buClr>
                <a:srgbClr val="000000"/>
              </a:buClr>
              <a:buSzTx/>
              <a:buFont typeface="Arial"/>
              <a:buChar char="•"/>
              <a:defRPr/>
            </a:pPr>
            <a:r>
              <a:rPr lang="tr" i="1" noProof="0" dirty="0">
                <a:latin typeface="Poppins"/>
                <a:ea typeface="Arial"/>
                <a:cs typeface="Calibri" panose="020F0502020204030204" pitchFamily="34" charset="0"/>
              </a:rPr>
              <a:t>Bir dahaki sefere programınızı </a:t>
            </a:r>
            <a:r>
              <a:rPr lang="tr" b="1" i="1" noProof="0" dirty="0">
                <a:latin typeface="Poppins"/>
                <a:ea typeface="Arial"/>
                <a:cs typeface="Calibri" panose="020F0502020204030204" pitchFamily="34" charset="0"/>
              </a:rPr>
              <a:t>10-15 dakika </a:t>
            </a:r>
            <a:r>
              <a:rPr lang="tr" i="1" noProof="0" dirty="0">
                <a:latin typeface="Poppins"/>
                <a:ea typeface="Arial"/>
                <a:cs typeface="Calibri" panose="020F0502020204030204" pitchFamily="34" charset="0"/>
              </a:rPr>
              <a:t>içinde sunmak için ilgi çekici bir format düşünün.</a:t>
            </a:r>
            <a:endParaRPr lang="tr" b="0" i="1" u="none" strike="noStrike" cap="none" spc="0" noProof="0" dirty="0">
              <a:ln>
                <a:noFill/>
              </a:ln>
              <a:latin typeface="Poppins"/>
              <a:ea typeface="Arial"/>
              <a:cs typeface="Calibri" panose="020F0502020204030204" pitchFamily="34" charset="0"/>
            </a:endParaRPr>
          </a:p>
        </p:txBody>
      </p:sp>
      <p:sp>
        <p:nvSpPr>
          <p:cNvPr id="2" name="Textfeld 1"/>
          <p:cNvSpPr txBox="1"/>
          <p:nvPr/>
        </p:nvSpPr>
        <p:spPr bwMode="auto">
          <a:xfrm>
            <a:off x="688588" y="1501632"/>
            <a:ext cx="11446262" cy="1576585"/>
          </a:xfrm>
          <a:prstGeom prst="rect">
            <a:avLst/>
          </a:prstGeom>
          <a:noFill/>
        </p:spPr>
        <p:txBody>
          <a:bodyPr wrap="square" rtlCol="0">
            <a:spAutoFit/>
          </a:bodyPr>
          <a:lstStyle/>
          <a:p>
            <a:pPr marL="0" marR="0" lvl="0" indent="0" algn="l" defTabSz="914400">
              <a:lnSpc>
                <a:spcPct val="100000"/>
              </a:lnSpc>
              <a:spcBef>
                <a:spcPts val="0"/>
              </a:spcBef>
              <a:spcAft>
                <a:spcPts val="0"/>
              </a:spcAft>
              <a:buClr>
                <a:srgbClr val="000000"/>
              </a:buClr>
              <a:buSzTx/>
              <a:buFont typeface="Arial"/>
              <a:buNone/>
              <a:defRPr/>
            </a:pPr>
            <a:r>
              <a:rPr lang="tr" b="1" u="sng" noProof="0" dirty="0">
                <a:latin typeface="Poppins"/>
                <a:ea typeface="Arial"/>
                <a:cs typeface="Calibri" panose="020F0502020204030204" pitchFamily="34" charset="0"/>
              </a:rPr>
              <a:t>Görev 4.3: </a:t>
            </a:r>
            <a:r>
              <a:rPr lang="tr" b="1" noProof="0" dirty="0">
                <a:latin typeface="Poppins"/>
                <a:ea typeface="Arial"/>
                <a:cs typeface="Calibri" panose="020F0502020204030204" pitchFamily="34" charset="0"/>
              </a:rPr>
              <a:t>Bir eğitim </a:t>
            </a:r>
            <a:r>
              <a:rPr lang="tr" b="1" i="0" u="none" strike="noStrike" cap="none" spc="0" noProof="0" dirty="0">
                <a:ln>
                  <a:noFill/>
                </a:ln>
                <a:latin typeface="Poppins"/>
                <a:ea typeface="Arial"/>
                <a:cs typeface="Calibri" panose="020F0502020204030204" pitchFamily="34" charset="0"/>
              </a:rPr>
              <a:t>programı oluşturun. </a:t>
            </a:r>
          </a:p>
          <a:p>
            <a:pPr marL="342900" marR="0" lvl="0" indent="-342900" algn="l" defTabSz="914400">
              <a:lnSpc>
                <a:spcPct val="150000"/>
              </a:lnSpc>
              <a:spcBef>
                <a:spcPts val="0"/>
              </a:spcBef>
              <a:spcAft>
                <a:spcPts val="0"/>
              </a:spcAft>
              <a:buClr>
                <a:srgbClr val="000000"/>
              </a:buClr>
              <a:buSzTx/>
              <a:buFont typeface="Arial" panose="020B0604020202020204" pitchFamily="34" charset="0"/>
              <a:buChar char="•"/>
              <a:defRPr/>
            </a:pPr>
            <a:r>
              <a:rPr lang="tr" i="0" u="none" strike="noStrike" cap="none" spc="0" noProof="0" dirty="0">
                <a:ln>
                  <a:noFill/>
                </a:ln>
                <a:latin typeface="Poppins"/>
                <a:ea typeface="Arial"/>
                <a:cs typeface="Calibri" panose="020F0502020204030204" pitchFamily="34" charset="0"/>
              </a:rPr>
              <a:t>Bir toprak (sağlığı) konusu </a:t>
            </a:r>
            <a:r>
              <a:rPr lang="tr" noProof="0" dirty="0">
                <a:latin typeface="Poppins"/>
                <a:ea typeface="Arial"/>
                <a:cs typeface="Calibri" panose="020F0502020204030204" pitchFamily="34" charset="0"/>
              </a:rPr>
              <a:t>seçin.</a:t>
            </a:r>
          </a:p>
          <a:p>
            <a:pPr marL="342900" lvl="0" indent="-342900">
              <a:lnSpc>
                <a:spcPct val="150000"/>
              </a:lnSpc>
              <a:buClr>
                <a:srgbClr val="000000"/>
              </a:buClr>
              <a:buFont typeface="Arial" panose="020B0604020202020204" pitchFamily="34" charset="0"/>
              <a:buChar char="•"/>
              <a:defRPr/>
            </a:pPr>
            <a:r>
              <a:rPr lang="tr" noProof="0" dirty="0">
                <a:latin typeface="Poppins"/>
                <a:ea typeface="Arial"/>
                <a:cs typeface="Calibri" panose="020F0502020204030204" pitchFamily="34" charset="0"/>
              </a:rPr>
              <a:t>Öğrencilerin 5 aşamanın her birinde </a:t>
            </a:r>
            <a:r>
              <a:rPr lang="tr" noProof="0" dirty="0">
                <a:latin typeface="Poppins"/>
                <a:cs typeface="Calibri" panose="020F0502020204030204" pitchFamily="34" charset="0"/>
              </a:rPr>
              <a:t>(Katılım, Keşif, Açıklama, Detaylandırma ve Değerlendirme</a:t>
            </a:r>
            <a:r>
              <a:rPr lang="tr" i="0" u="none" strike="noStrike" cap="none" spc="0" noProof="0" dirty="0">
                <a:ln>
                  <a:noFill/>
                </a:ln>
                <a:latin typeface="Poppins"/>
                <a:ea typeface="Arial"/>
                <a:cs typeface="Calibri" panose="020F0502020204030204" pitchFamily="34" charset="0"/>
              </a:rPr>
              <a:t>) verilen öğrenme hedeflerine ulaşmalarına yardımcı olacak öğrenme</a:t>
            </a:r>
            <a:r>
              <a:rPr lang="en-GB" i="0" u="none" strike="noStrike" cap="none" spc="0" noProof="0" dirty="0">
                <a:ln>
                  <a:noFill/>
                </a:ln>
                <a:latin typeface="Poppins"/>
                <a:ea typeface="Arial"/>
                <a:cs typeface="Calibri" panose="020F0502020204030204" pitchFamily="34" charset="0"/>
              </a:rPr>
              <a:t> </a:t>
            </a:r>
            <a:r>
              <a:rPr lang="tr" i="0" u="none" strike="noStrike" cap="none" spc="0" noProof="0" dirty="0">
                <a:ln>
                  <a:noFill/>
                </a:ln>
                <a:latin typeface="Poppins"/>
                <a:ea typeface="Arial"/>
                <a:cs typeface="Calibri" panose="020F0502020204030204" pitchFamily="34" charset="0"/>
              </a:rPr>
              <a:t>etkinlikleri oluşturun.</a:t>
            </a:r>
          </a:p>
        </p:txBody>
      </p:sp>
      <p:pic>
        <p:nvPicPr>
          <p:cNvPr id="1026" name="Picture 2" descr="Flipchart - Openclipart"/>
          <p:cNvPicPr>
            <a:picLocks noChangeAspect="1" noChangeArrowheads="1"/>
          </p:cNvPicPr>
          <p:nvPr/>
        </p:nvPicPr>
        <p:blipFill>
          <a:blip r:embed="rId8"/>
          <a:stretch/>
        </p:blipFill>
        <p:spPr bwMode="auto">
          <a:xfrm>
            <a:off x="10080085" y="3361622"/>
            <a:ext cx="1286933" cy="1994746"/>
          </a:xfrm>
          <a:prstGeom prst="rect">
            <a:avLst/>
          </a:prstGeom>
          <a:noFill/>
        </p:spPr>
      </p:pic>
      <p:sp>
        <p:nvSpPr>
          <p:cNvPr id="3" name="Title 2">
            <a:extLst>
              <a:ext uri="{FF2B5EF4-FFF2-40B4-BE49-F238E27FC236}">
                <a16:creationId xmlns:a16="http://schemas.microsoft.com/office/drawing/2014/main" id="{F6CD9C89-1BC2-5461-772B-05B7142E0E0C}"/>
              </a:ext>
            </a:extLst>
          </p:cNvPr>
          <p:cNvSpPr>
            <a:spLocks noGrp="1"/>
          </p:cNvSpPr>
          <p:nvPr>
            <p:ph type="title"/>
          </p:nvPr>
        </p:nvSpPr>
        <p:spPr/>
        <p:txBody>
          <a:bodyPr>
            <a:normAutofit/>
          </a:bodyPr>
          <a:lstStyle/>
          <a:p>
            <a:r>
              <a:rPr lang="tr" dirty="0"/>
              <a:t>Sıra Sİzde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0" name="Google Shape;110;p15"/>
          <p:cNvPicPr/>
          <p:nvPr/>
        </p:nvPicPr>
        <p:blipFill>
          <a:blip r:embed="rId3">
            <a:alphaModFix/>
          </a:blip>
          <a:stretch/>
        </p:blipFill>
        <p:spPr bwMode="auto">
          <a:xfrm>
            <a:off x="9929864" y="-700350"/>
            <a:ext cx="369332" cy="369332"/>
          </a:xfrm>
          <a:prstGeom prst="rect">
            <a:avLst/>
          </a:prstGeom>
          <a:noFill/>
          <a:ln>
            <a:noFill/>
          </a:ln>
        </p:spPr>
      </p:pic>
      <p:pic>
        <p:nvPicPr>
          <p:cNvPr id="111" name="Google Shape;111;p15"/>
          <p:cNvPicPr/>
          <p:nvPr/>
        </p:nvPicPr>
        <p:blipFill>
          <a:blip r:embed="rId4">
            <a:alphaModFix/>
          </a:blip>
          <a:stretch/>
        </p:blipFill>
        <p:spPr bwMode="auto">
          <a:xfrm>
            <a:off x="10997686" y="-700350"/>
            <a:ext cx="369332" cy="369332"/>
          </a:xfrm>
          <a:prstGeom prst="rect">
            <a:avLst/>
          </a:prstGeom>
          <a:noFill/>
          <a:ln>
            <a:noFill/>
          </a:ln>
        </p:spPr>
      </p:pic>
      <p:pic>
        <p:nvPicPr>
          <p:cNvPr id="112" name="Google Shape;112;p15"/>
          <p:cNvPicPr/>
          <p:nvPr/>
        </p:nvPicPr>
        <p:blipFill>
          <a:blip r:embed="rId5">
            <a:alphaModFix/>
          </a:blip>
          <a:stretch/>
        </p:blipFill>
        <p:spPr bwMode="auto">
          <a:xfrm>
            <a:off x="11531599" y="-702682"/>
            <a:ext cx="369332" cy="369332"/>
          </a:xfrm>
          <a:prstGeom prst="rect">
            <a:avLst/>
          </a:prstGeom>
          <a:noFill/>
          <a:ln>
            <a:noFill/>
          </a:ln>
        </p:spPr>
      </p:pic>
      <p:pic>
        <p:nvPicPr>
          <p:cNvPr id="113" name="Google Shape;113;p15"/>
          <p:cNvPicPr/>
          <p:nvPr/>
        </p:nvPicPr>
        <p:blipFill>
          <a:blip r:embed="rId6">
            <a:alphaModFix/>
          </a:blip>
          <a:stretch/>
        </p:blipFill>
        <p:spPr bwMode="auto">
          <a:xfrm>
            <a:off x="10463776" y="-702682"/>
            <a:ext cx="369332" cy="369332"/>
          </a:xfrm>
          <a:prstGeom prst="rect">
            <a:avLst/>
          </a:prstGeom>
          <a:noFill/>
          <a:ln>
            <a:noFill/>
          </a:ln>
        </p:spPr>
      </p:pic>
      <p:pic>
        <p:nvPicPr>
          <p:cNvPr id="115" name="Google Shape;115;p15"/>
          <p:cNvPicPr/>
          <p:nvPr/>
        </p:nvPicPr>
        <p:blipFill>
          <a:blip r:embed="rId7">
            <a:alphaModFix/>
          </a:blip>
          <a:stretch/>
        </p:blipFill>
        <p:spPr bwMode="auto">
          <a:xfrm>
            <a:off x="445439" y="458362"/>
            <a:ext cx="1388441" cy="366816"/>
          </a:xfrm>
          <a:prstGeom prst="rect">
            <a:avLst/>
          </a:prstGeom>
          <a:noFill/>
          <a:ln>
            <a:noFill/>
          </a:ln>
        </p:spPr>
      </p:pic>
      <p:sp>
        <p:nvSpPr>
          <p:cNvPr id="2" name="Textfeld 1"/>
          <p:cNvSpPr txBox="1"/>
          <p:nvPr/>
        </p:nvSpPr>
        <p:spPr bwMode="auto">
          <a:xfrm>
            <a:off x="667433" y="2150024"/>
            <a:ext cx="6411793" cy="2308324"/>
          </a:xfrm>
          <a:prstGeom prst="rect">
            <a:avLst/>
          </a:prstGeom>
          <a:noFill/>
        </p:spPr>
        <p:txBody>
          <a:bodyPr wrap="square" rtlCol="0">
            <a:spAutoFit/>
          </a:bodyPr>
          <a:lstStyle/>
          <a:p>
            <a:pPr marL="342900" lvl="0" indent="-342900">
              <a:buClr>
                <a:srgbClr val="000000"/>
              </a:buClr>
              <a:buFont typeface="Arial" panose="020B0604020202020204" pitchFamily="34" charset="0"/>
              <a:buChar char="•"/>
              <a:defRPr/>
            </a:pPr>
            <a:r>
              <a:rPr lang="tr" noProof="0" dirty="0">
                <a:latin typeface="Poppins"/>
                <a:cs typeface="Calibri" panose="020F0502020204030204" pitchFamily="34" charset="0"/>
              </a:rPr>
              <a:t>Toprak sağlığı eğitim programınızı ilgi çekici bir formatta sunun. </a:t>
            </a:r>
          </a:p>
          <a:p>
            <a:pPr lvl="0">
              <a:buClr>
                <a:srgbClr val="000000"/>
              </a:buClr>
              <a:defRPr/>
            </a:pPr>
            <a:endParaRPr lang="tr" noProof="0" dirty="0">
              <a:latin typeface="Poppins"/>
              <a:cs typeface="Calibri" panose="020F0502020204030204" pitchFamily="34" charset="0"/>
            </a:endParaRPr>
          </a:p>
          <a:p>
            <a:pPr marL="342900" lvl="0" indent="-342900">
              <a:buClr>
                <a:srgbClr val="000000"/>
              </a:buClr>
              <a:buFont typeface="Arial" panose="020B0604020202020204" pitchFamily="34" charset="0"/>
              <a:buChar char="•"/>
              <a:defRPr/>
            </a:pPr>
            <a:r>
              <a:rPr lang="tr" noProof="0" dirty="0">
                <a:latin typeface="Poppins"/>
                <a:cs typeface="Calibri" panose="020F0502020204030204" pitchFamily="34" charset="0"/>
              </a:rPr>
              <a:t>Herkese sunum yapmaları için 10-15 dakika süre tanınır. </a:t>
            </a:r>
          </a:p>
          <a:p>
            <a:pPr marL="342900" lvl="0" indent="-342900">
              <a:buClr>
                <a:srgbClr val="000000"/>
              </a:buClr>
              <a:buFont typeface="Arial" panose="020B0604020202020204" pitchFamily="34" charset="0"/>
              <a:buChar char="•"/>
              <a:defRPr/>
            </a:pPr>
            <a:endParaRPr lang="tr" noProof="0" dirty="0">
              <a:latin typeface="Poppins"/>
              <a:cs typeface="Calibri" panose="020F0502020204030204" pitchFamily="34" charset="0"/>
            </a:endParaRPr>
          </a:p>
          <a:p>
            <a:pPr marL="342900" lvl="0" indent="-342900">
              <a:buClr>
                <a:srgbClr val="000000"/>
              </a:buClr>
              <a:buFont typeface="Arial" panose="020B0604020202020204" pitchFamily="34" charset="0"/>
              <a:buChar char="•"/>
              <a:defRPr/>
            </a:pPr>
            <a:r>
              <a:rPr lang="tr" noProof="0" dirty="0">
                <a:latin typeface="Poppins"/>
                <a:cs typeface="Calibri" panose="020F0502020204030204" pitchFamily="34" charset="0"/>
              </a:rPr>
              <a:t>Sunum yapanların öz değerlendirme yapmalarına ve fikirlerini geliştirmelerine yardımcı olmak için izleyicilerin not alması ve sunum sonrasında sorular sorması gerekir.</a:t>
            </a:r>
            <a:endParaRPr lang="tr" noProof="0" dirty="0">
              <a:latin typeface="Poppins"/>
              <a:ea typeface="Arial"/>
              <a:cs typeface="Calibri" panose="020F0502020204030204" pitchFamily="34" charset="0"/>
            </a:endParaRPr>
          </a:p>
        </p:txBody>
      </p:sp>
      <p:pic>
        <p:nvPicPr>
          <p:cNvPr id="5" name="Grafik 4" descr="Lehrer">
            <a:extLst>
              <a:ext uri="{FF2B5EF4-FFF2-40B4-BE49-F238E27FC236}">
                <a16:creationId xmlns:a16="http://schemas.microsoft.com/office/drawing/2014/main" id="{D0530558-25C6-4BF5-BA78-BF97B5BB07F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29072" y="2028208"/>
            <a:ext cx="1400792" cy="1400792"/>
          </a:xfrm>
          <a:prstGeom prst="rect">
            <a:avLst/>
          </a:prstGeom>
        </p:spPr>
      </p:pic>
      <p:pic>
        <p:nvPicPr>
          <p:cNvPr id="7" name="Grafik 6" descr="Benutzer">
            <a:extLst>
              <a:ext uri="{FF2B5EF4-FFF2-40B4-BE49-F238E27FC236}">
                <a16:creationId xmlns:a16="http://schemas.microsoft.com/office/drawing/2014/main" id="{3EA8B42E-2361-4FAD-BAD5-2BB48D4A1A2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47218" y="3057556"/>
            <a:ext cx="1400792" cy="1400792"/>
          </a:xfrm>
          <a:prstGeom prst="rect">
            <a:avLst/>
          </a:prstGeom>
        </p:spPr>
      </p:pic>
      <p:pic>
        <p:nvPicPr>
          <p:cNvPr id="18" name="Grafik 17" descr="Benutzer">
            <a:extLst>
              <a:ext uri="{FF2B5EF4-FFF2-40B4-BE49-F238E27FC236}">
                <a16:creationId xmlns:a16="http://schemas.microsoft.com/office/drawing/2014/main" id="{CE53C9B2-FE07-4E2F-8505-356852BE779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auto">
          <a:xfrm>
            <a:off x="9199706" y="3057556"/>
            <a:ext cx="1400792" cy="1400792"/>
          </a:xfrm>
          <a:prstGeom prst="rect">
            <a:avLst/>
          </a:prstGeom>
        </p:spPr>
      </p:pic>
      <p:sp>
        <p:nvSpPr>
          <p:cNvPr id="3" name="Title 2">
            <a:extLst>
              <a:ext uri="{FF2B5EF4-FFF2-40B4-BE49-F238E27FC236}">
                <a16:creationId xmlns:a16="http://schemas.microsoft.com/office/drawing/2014/main" id="{8C23DC3C-6D53-D4F7-EDDA-1312FE9E7CD9}"/>
              </a:ext>
            </a:extLst>
          </p:cNvPr>
          <p:cNvSpPr>
            <a:spLocks noGrp="1"/>
          </p:cNvSpPr>
          <p:nvPr>
            <p:ph type="title"/>
          </p:nvPr>
        </p:nvSpPr>
        <p:spPr/>
        <p:txBody>
          <a:bodyPr>
            <a:normAutofit/>
          </a:bodyPr>
          <a:lstStyle/>
          <a:p>
            <a:r>
              <a:rPr lang="tr" dirty="0"/>
              <a:t>Sıra Sİzde</a:t>
            </a:r>
          </a:p>
        </p:txBody>
      </p:sp>
    </p:spTree>
    <p:extLst>
      <p:ext uri="{BB962C8B-B14F-4D97-AF65-F5344CB8AC3E}">
        <p14:creationId xmlns:p14="http://schemas.microsoft.com/office/powerpoint/2010/main" val="4201912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4294967295"/>
          </p:nvPr>
        </p:nvSpPr>
        <p:spPr bwMode="auto">
          <a:xfrm>
            <a:off x="9448800" y="6492875"/>
            <a:ext cx="2743200" cy="365125"/>
          </a:xfrm>
        </p:spPr>
        <p:txBody>
          <a:bodyPr/>
          <a:lstStyle/>
          <a:p>
            <a:pPr>
              <a:defRPr/>
            </a:pPr>
            <a:fld id="{C78E65DB-0693-4285-868B-A910EFECD7CD}" type="slidenum">
              <a:rPr lang="en-GB" noProof="0" smtClean="0"/>
              <a:t>56</a:t>
            </a:fld>
            <a:endParaRPr lang="en-GB" noProof="0" dirty="0"/>
          </a:p>
        </p:txBody>
      </p:sp>
      <p:grpSp>
        <p:nvGrpSpPr>
          <p:cNvPr id="6" name="Group 5">
            <a:extLst>
              <a:ext uri="{FF2B5EF4-FFF2-40B4-BE49-F238E27FC236}">
                <a16:creationId xmlns:a16="http://schemas.microsoft.com/office/drawing/2014/main" id="{7C6D195A-1C4C-3B20-5066-D4AC59EF20C2}"/>
              </a:ext>
            </a:extLst>
          </p:cNvPr>
          <p:cNvGrpSpPr/>
          <p:nvPr/>
        </p:nvGrpSpPr>
        <p:grpSpPr>
          <a:xfrm>
            <a:off x="2212429" y="684060"/>
            <a:ext cx="7325271" cy="4972287"/>
            <a:chOff x="1532686" y="876792"/>
            <a:chExt cx="8637974" cy="5863331"/>
          </a:xfrm>
        </p:grpSpPr>
        <p:pic>
          <p:nvPicPr>
            <p:cNvPr id="3" name="Grafik 2"/>
            <p:cNvPicPr>
              <a:picLocks noChangeAspect="1"/>
            </p:cNvPicPr>
            <p:nvPr/>
          </p:nvPicPr>
          <p:blipFill>
            <a:blip r:embed="rId3"/>
            <a:stretch/>
          </p:blipFill>
          <p:spPr bwMode="auto">
            <a:xfrm>
              <a:off x="1532686" y="1687398"/>
              <a:ext cx="8637973" cy="5052725"/>
            </a:xfrm>
            <a:prstGeom prst="rect">
              <a:avLst/>
            </a:prstGeom>
          </p:spPr>
        </p:pic>
        <p:pic>
          <p:nvPicPr>
            <p:cNvPr id="4" name="Grafik 3"/>
            <p:cNvPicPr>
              <a:picLocks noChangeAspect="1"/>
            </p:cNvPicPr>
            <p:nvPr/>
          </p:nvPicPr>
          <p:blipFill>
            <a:blip r:embed="rId4"/>
            <a:srcRect b="7587"/>
            <a:stretch>
              <a:fillRect/>
            </a:stretch>
          </p:blipFill>
          <p:spPr bwMode="auto">
            <a:xfrm>
              <a:off x="1532686" y="876792"/>
              <a:ext cx="8637974" cy="1003953"/>
            </a:xfrm>
            <a:prstGeom prst="rect">
              <a:avLst/>
            </a:prstGeom>
          </p:spPr>
        </p:pic>
      </p:grpSp>
      <p:pic>
        <p:nvPicPr>
          <p:cNvPr id="5" name="Grafik 4"/>
          <p:cNvPicPr>
            <a:picLocks noChangeAspect="1"/>
          </p:cNvPicPr>
          <p:nvPr/>
        </p:nvPicPr>
        <p:blipFill>
          <a:blip r:embed="rId5"/>
          <a:stretch/>
        </p:blipFill>
        <p:spPr bwMode="auto">
          <a:xfrm>
            <a:off x="10068471" y="203236"/>
            <a:ext cx="1949691" cy="96164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áfico 4"/>
          <p:cNvPicPr>
            <a:picLocks noChangeAspect="1"/>
          </p:cNvPicPr>
          <p:nvPr/>
        </p:nvPicPr>
        <p:blipFill>
          <a:blip>
            <a:extLst>
              <a:ext uri="{96DAC541-7B7A-43D3-8B79-37D633B846F1}">
                <asvg:svgBlip xmlns:asvg="http://schemas.microsoft.com/office/drawing/2016/SVG/main" r:embed="rId3"/>
              </a:ext>
            </a:extLst>
          </a:blip>
          <a:stretch/>
        </p:blipFill>
        <p:spPr bwMode="auto">
          <a:xfrm>
            <a:off x="1" y="-1178158"/>
            <a:ext cx="12195662" cy="8130441"/>
          </a:xfrm>
          <a:prstGeom prst="rect">
            <a:avLst/>
          </a:prstGeom>
        </p:spPr>
      </p:pic>
      <p:sp>
        <p:nvSpPr>
          <p:cNvPr id="6" name="CuadroTexto 5"/>
          <p:cNvSpPr txBox="1"/>
          <p:nvPr/>
        </p:nvSpPr>
        <p:spPr bwMode="auto">
          <a:xfrm>
            <a:off x="5227271" y="3866661"/>
            <a:ext cx="1737463" cy="646331"/>
          </a:xfrm>
          <a:prstGeom prst="rect">
            <a:avLst/>
          </a:prstGeom>
          <a:noFill/>
        </p:spPr>
        <p:txBody>
          <a:bodyPr wrap="none" rtlCol="0">
            <a:spAutoFit/>
          </a:bodyPr>
          <a:lstStyle/>
          <a:p>
            <a:pPr algn="ctr">
              <a:defRPr/>
            </a:pPr>
            <a:r>
              <a:rPr lang="tr" sz="3600" noProof="0" dirty="0">
                <a:solidFill>
                  <a:schemeClr val="bg1"/>
                </a:solidFill>
                <a:latin typeface="Bebas Neue"/>
              </a:rPr>
              <a:t>TEŞEKKÜRLER</a:t>
            </a:r>
            <a:endParaRPr lang="tr" noProof="0" dirty="0"/>
          </a:p>
        </p:txBody>
      </p:sp>
      <p:sp>
        <p:nvSpPr>
          <p:cNvPr id="2" name="CuadroTexto 1"/>
          <p:cNvSpPr txBox="1"/>
          <p:nvPr/>
        </p:nvSpPr>
        <p:spPr bwMode="auto">
          <a:xfrm>
            <a:off x="5339973" y="4666304"/>
            <a:ext cx="1512053" cy="276999"/>
          </a:xfrm>
          <a:prstGeom prst="rect">
            <a:avLst/>
          </a:prstGeom>
          <a:noFill/>
        </p:spPr>
        <p:txBody>
          <a:bodyPr wrap="square">
            <a:spAutoFit/>
          </a:bodyPr>
          <a:lstStyle/>
          <a:p>
            <a:pPr algn="ctr">
              <a:defRPr/>
            </a:pPr>
            <a:r>
              <a:rPr lang="tr" sz="1200" b="1" noProof="0" dirty="0">
                <a:solidFill>
                  <a:schemeClr val="bg1"/>
                </a:solidFill>
                <a:latin typeface="Poppins"/>
                <a:cs typeface="Poppins"/>
              </a:rPr>
              <a:t>loess-project.eu</a:t>
            </a:r>
            <a:endParaRPr lang="tr" noProof="0" dirty="0"/>
          </a:p>
        </p:txBody>
      </p:sp>
      <p:sp>
        <p:nvSpPr>
          <p:cNvPr id="7" name="Rectangle 6">
            <a:extLst>
              <a:ext uri="{FF2B5EF4-FFF2-40B4-BE49-F238E27FC236}">
                <a16:creationId xmlns:a16="http://schemas.microsoft.com/office/drawing/2014/main" id="{676F10ED-0123-40DE-ACF2-07B2EE172507}"/>
              </a:ext>
            </a:extLst>
          </p:cNvPr>
          <p:cNvSpPr/>
          <p:nvPr/>
        </p:nvSpPr>
        <p:spPr>
          <a:xfrm>
            <a:off x="-1" y="6160168"/>
            <a:ext cx="12192000" cy="697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
          </a:p>
        </p:txBody>
      </p:sp>
      <p:pic>
        <p:nvPicPr>
          <p:cNvPr id="3" name="Picture 2">
            <a:extLst>
              <a:ext uri="{FF2B5EF4-FFF2-40B4-BE49-F238E27FC236}">
                <a16:creationId xmlns:a16="http://schemas.microsoft.com/office/drawing/2014/main" id="{DFCD38EF-B67B-6B97-DFF4-0B1C7AAC57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52484" y="6319936"/>
            <a:ext cx="4024212" cy="3782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9" name="CuadroTexto 5"/>
          <p:cNvSpPr txBox="1"/>
          <p:nvPr/>
        </p:nvSpPr>
        <p:spPr bwMode="auto">
          <a:xfrm>
            <a:off x="4911822" y="61449"/>
            <a:ext cx="6948100" cy="261610"/>
          </a:xfrm>
          <a:prstGeom prst="rect">
            <a:avLst/>
          </a:prstGeom>
          <a:noFill/>
        </p:spPr>
        <p:txBody>
          <a:bodyPr wrap="square" lIns="91440" tIns="45720" rIns="91440" bIns="45720" rtlCol="0" anchor="t">
            <a:spAutoFit/>
          </a:bodyPr>
          <a:lstStyle/>
          <a:p>
            <a:pPr>
              <a:defRPr/>
            </a:pPr>
            <a:r>
              <a:rPr lang="tr" sz="1100" i="1" dirty="0">
                <a:latin typeface="Poppins"/>
              </a:rPr>
              <a:t>(Meyer, H. (2004). Was ist guter Unterricht? Berlin: Cornelsen Scriptor. ISBN 978-3-589-22047-2 )</a:t>
            </a:r>
          </a:p>
        </p:txBody>
      </p:sp>
      <p:sp>
        <p:nvSpPr>
          <p:cNvPr id="7" name="Rectangle 2"/>
          <p:cNvSpPr>
            <a:spLocks noChangeArrowheads="1"/>
          </p:cNvSpPr>
          <p:nvPr/>
        </p:nvSpPr>
        <p:spPr bwMode="auto">
          <a:xfrm>
            <a:off x="393700" y="1788006"/>
            <a:ext cx="11466222" cy="401648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a:spcBef>
                <a:spcPts val="0"/>
              </a:spcBef>
              <a:spcAft>
                <a:spcPts val="0"/>
              </a:spcAft>
              <a:buClrTx/>
              <a:buSzTx/>
              <a:buFont typeface="Arial" panose="020B0604020202020204" pitchFamily="34" charset="0"/>
              <a:buChar char="•"/>
              <a:defRPr/>
            </a:pPr>
            <a:r>
              <a:rPr lang="tr" sz="1500" b="1" i="0" u="none" strike="noStrike" cap="none" noProof="0" dirty="0">
                <a:ln>
                  <a:noFill/>
                </a:ln>
                <a:solidFill>
                  <a:schemeClr val="tx1"/>
                </a:solidFill>
                <a:latin typeface="Poppins"/>
              </a:rPr>
              <a:t>Öğrenme ve öğretme süreçlerinin netleştirilmesi</a:t>
            </a:r>
            <a:r>
              <a:rPr lang="tr" sz="1500" b="0" i="0" u="none" strike="noStrike" cap="none" noProof="0" dirty="0">
                <a:ln>
                  <a:noFill/>
                </a:ln>
                <a:solidFill>
                  <a:schemeClr val="tx1"/>
                </a:solidFill>
                <a:latin typeface="Poppins"/>
              </a:rPr>
              <a:t> (süreç, hedef ve içerik netliği, ritüeller ve esneklik).</a:t>
            </a:r>
            <a:endParaRPr lang="tr" sz="15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tr" sz="1500" b="1" i="0" u="none" strike="noStrike" cap="none" noProof="0" dirty="0">
                <a:ln>
                  <a:noFill/>
                </a:ln>
                <a:solidFill>
                  <a:schemeClr val="tx1"/>
                </a:solidFill>
                <a:latin typeface="Poppins"/>
              </a:rPr>
              <a:t>Öğrencilerin öğrenme etkinlikleriyle aktif olarak meşgul olduğu sürenin yüksek olması</a:t>
            </a:r>
            <a:endParaRPr lang="tr" sz="1500" b="0" i="0" u="none" strike="noStrike" cap="none" noProof="0" dirty="0">
              <a:ln>
                <a:noFill/>
              </a:ln>
              <a:solidFill>
                <a:schemeClr val="tx1"/>
              </a:solidFill>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tr" sz="1500" b="1" i="0" u="none" strike="noStrike" cap="none" noProof="0" dirty="0">
                <a:ln>
                  <a:noFill/>
                </a:ln>
                <a:solidFill>
                  <a:schemeClr val="tx1"/>
                </a:solidFill>
                <a:latin typeface="Poppins"/>
              </a:rPr>
              <a:t>Hedeflerin, değerlendirmenin, içeriğin ve yöntemlerin yapıcı bir şekilde uyumlaştırılması</a:t>
            </a:r>
          </a:p>
          <a:p>
            <a:pPr marL="285750" marR="0" lvl="0" indent="-285750" algn="l" defTabSz="914400">
              <a:spcBef>
                <a:spcPts val="0"/>
              </a:spcBef>
              <a:spcAft>
                <a:spcPts val="0"/>
              </a:spcAft>
              <a:buClrTx/>
              <a:buSzTx/>
              <a:buFont typeface="Arial" panose="020B0604020202020204" pitchFamily="34" charset="0"/>
              <a:buChar char="•"/>
              <a:defRPr/>
            </a:pPr>
            <a:r>
              <a:rPr lang="tr" sz="1500" b="1" i="0" u="none" strike="noStrike" cap="none" noProof="0" dirty="0">
                <a:ln>
                  <a:noFill/>
                </a:ln>
                <a:solidFill>
                  <a:schemeClr val="tx1"/>
                </a:solidFill>
                <a:latin typeface="Poppins"/>
              </a:rPr>
              <a:t>İçeriğin netliği</a:t>
            </a:r>
            <a:r>
              <a:rPr lang="tr" sz="1500" b="0" i="0" u="none" strike="noStrike" cap="none" noProof="0" dirty="0">
                <a:ln>
                  <a:noFill/>
                </a:ln>
                <a:solidFill>
                  <a:schemeClr val="tx1"/>
                </a:solidFill>
                <a:latin typeface="Poppins"/>
              </a:rPr>
              <a:t> (anlaşılır talimatlar, mantıklı tematik ilerleme, net ve güvenilir sonuç belgeleri)</a:t>
            </a:r>
            <a:endParaRPr lang="tr" sz="15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tr" sz="1500" b="1" i="0" u="none" strike="noStrike" cap="none" noProof="0" dirty="0">
                <a:ln>
                  <a:noFill/>
                </a:ln>
                <a:solidFill>
                  <a:schemeClr val="tx1"/>
                </a:solidFill>
                <a:latin typeface="Poppins"/>
              </a:rPr>
              <a:t>Anlamlı sınıf içi iletişim</a:t>
            </a:r>
            <a:r>
              <a:rPr lang="tr" sz="1500" b="0" i="0" u="none" strike="noStrike" cap="none" noProof="0" dirty="0">
                <a:ln>
                  <a:noFill/>
                </a:ln>
                <a:solidFill>
                  <a:schemeClr val="tx1"/>
                </a:solidFill>
                <a:latin typeface="Poppins"/>
              </a:rPr>
              <a:t> (planlamaya katılım, tartışma kültürü, öz değerlendirmeye dayalı toplantılar, öğrenme günlükleri ve öğrenci geri bildirimleri)</a:t>
            </a:r>
            <a:endParaRPr lang="tr" sz="15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tr" sz="1500" b="1" i="0" u="none" strike="noStrike" cap="none" noProof="0" dirty="0">
                <a:ln>
                  <a:noFill/>
                </a:ln>
                <a:solidFill>
                  <a:schemeClr val="tx1"/>
                </a:solidFill>
                <a:latin typeface="Poppins"/>
              </a:rPr>
              <a:t>Yöntem çeşitliliği</a:t>
            </a:r>
            <a:r>
              <a:rPr lang="tr" sz="1500" b="0" i="0" u="none" strike="noStrike" cap="none" noProof="0" dirty="0">
                <a:ln>
                  <a:noFill/>
                </a:ln>
                <a:solidFill>
                  <a:schemeClr val="tx1"/>
                </a:solidFill>
                <a:latin typeface="Poppins"/>
              </a:rPr>
              <a:t> (çeşitli sunum teknikleri</a:t>
            </a:r>
            <a:r>
              <a:rPr lang="tr" sz="1500" noProof="0" dirty="0">
                <a:latin typeface="Poppins"/>
              </a:rPr>
              <a:t> ve </a:t>
            </a:r>
            <a:r>
              <a:rPr lang="tr" sz="1500" b="0" i="0" u="none" strike="noStrike" cap="none" noProof="0" dirty="0">
                <a:ln>
                  <a:noFill/>
                </a:ln>
                <a:solidFill>
                  <a:schemeClr val="tx1"/>
                </a:solidFill>
                <a:latin typeface="Poppins"/>
              </a:rPr>
              <a:t>çalışma biçimleri, dersin yapısında esneklik ve farklı öğretim yaklaşımlarının kullanımı)</a:t>
            </a:r>
            <a:endParaRPr lang="tr" sz="15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tr" sz="1500" b="1" i="0" u="none" strike="noStrike" cap="none" noProof="0" dirty="0">
                <a:ln>
                  <a:noFill/>
                </a:ln>
                <a:solidFill>
                  <a:schemeClr val="tx1"/>
                </a:solidFill>
                <a:latin typeface="Poppins"/>
              </a:rPr>
              <a:t>Bireysel destek</a:t>
            </a:r>
            <a:r>
              <a:rPr lang="tr" sz="1500" b="0" i="0" u="none" strike="noStrike" cap="none" noProof="0" dirty="0">
                <a:ln>
                  <a:noFill/>
                </a:ln>
                <a:solidFill>
                  <a:schemeClr val="tx1"/>
                </a:solidFill>
                <a:latin typeface="Poppins"/>
              </a:rPr>
              <a:t> (esneklik, sabır ve yeterli zaman sağlanması; içsel farklılaştırma ve kapsayıcılık; bireysel öğrenme değerlendirmeleri ve öğrenciye özel destek planları; öğrenme riski taşıyan öğrencilere yönelik özel destek)</a:t>
            </a:r>
            <a:endParaRPr lang="tr" sz="15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tr" sz="1500" b="1" noProof="0" dirty="0">
                <a:latin typeface="Poppins"/>
              </a:rPr>
              <a:t>Akıllı </a:t>
            </a:r>
            <a:r>
              <a:rPr lang="tr" sz="1500" b="1" i="0" u="none" strike="noStrike" cap="none" noProof="0" dirty="0">
                <a:ln>
                  <a:noFill/>
                </a:ln>
                <a:solidFill>
                  <a:schemeClr val="tx1"/>
                </a:solidFill>
                <a:latin typeface="Poppins"/>
              </a:rPr>
              <a:t>uygulama</a:t>
            </a:r>
            <a:r>
              <a:rPr lang="tr" sz="1500" b="0" i="0" u="none" strike="noStrike" cap="none" noProof="0" dirty="0">
                <a:ln>
                  <a:noFill/>
                </a:ln>
                <a:solidFill>
                  <a:schemeClr val="tx1"/>
                </a:solidFill>
                <a:latin typeface="Poppins"/>
              </a:rPr>
              <a:t> (öğrenme stratejilerinin farkındalığını artırma, hedefe yönelik uygulama görevleri, özel rehberlik ve olumlu bir öğrenme ortamı sağlama)</a:t>
            </a:r>
            <a:endParaRPr lang="tr" sz="15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tr" sz="1500" b="1" i="0" u="none" strike="noStrike" cap="none" noProof="0" dirty="0">
                <a:ln>
                  <a:noFill/>
                </a:ln>
                <a:solidFill>
                  <a:schemeClr val="tx1"/>
                </a:solidFill>
                <a:latin typeface="Poppins"/>
              </a:rPr>
              <a:t>Açık beklentiler, öğrencilerin başarılarının profesyonelce değerlendirilmesi, sürekli geri bildirim </a:t>
            </a:r>
            <a:r>
              <a:rPr lang="tr" sz="1500" b="0" i="0" u="none" strike="noStrike" cap="none" noProof="0" dirty="0">
                <a:ln>
                  <a:noFill/>
                </a:ln>
                <a:solidFill>
                  <a:schemeClr val="tx1"/>
                </a:solidFill>
                <a:latin typeface="Poppins"/>
              </a:rPr>
              <a:t>(öğrenme fırsatlarını yönergelere veya eğitim standartlarına uygun olarak sunmak, öğrencilerin yeteneklerine göre uyarlamak ve hızlı, gelişim odaklı geri bildirim sağlamak)</a:t>
            </a:r>
            <a:endParaRPr lang="tr" sz="1500" noProof="0" dirty="0">
              <a:latin typeface="Poppins"/>
            </a:endParaRPr>
          </a:p>
          <a:p>
            <a:pPr marL="285750" marR="0" lvl="0" indent="-285750" algn="l" defTabSz="914400">
              <a:spcBef>
                <a:spcPts val="0"/>
              </a:spcBef>
              <a:spcAft>
                <a:spcPts val="0"/>
              </a:spcAft>
              <a:buClrTx/>
              <a:buSzTx/>
              <a:buFont typeface="Arial" panose="020B0604020202020204" pitchFamily="34" charset="0"/>
              <a:buChar char="•"/>
              <a:defRPr/>
            </a:pPr>
            <a:r>
              <a:rPr lang="tr" sz="1500" b="1" i="0" u="none" strike="noStrike" cap="none" noProof="0" dirty="0">
                <a:ln>
                  <a:noFill/>
                </a:ln>
                <a:solidFill>
                  <a:schemeClr val="tx1"/>
                </a:solidFill>
                <a:latin typeface="Poppins"/>
              </a:rPr>
              <a:t>Öğrenmeye elverişli sınıf ortamı </a:t>
            </a:r>
            <a:r>
              <a:rPr lang="tr" sz="1500" b="0" i="0" u="none" strike="noStrike" cap="none" noProof="0" dirty="0">
                <a:ln>
                  <a:noFill/>
                </a:ln>
                <a:solidFill>
                  <a:schemeClr val="tx1"/>
                </a:solidFill>
                <a:latin typeface="Poppins"/>
              </a:rPr>
              <a:t>(iyi düzenlenmiş sınıf, işlevsel olanaklar, faydalı öğrenme araçları)</a:t>
            </a:r>
          </a:p>
        </p:txBody>
      </p:sp>
      <p:sp>
        <p:nvSpPr>
          <p:cNvPr id="2" name="Textfeld 1">
            <a:extLst>
              <a:ext uri="{FF2B5EF4-FFF2-40B4-BE49-F238E27FC236}">
                <a16:creationId xmlns:a16="http://schemas.microsoft.com/office/drawing/2014/main" id="{31813824-F635-4823-83F8-A0B670C207E8}"/>
              </a:ext>
            </a:extLst>
          </p:cNvPr>
          <p:cNvSpPr txBox="1"/>
          <p:nvPr/>
        </p:nvSpPr>
        <p:spPr>
          <a:xfrm>
            <a:off x="643761" y="1111662"/>
            <a:ext cx="10535630" cy="646331"/>
          </a:xfrm>
          <a:prstGeom prst="rect">
            <a:avLst/>
          </a:prstGeom>
          <a:noFill/>
        </p:spPr>
        <p:txBody>
          <a:bodyPr wrap="square" lIns="91440" tIns="45720" rIns="91440" bIns="45720" rtlCol="0" anchor="t">
            <a:spAutoFit/>
          </a:bodyPr>
          <a:lstStyle/>
          <a:p>
            <a:r>
              <a:rPr lang="tr" b="1" u="sng" noProof="0" dirty="0">
                <a:latin typeface="Poppins"/>
              </a:rPr>
              <a:t>Görev 1.2.: </a:t>
            </a:r>
            <a:r>
              <a:rPr lang="tr" b="1" noProof="0" dirty="0">
                <a:latin typeface="Poppins"/>
              </a:rPr>
              <a:t>Bu kriterleri okuyun ve küçük gruplar hâlinde, bunları uygulamaya nasıl geçirebileceğinize dair örnekler toplayın. Fikirlerinizi tüm arkadaşlarınızla paylaşın. </a:t>
            </a:r>
          </a:p>
        </p:txBody>
      </p:sp>
      <p:sp>
        <p:nvSpPr>
          <p:cNvPr id="15" name="Title 14">
            <a:extLst>
              <a:ext uri="{FF2B5EF4-FFF2-40B4-BE49-F238E27FC236}">
                <a16:creationId xmlns:a16="http://schemas.microsoft.com/office/drawing/2014/main" id="{D2B82ADD-C640-DB01-5EFE-C0747DB94385}"/>
              </a:ext>
            </a:extLst>
          </p:cNvPr>
          <p:cNvSpPr>
            <a:spLocks noGrp="1"/>
          </p:cNvSpPr>
          <p:nvPr>
            <p:ph type="title"/>
          </p:nvPr>
        </p:nvSpPr>
        <p:spPr/>
        <p:txBody>
          <a:bodyPr/>
          <a:lstStyle/>
          <a:p>
            <a:pPr algn="r"/>
            <a:r>
              <a:rPr lang="tr" dirty="0"/>
              <a:t>"İyİ Öğretİmİn" 10 Özellİğİ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pic>
        <p:nvPicPr>
          <p:cNvPr id="10" name="Grafik 9"/>
          <p:cNvPicPr>
            <a:picLocks noChangeAspect="1"/>
          </p:cNvPicPr>
          <p:nvPr/>
        </p:nvPicPr>
        <p:blipFill>
          <a:blip r:embed="rId7"/>
          <a:stretch/>
        </p:blipFill>
        <p:spPr bwMode="auto">
          <a:xfrm rot="5400000">
            <a:off x="6953950" y="1591858"/>
            <a:ext cx="4386458" cy="3289843"/>
          </a:xfrm>
          <a:prstGeom prst="rect">
            <a:avLst/>
          </a:prstGeom>
        </p:spPr>
      </p:pic>
      <p:sp>
        <p:nvSpPr>
          <p:cNvPr id="17" name="Textfeld 16"/>
          <p:cNvSpPr txBox="1"/>
          <p:nvPr/>
        </p:nvSpPr>
        <p:spPr bwMode="auto">
          <a:xfrm>
            <a:off x="848027" y="3746567"/>
            <a:ext cx="5641673" cy="707886"/>
          </a:xfrm>
          <a:prstGeom prst="rect">
            <a:avLst/>
          </a:prstGeom>
          <a:noFill/>
        </p:spPr>
        <p:txBody>
          <a:bodyPr wrap="square" rtlCol="0">
            <a:spAutoFit/>
          </a:bodyPr>
          <a:lstStyle/>
          <a:p>
            <a:pPr>
              <a:defRPr/>
            </a:pPr>
            <a:r>
              <a:rPr lang="tr" sz="2000" b="1" u="sng" noProof="0" dirty="0">
                <a:latin typeface="Poppins"/>
                <a:cs typeface="Poppins"/>
              </a:rPr>
              <a:t>Görev 1.3.: </a:t>
            </a:r>
            <a:r>
              <a:rPr lang="tr" sz="2000" b="1" i="1" noProof="0" dirty="0">
                <a:latin typeface="Poppins"/>
                <a:cs typeface="Poppins"/>
              </a:rPr>
              <a:t>Sizce toprak sağlığı eğitimi nasıl olmalı?</a:t>
            </a:r>
            <a:endParaRPr lang="tr" sz="2000" i="1" noProof="0" dirty="0">
              <a:latin typeface="Poppins"/>
              <a:cs typeface="Poppins"/>
            </a:endParaRPr>
          </a:p>
        </p:txBody>
      </p:sp>
      <p:sp>
        <p:nvSpPr>
          <p:cNvPr id="5" name="CuadroTexto 5">
            <a:extLst>
              <a:ext uri="{FF2B5EF4-FFF2-40B4-BE49-F238E27FC236}">
                <a16:creationId xmlns:a16="http://schemas.microsoft.com/office/drawing/2014/main" id="{0E3AFDF7-08E0-8762-2BCD-DE1D0A8D90F4}"/>
              </a:ext>
            </a:extLst>
          </p:cNvPr>
          <p:cNvSpPr txBox="1"/>
          <p:nvPr/>
        </p:nvSpPr>
        <p:spPr bwMode="auto">
          <a:xfrm>
            <a:off x="7502257" y="5514740"/>
            <a:ext cx="4102564" cy="523220"/>
          </a:xfrm>
          <a:prstGeom prst="rect">
            <a:avLst/>
          </a:prstGeom>
          <a:noFill/>
        </p:spPr>
        <p:txBody>
          <a:bodyPr wrap="square" rtlCol="0">
            <a:spAutoFit/>
          </a:bodyPr>
          <a:lstStyle/>
          <a:p>
            <a:pPr>
              <a:defRPr/>
            </a:pPr>
            <a:r>
              <a:rPr lang="tr" sz="1400" noProof="0" dirty="0">
                <a:latin typeface="Bebas Neue"/>
              </a:rPr>
              <a:t>© In</a:t>
            </a:r>
            <a:r>
              <a:rPr lang="en-GB" sz="1400" noProof="0" dirty="0">
                <a:latin typeface="Bebas Neue"/>
              </a:rPr>
              <a:t>S</a:t>
            </a:r>
            <a:r>
              <a:rPr lang="tr" sz="1400" noProof="0" dirty="0">
                <a:latin typeface="Bebas Neue"/>
              </a:rPr>
              <a:t>titut für Fachdidaktik, Bereich Mathematik &amp; Naturwissenschaftsdidaktik</a:t>
            </a:r>
            <a:endParaRPr lang="tr" sz="1400" b="1" noProof="0" dirty="0">
              <a:latin typeface="Poppins"/>
              <a:cs typeface="Poppins"/>
            </a:endParaRPr>
          </a:p>
        </p:txBody>
      </p:sp>
      <p:pic>
        <p:nvPicPr>
          <p:cNvPr id="2" name="Grafik 1">
            <a:hlinkClick r:id="rId8"/>
          </p:cNvPr>
          <p:cNvPicPr>
            <a:picLocks noChangeAspect="1"/>
          </p:cNvPicPr>
          <p:nvPr/>
        </p:nvPicPr>
        <p:blipFill>
          <a:blip r:embed="rId9"/>
          <a:stretch>
            <a:fillRect/>
          </a:stretch>
        </p:blipFill>
        <p:spPr>
          <a:xfrm>
            <a:off x="2464511" y="1783367"/>
            <a:ext cx="2225233" cy="1822862"/>
          </a:xfrm>
          <a:prstGeom prst="rect">
            <a:avLst/>
          </a:prstGeom>
        </p:spPr>
      </p:pic>
      <p:sp>
        <p:nvSpPr>
          <p:cNvPr id="4" name="Title 3">
            <a:extLst>
              <a:ext uri="{FF2B5EF4-FFF2-40B4-BE49-F238E27FC236}">
                <a16:creationId xmlns:a16="http://schemas.microsoft.com/office/drawing/2014/main" id="{E15E9607-33CD-5409-01C1-5D7383265D07}"/>
              </a:ext>
            </a:extLst>
          </p:cNvPr>
          <p:cNvSpPr>
            <a:spLocks noGrp="1"/>
          </p:cNvSpPr>
          <p:nvPr>
            <p:ph type="title"/>
          </p:nvPr>
        </p:nvSpPr>
        <p:spPr/>
        <p:txBody>
          <a:bodyPr>
            <a:normAutofit/>
          </a:bodyPr>
          <a:lstStyle/>
          <a:p>
            <a:r>
              <a:rPr lang="tr" dirty="0"/>
              <a:t>Toprak Sağlığı (Eğİtİm)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grpSp>
        <p:nvGrpSpPr>
          <p:cNvPr id="36" name="Group 35">
            <a:extLst>
              <a:ext uri="{FF2B5EF4-FFF2-40B4-BE49-F238E27FC236}">
                <a16:creationId xmlns:a16="http://schemas.microsoft.com/office/drawing/2014/main" id="{C7DEB73F-9C69-B4A2-D0AD-E4DFC1BF01EA}"/>
              </a:ext>
            </a:extLst>
          </p:cNvPr>
          <p:cNvGrpSpPr/>
          <p:nvPr/>
        </p:nvGrpSpPr>
        <p:grpSpPr>
          <a:xfrm>
            <a:off x="2463800" y="1316062"/>
            <a:ext cx="6858868" cy="4572579"/>
            <a:chOff x="2020168" y="791235"/>
            <a:chExt cx="8128000" cy="5418667"/>
          </a:xfrm>
        </p:grpSpPr>
        <p:graphicFrame>
          <p:nvGraphicFramePr>
            <p:cNvPr id="10" name="Diagramm 9"/>
            <p:cNvGraphicFramePr>
              <a:graphicFrameLocks/>
            </p:cNvGraphicFramePr>
            <p:nvPr>
              <p:extLst>
                <p:ext uri="{D42A27DB-BD31-4B8C-83A1-F6EECF244321}">
                  <p14:modId xmlns:p14="http://schemas.microsoft.com/office/powerpoint/2010/main" val="2192303401"/>
                </p:ext>
              </p:extLst>
            </p:nvPr>
          </p:nvGraphicFramePr>
          <p:xfrm>
            <a:off x="2020168" y="79123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5" name="Gerade Verbindung mit Pfeil 14"/>
            <p:cNvCxnSpPr>
              <a:cxnSpLocks/>
            </p:cNvCxnSpPr>
            <p:nvPr/>
          </p:nvCxnSpPr>
          <p:spPr bwMode="auto">
            <a:xfrm flipH="1" flipV="1">
              <a:off x="4991809" y="2890867"/>
              <a:ext cx="983500" cy="1777685"/>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6" name="Gerade Verbindung mit Pfeil 15"/>
            <p:cNvCxnSpPr>
              <a:cxnSpLocks/>
            </p:cNvCxnSpPr>
            <p:nvPr/>
          </p:nvCxnSpPr>
          <p:spPr bwMode="auto">
            <a:xfrm flipH="1" flipV="1">
              <a:off x="5034052" y="2779773"/>
              <a:ext cx="2150522" cy="1224635"/>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7" name="Gerade Verbindung mit Pfeil 16"/>
            <p:cNvCxnSpPr>
              <a:cxnSpLocks/>
            </p:cNvCxnSpPr>
            <p:nvPr/>
          </p:nvCxnSpPr>
          <p:spPr bwMode="auto">
            <a:xfrm flipH="1" flipV="1">
              <a:off x="6237040" y="2172996"/>
              <a:ext cx="1015686" cy="1727024"/>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8" name="Gerade Verbindung mit Pfeil 17"/>
            <p:cNvCxnSpPr>
              <a:cxnSpLocks/>
            </p:cNvCxnSpPr>
            <p:nvPr/>
          </p:nvCxnSpPr>
          <p:spPr bwMode="auto">
            <a:xfrm flipH="1" flipV="1">
              <a:off x="4972999" y="4004409"/>
              <a:ext cx="2162704" cy="94545"/>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9" name="Gerade Verbindung mit Pfeil 18"/>
            <p:cNvCxnSpPr>
              <a:cxnSpLocks/>
            </p:cNvCxnSpPr>
            <p:nvPr/>
          </p:nvCxnSpPr>
          <p:spPr bwMode="auto">
            <a:xfrm flipH="1" flipV="1">
              <a:off x="6068192" y="2172997"/>
              <a:ext cx="53840" cy="2495557"/>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0" name="Gerade Verbindung mit Pfeil 19"/>
            <p:cNvCxnSpPr>
              <a:cxnSpLocks/>
            </p:cNvCxnSpPr>
            <p:nvPr/>
          </p:nvCxnSpPr>
          <p:spPr bwMode="auto">
            <a:xfrm flipH="1">
              <a:off x="4915610" y="2840395"/>
              <a:ext cx="2164362" cy="1102278"/>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1" name="Gerade Verbindung mit Pfeil 20"/>
            <p:cNvCxnSpPr>
              <a:cxnSpLocks/>
            </p:cNvCxnSpPr>
            <p:nvPr/>
          </p:nvCxnSpPr>
          <p:spPr bwMode="auto">
            <a:xfrm flipV="1">
              <a:off x="4855977" y="2172996"/>
              <a:ext cx="1056386" cy="1653658"/>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2" name="Gerade Verbindung mit Pfeil 21"/>
            <p:cNvCxnSpPr>
              <a:cxnSpLocks/>
            </p:cNvCxnSpPr>
            <p:nvPr/>
          </p:nvCxnSpPr>
          <p:spPr bwMode="auto">
            <a:xfrm flipV="1">
              <a:off x="6237040" y="2930625"/>
              <a:ext cx="921975" cy="1737927"/>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23" name="Gerade Verbindung mit Pfeil 22"/>
            <p:cNvCxnSpPr>
              <a:cxnSpLocks/>
            </p:cNvCxnSpPr>
            <p:nvPr/>
          </p:nvCxnSpPr>
          <p:spPr bwMode="auto">
            <a:xfrm flipH="1" flipV="1">
              <a:off x="5074874" y="2634637"/>
              <a:ext cx="1950672" cy="85827"/>
            </a:xfrm>
            <a:prstGeom prst="straightConnector1">
              <a:avLst/>
            </a:prstGeom>
            <a:ln w="38100">
              <a:headEnd type="triangle"/>
              <a:tailEnd type="triangle"/>
            </a:ln>
          </p:spPr>
          <p:style>
            <a:lnRef idx="3">
              <a:schemeClr val="accent3"/>
            </a:lnRef>
            <a:fillRef idx="0">
              <a:schemeClr val="accent3"/>
            </a:fillRef>
            <a:effectRef idx="2">
              <a:schemeClr val="accent3"/>
            </a:effectRef>
            <a:fontRef idx="minor">
              <a:schemeClr val="tx1"/>
            </a:fontRef>
          </p:style>
        </p:cxnSp>
      </p:grpSp>
      <p:sp>
        <p:nvSpPr>
          <p:cNvPr id="24" name="Textfeld 23"/>
          <p:cNvSpPr txBox="1"/>
          <p:nvPr/>
        </p:nvSpPr>
        <p:spPr bwMode="auto">
          <a:xfrm>
            <a:off x="4268257" y="41637"/>
            <a:ext cx="7746031" cy="307777"/>
          </a:xfrm>
          <a:prstGeom prst="rect">
            <a:avLst/>
          </a:prstGeom>
          <a:noFill/>
        </p:spPr>
        <p:txBody>
          <a:bodyPr wrap="none" lIns="91440" tIns="45720" rIns="91440" bIns="45720" rtlCol="0" anchor="t">
            <a:spAutoFit/>
          </a:bodyPr>
          <a:lstStyle/>
          <a:p>
            <a:pPr>
              <a:defRPr/>
            </a:pPr>
            <a:r>
              <a:rPr lang="tr" sz="1100" i="1" noProof="0" dirty="0">
                <a:latin typeface="Poppins"/>
              </a:rPr>
              <a:t>(kaynak: Gropengießer, H., Kattmann, U., &amp; Krüger, D. (2010). Biologiedidaktik in Übersichten. Aulis-Verlag.</a:t>
            </a:r>
            <a:r>
              <a:rPr lang="tr" sz="1400" i="1" dirty="0">
                <a:latin typeface="Poppins"/>
              </a:rPr>
              <a:t>)</a:t>
            </a:r>
          </a:p>
        </p:txBody>
      </p:sp>
      <p:sp>
        <p:nvSpPr>
          <p:cNvPr id="2" name="Textfeld 1"/>
          <p:cNvSpPr txBox="1"/>
          <p:nvPr/>
        </p:nvSpPr>
        <p:spPr bwMode="auto">
          <a:xfrm>
            <a:off x="412332" y="2150022"/>
            <a:ext cx="3456012" cy="1384995"/>
          </a:xfrm>
          <a:prstGeom prst="rect">
            <a:avLst/>
          </a:prstGeom>
          <a:noFill/>
          <a:ln>
            <a:noFill/>
          </a:ln>
        </p:spPr>
        <p:txBody>
          <a:bodyPr wrap="square" rtlCol="0">
            <a:spAutoFit/>
          </a:bodyPr>
          <a:lstStyle/>
          <a:p>
            <a:pPr>
              <a:defRPr/>
            </a:pPr>
            <a:r>
              <a:rPr lang="tr" sz="1400" b="1" noProof="0" dirty="0">
                <a:latin typeface="Poppins"/>
              </a:rPr>
              <a:t>Hangi eğitim hedeflerine ulaşılmalıdır?</a:t>
            </a:r>
            <a:r>
              <a:rPr lang="tr" sz="1400" noProof="0" dirty="0">
                <a:latin typeface="Poppins"/>
              </a:rPr>
              <a:t> Toprak okuryazarlığı nedir, hangi konular diğerlerinden daha önemlidir, toprak eğitiminin öğretim hedefleri, müfredatlar, toprakla ilgili bireysel ve toplumsal gereksinimler...</a:t>
            </a:r>
          </a:p>
        </p:txBody>
      </p:sp>
      <p:sp>
        <p:nvSpPr>
          <p:cNvPr id="25" name="Textfeld 24"/>
          <p:cNvSpPr txBox="1"/>
          <p:nvPr/>
        </p:nvSpPr>
        <p:spPr bwMode="auto">
          <a:xfrm>
            <a:off x="437732" y="3996192"/>
            <a:ext cx="3249901" cy="954107"/>
          </a:xfrm>
          <a:prstGeom prst="rect">
            <a:avLst/>
          </a:prstGeom>
          <a:noFill/>
          <a:ln>
            <a:noFill/>
          </a:ln>
        </p:spPr>
        <p:txBody>
          <a:bodyPr wrap="square" rtlCol="0">
            <a:spAutoFit/>
          </a:bodyPr>
          <a:lstStyle/>
          <a:p>
            <a:pPr>
              <a:defRPr/>
            </a:pPr>
            <a:r>
              <a:rPr lang="tr" sz="1400" b="1" noProof="0" dirty="0">
                <a:latin typeface="Poppins"/>
              </a:rPr>
              <a:t>Toprak Sağlığı ile ilgili konuları nerede öğretmeliyiz? </a:t>
            </a:r>
            <a:r>
              <a:rPr lang="tr" sz="1400" noProof="0" dirty="0">
                <a:latin typeface="Poppins"/>
              </a:rPr>
              <a:t>Sınıf, laboratuvar, okul bahçesi, geziler, sergi ziyaretleri…</a:t>
            </a:r>
          </a:p>
        </p:txBody>
      </p:sp>
      <p:sp>
        <p:nvSpPr>
          <p:cNvPr id="26" name="Textfeld 25"/>
          <p:cNvSpPr txBox="1"/>
          <p:nvPr/>
        </p:nvSpPr>
        <p:spPr bwMode="auto">
          <a:xfrm>
            <a:off x="617531" y="5063756"/>
            <a:ext cx="4503602" cy="738664"/>
          </a:xfrm>
          <a:prstGeom prst="rect">
            <a:avLst/>
          </a:prstGeom>
          <a:noFill/>
          <a:ln>
            <a:noFill/>
          </a:ln>
        </p:spPr>
        <p:txBody>
          <a:bodyPr wrap="square" rtlCol="0">
            <a:spAutoFit/>
          </a:bodyPr>
          <a:lstStyle/>
          <a:p>
            <a:pPr>
              <a:defRPr/>
            </a:pPr>
            <a:r>
              <a:rPr lang="tr" sz="1400" b="1" noProof="0" dirty="0">
                <a:latin typeface="Poppins"/>
              </a:rPr>
              <a:t>Hangi öğretim materyalleri kullanılmalıdır?</a:t>
            </a:r>
            <a:endParaRPr lang="tr" noProof="0" dirty="0">
              <a:latin typeface="Poppins"/>
            </a:endParaRPr>
          </a:p>
          <a:p>
            <a:pPr>
              <a:defRPr/>
            </a:pPr>
            <a:r>
              <a:rPr lang="tr" sz="1400" noProof="0" dirty="0">
                <a:latin typeface="Poppins"/>
              </a:rPr>
              <a:t>Canlı Organizmalar, Öğretim ve öğrenim materyalleri, ders kitabı, modeller…</a:t>
            </a:r>
          </a:p>
        </p:txBody>
      </p:sp>
      <p:sp>
        <p:nvSpPr>
          <p:cNvPr id="27" name="Textfeld 26"/>
          <p:cNvSpPr txBox="1"/>
          <p:nvPr/>
        </p:nvSpPr>
        <p:spPr bwMode="auto">
          <a:xfrm>
            <a:off x="8185555" y="3423835"/>
            <a:ext cx="3882507" cy="1600438"/>
          </a:xfrm>
          <a:prstGeom prst="rect">
            <a:avLst/>
          </a:prstGeom>
          <a:noFill/>
          <a:ln>
            <a:noFill/>
          </a:ln>
        </p:spPr>
        <p:txBody>
          <a:bodyPr wrap="square" rtlCol="0">
            <a:spAutoFit/>
          </a:bodyPr>
          <a:lstStyle/>
          <a:p>
            <a:pPr>
              <a:defRPr/>
            </a:pPr>
            <a:r>
              <a:rPr lang="tr" sz="1400" b="1" noProof="0" dirty="0">
                <a:latin typeface="Poppins"/>
              </a:rPr>
              <a:t>Toprakla ilgili konuları nasıl öğretmeliyiz?</a:t>
            </a:r>
          </a:p>
          <a:p>
            <a:pPr>
              <a:defRPr/>
            </a:pPr>
            <a:r>
              <a:rPr lang="tr" sz="1400" b="1" noProof="0" dirty="0">
                <a:latin typeface="Poppins"/>
              </a:rPr>
              <a:t>Sosyal Yapı:</a:t>
            </a:r>
            <a:r>
              <a:rPr lang="tr" sz="1400" noProof="0" dirty="0">
                <a:latin typeface="Poppins"/>
              </a:rPr>
              <a:t> Öğretmen merkezli, öğrenci merkezli</a:t>
            </a:r>
            <a:endParaRPr lang="tr" noProof="0" dirty="0">
              <a:latin typeface="Poppins"/>
            </a:endParaRPr>
          </a:p>
          <a:p>
            <a:pPr>
              <a:defRPr/>
            </a:pPr>
            <a:r>
              <a:rPr lang="tr" sz="1400" b="1" noProof="0" dirty="0">
                <a:latin typeface="Poppins"/>
              </a:rPr>
              <a:t>Eğitim Modelleri:</a:t>
            </a:r>
            <a:r>
              <a:rPr lang="tr" sz="1400" noProof="0" dirty="0">
                <a:latin typeface="Poppins"/>
              </a:rPr>
              <a:t> Sorun odaklı, araştırma odaklı, SSI, fenomenler vb.</a:t>
            </a:r>
            <a:endParaRPr lang="tr" noProof="0" dirty="0">
              <a:latin typeface="Poppins"/>
            </a:endParaRPr>
          </a:p>
          <a:p>
            <a:pPr>
              <a:defRPr/>
            </a:pPr>
            <a:r>
              <a:rPr lang="tr" sz="1400" b="1" noProof="0" dirty="0">
                <a:latin typeface="Poppins"/>
              </a:rPr>
              <a:t>Eğitim Yöntemleri:</a:t>
            </a:r>
            <a:r>
              <a:rPr lang="tr" sz="1400" noProof="0" dirty="0">
                <a:latin typeface="Poppins"/>
              </a:rPr>
              <a:t> Uygulamalı, metin çalışması, yazma, sorgulama temelli vb.</a:t>
            </a:r>
          </a:p>
        </p:txBody>
      </p:sp>
      <p:sp>
        <p:nvSpPr>
          <p:cNvPr id="28" name="Textfeld 27"/>
          <p:cNvSpPr txBox="1"/>
          <p:nvPr/>
        </p:nvSpPr>
        <p:spPr bwMode="auto">
          <a:xfrm>
            <a:off x="437732" y="1143663"/>
            <a:ext cx="5012462" cy="738664"/>
          </a:xfrm>
          <a:prstGeom prst="rect">
            <a:avLst/>
          </a:prstGeom>
          <a:noFill/>
          <a:ln>
            <a:noFill/>
          </a:ln>
        </p:spPr>
        <p:txBody>
          <a:bodyPr wrap="square" rtlCol="0">
            <a:spAutoFit/>
          </a:bodyPr>
          <a:lstStyle/>
          <a:p>
            <a:pPr>
              <a:defRPr/>
            </a:pPr>
            <a:r>
              <a:rPr lang="tr" sz="1400" b="1" noProof="0" dirty="0">
                <a:latin typeface="Poppins"/>
              </a:rPr>
              <a:t>Toprak Okuryazarlığı eğitimini kimler veriyor/ele alıyor? </a:t>
            </a:r>
            <a:r>
              <a:rPr lang="tr" sz="1400" noProof="0" dirty="0">
                <a:latin typeface="Poppins"/>
              </a:rPr>
              <a:t>Araştırmacılar, öğretmenler, eğitimciler, çiftçiler, müfredatlar, bireysel ve toplumsal gereksinimler vb.</a:t>
            </a:r>
          </a:p>
        </p:txBody>
      </p:sp>
      <p:sp>
        <p:nvSpPr>
          <p:cNvPr id="29" name="Textfeld 28"/>
          <p:cNvSpPr txBox="1"/>
          <p:nvPr/>
        </p:nvSpPr>
        <p:spPr bwMode="auto">
          <a:xfrm>
            <a:off x="8141273" y="1143663"/>
            <a:ext cx="3841297" cy="2462213"/>
          </a:xfrm>
          <a:prstGeom prst="rect">
            <a:avLst/>
          </a:prstGeom>
          <a:noFill/>
          <a:ln>
            <a:noFill/>
          </a:ln>
        </p:spPr>
        <p:txBody>
          <a:bodyPr wrap="square" rtlCol="0">
            <a:spAutoFit/>
          </a:bodyPr>
          <a:lstStyle/>
          <a:p>
            <a:pPr>
              <a:defRPr/>
            </a:pPr>
            <a:r>
              <a:rPr lang="tr" sz="1400" b="1" noProof="0" dirty="0">
                <a:latin typeface="Poppins"/>
              </a:rPr>
              <a:t>Toprağa özgü ve disiplinler arası hangi konular ele alınmalıdır?
</a:t>
            </a:r>
            <a:r>
              <a:rPr lang="tr" sz="1400" noProof="0" dirty="0">
                <a:latin typeface="Poppins"/>
              </a:rPr>
              <a:t>Uygulama odaklı olmayan ve uygulama odaklı içerik (yetkinlikler), örneğin:
toprak bilgisi, toprakla ilgili uygulamalar, prosedür bilgisi, toprak bilgisiyle ilgili iletişim (örneğin diyagramlar), konuya özgü akademik dil, değişim modelleme vb.</a:t>
            </a:r>
          </a:p>
        </p:txBody>
      </p:sp>
      <p:sp>
        <p:nvSpPr>
          <p:cNvPr id="4" name="Title 3">
            <a:extLst>
              <a:ext uri="{FF2B5EF4-FFF2-40B4-BE49-F238E27FC236}">
                <a16:creationId xmlns:a16="http://schemas.microsoft.com/office/drawing/2014/main" id="{37E32AE9-B075-8293-260E-2D3272D67011}"/>
              </a:ext>
            </a:extLst>
          </p:cNvPr>
          <p:cNvSpPr>
            <a:spLocks noGrp="1"/>
          </p:cNvSpPr>
          <p:nvPr>
            <p:ph type="title"/>
          </p:nvPr>
        </p:nvSpPr>
        <p:spPr>
          <a:xfrm>
            <a:off x="3289300" y="357115"/>
            <a:ext cx="8570622" cy="686435"/>
          </a:xfrm>
        </p:spPr>
        <p:txBody>
          <a:bodyPr>
            <a:noAutofit/>
          </a:bodyPr>
          <a:lstStyle/>
          <a:p>
            <a:r>
              <a:rPr lang="tr" sz="2800" dirty="0"/>
              <a:t>Toprak okuryazarlığını gelİştİrmek İçİn ele alınması gereken sorular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11" name="Gráfico 10"/>
          <p:cNvPicPr>
            <a:picLocks noChangeAspect="1"/>
          </p:cNvPicPr>
          <p:nvPr/>
        </p:nvPicPr>
        <p:blipFill>
          <a:blip r:embed="rId3"/>
          <a:stretch/>
        </p:blipFill>
        <p:spPr bwMode="auto">
          <a:xfrm>
            <a:off x="10404811" y="-678275"/>
            <a:ext cx="293241" cy="293241"/>
          </a:xfrm>
          <a:prstGeom prst="rect">
            <a:avLst/>
          </a:prstGeom>
        </p:spPr>
      </p:pic>
      <p:pic>
        <p:nvPicPr>
          <p:cNvPr id="12" name="Gráfico 11"/>
          <p:cNvPicPr>
            <a:picLocks noChangeAspect="1"/>
          </p:cNvPicPr>
          <p:nvPr/>
        </p:nvPicPr>
        <p:blipFill>
          <a:blip r:embed="rId4"/>
          <a:stretch/>
        </p:blipFill>
        <p:spPr bwMode="auto">
          <a:xfrm>
            <a:off x="10792101" y="-675943"/>
            <a:ext cx="293241" cy="293241"/>
          </a:xfrm>
          <a:prstGeom prst="rect">
            <a:avLst/>
          </a:prstGeom>
        </p:spPr>
      </p:pic>
      <p:pic>
        <p:nvPicPr>
          <p:cNvPr id="13" name="Gráfico 12"/>
          <p:cNvPicPr>
            <a:picLocks noChangeAspect="1"/>
          </p:cNvPicPr>
          <p:nvPr/>
        </p:nvPicPr>
        <p:blipFill>
          <a:blip r:embed="rId5"/>
          <a:stretch/>
        </p:blipFill>
        <p:spPr bwMode="auto">
          <a:xfrm>
            <a:off x="11179391" y="-678275"/>
            <a:ext cx="293241" cy="293241"/>
          </a:xfrm>
          <a:prstGeom prst="rect">
            <a:avLst/>
          </a:prstGeom>
        </p:spPr>
      </p:pic>
      <p:pic>
        <p:nvPicPr>
          <p:cNvPr id="14" name="Gráfico 13"/>
          <p:cNvPicPr>
            <a:picLocks noChangeAspect="1"/>
          </p:cNvPicPr>
          <p:nvPr/>
        </p:nvPicPr>
        <p:blipFill>
          <a:blip r:embed="rId6"/>
          <a:stretch/>
        </p:blipFill>
        <p:spPr bwMode="auto">
          <a:xfrm>
            <a:off x="11566681" y="-680607"/>
            <a:ext cx="293241" cy="293241"/>
          </a:xfrm>
          <a:prstGeom prst="rect">
            <a:avLst/>
          </a:prstGeom>
        </p:spPr>
      </p:pic>
      <p:sp>
        <p:nvSpPr>
          <p:cNvPr id="6" name="Rechteck 5"/>
          <p:cNvSpPr/>
          <p:nvPr/>
        </p:nvSpPr>
        <p:spPr bwMode="auto">
          <a:xfrm>
            <a:off x="1501506" y="1151453"/>
            <a:ext cx="8903305" cy="4555093"/>
          </a:xfrm>
          <a:prstGeom prst="rect">
            <a:avLst/>
          </a:prstGeom>
        </p:spPr>
        <p:txBody>
          <a:bodyPr wrap="square">
            <a:spAutoFit/>
          </a:bodyPr>
          <a:lstStyle/>
          <a:p>
            <a:pPr>
              <a:lnSpc>
                <a:spcPct val="150000"/>
              </a:lnSpc>
              <a:defRPr/>
            </a:pPr>
            <a:r>
              <a:rPr lang="tr" sz="2000" b="1" noProof="0" dirty="0">
                <a:latin typeface="Poppins"/>
              </a:rPr>
              <a:t>“Dünya üzerindeki yaşamın sürmesi sağlıklı topraklara bağlıdır.</a:t>
            </a:r>
            <a:r>
              <a:rPr lang="tr" sz="2000" noProof="0" dirty="0">
                <a:latin typeface="Poppins"/>
              </a:rPr>
              <a:t> Toprak, gıda sistemlerimizin temelidir. İklim direncine katkıda bulunurken, temiz su ve biyolojik çeşitlilik için yaşam alanları sağlar. Kültürel mirasımızı ve doğayı destekler ve ekonomimizin ve refahımızın temelini oluşturur. Buna rağmen, AB topraklarının </a:t>
            </a:r>
            <a:r>
              <a:rPr lang="tr" sz="2000" b="1" noProof="0" dirty="0">
                <a:latin typeface="Poppins"/>
              </a:rPr>
              <a:t>%60 ila %70'inin sağlıksız toprak olduğu tahmin edilmektedir.</a:t>
            </a:r>
            <a:r>
              <a:rPr lang="tr" sz="2000" noProof="0" dirty="0">
                <a:latin typeface="Poppins"/>
              </a:rPr>
              <a:t> Toprak, gelecek nesiller için </a:t>
            </a:r>
            <a:r>
              <a:rPr lang="tr" sz="2000" b="1" noProof="0" dirty="0">
                <a:latin typeface="Poppins"/>
              </a:rPr>
              <a:t>dikkatli bir şekilde yönetilmesi ve korunması gereken kırılgan bir kaynaktır." </a:t>
            </a:r>
          </a:p>
          <a:p>
            <a:pPr algn="r">
              <a:lnSpc>
                <a:spcPct val="150000"/>
              </a:lnSpc>
              <a:defRPr/>
            </a:pPr>
            <a:r>
              <a:rPr lang="tr" sz="2000" b="1" noProof="0" dirty="0">
                <a:latin typeface="Poppins"/>
              </a:rPr>
              <a:t>(</a:t>
            </a:r>
            <a:r>
              <a:rPr lang="tr-TR" sz="2000" b="1" dirty="0">
                <a:latin typeface="Poppins"/>
              </a:rPr>
              <a:t>AB Misyonu: Avrupa için Toprak Anlaşması</a:t>
            </a:r>
            <a:r>
              <a:rPr lang="tr" sz="2000" b="1" noProof="0" dirty="0">
                <a:latin typeface="Poppins"/>
              </a:rPr>
              <a:t>) </a:t>
            </a:r>
          </a:p>
          <a:p>
            <a:pPr>
              <a:defRPr/>
            </a:pPr>
            <a:endParaRPr lang="tr" sz="2000" noProof="0" dirty="0">
              <a:latin typeface="Poppins"/>
            </a:endParaRPr>
          </a:p>
        </p:txBody>
      </p:sp>
      <p:sp>
        <p:nvSpPr>
          <p:cNvPr id="2" name="Title 1">
            <a:extLst>
              <a:ext uri="{FF2B5EF4-FFF2-40B4-BE49-F238E27FC236}">
                <a16:creationId xmlns:a16="http://schemas.microsoft.com/office/drawing/2014/main" id="{163600E8-8713-B33D-56D7-67E58379A82D}"/>
              </a:ext>
            </a:extLst>
          </p:cNvPr>
          <p:cNvSpPr>
            <a:spLocks noGrp="1"/>
          </p:cNvSpPr>
          <p:nvPr>
            <p:ph type="title"/>
          </p:nvPr>
        </p:nvSpPr>
        <p:spPr/>
        <p:txBody>
          <a:bodyPr>
            <a:normAutofit/>
          </a:bodyPr>
          <a:lstStyle/>
          <a:p>
            <a:r>
              <a:rPr lang="tr" dirty="0"/>
              <a:t>Toprak sağlığı neden öğretİlmelİ?</a:t>
            </a:r>
          </a:p>
        </p:txBody>
      </p:sp>
    </p:spTree>
  </p:cSld>
  <p:clrMapOvr>
    <a:masterClrMapping/>
  </p:clrMapOvr>
</p:sld>
</file>

<file path=ppt/theme/theme1.xml><?xml version="1.0" encoding="utf-8"?>
<a:theme xmlns:a="http://schemas.openxmlformats.org/drawingml/2006/main" name="1_Tema de Office">
  <a:themeElements>
    <a:clrScheme name="LOESS">
      <a:dk1>
        <a:srgbClr val="000000"/>
      </a:dk1>
      <a:lt1>
        <a:srgbClr val="FFFFFF"/>
      </a:lt1>
      <a:dk2>
        <a:srgbClr val="59302C"/>
      </a:dk2>
      <a:lt2>
        <a:srgbClr val="0CB08E"/>
      </a:lt2>
      <a:accent1>
        <a:srgbClr val="0CB08E"/>
      </a:accent1>
      <a:accent2>
        <a:srgbClr val="00797A"/>
      </a:accent2>
      <a:accent3>
        <a:srgbClr val="FFFFFF"/>
      </a:accent3>
      <a:accent4>
        <a:srgbClr val="0CB08E"/>
      </a:accent4>
      <a:accent5>
        <a:srgbClr val="42B75F"/>
      </a:accent5>
      <a:accent6>
        <a:srgbClr val="70AD47"/>
      </a:accent6>
      <a:hlink>
        <a:srgbClr val="FFFFFF"/>
      </a:hlink>
      <a:folHlink>
        <a:srgbClr val="00797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B5529B691B194C972332E7D0D0E597" ma:contentTypeVersion="15" ma:contentTypeDescription="Create a new document." ma:contentTypeScope="" ma:versionID="de8527c2bebc75a356c211d6f92a7154">
  <xsd:schema xmlns:xsd="http://www.w3.org/2001/XMLSchema" xmlns:xs="http://www.w3.org/2001/XMLSchema" xmlns:p="http://schemas.microsoft.com/office/2006/metadata/properties" xmlns:ns2="664392dc-dad9-45cc-9b02-6ff2a8be1f79" xmlns:ns3="49b9c972-6c78-424e-8500-a22f256d764b" targetNamespace="http://schemas.microsoft.com/office/2006/metadata/properties" ma:root="true" ma:fieldsID="4b97f35892b16ea83cdd99b05fa9efac" ns2:_="" ns3:_="">
    <xsd:import namespace="664392dc-dad9-45cc-9b02-6ff2a8be1f79"/>
    <xsd:import namespace="49b9c972-6c78-424e-8500-a22f256d76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392dc-dad9-45cc-9b02-6ff2a8be1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434b1e2-08d8-4d9f-bb99-4dcd3b0f2a8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9c972-6c78-424e-8500-a22f256d76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ee07c4-518d-4055-84c8-5ef84dd127d8}" ma:internalName="TaxCatchAll" ma:showField="CatchAllData" ma:web="49b9c972-6c78-424e-8500-a22f256d764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9b9c972-6c78-424e-8500-a22f256d764b" xsi:nil="true"/>
    <lcf76f155ced4ddcb4097134ff3c332f xmlns="664392dc-dad9-45cc-9b02-6ff2a8be1f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AE62D3-2041-490F-B9CF-CADA2877FAA1}"/>
</file>

<file path=customXml/itemProps2.xml><?xml version="1.0" encoding="utf-8"?>
<ds:datastoreItem xmlns:ds="http://schemas.openxmlformats.org/officeDocument/2006/customXml" ds:itemID="{69B76055-C66F-4A7B-B21B-6CB7211F0642}">
  <ds:schemaRefs>
    <ds:schemaRef ds:uri="http://schemas.microsoft.com/sharepoint/v3/contenttype/forms"/>
  </ds:schemaRefs>
</ds:datastoreItem>
</file>

<file path=customXml/itemProps3.xml><?xml version="1.0" encoding="utf-8"?>
<ds:datastoreItem xmlns:ds="http://schemas.openxmlformats.org/officeDocument/2006/customXml" ds:itemID="{A31E25E9-B9F0-412D-AB20-BD9F488523C9}">
  <ds:schemaRefs>
    <ds:schemaRef ds:uri="http://purl.org/dc/elements/1.1/"/>
    <ds:schemaRef ds:uri="49b9c972-6c78-424e-8500-a22f256d764b"/>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664392dc-dad9-45cc-9b02-6ff2a8be1f79"/>
  </ds:schemaRefs>
</ds:datastoreItem>
</file>

<file path=docProps/app.xml><?xml version="1.0" encoding="utf-8"?>
<Properties xmlns="http://schemas.openxmlformats.org/officeDocument/2006/extended-properties" xmlns:vt="http://schemas.openxmlformats.org/officeDocument/2006/docPropsVTypes">
  <Template/>
  <TotalTime>237</TotalTime>
  <Words>3750</Words>
  <Application>Microsoft Office PowerPoint</Application>
  <PresentationFormat>Widescreen</PresentationFormat>
  <Paragraphs>432</Paragraphs>
  <Slides>57</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Aptos</vt:lpstr>
      <vt:lpstr>Arial</vt:lpstr>
      <vt:lpstr>Bebas Neue</vt:lpstr>
      <vt:lpstr>Calibri</vt:lpstr>
      <vt:lpstr>MuseoSans</vt:lpstr>
      <vt:lpstr>Poppins</vt:lpstr>
      <vt:lpstr>Segoe UI</vt:lpstr>
      <vt:lpstr>Wingdings</vt:lpstr>
      <vt:lpstr>1_Tema de Office</vt:lpstr>
      <vt:lpstr>PowerPoint Presentation</vt:lpstr>
      <vt:lpstr>Genel Bİlgİler</vt:lpstr>
      <vt:lpstr>Modül 1</vt:lpstr>
      <vt:lpstr>Sİzce "İyİ Çevre Eğİtİmİ" nasıl olur?</vt:lpstr>
      <vt:lpstr>"İyİ Çevre Eğİtİmİ" nasıl olur?</vt:lpstr>
      <vt:lpstr>"İyİ Öğretİmİn" 10 Özellİğİ</vt:lpstr>
      <vt:lpstr>Toprak Sağlığı (Eğİtİm)</vt:lpstr>
      <vt:lpstr>Toprak okuryazarlığını gelİştİrmek İçİn ele alınması gereken sorular</vt:lpstr>
      <vt:lpstr>Toprak sağlığı neden öğretİlmelİ?</vt:lpstr>
      <vt:lpstr>PowerPoint Presentation</vt:lpstr>
      <vt:lpstr>PowerPoint Presentation</vt:lpstr>
      <vt:lpstr>Modül 2</vt:lpstr>
      <vt:lpstr>Toprak Sağlığı Eğİtİmİ – 5E Modelİ</vt:lpstr>
      <vt:lpstr>katılım</vt:lpstr>
      <vt:lpstr>Toprak Sağlığı Eğİtİmİ</vt:lpstr>
      <vt:lpstr>İlgİ Uyandırmak– Öğrencİlerİn Konuya Dahil Edİlmesİ</vt:lpstr>
      <vt:lpstr>İlgİ Uyandırmak– Öğrencİlerİn Konuya Dahİl Edİlmesİ</vt:lpstr>
      <vt:lpstr>İlgİ Uyandırmak– Öğrencİlerİn Konuya Dahİl Edİlmesİ</vt:lpstr>
      <vt:lpstr>Öğrencİlerİn Ön Yargıları</vt:lpstr>
      <vt:lpstr>Öğrencİ Fİkİrlerİ</vt:lpstr>
      <vt:lpstr>Öğrencİ Fİkİrlerİ</vt:lpstr>
      <vt:lpstr>Öğrencİ Fİkİrlerİ</vt:lpstr>
      <vt:lpstr>Modül 3 İçİn Görev:</vt:lpstr>
      <vt:lpstr>Modül 3</vt:lpstr>
      <vt:lpstr>keşİf</vt:lpstr>
      <vt:lpstr>Öğrencİler Kendi Başlarına Yenİ Şeyler Keşfederler</vt:lpstr>
      <vt:lpstr>Öğrencİler Kendİ Başlarına Yenİ Şeyler Keşfederler</vt:lpstr>
      <vt:lpstr>Bİlİm Adamları Nasıl Bİlgİ Edİnİyorlar?</vt:lpstr>
      <vt:lpstr>İçerİk Desteklİ Aktİf Etkİleşİm Yöntemlerİ</vt:lpstr>
      <vt:lpstr>Açıklayanlar en çok öğrenenlerdİr</vt:lpstr>
      <vt:lpstr>Açıklayanlar en çok öğrenenlerdİr</vt:lpstr>
      <vt:lpstr>Açıklayanlar en çok öğrenenlerdİr</vt:lpstr>
      <vt:lpstr>Açıklayanlar en çok öğrenenlerdİr</vt:lpstr>
      <vt:lpstr>açıklama</vt:lpstr>
      <vt:lpstr>Okul Ortamında İyİ Bir Açıklamanın On Özellİğİ</vt:lpstr>
      <vt:lpstr>Örnek: Toprak Profİlİ</vt:lpstr>
      <vt:lpstr>Bİlgİ Yoğunluğu</vt:lpstr>
      <vt:lpstr>görüntü İşleme öğretmen desteğİ gerektİrİr</vt:lpstr>
      <vt:lpstr>Modül 4</vt:lpstr>
      <vt:lpstr>Detaylandırma – Daha Detaylı Bİlgİler Edİnme</vt:lpstr>
      <vt:lpstr>Detaylandırma – Daha Detaylı Bİlgİler Edİnme</vt:lpstr>
      <vt:lpstr>Sosyo-Bİlİmsel Konularla (SSI) Öğrenme</vt:lpstr>
      <vt:lpstr>SSI - Sosyo-Bİlİmsel Konular</vt:lpstr>
      <vt:lpstr>SSI - Sosyo-Bİlİmsel Konular - Görev</vt:lpstr>
      <vt:lpstr>Gerİbİldİrİm almak</vt:lpstr>
      <vt:lpstr>Gerİbİldİrİm almak</vt:lpstr>
      <vt:lpstr>Gerİbİldİrİm almak</vt:lpstr>
      <vt:lpstr>Gerİbİldİrİm almak</vt:lpstr>
      <vt:lpstr>Kavram harİtaları, öğrencİlerin ‘zİhİnsel modellerİnİ' görselleştİrİr </vt:lpstr>
      <vt:lpstr>Kavram harİtaları, ‘zİhİnsel modellerİn' kavram kartlarıdır</vt:lpstr>
      <vt:lpstr>Kavram Harİtalarının Analİzİ</vt:lpstr>
      <vt:lpstr>Gerİ Bİldİrim Alma – Kavram Harİtası </vt:lpstr>
      <vt:lpstr>Kavram Harİtası – Görev </vt:lpstr>
      <vt:lpstr>Sıra Sİzde</vt:lpstr>
      <vt:lpstr>Sıra Sİzde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Jiménez, Israel</dc:creator>
  <cp:lastModifiedBy>Christina Makarona</cp:lastModifiedBy>
  <cp:revision>178</cp:revision>
  <dcterms:created xsi:type="dcterms:W3CDTF">2023-07-31T09:53:39Z</dcterms:created>
  <dcterms:modified xsi:type="dcterms:W3CDTF">2026-04-02T11:50:39Z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0x0101004CB5529B691B194C972332E7D0D0E597</vt:lpwstr>
  </property>
  <property fmtid="{D5CDD505-2E9C-101B-9397-08002B2CF9AE}" pid="3" name="MediaServiceImageTags">
    <vt:lpwstr/>
  </property>
</Properties>
</file>