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32D8256" w14:textId="30259AD4" w:rsidR="00BA4B46" w:rsidRPr="006C3DEB" w:rsidRDefault="00BA4B46" w:rsidP="008202EA">
      <w:pPr>
        <w:spacing w:line="276" w:lineRule="auto"/>
      </w:pPr>
      <w:bookmarkStart w:id="0" w:name="_Toc31026379"/>
      <w:r w:rsidRPr="006C3DEB">
        <w:rPr>
          <w:rFonts w:cs="Poppins"/>
          <w:b/>
          <w:sz w:val="36"/>
          <w:szCs w:val="36"/>
          <w:u w:val="single"/>
        </w:rPr>
        <w:t>LOESS - INTEGRÁLT TANULÁSI SZCENÁRIÓ</w:t>
      </w:r>
      <w:bookmarkEnd w:id="0"/>
    </w:p>
    <w:p w14:paraId="5DAB4179" w14:textId="79491281" w:rsidR="00BA4B46" w:rsidRPr="006C3DEB" w:rsidRDefault="00B909BE" w:rsidP="00B909BE">
      <w:pPr>
        <w:rPr>
          <w:b/>
          <w:bCs/>
          <w:sz w:val="16"/>
          <w:szCs w:val="20"/>
        </w:rPr>
      </w:pPr>
      <w:r w:rsidRPr="006C3DEB">
        <w:rPr>
          <w:rFonts w:cs="Poppins"/>
          <w:b/>
          <w:bCs/>
          <w:sz w:val="32"/>
          <w:szCs w:val="32"/>
        </w:rPr>
        <w:t>Bevezetés</w:t>
      </w:r>
    </w:p>
    <w:p w14:paraId="3D62A8A4" w14:textId="77777777" w:rsidR="008F649C" w:rsidRPr="006C3DEB" w:rsidRDefault="008F649C" w:rsidP="004E0F62">
      <w:pPr>
        <w:jc w:val="both"/>
      </w:pPr>
      <w:bookmarkStart w:id="1" w:name="_Hlk29821954"/>
      <w:bookmarkStart w:id="2" w:name="_Toc172282790"/>
      <w:r w:rsidRPr="006C3DEB">
        <w:t xml:space="preserve">A </w:t>
      </w:r>
      <w:hyperlink r:id="rId11" w:history="1">
        <w:r w:rsidRPr="006C3DEB">
          <w:rPr>
            <w:rStyle w:val="Hyperlink"/>
            <w:rFonts w:cs="Poppins"/>
            <w:szCs w:val="20"/>
          </w:rPr>
          <w:t>LOESS</w:t>
        </w:r>
      </w:hyperlink>
      <w:r w:rsidRPr="006C3DEB">
        <w:t xml:space="preserve"> projektben a talajegészségre vonatkozó tudáselemek elsajátítását az MTMI témák integrált oktatása segíti, amit a Bybee és kollégái (Bybee et al. 2006) által a Biology Science Curriculum Study oktatási központban kidolgozott </w:t>
      </w:r>
      <w:hyperlink r:id="rId12" w:history="1">
        <w:r w:rsidRPr="006C3DEB">
          <w:rPr>
            <w:rStyle w:val="Hyperlink"/>
            <w:rFonts w:cs="Poppins"/>
            <w:szCs w:val="20"/>
          </w:rPr>
          <w:t>biológiatudományi 5E-modell</w:t>
        </w:r>
      </w:hyperlink>
      <w:r w:rsidRPr="006C3DEB">
        <w:t xml:space="preserve">, valamint innovatív </w:t>
      </w:r>
      <w:hyperlink r:id="rId13" w:history="1">
        <w:r w:rsidRPr="006C3DEB">
          <w:rPr>
            <w:rStyle w:val="Hyperlink"/>
            <w:rFonts w:cs="Poppins"/>
            <w:szCs w:val="20"/>
          </w:rPr>
          <w:t>pedagógiai megközelítések</w:t>
        </w:r>
      </w:hyperlink>
      <w:r w:rsidRPr="006C3DEB">
        <w:t xml:space="preserve"> (projektalapú tanulás, érdeklődésen alapuló tanulás stb.) alkalmazásával végzünk.</w:t>
      </w:r>
    </w:p>
    <w:bookmarkEnd w:id="1"/>
    <w:bookmarkEnd w:id="2"/>
    <w:p w14:paraId="63779472" w14:textId="0B21781C" w:rsidR="00BA4B46" w:rsidRPr="006C3DEB" w:rsidRDefault="003A26B8" w:rsidP="0071002B">
      <w:pPr>
        <w:pStyle w:val="Heading2"/>
      </w:pPr>
      <w:r w:rsidRPr="006C3DEB">
        <w:rPr>
          <w:rFonts w:eastAsia="Cambria"/>
        </w:rPr>
        <w:t>Kulcsszavak</w:t>
      </w:r>
    </w:p>
    <w:p w14:paraId="05CF2842" w14:textId="0C159E01" w:rsidR="00861324" w:rsidRPr="006C3DEB" w:rsidRDefault="00861324" w:rsidP="00861324">
      <w:pPr>
        <w:jc w:val="both"/>
      </w:pPr>
      <w:bookmarkStart w:id="3" w:name="_Toc172282791"/>
      <w:r w:rsidRPr="006C3DEB">
        <w:rPr>
          <w:rFonts w:eastAsia="Poppins" w:cs="Poppins"/>
        </w:rPr>
        <w:t>Talaj tulajdonságai, termékenység, fenntartható gazdálkodási gyakorlatok, földrajzi információs rendszerek</w:t>
      </w:r>
    </w:p>
    <w:p w14:paraId="7D86D711" w14:textId="77777777" w:rsidR="00BA4B46" w:rsidRPr="00260F73" w:rsidRDefault="00BA4B46" w:rsidP="0071002B">
      <w:pPr>
        <w:pStyle w:val="Heading2"/>
        <w:rPr>
          <w:lang w:val="es-ES_tradnl"/>
        </w:rPr>
      </w:pPr>
      <w:r w:rsidRPr="00260F73">
        <w:rPr>
          <w:rFonts w:eastAsia="Cambria"/>
          <w:lang w:val="es-ES_tradnl"/>
        </w:rPr>
        <w:t>Cím</w:t>
      </w:r>
      <w:bookmarkEnd w:id="3"/>
      <w:r w:rsidRPr="00260F73">
        <w:rPr>
          <w:lang w:val="es-ES_tradnl"/>
        </w:rPr>
        <w:tab/>
      </w:r>
      <w:r w:rsidRPr="00260F73">
        <w:rPr>
          <w:lang w:val="es-ES_tradnl"/>
        </w:rPr>
        <w:tab/>
      </w:r>
      <w:r w:rsidRPr="00260F73">
        <w:rPr>
          <w:lang w:val="es-ES_tradnl"/>
        </w:rPr>
        <w:tab/>
      </w:r>
    </w:p>
    <w:p w14:paraId="2B930DF1" w14:textId="77777777" w:rsidR="00861324" w:rsidRPr="00260F73" w:rsidRDefault="00861324" w:rsidP="00861324">
      <w:pPr>
        <w:rPr>
          <w:b/>
          <w:bCs/>
          <w:lang w:val="es-ES_tradnl"/>
        </w:rPr>
      </w:pPr>
      <w:bookmarkStart w:id="4" w:name="_Toc172282792"/>
      <w:r w:rsidRPr="00260F73">
        <w:rPr>
          <w:rFonts w:eastAsia="Poppins" w:cs="Poppins"/>
          <w:b/>
          <w:bCs/>
          <w:lang w:val="es-ES_tradnl"/>
        </w:rPr>
        <w:t>Talajnyomozók</w:t>
      </w:r>
    </w:p>
    <w:p w14:paraId="40E6FFA5" w14:textId="77777777" w:rsidR="00BA4B46" w:rsidRPr="00260F73" w:rsidRDefault="00BA4B46" w:rsidP="0071002B">
      <w:pPr>
        <w:pStyle w:val="Heading2"/>
        <w:rPr>
          <w:lang w:val="es-ES_tradnl"/>
        </w:rPr>
      </w:pPr>
      <w:r w:rsidRPr="00260F73">
        <w:rPr>
          <w:rFonts w:eastAsia="Cambria"/>
          <w:lang w:val="es-ES_tradnl"/>
        </w:rPr>
        <w:t>Szerzők</w:t>
      </w:r>
      <w:bookmarkEnd w:id="4"/>
      <w:r w:rsidRPr="00260F73">
        <w:rPr>
          <w:lang w:val="es-ES_tradnl"/>
        </w:rPr>
        <w:tab/>
      </w:r>
    </w:p>
    <w:p w14:paraId="02A32EBF" w14:textId="2D43A60F" w:rsidR="00861324" w:rsidRPr="00260F73" w:rsidRDefault="00861324" w:rsidP="00C672A6">
      <w:pPr>
        <w:rPr>
          <w:lang w:val="es-ES_tradnl"/>
        </w:rPr>
      </w:pPr>
      <w:bookmarkStart w:id="5" w:name="_Toc172282793"/>
      <w:r w:rsidRPr="00260F73">
        <w:rPr>
          <w:rFonts w:eastAsia="Poppins" w:cs="Poppins"/>
          <w:szCs w:val="20"/>
          <w:lang w:val="es-ES_tradnl"/>
        </w:rPr>
        <w:t>Ana Belén Yuste Martínez és Javier Calamardo Murat</w:t>
      </w:r>
    </w:p>
    <w:p w14:paraId="4E5DF025" w14:textId="77777777" w:rsidR="00BA4B46" w:rsidRPr="00260F73" w:rsidRDefault="00BA4B46" w:rsidP="0071002B">
      <w:pPr>
        <w:pStyle w:val="Heading2"/>
        <w:rPr>
          <w:rFonts w:eastAsia="Cambria"/>
          <w:lang w:val="es-ES_tradnl"/>
        </w:rPr>
      </w:pPr>
      <w:r w:rsidRPr="00260F73">
        <w:rPr>
          <w:rFonts w:eastAsia="Cambria"/>
          <w:lang w:val="es-ES_tradnl"/>
        </w:rPr>
        <w:t>Összefoglalás</w:t>
      </w:r>
      <w:bookmarkEnd w:id="5"/>
    </w:p>
    <w:p w14:paraId="3428057B" w14:textId="5FFF7BDA" w:rsidR="00861324" w:rsidRPr="00260F73" w:rsidRDefault="00861324" w:rsidP="00861324">
      <w:pPr>
        <w:jc w:val="both"/>
        <w:rPr>
          <w:rFonts w:eastAsia="Poppins" w:cs="Poppins"/>
          <w:lang w:val="es-ES_tradnl"/>
        </w:rPr>
      </w:pPr>
      <w:bookmarkStart w:id="6" w:name="_Toc172282794"/>
      <w:r w:rsidRPr="00260F73">
        <w:rPr>
          <w:rFonts w:eastAsia="Poppins" w:cs="Poppins"/>
          <w:lang w:val="es-ES_tradnl"/>
        </w:rPr>
        <w:t>Ez a tanulási szcenárió a talaj különböző tulajdonságainak (nedvességtartalom, szervesanyag-tartalom, tápanyag-megőrzési képesség) elemzésére összpontosít. Arra ösztönzi a diákokat, hogy az elsajátított ismeretek segítségével elemezzék a termőképességet és a helyi közösség által alkalmazott fenntartható gyakorlatokat. A program a laboratóriumi elemzés gyakorlatiasságát ötvözi a talaj fontosságára vonatkozó elméleti ismeretek elsajátításával. A diákok egy földrajzi információs rendszerben rögzítik az eredményeiket a vizsgált terület talajadatainak eloszlását mutató térképen. A tanult tartalmak összegzéseként a diákok saját dalt készítenek, ami kreativitásra ösztönöz, és felelős mesterségesintelligencia-használatra nevel.</w:t>
      </w:r>
    </w:p>
    <w:p w14:paraId="56593BDF" w14:textId="77777777" w:rsidR="00BA4B46" w:rsidRPr="006C3DEB" w:rsidRDefault="00BA4B46" w:rsidP="0071002B">
      <w:pPr>
        <w:pStyle w:val="Heading2"/>
        <w:rPr>
          <w:rFonts w:eastAsia="Cambria"/>
        </w:rPr>
      </w:pPr>
      <w:r w:rsidRPr="006C3DEB">
        <w:rPr>
          <w:rFonts w:eastAsia="Cambria"/>
        </w:rPr>
        <w:t>Licencek</w:t>
      </w:r>
      <w:bookmarkEnd w:id="6"/>
    </w:p>
    <w:p w14:paraId="0BE61608" w14:textId="771E868A" w:rsidR="00BA4B46" w:rsidRPr="006C3DEB" w:rsidRDefault="004D6C45" w:rsidP="00FC5D17">
      <w:pPr>
        <w:pBdr>
          <w:top w:val="nil"/>
          <w:left w:val="nil"/>
          <w:bottom w:val="nil"/>
          <w:right w:val="nil"/>
          <w:between w:val="nil"/>
        </w:pBdr>
        <w:jc w:val="both"/>
      </w:pPr>
      <w:r w:rsidRPr="006C3DEB">
        <w:rPr>
          <w:noProof/>
          <w:lang w:eastAsia="es-ES"/>
        </w:rPr>
        <w:drawing>
          <wp:inline distT="0" distB="0" distL="0" distR="0" wp14:anchorId="691C658D" wp14:editId="288EAC59">
            <wp:extent cx="837566" cy="295275"/>
            <wp:effectExtent l="0" t="0" r="635" b="9525"/>
            <wp:docPr id="13" name="Picture 13" descr="A black and white sign with a person in a circle&#10;&#10;Description automatically generated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" name="Picture 13" descr="A black and white sign with a person in a circle&#10;&#10;Description automatically generated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37566" cy="29527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hyperlink r:id="rId15" w:history="1">
        <w:r w:rsidR="009C599A" w:rsidRPr="006C3DEB">
          <w:rPr>
            <w:rStyle w:val="Hyperlink"/>
            <w:rFonts w:cs="Poppins"/>
            <w:b/>
            <w:bCs/>
          </w:rPr>
          <w:t>Nevezd meg! - Így add tovább! 4.0 Nemzetközi licenc (CC BY-SA 4.0)</w:t>
        </w:r>
      </w:hyperlink>
      <w:r w:rsidR="00C61CB4" w:rsidRPr="006C3DEB">
        <w:t>. Ez a licenc lehetővé teszi mások számára, hogy átdolgozzák, módosítsák és továbbfejlesszék a közreadott munkát, akár kereskedelmi célokra is, amennyiben megfelelően megjelölik az eredeti alkotást, és az új műveket azonos feltételek mellett licencelik. Ha betartják a licencfeltételeket, a licencadó nem vonhatja vissza ezeket a szabadságjogokat.</w:t>
      </w:r>
    </w:p>
    <w:p w14:paraId="14E7F758" w14:textId="77777777" w:rsidR="00BA4B46" w:rsidRPr="00260F73" w:rsidRDefault="00BA4B46" w:rsidP="0071002B">
      <w:pPr>
        <w:pStyle w:val="Heading2"/>
        <w:rPr>
          <w:rFonts w:eastAsia="Cambria"/>
          <w:lang w:val="es-ES_tradnl"/>
        </w:rPr>
      </w:pPr>
      <w:bookmarkStart w:id="7" w:name="_Toc172282795"/>
      <w:r w:rsidRPr="00260F73">
        <w:rPr>
          <w:rFonts w:eastAsia="Cambria"/>
          <w:lang w:val="es-ES_tradnl"/>
        </w:rPr>
        <w:t>Tantárgy(ak)</w:t>
      </w:r>
      <w:bookmarkEnd w:id="7"/>
    </w:p>
    <w:p w14:paraId="33B99D33" w14:textId="77777777" w:rsidR="00861324" w:rsidRPr="00260F73" w:rsidRDefault="00861324" w:rsidP="00861324">
      <w:pPr>
        <w:spacing w:after="160" w:line="257" w:lineRule="auto"/>
        <w:jc w:val="both"/>
        <w:rPr>
          <w:rFonts w:eastAsia="Poppins" w:cs="Poppins"/>
          <w:lang w:val="es-ES_tradnl"/>
        </w:rPr>
      </w:pPr>
      <w:bookmarkStart w:id="8" w:name="_Toc172282796"/>
      <w:r w:rsidRPr="00260F73">
        <w:rPr>
          <w:rFonts w:eastAsia="Poppins" w:cs="Poppins"/>
          <w:b/>
          <w:bCs/>
          <w:lang w:val="es-ES_tradnl"/>
        </w:rPr>
        <w:t>Biológia</w:t>
      </w:r>
      <w:r w:rsidRPr="00260F73">
        <w:rPr>
          <w:rFonts w:eastAsia="Poppins" w:cs="Poppins"/>
          <w:szCs w:val="20"/>
          <w:lang w:val="es-ES_tradnl"/>
        </w:rPr>
        <w:t>,</w:t>
      </w:r>
      <w:r w:rsidRPr="00260F73">
        <w:rPr>
          <w:rFonts w:eastAsia="Poppins" w:cs="Poppins"/>
          <w:b/>
          <w:bCs/>
          <w:szCs w:val="20"/>
          <w:lang w:val="es-ES_tradnl"/>
        </w:rPr>
        <w:t xml:space="preserve"> földrajz</w:t>
      </w:r>
      <w:r w:rsidRPr="00260F73">
        <w:rPr>
          <w:rFonts w:eastAsia="Poppins" w:cs="Poppins"/>
          <w:szCs w:val="20"/>
          <w:lang w:val="es-ES_tradnl"/>
        </w:rPr>
        <w:t>,</w:t>
      </w:r>
      <w:r w:rsidRPr="00260F73">
        <w:rPr>
          <w:rFonts w:eastAsia="Poppins" w:cs="Poppins"/>
          <w:b/>
          <w:bCs/>
          <w:szCs w:val="20"/>
          <w:lang w:val="es-ES_tradnl"/>
        </w:rPr>
        <w:t xml:space="preserve"> </w:t>
      </w:r>
      <w:r w:rsidRPr="00260F73">
        <w:rPr>
          <w:rFonts w:eastAsia="Poppins" w:cs="Poppins"/>
          <w:b/>
          <w:bCs/>
          <w:lang w:val="es-ES_tradnl"/>
        </w:rPr>
        <w:t>geológia</w:t>
      </w:r>
    </w:p>
    <w:p w14:paraId="3E37DE28" w14:textId="2096B8B2" w:rsidR="00BA4B46" w:rsidRPr="00260F73" w:rsidRDefault="00BA4B46" w:rsidP="0071002B">
      <w:pPr>
        <w:pStyle w:val="Heading2"/>
        <w:rPr>
          <w:rFonts w:eastAsia="Cambria"/>
          <w:lang w:val="es-ES_tradnl"/>
        </w:rPr>
      </w:pPr>
      <w:r w:rsidRPr="00260F73">
        <w:rPr>
          <w:rFonts w:eastAsia="Cambria"/>
          <w:lang w:val="es-ES_tradnl"/>
        </w:rPr>
        <w:t>Való életbeli kérdések</w:t>
      </w:r>
      <w:bookmarkEnd w:id="8"/>
    </w:p>
    <w:p w14:paraId="46E932F9" w14:textId="77777777" w:rsidR="00861324" w:rsidRPr="00260F73" w:rsidRDefault="00861324" w:rsidP="00A62748">
      <w:pPr>
        <w:pStyle w:val="ListParagraph"/>
        <w:numPr>
          <w:ilvl w:val="0"/>
          <w:numId w:val="30"/>
        </w:numPr>
        <w:rPr>
          <w:rFonts w:eastAsia="Poppins" w:cs="Poppins"/>
          <w:szCs w:val="20"/>
          <w:lang w:val="es-ES_tradnl"/>
        </w:rPr>
      </w:pPr>
      <w:r w:rsidRPr="00260F73">
        <w:rPr>
          <w:rFonts w:eastAsia="Poppins" w:cs="Poppins"/>
          <w:szCs w:val="20"/>
          <w:lang w:val="es-ES_tradnl"/>
        </w:rPr>
        <w:t>Hogyan befolyásolják a talajtulajdonságok a növényzet fejlődését és az élet fennmaradását a Földön?</w:t>
      </w:r>
    </w:p>
    <w:p w14:paraId="7B5556EA" w14:textId="77777777" w:rsidR="00861324" w:rsidRPr="00260F73" w:rsidRDefault="00861324" w:rsidP="00A62748">
      <w:pPr>
        <w:pStyle w:val="ListParagraph"/>
        <w:numPr>
          <w:ilvl w:val="0"/>
          <w:numId w:val="30"/>
        </w:numPr>
        <w:rPr>
          <w:rFonts w:eastAsia="Poppins" w:cs="Poppins"/>
          <w:szCs w:val="20"/>
          <w:lang w:val="es-ES_tradnl"/>
        </w:rPr>
      </w:pPr>
      <w:r w:rsidRPr="00260F73">
        <w:rPr>
          <w:rFonts w:eastAsia="Poppins" w:cs="Poppins"/>
          <w:szCs w:val="20"/>
          <w:lang w:val="es-ES_tradnl"/>
        </w:rPr>
        <w:lastRenderedPageBreak/>
        <w:t>Milyen tényezők veszélyeztetik a talaj termékenységét, és hogyan állapíthatjuk meg, hogy egy talaj termékeny-e?</w:t>
      </w:r>
    </w:p>
    <w:p w14:paraId="13F454C2" w14:textId="77777777" w:rsidR="00861324" w:rsidRPr="00260F73" w:rsidRDefault="00861324" w:rsidP="00A62748">
      <w:pPr>
        <w:pStyle w:val="ListParagraph"/>
        <w:numPr>
          <w:ilvl w:val="0"/>
          <w:numId w:val="30"/>
        </w:numPr>
        <w:rPr>
          <w:rFonts w:eastAsia="Poppins" w:cs="Poppins"/>
          <w:szCs w:val="20"/>
          <w:lang w:val="es-ES_tradnl"/>
        </w:rPr>
      </w:pPr>
      <w:r w:rsidRPr="00260F73">
        <w:rPr>
          <w:rFonts w:eastAsia="Poppins" w:cs="Poppins"/>
          <w:szCs w:val="20"/>
          <w:lang w:val="es-ES_tradnl"/>
        </w:rPr>
        <w:t>Milyen tulajdonságokkal kell rendelkeznie egy talajnak ahhoz, hogy termékenynek tekintsük?</w:t>
      </w:r>
    </w:p>
    <w:p w14:paraId="1F6452CC" w14:textId="77777777" w:rsidR="00861324" w:rsidRPr="00260F73" w:rsidRDefault="00861324" w:rsidP="00A62748">
      <w:pPr>
        <w:pStyle w:val="ListParagraph"/>
        <w:numPr>
          <w:ilvl w:val="0"/>
          <w:numId w:val="30"/>
        </w:numPr>
        <w:rPr>
          <w:rFonts w:eastAsia="Poppins" w:cs="Poppins"/>
          <w:lang w:val="es-ES_tradnl"/>
        </w:rPr>
      </w:pPr>
      <w:r w:rsidRPr="00260F73">
        <w:rPr>
          <w:rFonts w:eastAsia="Poppins" w:cs="Poppins"/>
          <w:lang w:val="es-ES_tradnl"/>
        </w:rPr>
        <w:t>Hogyan lehet értékelni és összehasonlítani a talaj termékenységét különböző területeken?</w:t>
      </w:r>
    </w:p>
    <w:p w14:paraId="66C9180D" w14:textId="77777777" w:rsidR="00861324" w:rsidRPr="00260F73" w:rsidRDefault="00861324" w:rsidP="00A62748">
      <w:pPr>
        <w:pStyle w:val="ListParagraph"/>
        <w:numPr>
          <w:ilvl w:val="0"/>
          <w:numId w:val="30"/>
        </w:numPr>
        <w:rPr>
          <w:rFonts w:eastAsia="Poppins" w:cs="Poppins"/>
          <w:szCs w:val="20"/>
          <w:lang w:val="es-ES_tradnl"/>
        </w:rPr>
      </w:pPr>
      <w:r w:rsidRPr="00260F73">
        <w:rPr>
          <w:rFonts w:eastAsia="Poppins" w:cs="Poppins"/>
          <w:szCs w:val="20"/>
          <w:lang w:val="es-ES_tradnl"/>
        </w:rPr>
        <w:t>Milyen gazdálkodási gyakorlatok – például a regeneratív mezőgazdaság – segíthetnek a talaj termékenységének fenntartásában vagy helyreállításában?</w:t>
      </w:r>
    </w:p>
    <w:p w14:paraId="78BE090F" w14:textId="677AE462" w:rsidR="00BA4B46" w:rsidRPr="006C3DEB" w:rsidRDefault="00500551" w:rsidP="0071002B">
      <w:pPr>
        <w:pStyle w:val="Heading2"/>
        <w:rPr>
          <w:rFonts w:eastAsia="Cambria"/>
        </w:rPr>
      </w:pPr>
      <w:r w:rsidRPr="006C3DEB">
        <w:rPr>
          <w:rFonts w:eastAsia="Cambria"/>
        </w:rPr>
        <w:t>Tanulási célok</w:t>
      </w:r>
    </w:p>
    <w:p w14:paraId="41EB2F7B" w14:textId="77777777" w:rsidR="00A62748" w:rsidRPr="006C3DEB" w:rsidRDefault="00A62748" w:rsidP="00A62748">
      <w:pPr>
        <w:pStyle w:val="ListParagraph"/>
        <w:numPr>
          <w:ilvl w:val="0"/>
          <w:numId w:val="10"/>
        </w:numPr>
        <w:ind w:left="360"/>
        <w:rPr>
          <w:rFonts w:cs="Poppins"/>
          <w:szCs w:val="20"/>
        </w:rPr>
      </w:pPr>
      <w:bookmarkStart w:id="9" w:name="_Toc172282798"/>
      <w:r w:rsidRPr="006C3DEB">
        <w:rPr>
          <w:rFonts w:cs="Poppins"/>
          <w:szCs w:val="20"/>
        </w:rPr>
        <w:t>A hatékony online információkeresés elsajátítása</w:t>
      </w:r>
    </w:p>
    <w:p w14:paraId="768966C2" w14:textId="77777777" w:rsidR="00A62748" w:rsidRPr="006C3DEB" w:rsidRDefault="00A62748" w:rsidP="00A62748">
      <w:pPr>
        <w:pStyle w:val="ListParagraph"/>
        <w:numPr>
          <w:ilvl w:val="0"/>
          <w:numId w:val="10"/>
        </w:numPr>
        <w:ind w:left="360"/>
        <w:rPr>
          <w:rFonts w:cs="Poppins"/>
          <w:szCs w:val="20"/>
        </w:rPr>
      </w:pPr>
      <w:r w:rsidRPr="006C3DEB">
        <w:rPr>
          <w:rFonts w:cs="Poppins"/>
          <w:szCs w:val="20"/>
        </w:rPr>
        <w:t>Multidiszciplináris tevékenységekbe való bevonódás</w:t>
      </w:r>
    </w:p>
    <w:p w14:paraId="103821F5" w14:textId="77777777" w:rsidR="00A62748" w:rsidRPr="006C3DEB" w:rsidRDefault="00A62748" w:rsidP="00A62748">
      <w:pPr>
        <w:pStyle w:val="ListParagraph"/>
        <w:numPr>
          <w:ilvl w:val="0"/>
          <w:numId w:val="10"/>
        </w:numPr>
        <w:ind w:left="360"/>
        <w:rPr>
          <w:rFonts w:eastAsia="Poppins" w:cs="Poppins"/>
          <w:szCs w:val="20"/>
        </w:rPr>
      </w:pPr>
      <w:r w:rsidRPr="006C3DEB">
        <w:rPr>
          <w:rFonts w:cs="Poppins"/>
          <w:szCs w:val="20"/>
        </w:rPr>
        <w:t>Információk megjelenítése földrajzi információs rendszerekben</w:t>
      </w:r>
    </w:p>
    <w:p w14:paraId="547B62AF" w14:textId="77777777" w:rsidR="00A62748" w:rsidRPr="006C3DEB" w:rsidRDefault="00A62748" w:rsidP="00A62748">
      <w:pPr>
        <w:pStyle w:val="ListParagraph"/>
        <w:numPr>
          <w:ilvl w:val="0"/>
          <w:numId w:val="10"/>
        </w:numPr>
        <w:ind w:left="360"/>
        <w:rPr>
          <w:rFonts w:cs="Poppins"/>
          <w:szCs w:val="20"/>
        </w:rPr>
      </w:pPr>
      <w:r w:rsidRPr="006C3DEB">
        <w:rPr>
          <w:rFonts w:cs="Poppins"/>
          <w:szCs w:val="20"/>
        </w:rPr>
        <w:t>A talajhoz kapcsolódó szókincs bővítése</w:t>
      </w:r>
    </w:p>
    <w:p w14:paraId="1C85B3A3" w14:textId="77777777" w:rsidR="00A62748" w:rsidRPr="006C3DEB" w:rsidRDefault="00A62748" w:rsidP="00A62748">
      <w:pPr>
        <w:pStyle w:val="ListParagraph"/>
        <w:numPr>
          <w:ilvl w:val="0"/>
          <w:numId w:val="10"/>
        </w:numPr>
        <w:ind w:left="360"/>
        <w:rPr>
          <w:rFonts w:cs="Poppins"/>
        </w:rPr>
      </w:pPr>
      <w:r w:rsidRPr="006C3DEB">
        <w:rPr>
          <w:rFonts w:cs="Poppins"/>
        </w:rPr>
        <w:t>A kritikai gondolkodás és az együttműködés fejlesztése talajelemzési feladatokon keresztül</w:t>
      </w:r>
    </w:p>
    <w:p w14:paraId="50492272" w14:textId="77777777" w:rsidR="00A62748" w:rsidRPr="006C3DEB" w:rsidRDefault="00A62748" w:rsidP="00A62748">
      <w:pPr>
        <w:pStyle w:val="ListParagraph"/>
        <w:numPr>
          <w:ilvl w:val="0"/>
          <w:numId w:val="10"/>
        </w:numPr>
        <w:ind w:left="360"/>
        <w:rPr>
          <w:rFonts w:cs="Poppins"/>
          <w:i/>
          <w:iCs/>
          <w:szCs w:val="20"/>
        </w:rPr>
      </w:pPr>
      <w:r w:rsidRPr="006C3DEB">
        <w:rPr>
          <w:rFonts w:eastAsia="Poppins" w:cs="Poppins"/>
        </w:rPr>
        <w:t>A talajtermékenységet veszélyeztető tényezők megértése és a talajegészség értékelésére való képesség</w:t>
      </w:r>
    </w:p>
    <w:p w14:paraId="3D9FDD86" w14:textId="19CD1544" w:rsidR="0016342B" w:rsidRPr="006C3DEB" w:rsidRDefault="0016342B" w:rsidP="0071002B">
      <w:pPr>
        <w:pStyle w:val="Heading2"/>
        <w:rPr>
          <w:rFonts w:eastAsia="Cambria"/>
        </w:rPr>
      </w:pPr>
      <w:r w:rsidRPr="006C3DEB">
        <w:rPr>
          <w:rFonts w:eastAsia="Cambria"/>
        </w:rPr>
        <w:t>A tantervben elfoglalt hely</w:t>
      </w:r>
      <w:bookmarkEnd w:id="9"/>
    </w:p>
    <w:p w14:paraId="1DAEA873" w14:textId="77777777" w:rsidR="00A62748" w:rsidRPr="006C3DEB" w:rsidRDefault="00A62748" w:rsidP="00A62748">
      <w:pPr>
        <w:spacing w:before="240"/>
        <w:jc w:val="both"/>
        <w:rPr>
          <w:rFonts w:cs="Poppins"/>
        </w:rPr>
      </w:pPr>
      <w:bookmarkStart w:id="10" w:name="_Toc172282799"/>
      <w:r w:rsidRPr="006C3DEB">
        <w:rPr>
          <w:rFonts w:cs="Poppins"/>
        </w:rPr>
        <w:t>A tanulási szcenárió a talajelemzés és -értékelés lépésein keresztül elősegíti a természeti környezettel való kapcsolatot és a természettudományos ismeretek megszerzését (MTMI kompetenciák). A térképezést és az adatok értékelését lehetővé tevő földrajzi információs rendszerek alkalmazásával támogatja a digitális készségek fejlesztését (digitális kompetenciák). Előmozdítja a környezeti tudatosságot és fenntarthatóságot, mivel a talaj egészségét és a fenntartható mezőgazdasági gyakorlatokat vizsgálja, illeszkedve a tanterv környezeti nevelési céljaihoz (az állampolgársággal kapcsolatos kompetenciák).</w:t>
      </w:r>
    </w:p>
    <w:p w14:paraId="50811274" w14:textId="77777777" w:rsidR="00A62748" w:rsidRPr="006C3DEB" w:rsidRDefault="00A62748" w:rsidP="00A62748">
      <w:pPr>
        <w:spacing w:before="240"/>
        <w:jc w:val="both"/>
        <w:rPr>
          <w:rFonts w:cs="Poppins"/>
          <w:i/>
          <w:iCs/>
          <w:szCs w:val="20"/>
          <w:highlight w:val="yellow"/>
        </w:rPr>
      </w:pPr>
      <w:r w:rsidRPr="006C3DEB">
        <w:rPr>
          <w:rFonts w:cs="Poppins"/>
        </w:rPr>
        <w:t>A tárgyalásra kerülő témák több különböző oktatási rendszer szempontjából relevánsak, és összhangban állnak a fenntartható fejlődési célokkal, különösen a következőkkel:</w:t>
      </w:r>
      <w:r w:rsidRPr="006C3DEB">
        <w:rPr>
          <w:rStyle w:val="FootnoteReference"/>
          <w:rFonts w:cs="Poppins"/>
        </w:rPr>
        <w:footnoteReference w:id="1"/>
      </w:r>
      <w:r w:rsidRPr="006C3DEB">
        <w:rPr>
          <w:rFonts w:cs="Poppins"/>
        </w:rPr>
        <w:t xml:space="preserve"> 12. célkitűzés – felelős fogyasztás és termelés, 15. célkitűzés: szárazföldi ökoszisztémák védelme. A módszertan rugalmas, így lehetővé teszi az alkalmazkodást különböző helyi kontextusokhoz és oktatási forrásokhoz. A talajegészség elemzésére és a technológia alkalmazására épülő alapelvek könnyedén átszabhatók az eltérő talajtípusokra, környezeti kihívásokra és az elérhető eszközökre, így világszerte alkalmazhatóvá teszik a tanulási szcenáriót.</w:t>
      </w:r>
    </w:p>
    <w:p w14:paraId="378B05CF" w14:textId="77777777" w:rsidR="00BA4B46" w:rsidRPr="006C3DEB" w:rsidRDefault="00BA4B46" w:rsidP="0071002B">
      <w:pPr>
        <w:pStyle w:val="Heading2"/>
        <w:rPr>
          <w:rFonts w:eastAsia="Cambria"/>
        </w:rPr>
      </w:pPr>
      <w:r w:rsidRPr="006C3DEB">
        <w:rPr>
          <w:rFonts w:eastAsia="Cambria"/>
        </w:rPr>
        <w:t>Tanulók életkora</w:t>
      </w:r>
      <w:bookmarkEnd w:id="10"/>
    </w:p>
    <w:p w14:paraId="62A84C1C" w14:textId="77777777" w:rsidR="00A62748" w:rsidRPr="006C3DEB" w:rsidRDefault="00A62748" w:rsidP="00A62748">
      <w:pPr>
        <w:rPr>
          <w:rFonts w:eastAsia="Poppins" w:cs="Poppins"/>
        </w:rPr>
      </w:pPr>
      <w:bookmarkStart w:id="11" w:name="_Toc172282800"/>
      <w:r w:rsidRPr="006C3DEB">
        <w:rPr>
          <w:rFonts w:eastAsia="Poppins" w:cs="Poppins"/>
        </w:rPr>
        <w:t>14 és 16 év között</w:t>
      </w:r>
    </w:p>
    <w:p w14:paraId="762CCA19" w14:textId="77777777" w:rsidR="00BA4B46" w:rsidRPr="006C3DEB" w:rsidRDefault="00BA4B46" w:rsidP="0071002B">
      <w:pPr>
        <w:pStyle w:val="Heading2"/>
      </w:pPr>
      <w:r w:rsidRPr="006C3DEB">
        <w:rPr>
          <w:rFonts w:eastAsia="Cambria"/>
        </w:rPr>
        <w:t>Időkeret</w:t>
      </w:r>
      <w:bookmarkEnd w:id="11"/>
    </w:p>
    <w:p w14:paraId="6C8A8081" w14:textId="77777777" w:rsidR="00A62748" w:rsidRPr="006C3DEB" w:rsidRDefault="00A62748" w:rsidP="00A62748">
      <w:pPr>
        <w:rPr>
          <w:rFonts w:cs="Poppins"/>
          <w:b/>
          <w:bCs/>
          <w:szCs w:val="20"/>
        </w:rPr>
      </w:pPr>
      <w:r w:rsidRPr="006C3DEB">
        <w:rPr>
          <w:rFonts w:cs="Poppins"/>
          <w:b/>
          <w:bCs/>
          <w:szCs w:val="20"/>
        </w:rPr>
        <w:t xml:space="preserve">Felkészülési idő: </w:t>
      </w:r>
      <w:r w:rsidRPr="006C3DEB">
        <w:rPr>
          <w:rFonts w:cs="Poppins"/>
          <w:szCs w:val="20"/>
        </w:rPr>
        <w:t>3 óra</w:t>
      </w:r>
    </w:p>
    <w:p w14:paraId="1870B7FF" w14:textId="77777777" w:rsidR="00A62748" w:rsidRPr="006C3DEB" w:rsidRDefault="00A62748" w:rsidP="00A62748">
      <w:pPr>
        <w:pStyle w:val="ListParagraph"/>
        <w:numPr>
          <w:ilvl w:val="1"/>
          <w:numId w:val="7"/>
        </w:numPr>
        <w:spacing w:after="200"/>
        <w:rPr>
          <w:rFonts w:cs="Poppins"/>
          <w:szCs w:val="20"/>
        </w:rPr>
      </w:pPr>
      <w:r w:rsidRPr="006C3DEB">
        <w:rPr>
          <w:rFonts w:cs="Poppins"/>
          <w:szCs w:val="20"/>
        </w:rPr>
        <w:t>Földrajz (1 óra)</w:t>
      </w:r>
    </w:p>
    <w:p w14:paraId="374F711A" w14:textId="77777777" w:rsidR="00A62748" w:rsidRPr="006C3DEB" w:rsidRDefault="00A62748" w:rsidP="00A62748">
      <w:pPr>
        <w:pStyle w:val="ListParagraph"/>
        <w:numPr>
          <w:ilvl w:val="1"/>
          <w:numId w:val="7"/>
        </w:numPr>
        <w:spacing w:after="200"/>
        <w:rPr>
          <w:rFonts w:cs="Poppins"/>
          <w:szCs w:val="20"/>
        </w:rPr>
      </w:pPr>
      <w:r w:rsidRPr="006C3DEB">
        <w:rPr>
          <w:rFonts w:cs="Poppins"/>
          <w:szCs w:val="20"/>
        </w:rPr>
        <w:t>Biológia és geológia (2 óra)</w:t>
      </w:r>
    </w:p>
    <w:p w14:paraId="7DB2C683" w14:textId="77777777" w:rsidR="00A62748" w:rsidRPr="006C3DEB" w:rsidRDefault="00A62748" w:rsidP="00A62748">
      <w:pPr>
        <w:spacing w:after="200"/>
        <w:rPr>
          <w:rFonts w:cs="Poppins"/>
          <w:b/>
          <w:bCs/>
        </w:rPr>
      </w:pPr>
      <w:r w:rsidRPr="006C3DEB">
        <w:rPr>
          <w:rFonts w:cs="Poppins"/>
          <w:b/>
          <w:bCs/>
        </w:rPr>
        <w:lastRenderedPageBreak/>
        <w:t xml:space="preserve">Tanítási idő: </w:t>
      </w:r>
      <w:r w:rsidRPr="006C3DEB">
        <w:rPr>
          <w:rFonts w:cs="Poppins"/>
        </w:rPr>
        <w:t>5 alkalom (egyenként 55 perc)</w:t>
      </w:r>
    </w:p>
    <w:p w14:paraId="4E768826" w14:textId="77777777" w:rsidR="00A62748" w:rsidRPr="006C3DEB" w:rsidRDefault="00A62748" w:rsidP="00A62748">
      <w:pPr>
        <w:pStyle w:val="ListParagraph"/>
        <w:numPr>
          <w:ilvl w:val="1"/>
          <w:numId w:val="7"/>
        </w:numPr>
        <w:spacing w:after="200"/>
        <w:rPr>
          <w:rFonts w:cs="Poppins"/>
        </w:rPr>
      </w:pPr>
      <w:r w:rsidRPr="006C3DEB">
        <w:rPr>
          <w:rFonts w:cs="Poppins"/>
        </w:rPr>
        <w:t>Földrajz (3 alkalom)</w:t>
      </w:r>
    </w:p>
    <w:p w14:paraId="3451FDAF" w14:textId="77777777" w:rsidR="00A62748" w:rsidRPr="006C3DEB" w:rsidRDefault="00A62748" w:rsidP="00A62748">
      <w:pPr>
        <w:pStyle w:val="ListParagraph"/>
        <w:numPr>
          <w:ilvl w:val="1"/>
          <w:numId w:val="7"/>
        </w:numPr>
        <w:spacing w:after="200"/>
        <w:jc w:val="both"/>
        <w:rPr>
          <w:rFonts w:cs="Poppins"/>
        </w:rPr>
      </w:pPr>
      <w:r w:rsidRPr="006C3DEB">
        <w:rPr>
          <w:rFonts w:cs="Poppins"/>
        </w:rPr>
        <w:t xml:space="preserve">Biológia és geológia (2 alkalom) </w:t>
      </w:r>
    </w:p>
    <w:p w14:paraId="180899E6" w14:textId="6D088B34" w:rsidR="00933533" w:rsidRPr="006C3DEB" w:rsidRDefault="00933533" w:rsidP="00933533">
      <w:pPr>
        <w:pStyle w:val="Heading2"/>
      </w:pPr>
      <w:r w:rsidRPr="006C3DEB">
        <w:t>Tanítási segédanyagok (anyagok és online eszközök)</w:t>
      </w:r>
    </w:p>
    <w:p w14:paraId="099A059F" w14:textId="77777777" w:rsidR="00A62748" w:rsidRPr="006C3DEB" w:rsidRDefault="00A62748" w:rsidP="00A62748">
      <w:pPr>
        <w:rPr>
          <w:b/>
          <w:bCs/>
          <w:i/>
          <w:iCs/>
        </w:rPr>
      </w:pPr>
      <w:r w:rsidRPr="006C3DEB">
        <w:rPr>
          <w:b/>
          <w:bCs/>
          <w:i/>
          <w:iCs/>
        </w:rPr>
        <w:t>Anyagok:</w:t>
      </w:r>
    </w:p>
    <w:p w14:paraId="74D66220" w14:textId="77777777" w:rsidR="00A62748" w:rsidRPr="006C3DEB" w:rsidRDefault="00A62748" w:rsidP="00A62748">
      <w:pPr>
        <w:spacing w:before="120"/>
        <w:jc w:val="both"/>
        <w:rPr>
          <w:rFonts w:cs="Poppins"/>
          <w:b/>
          <w:bCs/>
        </w:rPr>
      </w:pPr>
      <w:r w:rsidRPr="006C3DEB">
        <w:rPr>
          <w:rFonts w:cs="Poppins"/>
          <w:b/>
          <w:bCs/>
        </w:rPr>
        <w:t xml:space="preserve">Minden tanórához szükséges eszközök: </w:t>
      </w:r>
    </w:p>
    <w:p w14:paraId="5F7F5CC2" w14:textId="77777777" w:rsidR="00A62748" w:rsidRPr="006C3DEB" w:rsidRDefault="00A62748" w:rsidP="00A62748">
      <w:pPr>
        <w:numPr>
          <w:ilvl w:val="1"/>
          <w:numId w:val="31"/>
        </w:numPr>
        <w:jc w:val="both"/>
        <w:rPr>
          <w:rFonts w:cs="Poppins"/>
        </w:rPr>
      </w:pPr>
      <w:r w:rsidRPr="006C3DEB">
        <w:rPr>
          <w:rFonts w:cs="Poppins"/>
        </w:rPr>
        <w:t>Számítógépek/tabletek</w:t>
      </w:r>
    </w:p>
    <w:p w14:paraId="3416777D" w14:textId="77777777" w:rsidR="00A62748" w:rsidRPr="006C3DEB" w:rsidRDefault="00A62748" w:rsidP="00A62748">
      <w:pPr>
        <w:pStyle w:val="ListParagraph"/>
        <w:numPr>
          <w:ilvl w:val="1"/>
          <w:numId w:val="31"/>
        </w:numPr>
        <w:spacing w:after="240"/>
        <w:jc w:val="both"/>
        <w:rPr>
          <w:rFonts w:cs="Poppins"/>
        </w:rPr>
      </w:pPr>
      <w:r w:rsidRPr="006C3DEB">
        <w:rPr>
          <w:rFonts w:cs="Poppins"/>
        </w:rPr>
        <w:t>Internetkapcsolat</w:t>
      </w:r>
    </w:p>
    <w:p w14:paraId="5CF2B74C" w14:textId="77777777" w:rsidR="00A62748" w:rsidRPr="006C3DEB" w:rsidRDefault="00A62748" w:rsidP="00A62748">
      <w:pPr>
        <w:pStyle w:val="ListParagraph"/>
        <w:spacing w:before="120"/>
        <w:ind w:left="0"/>
        <w:rPr>
          <w:rFonts w:cs="Poppins"/>
          <w:b/>
          <w:bCs/>
        </w:rPr>
      </w:pPr>
      <w:r w:rsidRPr="006C3DEB">
        <w:rPr>
          <w:rFonts w:cs="Poppins"/>
          <w:b/>
          <w:bCs/>
        </w:rPr>
        <w:t>2. tanórához szükséges eszközök</w:t>
      </w:r>
    </w:p>
    <w:p w14:paraId="666EC3FC" w14:textId="5F55AE22" w:rsidR="00A62748" w:rsidRPr="006C3DEB" w:rsidRDefault="00F16010" w:rsidP="00A62748">
      <w:pPr>
        <w:pStyle w:val="ListParagraph"/>
        <w:numPr>
          <w:ilvl w:val="0"/>
          <w:numId w:val="26"/>
        </w:numPr>
        <w:rPr>
          <w:b/>
          <w:bCs/>
        </w:rPr>
      </w:pPr>
      <w:r>
        <w:fldChar w:fldCharType="begin"/>
      </w:r>
      <w:r>
        <w:instrText xml:space="preserve"> REF _Ref182317331 \h </w:instrText>
      </w:r>
      <w:r>
        <w:fldChar w:fldCharType="separate"/>
      </w:r>
      <w:r w:rsidRPr="006C3DEB">
        <w:t>2. melléklet – Adatlap</w:t>
      </w:r>
      <w:r>
        <w:fldChar w:fldCharType="end"/>
      </w:r>
      <w:r w:rsidR="00A62748" w:rsidRPr="006C3DEB">
        <w:fldChar w:fldCharType="begin"/>
      </w:r>
      <w:r w:rsidR="00A62748" w:rsidRPr="006C3DEB">
        <w:instrText xml:space="preserve"> REF _Ref178082428 \h </w:instrText>
      </w:r>
      <w:r w:rsidR="00A62748" w:rsidRPr="006C3DEB">
        <w:fldChar w:fldCharType="separate"/>
      </w:r>
      <w:r w:rsidR="00A62748" w:rsidRPr="006C3DEB">
        <w:fldChar w:fldCharType="end"/>
      </w:r>
      <w:r w:rsidRPr="006C3DEB">
        <w:t>, latexkesztyű vagy hasonló védőkesztyű, simítózáras tasakok, vonalzó, kis ásó, alkoholos filcek.</w:t>
      </w:r>
    </w:p>
    <w:p w14:paraId="42619188" w14:textId="77777777" w:rsidR="00A62748" w:rsidRPr="006C3DEB" w:rsidRDefault="00A62748" w:rsidP="00A62748">
      <w:pPr>
        <w:spacing w:before="120"/>
        <w:rPr>
          <w:b/>
          <w:bCs/>
        </w:rPr>
      </w:pPr>
      <w:r w:rsidRPr="006C3DEB">
        <w:rPr>
          <w:b/>
          <w:bCs/>
        </w:rPr>
        <w:t>3. tanórához szükséges eszközök</w:t>
      </w:r>
    </w:p>
    <w:p w14:paraId="3418F954" w14:textId="77777777" w:rsidR="00A62748" w:rsidRPr="006C3DEB" w:rsidRDefault="00A62748" w:rsidP="00A62748">
      <w:pPr>
        <w:pStyle w:val="ListParagraph"/>
        <w:numPr>
          <w:ilvl w:val="0"/>
          <w:numId w:val="31"/>
        </w:numPr>
        <w:jc w:val="both"/>
        <w:rPr>
          <w:rFonts w:cs="Poppins"/>
          <w:szCs w:val="20"/>
        </w:rPr>
      </w:pPr>
      <w:r w:rsidRPr="006C3DEB">
        <w:rPr>
          <w:rFonts w:cs="Poppins"/>
          <w:b/>
          <w:bCs/>
          <w:szCs w:val="20"/>
        </w:rPr>
        <w:t xml:space="preserve">Nedvességtartalom mérése: </w:t>
      </w:r>
      <w:r w:rsidRPr="006C3DEB">
        <w:rPr>
          <w:rFonts w:cs="Poppins"/>
          <w:szCs w:val="20"/>
        </w:rPr>
        <w:t>Petri-csészék vagy óraüvegek, laboratóriumi mérleg, kályha vagy sütő.</w:t>
      </w:r>
    </w:p>
    <w:p w14:paraId="3D21ED13" w14:textId="77777777" w:rsidR="00A62748" w:rsidRPr="006C3DEB" w:rsidRDefault="00A62748" w:rsidP="00A62748">
      <w:pPr>
        <w:pStyle w:val="ListParagraph"/>
        <w:numPr>
          <w:ilvl w:val="0"/>
          <w:numId w:val="31"/>
        </w:numPr>
        <w:jc w:val="both"/>
        <w:rPr>
          <w:rFonts w:cs="Poppins"/>
          <w:szCs w:val="20"/>
        </w:rPr>
      </w:pPr>
      <w:r w:rsidRPr="006C3DEB">
        <w:rPr>
          <w:rFonts w:cs="Poppins"/>
          <w:b/>
          <w:bCs/>
          <w:szCs w:val="20"/>
        </w:rPr>
        <w:t>Szervesanyag-tartalom vizsgálata:</w:t>
      </w:r>
      <w:r w:rsidRPr="006C3DEB">
        <w:rPr>
          <w:rFonts w:cs="Poppins"/>
          <w:szCs w:val="20"/>
        </w:rPr>
        <w:t xml:space="preserve"> Petri-csészék vagy óraüvegek, laboratóriumi mérleg, hidrogén-peroxid.</w:t>
      </w:r>
    </w:p>
    <w:p w14:paraId="5990B869" w14:textId="77777777" w:rsidR="00A62748" w:rsidRPr="006C3DEB" w:rsidRDefault="00A62748" w:rsidP="00A62748">
      <w:pPr>
        <w:pStyle w:val="ListParagraph"/>
        <w:numPr>
          <w:ilvl w:val="0"/>
          <w:numId w:val="31"/>
        </w:numPr>
        <w:jc w:val="both"/>
        <w:rPr>
          <w:rFonts w:cs="Poppins"/>
        </w:rPr>
      </w:pPr>
      <w:r w:rsidRPr="006C3DEB">
        <w:rPr>
          <w:rFonts w:cs="Poppins"/>
          <w:b/>
          <w:bCs/>
        </w:rPr>
        <w:t>Tápanyag-megkötés tesztelése:</w:t>
      </w:r>
      <w:r w:rsidRPr="006C3DEB">
        <w:rPr>
          <w:rFonts w:cs="Poppins"/>
        </w:rPr>
        <w:t xml:space="preserve"> Tölcsér, főzőpohár, szűrőpapír, 100 ml 0,4 n réz-szulfát (CuSO</w:t>
      </w:r>
      <w:r w:rsidRPr="006C3DEB">
        <w:rPr>
          <w:rFonts w:cs="Poppins"/>
          <w:vertAlign w:val="subscript"/>
        </w:rPr>
        <w:t>4</w:t>
      </w:r>
      <w:r w:rsidRPr="006C3DEB">
        <w:rPr>
          <w:rFonts w:cs="Poppins"/>
        </w:rPr>
        <w:t>)-oldat.</w:t>
      </w:r>
    </w:p>
    <w:p w14:paraId="1FFF6B10" w14:textId="77777777" w:rsidR="00A62748" w:rsidRPr="006C3DEB" w:rsidRDefault="00A62748" w:rsidP="00A62748">
      <w:pPr>
        <w:spacing w:before="120"/>
        <w:jc w:val="both"/>
        <w:rPr>
          <w:b/>
          <w:bCs/>
          <w:i/>
          <w:iCs/>
        </w:rPr>
      </w:pPr>
      <w:r w:rsidRPr="006C3DEB">
        <w:rPr>
          <w:b/>
          <w:bCs/>
          <w:i/>
          <w:iCs/>
        </w:rPr>
        <w:t>Online eszközök:</w:t>
      </w:r>
    </w:p>
    <w:p w14:paraId="24BB1344" w14:textId="77777777" w:rsidR="00A62748" w:rsidRPr="006C3DEB" w:rsidRDefault="00A62748" w:rsidP="00A62748">
      <w:pPr>
        <w:tabs>
          <w:tab w:val="left" w:pos="1834"/>
        </w:tabs>
        <w:rPr>
          <w:b/>
          <w:bCs/>
        </w:rPr>
      </w:pPr>
      <w:r w:rsidRPr="006C3DEB">
        <w:rPr>
          <w:b/>
          <w:bCs/>
        </w:rPr>
        <w:t>1. tanóra Összegzés, diszkusszió</w:t>
      </w:r>
    </w:p>
    <w:p w14:paraId="37DED200" w14:textId="77777777" w:rsidR="00A62748" w:rsidRPr="006C3DEB" w:rsidRDefault="00A62748" w:rsidP="00A62748">
      <w:pPr>
        <w:pStyle w:val="ListParagraph"/>
        <w:numPr>
          <w:ilvl w:val="0"/>
          <w:numId w:val="26"/>
        </w:numPr>
        <w:tabs>
          <w:tab w:val="left" w:pos="1834"/>
        </w:tabs>
      </w:pPr>
      <w:r w:rsidRPr="006C3DEB">
        <w:t>Miért a talaj az egyik legcsodálatosabb dolog a Földön? (BBC-videó)</w:t>
      </w:r>
    </w:p>
    <w:p w14:paraId="7A2B099C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  <w:rPr>
          <w:rStyle w:val="Hyperlink"/>
        </w:rPr>
      </w:pPr>
      <w:hyperlink r:id="rId16" w:history="1">
        <w:r w:rsidRPr="006C3DEB">
          <w:rPr>
            <w:rStyle w:val="Hyperlink"/>
          </w:rPr>
          <w:t>https://www.youtube.com/watch?v=OiLITHMVcRw</w:t>
        </w:r>
      </w:hyperlink>
    </w:p>
    <w:p w14:paraId="601CAE0A" w14:textId="77777777" w:rsidR="00A62748" w:rsidRPr="00260F73" w:rsidRDefault="00A62748" w:rsidP="00A62748">
      <w:pPr>
        <w:pStyle w:val="ListParagraph"/>
        <w:numPr>
          <w:ilvl w:val="0"/>
          <w:numId w:val="26"/>
        </w:numPr>
        <w:tabs>
          <w:tab w:val="left" w:pos="1834"/>
        </w:tabs>
        <w:rPr>
          <w:lang w:val="es-ES_tradnl"/>
        </w:rPr>
      </w:pPr>
      <w:r w:rsidRPr="00260F73">
        <w:rPr>
          <w:lang w:val="es-ES_tradnl"/>
        </w:rPr>
        <w:t>Egy alternatív rövid videó a talaj fontosságáról:</w:t>
      </w:r>
    </w:p>
    <w:p w14:paraId="474DA5F3" w14:textId="75B96679" w:rsidR="00A62748" w:rsidRPr="006C3DEB" w:rsidRDefault="00260F73" w:rsidP="00A62748">
      <w:pPr>
        <w:pStyle w:val="ListParagraph"/>
        <w:tabs>
          <w:tab w:val="left" w:pos="1834"/>
        </w:tabs>
        <w:ind w:left="360"/>
      </w:pPr>
      <w:hyperlink r:id="rId17" w:history="1">
        <w:r w:rsidRPr="00445B3A">
          <w:rPr>
            <w:rStyle w:val="Hyperlink"/>
          </w:rPr>
          <w:t>https://www.youtube.com/watch?v=UEpbK9qPj-s</w:t>
        </w:r>
      </w:hyperlink>
    </w:p>
    <w:p w14:paraId="08E43FD6" w14:textId="77777777" w:rsidR="00A62748" w:rsidRPr="006C3DEB" w:rsidRDefault="00A62748" w:rsidP="00A62748">
      <w:pPr>
        <w:tabs>
          <w:tab w:val="left" w:pos="1834"/>
        </w:tabs>
        <w:spacing w:before="120"/>
        <w:rPr>
          <w:b/>
          <w:bCs/>
        </w:rPr>
      </w:pPr>
      <w:r w:rsidRPr="006C3DEB">
        <w:rPr>
          <w:b/>
          <w:bCs/>
        </w:rPr>
        <w:t>2. tanóra Felkészülés a következő órára</w:t>
      </w:r>
    </w:p>
    <w:p w14:paraId="37719F14" w14:textId="77777777" w:rsidR="00A62748" w:rsidRPr="006C3DEB" w:rsidRDefault="00A62748" w:rsidP="00A62748">
      <w:pPr>
        <w:pStyle w:val="ListParagraph"/>
        <w:numPr>
          <w:ilvl w:val="0"/>
          <w:numId w:val="26"/>
        </w:numPr>
        <w:tabs>
          <w:tab w:val="left" w:pos="1834"/>
        </w:tabs>
      </w:pPr>
      <w:r w:rsidRPr="006C3DEB">
        <w:t>A Spanyol Talajtudományi Társaság honlapja</w:t>
      </w:r>
    </w:p>
    <w:p w14:paraId="1CF08DCC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r w:rsidRPr="006C3DEB">
        <w:t>A webhely plasztikusan bemutatja a talajtulajdonságokat, és megtalálható rajta egy gyakorlati feladat a talajjal kapcsolatban.</w:t>
      </w:r>
    </w:p>
    <w:p w14:paraId="537C822E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hyperlink r:id="rId18" w:history="1">
        <w:r w:rsidRPr="006C3DEB">
          <w:rPr>
            <w:rStyle w:val="Hyperlink"/>
          </w:rPr>
          <w:t>https://www.cienciadelsuelo.es</w:t>
        </w:r>
      </w:hyperlink>
    </w:p>
    <w:p w14:paraId="6A9B0BF4" w14:textId="77777777" w:rsidR="00A62748" w:rsidRPr="006C3DEB" w:rsidRDefault="00A62748" w:rsidP="00A62748">
      <w:pPr>
        <w:pStyle w:val="ListParagraph"/>
        <w:numPr>
          <w:ilvl w:val="0"/>
          <w:numId w:val="26"/>
        </w:numPr>
        <w:tabs>
          <w:tab w:val="left" w:pos="1834"/>
        </w:tabs>
      </w:pPr>
      <w:r w:rsidRPr="006C3DEB">
        <w:t>Az Élelmezésügyi és Mezőgazdasági Világszervezet talajportálja</w:t>
      </w:r>
    </w:p>
    <w:p w14:paraId="59268966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r w:rsidRPr="006C3DEB">
        <w:t>Alternatívaként használható az előző weboldal helyett, ugyanis itt is bemutatják a talajtulajdonságokat.</w:t>
      </w:r>
    </w:p>
    <w:p w14:paraId="3671EE43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hyperlink r:id="rId19">
        <w:r w:rsidRPr="006C3DEB">
          <w:rPr>
            <w:rStyle w:val="Hyperlink"/>
          </w:rPr>
          <w:t>https://www.fao.org/soils-portal/en/</w:t>
        </w:r>
      </w:hyperlink>
    </w:p>
    <w:p w14:paraId="4BCE62DF" w14:textId="77777777" w:rsidR="00A62748" w:rsidRPr="00260F73" w:rsidRDefault="00A62748" w:rsidP="00A62748">
      <w:pPr>
        <w:tabs>
          <w:tab w:val="left" w:pos="1834"/>
        </w:tabs>
        <w:spacing w:before="120"/>
        <w:rPr>
          <w:b/>
          <w:bCs/>
          <w:lang w:val="es-ES_tradnl"/>
        </w:rPr>
      </w:pPr>
      <w:r w:rsidRPr="00260F73">
        <w:rPr>
          <w:b/>
          <w:bCs/>
          <w:lang w:val="es-ES_tradnl"/>
        </w:rPr>
        <w:t>2. tanóra A fenntartható fejlődési célok és a talaj</w:t>
      </w:r>
    </w:p>
    <w:p w14:paraId="47B3D961" w14:textId="4B44C63D" w:rsidR="00A62748" w:rsidRPr="006C3DEB" w:rsidDel="006A577E" w:rsidRDefault="00A62748" w:rsidP="00A62748">
      <w:pPr>
        <w:pStyle w:val="ListParagraph"/>
        <w:numPr>
          <w:ilvl w:val="0"/>
          <w:numId w:val="26"/>
        </w:numPr>
        <w:tabs>
          <w:tab w:val="left" w:pos="1834"/>
        </w:tabs>
      </w:pPr>
      <w:r w:rsidRPr="006C3DEB">
        <w:t xml:space="preserve">Infografika a talajról és a fenntartható fejlődési célokról (lásd az alábbi linket, illetve a </w:t>
      </w:r>
      <w:r w:rsidR="00150A9E" w:rsidRPr="006C3DEB">
        <w:fldChar w:fldCharType="begin"/>
      </w:r>
      <w:r w:rsidR="00150A9E" w:rsidRPr="006C3DEB">
        <w:instrText xml:space="preserve"> REF _Ref182317423 \h </w:instrText>
      </w:r>
      <w:r w:rsidR="00150A9E" w:rsidRPr="006C3DEB">
        <w:fldChar w:fldCharType="separate"/>
      </w:r>
      <w:r w:rsidRPr="006C3DEB">
        <w:t>3. mellékletet – A fenntartható fejlődési célok és a talaj</w:t>
      </w:r>
      <w:r w:rsidR="00150A9E" w:rsidRPr="006C3DEB">
        <w:fldChar w:fldCharType="end"/>
      </w:r>
      <w:r w:rsidRPr="006C3DEB">
        <w:t>)</w:t>
      </w:r>
    </w:p>
    <w:p w14:paraId="59A74C4F" w14:textId="77777777" w:rsidR="00A62748" w:rsidRPr="006C3DEB" w:rsidDel="00F91BBE" w:rsidRDefault="00A62748" w:rsidP="00A62748">
      <w:pPr>
        <w:pStyle w:val="ListParagraph"/>
        <w:tabs>
          <w:tab w:val="left" w:pos="1834"/>
        </w:tabs>
        <w:ind w:left="360"/>
      </w:pPr>
      <w:hyperlink r:id="rId20" w:history="1">
        <w:r w:rsidRPr="006C3DEB">
          <w:rPr>
            <w:rStyle w:val="Hyperlink"/>
          </w:rPr>
          <w:t>https://openknowledge.fao.org/items/456f7cf7-8bab-441c-a0b3-15a9d68a6773</w:t>
        </w:r>
      </w:hyperlink>
    </w:p>
    <w:p w14:paraId="02274606" w14:textId="77777777" w:rsidR="00A62748" w:rsidRPr="006C3DEB" w:rsidRDefault="00A62748" w:rsidP="00A62748">
      <w:pPr>
        <w:tabs>
          <w:tab w:val="left" w:pos="1834"/>
        </w:tabs>
        <w:spacing w:before="120"/>
        <w:rPr>
          <w:b/>
          <w:bCs/>
        </w:rPr>
      </w:pPr>
      <w:r w:rsidRPr="006C3DEB">
        <w:rPr>
          <w:b/>
          <w:bCs/>
        </w:rPr>
        <w:t>2. tanóra Virtuális felfedezés</w:t>
      </w:r>
    </w:p>
    <w:p w14:paraId="37B6070F" w14:textId="77777777" w:rsidR="00A62748" w:rsidRPr="006C3DEB" w:rsidRDefault="00A62748" w:rsidP="00A62748">
      <w:pPr>
        <w:numPr>
          <w:ilvl w:val="0"/>
          <w:numId w:val="32"/>
        </w:numPr>
        <w:tabs>
          <w:tab w:val="left" w:pos="1834"/>
        </w:tabs>
      </w:pPr>
      <w:r w:rsidRPr="006C3DEB">
        <w:t>A Földet ábrázoló műholdfelvételeket bemutató weboldalak</w:t>
      </w:r>
    </w:p>
    <w:p w14:paraId="5D398ABD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r w:rsidRPr="006C3DEB">
        <w:t xml:space="preserve">1. lehetőség: EarthExplorer </w:t>
      </w:r>
      <w:hyperlink r:id="rId21" w:history="1">
        <w:r w:rsidRPr="006C3DEB">
          <w:rPr>
            <w:rStyle w:val="Hyperlink"/>
          </w:rPr>
          <w:t>https://earthexplorer.usgs.gov/</w:t>
        </w:r>
      </w:hyperlink>
    </w:p>
    <w:p w14:paraId="038C5FA9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r w:rsidRPr="006C3DEB">
        <w:t xml:space="preserve">2. lehetőség: Google Earth </w:t>
      </w:r>
      <w:hyperlink r:id="rId22" w:history="1">
        <w:r w:rsidRPr="006C3DEB">
          <w:rPr>
            <w:rStyle w:val="Hyperlink"/>
          </w:rPr>
          <w:t>https://earth.google.com/web/</w:t>
        </w:r>
      </w:hyperlink>
    </w:p>
    <w:p w14:paraId="3B3E988F" w14:textId="77777777" w:rsidR="00A62748" w:rsidRPr="00260F73" w:rsidRDefault="00A62748" w:rsidP="00A62748">
      <w:pPr>
        <w:pStyle w:val="ListParagraph"/>
        <w:tabs>
          <w:tab w:val="left" w:pos="1834"/>
        </w:tabs>
        <w:ind w:left="360"/>
        <w:rPr>
          <w:lang w:val="es-ES_tradnl"/>
        </w:rPr>
      </w:pPr>
      <w:r w:rsidRPr="00260F73">
        <w:rPr>
          <w:lang w:val="es-ES_tradnl"/>
        </w:rPr>
        <w:lastRenderedPageBreak/>
        <w:t xml:space="preserve">3. lehetőség: Instituto Nacional de Pesquisas Espaciais </w:t>
      </w:r>
      <w:hyperlink r:id="rId23" w:history="1">
        <w:r w:rsidRPr="00260F73">
          <w:rPr>
            <w:rStyle w:val="Hyperlink"/>
            <w:lang w:val="es-ES_tradnl"/>
          </w:rPr>
          <w:t>http://www.dgi.inpe.br/catalogo/explore</w:t>
        </w:r>
      </w:hyperlink>
    </w:p>
    <w:p w14:paraId="6B6F6855" w14:textId="77777777" w:rsidR="00A62748" w:rsidRPr="006C3DEB" w:rsidRDefault="00A62748" w:rsidP="00A62748">
      <w:pPr>
        <w:tabs>
          <w:tab w:val="left" w:pos="1834"/>
        </w:tabs>
        <w:spacing w:before="120"/>
        <w:rPr>
          <w:b/>
          <w:bCs/>
        </w:rPr>
      </w:pPr>
      <w:r w:rsidRPr="006C3DEB">
        <w:rPr>
          <w:b/>
          <w:bCs/>
        </w:rPr>
        <w:t>3. tanóra Megbeszélés</w:t>
      </w:r>
    </w:p>
    <w:p w14:paraId="2C028289" w14:textId="77777777" w:rsidR="00A62748" w:rsidRPr="006C3DEB" w:rsidRDefault="00A62748" w:rsidP="00A62748">
      <w:pPr>
        <w:pStyle w:val="ListParagraph"/>
        <w:numPr>
          <w:ilvl w:val="0"/>
          <w:numId w:val="33"/>
        </w:numPr>
        <w:tabs>
          <w:tab w:val="left" w:pos="1834"/>
        </w:tabs>
      </w:pPr>
      <w:r w:rsidRPr="006C3DEB">
        <w:t>Videó a regeneratív mezőgazdaságról</w:t>
      </w:r>
    </w:p>
    <w:p w14:paraId="77568CC5" w14:textId="77777777" w:rsidR="00A62748" w:rsidRPr="00260F73" w:rsidRDefault="00A62748" w:rsidP="00A62748">
      <w:pPr>
        <w:pStyle w:val="ListParagraph"/>
        <w:tabs>
          <w:tab w:val="left" w:pos="1834"/>
        </w:tabs>
        <w:ind w:left="360"/>
        <w:rPr>
          <w:lang w:val="es-ES_tradnl"/>
        </w:rPr>
      </w:pPr>
      <w:r w:rsidRPr="00260F73">
        <w:rPr>
          <w:lang w:val="es-ES_tradnl"/>
        </w:rPr>
        <w:t xml:space="preserve">1. lehetőség </w:t>
      </w:r>
      <w:hyperlink r:id="rId24" w:history="1">
        <w:r w:rsidRPr="00260F73">
          <w:rPr>
            <w:rStyle w:val="Hyperlink"/>
            <w:lang w:val="es-ES_tradnl"/>
          </w:rPr>
          <w:t>https://www.youtube.com/watch?v=fSEtiixgRJI</w:t>
        </w:r>
      </w:hyperlink>
    </w:p>
    <w:p w14:paraId="4E635AF3" w14:textId="77777777" w:rsidR="00A62748" w:rsidRPr="00260F73" w:rsidRDefault="00A62748" w:rsidP="00A62748">
      <w:pPr>
        <w:pStyle w:val="ListParagraph"/>
        <w:tabs>
          <w:tab w:val="left" w:pos="1834"/>
        </w:tabs>
        <w:ind w:left="360"/>
        <w:rPr>
          <w:lang w:val="es-ES_tradnl"/>
        </w:rPr>
      </w:pPr>
      <w:r w:rsidRPr="00260F73">
        <w:rPr>
          <w:lang w:val="es-ES_tradnl"/>
        </w:rPr>
        <w:t xml:space="preserve">2. lehetőség </w:t>
      </w:r>
      <w:hyperlink r:id="rId25" w:history="1">
        <w:r w:rsidRPr="00260F73">
          <w:rPr>
            <w:rStyle w:val="Hyperlink"/>
            <w:lang w:val="es-ES_tradnl"/>
          </w:rPr>
          <w:t>https://www.youtube.com/watch?v=_0yn74At4ks</w:t>
        </w:r>
      </w:hyperlink>
    </w:p>
    <w:p w14:paraId="54A50002" w14:textId="77777777" w:rsidR="00A62748" w:rsidRPr="006C3DEB" w:rsidRDefault="00A62748" w:rsidP="00A62748">
      <w:pPr>
        <w:tabs>
          <w:tab w:val="left" w:pos="1834"/>
        </w:tabs>
        <w:spacing w:before="120"/>
        <w:rPr>
          <w:b/>
          <w:bCs/>
        </w:rPr>
      </w:pPr>
      <w:r w:rsidRPr="006C3DEB">
        <w:rPr>
          <w:b/>
          <w:bCs/>
        </w:rPr>
        <w:t xml:space="preserve">5. tanóra Tanulási produktumok </w:t>
      </w:r>
    </w:p>
    <w:p w14:paraId="58FE1D80" w14:textId="77777777" w:rsidR="00A62748" w:rsidRPr="006C3DEB" w:rsidDel="00F91BBE" w:rsidRDefault="00A62748" w:rsidP="00A62748">
      <w:pPr>
        <w:pStyle w:val="ListParagraph"/>
        <w:numPr>
          <w:ilvl w:val="0"/>
          <w:numId w:val="33"/>
        </w:numPr>
        <w:tabs>
          <w:tab w:val="left" w:pos="1834"/>
        </w:tabs>
      </w:pPr>
      <w:r w:rsidRPr="006C3DEB">
        <w:t>Google MyMaps</w:t>
      </w:r>
    </w:p>
    <w:p w14:paraId="27BE89FF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hyperlink r:id="rId26" w:history="1">
        <w:r w:rsidRPr="006C3DEB">
          <w:rPr>
            <w:rStyle w:val="Hyperlink"/>
          </w:rPr>
          <w:t>https://www.google.es/maps/</w:t>
        </w:r>
      </w:hyperlink>
    </w:p>
    <w:p w14:paraId="53C0D4F3" w14:textId="77777777" w:rsidR="00A62748" w:rsidRPr="006C3DEB" w:rsidRDefault="00A62748" w:rsidP="00A62748">
      <w:pPr>
        <w:pStyle w:val="ListParagraph"/>
        <w:numPr>
          <w:ilvl w:val="0"/>
          <w:numId w:val="33"/>
        </w:numPr>
        <w:tabs>
          <w:tab w:val="left" w:pos="1834"/>
        </w:tabs>
      </w:pPr>
      <w:r w:rsidRPr="006C3DEB">
        <w:t>Bing Maps</w:t>
      </w:r>
    </w:p>
    <w:p w14:paraId="27B65BE6" w14:textId="77777777" w:rsidR="00A62748" w:rsidRPr="006C3DEB" w:rsidRDefault="00A62748" w:rsidP="00A62748">
      <w:pPr>
        <w:tabs>
          <w:tab w:val="left" w:pos="1834"/>
        </w:tabs>
        <w:ind w:left="360"/>
        <w:rPr>
          <w:rStyle w:val="Hyperlink"/>
        </w:rPr>
      </w:pPr>
      <w:hyperlink r:id="rId27" w:history="1">
        <w:r w:rsidRPr="006C3DEB">
          <w:rPr>
            <w:rStyle w:val="Hyperlink"/>
          </w:rPr>
          <w:t>https://www.bing.com/maps</w:t>
        </w:r>
      </w:hyperlink>
    </w:p>
    <w:p w14:paraId="19F0566E" w14:textId="77777777" w:rsidR="00A62748" w:rsidRPr="006C3DEB" w:rsidRDefault="00A62748" w:rsidP="00A62748">
      <w:pPr>
        <w:tabs>
          <w:tab w:val="left" w:pos="1834"/>
        </w:tabs>
        <w:spacing w:before="120"/>
        <w:rPr>
          <w:b/>
          <w:bCs/>
        </w:rPr>
      </w:pPr>
      <w:r w:rsidRPr="006C3DEB">
        <w:rPr>
          <w:b/>
          <w:bCs/>
        </w:rPr>
        <w:t>5. tanóra Az adatok és következtetések értelmezése</w:t>
      </w:r>
    </w:p>
    <w:p w14:paraId="34308591" w14:textId="77777777" w:rsidR="00A62748" w:rsidRPr="006C3DEB" w:rsidRDefault="00A62748" w:rsidP="00A62748">
      <w:pPr>
        <w:pStyle w:val="ListParagraph"/>
        <w:numPr>
          <w:ilvl w:val="0"/>
          <w:numId w:val="34"/>
        </w:numPr>
        <w:tabs>
          <w:tab w:val="left" w:pos="1834"/>
        </w:tabs>
      </w:pPr>
      <w:r w:rsidRPr="006C3DEB">
        <w:t>ChatGPT</w:t>
      </w:r>
    </w:p>
    <w:p w14:paraId="4480C9B7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r w:rsidRPr="006C3DEB">
        <w:t>Generatív mesterséges intelligenciát használó chatbot</w:t>
      </w:r>
    </w:p>
    <w:p w14:paraId="1BC75A9B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hyperlink r:id="rId28" w:history="1">
        <w:r w:rsidRPr="006C3DEB">
          <w:rPr>
            <w:rStyle w:val="Hyperlink"/>
          </w:rPr>
          <w:t>https://chatgpt.com/</w:t>
        </w:r>
      </w:hyperlink>
    </w:p>
    <w:p w14:paraId="49EBC014" w14:textId="77777777" w:rsidR="00A62748" w:rsidRPr="006C3DEB" w:rsidRDefault="00A62748" w:rsidP="00A62748">
      <w:pPr>
        <w:pStyle w:val="ListParagraph"/>
        <w:numPr>
          <w:ilvl w:val="0"/>
          <w:numId w:val="34"/>
        </w:numPr>
        <w:tabs>
          <w:tab w:val="left" w:pos="1834"/>
        </w:tabs>
      </w:pPr>
      <w:r w:rsidRPr="006C3DEB">
        <w:t>SUNO</w:t>
      </w:r>
    </w:p>
    <w:p w14:paraId="74349BF3" w14:textId="77777777" w:rsidR="00A62748" w:rsidRPr="006C3DEB" w:rsidRDefault="00A62748" w:rsidP="00A62748">
      <w:pPr>
        <w:pStyle w:val="ListParagraph"/>
        <w:tabs>
          <w:tab w:val="left" w:pos="1834"/>
        </w:tabs>
        <w:ind w:left="360"/>
      </w:pPr>
      <w:r w:rsidRPr="006C3DEB">
        <w:t>Generatív mesterséges intelligenciát használó zenei alkotóprogram</w:t>
      </w:r>
    </w:p>
    <w:p w14:paraId="214FAD91" w14:textId="77777777" w:rsidR="00A62748" w:rsidRPr="006C3DEB" w:rsidDel="006604DD" w:rsidRDefault="00A62748" w:rsidP="00A62748">
      <w:pPr>
        <w:pStyle w:val="ListParagraph"/>
        <w:tabs>
          <w:tab w:val="left" w:pos="1834"/>
        </w:tabs>
        <w:ind w:left="360"/>
      </w:pPr>
      <w:hyperlink r:id="rId29" w:history="1">
        <w:r w:rsidRPr="006C3DEB">
          <w:rPr>
            <w:rStyle w:val="Hyperlink"/>
          </w:rPr>
          <w:t>https://suno.com/</w:t>
        </w:r>
      </w:hyperlink>
    </w:p>
    <w:p w14:paraId="789FB183" w14:textId="77777777" w:rsidR="0071002B" w:rsidRPr="006C3DEB" w:rsidRDefault="0071002B" w:rsidP="00750EB1">
      <w:pPr>
        <w:pStyle w:val="Heading2"/>
        <w:rPr>
          <w:rFonts w:ascii="Century Gothic" w:eastAsiaTheme="minorHAnsi" w:hAnsi="Century Gothic"/>
        </w:rPr>
      </w:pPr>
      <w:r w:rsidRPr="006C3DEB">
        <w:rPr>
          <w:rFonts w:eastAsiaTheme="minorHAnsi"/>
        </w:rPr>
        <w:t>MTMI-stratégia – kritériumok</w:t>
      </w:r>
    </w:p>
    <w:p w14:paraId="77C415DF" w14:textId="073BB6EF" w:rsidR="0071002B" w:rsidRPr="006C3DEB" w:rsidRDefault="00FA2C50" w:rsidP="00FB71E1">
      <w:r w:rsidRPr="006C3DEB">
        <w:t xml:space="preserve">A LOESS tanulási szcenárió segíti Önt és iskoláját abban, hogy megfeleljen az </w:t>
      </w:r>
      <w:hyperlink r:id="rId30" w:history="1">
        <w:r w:rsidR="005E49F0" w:rsidRPr="006C3DEB">
          <w:rPr>
            <w:rStyle w:val="Hyperlink"/>
          </w:rPr>
          <w:t>MTMI Iskola cím kritériumainak</w:t>
        </w:r>
      </w:hyperlink>
      <w:r w:rsidRPr="006C3DEB">
        <w:t>. Az alábbiakban bemutatjuk, hogy a tanulási szcenárió mely kritériumoknak felel meg.</w:t>
      </w:r>
    </w:p>
    <w:tbl>
      <w:tblPr>
        <w:tblStyle w:val="GridTable5Dark-Accent1"/>
        <w:tblW w:w="9355" w:type="dxa"/>
        <w:tblLayout w:type="fixed"/>
        <w:tblLook w:val="04A0" w:firstRow="1" w:lastRow="0" w:firstColumn="1" w:lastColumn="0" w:noHBand="0" w:noVBand="1"/>
      </w:tblPr>
      <w:tblGrid>
        <w:gridCol w:w="2245"/>
        <w:gridCol w:w="7110"/>
      </w:tblGrid>
      <w:tr w:rsidR="0071002B" w:rsidRPr="00260F73" w14:paraId="4FD9B328" w14:textId="77777777" w:rsidTr="002319E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845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38880D57" w14:textId="77777777" w:rsidR="0071002B" w:rsidRPr="006C3DEB" w:rsidRDefault="0071002B" w:rsidP="0071002B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jc w:val="center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Tanulási egységek, kritériumok</w:t>
            </w:r>
          </w:p>
        </w:tc>
        <w:tc>
          <w:tcPr>
            <w:tcW w:w="7110" w:type="dxa"/>
            <w:shd w:val="clear" w:color="auto" w:fill="5B312E"/>
            <w:vAlign w:val="center"/>
          </w:tcPr>
          <w:p w14:paraId="567489DC" w14:textId="77777777" w:rsidR="0071002B" w:rsidRPr="00260F73" w:rsidRDefault="0071002B" w:rsidP="0071002B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22"/>
                <w:szCs w:val="22"/>
                <w:lang w:val="es-ES_tradnl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Hogyan jelenik meg a kritérium a tanulási szcenárióban?</w:t>
            </w:r>
          </w:p>
        </w:tc>
      </w:tr>
      <w:tr w:rsidR="0071002B" w:rsidRPr="006C3DEB" w14:paraId="38B5A78B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55" w:type="dxa"/>
            <w:gridSpan w:val="2"/>
            <w:shd w:val="clear" w:color="auto" w:fill="9E5650"/>
          </w:tcPr>
          <w:p w14:paraId="6DBAF77F" w14:textId="77777777" w:rsidR="0071002B" w:rsidRPr="006C3DEB" w:rsidRDefault="0071002B" w:rsidP="0071002B">
            <w:pPr>
              <w:rPr>
                <w:lang w:val="en-GB"/>
              </w:rPr>
            </w:pPr>
            <w:r w:rsidRPr="006C3DEB">
              <w:rPr>
                <w:lang w:val="hu"/>
              </w:rPr>
              <w:t>Oktatás</w:t>
            </w:r>
          </w:p>
        </w:tc>
      </w:tr>
      <w:tr w:rsidR="00A62748" w:rsidRPr="006C3DEB" w14:paraId="3F72C913" w14:textId="77777777" w:rsidTr="002F7121">
        <w:trPr>
          <w:trHeight w:val="25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2BE94242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Személyre szabott tanulás</w:t>
            </w:r>
          </w:p>
        </w:tc>
        <w:tc>
          <w:tcPr>
            <w:tcW w:w="7110" w:type="dxa"/>
            <w:shd w:val="clear" w:color="auto" w:fill="FBF7F7"/>
          </w:tcPr>
          <w:p w14:paraId="2E9FB1BF" w14:textId="472CB127" w:rsidR="00A62748" w:rsidRPr="006C3DEB" w:rsidRDefault="00A62748" w:rsidP="00A6274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A diákok saját helyi közösségük vagy lakókörnyezetük talaját elemzik.</w:t>
            </w:r>
          </w:p>
        </w:tc>
      </w:tr>
      <w:tr w:rsidR="00A62748" w:rsidRPr="006C3DEB" w14:paraId="556A5270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3198ABD4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Probléma- és projektalapú tanulás</w:t>
            </w:r>
          </w:p>
        </w:tc>
        <w:tc>
          <w:tcPr>
            <w:tcW w:w="7110" w:type="dxa"/>
            <w:shd w:val="clear" w:color="auto" w:fill="F2E7E6"/>
          </w:tcPr>
          <w:p w14:paraId="4904BA42" w14:textId="251957A5" w:rsidR="00A62748" w:rsidRPr="006C3DEB" w:rsidRDefault="00A62748" w:rsidP="00A62748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A diákok a talajtermékenység csökkenésével kapcsolatos problémát vizsgálnak, illetve dolgoznak fel.</w:t>
            </w:r>
          </w:p>
        </w:tc>
      </w:tr>
      <w:tr w:rsidR="00A62748" w:rsidRPr="006C3DEB" w14:paraId="184E09C8" w14:textId="77777777" w:rsidTr="002F7121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6AE97212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Felfedezésen alapuló természettudományos oktatás</w:t>
            </w:r>
          </w:p>
        </w:tc>
        <w:tc>
          <w:tcPr>
            <w:tcW w:w="7110" w:type="dxa"/>
            <w:shd w:val="clear" w:color="auto" w:fill="FBF7F7"/>
          </w:tcPr>
          <w:p w14:paraId="18C9FF26" w14:textId="47AFE3C3" w:rsidR="00A62748" w:rsidRPr="006C3DEB" w:rsidRDefault="00A62748" w:rsidP="00A6274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A tanulók a talaj termékenységének alapvető paramétereit elemzik, vizsgálatokat végeznek, következtetéseket vonnak le, és értékelik a helyi talajállapotokat.</w:t>
            </w:r>
          </w:p>
        </w:tc>
      </w:tr>
      <w:tr w:rsidR="00A62748" w:rsidRPr="006C3DEB" w14:paraId="3B79E910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04DA013F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Tantervi megvalósítás</w:t>
            </w:r>
          </w:p>
        </w:tc>
        <w:tc>
          <w:tcPr>
            <w:tcW w:w="7110" w:type="dxa"/>
            <w:shd w:val="clear" w:color="auto" w:fill="F2E7E6"/>
          </w:tcPr>
          <w:p w14:paraId="3A6E7B38" w14:textId="3B388DF3" w:rsidR="00A62748" w:rsidRPr="006C3DEB" w:rsidRDefault="00A62748" w:rsidP="00A62748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Ebben a tanulási szcenárióban az MTMI tantárgyak (biológia, geológia) illetve a nem-MTMI tantárgyak (földrajz) integráltan jelennek meg, összhangban a kulcskompetenciákkal és a fenntartható fejlődési célokkal.</w:t>
            </w:r>
          </w:p>
        </w:tc>
      </w:tr>
      <w:tr w:rsidR="0071002B" w:rsidRPr="006C3DEB" w14:paraId="3C9BB9CA" w14:textId="77777777" w:rsidTr="002319E9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55" w:type="dxa"/>
            <w:gridSpan w:val="2"/>
            <w:shd w:val="clear" w:color="auto" w:fill="9E5650"/>
          </w:tcPr>
          <w:p w14:paraId="4EEEDCDC" w14:textId="77777777" w:rsidR="0071002B" w:rsidRPr="006C3DEB" w:rsidRDefault="0071002B" w:rsidP="0071002B">
            <w:pPr>
              <w:rPr>
                <w:color w:val="0070C0"/>
                <w:sz w:val="16"/>
                <w:szCs w:val="16"/>
                <w:lang w:val="en-GB"/>
              </w:rPr>
            </w:pPr>
            <w:r w:rsidRPr="006C3DEB">
              <w:rPr>
                <w:rFonts w:eastAsia="Times New Roman" w:cs="Arial"/>
                <w:szCs w:val="22"/>
                <w:lang w:val="hu"/>
              </w:rPr>
              <w:t>Az MTMI tantárgyakra és készségekre helyezett hangsúly</w:t>
            </w:r>
          </w:p>
        </w:tc>
      </w:tr>
      <w:tr w:rsidR="00A62748" w:rsidRPr="006C3DEB" w14:paraId="0E64ADAA" w14:textId="77777777" w:rsidTr="002F712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3D335A5E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Interdiszciplináris oktatás</w:t>
            </w:r>
          </w:p>
        </w:tc>
        <w:tc>
          <w:tcPr>
            <w:tcW w:w="7110" w:type="dxa"/>
            <w:shd w:val="clear" w:color="auto" w:fill="FBF7F7"/>
          </w:tcPr>
          <w:p w14:paraId="761E95C5" w14:textId="5B883F2C" w:rsidR="00A62748" w:rsidRPr="006C3DEB" w:rsidRDefault="00A62748" w:rsidP="00A62748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70C0"/>
                <w:sz w:val="16"/>
                <w:szCs w:val="16"/>
                <w:lang w:val="en-GB"/>
              </w:rPr>
            </w:pPr>
            <w:r w:rsidRPr="006C3DEB">
              <w:rPr>
                <w:sz w:val="16"/>
                <w:szCs w:val="16"/>
                <w:lang w:val="hu"/>
              </w:rPr>
              <w:t>A földrajz, a biológia és a geológia összekapcsolásával a diákok különböző tevékenységeket vizsgálnak és hajtanak végre.</w:t>
            </w:r>
          </w:p>
        </w:tc>
      </w:tr>
      <w:tr w:rsidR="00A62748" w:rsidRPr="00260F73" w14:paraId="0E80A1FF" w14:textId="77777777" w:rsidTr="002319E9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4767196A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Az MTMI-oktatás kontextusba helyezése</w:t>
            </w:r>
          </w:p>
        </w:tc>
        <w:tc>
          <w:tcPr>
            <w:tcW w:w="7110" w:type="dxa"/>
            <w:shd w:val="clear" w:color="auto" w:fill="F2E7E6"/>
          </w:tcPr>
          <w:p w14:paraId="5946DC5C" w14:textId="49ACF241" w:rsidR="00A62748" w:rsidRPr="00260F73" w:rsidRDefault="00A62748" w:rsidP="00A6274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0070C0"/>
                <w:sz w:val="16"/>
                <w:szCs w:val="16"/>
                <w:lang w:val="hu"/>
              </w:rPr>
            </w:pPr>
            <w:r w:rsidRPr="006C3DEB">
              <w:rPr>
                <w:sz w:val="16"/>
                <w:szCs w:val="16"/>
                <w:lang w:val="hu"/>
              </w:rPr>
              <w:t>A tudományos megközelítés a talaj különböző paramétereinek laboratóriumi elemzésével valósul meg. A technológia és a mérnöki szemlélet a földrajzi információs rendszerekben létrehozott térképek készítésében jelenik meg, míg a matematikai elemek a talajparaméterek számításánál kapnak szerepet.</w:t>
            </w:r>
          </w:p>
        </w:tc>
      </w:tr>
      <w:tr w:rsidR="0071002B" w:rsidRPr="006C3DEB" w14:paraId="0549E826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55" w:type="dxa"/>
            <w:gridSpan w:val="2"/>
            <w:shd w:val="clear" w:color="auto" w:fill="9E5650"/>
          </w:tcPr>
          <w:p w14:paraId="77D36EAD" w14:textId="77777777" w:rsidR="0071002B" w:rsidRPr="006C3DEB" w:rsidRDefault="0071002B" w:rsidP="0071002B">
            <w:pPr>
              <w:rPr>
                <w:lang w:val="en-GB"/>
              </w:rPr>
            </w:pPr>
            <w:r w:rsidRPr="006C3DEB">
              <w:rPr>
                <w:lang w:val="hu"/>
              </w:rPr>
              <w:t>Értékelés</w:t>
            </w:r>
          </w:p>
        </w:tc>
      </w:tr>
      <w:tr w:rsidR="005D2625" w:rsidRPr="006C3DEB" w14:paraId="38438AAF" w14:textId="77777777" w:rsidTr="002F7121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7F5BB2AC" w14:textId="77777777" w:rsidR="005D2625" w:rsidRPr="006C3DEB" w:rsidRDefault="005D2625" w:rsidP="005D2625">
            <w:pPr>
              <w:rPr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Folyamatos értékelés</w:t>
            </w:r>
          </w:p>
        </w:tc>
        <w:tc>
          <w:tcPr>
            <w:tcW w:w="7110" w:type="dxa"/>
            <w:shd w:val="clear" w:color="auto" w:fill="FBF7F7"/>
          </w:tcPr>
          <w:p w14:paraId="7BE26B83" w14:textId="0153E9DE" w:rsidR="005D2625" w:rsidRPr="006C3DEB" w:rsidRDefault="00A62748" w:rsidP="005D2625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0070C0"/>
                <w:sz w:val="16"/>
                <w:szCs w:val="16"/>
                <w:lang w:val="en-GB"/>
              </w:rPr>
            </w:pPr>
            <w:r w:rsidRPr="006C3DEB">
              <w:rPr>
                <w:sz w:val="16"/>
                <w:szCs w:val="16"/>
                <w:lang w:val="hu"/>
              </w:rPr>
              <w:t>A tanulási szcenárió során kiemelt figyelmet kap a diákok együttműködése a laboratóriumi munkában és a térképek elkészítésében.</w:t>
            </w:r>
          </w:p>
        </w:tc>
      </w:tr>
      <w:tr w:rsidR="0071002B" w:rsidRPr="006C3DEB" w14:paraId="76C49BF4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55" w:type="dxa"/>
            <w:gridSpan w:val="2"/>
            <w:shd w:val="clear" w:color="auto" w:fill="9E5650"/>
          </w:tcPr>
          <w:p w14:paraId="2D5D7E57" w14:textId="77777777" w:rsidR="0071002B" w:rsidRPr="006C3DEB" w:rsidRDefault="0071002B" w:rsidP="0071002B">
            <w:pPr>
              <w:rPr>
                <w:lang w:val="en-GB"/>
              </w:rPr>
            </w:pPr>
            <w:r w:rsidRPr="006C3DEB">
              <w:rPr>
                <w:lang w:val="hu"/>
              </w:rPr>
              <w:lastRenderedPageBreak/>
              <w:t>A szakmai fejlődés támogatása</w:t>
            </w:r>
          </w:p>
        </w:tc>
      </w:tr>
      <w:tr w:rsidR="005D2625" w:rsidRPr="006C3DEB" w14:paraId="7BB8F624" w14:textId="77777777" w:rsidTr="002319E9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6F9FE35D" w14:textId="77777777" w:rsidR="005D2625" w:rsidRPr="006C3DEB" w:rsidRDefault="005D2625" w:rsidP="005D2625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Magasan képzett szakemberek</w:t>
            </w:r>
          </w:p>
        </w:tc>
        <w:tc>
          <w:tcPr>
            <w:tcW w:w="7110" w:type="dxa"/>
            <w:shd w:val="clear" w:color="auto" w:fill="F2E7E6"/>
          </w:tcPr>
          <w:p w14:paraId="63E24D36" w14:textId="0A99AFF9" w:rsidR="005D2625" w:rsidRPr="006C3DEB" w:rsidRDefault="00A62748" w:rsidP="005D2625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0070C0"/>
                <w:sz w:val="16"/>
                <w:szCs w:val="16"/>
                <w:lang w:val="en-GB"/>
              </w:rPr>
            </w:pPr>
            <w:r w:rsidRPr="006C3DEB">
              <w:rPr>
                <w:sz w:val="16"/>
                <w:szCs w:val="16"/>
                <w:lang w:val="hu"/>
              </w:rPr>
              <w:t>Az egyes tanórákat az adott szakterület (biológia, geológia és földrajz) szakemberei tartják.</w:t>
            </w:r>
          </w:p>
        </w:tc>
      </w:tr>
      <w:tr w:rsidR="0071002B" w:rsidRPr="006C3DEB" w14:paraId="20C708D2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55" w:type="dxa"/>
            <w:gridSpan w:val="2"/>
            <w:shd w:val="clear" w:color="auto" w:fill="9E5650"/>
          </w:tcPr>
          <w:p w14:paraId="4AD67804" w14:textId="77777777" w:rsidR="0071002B" w:rsidRPr="006C3DEB" w:rsidRDefault="0071002B" w:rsidP="0071002B">
            <w:pPr>
              <w:rPr>
                <w:lang w:val="en-GB"/>
              </w:rPr>
            </w:pPr>
            <w:r w:rsidRPr="006C3DEB">
              <w:rPr>
                <w:lang w:val="hu"/>
              </w:rPr>
              <w:t>Iskolavezetés, iskolai kultúra</w:t>
            </w:r>
          </w:p>
        </w:tc>
      </w:tr>
      <w:tr w:rsidR="00A62748" w:rsidRPr="006C3DEB" w14:paraId="5CBA4D79" w14:textId="77777777" w:rsidTr="002F7121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3483F0C1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Magas szintű együttműködés a tantestületben</w:t>
            </w:r>
          </w:p>
        </w:tc>
        <w:tc>
          <w:tcPr>
            <w:tcW w:w="7110" w:type="dxa"/>
            <w:shd w:val="clear" w:color="auto" w:fill="FBF7F7"/>
          </w:tcPr>
          <w:p w14:paraId="44B7DD87" w14:textId="4FC9057D" w:rsidR="00A62748" w:rsidRPr="006C3DEB" w:rsidRDefault="00A62748" w:rsidP="00A6274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0070C0"/>
                <w:sz w:val="16"/>
                <w:szCs w:val="16"/>
                <w:lang w:val="en-GB"/>
              </w:rPr>
            </w:pPr>
            <w:r w:rsidRPr="006C3DEB">
              <w:rPr>
                <w:sz w:val="16"/>
                <w:szCs w:val="16"/>
                <w:lang w:val="hu"/>
              </w:rPr>
              <w:t>A tanulási szcenárió sikeres megvalósításához elengedhetetlen a különböző tantárgyakat oktató pedagógusok szoros együttműködése és összehangolt munkája.</w:t>
            </w:r>
          </w:p>
        </w:tc>
      </w:tr>
      <w:tr w:rsidR="00A62748" w:rsidRPr="006C3DEB" w14:paraId="62E6BE92" w14:textId="77777777" w:rsidTr="002319E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55" w:type="dxa"/>
            <w:gridSpan w:val="2"/>
            <w:shd w:val="clear" w:color="auto" w:fill="9E5650"/>
          </w:tcPr>
          <w:p w14:paraId="086D446D" w14:textId="77777777" w:rsidR="00A62748" w:rsidRPr="006C3DEB" w:rsidRDefault="00A62748" w:rsidP="00A62748">
            <w:pPr>
              <w:rPr>
                <w:lang w:val="en-GB"/>
              </w:rPr>
            </w:pPr>
            <w:r w:rsidRPr="006C3DEB">
              <w:rPr>
                <w:lang w:val="hu"/>
              </w:rPr>
              <w:t>Iskolai infrastruktúra</w:t>
            </w:r>
          </w:p>
        </w:tc>
      </w:tr>
      <w:tr w:rsidR="00A62748" w:rsidRPr="006C3DEB" w14:paraId="05050908" w14:textId="77777777" w:rsidTr="002319E9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4929D0FD" w14:textId="77777777" w:rsidR="00A62748" w:rsidRPr="00260F73" w:rsidRDefault="00A62748" w:rsidP="00A62748">
            <w:pPr>
              <w:rPr>
                <w:sz w:val="16"/>
                <w:szCs w:val="20"/>
                <w:lang w:val="es-ES_tradnl"/>
              </w:rPr>
            </w:pPr>
            <w:r w:rsidRPr="006C3DEB">
              <w:rPr>
                <w:sz w:val="16"/>
                <w:szCs w:val="20"/>
                <w:lang w:val="hu"/>
              </w:rPr>
              <w:t>Hozzáférés a technológiához és felszerelésekhez</w:t>
            </w:r>
          </w:p>
        </w:tc>
        <w:tc>
          <w:tcPr>
            <w:tcW w:w="7110" w:type="dxa"/>
            <w:shd w:val="clear" w:color="auto" w:fill="F2E7E6"/>
          </w:tcPr>
          <w:p w14:paraId="64434D9A" w14:textId="6A1A3977" w:rsidR="00A62748" w:rsidRPr="006C3DEB" w:rsidRDefault="00A62748" w:rsidP="00A6274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0070C0"/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A tanulási szcenárió megvalósításához szükséges anyagok könnyen, költséghatékonyan beszerezhetők. A technológiai erőforrások is nyílt hozzáférésűek, és könnyen használhatók.</w:t>
            </w:r>
          </w:p>
        </w:tc>
      </w:tr>
      <w:tr w:rsidR="00A62748" w:rsidRPr="006C3DEB" w14:paraId="4A78F231" w14:textId="77777777" w:rsidTr="002F712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5" w:type="dxa"/>
            <w:shd w:val="clear" w:color="auto" w:fill="5B312E"/>
          </w:tcPr>
          <w:p w14:paraId="2D382397" w14:textId="77777777" w:rsidR="00A62748" w:rsidRPr="006C3DEB" w:rsidRDefault="00A62748" w:rsidP="00A62748">
            <w:pPr>
              <w:rPr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Magas színvonalú tanórai segédanyagok</w:t>
            </w:r>
          </w:p>
        </w:tc>
        <w:tc>
          <w:tcPr>
            <w:tcW w:w="7110" w:type="dxa"/>
            <w:shd w:val="clear" w:color="auto" w:fill="FBF7F7"/>
          </w:tcPr>
          <w:p w14:paraId="5DBA2DB9" w14:textId="38D18A8F" w:rsidR="00A62748" w:rsidRPr="006C3DEB" w:rsidRDefault="00A62748" w:rsidP="00A62748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70C0"/>
                <w:sz w:val="16"/>
                <w:szCs w:val="20"/>
                <w:lang w:val="en-GB"/>
              </w:rPr>
            </w:pPr>
            <w:r w:rsidRPr="006C3DEB">
              <w:rPr>
                <w:sz w:val="16"/>
                <w:szCs w:val="20"/>
                <w:lang w:val="hu"/>
              </w:rPr>
              <w:t>Ez a tanulási szcenárió egy innovatív tevékenységet mutat be, amely ötvözi a tudományos ismereteket és készségeket a földrajzi információs rendszerek használatával, és különböző tantárgyakat kapcsol össze.</w:t>
            </w:r>
          </w:p>
        </w:tc>
      </w:tr>
    </w:tbl>
    <w:p w14:paraId="480D1B7D" w14:textId="3BE3BD68" w:rsidR="00C66E6C" w:rsidRPr="006C3DEB" w:rsidRDefault="00C66E6C" w:rsidP="00012EF0">
      <w:pPr>
        <w:pStyle w:val="Heading2"/>
      </w:pPr>
      <w:r w:rsidRPr="006C3DEB">
        <w:t>Tevékenységek leírása</w:t>
      </w:r>
    </w:p>
    <w:tbl>
      <w:tblPr>
        <w:tblStyle w:val="GridTable5Dark-Accent1"/>
        <w:tblW w:w="9343" w:type="dxa"/>
        <w:tblLayout w:type="fixed"/>
        <w:tblLook w:val="04A0" w:firstRow="1" w:lastRow="0" w:firstColumn="1" w:lastColumn="0" w:noHBand="0" w:noVBand="1"/>
      </w:tblPr>
      <w:tblGrid>
        <w:gridCol w:w="2040"/>
        <w:gridCol w:w="6177"/>
        <w:gridCol w:w="1126"/>
      </w:tblGrid>
      <w:tr w:rsidR="00012EF0" w:rsidRPr="006C3DEB" w14:paraId="752D945A" w14:textId="77777777" w:rsidTr="1892865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845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326088BA" w14:textId="77777777" w:rsidR="00012EF0" w:rsidRPr="006C3DEB" w:rsidRDefault="00012EF0" w:rsidP="002319E9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jc w:val="center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Tevékenység neve</w:t>
            </w:r>
          </w:p>
        </w:tc>
        <w:tc>
          <w:tcPr>
            <w:tcW w:w="6177" w:type="dxa"/>
            <w:shd w:val="clear" w:color="auto" w:fill="5B312E"/>
            <w:vAlign w:val="center"/>
          </w:tcPr>
          <w:p w14:paraId="3C6A1040" w14:textId="77777777" w:rsidR="00012EF0" w:rsidRPr="006C3DEB" w:rsidRDefault="00012EF0" w:rsidP="002319E9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Folyamat</w:t>
            </w:r>
          </w:p>
        </w:tc>
        <w:tc>
          <w:tcPr>
            <w:tcW w:w="1126" w:type="dxa"/>
            <w:shd w:val="clear" w:color="auto" w:fill="5B312E"/>
            <w:vAlign w:val="center"/>
          </w:tcPr>
          <w:p w14:paraId="4BFE486E" w14:textId="77777777" w:rsidR="00012EF0" w:rsidRPr="006C3DEB" w:rsidRDefault="00012EF0" w:rsidP="002319E9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Időkeret</w:t>
            </w:r>
          </w:p>
        </w:tc>
      </w:tr>
      <w:tr w:rsidR="00012EF0" w:rsidRPr="006C3DEB" w14:paraId="722A2CFE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43" w:type="dxa"/>
            <w:gridSpan w:val="3"/>
            <w:shd w:val="clear" w:color="auto" w:fill="9E5650"/>
          </w:tcPr>
          <w:p w14:paraId="70A12C37" w14:textId="77777777" w:rsidR="00012EF0" w:rsidRPr="006C3DEB" w:rsidRDefault="00012EF0" w:rsidP="002319E9">
            <w:pPr>
              <w:jc w:val="center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1. tanóra</w:t>
            </w:r>
          </w:p>
        </w:tc>
      </w:tr>
      <w:tr w:rsidR="00012EF0" w:rsidRPr="006C3DEB" w14:paraId="3497C9B7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0EA3396E" w14:textId="6A1EE193" w:rsidR="00012EF0" w:rsidRPr="006C3DEB" w:rsidRDefault="1892865A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5E fázis</w:t>
            </w:r>
          </w:p>
        </w:tc>
        <w:tc>
          <w:tcPr>
            <w:tcW w:w="7303" w:type="dxa"/>
            <w:gridSpan w:val="2"/>
            <w:shd w:val="clear" w:color="auto" w:fill="FBF7F7"/>
          </w:tcPr>
          <w:p w14:paraId="4E9B3D9F" w14:textId="4B01E8D1" w:rsidR="00012EF0" w:rsidRPr="006C3DEB" w:rsidRDefault="1892865A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Érdeklődés</w:t>
            </w:r>
          </w:p>
        </w:tc>
      </w:tr>
      <w:tr w:rsidR="00012EF0" w:rsidRPr="006C3DEB" w14:paraId="7A956137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570D0595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 xml:space="preserve">Tantárgy </w:t>
            </w:r>
          </w:p>
        </w:tc>
        <w:tc>
          <w:tcPr>
            <w:tcW w:w="6177" w:type="dxa"/>
            <w:shd w:val="clear" w:color="auto" w:fill="F2E7E6"/>
          </w:tcPr>
          <w:p w14:paraId="299C01F7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Földrajz</w:t>
            </w:r>
          </w:p>
        </w:tc>
        <w:tc>
          <w:tcPr>
            <w:tcW w:w="1126" w:type="dxa"/>
            <w:shd w:val="clear" w:color="auto" w:fill="F2E7E6"/>
          </w:tcPr>
          <w:p w14:paraId="61043C97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  <w:tr w:rsidR="00012EF0" w:rsidRPr="006C3DEB" w14:paraId="32E70B71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4FBF7E8E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Összegzés, diszkusszió</w:t>
            </w:r>
          </w:p>
        </w:tc>
        <w:tc>
          <w:tcPr>
            <w:tcW w:w="6177" w:type="dxa"/>
            <w:shd w:val="clear" w:color="auto" w:fill="FBF7F7"/>
          </w:tcPr>
          <w:p w14:paraId="0066E5EE" w14:textId="77777777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color w:val="0070C0"/>
                <w:sz w:val="16"/>
                <w:szCs w:val="16"/>
                <w:lang w:val="hu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Bevezetésként egy BBC-</w:t>
            </w:r>
            <w:hyperlink r:id="rId31" w:history="1">
              <w:r w:rsidRPr="006C3DEB">
                <w:rPr>
                  <w:rStyle w:val="Hyperlink"/>
                  <w:rFonts w:eastAsia="Arial" w:cs="Poppins"/>
                  <w:sz w:val="16"/>
                  <w:szCs w:val="16"/>
                  <w:lang w:val="hu"/>
                </w:rPr>
                <w:t>videó</w:t>
              </w:r>
            </w:hyperlink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 kerül levetítésre, amely bemutatja, milyen fontos szerepet játszik a talaj életünkben. Az a cél, hogy felébresszük a diákok környezeti tudatosságát, mindenekelőtt a talajdegradáció problémáira irányítva figyelmüket, kiemelten pedig a talajtermékenység csökkenésére, amelyet különböző tényezők idéznek elő. </w:t>
            </w:r>
          </w:p>
          <w:p w14:paraId="068F94DC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Ezután ötletbörzét tartunk, hogy felmérjük, mit tudnak a diákok a talaj tulajdonságairól, illetve a tulajdonságok növényzetre gyakorolt hatásáról. Az ötletbörzét az alábbi kérdések vezetik: </w:t>
            </w:r>
          </w:p>
          <w:p w14:paraId="4D4E74A5" w14:textId="77777777" w:rsidR="00012EF0" w:rsidRPr="006C3DEB" w:rsidRDefault="00012EF0" w:rsidP="00012EF0">
            <w:pPr>
              <w:pStyle w:val="ListParagraph"/>
              <w:numPr>
                <w:ilvl w:val="0"/>
                <w:numId w:val="35"/>
              </w:num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i/>
                <w:iCs/>
                <w:sz w:val="16"/>
                <w:szCs w:val="16"/>
                <w:lang w:val="hu"/>
              </w:rPr>
              <w:t xml:space="preserve">Melyek a talaj fő összetevői? </w:t>
            </w:r>
          </w:p>
          <w:p w14:paraId="55DDB30B" w14:textId="77777777" w:rsidR="00012EF0" w:rsidRPr="006C3DEB" w:rsidRDefault="00012EF0" w:rsidP="00012EF0">
            <w:pPr>
              <w:pStyle w:val="ListParagraph"/>
              <w:numPr>
                <w:ilvl w:val="0"/>
                <w:numId w:val="35"/>
              </w:num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i/>
                <w:iCs/>
                <w:sz w:val="16"/>
                <w:szCs w:val="16"/>
                <w:lang w:val="hu"/>
              </w:rPr>
              <w:t xml:space="preserve">Milyen szerepet játszik a szerves anyag a talaj termékenységében? </w:t>
            </w:r>
          </w:p>
          <w:p w14:paraId="352AA389" w14:textId="77777777" w:rsidR="00012EF0" w:rsidRPr="00260F73" w:rsidRDefault="00012EF0" w:rsidP="00012EF0">
            <w:pPr>
              <w:pStyle w:val="ListParagraph"/>
              <w:numPr>
                <w:ilvl w:val="0"/>
                <w:numId w:val="35"/>
              </w:num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s-ES_tradnl"/>
              </w:rPr>
            </w:pPr>
            <w:r w:rsidRPr="006C3DEB">
              <w:rPr>
                <w:rFonts w:eastAsia="Arial" w:cs="Poppins"/>
                <w:i/>
                <w:iCs/>
                <w:sz w:val="16"/>
                <w:szCs w:val="16"/>
                <w:lang w:val="hu"/>
              </w:rPr>
              <w:t xml:space="preserve">Mennyire fontos a talaj-biodiverzitás az ökoszisztémák szempontjából? </w:t>
            </w:r>
          </w:p>
          <w:p w14:paraId="3FD07FE2" w14:textId="77777777" w:rsidR="00012EF0" w:rsidRPr="00260F73" w:rsidRDefault="00012EF0" w:rsidP="00012EF0">
            <w:pPr>
              <w:pStyle w:val="ListParagraph"/>
              <w:numPr>
                <w:ilvl w:val="0"/>
                <w:numId w:val="35"/>
              </w:num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color w:val="0070C0"/>
                <w:sz w:val="16"/>
                <w:szCs w:val="16"/>
                <w:lang w:val="es-ES_tradnl"/>
              </w:rPr>
            </w:pPr>
            <w:r w:rsidRPr="006C3DEB">
              <w:rPr>
                <w:rFonts w:eastAsia="Arial" w:cs="Poppins"/>
                <w:i/>
                <w:iCs/>
                <w:sz w:val="16"/>
                <w:szCs w:val="16"/>
                <w:lang w:val="hu"/>
              </w:rPr>
              <w:t>Hogyan befolyásolhatják a mezőgazdasági gyakorlatok a talaj egészségét és a talajban növő növényzetet?</w:t>
            </w:r>
          </w:p>
        </w:tc>
        <w:tc>
          <w:tcPr>
            <w:tcW w:w="1126" w:type="dxa"/>
            <w:shd w:val="clear" w:color="auto" w:fill="FBF7F7"/>
          </w:tcPr>
          <w:p w14:paraId="3CC6D506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25 perc</w:t>
            </w:r>
          </w:p>
        </w:tc>
      </w:tr>
      <w:tr w:rsidR="00012EF0" w:rsidRPr="006C3DEB" w14:paraId="1B7A2541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64AEB3BB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Felkészülés a következő órára</w:t>
            </w:r>
          </w:p>
        </w:tc>
        <w:tc>
          <w:tcPr>
            <w:tcW w:w="6177" w:type="dxa"/>
            <w:shd w:val="clear" w:color="auto" w:fill="F2E7E6"/>
          </w:tcPr>
          <w:p w14:paraId="1D320A4B" w14:textId="360F8EC2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color w:val="0070C0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A diákok a talajtani alapfogalmak elmélyítésére az </w:t>
            </w:r>
            <w:hyperlink r:id="rId32" w:history="1">
              <w:r w:rsidRPr="006C3DEB">
                <w:rPr>
                  <w:rStyle w:val="Hyperlink"/>
                  <w:rFonts w:cs="Poppins"/>
                  <w:i/>
                  <w:iCs/>
                  <w:sz w:val="16"/>
                  <w:szCs w:val="16"/>
                  <w:lang w:val="hu"/>
                </w:rPr>
                <w:t>Edafos</w:t>
              </w:r>
            </w:hyperlink>
            <w:r w:rsidRPr="006C3DEB">
              <w:rPr>
                <w:rFonts w:cs="Poppins"/>
                <w:sz w:val="16"/>
                <w:szCs w:val="16"/>
                <w:lang w:val="hu"/>
              </w:rPr>
              <w:t xml:space="preserve"> interaktív programot használják. Ez egy e-learning forrás, amely átfogó áttekintést nyújt a talajtani alapelvekről és folyamatokról. Az Edafos program a</w:t>
            </w:r>
            <w:r w:rsidRPr="006C3DEB">
              <w:rPr>
                <w:rFonts w:cs="Poppins"/>
                <w:color w:val="0070C0"/>
                <w:sz w:val="16"/>
                <w:szCs w:val="16"/>
                <w:lang w:val="hu"/>
              </w:rPr>
              <w:t xml:space="preserve"> </w:t>
            </w:r>
            <w:hyperlink r:id="rId33">
              <w:r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Spanyol Talajtani Társaság weboldalán</w:t>
              </w:r>
            </w:hyperlink>
            <w:r w:rsidRPr="006C3DEB">
              <w:rPr>
                <w:rStyle w:val="Hyperlink"/>
                <w:rFonts w:cs="Poppins"/>
                <w:sz w:val="16"/>
                <w:szCs w:val="16"/>
                <w:lang w:val="hu"/>
              </w:rPr>
              <w:t xml:space="preserve"> érhető el</w:t>
            </w:r>
            <w:r w:rsidRPr="006C3DEB">
              <w:rPr>
                <w:rFonts w:cs="Poppins"/>
                <w:color w:val="0070C0"/>
                <w:sz w:val="16"/>
                <w:szCs w:val="16"/>
                <w:lang w:val="hu"/>
              </w:rPr>
              <w:t xml:space="preserve"> </w:t>
            </w:r>
            <w:r w:rsidRPr="006C3DEB">
              <w:rPr>
                <w:rFonts w:cs="Poppins"/>
                <w:sz w:val="16"/>
                <w:szCs w:val="16"/>
                <w:lang w:val="hu"/>
              </w:rPr>
              <w:t>angol és spanyol nyelven.</w:t>
            </w:r>
            <w:r w:rsidRPr="006C3DEB">
              <w:rPr>
                <w:rFonts w:cs="Poppins"/>
                <w:color w:val="0070C0"/>
                <w:sz w:val="16"/>
                <w:szCs w:val="16"/>
                <w:lang w:val="hu"/>
              </w:rPr>
              <w:t xml:space="preserve"> </w:t>
            </w:r>
          </w:p>
          <w:p w14:paraId="23C18E4E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color w:val="0070C0"/>
                <w:sz w:val="16"/>
                <w:szCs w:val="16"/>
                <w:lang w:val="hu"/>
              </w:rPr>
            </w:pPr>
          </w:p>
          <w:p w14:paraId="537CFC82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color w:val="0070C0"/>
                <w:sz w:val="16"/>
                <w:szCs w:val="16"/>
                <w:lang w:val="hu"/>
              </w:rPr>
            </w:pPr>
            <w:r w:rsidRPr="006C3DEB">
              <w:rPr>
                <w:sz w:val="16"/>
                <w:szCs w:val="16"/>
                <w:lang w:val="hu"/>
              </w:rPr>
              <w:t xml:space="preserve">A diákok négyfős csoportokba rendeződve ellátogatnak a weboldalra, és információt keresnek a talajprofil fogalmáról, összetevőiről, képződéséről és funkcióiról. Ha az idő engedi, kitölthetik a platformon elérhető 24 kérdésből álló tesztet is. Az </w:t>
            </w:r>
            <w:r w:rsidRPr="006C3DEB">
              <w:rPr>
                <w:rFonts w:cs="Poppins"/>
                <w:i/>
                <w:iCs/>
                <w:sz w:val="16"/>
                <w:szCs w:val="16"/>
                <w:lang w:val="hu"/>
              </w:rPr>
              <w:t>Edafos</w:t>
            </w:r>
            <w:r w:rsidRPr="006C3DEB">
              <w:rPr>
                <w:rFonts w:cs="Poppins"/>
                <w:sz w:val="16"/>
                <w:szCs w:val="16"/>
                <w:lang w:val="hu"/>
              </w:rPr>
              <w:t xml:space="preserve"> program alternatívájaként az </w:t>
            </w:r>
            <w:hyperlink r:id="rId34" w:history="1">
              <w:r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Élelmezésügyi és Mezőgazdasági Világszervezet talajportálját</w:t>
              </w:r>
            </w:hyperlink>
            <w:r w:rsidRPr="006C3DEB">
              <w:rPr>
                <w:rFonts w:cs="Poppins"/>
                <w:sz w:val="16"/>
                <w:szCs w:val="16"/>
                <w:lang w:val="hu"/>
              </w:rPr>
              <w:t xml:space="preserve"> is használhatjuk.</w:t>
            </w:r>
          </w:p>
        </w:tc>
        <w:tc>
          <w:tcPr>
            <w:tcW w:w="1126" w:type="dxa"/>
            <w:shd w:val="clear" w:color="auto" w:fill="F2E7E6"/>
          </w:tcPr>
          <w:p w14:paraId="7CEFED93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30 perc</w:t>
            </w:r>
          </w:p>
        </w:tc>
      </w:tr>
      <w:tr w:rsidR="00012EF0" w:rsidRPr="006C3DEB" w14:paraId="22801AAB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43" w:type="dxa"/>
            <w:gridSpan w:val="3"/>
            <w:shd w:val="clear" w:color="auto" w:fill="9E5650"/>
          </w:tcPr>
          <w:p w14:paraId="37F3E40A" w14:textId="77777777" w:rsidR="00012EF0" w:rsidRPr="006C3DEB" w:rsidRDefault="00012EF0" w:rsidP="002319E9">
            <w:pPr>
              <w:jc w:val="center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2. tanóra</w:t>
            </w:r>
          </w:p>
        </w:tc>
      </w:tr>
      <w:tr w:rsidR="00012EF0" w:rsidRPr="006C3DEB" w14:paraId="2BD179A6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4E4E4956" w14:textId="0A347199" w:rsidR="00012EF0" w:rsidRPr="006C3DEB" w:rsidRDefault="1892865A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lastRenderedPageBreak/>
              <w:t>5E fázis</w:t>
            </w:r>
          </w:p>
        </w:tc>
        <w:tc>
          <w:tcPr>
            <w:tcW w:w="7303" w:type="dxa"/>
            <w:gridSpan w:val="2"/>
            <w:shd w:val="clear" w:color="auto" w:fill="FBF7F7"/>
          </w:tcPr>
          <w:p w14:paraId="04EDA4A1" w14:textId="51E9B24A" w:rsidR="00012EF0" w:rsidRPr="006C3DEB" w:rsidRDefault="1892865A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Érdeklődés</w:t>
            </w:r>
          </w:p>
        </w:tc>
      </w:tr>
      <w:tr w:rsidR="00012EF0" w:rsidRPr="006C3DEB" w14:paraId="2131F3DE" w14:textId="77777777" w:rsidTr="1892865A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278BCD17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 xml:space="preserve">Tantárgy </w:t>
            </w:r>
          </w:p>
        </w:tc>
        <w:tc>
          <w:tcPr>
            <w:tcW w:w="6177" w:type="dxa"/>
            <w:shd w:val="clear" w:color="auto" w:fill="F2E7E6"/>
          </w:tcPr>
          <w:p w14:paraId="3947C352" w14:textId="77777777" w:rsidR="00012EF0" w:rsidRPr="006C3DEB" w:rsidRDefault="00012EF0" w:rsidP="002319E9">
            <w:pPr>
              <w:spacing w:after="20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Biológia és geológia</w:t>
            </w:r>
          </w:p>
        </w:tc>
        <w:tc>
          <w:tcPr>
            <w:tcW w:w="1126" w:type="dxa"/>
            <w:shd w:val="clear" w:color="auto" w:fill="F2E7E6"/>
          </w:tcPr>
          <w:p w14:paraId="111D0412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  <w:tr w:rsidR="00012EF0" w:rsidRPr="006C3DEB" w14:paraId="7925E56D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78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14655083" w14:textId="77777777" w:rsidR="00012EF0" w:rsidRPr="00260F73" w:rsidRDefault="00012EF0" w:rsidP="002319E9">
            <w:pPr>
              <w:rPr>
                <w:lang w:val="es-ES_tradnl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A fenntartható fejlődési célok és a talaj</w:t>
            </w:r>
          </w:p>
        </w:tc>
        <w:tc>
          <w:tcPr>
            <w:tcW w:w="6177" w:type="dxa"/>
            <w:shd w:val="clear" w:color="auto" w:fill="FBF7F7"/>
          </w:tcPr>
          <w:p w14:paraId="0DCE624C" w14:textId="0A3FCDAE" w:rsidR="00012EF0" w:rsidRPr="00260F73" w:rsidRDefault="007557D1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i/>
                <w:iCs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A tanár felírja a táblára a kérdést: </w:t>
            </w:r>
            <w:r w:rsidR="00012EF0" w:rsidRPr="006C3DEB">
              <w:rPr>
                <w:rFonts w:cs="Poppins"/>
                <w:i/>
                <w:iCs/>
                <w:sz w:val="16"/>
                <w:szCs w:val="16"/>
                <w:lang w:val="hu"/>
              </w:rPr>
              <w:t>„Miért fontos a talaj?”</w:t>
            </w:r>
            <w:r w:rsidR="00012EF0" w:rsidRPr="006C3DEB">
              <w:rPr>
                <w:rFonts w:cs="Poppins"/>
                <w:sz w:val="16"/>
                <w:szCs w:val="16"/>
                <w:lang w:val="hu"/>
              </w:rPr>
              <w:t xml:space="preserve">. Ezután bemutat egy </w:t>
            </w:r>
            <w:hyperlink r:id="rId35">
              <w:r w:rsidR="00012EF0"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infografikát</w:t>
              </w:r>
            </w:hyperlink>
            <w:r w:rsidR="00012EF0" w:rsidRPr="006C3DEB">
              <w:rPr>
                <w:rFonts w:cs="Poppins"/>
                <w:sz w:val="16"/>
                <w:szCs w:val="16"/>
                <w:lang w:val="hu"/>
              </w:rPr>
              <w:t xml:space="preserve"> (elérhető a </w:t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fldChar w:fldCharType="begin"/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instrText xml:space="preserve"> REF _Ref182317423 \h  \* MERGEFORMAT </w:instrText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fldChar w:fldCharType="separate"/>
            </w:r>
            <w:r w:rsidR="00F53F43" w:rsidRPr="006C3DEB">
              <w:rPr>
                <w:sz w:val="16"/>
                <w:szCs w:val="16"/>
                <w:lang w:val="hu"/>
              </w:rPr>
              <w:t>3. mellékletben – A fenntartható fejlődési célok és a talaj</w:t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fldChar w:fldCharType="end"/>
            </w:r>
            <w:r w:rsidR="00012EF0" w:rsidRPr="006C3DEB">
              <w:rPr>
                <w:rFonts w:cs="Poppins"/>
                <w:sz w:val="16"/>
                <w:szCs w:val="16"/>
                <w:lang w:val="hu"/>
              </w:rPr>
              <w:t xml:space="preserve">), amely a összekapcsolja a talaj szerepét a fenntartható fejlődési célokkal. További kérdésekkel mélyíthető a fenntartható fejlődési célok témája: </w:t>
            </w:r>
            <w:r w:rsidR="00012EF0" w:rsidRPr="006C3DEB">
              <w:rPr>
                <w:rFonts w:cs="Poppins"/>
                <w:i/>
                <w:iCs/>
                <w:sz w:val="16"/>
                <w:szCs w:val="16"/>
                <w:lang w:val="hu"/>
              </w:rPr>
              <w:t>Hogyan hathat a talaj minősége és fenntartható használata a szegénység csökkentésének irányában? Miként járulhat hozzá a talajvédelem az élelmezésbiztonság javításához és az éhínség elleni küzdelemhez? Hogyan hathat a talajromlás az emberi egészségre? Miként befolyásolja a talajgazdálkodás a víz minőségét és az ivóvízellátást? Miért kulcsfontosságú a fenntartható földhasználat a felelős termelés és fogyasztás biztosításához? Hogyan segítheti a megfelelő talajgazdálkodás az éghajlatváltozás hatásainak mérséklését? Miért létfontosságú a talajmegőrzés a biodiverzitás védelmében?</w:t>
            </w:r>
          </w:p>
        </w:tc>
        <w:tc>
          <w:tcPr>
            <w:tcW w:w="1126" w:type="dxa"/>
            <w:shd w:val="clear" w:color="auto" w:fill="FBF7F7"/>
          </w:tcPr>
          <w:p w14:paraId="419DB3A2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10 </w:t>
            </w:r>
          </w:p>
          <w:p w14:paraId="5A012644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75331613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3DDF87ED" w14:textId="77777777" w:rsidR="00012EF0" w:rsidRPr="006C3DEB" w:rsidRDefault="00012EF0" w:rsidP="002319E9">
            <w:pPr>
              <w:rPr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Tartsuk életben a talajt!</w:t>
            </w:r>
          </w:p>
        </w:tc>
        <w:tc>
          <w:tcPr>
            <w:tcW w:w="6177" w:type="dxa"/>
            <w:shd w:val="clear" w:color="auto" w:fill="F2E7E6"/>
          </w:tcPr>
          <w:p w14:paraId="436E565B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Poppins"/>
                <w:i/>
                <w:iCs/>
                <w:sz w:val="16"/>
                <w:szCs w:val="16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Miután megértették a talaj fontosságát, a diákoknak tudatosítaniuk kell, hogy nem minden talaj képes biztosítani ezeket az előnyöket, mivel sok helyen erózió és termékenységvesztés tapasztalható. A cél az, hogy felébresszük a diákok felelősségtudatát a talajvédelem fontosságával kapcsolatban. Végül a tanár a következő kérdést teszi fel a diákoknak: </w:t>
            </w:r>
            <w:r w:rsidRPr="006C3DEB">
              <w:rPr>
                <w:rFonts w:cs="Poppins"/>
                <w:i/>
                <w:iCs/>
                <w:sz w:val="16"/>
                <w:szCs w:val="16"/>
                <w:lang w:val="hu"/>
              </w:rPr>
              <w:t xml:space="preserve">Szerintetek milyen állapotban van a városunk talaja? Még mindig termékeny? Mire használjuk? </w:t>
            </w:r>
          </w:p>
        </w:tc>
        <w:tc>
          <w:tcPr>
            <w:tcW w:w="1126" w:type="dxa"/>
            <w:shd w:val="clear" w:color="auto" w:fill="F2E7E6"/>
          </w:tcPr>
          <w:p w14:paraId="7AF3B0EE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10 </w:t>
            </w:r>
          </w:p>
          <w:p w14:paraId="71D78C6D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42CA100E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43E2C712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Virtuális felfedezés</w:t>
            </w:r>
          </w:p>
        </w:tc>
        <w:tc>
          <w:tcPr>
            <w:tcW w:w="6177" w:type="dxa"/>
            <w:shd w:val="clear" w:color="auto" w:fill="FBF7F7"/>
          </w:tcPr>
          <w:p w14:paraId="6DFBD43B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color w:val="FF0000"/>
                <w:sz w:val="16"/>
                <w:szCs w:val="16"/>
                <w:highlight w:val="yellow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A diákok négyfős csoportokban műholdfelvételek segítségével (pl. </w:t>
            </w:r>
            <w:hyperlink r:id="rId36">
              <w:r w:rsidRPr="006C3DEB">
                <w:rPr>
                  <w:rStyle w:val="Hyperlink"/>
                  <w:rFonts w:eastAsia="Poppins" w:cs="Poppins"/>
                  <w:sz w:val="16"/>
                  <w:szCs w:val="16"/>
                  <w:lang w:val="hu"/>
                </w:rPr>
                <w:t>EarthExplorer</w:t>
              </w:r>
            </w:hyperlink>
            <w:r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, </w:t>
            </w:r>
            <w:hyperlink r:id="rId37" w:history="1">
              <w:r w:rsidRPr="006C3DEB">
                <w:rPr>
                  <w:rStyle w:val="Hyperlink"/>
                  <w:rFonts w:eastAsia="Poppins" w:cs="Poppins"/>
                  <w:sz w:val="16"/>
                  <w:szCs w:val="16"/>
                  <w:lang w:val="hu"/>
                </w:rPr>
                <w:t>Google Earth</w:t>
              </w:r>
            </w:hyperlink>
            <w:r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 vagy az </w:t>
            </w:r>
            <w:hyperlink r:id="rId38" w:history="1">
              <w:r w:rsidRPr="006C3DEB">
                <w:rPr>
                  <w:rStyle w:val="Hyperlink"/>
                  <w:rFonts w:eastAsia="Poppins" w:cs="Poppins"/>
                  <w:sz w:val="16"/>
                  <w:szCs w:val="16"/>
                  <w:lang w:val="hu"/>
                </w:rPr>
                <w:t>Instituto Nacional de Pesquisas Espaciais</w:t>
              </w:r>
            </w:hyperlink>
            <w:r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 rendszerének használatával) megvizsgálják, hogy a helyi talaj termékeny-e (pl. van-e növényzet, művelt földterület). Pusztán a műholdképek alapján is megállapítható, hogy a talaj alkalmas-e növényzet fenntartására.</w:t>
            </w:r>
          </w:p>
        </w:tc>
        <w:tc>
          <w:tcPr>
            <w:tcW w:w="1126" w:type="dxa"/>
            <w:shd w:val="clear" w:color="auto" w:fill="FBF7F7"/>
          </w:tcPr>
          <w:p w14:paraId="7109BB57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20 </w:t>
            </w:r>
          </w:p>
          <w:p w14:paraId="1D64E5A1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65E84B39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5CD6B643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A mi talajunk</w:t>
            </w:r>
          </w:p>
        </w:tc>
        <w:tc>
          <w:tcPr>
            <w:tcW w:w="6177" w:type="dxa"/>
            <w:shd w:val="clear" w:color="auto" w:fill="F2E7E6"/>
          </w:tcPr>
          <w:p w14:paraId="341B05A0" w14:textId="1817B08E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Poppins" w:cs="Poppins"/>
                <w:sz w:val="16"/>
                <w:szCs w:val="16"/>
                <w:lang w:val="hu"/>
              </w:rPr>
            </w:pPr>
            <w:r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A végső szakaszban a helyi talajminták laboratóriumi elemzése következik. A tanár felteszi a kérdést: </w:t>
            </w:r>
            <w:r w:rsidRPr="006C3DEB">
              <w:rPr>
                <w:rFonts w:eastAsia="Poppins" w:cs="Poppins"/>
                <w:i/>
                <w:iCs/>
                <w:sz w:val="16"/>
                <w:szCs w:val="16"/>
                <w:lang w:val="hu"/>
              </w:rPr>
              <w:t>Milyen tulajdonságokkal kell rendelkeznie a talajnak ahhoz, hogy termékeny legyen?</w:t>
            </w:r>
            <w:r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 A diákok válaszait felírja a táblára: szerves anyag, mikroorganizmusok, nedvességtartalom, tápanyag-megtartás stb.</w:t>
            </w:r>
          </w:p>
          <w:p w14:paraId="0BB3AA70" w14:textId="478644E9" w:rsidR="00012EF0" w:rsidRPr="00260F73" w:rsidRDefault="007557D1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Poppins" w:cs="Poppins"/>
                <w:sz w:val="16"/>
                <w:szCs w:val="16"/>
                <w:lang w:val="hu"/>
              </w:rPr>
            </w:pPr>
            <w:r w:rsidRPr="006C3DEB">
              <w:rPr>
                <w:rFonts w:eastAsia="Poppins" w:cs="Poppins"/>
                <w:sz w:val="16"/>
                <w:szCs w:val="16"/>
                <w:lang w:val="hu"/>
              </w:rPr>
              <w:t>Ezután azt javasolja, hogy a helyi talajminták elemzésével derítsék ki, vajon a környék talajában megtalálhatók-e ezek az elemek. A diákok négyfős csoportokat alkotnak. Mindegyik csoport egy adott városi vagy külvárosi területet kap, ahonnan talajmintát kell gyűjteniük, hogy azt később laboratóriumban vagy tantermi környezetben megvizsgálják. A diákok kapcsolatba léphetnek helyi gazdaságokkal vagy szervezetekkel is, hogy változatosabb talajmintákhoz jussanak.</w:t>
            </w:r>
          </w:p>
          <w:p w14:paraId="069E3FF7" w14:textId="6D1BF657" w:rsidR="00012EF0" w:rsidRPr="006C3DEB" w:rsidDel="00767276" w:rsidRDefault="007557D1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Poppins" w:cs="Poppins"/>
                <w:sz w:val="16"/>
                <w:szCs w:val="16"/>
                <w:lang w:val="en-GB"/>
              </w:rPr>
            </w:pPr>
            <w:r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A tanár elmagyarázza a mintavétel helyes módját (lásd </w:t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begin"/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instrText xml:space="preserve"> REF _Ref182317213 \h  \* MERGEFORMAT </w:instrText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separate"/>
            </w:r>
            <w:r w:rsidR="00F53F43" w:rsidRPr="006C3DEB">
              <w:rPr>
                <w:sz w:val="16"/>
                <w:szCs w:val="16"/>
                <w:lang w:val="hu"/>
              </w:rPr>
              <w:t>1. melléklet – Talajmintavétel</w:t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end"/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t xml:space="preserve">), és kiosztja a csoportoknak a kitöltendő adatlapot (lásd </w:t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begin"/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instrText xml:space="preserve"> REF _Ref182317331 \h  \* MERGEFORMAT </w:instrText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separate"/>
            </w:r>
            <w:r w:rsidR="00F53F43" w:rsidRPr="006C3DEB">
              <w:rPr>
                <w:sz w:val="16"/>
                <w:szCs w:val="16"/>
                <w:lang w:val="hu"/>
              </w:rPr>
              <w:t>2. melléklet – Adatlap</w:t>
            </w:r>
            <w:r w:rsidR="00150A9E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end"/>
            </w:r>
            <w:r w:rsidR="00012EF0" w:rsidRPr="006C3DEB">
              <w:rPr>
                <w:rFonts w:eastAsia="Poppins" w:cs="Poppins"/>
                <w:sz w:val="16"/>
                <w:szCs w:val="16"/>
                <w:lang w:val="hu"/>
              </w:rPr>
              <w:t>).</w:t>
            </w:r>
          </w:p>
        </w:tc>
        <w:tc>
          <w:tcPr>
            <w:tcW w:w="1126" w:type="dxa"/>
            <w:shd w:val="clear" w:color="auto" w:fill="F2E7E6"/>
          </w:tcPr>
          <w:p w14:paraId="00089FD4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15 perc</w:t>
            </w:r>
          </w:p>
        </w:tc>
      </w:tr>
      <w:tr w:rsidR="00012EF0" w:rsidRPr="006C3DEB" w14:paraId="1BDC337B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43" w:type="dxa"/>
            <w:gridSpan w:val="3"/>
            <w:shd w:val="clear" w:color="auto" w:fill="9E5650"/>
          </w:tcPr>
          <w:p w14:paraId="1B9AC74A" w14:textId="77777777" w:rsidR="00012EF0" w:rsidRPr="006C3DEB" w:rsidRDefault="00012EF0" w:rsidP="002319E9">
            <w:pPr>
              <w:jc w:val="center"/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3. tanóra</w:t>
            </w:r>
          </w:p>
        </w:tc>
      </w:tr>
      <w:tr w:rsidR="00012EF0" w:rsidRPr="006C3DEB" w14:paraId="54EA71D1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0FA43F30" w14:textId="394D61D3" w:rsidR="00012EF0" w:rsidRPr="006C3DEB" w:rsidRDefault="1892865A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5E fázis</w:t>
            </w:r>
          </w:p>
        </w:tc>
        <w:tc>
          <w:tcPr>
            <w:tcW w:w="7303" w:type="dxa"/>
            <w:gridSpan w:val="2"/>
            <w:shd w:val="clear" w:color="auto" w:fill="FBF7F7"/>
          </w:tcPr>
          <w:p w14:paraId="70B46DF0" w14:textId="58DA4380" w:rsidR="00012EF0" w:rsidRPr="006C3DEB" w:rsidRDefault="1892865A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Elköteleződés</w:t>
            </w:r>
          </w:p>
        </w:tc>
      </w:tr>
      <w:tr w:rsidR="00012EF0" w:rsidRPr="006C3DEB" w14:paraId="4DABF525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69AFC81A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 xml:space="preserve">Tantárgy </w:t>
            </w:r>
          </w:p>
        </w:tc>
        <w:tc>
          <w:tcPr>
            <w:tcW w:w="6177" w:type="dxa"/>
            <w:shd w:val="clear" w:color="auto" w:fill="F2E7E6"/>
          </w:tcPr>
          <w:p w14:paraId="179C8628" w14:textId="77777777" w:rsidR="00012EF0" w:rsidRPr="006C3DEB" w:rsidRDefault="00012EF0" w:rsidP="002319E9">
            <w:pPr>
              <w:spacing w:after="20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Biológia és geológia</w:t>
            </w:r>
          </w:p>
        </w:tc>
        <w:tc>
          <w:tcPr>
            <w:tcW w:w="1126" w:type="dxa"/>
            <w:shd w:val="clear" w:color="auto" w:fill="F2E7E6"/>
          </w:tcPr>
          <w:p w14:paraId="6AD377E8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  <w:tr w:rsidR="00012EF0" w:rsidRPr="006C3DEB" w14:paraId="7BD66905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58E85BA4" w14:textId="77777777" w:rsidR="00012EF0" w:rsidRPr="006C3DEB" w:rsidRDefault="00012EF0" w:rsidP="002319E9">
            <w:pPr>
              <w:rPr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Nedvességtartalom</w:t>
            </w:r>
          </w:p>
          <w:p w14:paraId="65107C31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</w:p>
        </w:tc>
        <w:tc>
          <w:tcPr>
            <w:tcW w:w="6177" w:type="dxa"/>
            <w:shd w:val="clear" w:color="auto" w:fill="FBF7F7"/>
          </w:tcPr>
          <w:p w14:paraId="447946EE" w14:textId="3F34B38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Poppins" w:cs="Poppins"/>
                <w:sz w:val="16"/>
                <w:szCs w:val="16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Minden csoport kiszámítja a talajmintája nedvességtartalmát, amely alapvető tényező a termékenység meghatározásában. Vegyenek egy edényt (pl. Petri-csészét vagy óraüveget), és jegyezzék fel az üres edény tömegét (Ü)! Adjanak hozzá 10–30 gramm talajt! Mérjék le az edénnyel </w:t>
            </w:r>
            <w:r w:rsidRPr="006C3DEB">
              <w:rPr>
                <w:rFonts w:cs="Poppins"/>
                <w:sz w:val="16"/>
                <w:szCs w:val="16"/>
                <w:lang w:val="hu"/>
              </w:rPr>
              <w:lastRenderedPageBreak/>
              <w:t xml:space="preserve">együtt! Ez lesz a nedves talaj tömege (N talaj). Ezután szárítószekrényben vagy sütőben 105 °C-on 24 órán keresztül hevítjük a mintát. (lásd </w:t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begin"/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instrText xml:space="preserve"> REF _Ref182317474 \h  \* MERGEFORMAT </w:instrText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separate"/>
            </w:r>
            <w:r w:rsidR="00F53F43" w:rsidRPr="006C3DEB">
              <w:rPr>
                <w:sz w:val="16"/>
                <w:szCs w:val="16"/>
                <w:lang w:val="hu"/>
              </w:rPr>
              <w:t>7. melléklet – Kísérletek</w:t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end"/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t>)</w:t>
            </w:r>
          </w:p>
        </w:tc>
        <w:tc>
          <w:tcPr>
            <w:tcW w:w="1126" w:type="dxa"/>
            <w:shd w:val="clear" w:color="auto" w:fill="FBF7F7"/>
          </w:tcPr>
          <w:p w14:paraId="7BA2FE36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lastRenderedPageBreak/>
              <w:t xml:space="preserve">15 </w:t>
            </w:r>
          </w:p>
          <w:p w14:paraId="36FF5115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2BCFE028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6B87CF36" w14:textId="77777777" w:rsidR="00012EF0" w:rsidRPr="006C3DEB" w:rsidRDefault="00012EF0" w:rsidP="002319E9">
            <w:pPr>
              <w:rPr>
                <w:lang w:val="en-GB"/>
              </w:rPr>
            </w:pPr>
            <w:r w:rsidRPr="006C3DEB">
              <w:rPr>
                <w:rFonts w:eastAsia="Poppins" w:cs="Poppins"/>
                <w:sz w:val="22"/>
                <w:szCs w:val="22"/>
                <w:lang w:val="hu"/>
              </w:rPr>
              <w:t>Szervesanyag-tartalom</w:t>
            </w:r>
          </w:p>
          <w:p w14:paraId="5425481F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</w:p>
        </w:tc>
        <w:tc>
          <w:tcPr>
            <w:tcW w:w="6177" w:type="dxa"/>
            <w:shd w:val="clear" w:color="auto" w:fill="F2E7E6"/>
          </w:tcPr>
          <w:p w14:paraId="354CB0B1" w14:textId="70151834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eastAsia="Poppins" w:cs="Poppins"/>
                <w:sz w:val="16"/>
                <w:szCs w:val="16"/>
                <w:lang w:val="hu"/>
              </w:rPr>
              <w:t>Minden csoport elemzi a talajmintájának szervesanyag-tartalmát. Mindegyik csoport vegyen egy-egy, kb. 10 grammos talajmintát, és helyezzék egy Petri-csészébe vagy óraüvegbe! Adjanak hozzá néhány csepp hidrogén-peroxidot! Ha a talaj magas szervesanyag-tartalmú, pezsgés figyelhető meg. Ha a talaj szerves anyagban szegény, nem történik reakció. A pezsgést egy enzim, a kataláz jelenléte okozza,  amely az állati és növényi szövetek sejtjeiben is megtalálható.</w:t>
            </w:r>
          </w:p>
          <w:p w14:paraId="5A235190" w14:textId="107D77B8" w:rsidR="00012EF0" w:rsidRPr="006C3DEB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sz w:val="16"/>
                <w:szCs w:val="16"/>
                <w:highlight w:val="yellow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A pezsgés mértéke alapján a szervesanyag-tartalom besorolása: szegény, ha nincs pezsgés; mérsékelt, ha enyhe pezsgés tapasztalható; illetve magas intenzív pezsgés és/vagy habképződés esetén. Lásd </w:t>
            </w:r>
            <w:r w:rsidR="00F16010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begin"/>
            </w:r>
            <w:r w:rsidR="00F16010" w:rsidRPr="006C3DEB">
              <w:rPr>
                <w:rFonts w:eastAsia="Poppins" w:cs="Poppins"/>
                <w:sz w:val="16"/>
                <w:szCs w:val="16"/>
                <w:lang w:val="hu"/>
              </w:rPr>
              <w:instrText xml:space="preserve"> REF _Ref182317474 \h  \* MERGEFORMAT </w:instrText>
            </w:r>
            <w:r w:rsidR="00F16010" w:rsidRPr="006C3DEB">
              <w:rPr>
                <w:rFonts w:eastAsia="Poppins" w:cs="Poppins"/>
                <w:sz w:val="16"/>
                <w:szCs w:val="16"/>
                <w:lang w:val="hu"/>
              </w:rPr>
            </w:r>
            <w:r w:rsidR="00F16010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separate"/>
            </w:r>
            <w:r w:rsidR="00F16010" w:rsidRPr="006C3DEB">
              <w:rPr>
                <w:sz w:val="16"/>
                <w:szCs w:val="16"/>
                <w:lang w:val="hu"/>
              </w:rPr>
              <w:t>7. melléklet – Kísérletek</w:t>
            </w:r>
            <w:r w:rsidR="00F16010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end"/>
            </w:r>
            <w:r w:rsidR="00F16010">
              <w:rPr>
                <w:rFonts w:eastAsia="Poppins" w:cs="Poppins"/>
                <w:sz w:val="16"/>
                <w:szCs w:val="16"/>
                <w:lang w:val="hu"/>
              </w:rPr>
              <w:t>.</w:t>
            </w:r>
          </w:p>
        </w:tc>
        <w:tc>
          <w:tcPr>
            <w:tcW w:w="1126" w:type="dxa"/>
            <w:shd w:val="clear" w:color="auto" w:fill="F2E7E6"/>
          </w:tcPr>
          <w:p w14:paraId="17FCE44C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15 </w:t>
            </w:r>
          </w:p>
          <w:p w14:paraId="5BCEE910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66027D73" w14:textId="77777777" w:rsidTr="1892865A">
        <w:trPr>
          <w:trHeight w:val="3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60D73419" w14:textId="46C2A29A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Tápanyag-megtartó képesség</w:t>
            </w:r>
          </w:p>
          <w:p w14:paraId="3AF68D8E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</w:p>
        </w:tc>
        <w:tc>
          <w:tcPr>
            <w:tcW w:w="6177" w:type="dxa"/>
            <w:shd w:val="clear" w:color="auto" w:fill="FBF7F7"/>
          </w:tcPr>
          <w:p w14:paraId="1FA15EB3" w14:textId="14BD3212" w:rsidR="00012EF0" w:rsidRPr="00BD7FD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Minden csoport elemzi a talaj tápanyag-megtartó képességét, amely szintén kulcsfontosságú tényező a termékenység meghatározásában. Mindegyik csoport vegyen egy-egy tölcsért, főzőpoharat és szűrőpapírt (tölcsér alakú vagy kávéfilter is használható)! Helyezzék a szűrőpapírt a tölcsérbe, és töltsék meg talajmintával! Adjanak hozzá 100 ml 0,4 n réz-szulfát (CuSO</w:t>
            </w:r>
            <w:r w:rsidRPr="006C3DEB">
              <w:rPr>
                <w:rFonts w:eastAsia="Arial" w:cs="Poppins"/>
                <w:sz w:val="16"/>
                <w:szCs w:val="16"/>
                <w:vertAlign w:val="subscript"/>
                <w:lang w:val="hu"/>
              </w:rPr>
              <w:t>4</w:t>
            </w:r>
            <w:r w:rsidRPr="006C3DEB">
              <w:rPr>
                <w:rFonts w:eastAsia="Arial" w:cs="Poppins"/>
                <w:sz w:val="16"/>
                <w:szCs w:val="16"/>
                <w:lang w:val="hu"/>
              </w:rPr>
              <w:t>)-oldatot (</w:t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begin"/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instrText xml:space="preserve"> REF _Ref182317474 \h  \* MERGEFORMAT </w:instrText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separate"/>
            </w:r>
            <w:r w:rsidR="00F53F43" w:rsidRPr="006C3DEB">
              <w:rPr>
                <w:sz w:val="16"/>
                <w:szCs w:val="16"/>
                <w:lang w:val="hu"/>
              </w:rPr>
              <w:t>7. melléklet – Kísérletek</w:t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fldChar w:fldCharType="end"/>
            </w:r>
            <w:r w:rsidR="003E73C6" w:rsidRPr="006C3DEB">
              <w:rPr>
                <w:rFonts w:eastAsia="Poppins" w:cs="Poppins"/>
                <w:sz w:val="16"/>
                <w:szCs w:val="16"/>
                <w:lang w:val="hu"/>
              </w:rPr>
              <w:t>)!</w:t>
            </w:r>
          </w:p>
          <w:p w14:paraId="0CBAB1E7" w14:textId="77777777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Figyeljék meg a szűrt oldat színét! Minél átlátszóbb, annál nagyobb a talaj tápanyag-megtartó képessége. Az oldat színe eltérhet az eredeti kéktől, mivel más kémiai elemekkel is reakcióba léphet. </w:t>
            </w:r>
          </w:p>
        </w:tc>
        <w:tc>
          <w:tcPr>
            <w:tcW w:w="1126" w:type="dxa"/>
            <w:shd w:val="clear" w:color="auto" w:fill="FBF7F7"/>
          </w:tcPr>
          <w:p w14:paraId="71479939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25</w:t>
            </w:r>
          </w:p>
          <w:p w14:paraId="62CE0349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  <w:p w14:paraId="1460F0CC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  <w:tr w:rsidR="00012EF0" w:rsidRPr="006C3DEB" w14:paraId="225E0C2B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43" w:type="dxa"/>
            <w:gridSpan w:val="3"/>
            <w:shd w:val="clear" w:color="auto" w:fill="9E5650"/>
          </w:tcPr>
          <w:p w14:paraId="08939F97" w14:textId="77777777" w:rsidR="00012EF0" w:rsidRPr="006C3DEB" w:rsidRDefault="00012EF0" w:rsidP="002319E9">
            <w:pPr>
              <w:jc w:val="center"/>
              <w:rPr>
                <w:rFonts w:eastAsia="Arial" w:cstheme="minorHAnsi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4. tanóra</w:t>
            </w:r>
          </w:p>
        </w:tc>
      </w:tr>
      <w:tr w:rsidR="00012EF0" w:rsidRPr="006C3DEB" w14:paraId="3AB56FD1" w14:textId="77777777" w:rsidTr="1892865A">
        <w:trPr>
          <w:trHeight w:val="3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383E55C5" w14:textId="2EFD8019" w:rsidR="00012EF0" w:rsidRPr="006C3DEB" w:rsidRDefault="1892865A" w:rsidP="002319E9">
            <w:pPr>
              <w:rPr>
                <w:rFonts w:cs="Poppins"/>
                <w:sz w:val="22"/>
                <w:szCs w:val="22"/>
                <w:lang w:val="en-GB"/>
              </w:rPr>
            </w:pPr>
            <w:r w:rsidRPr="006C3DEB">
              <w:rPr>
                <w:rFonts w:cs="Poppins"/>
                <w:sz w:val="22"/>
                <w:szCs w:val="22"/>
                <w:lang w:val="hu"/>
              </w:rPr>
              <w:t>5E fázis</w:t>
            </w:r>
          </w:p>
        </w:tc>
        <w:tc>
          <w:tcPr>
            <w:tcW w:w="7303" w:type="dxa"/>
            <w:gridSpan w:val="2"/>
            <w:shd w:val="clear" w:color="auto" w:fill="FBF7F7"/>
          </w:tcPr>
          <w:p w14:paraId="5D665AC7" w14:textId="29F18923" w:rsidR="00012EF0" w:rsidRPr="006C3DEB" w:rsidRDefault="1892865A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Elköteleződés, érvgyűjtés és elmélyülés</w:t>
            </w:r>
          </w:p>
        </w:tc>
      </w:tr>
      <w:tr w:rsidR="00012EF0" w:rsidRPr="006C3DEB" w14:paraId="3C0B341D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0D059CD3" w14:textId="77777777" w:rsidR="00012EF0" w:rsidRPr="006C3DEB" w:rsidRDefault="00012EF0" w:rsidP="002319E9">
            <w:pPr>
              <w:rPr>
                <w:rFonts w:cs="Poppins"/>
                <w:sz w:val="22"/>
                <w:szCs w:val="22"/>
                <w:lang w:val="en-GB"/>
              </w:rPr>
            </w:pPr>
            <w:r w:rsidRPr="006C3DEB">
              <w:rPr>
                <w:rFonts w:cs="Poppins"/>
                <w:sz w:val="22"/>
                <w:szCs w:val="22"/>
                <w:lang w:val="hu"/>
              </w:rPr>
              <w:t xml:space="preserve">Tantárgy </w:t>
            </w:r>
          </w:p>
        </w:tc>
        <w:tc>
          <w:tcPr>
            <w:tcW w:w="6177" w:type="dxa"/>
            <w:shd w:val="clear" w:color="auto" w:fill="F2E7E6"/>
          </w:tcPr>
          <w:p w14:paraId="2B5DFDE8" w14:textId="77777777" w:rsidR="00012EF0" w:rsidRPr="006C3DEB" w:rsidRDefault="00012EF0" w:rsidP="002319E9">
            <w:pPr>
              <w:spacing w:after="20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 Földrajz</w:t>
            </w:r>
          </w:p>
        </w:tc>
        <w:tc>
          <w:tcPr>
            <w:tcW w:w="1126" w:type="dxa"/>
            <w:shd w:val="clear" w:color="auto" w:fill="F2E7E6"/>
          </w:tcPr>
          <w:p w14:paraId="4FE26A0C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  <w:tr w:rsidR="00012EF0" w:rsidRPr="006C3DEB" w14:paraId="62632E57" w14:textId="77777777" w:rsidTr="1892865A">
        <w:trPr>
          <w:trHeight w:val="6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14DB09A4" w14:textId="77777777" w:rsidR="00012EF0" w:rsidRPr="006C3DEB" w:rsidRDefault="00012EF0" w:rsidP="002319E9">
            <w:pPr>
              <w:rPr>
                <w:rFonts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Nedvességtartalom II</w:t>
            </w:r>
          </w:p>
        </w:tc>
        <w:tc>
          <w:tcPr>
            <w:tcW w:w="6177" w:type="dxa"/>
            <w:shd w:val="clear" w:color="auto" w:fill="FBF7F7"/>
          </w:tcPr>
          <w:p w14:paraId="320D8889" w14:textId="2361BEA4" w:rsidR="00012EF0" w:rsidRPr="00BD7FD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Minden csoport kiveszi a talajmintáját a szárítószekrényből vagy sütőből, hagyja kihűlni, majd újra leméri. A diákok kiszámítják talajmintájuk nedvességtartalmának százalékos értékét az adatlapon található képlet segítségével (lásd </w:t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fldChar w:fldCharType="begin"/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instrText xml:space="preserve"> REF _Ref182317331 \h  \* MERGEFORMAT </w:instrText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fldChar w:fldCharType="separate"/>
            </w:r>
            <w:r w:rsidR="00F53F43" w:rsidRPr="006C3DEB">
              <w:rPr>
                <w:sz w:val="16"/>
                <w:szCs w:val="16"/>
                <w:lang w:val="hu"/>
              </w:rPr>
              <w:t>2. melléklet – Adatlap</w:t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fldChar w:fldCharType="end"/>
            </w:r>
            <w:r w:rsidR="00150A9E" w:rsidRPr="006C3DEB">
              <w:rPr>
                <w:rFonts w:cs="Poppins"/>
                <w:sz w:val="16"/>
                <w:szCs w:val="16"/>
                <w:lang w:val="hu"/>
              </w:rPr>
              <w:t>).</w:t>
            </w:r>
          </w:p>
        </w:tc>
        <w:tc>
          <w:tcPr>
            <w:tcW w:w="1126" w:type="dxa"/>
            <w:shd w:val="clear" w:color="auto" w:fill="FBF7F7"/>
          </w:tcPr>
          <w:p w14:paraId="4C3BACD6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10</w:t>
            </w:r>
          </w:p>
          <w:p w14:paraId="28626902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3805AF4A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11F5BDCA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Megbeszélés</w:t>
            </w:r>
          </w:p>
        </w:tc>
        <w:tc>
          <w:tcPr>
            <w:tcW w:w="6177" w:type="dxa"/>
            <w:shd w:val="clear" w:color="auto" w:fill="F2E7E6"/>
          </w:tcPr>
          <w:p w14:paraId="1B7E9D5E" w14:textId="4AB10AEF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A diákok megosztják egymással az eredményeiket. Közösen reflektálnak arra, hogy a városukban található talajok termékenyek-e vagy sem, és mit lehetne tenni a termékenység megőrzése vagy helyreállítása érdekében. A tanár bevezeti a regeneratív mezőgazdaság fogalmát egy videó segítségével (</w:t>
            </w:r>
            <w:hyperlink r:id="rId39" w:history="1">
              <w:r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1. lehetőség</w:t>
              </w:r>
            </w:hyperlink>
            <w:r w:rsidRPr="006C3DEB">
              <w:rPr>
                <w:rFonts w:cs="Poppins"/>
                <w:sz w:val="16"/>
                <w:szCs w:val="16"/>
                <w:lang w:val="hu"/>
              </w:rPr>
              <w:t xml:space="preserve">, </w:t>
            </w:r>
            <w:hyperlink r:id="rId40" w:history="1">
              <w:r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2. lehetőség</w:t>
              </w:r>
            </w:hyperlink>
            <w:r w:rsidRPr="006C3DEB">
              <w:rPr>
                <w:rFonts w:cs="Poppins"/>
                <w:sz w:val="16"/>
                <w:szCs w:val="16"/>
                <w:lang w:val="hu"/>
              </w:rPr>
              <w:t>).</w:t>
            </w:r>
          </w:p>
          <w:p w14:paraId="6367CE5A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Az 1. videó leírása: A regeneratív mezőgazdaság hatékony módszer a biodiverzitás helyreállítására és az éghajlat stabilizálására, de mit is jelent pontosan? A videó három különböző regeneratív gyakorlatot mutat be, amelyek egyszerre támogatják az élelmiszer-termelést és a talaj megújulását.</w:t>
            </w:r>
          </w:p>
          <w:p w14:paraId="20643D2C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A 2. videó leírása: A regeneratív mezőgazdaság segíthet az éghajlatváltozás hatásainak mérséklésében, miközben helyreállítja az ökoszisztémákat, valamint a víz- és szénkörforgást, és ösztönzi a gazdasági fejlődést. De miben is áll a regeneratív mezőgazdaság? A Natural Resources Defense Council 113 gazdálkodóval és állattenyésztővel készített interjút, hogy megtudja, mit jelent számukra a regeneratív mezőgazdaság. Az eredmény az lett, hogy a regeneratív mezőgazdaság sokkal több, mint egy gazdálkodási módszer. A Kiss the Ground közreműködésével készült videó összefoglalja a regeneratív mezőgazdaság lényegét a megkérdezett termelők szemszögéből. </w:t>
            </w:r>
          </w:p>
        </w:tc>
        <w:tc>
          <w:tcPr>
            <w:tcW w:w="1126" w:type="dxa"/>
            <w:shd w:val="clear" w:color="auto" w:fill="F2E7E6"/>
          </w:tcPr>
          <w:p w14:paraId="408B78BB" w14:textId="77777777" w:rsidR="00012EF0" w:rsidRPr="006C3DEB" w:rsidRDefault="00012EF0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15 </w:t>
            </w:r>
          </w:p>
          <w:p w14:paraId="41A37D2B" w14:textId="77777777" w:rsidR="00012EF0" w:rsidRPr="006C3DEB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6FE0E295" w14:textId="77777777" w:rsidTr="1892865A">
        <w:trPr>
          <w:trHeight w:val="6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4D228D76" w14:textId="1FC43F71" w:rsidR="00012EF0" w:rsidRPr="006C3DEB" w:rsidRDefault="00012EF0" w:rsidP="002319E9">
            <w:pPr>
              <w:rPr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lastRenderedPageBreak/>
              <w:t>Adatfeldolgozás I</w:t>
            </w:r>
          </w:p>
          <w:p w14:paraId="4199D111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</w:p>
        </w:tc>
        <w:tc>
          <w:tcPr>
            <w:tcW w:w="6177" w:type="dxa"/>
            <w:shd w:val="clear" w:color="auto" w:fill="FBF7F7"/>
          </w:tcPr>
          <w:p w14:paraId="44F653EA" w14:textId="533F1E6F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Poppins"/>
                <w:sz w:val="16"/>
                <w:szCs w:val="16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 xml:space="preserve">Miután minden szükséges kísérletet elvégeztek, és a különböző talajminták összes paraméterét rögzítették, a diákok négyfős csoportokban dolgozzák fel az eredményeket egy interaktív térképes eszközön (pl. </w:t>
            </w:r>
            <w:hyperlink r:id="rId41" w:history="1">
              <w:r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MyMaps</w:t>
              </w:r>
            </w:hyperlink>
            <w:r w:rsidRPr="006C3DEB">
              <w:rPr>
                <w:rFonts w:cs="Poppins"/>
                <w:sz w:val="16"/>
                <w:szCs w:val="16"/>
                <w:lang w:val="hu"/>
              </w:rPr>
              <w:t xml:space="preserve">, </w:t>
            </w:r>
            <w:hyperlink r:id="rId42" w:history="1">
              <w:r w:rsidRPr="006C3DEB">
                <w:rPr>
                  <w:rStyle w:val="Hyperlink"/>
                  <w:rFonts w:cs="Poppins"/>
                  <w:sz w:val="16"/>
                  <w:szCs w:val="16"/>
                  <w:lang w:val="hu"/>
                </w:rPr>
                <w:t>Bing</w:t>
              </w:r>
            </w:hyperlink>
            <w:r w:rsidRPr="006C3DEB">
              <w:rPr>
                <w:rFonts w:cs="Poppins"/>
                <w:sz w:val="16"/>
                <w:szCs w:val="16"/>
                <w:lang w:val="hu"/>
              </w:rPr>
              <w:t xml:space="preserve">), amely földrajzi információs rendszerként is használható. Ezek a térinformatikai rendszerek lehetővé teszik, hogy a diákok georeferált információkkal dolgozzanak, területi adatokat elemezzenek és vizualizáljanak, valamint összefüggéseket keressenek a talaj tulajdonságai és elhelyezkedése között. </w:t>
            </w:r>
          </w:p>
          <w:p w14:paraId="38FE1093" w14:textId="77777777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A tanár előre elkészíti a térképet egy „Nedvességtartalom” réteggel. Minden csoport bejelöli egy tűvel a talajminta gyűjtésének koordinátáit. Feljegyzik a talaj nedvességtartalmát, és röviden jellemzik a talajmintát. Végül feltöltenek egy fotót az adott területről. A tű színének kiválasztása az eredmények alapján történik. Zöld: magas nedvességtartalom, sárga: közepes nedvességtartalom, piros: alacsony nedvességtartalom.</w:t>
            </w:r>
          </w:p>
          <w:p w14:paraId="05CEA5B5" w14:textId="58351391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A tanár ezután létrehoz még két új réteget: tápanyag-megtartó képesség, szervesanyag-tartalom. A diákok ugyanazzal a módszerrel dolgoznak, mint az előzőekben. Új tűt helyeznek el az eredeti mellé, a megfelelő színnel jelölik az eredményt, rögzítik az adatokat és a talajleírást, majd feltöltik a már korábban készített fotót.</w:t>
            </w:r>
          </w:p>
        </w:tc>
        <w:tc>
          <w:tcPr>
            <w:tcW w:w="1126" w:type="dxa"/>
            <w:shd w:val="clear" w:color="auto" w:fill="FBF7F7"/>
          </w:tcPr>
          <w:p w14:paraId="63B7BD1C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30 perc </w:t>
            </w:r>
          </w:p>
          <w:p w14:paraId="1ADEC965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260F73" w14:paraId="706F3D39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2161657E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 xml:space="preserve"> Tanulási produktumok</w:t>
            </w:r>
          </w:p>
        </w:tc>
        <w:tc>
          <w:tcPr>
            <w:tcW w:w="6177" w:type="dxa"/>
            <w:shd w:val="clear" w:color="auto" w:fill="F2E7E6"/>
          </w:tcPr>
          <w:p w14:paraId="307F53E3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s-ES_tradnl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Interaktív térkép (a földrajzi információs rendszerben). Javasolt megjelenítés: digitális térképen, például a </w:t>
            </w:r>
            <w:hyperlink r:id="rId43" w:history="1">
              <w:hyperlink r:id="rId44" w:history="1">
                <w:r w:rsidRPr="006C3DEB">
                  <w:rPr>
                    <w:rFonts w:eastAsia="Arial" w:cs="Poppins"/>
                    <w:sz w:val="16"/>
                    <w:szCs w:val="16"/>
                    <w:lang w:val="hu"/>
                  </w:rPr>
                  <w:t xml:space="preserve">Google </w:t>
                </w:r>
                <w:r w:rsidRPr="006C3DEB">
                  <w:rPr>
                    <w:rStyle w:val="Hyperlink"/>
                    <w:rFonts w:eastAsia="Arial" w:cs="Poppins"/>
                    <w:color w:val="auto"/>
                    <w:sz w:val="16"/>
                    <w:szCs w:val="16"/>
                    <w:lang w:val="hu"/>
                  </w:rPr>
                  <w:t>MyMaps</w:t>
                </w:r>
              </w:hyperlink>
            </w:hyperlink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 felületen.</w:t>
            </w:r>
          </w:p>
        </w:tc>
        <w:tc>
          <w:tcPr>
            <w:tcW w:w="1126" w:type="dxa"/>
            <w:shd w:val="clear" w:color="auto" w:fill="F2E7E6"/>
          </w:tcPr>
          <w:p w14:paraId="1FC1FF63" w14:textId="77777777" w:rsidR="00012EF0" w:rsidRPr="00260F73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s-ES_tradnl"/>
              </w:rPr>
            </w:pPr>
          </w:p>
        </w:tc>
      </w:tr>
      <w:tr w:rsidR="00012EF0" w:rsidRPr="006C3DEB" w14:paraId="0BD98642" w14:textId="77777777" w:rsidTr="1892865A">
        <w:trPr>
          <w:trHeight w:val="3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343" w:type="dxa"/>
            <w:gridSpan w:val="3"/>
            <w:shd w:val="clear" w:color="auto" w:fill="9E5650"/>
          </w:tcPr>
          <w:p w14:paraId="768C9FC0" w14:textId="77777777" w:rsidR="00012EF0" w:rsidRPr="006C3DEB" w:rsidRDefault="00012EF0" w:rsidP="002319E9">
            <w:pPr>
              <w:jc w:val="center"/>
              <w:rPr>
                <w:rFonts w:eastAsia="Arial" w:cs="Poppins"/>
                <w:b w:val="0"/>
                <w:bCs w:val="0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5.</w:t>
            </w:r>
            <w:r w:rsidRPr="006C3DEB">
              <w:rPr>
                <w:rFonts w:eastAsia="Arial" w:cs="Poppins"/>
                <w:sz w:val="22"/>
                <w:szCs w:val="22"/>
                <w:vertAlign w:val="superscript"/>
                <w:lang w:val="hu"/>
              </w:rPr>
              <w:t xml:space="preserve"> </w:t>
            </w:r>
            <w:r w:rsidRPr="006C3DEB">
              <w:rPr>
                <w:rFonts w:eastAsia="Arial" w:cs="Poppins"/>
                <w:sz w:val="22"/>
                <w:szCs w:val="22"/>
                <w:lang w:val="hu"/>
              </w:rPr>
              <w:t>tanóra</w:t>
            </w:r>
          </w:p>
        </w:tc>
      </w:tr>
      <w:tr w:rsidR="00012EF0" w:rsidRPr="006C3DEB" w14:paraId="71BE3A97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3ACAF886" w14:textId="6BF528A0" w:rsidR="00012EF0" w:rsidRPr="006C3DEB" w:rsidRDefault="1892865A" w:rsidP="002319E9">
            <w:pPr>
              <w:rPr>
                <w:rFonts w:cs="Poppins"/>
                <w:sz w:val="22"/>
                <w:szCs w:val="22"/>
                <w:lang w:val="en-GB"/>
              </w:rPr>
            </w:pPr>
            <w:r w:rsidRPr="006C3DEB">
              <w:rPr>
                <w:rFonts w:cs="Poppins"/>
                <w:sz w:val="22"/>
                <w:szCs w:val="22"/>
                <w:lang w:val="hu"/>
              </w:rPr>
              <w:t>5E fázis</w:t>
            </w:r>
          </w:p>
        </w:tc>
        <w:tc>
          <w:tcPr>
            <w:tcW w:w="7303" w:type="dxa"/>
            <w:gridSpan w:val="2"/>
            <w:shd w:val="clear" w:color="auto" w:fill="FBF7F7"/>
          </w:tcPr>
          <w:p w14:paraId="6233A142" w14:textId="51DF778E" w:rsidR="00012EF0" w:rsidRPr="006C3DEB" w:rsidRDefault="1892865A" w:rsidP="002319E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Elmélyülés és értékelés</w:t>
            </w:r>
          </w:p>
        </w:tc>
      </w:tr>
      <w:tr w:rsidR="00012EF0" w:rsidRPr="006C3DEB" w14:paraId="603550D1" w14:textId="77777777" w:rsidTr="1892865A">
        <w:trPr>
          <w:trHeight w:val="3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33004F0B" w14:textId="77777777" w:rsidR="00012EF0" w:rsidRPr="006C3DEB" w:rsidRDefault="00012EF0" w:rsidP="002319E9">
            <w:pPr>
              <w:rPr>
                <w:rFonts w:cs="Poppins"/>
                <w:sz w:val="22"/>
                <w:szCs w:val="22"/>
                <w:lang w:val="en-GB"/>
              </w:rPr>
            </w:pPr>
            <w:r w:rsidRPr="006C3DEB">
              <w:rPr>
                <w:rFonts w:cs="Poppins"/>
                <w:sz w:val="22"/>
                <w:szCs w:val="22"/>
                <w:lang w:val="hu"/>
              </w:rPr>
              <w:t>5. tantárgy</w:t>
            </w:r>
          </w:p>
        </w:tc>
        <w:tc>
          <w:tcPr>
            <w:tcW w:w="6177" w:type="dxa"/>
            <w:shd w:val="clear" w:color="auto" w:fill="F2E7E6"/>
          </w:tcPr>
          <w:p w14:paraId="2DE53443" w14:textId="77777777" w:rsidR="00012EF0" w:rsidRPr="006C3DEB" w:rsidRDefault="00012EF0" w:rsidP="002319E9">
            <w:pPr>
              <w:spacing w:after="20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Poppins"/>
                <w:sz w:val="16"/>
                <w:szCs w:val="16"/>
                <w:lang w:val="en-GB"/>
              </w:rPr>
            </w:pPr>
            <w:r w:rsidRPr="006C3DEB">
              <w:rPr>
                <w:rFonts w:cs="Poppins"/>
                <w:sz w:val="16"/>
                <w:szCs w:val="16"/>
                <w:lang w:val="hu"/>
              </w:rPr>
              <w:t>Földrajz</w:t>
            </w:r>
          </w:p>
        </w:tc>
        <w:tc>
          <w:tcPr>
            <w:tcW w:w="1126" w:type="dxa"/>
            <w:shd w:val="clear" w:color="auto" w:fill="F2E7E6"/>
          </w:tcPr>
          <w:p w14:paraId="4D12AAF5" w14:textId="77777777" w:rsidR="00012EF0" w:rsidRPr="006C3DEB" w:rsidRDefault="00012EF0" w:rsidP="002319E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  <w:tr w:rsidR="00012EF0" w:rsidRPr="006C3DEB" w14:paraId="19FDBB65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6EEC247E" w14:textId="7673AB2C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Adatfeldolgozás II</w:t>
            </w:r>
          </w:p>
        </w:tc>
        <w:tc>
          <w:tcPr>
            <w:tcW w:w="6177" w:type="dxa"/>
            <w:shd w:val="clear" w:color="auto" w:fill="FBF7F7"/>
          </w:tcPr>
          <w:p w14:paraId="7440E1D1" w14:textId="77777777" w:rsidR="00012EF0" w:rsidRPr="006C3DEB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A diákok befejezik a kollaboratívan készített interaktív térképet, ha még maradt hátra feladat.</w:t>
            </w:r>
          </w:p>
        </w:tc>
        <w:tc>
          <w:tcPr>
            <w:tcW w:w="1126" w:type="dxa"/>
            <w:shd w:val="clear" w:color="auto" w:fill="FBF7F7"/>
          </w:tcPr>
          <w:p w14:paraId="78240C6D" w14:textId="77777777" w:rsidR="00012EF0" w:rsidRPr="006C3DEB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15 perc</w:t>
            </w:r>
          </w:p>
        </w:tc>
      </w:tr>
      <w:tr w:rsidR="00012EF0" w:rsidRPr="006C3DEB" w14:paraId="64574BF1" w14:textId="77777777" w:rsidTr="1892865A">
        <w:trPr>
          <w:trHeight w:val="72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360AC6AB" w14:textId="011F1062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Az adatok és következtetések értelmezése</w:t>
            </w:r>
          </w:p>
        </w:tc>
        <w:tc>
          <w:tcPr>
            <w:tcW w:w="6177" w:type="dxa"/>
            <w:shd w:val="clear" w:color="auto" w:fill="F2E7E6"/>
          </w:tcPr>
          <w:p w14:paraId="567451B5" w14:textId="213C81E6" w:rsidR="00012EF0" w:rsidRPr="00260F73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Ez az utolsó alkalom a hiányzó adatok feltöltésére, illetve az egymással megosztott eredmények közös értelmezésére. A különböző csoportok által vizsgált minták összehasonlító elemzése révén a diákoknak le kell vonniuk a következtetéseket a saját környezetükben található talajok jellemzőiről. A konklúziók rendszerezéséhez az első órán elhangzott ötletbörze kérdései segítségként szolgálhatnak.</w:t>
            </w:r>
          </w:p>
          <w:p w14:paraId="476F6073" w14:textId="77777777" w:rsidR="00012EF0" w:rsidRPr="00260F73" w:rsidDel="00FC33D0" w:rsidRDefault="00012EF0" w:rsidP="002319E9">
            <w:pPr>
              <w:spacing w:after="200"/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hu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Végül a diákoknak egy talajról szóló dalt kell alkotniuk. A dalt önállóan is megírhatják, vagy mesterséges intelligencia segítségével is elkészíthetik, például a </w:t>
            </w:r>
            <w:hyperlink r:id="rId45" w:history="1">
              <w:hyperlink r:id="rId46">
                <w:r w:rsidRPr="006C3DEB">
                  <w:rPr>
                    <w:rStyle w:val="Hyperlink"/>
                    <w:rFonts w:eastAsia="Arial" w:cs="Poppins"/>
                    <w:sz w:val="16"/>
                    <w:szCs w:val="16"/>
                    <w:lang w:val="hu"/>
                  </w:rPr>
                  <w:t>ChatGPT</w:t>
                </w:r>
              </w:hyperlink>
            </w:hyperlink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 vagy a </w:t>
            </w:r>
            <w:hyperlink r:id="rId47" w:history="1">
              <w:hyperlink r:id="rId48">
                <w:r w:rsidRPr="006C3DEB">
                  <w:rPr>
                    <w:rStyle w:val="Hyperlink"/>
                    <w:rFonts w:eastAsia="Arial" w:cs="Poppins"/>
                    <w:sz w:val="16"/>
                    <w:szCs w:val="16"/>
                    <w:lang w:val="hu"/>
                  </w:rPr>
                  <w:t>SUNO</w:t>
                </w:r>
              </w:hyperlink>
            </w:hyperlink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 alkalmazás használatával.</w:t>
            </w:r>
          </w:p>
        </w:tc>
        <w:tc>
          <w:tcPr>
            <w:tcW w:w="1126" w:type="dxa"/>
            <w:shd w:val="clear" w:color="auto" w:fill="F2E7E6"/>
          </w:tcPr>
          <w:p w14:paraId="16D3F180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Poppins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40</w:t>
            </w:r>
          </w:p>
          <w:p w14:paraId="5BE4672F" w14:textId="77777777" w:rsidR="00012EF0" w:rsidRPr="006C3DEB" w:rsidRDefault="00012EF0" w:rsidP="002319E9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>perc</w:t>
            </w:r>
          </w:p>
        </w:tc>
      </w:tr>
      <w:tr w:rsidR="00012EF0" w:rsidRPr="006C3DEB" w14:paraId="2FB71C42" w14:textId="77777777" w:rsidTr="1892865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40" w:type="dxa"/>
            <w:shd w:val="clear" w:color="auto" w:fill="5B312E"/>
          </w:tcPr>
          <w:p w14:paraId="04093C8A" w14:textId="77777777" w:rsidR="00012EF0" w:rsidRPr="006C3DEB" w:rsidRDefault="00012EF0" w:rsidP="002319E9">
            <w:pPr>
              <w:rPr>
                <w:rFonts w:eastAsia="Arial" w:cs="Poppins"/>
                <w:sz w:val="22"/>
                <w:szCs w:val="22"/>
                <w:lang w:val="en-GB"/>
              </w:rPr>
            </w:pPr>
            <w:r w:rsidRPr="006C3DEB">
              <w:rPr>
                <w:rFonts w:eastAsia="Arial" w:cs="Poppins"/>
                <w:sz w:val="22"/>
                <w:szCs w:val="22"/>
                <w:lang w:val="hu"/>
              </w:rPr>
              <w:t>Tanulási produktumok</w:t>
            </w:r>
          </w:p>
        </w:tc>
        <w:tc>
          <w:tcPr>
            <w:tcW w:w="6177" w:type="dxa"/>
            <w:shd w:val="clear" w:color="auto" w:fill="FBF7F7"/>
          </w:tcPr>
          <w:p w14:paraId="71642164" w14:textId="77777777" w:rsidR="00012EF0" w:rsidRPr="006C3DEB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  <w:r w:rsidRPr="006C3DEB">
              <w:rPr>
                <w:rFonts w:eastAsia="Arial" w:cs="Poppins"/>
                <w:sz w:val="16"/>
                <w:szCs w:val="16"/>
                <w:lang w:val="hu"/>
              </w:rPr>
              <w:t xml:space="preserve"> Egy dal a talaj jellemzőiről, amelyet a diákok saját maguk hoznak létre, vagy egy MI-eszköz segítségével generálnak.</w:t>
            </w:r>
          </w:p>
        </w:tc>
        <w:tc>
          <w:tcPr>
            <w:tcW w:w="1126" w:type="dxa"/>
            <w:shd w:val="clear" w:color="auto" w:fill="FBF7F7"/>
          </w:tcPr>
          <w:p w14:paraId="2962006D" w14:textId="77777777" w:rsidR="00012EF0" w:rsidRPr="006C3DEB" w:rsidRDefault="00012EF0" w:rsidP="002319E9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eastAsia="Arial" w:cs="Poppins"/>
                <w:sz w:val="16"/>
                <w:szCs w:val="16"/>
                <w:lang w:val="en-GB"/>
              </w:rPr>
            </w:pPr>
          </w:p>
        </w:tc>
      </w:tr>
    </w:tbl>
    <w:p w14:paraId="6D282001" w14:textId="77777777" w:rsidR="00BA4B46" w:rsidRPr="006C3DEB" w:rsidRDefault="00BA4B46" w:rsidP="00A831FC">
      <w:pPr>
        <w:pStyle w:val="Heading2"/>
        <w:spacing w:before="240"/>
      </w:pPr>
      <w:bookmarkStart w:id="12" w:name="_Toc172282803"/>
      <w:r w:rsidRPr="006C3DEB">
        <w:t>Előzetes értékelés</w:t>
      </w:r>
      <w:bookmarkEnd w:id="12"/>
      <w:r w:rsidRPr="006C3DEB">
        <w:t xml:space="preserve"> </w:t>
      </w:r>
    </w:p>
    <w:p w14:paraId="04B1EBFA" w14:textId="77777777" w:rsidR="00AD470E" w:rsidRPr="006C3DEB" w:rsidRDefault="00AD470E" w:rsidP="003B2AB3">
      <w:pPr>
        <w:spacing w:line="336" w:lineRule="auto"/>
        <w:rPr>
          <w:rFonts w:cs="Poppins"/>
        </w:rPr>
      </w:pPr>
      <w:bookmarkStart w:id="13" w:name="_Toc172282804"/>
      <w:r w:rsidRPr="006C3DEB">
        <w:rPr>
          <w:rFonts w:cs="Poppins"/>
        </w:rPr>
        <w:t>Ötletbörze a talajtani ismeretek feltérképezésére.</w:t>
      </w:r>
    </w:p>
    <w:p w14:paraId="13D17B54" w14:textId="627EB565" w:rsidR="00BA4B46" w:rsidRPr="006C3DEB" w:rsidRDefault="00BA4B46" w:rsidP="00750EB1">
      <w:pPr>
        <w:pStyle w:val="Heading2"/>
      </w:pPr>
      <w:r w:rsidRPr="006C3DEB">
        <w:t>Formatív értékelés</w:t>
      </w:r>
      <w:bookmarkEnd w:id="13"/>
      <w:r w:rsidRPr="006C3DEB">
        <w:t xml:space="preserve"> </w:t>
      </w:r>
    </w:p>
    <w:p w14:paraId="0F70F8EF" w14:textId="0CEFD9C8" w:rsidR="00AD470E" w:rsidRPr="006C3DEB" w:rsidRDefault="00AD470E" w:rsidP="003B2AB3">
      <w:pPr>
        <w:spacing w:line="336" w:lineRule="auto"/>
        <w:rPr>
          <w:rFonts w:cs="Poppins"/>
        </w:rPr>
      </w:pPr>
      <w:bookmarkStart w:id="14" w:name="_Toc172282805"/>
      <w:r w:rsidRPr="006C3DEB">
        <w:rPr>
          <w:rFonts w:cs="Poppins"/>
        </w:rPr>
        <w:t xml:space="preserve">Laboratóriumi munka értékelőtáblázata. Lásd </w:t>
      </w:r>
      <w:r w:rsidR="004A764F" w:rsidRPr="006C3DEB">
        <w:rPr>
          <w:rFonts w:cs="Poppins"/>
        </w:rPr>
        <w:fldChar w:fldCharType="begin"/>
      </w:r>
      <w:r w:rsidR="004A764F" w:rsidRPr="006C3DEB">
        <w:rPr>
          <w:rFonts w:cs="Poppins"/>
        </w:rPr>
        <w:instrText xml:space="preserve"> REF _Ref182317655 \h </w:instrText>
      </w:r>
      <w:r w:rsidR="004A764F" w:rsidRPr="006C3DEB">
        <w:rPr>
          <w:rFonts w:cs="Poppins"/>
        </w:rPr>
      </w:r>
      <w:r w:rsidR="004A764F" w:rsidRPr="006C3DEB">
        <w:rPr>
          <w:rFonts w:cs="Poppins"/>
        </w:rPr>
        <w:fldChar w:fldCharType="separate"/>
      </w:r>
      <w:r w:rsidRPr="006C3DEB">
        <w:rPr>
          <w:rFonts w:cs="Poppins"/>
        </w:rPr>
        <w:t>4. melléklet – Laboratóriumi munka értékelőtáblázata</w:t>
      </w:r>
      <w:r w:rsidR="004A764F" w:rsidRPr="006C3DEB">
        <w:rPr>
          <w:rFonts w:cs="Poppins"/>
        </w:rPr>
        <w:fldChar w:fldCharType="end"/>
      </w:r>
      <w:r w:rsidRPr="006C3DEB">
        <w:rPr>
          <w:rFonts w:cs="Poppins"/>
        </w:rPr>
        <w:t>.</w:t>
      </w:r>
    </w:p>
    <w:p w14:paraId="32B180BA" w14:textId="77777777" w:rsidR="00BA4B46" w:rsidRPr="006C3DEB" w:rsidRDefault="00BA4B46" w:rsidP="00750EB1">
      <w:pPr>
        <w:pStyle w:val="Heading2"/>
      </w:pPr>
      <w:r w:rsidRPr="006C3DEB">
        <w:lastRenderedPageBreak/>
        <w:t>Záró értékelés</w:t>
      </w:r>
      <w:bookmarkEnd w:id="14"/>
      <w:r w:rsidRPr="006C3DEB">
        <w:t xml:space="preserve"> </w:t>
      </w:r>
    </w:p>
    <w:p w14:paraId="43FD50B6" w14:textId="5202CB54" w:rsidR="00AD470E" w:rsidRPr="00260F73" w:rsidRDefault="00AD470E" w:rsidP="00AD470E">
      <w:pPr>
        <w:pStyle w:val="ListParagraph"/>
        <w:numPr>
          <w:ilvl w:val="0"/>
          <w:numId w:val="13"/>
        </w:numPr>
        <w:spacing w:line="336" w:lineRule="auto"/>
        <w:rPr>
          <w:rFonts w:cs="Poppins"/>
          <w:lang w:val="es-ES_tradnl"/>
        </w:rPr>
      </w:pPr>
      <w:bookmarkStart w:id="15" w:name="_Toc172282806"/>
      <w:r w:rsidRPr="00260F73">
        <w:rPr>
          <w:rFonts w:cs="Poppins"/>
          <w:lang w:val="es-ES_tradnl"/>
        </w:rPr>
        <w:t>A tanulási szcenárióhoz kapcsolódó dal megalkotása.</w:t>
      </w:r>
    </w:p>
    <w:p w14:paraId="680E2038" w14:textId="77777777" w:rsidR="00AD470E" w:rsidRPr="00260F73" w:rsidRDefault="00AD470E" w:rsidP="00AD470E">
      <w:pPr>
        <w:pStyle w:val="ListParagraph"/>
        <w:numPr>
          <w:ilvl w:val="0"/>
          <w:numId w:val="13"/>
        </w:numPr>
        <w:spacing w:line="336" w:lineRule="auto"/>
        <w:rPr>
          <w:lang w:val="es-ES_tradnl"/>
        </w:rPr>
      </w:pPr>
      <w:r w:rsidRPr="00260F73">
        <w:rPr>
          <w:rFonts w:cs="Poppins"/>
          <w:lang w:val="es-ES_tradnl"/>
        </w:rPr>
        <w:t>Az információk földrajzi információs rendszerben való megjelenítése.</w:t>
      </w:r>
    </w:p>
    <w:p w14:paraId="2F541E28" w14:textId="543404CA" w:rsidR="00553798" w:rsidRPr="006C3DEB" w:rsidRDefault="00BA4B46" w:rsidP="00750EB1">
      <w:pPr>
        <w:pStyle w:val="Heading2"/>
      </w:pPr>
      <w:r w:rsidRPr="006C3DEB">
        <w:t>Tanulói visszajelzés</w:t>
      </w:r>
      <w:bookmarkEnd w:id="15"/>
    </w:p>
    <w:p w14:paraId="48423F04" w14:textId="13597679" w:rsidR="00AD470E" w:rsidRPr="006C3DEB" w:rsidRDefault="00AD470E" w:rsidP="003B2AB3">
      <w:pPr>
        <w:jc w:val="both"/>
        <w:rPr>
          <w:rFonts w:cs="Poppins"/>
          <w:szCs w:val="20"/>
        </w:rPr>
      </w:pPr>
      <w:r w:rsidRPr="006C3DEB">
        <w:rPr>
          <w:rFonts w:cs="Poppins"/>
          <w:szCs w:val="20"/>
        </w:rPr>
        <w:t xml:space="preserve">A diákok kérdőív segítségével értékelik a tanulási szcenáriót. A kérdőív online és nyomtatott formában is elérhető. Lásd </w:t>
      </w:r>
      <w:r w:rsidR="004A764F" w:rsidRPr="006C3DEB">
        <w:rPr>
          <w:rFonts w:cs="Poppins"/>
          <w:szCs w:val="20"/>
        </w:rPr>
        <w:fldChar w:fldCharType="begin"/>
      </w:r>
      <w:r w:rsidR="004A764F" w:rsidRPr="006C3DEB">
        <w:rPr>
          <w:rFonts w:cs="Poppins"/>
          <w:szCs w:val="20"/>
        </w:rPr>
        <w:instrText xml:space="preserve"> REF _Ref182317642 \h </w:instrText>
      </w:r>
      <w:r w:rsidR="004A764F" w:rsidRPr="006C3DEB">
        <w:rPr>
          <w:rFonts w:cs="Poppins"/>
          <w:szCs w:val="20"/>
        </w:rPr>
      </w:r>
      <w:r w:rsidR="004A764F" w:rsidRPr="006C3DEB">
        <w:rPr>
          <w:rFonts w:cs="Poppins"/>
          <w:szCs w:val="20"/>
        </w:rPr>
        <w:fldChar w:fldCharType="separate"/>
      </w:r>
      <w:r w:rsidR="00F53F43" w:rsidRPr="006C3DEB">
        <w:t>5. melléklet – Tanulói visszajelzés</w:t>
      </w:r>
      <w:r w:rsidR="004A764F" w:rsidRPr="006C3DEB">
        <w:rPr>
          <w:rFonts w:cs="Poppins"/>
          <w:szCs w:val="20"/>
        </w:rPr>
        <w:fldChar w:fldCharType="end"/>
      </w:r>
      <w:r w:rsidR="004A764F" w:rsidRPr="006C3DEB">
        <w:rPr>
          <w:rFonts w:cs="Poppins"/>
          <w:szCs w:val="20"/>
        </w:rPr>
        <w:t>.</w:t>
      </w:r>
    </w:p>
    <w:p w14:paraId="7F09F6E8" w14:textId="77777777" w:rsidR="00BA4B46" w:rsidRPr="006C3DEB" w:rsidRDefault="00BA4B46" w:rsidP="00750EB1">
      <w:pPr>
        <w:pStyle w:val="Heading2"/>
      </w:pPr>
      <w:bookmarkStart w:id="16" w:name="_Toc172282807"/>
      <w:r w:rsidRPr="006C3DEB">
        <w:t>Tanári visszajelzés</w:t>
      </w:r>
      <w:bookmarkEnd w:id="16"/>
    </w:p>
    <w:p w14:paraId="623584A0" w14:textId="237EDD45" w:rsidR="00AD470E" w:rsidRPr="006C3DEB" w:rsidRDefault="00AD470E" w:rsidP="0001726E">
      <w:pPr>
        <w:jc w:val="both"/>
        <w:rPr>
          <w:rFonts w:cs="Poppins"/>
          <w:i/>
          <w:iCs/>
          <w:szCs w:val="20"/>
        </w:rPr>
      </w:pPr>
      <w:bookmarkStart w:id="17" w:name="_Toc33865153"/>
      <w:r w:rsidRPr="006C3DEB">
        <w:rPr>
          <w:rFonts w:cs="Poppins"/>
        </w:rPr>
        <w:t xml:space="preserve">A tanárok önértékelő táblázat segítségével adhatnak visszajelzést arról, hogy hogyan hajtották végre a tanulási szcenáriót, és mi volt a diákok reakciója. Lásd </w:t>
      </w:r>
      <w:r w:rsidR="004A764F" w:rsidRPr="006C3DEB">
        <w:rPr>
          <w:rFonts w:cs="Poppins"/>
        </w:rPr>
        <w:fldChar w:fldCharType="begin"/>
      </w:r>
      <w:r w:rsidR="004A764F" w:rsidRPr="006C3DEB">
        <w:rPr>
          <w:rFonts w:cs="Poppins"/>
        </w:rPr>
        <w:instrText xml:space="preserve"> REF _Ref182317628 \h </w:instrText>
      </w:r>
      <w:r w:rsidR="004A764F" w:rsidRPr="006C3DEB">
        <w:rPr>
          <w:rFonts w:cs="Poppins"/>
        </w:rPr>
      </w:r>
      <w:r w:rsidR="004A764F" w:rsidRPr="006C3DEB">
        <w:rPr>
          <w:rFonts w:cs="Poppins"/>
        </w:rPr>
        <w:fldChar w:fldCharType="separate"/>
      </w:r>
      <w:r w:rsidRPr="006C3DEB">
        <w:rPr>
          <w:rFonts w:cs="Poppins"/>
        </w:rPr>
        <w:t>6. melléklet – Értékelőtáblázat tanári visszajelzéshez</w:t>
      </w:r>
      <w:r w:rsidR="004A764F" w:rsidRPr="006C3DEB">
        <w:rPr>
          <w:rFonts w:cs="Poppins"/>
        </w:rPr>
        <w:fldChar w:fldCharType="end"/>
      </w:r>
      <w:r w:rsidRPr="006C3DEB">
        <w:rPr>
          <w:rFonts w:cs="Poppins"/>
        </w:rPr>
        <w:t>.</w:t>
      </w:r>
      <w:r w:rsidR="004A764F" w:rsidRPr="006C3DEB">
        <w:rPr>
          <w:rFonts w:cs="Poppins"/>
          <w:i/>
          <w:iCs/>
          <w:szCs w:val="20"/>
        </w:rPr>
        <w:t xml:space="preserve"> </w:t>
      </w:r>
    </w:p>
    <w:p w14:paraId="6FE86DD2" w14:textId="2F620F36" w:rsidR="00FA184B" w:rsidRPr="006C3DEB" w:rsidRDefault="003829C2" w:rsidP="00FF05F9">
      <w:pPr>
        <w:pStyle w:val="Heading2"/>
      </w:pPr>
      <w:r w:rsidRPr="006C3DEB">
        <w:t>Reflexió a fejlesztési folyamatról</w:t>
      </w:r>
    </w:p>
    <w:p w14:paraId="6B6C47A6" w14:textId="735488BD" w:rsidR="00A86FA7" w:rsidRPr="006C3DEB" w:rsidRDefault="00A86FA7" w:rsidP="00A86FA7">
      <w:pPr>
        <w:rPr>
          <w:i/>
          <w:iCs/>
        </w:rPr>
      </w:pPr>
      <w:r w:rsidRPr="006C3DEB">
        <w:rPr>
          <w:i/>
          <w:iCs/>
        </w:rPr>
        <w:t>Ide írja a tanulási szcenárió kidolgozásával kapcsolatos személyes gondolatait (max. 200 szóban)! Az alábbi kérdések segíthetnek a gondolatok összegzésében.</w:t>
      </w:r>
    </w:p>
    <w:p w14:paraId="2A899B82" w14:textId="77777777" w:rsidR="00C428FF" w:rsidRPr="006C3DEB" w:rsidRDefault="00C428FF" w:rsidP="00C428FF">
      <w:pPr>
        <w:pStyle w:val="ListParagraph"/>
        <w:numPr>
          <w:ilvl w:val="0"/>
          <w:numId w:val="21"/>
        </w:numPr>
        <w:rPr>
          <w:i/>
          <w:iCs/>
        </w:rPr>
      </w:pPr>
      <w:r w:rsidRPr="006C3DEB">
        <w:rPr>
          <w:i/>
          <w:iCs/>
        </w:rPr>
        <w:t>Hogyan születtek meg az első ötletek a tanulási forgatókönyvhöz? Mi inspirálta arra, hogy ezt a témát válassza?</w:t>
      </w:r>
    </w:p>
    <w:p w14:paraId="7C1F96CD" w14:textId="758DD5D3" w:rsidR="00C428FF" w:rsidRPr="006C3DEB" w:rsidRDefault="00C428FF" w:rsidP="00C428FF">
      <w:pPr>
        <w:pStyle w:val="ListParagraph"/>
        <w:numPr>
          <w:ilvl w:val="0"/>
          <w:numId w:val="21"/>
        </w:numPr>
        <w:rPr>
          <w:i/>
          <w:iCs/>
        </w:rPr>
      </w:pPr>
      <w:r w:rsidRPr="006C3DEB">
        <w:rPr>
          <w:i/>
          <w:iCs/>
        </w:rPr>
        <w:t>Milyen kutatásokat és forrásokat használt a tervezés során? Hogyan befolyásolták a felhasznált segédanyagok az Ön gondolkodását és a tervezés folyamatát?</w:t>
      </w:r>
    </w:p>
    <w:p w14:paraId="4720BB64" w14:textId="7230D16E" w:rsidR="003E73C6" w:rsidRPr="006C3DEB" w:rsidRDefault="00C428FF" w:rsidP="003E73C6">
      <w:pPr>
        <w:pStyle w:val="ListParagraph"/>
        <w:numPr>
          <w:ilvl w:val="0"/>
          <w:numId w:val="21"/>
        </w:numPr>
        <w:rPr>
          <w:i/>
          <w:iCs/>
        </w:rPr>
      </w:pPr>
      <w:r w:rsidRPr="006C3DEB">
        <w:rPr>
          <w:i/>
          <w:iCs/>
        </w:rPr>
        <w:t>Mit tanult Ön a saját hozzáállásáról a tervezési és fejlesztési folyamathoz?</w:t>
      </w:r>
    </w:p>
    <w:p w14:paraId="55DF4BF1" w14:textId="77777777" w:rsidR="003E73C6" w:rsidRPr="006C3DEB" w:rsidRDefault="003E73C6">
      <w:pPr>
        <w:spacing w:after="200" w:line="276" w:lineRule="auto"/>
        <w:rPr>
          <w:i/>
          <w:iCs/>
        </w:rPr>
      </w:pPr>
      <w:r w:rsidRPr="006C3DEB">
        <w:rPr>
          <w:i/>
          <w:iCs/>
        </w:rPr>
        <w:br w:type="page"/>
      </w:r>
    </w:p>
    <w:p w14:paraId="3DB8B627" w14:textId="65546E38" w:rsidR="003E73C6" w:rsidRPr="006C3DEB" w:rsidRDefault="003E73C6" w:rsidP="003E73C6">
      <w:r w:rsidRPr="006C3DEB">
        <w:lastRenderedPageBreak/>
        <w:t>Alább ossza meg a gondolatait!</w:t>
      </w:r>
    </w:p>
    <w:tbl>
      <w:tblPr>
        <w:tblStyle w:val="TableGrid"/>
        <w:tblW w:w="0" w:type="auto"/>
        <w:tblInd w:w="-5" w:type="dxa"/>
        <w:tblLook w:val="04A0" w:firstRow="1" w:lastRow="0" w:firstColumn="1" w:lastColumn="0" w:noHBand="0" w:noVBand="1"/>
      </w:tblPr>
      <w:tblGrid>
        <w:gridCol w:w="9240"/>
      </w:tblGrid>
      <w:tr w:rsidR="007D4502" w:rsidRPr="00260F73" w14:paraId="7DB8F7FD" w14:textId="77777777" w:rsidTr="1892865A">
        <w:trPr>
          <w:trHeight w:val="3441"/>
        </w:trPr>
        <w:tc>
          <w:tcPr>
            <w:tcW w:w="9240" w:type="dxa"/>
          </w:tcPr>
          <w:p w14:paraId="2A3407F1" w14:textId="267815D3" w:rsidR="007D4502" w:rsidRPr="00260F73" w:rsidRDefault="007D4502" w:rsidP="1892865A">
            <w:pPr>
              <w:pStyle w:val="ListParagraph"/>
              <w:ind w:left="0"/>
              <w:rPr>
                <w:lang w:val="es-ES_tradnl"/>
              </w:rPr>
            </w:pPr>
          </w:p>
          <w:p w14:paraId="022764AD" w14:textId="69A98488" w:rsidR="007D4502" w:rsidRPr="00260F73" w:rsidRDefault="1892865A" w:rsidP="1892865A">
            <w:pPr>
              <w:pStyle w:val="ListParagraph"/>
              <w:ind w:left="0"/>
              <w:jc w:val="both"/>
              <w:rPr>
                <w:lang w:val="es-ES_tradnl"/>
              </w:rPr>
            </w:pPr>
            <w:r w:rsidRPr="00260F73">
              <w:rPr>
                <w:lang w:val="es-ES_tradnl"/>
              </w:rPr>
              <w:t>A talaj kulcsfontosságú témakör a biológia, a geológia és a földrajz oktatásában. Ha ezeket a tudományterületeket összekapcsoljuk, a térképek használata alapvető stratégiává válik környezetünk megértésében és a rendelkezésre álló erőforrások feltérképezésében. A geológiai, földrajzi és biológiai ismeretek térképes elemzéssel történő ötvözése mélyebb betekintést nyújthat a talaj állapotával és mezőgazdaság-tudományi potenciáljával kapcsolatban.</w:t>
            </w:r>
          </w:p>
          <w:p w14:paraId="6AB1EC11" w14:textId="54AEABED" w:rsidR="007D4502" w:rsidRPr="00260F73" w:rsidRDefault="007D4502" w:rsidP="1892865A">
            <w:pPr>
              <w:pStyle w:val="ListParagraph"/>
              <w:ind w:left="0"/>
              <w:jc w:val="both"/>
              <w:rPr>
                <w:lang w:val="es-ES_tradnl"/>
              </w:rPr>
            </w:pPr>
          </w:p>
          <w:p w14:paraId="1EF17EEB" w14:textId="3170FBE9" w:rsidR="007D4502" w:rsidRPr="00260F73" w:rsidRDefault="1892865A" w:rsidP="1892865A">
            <w:pPr>
              <w:pStyle w:val="ListParagraph"/>
              <w:ind w:left="0"/>
              <w:jc w:val="both"/>
              <w:rPr>
                <w:lang w:val="es-ES_tradnl"/>
              </w:rPr>
            </w:pPr>
            <w:r w:rsidRPr="00260F73">
              <w:rPr>
                <w:rFonts w:eastAsia="Poppins" w:cs="Poppins"/>
                <w:szCs w:val="20"/>
                <w:lang w:val="es-ES_tradnl"/>
              </w:rPr>
              <w:t xml:space="preserve">A diákok megtanulták, hogyan keressenek információt az interneten, és felismerték, hogy az egyik tantárgyban megszerzett tudás összefügg más tantárgyak ismereteivel. Így nem elszigetelt tudáselemeket sajátítanak el, hanem multidiszciplináris szemléletet alakítanak ki. </w:t>
            </w:r>
          </w:p>
          <w:p w14:paraId="2187F3CE" w14:textId="30F9F5DD" w:rsidR="007D4502" w:rsidRPr="00260F73" w:rsidRDefault="007D4502" w:rsidP="1892865A">
            <w:pPr>
              <w:pStyle w:val="ListParagraph"/>
              <w:ind w:left="0"/>
              <w:jc w:val="both"/>
              <w:rPr>
                <w:rFonts w:eastAsia="Poppins" w:cs="Poppins"/>
                <w:szCs w:val="20"/>
                <w:lang w:val="es-ES_tradnl"/>
              </w:rPr>
            </w:pPr>
          </w:p>
          <w:p w14:paraId="4626528F" w14:textId="1303DAC4" w:rsidR="007D4502" w:rsidRPr="00260F73" w:rsidRDefault="1892865A" w:rsidP="1892865A">
            <w:pPr>
              <w:pStyle w:val="ListParagraph"/>
              <w:ind w:left="0"/>
              <w:jc w:val="both"/>
              <w:rPr>
                <w:lang w:val="es-ES_tradnl"/>
              </w:rPr>
            </w:pPr>
            <w:r w:rsidRPr="00260F73">
              <w:rPr>
                <w:lang w:val="es-ES_tradnl"/>
              </w:rPr>
              <w:t xml:space="preserve">Ehhez az oktatási forgatókönyvhöz nem volt nehéz forrásokat találni, mivel az órák során rendszeresen használunk digitális eszközöket. Ezek az eszközök ösztönzik a kreativitást, és lehetővé teszik olyan végtermékek létrehozását, amelyek segítik a tanítási-tanulási folyamat megértését és értékelését. </w:t>
            </w:r>
          </w:p>
          <w:p w14:paraId="08617AE7" w14:textId="1FF09D2D" w:rsidR="007D4502" w:rsidRPr="00260F73" w:rsidRDefault="1892865A" w:rsidP="1892865A">
            <w:pPr>
              <w:pStyle w:val="ListParagraph"/>
              <w:ind w:left="0"/>
              <w:jc w:val="both"/>
              <w:rPr>
                <w:lang w:val="es-ES_tradnl"/>
              </w:rPr>
            </w:pPr>
            <w:r w:rsidRPr="00260F73">
              <w:rPr>
                <w:lang w:val="es-ES_tradnl"/>
              </w:rPr>
              <w:t xml:space="preserve"> </w:t>
            </w:r>
          </w:p>
          <w:p w14:paraId="6F4A0AD5" w14:textId="2A9C7E25" w:rsidR="007D4502" w:rsidRPr="00260F73" w:rsidRDefault="1892865A" w:rsidP="1892865A">
            <w:pPr>
              <w:jc w:val="both"/>
              <w:rPr>
                <w:lang w:val="es-ES_tradnl"/>
              </w:rPr>
            </w:pPr>
            <w:r w:rsidRPr="00260F73">
              <w:rPr>
                <w:lang w:val="es-ES_tradnl"/>
              </w:rPr>
              <w:t>Végül azt is megjegyezhetjük, hogy ennek a tanulási szcenáriónak a kidolgozása rámutatott arra, hogy nagyobb hangsúlyt kell fektetnünk a talajjal és annak védelmével kapcsolatos tartalmakra, valamint a fenntartható fejlődési célokkal való összefüggésekre. Ez különösen fontos annak fényében, hogy a diákok általánosságban kevés ismerettel rendelkeznek ezen a területen.</w:t>
            </w:r>
          </w:p>
          <w:p w14:paraId="59AA84E4" w14:textId="544DAB34" w:rsidR="007D4502" w:rsidRPr="00260F73" w:rsidRDefault="007D4502" w:rsidP="1892865A">
            <w:pPr>
              <w:pStyle w:val="ListParagraph"/>
              <w:ind w:left="0"/>
              <w:jc w:val="both"/>
              <w:rPr>
                <w:lang w:val="es-ES_tradnl"/>
              </w:rPr>
            </w:pPr>
          </w:p>
        </w:tc>
      </w:tr>
    </w:tbl>
    <w:p w14:paraId="40A8E166" w14:textId="64F725F5" w:rsidR="00970228" w:rsidRPr="006C3DEB" w:rsidRDefault="00F96114" w:rsidP="008279E3">
      <w:pPr>
        <w:pStyle w:val="Heading2"/>
      </w:pPr>
      <w:bookmarkStart w:id="18" w:name="_Ref182317213"/>
      <w:bookmarkEnd w:id="17"/>
      <w:r w:rsidRPr="006C3DEB">
        <w:t>1. melléklet – Talajmintavétel</w:t>
      </w:r>
      <w:bookmarkEnd w:id="18"/>
    </w:p>
    <w:p w14:paraId="6B094AE0" w14:textId="77777777" w:rsidR="002F097E" w:rsidRPr="006C3DEB" w:rsidRDefault="002F097E" w:rsidP="002F097E">
      <w:pPr>
        <w:rPr>
          <w:u w:val="single"/>
        </w:rPr>
      </w:pPr>
      <w:r w:rsidRPr="006C3DEB">
        <w:rPr>
          <w:u w:val="single"/>
        </w:rPr>
        <w:t>Anyagok:</w:t>
      </w:r>
    </w:p>
    <w:p w14:paraId="5E8A5694" w14:textId="77777777" w:rsidR="002F097E" w:rsidRPr="006C3DEB" w:rsidRDefault="002F097E" w:rsidP="002F097E">
      <w:pPr>
        <w:numPr>
          <w:ilvl w:val="1"/>
          <w:numId w:val="37"/>
        </w:numPr>
      </w:pPr>
      <w:r w:rsidRPr="006C3DEB">
        <w:t>Adatlap</w:t>
      </w:r>
    </w:p>
    <w:p w14:paraId="7C28587C" w14:textId="77777777" w:rsidR="002F097E" w:rsidRPr="006C3DEB" w:rsidRDefault="002F097E" w:rsidP="002F097E">
      <w:pPr>
        <w:numPr>
          <w:ilvl w:val="1"/>
          <w:numId w:val="37"/>
        </w:numPr>
      </w:pPr>
      <w:r w:rsidRPr="006C3DEB">
        <w:t>Latexkesztyű vagy hasonló védőkesztyű</w:t>
      </w:r>
    </w:p>
    <w:p w14:paraId="32D77C64" w14:textId="77777777" w:rsidR="002F097E" w:rsidRPr="006C3DEB" w:rsidRDefault="002F097E" w:rsidP="002F097E">
      <w:pPr>
        <w:numPr>
          <w:ilvl w:val="1"/>
          <w:numId w:val="37"/>
        </w:numPr>
      </w:pPr>
      <w:r w:rsidRPr="006C3DEB">
        <w:t>Simítózáras tasak</w:t>
      </w:r>
    </w:p>
    <w:p w14:paraId="0FCBDF2C" w14:textId="77777777" w:rsidR="002F097E" w:rsidRPr="006C3DEB" w:rsidRDefault="002F097E" w:rsidP="002F097E">
      <w:pPr>
        <w:numPr>
          <w:ilvl w:val="1"/>
          <w:numId w:val="37"/>
        </w:numPr>
      </w:pPr>
      <w:r w:rsidRPr="006C3DEB">
        <w:t>Vonalzó</w:t>
      </w:r>
    </w:p>
    <w:p w14:paraId="1B3D6278" w14:textId="77777777" w:rsidR="002F097E" w:rsidRPr="006C3DEB" w:rsidRDefault="002F097E" w:rsidP="002F097E">
      <w:pPr>
        <w:numPr>
          <w:ilvl w:val="1"/>
          <w:numId w:val="37"/>
        </w:numPr>
      </w:pPr>
      <w:r w:rsidRPr="006C3DEB">
        <w:t>Kis ásó</w:t>
      </w:r>
    </w:p>
    <w:p w14:paraId="1CF75403" w14:textId="77777777" w:rsidR="002F097E" w:rsidRPr="006C3DEB" w:rsidRDefault="002F097E" w:rsidP="002F097E">
      <w:pPr>
        <w:numPr>
          <w:ilvl w:val="1"/>
          <w:numId w:val="37"/>
        </w:numPr>
      </w:pPr>
      <w:r w:rsidRPr="006C3DEB">
        <w:t>Alkoholos filc</w:t>
      </w:r>
    </w:p>
    <w:p w14:paraId="575EB654" w14:textId="77777777" w:rsidR="002F097E" w:rsidRPr="006C3DEB" w:rsidRDefault="002F097E" w:rsidP="002F097E"/>
    <w:p w14:paraId="67859A0B" w14:textId="77777777" w:rsidR="002F097E" w:rsidRPr="006C3DEB" w:rsidRDefault="002F097E" w:rsidP="002F097E">
      <w:pPr>
        <w:rPr>
          <w:u w:val="single"/>
        </w:rPr>
      </w:pPr>
      <w:r w:rsidRPr="006C3DEB">
        <w:rPr>
          <w:u w:val="single"/>
        </w:rPr>
        <w:t>Mintavételi eljárás:</w:t>
      </w:r>
    </w:p>
    <w:p w14:paraId="0B73768F" w14:textId="77777777" w:rsidR="002F097E" w:rsidRPr="006C3DEB" w:rsidRDefault="002F097E" w:rsidP="002F097E">
      <w:pPr>
        <w:numPr>
          <w:ilvl w:val="0"/>
          <w:numId w:val="36"/>
        </w:numPr>
      </w:pPr>
      <w:r w:rsidRPr="006C3DEB">
        <w:t>Válasszátok ki a helyet, ahonnan mintát fogtok venni!</w:t>
      </w:r>
    </w:p>
    <w:p w14:paraId="67980844" w14:textId="0FA08B7B" w:rsidR="002F097E" w:rsidRPr="006C3DEB" w:rsidDel="00822ED4" w:rsidRDefault="002F097E" w:rsidP="002F097E">
      <w:pPr>
        <w:numPr>
          <w:ilvl w:val="0"/>
          <w:numId w:val="36"/>
        </w:numPr>
      </w:pPr>
      <w:r w:rsidRPr="006C3DEB">
        <w:t xml:space="preserve">Jegyezzétek fel az összes szükséges adatot (talaj jellemzői, földrajzi koordináták, mélység, helyszíni fényképek stb.) az adatlapon! (Lásd </w:t>
      </w:r>
      <w:r w:rsidR="00F16010">
        <w:fldChar w:fldCharType="begin"/>
      </w:r>
      <w:r w:rsidR="00F16010">
        <w:instrText xml:space="preserve"> REF _Ref182317331 \h </w:instrText>
      </w:r>
      <w:r w:rsidR="00F16010">
        <w:fldChar w:fldCharType="separate"/>
      </w:r>
      <w:r w:rsidRPr="006C3DEB">
        <w:t>2. melléklet – Adatlap</w:t>
      </w:r>
      <w:r w:rsidR="00F16010">
        <w:fldChar w:fldCharType="end"/>
      </w:r>
      <w:r w:rsidRPr="006C3DEB">
        <w:t>).</w:t>
      </w:r>
    </w:p>
    <w:p w14:paraId="4E81FB02" w14:textId="77777777" w:rsidR="002F097E" w:rsidRPr="006C3DEB" w:rsidRDefault="002F097E" w:rsidP="002F097E">
      <w:pPr>
        <w:numPr>
          <w:ilvl w:val="0"/>
          <w:numId w:val="36"/>
        </w:numPr>
      </w:pPr>
      <w:r w:rsidRPr="006C3DEB">
        <w:t>Vegyetek fel kesztyűt, hogy elkerüljétek a minta bőrflórával való szennyeződését!</w:t>
      </w:r>
    </w:p>
    <w:p w14:paraId="6B87618D" w14:textId="77777777" w:rsidR="002F097E" w:rsidRPr="006C3DEB" w:rsidRDefault="002F097E" w:rsidP="002F097E">
      <w:pPr>
        <w:numPr>
          <w:ilvl w:val="0"/>
          <w:numId w:val="36"/>
        </w:numPr>
      </w:pPr>
      <w:r w:rsidRPr="006C3DEB">
        <w:t>Ássatok ki egy kb. 15 cm mély mintát, és mérjétek meg a pontos mélységét vonalzóval!</w:t>
      </w:r>
    </w:p>
    <w:p w14:paraId="43B658A8" w14:textId="77777777" w:rsidR="002F097E" w:rsidRPr="006C3DEB" w:rsidRDefault="002F097E" w:rsidP="002F097E">
      <w:pPr>
        <w:numPr>
          <w:ilvl w:val="0"/>
          <w:numId w:val="36"/>
        </w:numPr>
      </w:pPr>
      <w:r w:rsidRPr="006C3DEB">
        <w:t>Nyissátok ki a simítózáras tasakot, és helyezzetek bele kb. 200–300 gramm talajt! A mintának kövektől, kavicsoktól, gyökerektől, látható növényi maradványoktól mentesnek kell lennie. Azonnal zárjátok le a tasakot, hogy később laboratóriumban elemezhető legyen!</w:t>
      </w:r>
    </w:p>
    <w:p w14:paraId="4573F761" w14:textId="77777777" w:rsidR="002F097E" w:rsidRPr="006C3DEB" w:rsidRDefault="002F097E" w:rsidP="002F097E">
      <w:pPr>
        <w:numPr>
          <w:ilvl w:val="0"/>
          <w:numId w:val="36"/>
        </w:numPr>
      </w:pPr>
      <w:r w:rsidRPr="006C3DEB">
        <w:lastRenderedPageBreak/>
        <w:t>Vegyétek le a kesztyűt, szedjetek össze minden felszerelést, hogy ne hagyjatok hátra hulladékot a környezetben, majd címkézzétek fel a tasakot a nevetekkel!</w:t>
      </w:r>
    </w:p>
    <w:p w14:paraId="4F8350E3" w14:textId="407691A8" w:rsidR="002F097E" w:rsidRPr="006C3DEB" w:rsidRDefault="002F097E">
      <w:pPr>
        <w:spacing w:after="200" w:line="276" w:lineRule="auto"/>
        <w:rPr>
          <w:rFonts w:eastAsiaTheme="majorEastAsia" w:cstheme="majorBidi"/>
          <w:b/>
          <w:color w:val="FFFFFF" w:themeColor="background1"/>
          <w:sz w:val="22"/>
          <w:szCs w:val="26"/>
        </w:rPr>
      </w:pPr>
      <w:r w:rsidRPr="006C3DEB">
        <w:br w:type="page"/>
      </w:r>
    </w:p>
    <w:p w14:paraId="1FBEC0E9" w14:textId="14E3507C" w:rsidR="002F097E" w:rsidRPr="006C3DEB" w:rsidRDefault="002F097E" w:rsidP="002F097E">
      <w:pPr>
        <w:pStyle w:val="Heading2"/>
      </w:pPr>
      <w:bookmarkStart w:id="19" w:name="_Ref182317331"/>
      <w:r w:rsidRPr="006C3DEB">
        <w:lastRenderedPageBreak/>
        <w:t>2. melléklet – Adatlap</w:t>
      </w:r>
      <w:bookmarkEnd w:id="19"/>
    </w:p>
    <w:tbl>
      <w:tblPr>
        <w:tblStyle w:val="TableGrid"/>
        <w:tblW w:w="9325" w:type="dxa"/>
        <w:tblBorders>
          <w:top w:val="single" w:sz="12" w:space="0" w:color="000000" w:themeColor="text1"/>
          <w:left w:val="single" w:sz="12" w:space="0" w:color="000000" w:themeColor="text1"/>
          <w:bottom w:val="single" w:sz="12" w:space="0" w:color="000000" w:themeColor="text1"/>
          <w:right w:val="single" w:sz="12" w:space="0" w:color="000000" w:themeColor="text1"/>
          <w:insideH w:val="single" w:sz="12" w:space="0" w:color="000000" w:themeColor="text1"/>
          <w:insideV w:val="single" w:sz="12" w:space="0" w:color="000000" w:themeColor="text1"/>
        </w:tblBorders>
        <w:tblLook w:val="0680" w:firstRow="0" w:lastRow="0" w:firstColumn="1" w:lastColumn="0" w:noHBand="1" w:noVBand="1"/>
      </w:tblPr>
      <w:tblGrid>
        <w:gridCol w:w="3106"/>
        <w:gridCol w:w="2074"/>
        <w:gridCol w:w="2073"/>
        <w:gridCol w:w="2072"/>
      </w:tblGrid>
      <w:tr w:rsidR="002F097E" w:rsidRPr="006C3DEB" w14:paraId="1C9E5B4D" w14:textId="77777777" w:rsidTr="002319E9">
        <w:trPr>
          <w:trHeight w:val="300"/>
        </w:trPr>
        <w:tc>
          <w:tcPr>
            <w:tcW w:w="9325" w:type="dxa"/>
            <w:gridSpan w:val="4"/>
          </w:tcPr>
          <w:p w14:paraId="4C560F86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  <w:r w:rsidRPr="006C3DEB">
              <w:rPr>
                <w:rFonts w:cs="Poppins"/>
                <w:b/>
                <w:bCs/>
              </w:rPr>
              <w:t>MINTAVÉTELI ADATOK                                                                    Ne felejtsetek el fényképeket készíteni!</w:t>
            </w:r>
          </w:p>
        </w:tc>
      </w:tr>
      <w:tr w:rsidR="002F097E" w:rsidRPr="006C3DEB" w14:paraId="2C560A5F" w14:textId="77777777" w:rsidTr="002319E9">
        <w:trPr>
          <w:trHeight w:val="300"/>
        </w:trPr>
        <w:tc>
          <w:tcPr>
            <w:tcW w:w="3009" w:type="dxa"/>
          </w:tcPr>
          <w:p w14:paraId="022167BA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Minta begyűjtője</w:t>
            </w:r>
          </w:p>
        </w:tc>
        <w:tc>
          <w:tcPr>
            <w:tcW w:w="6316" w:type="dxa"/>
            <w:gridSpan w:val="3"/>
            <w:tcBorders>
              <w:top w:val="single" w:sz="12" w:space="0" w:color="000000" w:themeColor="text1"/>
            </w:tcBorders>
          </w:tcPr>
          <w:p w14:paraId="5694FA60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23564E00" w14:textId="77777777" w:rsidTr="002319E9">
        <w:trPr>
          <w:trHeight w:val="300"/>
        </w:trPr>
        <w:tc>
          <w:tcPr>
            <w:tcW w:w="3009" w:type="dxa"/>
          </w:tcPr>
          <w:p w14:paraId="7BD8B2A7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Osztály, tanóra</w:t>
            </w:r>
          </w:p>
        </w:tc>
        <w:tc>
          <w:tcPr>
            <w:tcW w:w="6316" w:type="dxa"/>
            <w:gridSpan w:val="3"/>
          </w:tcPr>
          <w:p w14:paraId="434AB032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5BC97BD7" w14:textId="77777777" w:rsidTr="002319E9">
        <w:trPr>
          <w:trHeight w:val="300"/>
        </w:trPr>
        <w:tc>
          <w:tcPr>
            <w:tcW w:w="3009" w:type="dxa"/>
          </w:tcPr>
          <w:p w14:paraId="40FB15B0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Dátum</w:t>
            </w:r>
          </w:p>
        </w:tc>
        <w:tc>
          <w:tcPr>
            <w:tcW w:w="6316" w:type="dxa"/>
            <w:gridSpan w:val="3"/>
          </w:tcPr>
          <w:p w14:paraId="7B7BE9E9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64C1ECB3" w14:textId="77777777" w:rsidTr="002319E9">
        <w:trPr>
          <w:trHeight w:val="300"/>
        </w:trPr>
        <w:tc>
          <w:tcPr>
            <w:tcW w:w="3009" w:type="dxa"/>
          </w:tcPr>
          <w:p w14:paraId="5BA0CC08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Város</w:t>
            </w:r>
          </w:p>
        </w:tc>
        <w:tc>
          <w:tcPr>
            <w:tcW w:w="6316" w:type="dxa"/>
            <w:gridSpan w:val="3"/>
          </w:tcPr>
          <w:p w14:paraId="42C04272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7906769B" w14:textId="77777777" w:rsidTr="002319E9">
        <w:trPr>
          <w:trHeight w:val="300"/>
        </w:trPr>
        <w:tc>
          <w:tcPr>
            <w:tcW w:w="3009" w:type="dxa"/>
          </w:tcPr>
          <w:p w14:paraId="7EA26E55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Földrajzi koordináták</w:t>
            </w:r>
          </w:p>
          <w:p w14:paraId="386FB4E1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(térképről)</w:t>
            </w:r>
          </w:p>
        </w:tc>
        <w:tc>
          <w:tcPr>
            <w:tcW w:w="6316" w:type="dxa"/>
            <w:gridSpan w:val="3"/>
          </w:tcPr>
          <w:p w14:paraId="307AFB46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01C82872" w14:textId="77777777" w:rsidTr="002319E9">
        <w:trPr>
          <w:trHeight w:val="300"/>
        </w:trPr>
        <w:tc>
          <w:tcPr>
            <w:tcW w:w="3009" w:type="dxa"/>
          </w:tcPr>
          <w:p w14:paraId="080111C5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Mintavételi mélység (cm)</w:t>
            </w:r>
          </w:p>
        </w:tc>
        <w:tc>
          <w:tcPr>
            <w:tcW w:w="6316" w:type="dxa"/>
            <w:gridSpan w:val="3"/>
          </w:tcPr>
          <w:p w14:paraId="2C1376FA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7E77EA35" w14:textId="77777777" w:rsidTr="002319E9">
        <w:trPr>
          <w:trHeight w:val="300"/>
        </w:trPr>
        <w:tc>
          <w:tcPr>
            <w:tcW w:w="3009" w:type="dxa"/>
          </w:tcPr>
          <w:p w14:paraId="76C445CC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Időjárási viszonyok (°C hőmérséklet / % páratartalom) – mobilalkalmazással mérve</w:t>
            </w:r>
          </w:p>
          <w:p w14:paraId="62B69FA4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6316" w:type="dxa"/>
            <w:gridSpan w:val="3"/>
          </w:tcPr>
          <w:p w14:paraId="13174327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47401CB7" w14:textId="77777777" w:rsidTr="002319E9">
        <w:trPr>
          <w:trHeight w:val="300"/>
        </w:trPr>
        <w:tc>
          <w:tcPr>
            <w:tcW w:w="3009" w:type="dxa"/>
          </w:tcPr>
          <w:p w14:paraId="5960F88D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Domborzati viszonyok (lejtős/sík)</w:t>
            </w:r>
          </w:p>
          <w:p w14:paraId="782C1874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6316" w:type="dxa"/>
            <w:gridSpan w:val="3"/>
          </w:tcPr>
          <w:p w14:paraId="4EB3152C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165E122F" w14:textId="77777777" w:rsidTr="002319E9">
        <w:trPr>
          <w:trHeight w:val="300"/>
        </w:trPr>
        <w:tc>
          <w:tcPr>
            <w:tcW w:w="3009" w:type="dxa"/>
          </w:tcPr>
          <w:p w14:paraId="019A6942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Ökoszisztéma leírása</w:t>
            </w:r>
          </w:p>
          <w:p w14:paraId="1BC4B51D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(erdő/cserjés/gyep/művelt terület/egyéb)</w:t>
            </w:r>
          </w:p>
          <w:p w14:paraId="6464CC7C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6316" w:type="dxa"/>
            <w:gridSpan w:val="3"/>
          </w:tcPr>
          <w:p w14:paraId="0A05AA2C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165B8281" w14:textId="77777777" w:rsidTr="002319E9">
        <w:trPr>
          <w:trHeight w:val="300"/>
        </w:trPr>
        <w:tc>
          <w:tcPr>
            <w:tcW w:w="3009" w:type="dxa"/>
          </w:tcPr>
          <w:p w14:paraId="31EC5165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Legjellemzőbb növényfajok</w:t>
            </w:r>
          </w:p>
          <w:p w14:paraId="51FB4BA2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– PlantNet mobilalkalmazás segítségével azonosítva</w:t>
            </w:r>
          </w:p>
          <w:p w14:paraId="30916BAE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6316" w:type="dxa"/>
            <w:gridSpan w:val="3"/>
          </w:tcPr>
          <w:p w14:paraId="55DCC648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  <w:p w14:paraId="11AF8A5B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516F58E6" w14:textId="77777777" w:rsidTr="002319E9">
        <w:trPr>
          <w:trHeight w:val="300"/>
        </w:trPr>
        <w:tc>
          <w:tcPr>
            <w:tcW w:w="9325" w:type="dxa"/>
            <w:gridSpan w:val="4"/>
          </w:tcPr>
          <w:p w14:paraId="4FAA403E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  <w:r w:rsidRPr="006C3DEB">
              <w:rPr>
                <w:rFonts w:cs="Poppins"/>
                <w:b/>
                <w:bCs/>
              </w:rPr>
              <w:t>TALAJANALÍZIS</w:t>
            </w:r>
          </w:p>
        </w:tc>
      </w:tr>
      <w:tr w:rsidR="002F097E" w:rsidRPr="006C3DEB" w14:paraId="1E482E6B" w14:textId="77777777" w:rsidTr="002319E9">
        <w:trPr>
          <w:trHeight w:val="300"/>
        </w:trPr>
        <w:tc>
          <w:tcPr>
            <w:tcW w:w="3009" w:type="dxa"/>
          </w:tcPr>
          <w:p w14:paraId="37B2493F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Szervesanyag-tartalom</w:t>
            </w:r>
          </w:p>
          <w:p w14:paraId="4DB0B99F" w14:textId="77777777" w:rsidR="002F097E" w:rsidRPr="006C3DEB" w:rsidRDefault="002F097E" w:rsidP="002319E9">
            <w:r w:rsidRPr="006C3DEB">
              <w:rPr>
                <w:rFonts w:cs="Poppins"/>
              </w:rPr>
              <w:t>(szegény/mérsékelt/magas)</w:t>
            </w:r>
          </w:p>
          <w:p w14:paraId="0FCDEA66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6316" w:type="dxa"/>
            <w:gridSpan w:val="3"/>
          </w:tcPr>
          <w:p w14:paraId="69A5F22A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  <w:tr w:rsidR="002F097E" w:rsidRPr="006C3DEB" w14:paraId="2F9A7B51" w14:textId="77777777" w:rsidTr="002319E9">
        <w:trPr>
          <w:trHeight w:val="300"/>
        </w:trPr>
        <w:tc>
          <w:tcPr>
            <w:tcW w:w="3009" w:type="dxa"/>
            <w:vMerge w:val="restart"/>
          </w:tcPr>
          <w:p w14:paraId="52298DB2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Nedvességtartalom (%)</w:t>
            </w:r>
          </w:p>
          <w:p w14:paraId="1F2DC2CD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2107" w:type="dxa"/>
          </w:tcPr>
          <w:p w14:paraId="399703D8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 xml:space="preserve">Edény tömege (g): </w:t>
            </w:r>
          </w:p>
          <w:p w14:paraId="717B5958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  <w:tc>
          <w:tcPr>
            <w:tcW w:w="2105" w:type="dxa"/>
          </w:tcPr>
          <w:p w14:paraId="241F8A0B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 xml:space="preserve">Nedves talaj tömege (g): </w:t>
            </w:r>
          </w:p>
        </w:tc>
        <w:tc>
          <w:tcPr>
            <w:tcW w:w="2104" w:type="dxa"/>
          </w:tcPr>
          <w:p w14:paraId="68FF923F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  <w:r w:rsidRPr="006C3DEB">
              <w:rPr>
                <w:rFonts w:cs="Poppins"/>
              </w:rPr>
              <w:t>Száraz talaj tömege (g):</w:t>
            </w:r>
          </w:p>
        </w:tc>
      </w:tr>
      <w:tr w:rsidR="002F097E" w:rsidRPr="006C3DEB" w14:paraId="3B999604" w14:textId="77777777" w:rsidTr="002319E9">
        <w:trPr>
          <w:trHeight w:val="300"/>
        </w:trPr>
        <w:tc>
          <w:tcPr>
            <w:tcW w:w="3009" w:type="dxa"/>
            <w:vMerge/>
          </w:tcPr>
          <w:p w14:paraId="547992A3" w14:textId="77777777" w:rsidR="002F097E" w:rsidRPr="006C3DEB" w:rsidRDefault="002F097E" w:rsidP="002319E9"/>
        </w:tc>
        <w:tc>
          <w:tcPr>
            <w:tcW w:w="6316" w:type="dxa"/>
            <w:gridSpan w:val="3"/>
          </w:tcPr>
          <w:p w14:paraId="56FB6A9A" w14:textId="77777777" w:rsidR="002F097E" w:rsidRPr="006C3DEB" w:rsidRDefault="002F097E" w:rsidP="002319E9">
            <w:pPr>
              <w:rPr>
                <w:rFonts w:cs="Poppins"/>
              </w:rPr>
            </w:pPr>
          </w:p>
          <w:p w14:paraId="06358BA9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Nedvességtartalom számítása: [(Nedves talaj tömege - Száraz talaj tömege) / (Száraz talaj tömege)] × 100 = _______%</w:t>
            </w:r>
          </w:p>
          <w:p w14:paraId="4F3B9395" w14:textId="77777777" w:rsidR="002F097E" w:rsidRPr="006C3DEB" w:rsidRDefault="002F097E" w:rsidP="002319E9">
            <w:pPr>
              <w:rPr>
                <w:rFonts w:cs="Poppins"/>
              </w:rPr>
            </w:pPr>
          </w:p>
        </w:tc>
      </w:tr>
      <w:tr w:rsidR="002F097E" w:rsidRPr="006C3DEB" w14:paraId="0218A74B" w14:textId="77777777" w:rsidTr="002319E9">
        <w:trPr>
          <w:trHeight w:val="300"/>
        </w:trPr>
        <w:tc>
          <w:tcPr>
            <w:tcW w:w="3009" w:type="dxa"/>
          </w:tcPr>
          <w:p w14:paraId="0E1CFDF5" w14:textId="77777777" w:rsidR="002F097E" w:rsidRPr="006C3DEB" w:rsidRDefault="002F097E" w:rsidP="002319E9">
            <w:pPr>
              <w:rPr>
                <w:rFonts w:cs="Poppins"/>
              </w:rPr>
            </w:pPr>
            <w:r w:rsidRPr="006C3DEB">
              <w:rPr>
                <w:rFonts w:cs="Poppins"/>
              </w:rPr>
              <w:t>Tápanyag-megtartó képesség</w:t>
            </w:r>
          </w:p>
          <w:p w14:paraId="09476611" w14:textId="77777777" w:rsidR="002F097E" w:rsidRPr="006C3DEB" w:rsidRDefault="002F097E" w:rsidP="002319E9">
            <w:pPr>
              <w:rPr>
                <w:rFonts w:cs="Poppins"/>
              </w:rPr>
            </w:pPr>
          </w:p>
        </w:tc>
        <w:tc>
          <w:tcPr>
            <w:tcW w:w="6316" w:type="dxa"/>
            <w:gridSpan w:val="3"/>
          </w:tcPr>
          <w:p w14:paraId="13234749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  <w:p w14:paraId="4B727C55" w14:textId="77777777" w:rsidR="002F097E" w:rsidRPr="006C3DEB" w:rsidRDefault="002F097E" w:rsidP="002319E9">
            <w:pPr>
              <w:rPr>
                <w:rFonts w:cs="Poppins"/>
                <w:b/>
                <w:bCs/>
              </w:rPr>
            </w:pPr>
          </w:p>
        </w:tc>
      </w:tr>
    </w:tbl>
    <w:p w14:paraId="3FE796CF" w14:textId="0F18BAD1" w:rsidR="002F097E" w:rsidRPr="006C3DEB" w:rsidRDefault="002F097E" w:rsidP="002F097E"/>
    <w:p w14:paraId="42C39707" w14:textId="77777777" w:rsidR="002F097E" w:rsidRPr="006C3DEB" w:rsidRDefault="002F097E">
      <w:pPr>
        <w:spacing w:after="200" w:line="276" w:lineRule="auto"/>
      </w:pPr>
      <w:r w:rsidRPr="006C3DEB">
        <w:br w:type="page"/>
      </w:r>
    </w:p>
    <w:p w14:paraId="0F782464" w14:textId="63493582" w:rsidR="00D9001B" w:rsidRPr="006C3DEB" w:rsidRDefault="002F097E" w:rsidP="002F097E">
      <w:pPr>
        <w:pStyle w:val="Heading2"/>
      </w:pPr>
      <w:bookmarkStart w:id="20" w:name="_Ref182317423"/>
      <w:r w:rsidRPr="006C3DEB">
        <w:lastRenderedPageBreak/>
        <w:t>3. melléklet – A fenntartható fejlődési célok és a talaj</w:t>
      </w:r>
      <w:bookmarkEnd w:id="20"/>
    </w:p>
    <w:p w14:paraId="7B7C0D78" w14:textId="76810017" w:rsidR="002F097E" w:rsidRPr="006C3DEB" w:rsidRDefault="002F097E">
      <w:pPr>
        <w:spacing w:after="200" w:line="276" w:lineRule="auto"/>
      </w:pPr>
      <w:r w:rsidRPr="006C3DEB">
        <w:rPr>
          <w:noProof/>
          <w:lang w:eastAsia="es-ES"/>
        </w:rPr>
        <w:drawing>
          <wp:anchor distT="0" distB="0" distL="114300" distR="114300" simplePos="0" relativeHeight="251658240" behindDoc="0" locked="0" layoutInCell="1" allowOverlap="1" wp14:anchorId="397118FE" wp14:editId="253AE034">
            <wp:simplePos x="0" y="0"/>
            <wp:positionH relativeFrom="column">
              <wp:posOffset>-1118781</wp:posOffset>
            </wp:positionH>
            <wp:positionV relativeFrom="page">
              <wp:posOffset>2641892</wp:posOffset>
            </wp:positionV>
            <wp:extent cx="8116570" cy="5735320"/>
            <wp:effectExtent l="0" t="9525" r="8255" b="8255"/>
            <wp:wrapNone/>
            <wp:docPr id="668852884" name="Picture 668852884" descr="A diagram of a field&#10;&#10;Description automatically generated with medium confidenc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68852884"/>
                    <pic:cNvPicPr/>
                  </pic:nvPicPr>
                  <pic:blipFill>
                    <a:blip r:embed="rId4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5400000">
                      <a:off x="0" y="0"/>
                      <a:ext cx="8116570" cy="573532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6C3DEB">
        <w:br w:type="page"/>
      </w:r>
    </w:p>
    <w:p w14:paraId="633304AB" w14:textId="7DC7DCAF" w:rsidR="002F097E" w:rsidRPr="006C3DEB" w:rsidRDefault="002F097E" w:rsidP="002F097E">
      <w:pPr>
        <w:pStyle w:val="Heading2"/>
      </w:pPr>
      <w:bookmarkStart w:id="21" w:name="_Ref182317655"/>
      <w:r w:rsidRPr="006C3DEB">
        <w:lastRenderedPageBreak/>
        <w:t>4. melléklet – Laboratóriumi munka értékelőtáblázata</w:t>
      </w:r>
      <w:bookmarkEnd w:id="21"/>
    </w:p>
    <w:tbl>
      <w:tblPr>
        <w:tblW w:w="0" w:type="auto"/>
        <w:tblBorders>
          <w:top w:val="single" w:sz="6" w:space="0" w:color="000000" w:themeColor="text1"/>
          <w:left w:val="single" w:sz="6" w:space="0" w:color="000000" w:themeColor="text1"/>
          <w:bottom w:val="single" w:sz="6" w:space="0" w:color="000000" w:themeColor="text1"/>
          <w:right w:val="single" w:sz="6" w:space="0" w:color="000000" w:themeColor="text1"/>
        </w:tblBorders>
        <w:tblLayout w:type="fixed"/>
        <w:tblLook w:val="06A0" w:firstRow="1" w:lastRow="0" w:firstColumn="1" w:lastColumn="0" w:noHBand="1" w:noVBand="1"/>
      </w:tblPr>
      <w:tblGrid>
        <w:gridCol w:w="1504"/>
        <w:gridCol w:w="1549"/>
        <w:gridCol w:w="1367"/>
        <w:gridCol w:w="1551"/>
        <w:gridCol w:w="1586"/>
        <w:gridCol w:w="1787"/>
      </w:tblGrid>
      <w:tr w:rsidR="007F5ED9" w:rsidRPr="006C3DEB" w14:paraId="2B66D48F" w14:textId="77777777" w:rsidTr="002319E9">
        <w:trPr>
          <w:trHeight w:val="300"/>
        </w:trPr>
        <w:tc>
          <w:tcPr>
            <w:tcW w:w="1504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000000" w:themeFill="text1"/>
            <w:vAlign w:val="center"/>
          </w:tcPr>
          <w:p w14:paraId="1F2D0938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  <w:t>Kritériumok</w:t>
            </w:r>
          </w:p>
        </w:tc>
        <w:tc>
          <w:tcPr>
            <w:tcW w:w="1549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B2A1C7" w:themeFill="accent4" w:themeFillTint="99"/>
            <w:vAlign w:val="center"/>
          </w:tcPr>
          <w:p w14:paraId="1DC76A4F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  <w:t>5 - Kiemelkedő</w:t>
            </w:r>
          </w:p>
        </w:tc>
        <w:tc>
          <w:tcPr>
            <w:tcW w:w="136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4BACC6" w:themeFill="accent5"/>
            <w:vAlign w:val="center"/>
          </w:tcPr>
          <w:p w14:paraId="06461EB0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  <w:t>4 - Jó</w:t>
            </w:r>
          </w:p>
        </w:tc>
        <w:tc>
          <w:tcPr>
            <w:tcW w:w="1551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9BBB59" w:themeFill="accent3"/>
            <w:vAlign w:val="center"/>
          </w:tcPr>
          <w:p w14:paraId="4B13EC13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  <w:t>3 - Megfelelő</w:t>
            </w:r>
          </w:p>
        </w:tc>
        <w:tc>
          <w:tcPr>
            <w:tcW w:w="158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FC000"/>
            <w:vAlign w:val="center"/>
          </w:tcPr>
          <w:p w14:paraId="56548033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</w:pPr>
          </w:p>
          <w:p w14:paraId="02C70291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color w:val="FFFFFF" w:themeColor="background1"/>
                <w:sz w:val="16"/>
                <w:szCs w:val="16"/>
              </w:rPr>
              <w:t>2 - Fejlesztésre szorul</w:t>
            </w:r>
          </w:p>
        </w:tc>
        <w:tc>
          <w:tcPr>
            <w:tcW w:w="178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C0504D" w:themeFill="accent2"/>
            <w:vAlign w:val="center"/>
          </w:tcPr>
          <w:p w14:paraId="27BA2694" w14:textId="77777777" w:rsidR="007F5ED9" w:rsidRPr="006C3DEB" w:rsidRDefault="007F5ED9" w:rsidP="002319E9">
            <w:pPr>
              <w:jc w:val="center"/>
              <w:rPr>
                <w:rFonts w:eastAsia="Poppins" w:cs="Poppins"/>
                <w:b/>
                <w:bCs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sz w:val="16"/>
                <w:szCs w:val="16"/>
              </w:rPr>
              <w:t>1 - Elégtelen</w:t>
            </w:r>
          </w:p>
        </w:tc>
      </w:tr>
      <w:tr w:rsidR="007F5ED9" w:rsidRPr="006C3DEB" w14:paraId="44D1829E" w14:textId="77777777" w:rsidTr="002319E9">
        <w:trPr>
          <w:trHeight w:val="300"/>
        </w:trPr>
        <w:tc>
          <w:tcPr>
            <w:tcW w:w="1504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22F545CC" w14:textId="77777777" w:rsidR="007F5ED9" w:rsidRPr="006C3DEB" w:rsidRDefault="007F5ED9" w:rsidP="002319E9">
            <w:pPr>
              <w:rPr>
                <w:rFonts w:eastAsia="Poppins" w:cs="Poppins"/>
                <w:b/>
                <w:bCs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sz w:val="16"/>
                <w:szCs w:val="16"/>
              </w:rPr>
              <w:t>Együttműködés</w:t>
            </w:r>
          </w:p>
        </w:tc>
        <w:tc>
          <w:tcPr>
            <w:tcW w:w="1549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E5DFEC" w:themeFill="accent4" w:themeFillTint="33"/>
            <w:vAlign w:val="center"/>
          </w:tcPr>
          <w:p w14:paraId="36836067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Aktívan részt vesz, elősegíti a csoportos megbeszéléseket, és biztosítja, hogy mindenki véleménye érvényesüljön.</w:t>
            </w:r>
          </w:p>
        </w:tc>
        <w:tc>
          <w:tcPr>
            <w:tcW w:w="136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AEEF3" w:themeFill="accent5" w:themeFillTint="33"/>
            <w:vAlign w:val="center"/>
          </w:tcPr>
          <w:p w14:paraId="69161938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Részt vesz a csoportos megbeszélésekben, saját ötletekkel járul hozzá a közös munkához.</w:t>
            </w:r>
          </w:p>
        </w:tc>
        <w:tc>
          <w:tcPr>
            <w:tcW w:w="1551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6E3BC" w:themeFill="accent3" w:themeFillTint="66"/>
            <w:vAlign w:val="center"/>
          </w:tcPr>
          <w:p w14:paraId="0FD27654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Részt vesz, de ritkán lép aktívan kapcsolatba a többiekkel.</w:t>
            </w:r>
          </w:p>
        </w:tc>
        <w:tc>
          <w:tcPr>
            <w:tcW w:w="158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1FA91"/>
            <w:vAlign w:val="center"/>
          </w:tcPr>
          <w:p w14:paraId="18122718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Korlátozott részvétel, nem segíti az együttműködést.</w:t>
            </w:r>
          </w:p>
        </w:tc>
        <w:tc>
          <w:tcPr>
            <w:tcW w:w="178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DE9D9" w:themeFill="accent6" w:themeFillTint="33"/>
            <w:vAlign w:val="center"/>
          </w:tcPr>
          <w:p w14:paraId="0B728E80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Nem vesz részt a csoportmunkában.</w:t>
            </w:r>
          </w:p>
        </w:tc>
      </w:tr>
      <w:tr w:rsidR="007F5ED9" w:rsidRPr="006C3DEB" w14:paraId="4CD715FE" w14:textId="77777777" w:rsidTr="002319E9">
        <w:trPr>
          <w:trHeight w:val="300"/>
        </w:trPr>
        <w:tc>
          <w:tcPr>
            <w:tcW w:w="1504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348CB121" w14:textId="77777777" w:rsidR="007F5ED9" w:rsidRPr="006C3DEB" w:rsidRDefault="007F5ED9" w:rsidP="002319E9">
            <w:pPr>
              <w:rPr>
                <w:rFonts w:eastAsia="Poppins" w:cs="Poppins"/>
                <w:b/>
                <w:bCs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sz w:val="16"/>
                <w:szCs w:val="16"/>
              </w:rPr>
              <w:t>Adatgyűjtés</w:t>
            </w:r>
          </w:p>
        </w:tc>
        <w:tc>
          <w:tcPr>
            <w:tcW w:w="1549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E5DFEC" w:themeFill="accent4" w:themeFillTint="33"/>
            <w:vAlign w:val="center"/>
          </w:tcPr>
          <w:p w14:paraId="14740EA4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Precízen és részletesen gyűjti az adatokat, figyel az adatok pontosságára.</w:t>
            </w:r>
          </w:p>
        </w:tc>
        <w:tc>
          <w:tcPr>
            <w:tcW w:w="136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AEEF3" w:themeFill="accent5" w:themeFillTint="33"/>
            <w:vAlign w:val="center"/>
          </w:tcPr>
          <w:p w14:paraId="43626047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Pontosan gyűjti az adatokat, kisebb hibákkal.</w:t>
            </w:r>
          </w:p>
        </w:tc>
        <w:tc>
          <w:tcPr>
            <w:tcW w:w="1551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6E3BC" w:themeFill="accent3" w:themeFillTint="66"/>
            <w:vAlign w:val="center"/>
          </w:tcPr>
          <w:p w14:paraId="30144E33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Az alapadatokat összegyűjti, néhány pontatlanságot elkövet.</w:t>
            </w:r>
          </w:p>
        </w:tc>
        <w:tc>
          <w:tcPr>
            <w:tcW w:w="158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1FA91"/>
            <w:vAlign w:val="center"/>
          </w:tcPr>
          <w:p w14:paraId="1608BC2B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Az adatgyűjtés hiányos vagy következetlen.</w:t>
            </w:r>
          </w:p>
        </w:tc>
        <w:tc>
          <w:tcPr>
            <w:tcW w:w="178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DE9D9" w:themeFill="accent6" w:themeFillTint="33"/>
            <w:vAlign w:val="center"/>
          </w:tcPr>
          <w:p w14:paraId="68277597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Nem gyűjtött adatokat.</w:t>
            </w:r>
          </w:p>
        </w:tc>
      </w:tr>
      <w:tr w:rsidR="007F5ED9" w:rsidRPr="006C3DEB" w14:paraId="44BFB8E3" w14:textId="77777777" w:rsidTr="002319E9">
        <w:trPr>
          <w:trHeight w:val="300"/>
        </w:trPr>
        <w:tc>
          <w:tcPr>
            <w:tcW w:w="1504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2739FF1" w14:textId="77777777" w:rsidR="007F5ED9" w:rsidRPr="006C3DEB" w:rsidRDefault="007F5ED9" w:rsidP="002319E9">
            <w:pPr>
              <w:rPr>
                <w:rFonts w:eastAsia="Poppins" w:cs="Poppins"/>
                <w:b/>
                <w:bCs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sz w:val="16"/>
                <w:szCs w:val="16"/>
              </w:rPr>
              <w:t>Elemzés és következtetések</w:t>
            </w:r>
          </w:p>
        </w:tc>
        <w:tc>
          <w:tcPr>
            <w:tcW w:w="1549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E5DFEC" w:themeFill="accent4" w:themeFillTint="33"/>
            <w:vAlign w:val="center"/>
          </w:tcPr>
          <w:p w14:paraId="58CBC541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Mélyreható elemzést végez, és érdemi következtetéseket von le az adatok alapján.</w:t>
            </w:r>
          </w:p>
        </w:tc>
        <w:tc>
          <w:tcPr>
            <w:tcW w:w="136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AEEF3" w:themeFill="accent5" w:themeFillTint="33"/>
            <w:vAlign w:val="center"/>
          </w:tcPr>
          <w:p w14:paraId="1C5B2D40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Hatékonyan elemzi az adatokat, és logikus következtetéseket von le.</w:t>
            </w:r>
          </w:p>
        </w:tc>
        <w:tc>
          <w:tcPr>
            <w:tcW w:w="1551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6E3BC" w:themeFill="accent3" w:themeFillTint="66"/>
            <w:vAlign w:val="center"/>
          </w:tcPr>
          <w:p w14:paraId="70E3B388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Alapszintű elemzést végez, néhány következtetést levon.</w:t>
            </w:r>
          </w:p>
        </w:tc>
        <w:tc>
          <w:tcPr>
            <w:tcW w:w="158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1FA91"/>
            <w:vAlign w:val="center"/>
          </w:tcPr>
          <w:p w14:paraId="6A6B6CF4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Korlátozott elemzést végez, homályos vagy nem egyértelmű következtetéseket von le.</w:t>
            </w:r>
          </w:p>
        </w:tc>
        <w:tc>
          <w:tcPr>
            <w:tcW w:w="178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DE9D9" w:themeFill="accent6" w:themeFillTint="33"/>
            <w:vAlign w:val="center"/>
          </w:tcPr>
          <w:p w14:paraId="363FB2EB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Nem végzett elemzést, nem vont le következtetéseket.</w:t>
            </w:r>
          </w:p>
        </w:tc>
      </w:tr>
      <w:tr w:rsidR="007F5ED9" w:rsidRPr="006C3DEB" w14:paraId="528A4238" w14:textId="77777777" w:rsidTr="002319E9">
        <w:trPr>
          <w:trHeight w:val="300"/>
        </w:trPr>
        <w:tc>
          <w:tcPr>
            <w:tcW w:w="1504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0A24BC4D" w14:textId="77777777" w:rsidR="007F5ED9" w:rsidRPr="006C3DEB" w:rsidRDefault="007F5ED9" w:rsidP="002319E9">
            <w:pPr>
              <w:rPr>
                <w:rFonts w:eastAsia="Poppins" w:cs="Poppins"/>
                <w:b/>
                <w:bCs/>
                <w:sz w:val="16"/>
                <w:szCs w:val="16"/>
              </w:rPr>
            </w:pPr>
            <w:r w:rsidRPr="006C3DEB">
              <w:rPr>
                <w:rFonts w:eastAsia="Poppins" w:cs="Poppins"/>
                <w:b/>
                <w:bCs/>
                <w:sz w:val="16"/>
                <w:szCs w:val="16"/>
              </w:rPr>
              <w:t>Prezentáció</w:t>
            </w:r>
          </w:p>
        </w:tc>
        <w:tc>
          <w:tcPr>
            <w:tcW w:w="1549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E5DFEC" w:themeFill="accent4" w:themeFillTint="33"/>
            <w:vAlign w:val="center"/>
          </w:tcPr>
          <w:p w14:paraId="3E5895AA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Az eredményeket világosan és érdekfeszítő módon mutatja be.</w:t>
            </w:r>
          </w:p>
        </w:tc>
        <w:tc>
          <w:tcPr>
            <w:tcW w:w="136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AEEF3" w:themeFill="accent5" w:themeFillTint="33"/>
            <w:vAlign w:val="center"/>
          </w:tcPr>
          <w:p w14:paraId="67725D5E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Az eredményeket világosan prezentálja.</w:t>
            </w:r>
          </w:p>
        </w:tc>
        <w:tc>
          <w:tcPr>
            <w:tcW w:w="1551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D6E3BC" w:themeFill="accent3" w:themeFillTint="66"/>
            <w:vAlign w:val="center"/>
          </w:tcPr>
          <w:p w14:paraId="2974CB59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Az előadói készségek alapszintűek, az előadásmód kevésbé lebilincselő.</w:t>
            </w:r>
          </w:p>
        </w:tc>
        <w:tc>
          <w:tcPr>
            <w:tcW w:w="158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1FA91"/>
            <w:vAlign w:val="center"/>
          </w:tcPr>
          <w:p w14:paraId="00A9D3E7" w14:textId="77777777" w:rsidR="007F5ED9" w:rsidRPr="00260F73" w:rsidRDefault="007F5ED9" w:rsidP="002319E9">
            <w:pPr>
              <w:rPr>
                <w:rFonts w:eastAsia="Poppins" w:cs="Poppins"/>
                <w:sz w:val="16"/>
                <w:szCs w:val="16"/>
                <w:lang w:val="es-ES_tradnl"/>
              </w:rPr>
            </w:pPr>
            <w:r w:rsidRPr="00260F73">
              <w:rPr>
                <w:rFonts w:eastAsia="Poppins" w:cs="Poppins"/>
                <w:sz w:val="16"/>
                <w:szCs w:val="16"/>
                <w:lang w:val="es-ES_tradnl"/>
              </w:rPr>
              <w:t>Az előadás zavaros és rendszerezetlen.</w:t>
            </w:r>
          </w:p>
        </w:tc>
        <w:tc>
          <w:tcPr>
            <w:tcW w:w="1787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FDE9D9" w:themeFill="accent6" w:themeFillTint="33"/>
            <w:vAlign w:val="center"/>
          </w:tcPr>
          <w:p w14:paraId="0E32EBBC" w14:textId="77777777" w:rsidR="007F5ED9" w:rsidRPr="006C3DEB" w:rsidRDefault="007F5ED9" w:rsidP="002319E9">
            <w:pPr>
              <w:rPr>
                <w:rFonts w:eastAsia="Poppins" w:cs="Poppins"/>
                <w:sz w:val="16"/>
                <w:szCs w:val="16"/>
              </w:rPr>
            </w:pPr>
            <w:r w:rsidRPr="006C3DEB">
              <w:rPr>
                <w:rFonts w:eastAsia="Poppins" w:cs="Poppins"/>
                <w:sz w:val="16"/>
                <w:szCs w:val="16"/>
              </w:rPr>
              <w:t>Nem készített prezentációt.</w:t>
            </w:r>
          </w:p>
        </w:tc>
      </w:tr>
    </w:tbl>
    <w:p w14:paraId="3DC51A37" w14:textId="00014A80" w:rsidR="002F097E" w:rsidRPr="006C3DEB" w:rsidRDefault="002F097E" w:rsidP="002F097E"/>
    <w:p w14:paraId="4C93C5A0" w14:textId="77777777" w:rsidR="002F097E" w:rsidRPr="006C3DEB" w:rsidRDefault="002F097E">
      <w:pPr>
        <w:spacing w:after="200" w:line="276" w:lineRule="auto"/>
      </w:pPr>
      <w:r w:rsidRPr="006C3DEB">
        <w:br w:type="page"/>
      </w:r>
    </w:p>
    <w:p w14:paraId="7A253222" w14:textId="0F15D461" w:rsidR="002F097E" w:rsidRPr="006C3DEB" w:rsidRDefault="002F097E" w:rsidP="002F097E">
      <w:pPr>
        <w:pStyle w:val="Heading2"/>
      </w:pPr>
      <w:bookmarkStart w:id="22" w:name="_Ref182317642"/>
      <w:r w:rsidRPr="006C3DEB">
        <w:lastRenderedPageBreak/>
        <w:t>5. melléklet – Tanulói visszajelzés</w:t>
      </w:r>
      <w:bookmarkEnd w:id="22"/>
    </w:p>
    <w:p w14:paraId="05C7BE25" w14:textId="59144E12" w:rsidR="007F5ED9" w:rsidRPr="006C3DEB" w:rsidRDefault="007F5ED9" w:rsidP="00076928">
      <w:r w:rsidRPr="006C3DEB">
        <w:t xml:space="preserve">A diákok egy online kérdőív segítségével értékelik az órákon szerzett tapasztalatokat: </w:t>
      </w:r>
    </w:p>
    <w:p w14:paraId="5AD63DDF" w14:textId="270907ED" w:rsidR="007F5ED9" w:rsidRPr="006C3DEB" w:rsidRDefault="00076928" w:rsidP="00076928">
      <w:pPr>
        <w:spacing w:before="120"/>
      </w:pPr>
      <w:r w:rsidRPr="006C3DEB">
        <w:t>1. Tudtad, hogy a talaj mennyire fontos a Földön, mielőtt részt vettél ezen az órán?</w:t>
      </w:r>
    </w:p>
    <w:p w14:paraId="5D6C46A9" w14:textId="6B6A3D41" w:rsidR="007F5ED9" w:rsidRPr="006C3DEB" w:rsidRDefault="007F5ED9" w:rsidP="00076928">
      <w:pPr>
        <w:spacing w:before="120"/>
      </w:pPr>
      <w:r w:rsidRPr="006C3DEB">
        <w:rPr>
          <w:rFonts w:ascii="Times New Roman" w:hAnsi="Times New Roman"/>
        </w:rPr>
        <w:t>□</w:t>
      </w:r>
      <w:r w:rsidRPr="006C3DEB">
        <w:t xml:space="preserve"> Igen</w:t>
      </w:r>
      <w:r w:rsidRPr="006C3DEB">
        <w:tab/>
      </w:r>
      <w:r w:rsidRPr="006C3DEB">
        <w:tab/>
        <w:t xml:space="preserve"> </w:t>
      </w:r>
      <w:r w:rsidRPr="006C3DEB">
        <w:tab/>
      </w:r>
      <w:r w:rsidRPr="006C3DEB">
        <w:rPr>
          <w:rFonts w:ascii="Times New Roman" w:hAnsi="Times New Roman"/>
        </w:rPr>
        <w:t>□</w:t>
      </w:r>
      <w:r w:rsidRPr="006C3DEB">
        <w:t xml:space="preserve"> Nem</w:t>
      </w:r>
    </w:p>
    <w:p w14:paraId="1DDFB922" w14:textId="4E26C69D" w:rsidR="007F5ED9" w:rsidRPr="006C3DEB" w:rsidRDefault="00076928" w:rsidP="00076928">
      <w:pPr>
        <w:spacing w:before="120"/>
      </w:pPr>
      <w:r w:rsidRPr="006C3DEB">
        <w:t>2. Ismerted a talaj termékenységét befolyásoló tényezőket az óra előtt?</w:t>
      </w:r>
    </w:p>
    <w:p w14:paraId="3D83C55C" w14:textId="65BCD3A2" w:rsidR="007F5ED9" w:rsidRPr="006C3DEB" w:rsidRDefault="007F5ED9" w:rsidP="00076928">
      <w:pPr>
        <w:spacing w:before="120"/>
      </w:pPr>
      <w:r w:rsidRPr="006C3DEB">
        <w:rPr>
          <w:rFonts w:ascii="Times New Roman" w:hAnsi="Times New Roman"/>
        </w:rPr>
        <w:t>□</w:t>
      </w:r>
      <w:r w:rsidRPr="006C3DEB">
        <w:t xml:space="preserve"> Igen</w:t>
      </w:r>
      <w:r w:rsidRPr="006C3DEB">
        <w:tab/>
      </w:r>
      <w:r w:rsidRPr="006C3DEB">
        <w:tab/>
        <w:t xml:space="preserve"> </w:t>
      </w:r>
      <w:r w:rsidRPr="006C3DEB">
        <w:tab/>
      </w:r>
      <w:r w:rsidRPr="006C3DEB">
        <w:rPr>
          <w:rFonts w:ascii="Times New Roman" w:hAnsi="Times New Roman"/>
        </w:rPr>
        <w:t>□</w:t>
      </w:r>
      <w:r w:rsidRPr="006C3DEB">
        <w:t xml:space="preserve"> Nem</w:t>
      </w:r>
    </w:p>
    <w:p w14:paraId="033724AE" w14:textId="54C2D044" w:rsidR="007F5ED9" w:rsidRPr="006C3DEB" w:rsidRDefault="00076928" w:rsidP="00076928">
      <w:pPr>
        <w:spacing w:before="120"/>
      </w:pPr>
      <w:r w:rsidRPr="006C3DEB">
        <w:t>3. Úgy érzed, most már tudod, mely tényezők befolyásolják a talaj termőképességét?</w:t>
      </w:r>
    </w:p>
    <w:p w14:paraId="51890339" w14:textId="4A944F43" w:rsidR="007F5ED9" w:rsidRPr="006C3DEB" w:rsidRDefault="007F5ED9" w:rsidP="00076928">
      <w:pPr>
        <w:spacing w:before="120"/>
      </w:pPr>
      <w:r w:rsidRPr="006C3DEB">
        <w:t xml:space="preserve">Értékeld 1-től 5-ig! (1 = Fogalmam sincs, </w:t>
      </w:r>
      <w:r w:rsidRPr="006C3DEB">
        <w:tab/>
        <w:t>t5 = Tökéletesen tudom)</w:t>
      </w:r>
    </w:p>
    <w:p w14:paraId="091069F2" w14:textId="0678318C" w:rsidR="007F5ED9" w:rsidRPr="006C3DEB" w:rsidRDefault="00076928" w:rsidP="00076928">
      <w:pPr>
        <w:spacing w:before="120"/>
      </w:pPr>
      <w:r w:rsidRPr="006C3DEB">
        <w:t>4. Értékeld az alábbi tevékenységeket 1-től 5-ig, attól függően, hogy mennyire tartottad őket érdekesnek! (1 = Egyáltalán nem érdekes, 5 = Nagyon érdekes)</w:t>
      </w:r>
    </w:p>
    <w:p w14:paraId="55BD2AED" w14:textId="77777777" w:rsidR="007F5ED9" w:rsidRPr="006C3DEB" w:rsidRDefault="007F5ED9" w:rsidP="00076928">
      <w:pPr>
        <w:rPr>
          <w:sz w:val="16"/>
          <w:szCs w:val="16"/>
        </w:rPr>
      </w:pPr>
      <w:r w:rsidRPr="006C3DEB">
        <w:rPr>
          <w:rFonts w:ascii="Times New Roman" w:hAnsi="Times New Roman"/>
        </w:rPr>
        <w:t>□</w:t>
      </w:r>
      <w:r w:rsidRPr="006C3DEB">
        <w:t xml:space="preserve"> Edafos program</w:t>
      </w:r>
    </w:p>
    <w:p w14:paraId="5524A0E9" w14:textId="77777777" w:rsidR="007F5ED9" w:rsidRPr="006C3DEB" w:rsidRDefault="007F5ED9" w:rsidP="00076928">
      <w:r w:rsidRPr="006C3DEB">
        <w:rPr>
          <w:rFonts w:ascii="Times New Roman" w:hAnsi="Times New Roman"/>
        </w:rPr>
        <w:t>□</w:t>
      </w:r>
      <w:r w:rsidRPr="006C3DEB">
        <w:t xml:space="preserve"> Infografika a talajról és a fenntartható fejlődési célokról</w:t>
      </w:r>
    </w:p>
    <w:p w14:paraId="793DEA2D" w14:textId="77777777" w:rsidR="007F5ED9" w:rsidRPr="006C3DEB" w:rsidRDefault="007F5ED9" w:rsidP="00076928">
      <w:pPr>
        <w:rPr>
          <w:rFonts w:eastAsia="Poppins"/>
          <w:sz w:val="16"/>
          <w:szCs w:val="16"/>
        </w:rPr>
      </w:pPr>
      <w:r w:rsidRPr="006C3DEB">
        <w:rPr>
          <w:rFonts w:ascii="Times New Roman" w:hAnsi="Times New Roman"/>
        </w:rPr>
        <w:t>□</w:t>
      </w:r>
      <w:r w:rsidRPr="006C3DEB">
        <w:t xml:space="preserve"> EarthExplorer</w:t>
      </w:r>
    </w:p>
    <w:p w14:paraId="574DB0E4" w14:textId="77777777" w:rsidR="007F5ED9" w:rsidRPr="006C3DEB" w:rsidRDefault="007F5ED9" w:rsidP="00076928">
      <w:pPr>
        <w:rPr>
          <w:rFonts w:eastAsia="Poppins"/>
        </w:rPr>
      </w:pPr>
      <w:r w:rsidRPr="006C3DEB">
        <w:rPr>
          <w:rFonts w:ascii="Times New Roman" w:hAnsi="Times New Roman"/>
        </w:rPr>
        <w:t>□</w:t>
      </w:r>
      <w:r w:rsidRPr="006C3DEB">
        <w:rPr>
          <w:rFonts w:eastAsia="Poppins"/>
        </w:rPr>
        <w:t xml:space="preserve"> Talajmintavétel </w:t>
      </w:r>
    </w:p>
    <w:p w14:paraId="5A87EE12" w14:textId="77777777" w:rsidR="007F5ED9" w:rsidRPr="006C3DEB" w:rsidRDefault="007F5ED9" w:rsidP="00076928">
      <w:r w:rsidRPr="006C3DEB">
        <w:rPr>
          <w:rFonts w:ascii="Times New Roman" w:hAnsi="Times New Roman"/>
        </w:rPr>
        <w:t>□</w:t>
      </w:r>
      <w:r w:rsidRPr="006C3DEB">
        <w:t xml:space="preserve"> Kísérletek </w:t>
      </w:r>
    </w:p>
    <w:p w14:paraId="2BC5212D" w14:textId="77777777" w:rsidR="007F5ED9" w:rsidRPr="006C3DEB" w:rsidRDefault="007F5ED9" w:rsidP="00076928">
      <w:r w:rsidRPr="006C3DEB">
        <w:rPr>
          <w:rFonts w:ascii="Times New Roman" w:hAnsi="Times New Roman"/>
        </w:rPr>
        <w:t>□</w:t>
      </w:r>
      <w:r w:rsidRPr="006C3DEB">
        <w:t xml:space="preserve"> YouTube-videók</w:t>
      </w:r>
    </w:p>
    <w:p w14:paraId="44967FC2" w14:textId="77777777" w:rsidR="007F5ED9" w:rsidRPr="006C3DEB" w:rsidRDefault="007F5ED9" w:rsidP="00076928">
      <w:r w:rsidRPr="006C3DEB">
        <w:rPr>
          <w:rFonts w:ascii="Times New Roman" w:hAnsi="Times New Roman"/>
        </w:rPr>
        <w:t>□</w:t>
      </w:r>
      <w:r w:rsidRPr="006C3DEB">
        <w:t xml:space="preserve"> Földrajzi információs rendszerek (Google My Maps vagy Bing Maps)</w:t>
      </w:r>
    </w:p>
    <w:p w14:paraId="6859D2D4" w14:textId="35A5FB1A" w:rsidR="007F5ED9" w:rsidRPr="00260F73" w:rsidRDefault="007F5ED9" w:rsidP="00076928">
      <w:pPr>
        <w:rPr>
          <w:lang w:val="es-ES_tradnl"/>
        </w:rPr>
      </w:pPr>
      <w:r w:rsidRPr="00260F73">
        <w:rPr>
          <w:rFonts w:ascii="Times New Roman" w:hAnsi="Times New Roman"/>
          <w:lang w:val="es-ES_tradnl"/>
        </w:rPr>
        <w:t>□</w:t>
      </w:r>
      <w:r w:rsidRPr="00260F73">
        <w:rPr>
          <w:lang w:val="es-ES_tradnl"/>
        </w:rPr>
        <w:t xml:space="preserve"> Mesterséges intelligencia (ChatGPT és SUNO)</w:t>
      </w:r>
    </w:p>
    <w:p w14:paraId="58FA0B8C" w14:textId="0C3D15C3" w:rsidR="007F5ED9" w:rsidRPr="006C3DEB" w:rsidRDefault="00076928" w:rsidP="00076928">
      <w:pPr>
        <w:spacing w:before="120"/>
      </w:pPr>
      <w:r w:rsidRPr="006C3DEB">
        <w:t xml:space="preserve">5. Vonzó, interaktív módon mutatták be a tananyagot? </w:t>
      </w:r>
    </w:p>
    <w:p w14:paraId="26B49334" w14:textId="2F3B4E7D" w:rsidR="007F5ED9" w:rsidRPr="006C3DEB" w:rsidRDefault="007F5ED9" w:rsidP="00076928">
      <w:r w:rsidRPr="006C3DEB">
        <w:t>Értékeld 1-től 5-ig! (1 = Egyáltalán nem, 5 = Teljes mértékben)</w:t>
      </w:r>
    </w:p>
    <w:p w14:paraId="787FEDC1" w14:textId="5902FE7F" w:rsidR="007F5ED9" w:rsidRPr="006C3DEB" w:rsidRDefault="00076928" w:rsidP="00076928">
      <w:pPr>
        <w:spacing w:before="120"/>
      </w:pPr>
      <w:r w:rsidRPr="006C3DEB">
        <w:t>6. Ösztönözték a diákok aktív részvételét az órák során?</w:t>
      </w:r>
    </w:p>
    <w:p w14:paraId="14865D96" w14:textId="113EEA5A" w:rsidR="007F5ED9" w:rsidRPr="006C3DEB" w:rsidRDefault="007F5ED9" w:rsidP="00076928">
      <w:r w:rsidRPr="006C3DEB">
        <w:t>Értékeld 1-től 5-ig! (1 = Egyáltalán nem, 5 = Teljes mértékben)</w:t>
      </w:r>
    </w:p>
    <w:p w14:paraId="01C0FCE4" w14:textId="1E4E49D4" w:rsidR="007F5ED9" w:rsidRPr="006C3DEB" w:rsidRDefault="00076928" w:rsidP="00076928">
      <w:pPr>
        <w:spacing w:before="120"/>
      </w:pPr>
      <w:r w:rsidRPr="006C3DEB">
        <w:t>7. Szerinted mindenkinek ismernie kellene a regeneratív mezőgazdaságot?</w:t>
      </w:r>
    </w:p>
    <w:p w14:paraId="4F6E3AF5" w14:textId="35B1497A" w:rsidR="007F5ED9" w:rsidRPr="006C3DEB" w:rsidRDefault="007F5ED9" w:rsidP="00076928">
      <w:r w:rsidRPr="006C3DEB">
        <w:t>Értékeld 1-től 5-ig! (1 = Egyáltalán nem, 5 = Teljes mértékben)</w:t>
      </w:r>
    </w:p>
    <w:p w14:paraId="52D8A577" w14:textId="7005FAAF" w:rsidR="007F5ED9" w:rsidRPr="006C3DEB" w:rsidRDefault="00076928" w:rsidP="00076928">
      <w:pPr>
        <w:spacing w:before="120"/>
      </w:pPr>
      <w:r w:rsidRPr="006C3DEB">
        <w:t>8. Úgy érzed, hogy az eddigiekben tanultak hasznosak számodra?</w:t>
      </w:r>
    </w:p>
    <w:p w14:paraId="1CEE5AA5" w14:textId="41FFF21A" w:rsidR="007F5ED9" w:rsidRPr="006C3DEB" w:rsidRDefault="007F5ED9" w:rsidP="00076928">
      <w:r w:rsidRPr="006C3DEB">
        <w:t>Értékeld 1-től 5-ig! (1 = Nem hasznos, 5 = Nagyon hasznos)</w:t>
      </w:r>
    </w:p>
    <w:p w14:paraId="5BB39AF4" w14:textId="5BB7D1AB" w:rsidR="007F5ED9" w:rsidRPr="006C3DEB" w:rsidRDefault="00076928" w:rsidP="00076928">
      <w:pPr>
        <w:spacing w:before="120"/>
      </w:pPr>
      <w:r w:rsidRPr="006C3DEB">
        <w:t>9. Mi volt a leghasznosabb dolog, amit tanultál?</w:t>
      </w:r>
    </w:p>
    <w:p w14:paraId="555E747C" w14:textId="61E34D34" w:rsidR="007F5ED9" w:rsidRPr="006C3DEB" w:rsidRDefault="00076928" w:rsidP="00076928">
      <w:pPr>
        <w:spacing w:before="120"/>
      </w:pPr>
      <w:r w:rsidRPr="006C3DEB">
        <w:t>10. Hogyan lehetne javítani ezen a tanulási szcenárión a következő években?</w:t>
      </w:r>
    </w:p>
    <w:p w14:paraId="23A7A937" w14:textId="2F72292D" w:rsidR="007F5ED9" w:rsidRPr="006C3DEB" w:rsidRDefault="00076928" w:rsidP="00076928">
      <w:pPr>
        <w:spacing w:before="120"/>
      </w:pPr>
      <w:r w:rsidRPr="006C3DEB">
        <w:t>11. Találkoztál nehézségekkel a feladatok elvégzése során?</w:t>
      </w:r>
    </w:p>
    <w:p w14:paraId="23D2992B" w14:textId="18D72C10" w:rsidR="002F097E" w:rsidRPr="00260F73" w:rsidRDefault="007F5ED9" w:rsidP="00076928">
      <w:pPr>
        <w:rPr>
          <w:lang w:val="es-ES_tradnl"/>
        </w:rPr>
      </w:pPr>
      <w:r w:rsidRPr="00260F73">
        <w:rPr>
          <w:lang w:val="es-ES_tradnl"/>
        </w:rPr>
        <w:t>Ha igen, kérlek, írd le, milyen nehézségek merültek fel.</w:t>
      </w:r>
    </w:p>
    <w:p w14:paraId="6D2C01AA" w14:textId="77777777" w:rsidR="002F097E" w:rsidRPr="00260F73" w:rsidRDefault="002F097E">
      <w:pPr>
        <w:spacing w:after="200" w:line="276" w:lineRule="auto"/>
        <w:rPr>
          <w:lang w:val="es-ES_tradnl"/>
        </w:rPr>
      </w:pPr>
      <w:r w:rsidRPr="00260F73">
        <w:rPr>
          <w:lang w:val="es-ES_tradnl"/>
        </w:rPr>
        <w:br w:type="page"/>
      </w:r>
    </w:p>
    <w:p w14:paraId="0C59112B" w14:textId="50BD6F7D" w:rsidR="002F097E" w:rsidRPr="006C3DEB" w:rsidRDefault="002F097E" w:rsidP="002F097E">
      <w:pPr>
        <w:pStyle w:val="Heading2"/>
      </w:pPr>
      <w:bookmarkStart w:id="23" w:name="_Ref182317628"/>
      <w:r w:rsidRPr="006C3DEB">
        <w:lastRenderedPageBreak/>
        <w:t>6. melléklet – Értékelőtáblázat tanári visszajelzéshez</w:t>
      </w:r>
      <w:bookmarkEnd w:id="23"/>
    </w:p>
    <w:tbl>
      <w:tblPr>
        <w:tblStyle w:val="TableGrid"/>
        <w:tblW w:w="0" w:type="auto"/>
        <w:tblLayout w:type="fixed"/>
        <w:tblLook w:val="06A0" w:firstRow="1" w:lastRow="0" w:firstColumn="1" w:lastColumn="0" w:noHBand="1" w:noVBand="1"/>
      </w:tblPr>
      <w:tblGrid>
        <w:gridCol w:w="1845"/>
        <w:gridCol w:w="4770"/>
        <w:gridCol w:w="546"/>
        <w:gridCol w:w="546"/>
        <w:gridCol w:w="546"/>
        <w:gridCol w:w="546"/>
        <w:gridCol w:w="546"/>
      </w:tblGrid>
      <w:tr w:rsidR="007F5ED9" w:rsidRPr="006C3DEB" w14:paraId="76C6496C" w14:textId="77777777" w:rsidTr="002319E9">
        <w:trPr>
          <w:trHeight w:val="300"/>
        </w:trPr>
        <w:tc>
          <w:tcPr>
            <w:tcW w:w="6615" w:type="dxa"/>
            <w:gridSpan w:val="2"/>
            <w:tcBorders>
              <w:top w:val="none" w:sz="4" w:space="0" w:color="000000" w:themeColor="text1"/>
              <w:left w:val="none" w:sz="4" w:space="0" w:color="000000" w:themeColor="text1"/>
              <w:bottom w:val="single" w:sz="12" w:space="0" w:color="000000" w:themeColor="text1"/>
              <w:right w:val="single" w:sz="12" w:space="0" w:color="000000" w:themeColor="text1"/>
            </w:tcBorders>
          </w:tcPr>
          <w:p w14:paraId="5F57707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2730" w:type="dxa"/>
            <w:gridSpan w:val="5"/>
            <w:tcBorders>
              <w:top w:val="single" w:sz="12" w:space="0" w:color="000000" w:themeColor="text1"/>
              <w:left w:val="single" w:sz="12" w:space="0" w:color="000000" w:themeColor="text1"/>
              <w:bottom w:val="single" w:sz="12" w:space="0" w:color="000000" w:themeColor="text1"/>
              <w:right w:val="single" w:sz="12" w:space="0" w:color="000000" w:themeColor="text1"/>
            </w:tcBorders>
            <w:shd w:val="clear" w:color="auto" w:fill="8DB3E2" w:themeFill="text2" w:themeFillTint="66"/>
          </w:tcPr>
          <w:p w14:paraId="388238B5" w14:textId="77777777" w:rsidR="007F5ED9" w:rsidRPr="006C3DEB" w:rsidRDefault="007F5ED9" w:rsidP="002319E9">
            <w:pPr>
              <w:jc w:val="center"/>
              <w:rPr>
                <w:rFonts w:cs="Poppins"/>
                <w:b/>
                <w:bCs/>
                <w:szCs w:val="20"/>
              </w:rPr>
            </w:pPr>
            <w:r w:rsidRPr="006C3DEB">
              <w:rPr>
                <w:rFonts w:cs="Poppins"/>
                <w:b/>
                <w:bCs/>
                <w:szCs w:val="20"/>
              </w:rPr>
              <w:t>ÖNÉRTÉKELÉS</w:t>
            </w:r>
          </w:p>
        </w:tc>
      </w:tr>
      <w:tr w:rsidR="007F5ED9" w:rsidRPr="006C3DEB" w14:paraId="421C692A" w14:textId="77777777" w:rsidTr="002319E9">
        <w:trPr>
          <w:trHeight w:val="300"/>
        </w:trPr>
        <w:tc>
          <w:tcPr>
            <w:tcW w:w="6615" w:type="dxa"/>
            <w:gridSpan w:val="2"/>
            <w:tcBorders>
              <w:top w:val="single" w:sz="12" w:space="0" w:color="000000" w:themeColor="text1"/>
              <w:left w:val="single" w:sz="12" w:space="0" w:color="000000" w:themeColor="text1"/>
              <w:bottom w:val="single" w:sz="12" w:space="0" w:color="000000" w:themeColor="text1"/>
              <w:right w:val="single" w:sz="12" w:space="0" w:color="000000" w:themeColor="text1"/>
            </w:tcBorders>
            <w:shd w:val="clear" w:color="auto" w:fill="DBE5F1" w:themeFill="accent1" w:themeFillTint="33"/>
          </w:tcPr>
          <w:p w14:paraId="2FFBB3FD" w14:textId="77777777" w:rsidR="007F5ED9" w:rsidRPr="006C3DEB" w:rsidRDefault="007F5ED9" w:rsidP="002319E9">
            <w:pPr>
              <w:rPr>
                <w:rFonts w:cs="Poppins"/>
                <w:b/>
                <w:bCs/>
                <w:szCs w:val="20"/>
              </w:rPr>
            </w:pPr>
            <w:r w:rsidRPr="006C3DEB">
              <w:rPr>
                <w:rFonts w:cs="Poppins"/>
                <w:b/>
                <w:bCs/>
                <w:szCs w:val="20"/>
              </w:rPr>
              <w:t>ÉRTÉKELÉS (1 = Kevéssé, 5 = Nagyon)</w:t>
            </w:r>
          </w:p>
        </w:tc>
        <w:tc>
          <w:tcPr>
            <w:tcW w:w="546" w:type="dxa"/>
            <w:tcBorders>
              <w:top w:val="single" w:sz="12" w:space="0" w:color="000000" w:themeColor="text1"/>
              <w:left w:val="single" w:sz="12" w:space="0" w:color="000000" w:themeColor="text1"/>
            </w:tcBorders>
            <w:shd w:val="clear" w:color="auto" w:fill="DBE5F1" w:themeFill="accent1" w:themeFillTint="33"/>
          </w:tcPr>
          <w:p w14:paraId="6634BF35" w14:textId="77777777" w:rsidR="007F5ED9" w:rsidRPr="006C3DEB" w:rsidRDefault="007F5ED9" w:rsidP="002319E9">
            <w:pPr>
              <w:jc w:val="center"/>
              <w:rPr>
                <w:rFonts w:cs="Poppins"/>
                <w:b/>
                <w:bCs/>
                <w:szCs w:val="20"/>
              </w:rPr>
            </w:pPr>
            <w:r w:rsidRPr="006C3DEB">
              <w:rPr>
                <w:rFonts w:cs="Poppins"/>
                <w:b/>
                <w:bCs/>
                <w:szCs w:val="20"/>
              </w:rPr>
              <w:t>1</w:t>
            </w:r>
          </w:p>
        </w:tc>
        <w:tc>
          <w:tcPr>
            <w:tcW w:w="546" w:type="dxa"/>
            <w:tcBorders>
              <w:top w:val="single" w:sz="12" w:space="0" w:color="000000" w:themeColor="text1"/>
            </w:tcBorders>
            <w:shd w:val="clear" w:color="auto" w:fill="DBE5F1" w:themeFill="accent1" w:themeFillTint="33"/>
          </w:tcPr>
          <w:p w14:paraId="10984D57" w14:textId="77777777" w:rsidR="007F5ED9" w:rsidRPr="006C3DEB" w:rsidRDefault="007F5ED9" w:rsidP="002319E9">
            <w:pPr>
              <w:jc w:val="center"/>
              <w:rPr>
                <w:rFonts w:cs="Poppins"/>
                <w:b/>
                <w:bCs/>
                <w:szCs w:val="20"/>
              </w:rPr>
            </w:pPr>
            <w:r w:rsidRPr="006C3DEB">
              <w:rPr>
                <w:rFonts w:cs="Poppins"/>
                <w:b/>
                <w:bCs/>
                <w:szCs w:val="20"/>
              </w:rPr>
              <w:t>2</w:t>
            </w:r>
          </w:p>
        </w:tc>
        <w:tc>
          <w:tcPr>
            <w:tcW w:w="546" w:type="dxa"/>
            <w:tcBorders>
              <w:top w:val="single" w:sz="12" w:space="0" w:color="000000" w:themeColor="text1"/>
            </w:tcBorders>
            <w:shd w:val="clear" w:color="auto" w:fill="DBE5F1" w:themeFill="accent1" w:themeFillTint="33"/>
          </w:tcPr>
          <w:p w14:paraId="3DDBCA76" w14:textId="77777777" w:rsidR="007F5ED9" w:rsidRPr="006C3DEB" w:rsidRDefault="007F5ED9" w:rsidP="002319E9">
            <w:pPr>
              <w:jc w:val="center"/>
              <w:rPr>
                <w:rFonts w:cs="Poppins"/>
                <w:b/>
                <w:bCs/>
                <w:szCs w:val="20"/>
              </w:rPr>
            </w:pPr>
            <w:r w:rsidRPr="006C3DEB">
              <w:rPr>
                <w:rFonts w:cs="Poppins"/>
                <w:b/>
                <w:bCs/>
                <w:szCs w:val="20"/>
              </w:rPr>
              <w:t>3</w:t>
            </w:r>
          </w:p>
        </w:tc>
        <w:tc>
          <w:tcPr>
            <w:tcW w:w="546" w:type="dxa"/>
            <w:tcBorders>
              <w:top w:val="single" w:sz="12" w:space="0" w:color="000000" w:themeColor="text1"/>
            </w:tcBorders>
            <w:shd w:val="clear" w:color="auto" w:fill="DBE5F1" w:themeFill="accent1" w:themeFillTint="33"/>
          </w:tcPr>
          <w:p w14:paraId="33F2F220" w14:textId="77777777" w:rsidR="007F5ED9" w:rsidRPr="006C3DEB" w:rsidRDefault="007F5ED9" w:rsidP="002319E9">
            <w:pPr>
              <w:jc w:val="center"/>
              <w:rPr>
                <w:rFonts w:cs="Poppins"/>
                <w:b/>
                <w:bCs/>
                <w:szCs w:val="20"/>
              </w:rPr>
            </w:pPr>
            <w:r w:rsidRPr="006C3DEB">
              <w:rPr>
                <w:rFonts w:cs="Poppins"/>
                <w:b/>
                <w:bCs/>
                <w:szCs w:val="20"/>
              </w:rPr>
              <w:t>4</w:t>
            </w:r>
          </w:p>
        </w:tc>
        <w:tc>
          <w:tcPr>
            <w:tcW w:w="546" w:type="dxa"/>
            <w:tcBorders>
              <w:top w:val="single" w:sz="12" w:space="0" w:color="000000" w:themeColor="text1"/>
            </w:tcBorders>
            <w:shd w:val="clear" w:color="auto" w:fill="DBE5F1" w:themeFill="accent1" w:themeFillTint="33"/>
          </w:tcPr>
          <w:p w14:paraId="0A3F86A0" w14:textId="77777777" w:rsidR="007F5ED9" w:rsidRPr="006C3DEB" w:rsidRDefault="007F5ED9" w:rsidP="002319E9">
            <w:pPr>
              <w:jc w:val="center"/>
              <w:rPr>
                <w:rFonts w:cs="Poppins"/>
                <w:b/>
                <w:bCs/>
                <w:i/>
                <w:iCs/>
                <w:szCs w:val="20"/>
              </w:rPr>
            </w:pPr>
            <w:r w:rsidRPr="006C3DEB">
              <w:rPr>
                <w:rFonts w:cs="Poppins"/>
                <w:b/>
                <w:bCs/>
                <w:i/>
                <w:iCs/>
                <w:szCs w:val="20"/>
              </w:rPr>
              <w:t>5</w:t>
            </w:r>
          </w:p>
        </w:tc>
      </w:tr>
      <w:tr w:rsidR="007F5ED9" w:rsidRPr="006C3DEB" w14:paraId="12E9CA67" w14:textId="77777777" w:rsidTr="002319E9">
        <w:trPr>
          <w:trHeight w:val="300"/>
        </w:trPr>
        <w:tc>
          <w:tcPr>
            <w:tcW w:w="6615" w:type="dxa"/>
            <w:gridSpan w:val="2"/>
            <w:tcBorders>
              <w:top w:val="single" w:sz="12" w:space="0" w:color="000000" w:themeColor="text1"/>
            </w:tcBorders>
          </w:tcPr>
          <w:p w14:paraId="56FB3D35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Az óracélok összhangban állnak a tanulási forgatókönyvvel.</w:t>
            </w:r>
          </w:p>
        </w:tc>
        <w:tc>
          <w:tcPr>
            <w:tcW w:w="546" w:type="dxa"/>
          </w:tcPr>
          <w:p w14:paraId="7F6808F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552E0A4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624E5349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71DE0882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6DF96021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423DA720" w14:textId="77777777" w:rsidTr="002319E9">
        <w:trPr>
          <w:trHeight w:val="300"/>
        </w:trPr>
        <w:tc>
          <w:tcPr>
            <w:tcW w:w="1845" w:type="dxa"/>
            <w:vMerge w:val="restart"/>
            <w:shd w:val="clear" w:color="auto" w:fill="F2F2F2" w:themeFill="background1" w:themeFillShade="F2"/>
            <w:vAlign w:val="center"/>
          </w:tcPr>
          <w:p w14:paraId="2E068100" w14:textId="77777777" w:rsidR="007F5ED9" w:rsidRPr="006C3DEB" w:rsidRDefault="007F5ED9" w:rsidP="002319E9">
            <w:pPr>
              <w:jc w:val="center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CÉLKITŰZÉSEK MEGVALÓSULÁSA</w:t>
            </w:r>
          </w:p>
        </w:tc>
        <w:tc>
          <w:tcPr>
            <w:tcW w:w="4770" w:type="dxa"/>
            <w:shd w:val="clear" w:color="auto" w:fill="F2F2F2" w:themeFill="background1" w:themeFillShade="F2"/>
          </w:tcPr>
          <w:p w14:paraId="4A8F9D96" w14:textId="77777777" w:rsidR="007F5ED9" w:rsidRPr="006C3DEB" w:rsidRDefault="007F5ED9" w:rsidP="002319E9">
            <w:pPr>
              <w:spacing w:line="336" w:lineRule="auto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Hasznos online információk keresése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029D735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6D5F7187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1933179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6DDA8E1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0A482E1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6D872F91" w14:textId="77777777" w:rsidTr="002319E9">
        <w:trPr>
          <w:trHeight w:val="300"/>
        </w:trPr>
        <w:tc>
          <w:tcPr>
            <w:tcW w:w="1845" w:type="dxa"/>
            <w:vMerge/>
          </w:tcPr>
          <w:p w14:paraId="52414D5B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2E4177C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Multidiszciplináris tevékenységekbe való bevonódás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209CA6F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34BF43BA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28960E2A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1FAA21B3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5CDB8B98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260F73" w14:paraId="46834070" w14:textId="77777777" w:rsidTr="002319E9">
        <w:trPr>
          <w:trHeight w:val="300"/>
        </w:trPr>
        <w:tc>
          <w:tcPr>
            <w:tcW w:w="1845" w:type="dxa"/>
            <w:vMerge/>
          </w:tcPr>
          <w:p w14:paraId="7638B659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78B86B17" w14:textId="77777777" w:rsidR="007F5ED9" w:rsidRPr="00260F73" w:rsidRDefault="007F5ED9" w:rsidP="002319E9">
            <w:pPr>
              <w:spacing w:line="336" w:lineRule="auto"/>
              <w:rPr>
                <w:rFonts w:eastAsia="Poppins" w:cs="Poppins"/>
                <w:szCs w:val="20"/>
                <w:lang w:val="es-ES_tradnl"/>
              </w:rPr>
            </w:pPr>
            <w:r w:rsidRPr="00260F73">
              <w:rPr>
                <w:rFonts w:cs="Poppins"/>
                <w:szCs w:val="20"/>
                <w:lang w:val="es-ES_tradnl"/>
              </w:rPr>
              <w:t>Információ megjelenítése földrajzi információs rendszerben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55F14DCF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2542F32A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14775A7E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41D74B25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7B6AAD32" w14:textId="77777777" w:rsidR="007F5ED9" w:rsidRPr="00260F73" w:rsidRDefault="007F5ED9" w:rsidP="002319E9">
            <w:pPr>
              <w:rPr>
                <w:rFonts w:cs="Poppins"/>
                <w:i/>
                <w:iCs/>
                <w:szCs w:val="20"/>
                <w:lang w:val="es-ES_tradnl"/>
              </w:rPr>
            </w:pPr>
          </w:p>
        </w:tc>
      </w:tr>
      <w:tr w:rsidR="007F5ED9" w:rsidRPr="006C3DEB" w14:paraId="060F0555" w14:textId="77777777" w:rsidTr="002319E9">
        <w:trPr>
          <w:trHeight w:val="300"/>
        </w:trPr>
        <w:tc>
          <w:tcPr>
            <w:tcW w:w="1845" w:type="dxa"/>
            <w:vMerge/>
          </w:tcPr>
          <w:p w14:paraId="344BEA78" w14:textId="77777777" w:rsidR="007F5ED9" w:rsidRPr="00260F73" w:rsidRDefault="007F5ED9" w:rsidP="002319E9">
            <w:pPr>
              <w:rPr>
                <w:lang w:val="es-ES_tradnl"/>
              </w:rPr>
            </w:pPr>
          </w:p>
        </w:tc>
        <w:tc>
          <w:tcPr>
            <w:tcW w:w="4770" w:type="dxa"/>
            <w:shd w:val="clear" w:color="auto" w:fill="F2F2F2" w:themeFill="background1" w:themeFillShade="F2"/>
          </w:tcPr>
          <w:p w14:paraId="5F6ED901" w14:textId="77777777" w:rsidR="007F5ED9" w:rsidRPr="006C3DEB" w:rsidRDefault="007F5ED9" w:rsidP="002319E9">
            <w:pPr>
              <w:spacing w:line="336" w:lineRule="auto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diákok szókincsének bővítése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3A87EC48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B8055BC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5565BD0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3B118412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2A0467CE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52D7A01B" w14:textId="77777777" w:rsidTr="002319E9">
        <w:trPr>
          <w:trHeight w:val="300"/>
        </w:trPr>
        <w:tc>
          <w:tcPr>
            <w:tcW w:w="1845" w:type="dxa"/>
            <w:vMerge/>
          </w:tcPr>
          <w:p w14:paraId="094C49E6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4EBBC2FD" w14:textId="77777777" w:rsidR="007F5ED9" w:rsidRPr="006C3DEB" w:rsidRDefault="007F5ED9" w:rsidP="002319E9">
            <w:pPr>
              <w:spacing w:line="336" w:lineRule="auto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kritikus gondolkodás fejlesztése, az együttműködés elősegítése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143433D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31B6517E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3A612F0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3D57159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50E3EBBD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260F73" w14:paraId="10985A55" w14:textId="77777777" w:rsidTr="002319E9">
        <w:trPr>
          <w:trHeight w:val="300"/>
        </w:trPr>
        <w:tc>
          <w:tcPr>
            <w:tcW w:w="1845" w:type="dxa"/>
            <w:vMerge/>
          </w:tcPr>
          <w:p w14:paraId="3525FB9C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0D32544F" w14:textId="77777777" w:rsidR="007F5ED9" w:rsidRPr="00260F73" w:rsidRDefault="007F5ED9" w:rsidP="002319E9">
            <w:pPr>
              <w:spacing w:line="336" w:lineRule="auto"/>
              <w:rPr>
                <w:rFonts w:eastAsia="Poppins" w:cs="Poppins"/>
                <w:szCs w:val="20"/>
                <w:lang w:val="es-ES_tradnl"/>
              </w:rPr>
            </w:pPr>
            <w:r w:rsidRPr="00260F73">
              <w:rPr>
                <w:rFonts w:eastAsia="Poppins" w:cs="Poppins"/>
                <w:szCs w:val="20"/>
                <w:lang w:val="es-ES_tradnl"/>
              </w:rPr>
              <w:t>A talajegészség és a termőképesség fontosságának tudatosítása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5ED91CDC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4A350CAC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7033F9C6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15021239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B81E0C3" w14:textId="77777777" w:rsidR="007F5ED9" w:rsidRPr="00260F73" w:rsidRDefault="007F5ED9" w:rsidP="002319E9">
            <w:pPr>
              <w:rPr>
                <w:rFonts w:cs="Poppins"/>
                <w:i/>
                <w:iCs/>
                <w:szCs w:val="20"/>
                <w:lang w:val="es-ES_tradnl"/>
              </w:rPr>
            </w:pPr>
          </w:p>
        </w:tc>
      </w:tr>
      <w:tr w:rsidR="007F5ED9" w:rsidRPr="006C3DEB" w14:paraId="74950D20" w14:textId="77777777" w:rsidTr="002319E9">
        <w:trPr>
          <w:trHeight w:val="300"/>
        </w:trPr>
        <w:tc>
          <w:tcPr>
            <w:tcW w:w="1845" w:type="dxa"/>
            <w:vMerge w:val="restart"/>
            <w:vAlign w:val="center"/>
          </w:tcPr>
          <w:p w14:paraId="3FCE18EA" w14:textId="77777777" w:rsidR="007F5ED9" w:rsidRPr="006C3DEB" w:rsidRDefault="007F5ED9" w:rsidP="002319E9">
            <w:pPr>
              <w:jc w:val="center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TANANYAG</w:t>
            </w:r>
          </w:p>
        </w:tc>
        <w:tc>
          <w:tcPr>
            <w:tcW w:w="4770" w:type="dxa"/>
          </w:tcPr>
          <w:p w14:paraId="609E9F0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tananyag tartalma összhangban állt a készségfejlesztési igényekkel.</w:t>
            </w:r>
          </w:p>
          <w:p w14:paraId="4047971A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157C85D5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6526F77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22F1A90B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2BEEBFAC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013BF790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260F73" w14:paraId="14E84D39" w14:textId="77777777" w:rsidTr="002319E9">
        <w:trPr>
          <w:trHeight w:val="300"/>
        </w:trPr>
        <w:tc>
          <w:tcPr>
            <w:tcW w:w="1845" w:type="dxa"/>
            <w:vMerge/>
          </w:tcPr>
          <w:p w14:paraId="15257F36" w14:textId="77777777" w:rsidR="007F5ED9" w:rsidRPr="006C3DEB" w:rsidRDefault="007F5ED9" w:rsidP="002319E9"/>
        </w:tc>
        <w:tc>
          <w:tcPr>
            <w:tcW w:w="4770" w:type="dxa"/>
          </w:tcPr>
          <w:p w14:paraId="5A8DFFED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  <w:r w:rsidRPr="00260F73">
              <w:rPr>
                <w:rFonts w:cs="Poppins"/>
                <w:szCs w:val="20"/>
                <w:lang w:val="es-ES_tradnl"/>
              </w:rPr>
              <w:t>A tananyag bemutatása motiváló módon történt.</w:t>
            </w:r>
          </w:p>
        </w:tc>
        <w:tc>
          <w:tcPr>
            <w:tcW w:w="546" w:type="dxa"/>
          </w:tcPr>
          <w:p w14:paraId="14A0019D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596AA7B2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6BB03253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6187921C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28FD3508" w14:textId="77777777" w:rsidR="007F5ED9" w:rsidRPr="00260F73" w:rsidRDefault="007F5ED9" w:rsidP="002319E9">
            <w:pPr>
              <w:rPr>
                <w:rFonts w:cs="Poppins"/>
                <w:i/>
                <w:iCs/>
                <w:szCs w:val="20"/>
                <w:lang w:val="es-ES_tradnl"/>
              </w:rPr>
            </w:pPr>
          </w:p>
        </w:tc>
      </w:tr>
      <w:tr w:rsidR="007F5ED9" w:rsidRPr="00260F73" w14:paraId="1A3A6055" w14:textId="77777777" w:rsidTr="002319E9">
        <w:trPr>
          <w:trHeight w:val="300"/>
        </w:trPr>
        <w:tc>
          <w:tcPr>
            <w:tcW w:w="1845" w:type="dxa"/>
            <w:vMerge/>
          </w:tcPr>
          <w:p w14:paraId="2EE74AF7" w14:textId="77777777" w:rsidR="007F5ED9" w:rsidRPr="00260F73" w:rsidRDefault="007F5ED9" w:rsidP="002319E9">
            <w:pPr>
              <w:rPr>
                <w:lang w:val="es-ES_tradnl"/>
              </w:rPr>
            </w:pPr>
          </w:p>
        </w:tc>
        <w:tc>
          <w:tcPr>
            <w:tcW w:w="4770" w:type="dxa"/>
          </w:tcPr>
          <w:p w14:paraId="7A33B59A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  <w:r w:rsidRPr="00260F73">
              <w:rPr>
                <w:rFonts w:cs="Poppins"/>
                <w:szCs w:val="20"/>
                <w:lang w:val="es-ES_tradnl"/>
              </w:rPr>
              <w:t>A tanulási szcenárió illeszkedett a tantárgyi tantervbe.</w:t>
            </w:r>
          </w:p>
        </w:tc>
        <w:tc>
          <w:tcPr>
            <w:tcW w:w="546" w:type="dxa"/>
          </w:tcPr>
          <w:p w14:paraId="2CCAC6EA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7A3DBD1F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2D8D3E5B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1E9DF8B6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2D5B14D1" w14:textId="77777777" w:rsidR="007F5ED9" w:rsidRPr="00260F73" w:rsidRDefault="007F5ED9" w:rsidP="002319E9">
            <w:pPr>
              <w:rPr>
                <w:rFonts w:cs="Poppins"/>
                <w:i/>
                <w:iCs/>
                <w:szCs w:val="20"/>
                <w:lang w:val="es-ES_tradnl"/>
              </w:rPr>
            </w:pPr>
          </w:p>
        </w:tc>
      </w:tr>
      <w:tr w:rsidR="007F5ED9" w:rsidRPr="006C3DEB" w14:paraId="377B847D" w14:textId="77777777" w:rsidTr="002319E9">
        <w:trPr>
          <w:trHeight w:val="300"/>
        </w:trPr>
        <w:tc>
          <w:tcPr>
            <w:tcW w:w="1845" w:type="dxa"/>
            <w:vMerge w:val="restart"/>
            <w:shd w:val="clear" w:color="auto" w:fill="F2F2F2" w:themeFill="background1" w:themeFillShade="F2"/>
            <w:vAlign w:val="center"/>
          </w:tcPr>
          <w:p w14:paraId="4C8E5E84" w14:textId="77777777" w:rsidR="007F5ED9" w:rsidRPr="006C3DEB" w:rsidRDefault="007F5ED9" w:rsidP="002319E9">
            <w:pPr>
              <w:jc w:val="center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TEVÉKENYSÉGEK</w:t>
            </w:r>
          </w:p>
        </w:tc>
        <w:tc>
          <w:tcPr>
            <w:tcW w:w="4770" w:type="dxa"/>
            <w:shd w:val="clear" w:color="auto" w:fill="F2F2F2" w:themeFill="background1" w:themeFillShade="F2"/>
          </w:tcPr>
          <w:p w14:paraId="0CCCCC4B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tevékenységek elősegítették a célkitűzések megvalósulását.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27C600A9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72141BB3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87786BC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6C789291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689BAE53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5A5542D1" w14:textId="77777777" w:rsidTr="002319E9">
        <w:trPr>
          <w:trHeight w:val="300"/>
        </w:trPr>
        <w:tc>
          <w:tcPr>
            <w:tcW w:w="1845" w:type="dxa"/>
            <w:vMerge/>
          </w:tcPr>
          <w:p w14:paraId="18967D30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604D62BE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tevékenységek logikus sorrendet követtek.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13D1F7BB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79197934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614BA98A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2EB3F178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4843565E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348D048A" w14:textId="77777777" w:rsidTr="002319E9">
        <w:trPr>
          <w:trHeight w:val="300"/>
        </w:trPr>
        <w:tc>
          <w:tcPr>
            <w:tcW w:w="1845" w:type="dxa"/>
            <w:vMerge/>
          </w:tcPr>
          <w:p w14:paraId="13F130A2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26E36F20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tevékenységek ösztönözték a diákok aktív részvételét.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7E2AE1E8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4E2985D4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29FFFC4B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5C7EA0C3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0EA38AD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217BED11" w14:textId="77777777" w:rsidTr="002319E9">
        <w:trPr>
          <w:trHeight w:val="300"/>
        </w:trPr>
        <w:tc>
          <w:tcPr>
            <w:tcW w:w="1845" w:type="dxa"/>
            <w:vMerge/>
          </w:tcPr>
          <w:p w14:paraId="20F3E4BF" w14:textId="77777777" w:rsidR="007F5ED9" w:rsidRPr="006C3DEB" w:rsidRDefault="007F5ED9" w:rsidP="002319E9"/>
        </w:tc>
        <w:tc>
          <w:tcPr>
            <w:tcW w:w="4770" w:type="dxa"/>
            <w:shd w:val="clear" w:color="auto" w:fill="F2F2F2" w:themeFill="background1" w:themeFillShade="F2"/>
          </w:tcPr>
          <w:p w14:paraId="479B44B9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diákok aktívan részt vettek a feladatokban.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2AA83A6C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12D60ED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3904EEA8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D44699E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149489EC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031DD4BA" w14:textId="77777777" w:rsidTr="002319E9">
        <w:trPr>
          <w:trHeight w:val="300"/>
        </w:trPr>
        <w:tc>
          <w:tcPr>
            <w:tcW w:w="1845" w:type="dxa"/>
            <w:vMerge w:val="restart"/>
            <w:vAlign w:val="center"/>
          </w:tcPr>
          <w:p w14:paraId="2A425FD9" w14:textId="77777777" w:rsidR="007F5ED9" w:rsidRPr="006C3DEB" w:rsidRDefault="007F5ED9" w:rsidP="002319E9">
            <w:pPr>
              <w:jc w:val="center"/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ERŐFORRÁSOK ÉS IDŐKERET</w:t>
            </w:r>
          </w:p>
        </w:tc>
        <w:tc>
          <w:tcPr>
            <w:tcW w:w="4770" w:type="dxa"/>
          </w:tcPr>
          <w:p w14:paraId="4F63C3E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Megfelelő módon rendelkezésre álltak a szükséges anyagok és segédletek.</w:t>
            </w:r>
          </w:p>
        </w:tc>
        <w:tc>
          <w:tcPr>
            <w:tcW w:w="546" w:type="dxa"/>
          </w:tcPr>
          <w:p w14:paraId="41602880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20FE8254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5EDAA37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04BDC2A2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7EE06F61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6D5C8697" w14:textId="77777777" w:rsidTr="002319E9">
        <w:trPr>
          <w:trHeight w:val="300"/>
        </w:trPr>
        <w:tc>
          <w:tcPr>
            <w:tcW w:w="1845" w:type="dxa"/>
            <w:vMerge/>
          </w:tcPr>
          <w:p w14:paraId="2A769A0B" w14:textId="77777777" w:rsidR="007F5ED9" w:rsidRPr="006C3DEB" w:rsidRDefault="007F5ED9" w:rsidP="002319E9"/>
        </w:tc>
        <w:tc>
          <w:tcPr>
            <w:tcW w:w="4770" w:type="dxa"/>
          </w:tcPr>
          <w:p w14:paraId="230073D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Az online források megfelelőek voltak.</w:t>
            </w:r>
          </w:p>
        </w:tc>
        <w:tc>
          <w:tcPr>
            <w:tcW w:w="546" w:type="dxa"/>
          </w:tcPr>
          <w:p w14:paraId="6369A3EC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66C28F3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50FE16B0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3EB93D9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637DD4E0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30CFFF73" w14:textId="77777777" w:rsidTr="002319E9">
        <w:trPr>
          <w:trHeight w:val="300"/>
        </w:trPr>
        <w:tc>
          <w:tcPr>
            <w:tcW w:w="1845" w:type="dxa"/>
            <w:vMerge/>
          </w:tcPr>
          <w:p w14:paraId="11A43A4E" w14:textId="77777777" w:rsidR="007F5ED9" w:rsidRPr="006C3DEB" w:rsidRDefault="007F5ED9" w:rsidP="002319E9"/>
        </w:tc>
        <w:tc>
          <w:tcPr>
            <w:tcW w:w="4770" w:type="dxa"/>
          </w:tcPr>
          <w:p w14:paraId="645D8818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tevékenységekre tervezett idő elegendő volt a lebonyolításhoz.</w:t>
            </w:r>
          </w:p>
        </w:tc>
        <w:tc>
          <w:tcPr>
            <w:tcW w:w="546" w:type="dxa"/>
          </w:tcPr>
          <w:p w14:paraId="733ADEAD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347D8A82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4F377A36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1E58536B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</w:tcPr>
          <w:p w14:paraId="3D84F5A1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6C3DEB" w14:paraId="47ECDE11" w14:textId="77777777" w:rsidTr="002319E9">
        <w:trPr>
          <w:trHeight w:val="300"/>
        </w:trPr>
        <w:tc>
          <w:tcPr>
            <w:tcW w:w="6615" w:type="dxa"/>
            <w:gridSpan w:val="2"/>
            <w:shd w:val="clear" w:color="auto" w:fill="F2F2F2" w:themeFill="background1" w:themeFillShade="F2"/>
          </w:tcPr>
          <w:p w14:paraId="3687B013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  <w:r w:rsidRPr="006C3DEB">
              <w:rPr>
                <w:rFonts w:cs="Poppins"/>
                <w:szCs w:val="20"/>
              </w:rPr>
              <w:t>A diákok számára biztosított visszajelzések megfelelőek voltak.</w:t>
            </w:r>
          </w:p>
        </w:tc>
        <w:tc>
          <w:tcPr>
            <w:tcW w:w="546" w:type="dxa"/>
            <w:shd w:val="clear" w:color="auto" w:fill="F2F2F2" w:themeFill="background1" w:themeFillShade="F2"/>
          </w:tcPr>
          <w:p w14:paraId="0E7AA5D1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1237FF65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094D8F93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7F89B19F" w14:textId="77777777" w:rsidR="007F5ED9" w:rsidRPr="006C3DEB" w:rsidRDefault="007F5ED9" w:rsidP="002319E9">
            <w:pPr>
              <w:rPr>
                <w:rFonts w:cs="Poppins"/>
                <w:szCs w:val="20"/>
              </w:rPr>
            </w:pPr>
          </w:p>
        </w:tc>
        <w:tc>
          <w:tcPr>
            <w:tcW w:w="546" w:type="dxa"/>
            <w:shd w:val="clear" w:color="auto" w:fill="F2F2F2" w:themeFill="background1" w:themeFillShade="F2"/>
          </w:tcPr>
          <w:p w14:paraId="60701BF1" w14:textId="77777777" w:rsidR="007F5ED9" w:rsidRPr="006C3DEB" w:rsidRDefault="007F5ED9" w:rsidP="002319E9">
            <w:pPr>
              <w:rPr>
                <w:rFonts w:cs="Poppins"/>
                <w:i/>
                <w:iCs/>
                <w:szCs w:val="20"/>
              </w:rPr>
            </w:pPr>
          </w:p>
        </w:tc>
      </w:tr>
      <w:tr w:rsidR="007F5ED9" w:rsidRPr="00260F73" w14:paraId="1D352D5A" w14:textId="77777777" w:rsidTr="002319E9">
        <w:trPr>
          <w:trHeight w:val="300"/>
        </w:trPr>
        <w:tc>
          <w:tcPr>
            <w:tcW w:w="6615" w:type="dxa"/>
            <w:gridSpan w:val="2"/>
          </w:tcPr>
          <w:p w14:paraId="65101322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  <w:r w:rsidRPr="00260F73">
              <w:rPr>
                <w:rFonts w:cs="Poppins"/>
                <w:szCs w:val="20"/>
                <w:lang w:val="es-ES_tradnl"/>
              </w:rPr>
              <w:t>Általános elégedettség a tanulási forgatókönyvvel</w:t>
            </w:r>
          </w:p>
        </w:tc>
        <w:tc>
          <w:tcPr>
            <w:tcW w:w="546" w:type="dxa"/>
          </w:tcPr>
          <w:p w14:paraId="34BADAD7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7F6A3BA0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297E5AF1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6F73A617" w14:textId="77777777" w:rsidR="007F5ED9" w:rsidRPr="00260F73" w:rsidRDefault="007F5ED9" w:rsidP="002319E9">
            <w:pPr>
              <w:rPr>
                <w:rFonts w:cs="Poppins"/>
                <w:szCs w:val="20"/>
                <w:lang w:val="es-ES_tradnl"/>
              </w:rPr>
            </w:pPr>
          </w:p>
        </w:tc>
        <w:tc>
          <w:tcPr>
            <w:tcW w:w="546" w:type="dxa"/>
          </w:tcPr>
          <w:p w14:paraId="42B7B8B1" w14:textId="77777777" w:rsidR="007F5ED9" w:rsidRPr="00260F73" w:rsidRDefault="007F5ED9" w:rsidP="002319E9">
            <w:pPr>
              <w:rPr>
                <w:rFonts w:cs="Poppins"/>
                <w:i/>
                <w:iCs/>
                <w:szCs w:val="20"/>
                <w:lang w:val="es-ES_tradnl"/>
              </w:rPr>
            </w:pPr>
          </w:p>
        </w:tc>
      </w:tr>
    </w:tbl>
    <w:p w14:paraId="379EA270" w14:textId="776BE446" w:rsidR="002F097E" w:rsidRPr="00260F73" w:rsidRDefault="002F097E" w:rsidP="002F097E">
      <w:pPr>
        <w:rPr>
          <w:lang w:val="es-ES_tradnl"/>
        </w:rPr>
      </w:pPr>
    </w:p>
    <w:p w14:paraId="01213DC8" w14:textId="77777777" w:rsidR="002F097E" w:rsidRPr="00260F73" w:rsidRDefault="002F097E">
      <w:pPr>
        <w:spacing w:after="200" w:line="276" w:lineRule="auto"/>
        <w:rPr>
          <w:lang w:val="es-ES_tradnl"/>
        </w:rPr>
      </w:pPr>
      <w:r w:rsidRPr="00260F73">
        <w:rPr>
          <w:lang w:val="es-ES_tradnl"/>
        </w:rPr>
        <w:br w:type="page"/>
      </w:r>
    </w:p>
    <w:p w14:paraId="01D8DB90" w14:textId="098253FB" w:rsidR="002F097E" w:rsidRPr="006C3DEB" w:rsidRDefault="002F097E" w:rsidP="002F097E">
      <w:pPr>
        <w:pStyle w:val="Heading2"/>
      </w:pPr>
      <w:bookmarkStart w:id="24" w:name="_Ref182317474"/>
      <w:r w:rsidRPr="006C3DEB">
        <w:lastRenderedPageBreak/>
        <w:t>7. melléklet – Kísérletek</w:t>
      </w:r>
      <w:bookmarkEnd w:id="24"/>
    </w:p>
    <w:p w14:paraId="506DE973" w14:textId="468C732C" w:rsidR="00134060" w:rsidRPr="006C3DEB" w:rsidRDefault="00546F4A" w:rsidP="00452F07">
      <w:pPr>
        <w:jc w:val="both"/>
        <w:rPr>
          <w:b/>
        </w:rPr>
      </w:pPr>
      <w:r w:rsidRPr="006C3DEB">
        <w:rPr>
          <w:b/>
        </w:rPr>
        <w:t>Szervesanyag-tartalom</w:t>
      </w:r>
    </w:p>
    <w:p w14:paraId="421AE524" w14:textId="069F52AA" w:rsidR="00716B5B" w:rsidRPr="006C3DEB" w:rsidRDefault="00716B5B" w:rsidP="00452F07">
      <w:pPr>
        <w:pStyle w:val="ListParagraph"/>
        <w:numPr>
          <w:ilvl w:val="0"/>
          <w:numId w:val="39"/>
        </w:numPr>
        <w:jc w:val="both"/>
      </w:pPr>
      <w:r w:rsidRPr="006C3DEB">
        <w:t>Helyezzetek egy óraüvegbe vagy Petri-csészébe 10 gramm talajt, és mérjétek le egy mérleg segítségével!</w:t>
      </w:r>
    </w:p>
    <w:p w14:paraId="61FF29CA" w14:textId="0306F2DA" w:rsidR="00C9099F" w:rsidRPr="006C3DEB" w:rsidRDefault="00577D5F" w:rsidP="00452F07">
      <w:pPr>
        <w:pStyle w:val="ListParagraph"/>
        <w:jc w:val="center"/>
      </w:pPr>
      <w:r w:rsidRPr="006C3DEB">
        <w:rPr>
          <w:noProof/>
        </w:rPr>
        <w:drawing>
          <wp:inline distT="0" distB="0" distL="0" distR="0" wp14:anchorId="0CABD92B" wp14:editId="4194CE01">
            <wp:extent cx="1837426" cy="1679667"/>
            <wp:effectExtent l="0" t="0" r="0" b="0"/>
            <wp:docPr id="10" name="Imagen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50"/>
                    <a:stretch>
                      <a:fillRect/>
                    </a:stretch>
                  </pic:blipFill>
                  <pic:spPr>
                    <a:xfrm>
                      <a:off x="0" y="0"/>
                      <a:ext cx="1852034" cy="169302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DFAEE17" w14:textId="16BCBF2F" w:rsidR="00C9099F" w:rsidRPr="006C3DEB" w:rsidRDefault="00716B5B" w:rsidP="00452F07">
      <w:pPr>
        <w:pStyle w:val="ListParagraph"/>
        <w:numPr>
          <w:ilvl w:val="0"/>
          <w:numId w:val="39"/>
        </w:numPr>
        <w:jc w:val="both"/>
      </w:pPr>
      <w:r w:rsidRPr="006C3DEB">
        <w:t xml:space="preserve">Adjunk hozzá néhány csepp hidrogén-peroxidot a talajmintához! </w:t>
      </w:r>
    </w:p>
    <w:p w14:paraId="72C619D1" w14:textId="780629DB" w:rsidR="00716B5B" w:rsidRPr="00260F73" w:rsidRDefault="00716B5B" w:rsidP="00452F07">
      <w:pPr>
        <w:pStyle w:val="ListParagraph"/>
        <w:numPr>
          <w:ilvl w:val="0"/>
          <w:numId w:val="39"/>
        </w:numPr>
        <w:jc w:val="both"/>
        <w:rPr>
          <w:lang w:val="es-ES_tradnl"/>
        </w:rPr>
      </w:pPr>
      <w:r w:rsidRPr="00260F73">
        <w:rPr>
          <w:lang w:val="es-ES_tradnl"/>
        </w:rPr>
        <w:t>Ha a talaj szerves anyagban gazdag, pezsgés figyelhető meg. Ha szerves anyagban szegény, nem történik reakció. A pezsgést egy enzim, a kataláz jelenléte okozza,  amely az állati és növényi szövetek sejtjeiben is megtalálható.</w:t>
      </w:r>
    </w:p>
    <w:p w14:paraId="01E9810D" w14:textId="24D6CC48" w:rsidR="00716B5B" w:rsidRPr="00260F73" w:rsidRDefault="00716B5B" w:rsidP="00452F07">
      <w:pPr>
        <w:pStyle w:val="ListParagraph"/>
        <w:numPr>
          <w:ilvl w:val="0"/>
          <w:numId w:val="39"/>
        </w:numPr>
        <w:jc w:val="both"/>
        <w:rPr>
          <w:lang w:val="es-ES_tradnl"/>
        </w:rPr>
      </w:pPr>
      <w:r w:rsidRPr="00260F73">
        <w:rPr>
          <w:lang w:val="es-ES_tradnl"/>
        </w:rPr>
        <w:t>A pezsgés mértéke alapján a szervesanyag-tartalom besorolása: szegény – nincs pezsgés, mérsékelt – enyhe pezsgés, magas – intenzív pezsgés és/vagy habképződés.</w:t>
      </w:r>
    </w:p>
    <w:p w14:paraId="352E5E34" w14:textId="5DC3335D" w:rsidR="00452F07" w:rsidRPr="006C3DEB" w:rsidRDefault="00FB2E05" w:rsidP="00134060">
      <w:pPr>
        <w:spacing w:before="3720"/>
        <w:rPr>
          <w:b/>
        </w:rPr>
      </w:pPr>
      <w:r w:rsidRPr="006C3DEB">
        <w:rPr>
          <w:b/>
          <w:noProof/>
          <w:lang w:eastAsia="es-ES"/>
        </w:rPr>
        <mc:AlternateContent>
          <mc:Choice Requires="wps">
            <w:drawing>
              <wp:anchor distT="0" distB="0" distL="114300" distR="114300" simplePos="0" relativeHeight="251669504" behindDoc="0" locked="0" layoutInCell="1" allowOverlap="1" wp14:anchorId="5C75FEAB" wp14:editId="6A3B5C9B">
                <wp:simplePos x="0" y="0"/>
                <wp:positionH relativeFrom="column">
                  <wp:posOffset>4342765</wp:posOffset>
                </wp:positionH>
                <wp:positionV relativeFrom="paragraph">
                  <wp:posOffset>1686273</wp:posOffset>
                </wp:positionV>
                <wp:extent cx="1633234" cy="635"/>
                <wp:effectExtent l="0" t="0" r="5080" b="6350"/>
                <wp:wrapNone/>
                <wp:docPr id="585745879" name="Text Box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633234" cy="635"/>
                        </a:xfrm>
                        <a:prstGeom prst="rect">
                          <a:avLst/>
                        </a:prstGeom>
                        <a:solidFill>
                          <a:prstClr val="white"/>
                        </a:solidFill>
                        <a:ln>
                          <a:noFill/>
                        </a:ln>
                      </wps:spPr>
                      <wps:txbx>
                        <w:txbxContent>
                          <w:p w14:paraId="13CA8F1B" w14:textId="4A1DEB42" w:rsidR="00452F07" w:rsidRPr="00134060" w:rsidRDefault="00452F07" w:rsidP="00134060">
                            <w:pPr>
                              <w:pStyle w:val="Caption"/>
                              <w:rPr>
                                <w:noProof/>
                                <w:color w:val="auto"/>
                                <w:sz w:val="20"/>
                              </w:rPr>
                            </w:pPr>
                            <w:r w:rsidRPr="00134060">
                              <w:rPr>
                                <w:color w:val="auto"/>
                              </w:rPr>
                              <w:fldChar w:fldCharType="begin"/>
                            </w:r>
                            <w:r w:rsidRPr="00134060">
                              <w:rPr>
                                <w:color w:val="auto"/>
                              </w:rPr>
                              <w:instrText xml:space="preserve"> SEQ Figure \* ARABIC </w:instrText>
                            </w:r>
                            <w:r w:rsidRPr="00134060">
                              <w:rPr>
                                <w:color w:val="auto"/>
                              </w:rPr>
                              <w:fldChar w:fldCharType="separate"/>
                            </w:r>
                            <w:r w:rsidR="00F53F43">
                              <w:rPr>
                                <w:noProof/>
                                <w:color w:val="auto"/>
                              </w:rPr>
                              <w:t>1</w:t>
                            </w:r>
                            <w:r w:rsidRPr="00134060">
                              <w:rPr>
                                <w:color w:val="auto"/>
                              </w:rPr>
                              <w:fldChar w:fldCharType="end"/>
                            </w:r>
                            <w:r w:rsidRPr="00134060">
                              <w:rPr>
                                <w:color w:val="auto"/>
                              </w:rPr>
                              <w:t>. ábra: Szegény (nincs pezsgés)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sp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 xmlns:w="http://schemas.openxmlformats.org/wordprocessingml/2006/main">
              <v:shapetype xmlns:o="urn:schemas-microsoft-com:office:office" xmlns:v="urn:schemas-microsoft-com:vml" xmlns:w14="http://schemas.microsoft.com/office/word/2010/wordml" w14:anchorId="5C75FEAB" id="_x0000_t202" coordsize="21600,21600" o:spt="202" path="m,l,21600r21600,l21600,xe">
                <v:stroke joinstyle="miter"/>
                <v:path gradientshapeok="t" o:connecttype="rect"/>
              </v:shapetype>
              <v:shape xmlns:o="urn:schemas-microsoft-com:office:office" xmlns:v="urn:schemas-microsoft-com:vml" id="Text Box 1" o:spid="_x0000_s1026" type="#_x0000_t202" style="position:absolute;margin-left:341.95pt;margin-top:132.8pt;width:128.6pt;height:.05pt;z-index:251669504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h4P3FQIAADgEAAAOAAAAZHJzL2Uyb0RvYy54bWysU02P2yAQvVfqf0DcG+ejjaoozirNKlWl&#10;aHelbLVngnFsCRg6kNjpr++A7WS77anqBY+Z4Q3z3mN51xrNzgp9DTbnk9GYM2UlFLU95vz78/bD&#10;Z858ELYQGqzK+UV5frd6/27ZuIWaQgW6UMgIxPpF43JeheAWWeZlpYzwI3DKUrIENCLQLx6zAkVD&#10;6EZn0/F4njWAhUOQynvave+SfJXwy1LJ8FiWXgWmc053C2nFtB7imq2WYnFE4apa9tcQ/3ALI2pL&#10;Ta9Q9yIIdsL6DyhTSwQPZRhJMBmUZS1VmoGmmYzfTLOvhFNpFiLHuytN/v/Byofz3j0hC+0XaEnA&#10;SEjj/MLTZpynLdHEL92UUZ4ovFxpU21gMh6az2bT2UfOJOXms08RI7sddejDVwWGxSDnSJokqsR5&#10;50NXOpTETh50XWxrreNPTGw0srMg/ZqqDqoH/61K21hrIZ7qAONOdpsjRqE9tP1wByguNDNCZwfv&#10;5LamRjvhw5NA0p/GJE+HR1pKDU3OoY84qwB//m0/1pMslOWsIT/l3P84CVSc6W+WBIvmGwIcgsMQ&#10;2JPZAI04odfiZArpAAY9hCWCeSGrr2MXSgkrqVfOwxBuQudqeipSrdepiCzmRNjZvZMReiD0uX0R&#10;6Ho5Aqn4AIPTxOKNKl1t0sWtT4EoTpJFQjsWe57Jnkn0/ilF/7/+T1W3B7/6BQAA//8DAFBLAwQU&#10;AAYACAAAACEA6PH6VuIAAAALAQAADwAAAGRycy9kb3ducmV2LnhtbEyPsU7DMBCGdyTewTokFkSd&#10;tMG0IU5VVTDAUhG6sLnxNQ7E5yh22vD2GBYY7+7Tf99frCfbsRMOvnUkIZ0lwJBqp1tqJOzfnm6X&#10;wHxQpFXnCCV8oYd1eXlRqFy7M73iqQoNiyHkcyXBhNDnnPvaoFV+5nqkeDu6waoQx6HhelDnGG47&#10;Pk8Swa1qKX4wqsetwfqzGq2EXfa+Mzfj8fFlky2G5/24FR9NJeX11bR5ABZwCn8w/OhHdSij08GN&#10;pD3rJIjlYhVRCXNxJ4BFYpWlKbDD7+YeeFnw/x3KbwAAAP//AwBQSwECLQAUAAYACAAAACEAtoM4&#10;kv4AAADhAQAAEwAAAAAAAAAAAAAAAAAAAAAAW0NvbnRlbnRfVHlwZXNdLnhtbFBLAQItABQABgAI&#10;AAAAIQA4/SH/1gAAAJQBAAALAAAAAAAAAAAAAAAAAC8BAABfcmVscy8ucmVsc1BLAQItABQABgAI&#10;AAAAIQBfh4P3FQIAADgEAAAOAAAAAAAAAAAAAAAAAC4CAABkcnMvZTJvRG9jLnhtbFBLAQItABQA&#10;BgAIAAAAIQDo8fpW4gAAAAsBAAAPAAAAAAAAAAAAAAAAAG8EAABkcnMvZG93bnJldi54bWxQSwUG&#10;AAAAAAQABADzAAAAfgUAAAAA&#10;" stroked="f">
                <v:textbox style="mso-fit-shape-to-text:t" inset="0,0,0,0">
                  <w:txbxContent>
                    <w:p xmlns:w14="http://schemas.microsoft.com/office/word/2010/wordml" w14:paraId="13CA8F1B" w14:textId="4A1DEB42" w:rsidR="00452F07" w:rsidRPr="00134060" w:rsidRDefault="00452F07" w:rsidP="00134060">
                      <w:pPr>
                        <w:pStyle w:val="Caption"/>
                        <w:rPr>
                          <w:noProof/>
                          <w:color w:val="auto"/>
                          <w:sz w:val="20"/>
                        </w:rPr>
                      </w:pPr>
                      <w:r w:rsidRPr="00134060">
                        <w:rPr>
                          <w:color w:val="auto"/>
                        </w:rPr>
                        <w:t xml:space="preserve"/>
                      </w:r>
                      <w:r w:rsidRPr="00134060">
                        <w:rPr>
                          <w:color w:val="auto"/>
                        </w:rPr>
                        <w:fldChar w:fldCharType="begin"/>
                      </w:r>
                      <w:r w:rsidRPr="00134060">
                        <w:rPr>
                          <w:color w:val="auto"/>
                        </w:rPr>
                        <w:instrText xml:space="preserve"> SEQ Figure \* ARABIC </w:instrText>
                      </w:r>
                      <w:r w:rsidRPr="00134060">
                        <w:rPr>
                          <w:color w:val="auto"/>
                        </w:rPr>
                        <w:fldChar w:fldCharType="separate"/>
                      </w:r>
                      <w:r w:rsidR="00F53F43">
                        <w:rPr>
                          <w:noProof/>
                          <w:color w:val="auto"/>
                        </w:rPr>
                        <w:t>1</w:t>
                      </w:r>
                      <w:r w:rsidRPr="00134060">
                        <w:rPr>
                          <w:color w:val="auto"/>
                        </w:rPr>
                        <w:fldChar w:fldCharType="end"/>
                      </w:r>
                      <w:r w:rsidRPr="00134060">
                        <w:rPr>
                          <w:color w:val="auto"/>
                        </w:rPr>
                        <w:t xml:space="preserve">. ábra: Szegény (nincs pezsgés)</w:t>
                      </w:r>
                    </w:p>
                  </w:txbxContent>
                </v:textbox>
              </v:shape>
            </w:pict>
          </mc:Fallback>
        </mc:AlternateContent>
      </w:r>
      <w:r w:rsidRPr="006C3DEB">
        <w:rPr>
          <w:b/>
          <w:noProof/>
          <w:lang w:eastAsia="es-ES"/>
        </w:rPr>
        <mc:AlternateContent>
          <mc:Choice Requires="wps">
            <w:drawing>
              <wp:anchor distT="0" distB="0" distL="114300" distR="114300" simplePos="0" relativeHeight="251667456" behindDoc="0" locked="0" layoutInCell="1" allowOverlap="1" wp14:anchorId="23800D9A" wp14:editId="284D0943">
                <wp:simplePos x="0" y="0"/>
                <wp:positionH relativeFrom="column">
                  <wp:posOffset>2054752</wp:posOffset>
                </wp:positionH>
                <wp:positionV relativeFrom="paragraph">
                  <wp:posOffset>1651084</wp:posOffset>
                </wp:positionV>
                <wp:extent cx="1525270" cy="635"/>
                <wp:effectExtent l="0" t="0" r="0" b="0"/>
                <wp:wrapNone/>
                <wp:docPr id="185717035" name="Text Box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525270" cy="635"/>
                        </a:xfrm>
                        <a:prstGeom prst="rect">
                          <a:avLst/>
                        </a:prstGeom>
                        <a:solidFill>
                          <a:prstClr val="white"/>
                        </a:solidFill>
                        <a:ln>
                          <a:noFill/>
                        </a:ln>
                      </wps:spPr>
                      <wps:txbx>
                        <w:txbxContent>
                          <w:p w14:paraId="65F5298C" w14:textId="3C8129F3" w:rsidR="00452F07" w:rsidRPr="00134060" w:rsidRDefault="00452F07" w:rsidP="00134060">
                            <w:pPr>
                              <w:pStyle w:val="Caption"/>
                              <w:rPr>
                                <w:rFonts w:cs="Poppins"/>
                                <w:noProof/>
                                <w:color w:val="auto"/>
                                <w:sz w:val="20"/>
                                <w:lang w:eastAsia="es-ES"/>
                              </w:rPr>
                            </w:pPr>
                            <w:r w:rsidRPr="00134060">
                              <w:rPr>
                                <w:color w:val="auto"/>
                              </w:rPr>
                              <w:fldChar w:fldCharType="begin"/>
                            </w:r>
                            <w:r w:rsidRPr="00134060">
                              <w:rPr>
                                <w:color w:val="auto"/>
                              </w:rPr>
                              <w:instrText xml:space="preserve"> SEQ Figure \* ARABIC </w:instrText>
                            </w:r>
                            <w:r w:rsidRPr="00134060">
                              <w:rPr>
                                <w:color w:val="auto"/>
                              </w:rPr>
                              <w:fldChar w:fldCharType="separate"/>
                            </w:r>
                            <w:r w:rsidR="00F53F43">
                              <w:rPr>
                                <w:noProof/>
                                <w:color w:val="auto"/>
                              </w:rPr>
                              <w:t>2</w:t>
                            </w:r>
                            <w:r w:rsidRPr="00134060">
                              <w:rPr>
                                <w:color w:val="auto"/>
                              </w:rPr>
                              <w:fldChar w:fldCharType="end"/>
                            </w:r>
                            <w:r w:rsidRPr="00134060">
                              <w:rPr>
                                <w:color w:val="auto"/>
                              </w:rPr>
                              <w:t>. ábra: Mérsékelt (enyhe pezsgés)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spAutoFit/>
                      </wps:bodyPr>
                    </wps:wsp>
                  </a:graphicData>
                </a:graphic>
              </wp:anchor>
            </w:drawing>
          </mc:Choice>
          <mc:Fallback>
            <w:pict xmlns:w="http://schemas.openxmlformats.org/wordprocessingml/2006/main">
              <v:shape xmlns:o="urn:schemas-microsoft-com:office:office" xmlns:w14="http://schemas.microsoft.com/office/word/2010/wordml" xmlns:v="urn:schemas-microsoft-com:vml" w14:anchorId="23800D9A" id="_x0000_s1027" type="#_x0000_t202" style="position:absolute;margin-left:161.8pt;margin-top:130pt;width:120.1pt;height:.05pt;z-index:25166745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+09ecFwIAAD8EAAAOAAAAZHJzL2Uyb0RvYy54bWysU8Fu2zAMvQ/YPwi6L04ypBuMOEWWIsOA&#10;oC2QDj0rshwLkEWNUmJ3Xz9KtpOu22nYRaZF6lF872l52zWGnRV6Dbbgs8mUM2UllNoeC/79afvh&#10;M2c+CFsKA1YV/EV5frt6/27ZulzNoQZTKmQEYn3euoLXIbg8y7ysVSP8BJyylKwAGxHoF49ZiaIl&#10;9MZk8+n0JmsBS4cglfe0e9cn+SrhV5WS4aGqvArMFJzuFtKKaT3ENVstRX5E4Woth2uIf7hFI7Sl&#10;pheoOxEEO6H+A6rREsFDFSYSmgyqSkuVZqBpZtM30+xr4VSahcjx7kKT/3+w8v68d4/IQvcFOhIw&#10;EtI6n3vajPN0FTbxSzdllCcKXy60qS4wGQ8t5ov5J0pJyt18XESM7HrUoQ9fFTQsBgVH0iRRJc47&#10;H/rSsSR28mB0udXGxJ+Y2BhkZ0H6tbUOagD/rcrYWGshnuoB4052nSNGoTt0TJevZjxA+UKjI/Su&#10;8E5uNfXbCR8eBZINaCSydnigpTLQFhyGiLMa8Off9mM9qUNZzlqyVcH9j5NAxZn5Zkm36MExwDE4&#10;jIE9NRugSWf0aJxMIR3AYMawQmieyfHr2IVSwkrqVfAwhpvQm5tejFTrdSoipzkRdnbvZIQeeX3q&#10;ngW6QZVAYt7DaDiRvxGnr03yuPUpENNJuchrz+JAN7k0aT+8qPgMXv+nquu7X/0CAAD//wMAUEsD&#10;BBQABgAIAAAAIQDL5LcC4AAAAAsBAAAPAAAAZHJzL2Rvd25yZXYueG1sTI+xTsMwEIZ3JN7BOiQW&#10;RJ0mxUIhTlVVMMBSEbqwubEbB+JzZDtteHsOFhjv7tN/31+tZzewkwmx9yhhuciAGWy97rGTsH97&#10;ur0HFpNCrQaPRsKXibCuLy8qVWp/xldzalLHKARjqSTYlMaS89ha41Rc+NEg3Y4+OJVoDB3XQZ0p&#10;3A08zzLBneqRPlg1mq017WczOQm71fvO3kzHx5fNqgjP+2krPrpGyuurefMALJk5/cHwo0/qUJPT&#10;wU+oIxskFHkhCJWQi4xKEXEnCipz+N0sgdcV/9+h/gYAAP//AwBQSwECLQAUAAYACAAAACEAtoM4&#10;kv4AAADhAQAAEwAAAAAAAAAAAAAAAAAAAAAAW0NvbnRlbnRfVHlwZXNdLnhtbFBLAQItABQABgAI&#10;AAAAIQA4/SH/1gAAAJQBAAALAAAAAAAAAAAAAAAAAC8BAABfcmVscy8ucmVsc1BLAQItABQABgAI&#10;AAAAIQD+09ecFwIAAD8EAAAOAAAAAAAAAAAAAAAAAC4CAABkcnMvZTJvRG9jLnhtbFBLAQItABQA&#10;BgAIAAAAIQDL5LcC4AAAAAsBAAAPAAAAAAAAAAAAAAAAAHEEAABkcnMvZG93bnJldi54bWxQSwUG&#10;AAAAAAQABADzAAAAfgUAAAAA&#10;" stroked="f">
                <v:textbox style="mso-fit-shape-to-text:t" inset="0,0,0,0">
                  <w:txbxContent>
                    <w:p w14:paraId="65F5298C" w14:textId="3C8129F3" w:rsidR="00452F07" w:rsidRPr="00134060" w:rsidRDefault="00452F07" w:rsidP="00134060">
                      <w:pPr>
                        <w:pStyle w:val="Caption"/>
                        <w:rPr>
                          <w:rFonts w:cs="Poppins"/>
                          <w:noProof/>
                          <w:color w:val="auto"/>
                          <w:sz w:val="20"/>
                          <w:lang w:eastAsia="es-ES"/>
                        </w:rPr>
                      </w:pPr>
                      <w:r w:rsidRPr="00134060">
                        <w:rPr>
                          <w:color w:val="auto"/>
                        </w:rPr>
                        <w:t xml:space="preserve"/>
                      </w:r>
                      <w:r w:rsidRPr="00134060">
                        <w:rPr>
                          <w:color w:val="auto"/>
                        </w:rPr>
                        <w:fldChar w:fldCharType="begin"/>
                      </w:r>
                      <w:r w:rsidRPr="00134060">
                        <w:rPr>
                          <w:color w:val="auto"/>
                        </w:rPr>
                        <w:instrText xml:space="preserve"> SEQ Figure \* ARABIC </w:instrText>
                      </w:r>
                      <w:r w:rsidRPr="00134060">
                        <w:rPr>
                          <w:color w:val="auto"/>
                        </w:rPr>
                        <w:fldChar w:fldCharType="separate"/>
                      </w:r>
                      <w:r w:rsidR="00F53F43">
                        <w:rPr>
                          <w:noProof/>
                          <w:color w:val="auto"/>
                        </w:rPr>
                        <w:t>2</w:t>
                      </w:r>
                      <w:r w:rsidRPr="00134060">
                        <w:rPr>
                          <w:color w:val="auto"/>
                        </w:rPr>
                        <w:fldChar w:fldCharType="end"/>
                      </w:r>
                      <w:r w:rsidRPr="00134060">
                        <w:rPr>
                          <w:color w:val="auto"/>
                        </w:rPr>
                        <w:t xml:space="preserve">. ábra: Mérsékelt (enyhe pezsgés)</w:t>
                      </w:r>
                    </w:p>
                  </w:txbxContent>
                </v:textbox>
              </v:shape>
            </w:pict>
          </mc:Fallback>
        </mc:AlternateContent>
      </w:r>
      <w:r w:rsidRPr="006C3DEB">
        <w:rPr>
          <w:b/>
          <w:noProof/>
          <w:lang w:eastAsia="es-ES"/>
        </w:rPr>
        <mc:AlternateContent>
          <mc:Choice Requires="wps">
            <w:drawing>
              <wp:anchor distT="0" distB="0" distL="114300" distR="114300" simplePos="0" relativeHeight="251665408" behindDoc="0" locked="0" layoutInCell="1" allowOverlap="1" wp14:anchorId="32A0F7F5" wp14:editId="5C5E3EC8">
                <wp:simplePos x="0" y="0"/>
                <wp:positionH relativeFrom="margin">
                  <wp:align>left</wp:align>
                </wp:positionH>
                <wp:positionV relativeFrom="paragraph">
                  <wp:posOffset>1671931</wp:posOffset>
                </wp:positionV>
                <wp:extent cx="1372870" cy="635"/>
                <wp:effectExtent l="0" t="0" r="0" b="0"/>
                <wp:wrapNone/>
                <wp:docPr id="1421038275" name="Text Box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372870" cy="635"/>
                        </a:xfrm>
                        <a:prstGeom prst="rect">
                          <a:avLst/>
                        </a:prstGeom>
                        <a:solidFill>
                          <a:prstClr val="white"/>
                        </a:solidFill>
                        <a:ln>
                          <a:noFill/>
                        </a:ln>
                      </wps:spPr>
                      <wps:txbx>
                        <w:txbxContent>
                          <w:p w14:paraId="3394493F" w14:textId="4093CE4B" w:rsidR="00452F07" w:rsidRPr="00260F73" w:rsidRDefault="00452F07" w:rsidP="00134060">
                            <w:pPr>
                              <w:pStyle w:val="Caption"/>
                              <w:rPr>
                                <w:rFonts w:cs="Poppins"/>
                                <w:noProof/>
                                <w:color w:val="auto"/>
                                <w:sz w:val="20"/>
                                <w:lang w:val="es-ES_tradnl" w:eastAsia="es-ES"/>
                              </w:rPr>
                            </w:pPr>
                            <w:r w:rsidRPr="00134060">
                              <w:rPr>
                                <w:color w:val="auto"/>
                              </w:rPr>
                              <w:fldChar w:fldCharType="begin"/>
                            </w:r>
                            <w:r w:rsidRPr="00260F73">
                              <w:rPr>
                                <w:color w:val="auto"/>
                                <w:lang w:val="es-ES_tradnl"/>
                              </w:rPr>
                              <w:instrText xml:space="preserve"> SEQ Figure \* ARABIC </w:instrText>
                            </w:r>
                            <w:r w:rsidRPr="00134060">
                              <w:rPr>
                                <w:color w:val="auto"/>
                              </w:rPr>
                              <w:fldChar w:fldCharType="separate"/>
                            </w:r>
                            <w:r w:rsidR="00F53F43" w:rsidRPr="00260F73">
                              <w:rPr>
                                <w:noProof/>
                                <w:color w:val="auto"/>
                                <w:lang w:val="es-ES_tradnl"/>
                              </w:rPr>
                              <w:t>3</w:t>
                            </w:r>
                            <w:r w:rsidRPr="00134060">
                              <w:rPr>
                                <w:color w:val="auto"/>
                              </w:rPr>
                              <w:fldChar w:fldCharType="end"/>
                            </w:r>
                            <w:r w:rsidRPr="00260F73">
                              <w:rPr>
                                <w:color w:val="auto"/>
                                <w:lang w:val="es-ES_tradnl"/>
                              </w:rPr>
                              <w:t>. ábra: Magas (intenzív pezsgés és/vagy habképződés)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sp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type w14:anchorId="32A0F7F5" id="_x0000_t202" coordsize="21600,21600" o:spt="202" path="m,l,21600r21600,l21600,xe">
                <v:stroke joinstyle="miter"/>
                <v:path gradientshapeok="t" o:connecttype="rect"/>
              </v:shapetype>
              <v:shape id="_x0000_s1028" type="#_x0000_t202" style="position:absolute;margin-left:0;margin-top:131.65pt;width:108.1pt;height:.05pt;z-index:251665408;visibility:visible;mso-wrap-style:square;mso-wrap-distance-left:9pt;mso-wrap-distance-top:0;mso-wrap-distance-right:9pt;mso-wrap-distance-bottom:0;mso-position-horizontal:left;mso-position-horizontal-relative:margin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69GvGQIAAD8EAAAOAAAAZHJzL2Uyb0RvYy54bWysU8Fu2zAMvQ/YPwi6L05SrC2MOEWWIsOA&#10;oC2QDj0rshwLkEWNUmJ3Xz9KtpOu22nYRaZF6lF872lx1zWGnRR6Dbbgs8mUM2UllNoeCv79efPp&#10;ljMfhC2FAasK/qo8v1t+/LBoXa7mUIMpFTICsT5vXcHrEFyeZV7WqhF+Ak5ZSlaAjQj0i4esRNES&#10;emOy+XR6nbWApUOQynvave+TfJnwq0rJ8FhVXgVmCk53C2nFtO7jmi0XIj+gcLWWwzXEP9yiEdpS&#10;0zPUvQiCHVH/AdVoieChChMJTQZVpaVKM9A0s+m7aXa1cCrNQuR4d6bJ/z9Y+XDauSdkofsCHQkY&#10;CWmdzz1txnm6Cpv4pZsyyhOFr2faVBeYjIeubua3N5SSlLu++hwxsstRhz58VdCwGBQcSZNElTht&#10;fehLx5LYyYPR5UYbE39iYm2QnQTp19Y6qAH8typjY62FeKoHjDvZZY4YhW7fMV0WfD7OuIfylUZH&#10;6F3hndxo6rcVPjwJJBvQSGTt8EhLZaAtOAwRZzXgz7/tx3pSh7KctWSrgvsfR4GKM/PNkm7Rg2OA&#10;Y7AfA3ts1kCTzujROJlCOoDBjGGF0LyQ41exC6WEldSr4GEM16E3N70YqVarVEROcyJs7c7JCD3y&#10;+ty9CHSDKoHEfIDRcCJ/J05fm+Rxq2MgppNykdeexYFucmnSfnhR8Rm8/U9Vl3e//AUAAP//AwBQ&#10;SwMEFAAGAAgAAAAhAKuhWD3fAAAACAEAAA8AAABkcnMvZG93bnJldi54bWxMj8FOwzAQRO9I/IO1&#10;SFwQdZpEEUrjVFUFB7hUhF64ufE2TonXke204e8xXOhxdlYzb6r1bAZ2Rud7SwKWiwQYUmtVT52A&#10;/cfL4xMwHyQpOVhCAd/oYV3f3lSyVPZC73huQsdiCPlSCtAhjCXnvtVopF/YESl6R+uMDFG6jisn&#10;LzHcDDxNkoIb2VNs0HLErcb2q5mMgF3+udMP0/H5bZNn7nU/bYtT1whxfzdvVsACzuH/GX7xIzrU&#10;kelgJ1KeDQLikCAgLbIMWLTTZZECO/xdcuB1xa8H1D8AAAD//wMAUEsBAi0AFAAGAAgAAAAhALaD&#10;OJL+AAAA4QEAABMAAAAAAAAAAAAAAAAAAAAAAFtDb250ZW50X1R5cGVzXS54bWxQSwECLQAUAAYA&#10;CAAAACEAOP0h/9YAAACUAQAACwAAAAAAAAAAAAAAAAAvAQAAX3JlbHMvLnJlbHNQSwECLQAUAAYA&#10;CAAAACEAyOvRrxkCAAA/BAAADgAAAAAAAAAAAAAAAAAuAgAAZHJzL2Uyb0RvYy54bWxQSwECLQAU&#10;AAYACAAAACEAq6FYPd8AAAAIAQAADwAAAAAAAAAAAAAAAABzBAAAZHJzL2Rvd25yZXYueG1sUEsF&#10;BgAAAAAEAAQA8wAAAH8FAAAAAA==&#10;" stroked="f">
                <v:textbox style="mso-fit-shape-to-text:t" inset="0,0,0,0">
                  <w:txbxContent>
                    <w:p w14:paraId="3394493F" w14:textId="4093CE4B" w:rsidR="00452F07" w:rsidRPr="00260F73" w:rsidRDefault="00452F07" w:rsidP="00134060">
                      <w:pPr>
                        <w:pStyle w:val="Caption"/>
                        <w:rPr>
                          <w:rFonts w:cs="Poppins"/>
                          <w:noProof/>
                          <w:color w:val="auto"/>
                          <w:sz w:val="20"/>
                          <w:lang w:val="es-ES_tradnl" w:eastAsia="es-ES"/>
                        </w:rPr>
                      </w:pPr>
                      <w:r w:rsidRPr="00134060">
                        <w:rPr>
                          <w:color w:val="auto"/>
                        </w:rPr>
                        <w:fldChar w:fldCharType="begin"/>
                      </w:r>
                      <w:r w:rsidRPr="00260F73">
                        <w:rPr>
                          <w:color w:val="auto"/>
                          <w:lang w:val="es-ES_tradnl"/>
                        </w:rPr>
                        <w:instrText xml:space="preserve"> SEQ Figure \* ARABIC </w:instrText>
                      </w:r>
                      <w:r w:rsidRPr="00134060">
                        <w:rPr>
                          <w:color w:val="auto"/>
                        </w:rPr>
                        <w:fldChar w:fldCharType="separate"/>
                      </w:r>
                      <w:r w:rsidR="00F53F43" w:rsidRPr="00260F73">
                        <w:rPr>
                          <w:noProof/>
                          <w:color w:val="auto"/>
                          <w:lang w:val="es-ES_tradnl"/>
                        </w:rPr>
                        <w:t>3</w:t>
                      </w:r>
                      <w:r w:rsidRPr="00134060">
                        <w:rPr>
                          <w:color w:val="auto"/>
                        </w:rPr>
                        <w:fldChar w:fldCharType="end"/>
                      </w:r>
                      <w:r w:rsidRPr="00260F73">
                        <w:rPr>
                          <w:color w:val="auto"/>
                          <w:lang w:val="es-ES_tradnl"/>
                        </w:rPr>
                        <w:t>. ábra: Magas (intenzív pezsgés és/vagy habképződés)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2E7E44" w:rsidRPr="006C3DEB">
        <w:rPr>
          <w:rFonts w:cs="Poppins"/>
          <w:b/>
          <w:noProof/>
          <w:lang w:eastAsia="es-ES"/>
        </w:rPr>
        <w:drawing>
          <wp:anchor distT="0" distB="0" distL="114300" distR="114300" simplePos="0" relativeHeight="251662336" behindDoc="0" locked="0" layoutInCell="1" allowOverlap="1" wp14:anchorId="1D4BC306" wp14:editId="5BE58D62">
            <wp:simplePos x="0" y="0"/>
            <wp:positionH relativeFrom="column">
              <wp:posOffset>4344430</wp:posOffset>
            </wp:positionH>
            <wp:positionV relativeFrom="paragraph">
              <wp:posOffset>277423</wp:posOffset>
            </wp:positionV>
            <wp:extent cx="1545590" cy="1267724"/>
            <wp:effectExtent l="0" t="0" r="0" b="8890"/>
            <wp:wrapNone/>
            <wp:docPr id="7" name="Imagen 7" descr="A couple of round glass dishes with brown powder&#10;&#10;Description automatically generated with medium confidenc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Imagen 7" descr="A couple of round glass dishes with brown powder&#10;&#10;Description automatically generated with medium confidence"/>
                    <pic:cNvPicPr/>
                  </pic:nvPicPr>
                  <pic:blipFill rotWithShape="1">
                    <a:blip r:embed="rId5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47931" t="10784" b="32602"/>
                    <a:stretch/>
                  </pic:blipFill>
                  <pic:spPr bwMode="auto">
                    <a:xfrm>
                      <a:off x="0" y="0"/>
                      <a:ext cx="1545590" cy="1267724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V relativeFrom="margin">
              <wp14:pctHeight>0</wp14:pctHeight>
            </wp14:sizeRelV>
          </wp:anchor>
        </w:drawing>
      </w:r>
      <w:r w:rsidR="002E7E44" w:rsidRPr="006C3DEB">
        <w:rPr>
          <w:rFonts w:cs="Poppins"/>
          <w:b/>
          <w:noProof/>
          <w:lang w:eastAsia="es-ES"/>
        </w:rPr>
        <w:drawing>
          <wp:anchor distT="0" distB="0" distL="114300" distR="114300" simplePos="0" relativeHeight="251659264" behindDoc="0" locked="0" layoutInCell="1" allowOverlap="1" wp14:anchorId="4570B252" wp14:editId="4A847368">
            <wp:simplePos x="0" y="0"/>
            <wp:positionH relativeFrom="column">
              <wp:posOffset>2058430</wp:posOffset>
            </wp:positionH>
            <wp:positionV relativeFrom="paragraph">
              <wp:posOffset>268797</wp:posOffset>
            </wp:positionV>
            <wp:extent cx="1524559" cy="1276709"/>
            <wp:effectExtent l="0" t="0" r="0" b="0"/>
            <wp:wrapNone/>
            <wp:docPr id="6" name="Imagen 6" descr="A brown powder and brown dirt in petri dishes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Imagen 6" descr="A brown powder and brown dirt in petri dishes&#10;&#10;Description automatically generated"/>
                    <pic:cNvPicPr/>
                  </pic:nvPicPr>
                  <pic:blipFill rotWithShape="1">
                    <a:blip r:embed="rId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48686" t="19360" b="26486"/>
                    <a:stretch/>
                  </pic:blipFill>
                  <pic:spPr bwMode="auto">
                    <a:xfrm>
                      <a:off x="0" y="0"/>
                      <a:ext cx="1531133" cy="128221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V relativeFrom="margin">
              <wp14:pctHeight>0</wp14:pctHeight>
            </wp14:sizeRelV>
          </wp:anchor>
        </w:drawing>
      </w:r>
      <w:r w:rsidR="002E7E44" w:rsidRPr="006C3DEB">
        <w:rPr>
          <w:rFonts w:cs="Poppins"/>
          <w:b/>
          <w:noProof/>
          <w:lang w:eastAsia="es-ES"/>
        </w:rPr>
        <w:drawing>
          <wp:anchor distT="0" distB="0" distL="114300" distR="114300" simplePos="0" relativeHeight="251663360" behindDoc="0" locked="0" layoutInCell="1" allowOverlap="1" wp14:anchorId="4B6C175D" wp14:editId="2496659B">
            <wp:simplePos x="0" y="0"/>
            <wp:positionH relativeFrom="margin">
              <wp:posOffset>-3283</wp:posOffset>
            </wp:positionH>
            <wp:positionV relativeFrom="paragraph">
              <wp:posOffset>260169</wp:posOffset>
            </wp:positionV>
            <wp:extent cx="1372806" cy="1302517"/>
            <wp:effectExtent l="0" t="0" r="0" b="0"/>
            <wp:wrapNone/>
            <wp:docPr id="5" name="Imagen 5" descr="A round brown object on a marble surface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Imagen 5" descr="A round brown object on a marble surface&#10;&#10;Description automatically generated"/>
                    <pic:cNvPicPr/>
                  </pic:nvPicPr>
                  <pic:blipFill rotWithShape="1">
                    <a:blip r:embed="rId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2965" b="14528"/>
                    <a:stretch/>
                  </pic:blipFill>
                  <pic:spPr bwMode="auto">
                    <a:xfrm>
                      <a:off x="0" y="0"/>
                      <a:ext cx="1373487" cy="1303163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34060" w:rsidRPr="006C3DEB">
        <w:rPr>
          <w:b/>
        </w:rPr>
        <w:t xml:space="preserve">Nedvességtartalom </w:t>
      </w:r>
    </w:p>
    <w:p w14:paraId="7B71A069" w14:textId="097CCFC3" w:rsidR="00452F07" w:rsidRPr="006C3DEB" w:rsidRDefault="002E7E44" w:rsidP="00452F07">
      <w:pPr>
        <w:pStyle w:val="ListParagraph"/>
        <w:numPr>
          <w:ilvl w:val="0"/>
          <w:numId w:val="40"/>
        </w:numPr>
        <w:jc w:val="both"/>
      </w:pPr>
      <w:r w:rsidRPr="006C3DEB">
        <w:rPr>
          <w:noProof/>
        </w:rPr>
        <w:drawing>
          <wp:anchor distT="0" distB="0" distL="114300" distR="114300" simplePos="0" relativeHeight="251670528" behindDoc="0" locked="0" layoutInCell="1" allowOverlap="1" wp14:anchorId="47ADE980" wp14:editId="7B39E69D">
            <wp:simplePos x="0" y="0"/>
            <wp:positionH relativeFrom="column">
              <wp:posOffset>4587803</wp:posOffset>
            </wp:positionH>
            <wp:positionV relativeFrom="paragraph">
              <wp:posOffset>12065</wp:posOffset>
            </wp:positionV>
            <wp:extent cx="1138687" cy="1040921"/>
            <wp:effectExtent l="0" t="0" r="4445" b="6985"/>
            <wp:wrapThrough wrapText="bothSides">
              <wp:wrapPolygon edited="0">
                <wp:start x="0" y="0"/>
                <wp:lineTo x="0" y="21350"/>
                <wp:lineTo x="21323" y="21350"/>
                <wp:lineTo x="21323" y="0"/>
                <wp:lineTo x="0" y="0"/>
              </wp:wrapPolygon>
            </wp:wrapThrough>
            <wp:docPr id="11" name="Imagen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138687" cy="104092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="00452F07" w:rsidRPr="006C3DEB">
        <w:t>Helyezzetek egy óraüvegbe vagy Petri-csészébe 10–30 gramm talajt, és mérjétek le egy mérleg segítségével!</w:t>
      </w:r>
    </w:p>
    <w:p w14:paraId="28233C6F" w14:textId="3871B250" w:rsidR="00134060" w:rsidRPr="006C3DEB" w:rsidRDefault="00DD0F25" w:rsidP="00452F07">
      <w:pPr>
        <w:pStyle w:val="ListParagraph"/>
        <w:numPr>
          <w:ilvl w:val="0"/>
          <w:numId w:val="40"/>
        </w:numPr>
        <w:jc w:val="both"/>
      </w:pPr>
      <w:r w:rsidRPr="006C3DEB">
        <w:t xml:space="preserve">Tegyétek </w:t>
      </w:r>
      <w:r w:rsidRPr="006C3DEB">
        <w:rPr>
          <w:rFonts w:cs="Poppins"/>
          <w:szCs w:val="16"/>
        </w:rPr>
        <w:t>a mintát szárítószekrénybe vagy sütőbe 105 °C-on 24 órára!</w:t>
      </w:r>
    </w:p>
    <w:p w14:paraId="13625BE5" w14:textId="53A446D2" w:rsidR="00452F07" w:rsidRPr="006C3DEB" w:rsidRDefault="002E7E44" w:rsidP="00A363F8">
      <w:pPr>
        <w:pStyle w:val="ListParagraph"/>
        <w:numPr>
          <w:ilvl w:val="0"/>
          <w:numId w:val="40"/>
        </w:numPr>
        <w:spacing w:before="3720"/>
        <w:jc w:val="both"/>
      </w:pPr>
      <w:r w:rsidRPr="006C3DEB">
        <w:t>Vegyétek ki a mintát, hagyjátok kihűlni, majd ismét mérjétek le! Számítsátok ki a talaj nedvességtartalmát az adatlapon szereplő képlet segítségével! (lásd 2. melléklet – Adatlap)</w:t>
      </w:r>
    </w:p>
    <w:p w14:paraId="06429D54" w14:textId="77777777" w:rsidR="002E7E44" w:rsidRPr="006C3DEB" w:rsidRDefault="002E7E44" w:rsidP="002E7E44">
      <w:pPr>
        <w:pStyle w:val="ListParagraph"/>
        <w:spacing w:before="3720"/>
        <w:jc w:val="both"/>
      </w:pPr>
    </w:p>
    <w:p w14:paraId="154370BE" w14:textId="449A4DD2" w:rsidR="00546F4A" w:rsidRPr="006C3DEB" w:rsidRDefault="00546F4A" w:rsidP="002E7E44">
      <w:pPr>
        <w:jc w:val="center"/>
      </w:pPr>
      <w:r w:rsidRPr="006C3DEB">
        <w:rPr>
          <w:rFonts w:cs="Poppins"/>
          <w:noProof/>
          <w:lang w:eastAsia="es-ES"/>
        </w:rPr>
        <w:lastRenderedPageBreak/>
        <w:drawing>
          <wp:inline distT="0" distB="0" distL="0" distR="0" wp14:anchorId="305B6ADB" wp14:editId="22B045CD">
            <wp:extent cx="1307214" cy="1319364"/>
            <wp:effectExtent l="0" t="0" r="7620" b="0"/>
            <wp:docPr id="1" name="Imagen 1" descr="A close-up of a bowl of di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Imagen 1" descr="A close-up of a bowl of dirt&#10;&#10;Description automatically generated"/>
                    <pic:cNvPicPr/>
                  </pic:nvPicPr>
                  <pic:blipFill rotWithShape="1">
                    <a:blip r:embed="rId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6292" t="19968" r="50609" b="22097"/>
                    <a:stretch/>
                  </pic:blipFill>
                  <pic:spPr bwMode="auto">
                    <a:xfrm>
                      <a:off x="0" y="0"/>
                      <a:ext cx="1333520" cy="1345914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6C3DEB">
        <w:rPr>
          <w:rFonts w:cs="Poppins"/>
          <w:noProof/>
          <w:lang w:eastAsia="es-ES"/>
        </w:rPr>
        <w:drawing>
          <wp:inline distT="0" distB="0" distL="0" distR="0" wp14:anchorId="5643DA90" wp14:editId="6C092407">
            <wp:extent cx="1534353" cy="1335819"/>
            <wp:effectExtent l="0" t="0" r="8890" b="0"/>
            <wp:docPr id="2" name="Imagen 2" descr="A brown powder and brown dirt in petri dishes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Imagen 2" descr="A brown powder and brown dirt in petri dishes&#10;&#10;Description automatically generated"/>
                    <pic:cNvPicPr/>
                  </pic:nvPicPr>
                  <pic:blipFill rotWithShape="1">
                    <a:blip r:embed="rId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408" t="18886" r="45971" b="21239"/>
                    <a:stretch/>
                  </pic:blipFill>
                  <pic:spPr bwMode="auto">
                    <a:xfrm>
                      <a:off x="0" y="0"/>
                      <a:ext cx="1535010" cy="1336391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6C3DEB">
        <w:rPr>
          <w:rFonts w:cs="Poppins"/>
          <w:noProof/>
          <w:lang w:eastAsia="es-ES"/>
        </w:rPr>
        <w:drawing>
          <wp:inline distT="0" distB="0" distL="0" distR="0" wp14:anchorId="714158F9" wp14:editId="6685AA1C">
            <wp:extent cx="1367625" cy="1323959"/>
            <wp:effectExtent l="0" t="0" r="4445" b="0"/>
            <wp:docPr id="4" name="Imagen 4" descr="A couple of round glass dishes with brown powder in them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Imagen 4" descr="A couple of round glass dishes with brown powder in them&#10;&#10;Description automatically generated"/>
                    <pic:cNvPicPr/>
                  </pic:nvPicPr>
                  <pic:blipFill rotWithShape="1">
                    <a:blip r:embed="rId5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745" t="11048" r="45971" b="24100"/>
                    <a:stretch/>
                  </pic:blipFill>
                  <pic:spPr bwMode="auto">
                    <a:xfrm>
                      <a:off x="0" y="0"/>
                      <a:ext cx="1380767" cy="1336681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7BBC2E7A" w14:textId="27E5C00C" w:rsidR="00C97D26" w:rsidRPr="006C3DEB" w:rsidRDefault="00546F4A" w:rsidP="00CB19B0">
      <w:pPr>
        <w:rPr>
          <w:b/>
        </w:rPr>
      </w:pPr>
      <w:r w:rsidRPr="006C3DEB">
        <w:rPr>
          <w:b/>
        </w:rPr>
        <w:t>Tápanyag-megtartó képesség</w:t>
      </w:r>
    </w:p>
    <w:p w14:paraId="10A4F398" w14:textId="0670C8DF" w:rsidR="001C36C3" w:rsidRPr="006C3DEB" w:rsidRDefault="00E4686C" w:rsidP="001C36C3">
      <w:pPr>
        <w:pStyle w:val="ListParagraph"/>
        <w:numPr>
          <w:ilvl w:val="0"/>
          <w:numId w:val="41"/>
        </w:numPr>
        <w:jc w:val="both"/>
        <w:rPr>
          <w:rFonts w:eastAsia="Arial" w:cs="Poppins"/>
          <w:szCs w:val="16"/>
        </w:rPr>
      </w:pPr>
      <w:r w:rsidRPr="006C3DEB">
        <w:rPr>
          <w:rFonts w:cs="Poppins"/>
          <w:szCs w:val="16"/>
        </w:rPr>
        <w:t xml:space="preserve">Vegyetek egy tölcsért, egy főzőpoharat és egy szűrőpapírt (pl. tölcsér alakú vagy kávéfilter)! Helyezzék a szűrőpapírt a tölcsérbe, és töltsék meg talajmintával! </w:t>
      </w:r>
    </w:p>
    <w:p w14:paraId="160C4638" w14:textId="109927DA" w:rsidR="001C36C3" w:rsidRPr="006C3DEB" w:rsidRDefault="00833D97" w:rsidP="001C36C3">
      <w:pPr>
        <w:jc w:val="both"/>
        <w:rPr>
          <w:rFonts w:eastAsia="Arial" w:cs="Poppins"/>
          <w:szCs w:val="16"/>
        </w:rPr>
      </w:pPr>
      <w:r w:rsidRPr="006C3DEB">
        <w:rPr>
          <w:rFonts w:cs="Poppins"/>
          <w:b/>
          <w:noProof/>
          <w:lang w:eastAsia="es-ES"/>
        </w:rPr>
        <w:drawing>
          <wp:anchor distT="0" distB="0" distL="114300" distR="114300" simplePos="0" relativeHeight="251672576" behindDoc="1" locked="0" layoutInCell="1" allowOverlap="1" wp14:anchorId="14A22AE5" wp14:editId="5AB8DE7F">
            <wp:simplePos x="0" y="0"/>
            <wp:positionH relativeFrom="column">
              <wp:posOffset>475615</wp:posOffset>
            </wp:positionH>
            <wp:positionV relativeFrom="paragraph">
              <wp:posOffset>47625</wp:posOffset>
            </wp:positionV>
            <wp:extent cx="1398905" cy="1800860"/>
            <wp:effectExtent l="0" t="0" r="0" b="8890"/>
            <wp:wrapTight wrapText="bothSides">
              <wp:wrapPolygon edited="0">
                <wp:start x="0" y="0"/>
                <wp:lineTo x="0" y="21478"/>
                <wp:lineTo x="21178" y="21478"/>
                <wp:lineTo x="21178" y="0"/>
                <wp:lineTo x="0" y="0"/>
              </wp:wrapPolygon>
            </wp:wrapTight>
            <wp:docPr id="9" name="Imagen 9" descr="A group of people pouring liquid into a funnel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Imagen 9" descr="A group of people pouring liquid into a funnel&#10;&#10;Description automatically generated"/>
                    <pic:cNvPicPr/>
                  </pic:nvPicPr>
                  <pic:blipFill rotWithShape="1">
                    <a:blip r:embed="rId5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3277"/>
                    <a:stretch/>
                  </pic:blipFill>
                  <pic:spPr bwMode="auto">
                    <a:xfrm>
                      <a:off x="0" y="0"/>
                      <a:ext cx="1398905" cy="180086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anchor>
        </w:drawing>
      </w:r>
    </w:p>
    <w:p w14:paraId="6FEE9B65" w14:textId="77777777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2FCC75B7" w14:textId="77777777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51CCC96B" w14:textId="4919B3A5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3857E2D7" w14:textId="77777777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1EA62B33" w14:textId="77777777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67D3F5E1" w14:textId="3CF4F5BF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498C94FA" w14:textId="7A0144D7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313C054D" w14:textId="4A281A49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41F5BEFB" w14:textId="6395CAFC" w:rsidR="001C36C3" w:rsidRPr="006C3DEB" w:rsidRDefault="001C36C3" w:rsidP="001C36C3">
      <w:pPr>
        <w:jc w:val="both"/>
        <w:rPr>
          <w:rFonts w:eastAsia="Arial" w:cs="Poppins"/>
          <w:szCs w:val="16"/>
        </w:rPr>
      </w:pPr>
    </w:p>
    <w:p w14:paraId="36AE2041" w14:textId="23AF9CE3" w:rsidR="001C36C3" w:rsidRPr="006C3DEB" w:rsidRDefault="00CB19B0" w:rsidP="001C36C3">
      <w:pPr>
        <w:pStyle w:val="ListParagraph"/>
        <w:numPr>
          <w:ilvl w:val="0"/>
          <w:numId w:val="41"/>
        </w:numPr>
        <w:jc w:val="both"/>
        <w:rPr>
          <w:rFonts w:eastAsia="Arial" w:cs="Poppins"/>
          <w:szCs w:val="16"/>
        </w:rPr>
      </w:pPr>
      <w:r w:rsidRPr="006C3DEB">
        <w:rPr>
          <w:rFonts w:eastAsia="Arial" w:cs="Poppins"/>
          <w:szCs w:val="16"/>
        </w:rPr>
        <w:t>Adjatok hozzá 100 ml 0,4 n réz-szulfát (CuSO</w:t>
      </w:r>
      <w:r w:rsidRPr="006C3DEB">
        <w:rPr>
          <w:rFonts w:eastAsia="Arial" w:cs="Poppins"/>
          <w:szCs w:val="16"/>
          <w:vertAlign w:val="subscript"/>
        </w:rPr>
        <w:t>4</w:t>
      </w:r>
      <w:r w:rsidR="001C36C3" w:rsidRPr="006C3DEB">
        <w:rPr>
          <w:rFonts w:eastAsia="Arial" w:cs="Poppins"/>
          <w:szCs w:val="16"/>
        </w:rPr>
        <w:t>)-oldatot!</w:t>
      </w:r>
    </w:p>
    <w:p w14:paraId="28D4F1A9" w14:textId="73FBD11A" w:rsidR="001C36C3" w:rsidRPr="006C3DEB" w:rsidRDefault="00833D97" w:rsidP="001C36C3">
      <w:pPr>
        <w:pStyle w:val="ListParagraph"/>
        <w:jc w:val="both"/>
        <w:rPr>
          <w:rFonts w:eastAsia="Arial" w:cs="Poppins"/>
          <w:szCs w:val="16"/>
        </w:rPr>
      </w:pPr>
      <w:r w:rsidRPr="006C3DEB">
        <w:rPr>
          <w:b/>
          <w:noProof/>
          <w:lang w:eastAsia="es-ES"/>
        </w:rPr>
        <w:drawing>
          <wp:anchor distT="0" distB="0" distL="114300" distR="114300" simplePos="0" relativeHeight="251671552" behindDoc="0" locked="0" layoutInCell="1" allowOverlap="1" wp14:anchorId="01D4BFCB" wp14:editId="468A28BF">
            <wp:simplePos x="0" y="0"/>
            <wp:positionH relativeFrom="column">
              <wp:posOffset>481169</wp:posOffset>
            </wp:positionH>
            <wp:positionV relativeFrom="paragraph">
              <wp:posOffset>139700</wp:posOffset>
            </wp:positionV>
            <wp:extent cx="2410460" cy="1808480"/>
            <wp:effectExtent l="0" t="0" r="8890" b="1270"/>
            <wp:wrapSquare wrapText="bothSides"/>
            <wp:docPr id="8" name="Imagen 8" descr="A person pouring a blue liquid into a beaker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Imagen 8" descr="A person pouring a blue liquid into a beaker&#10;&#10;Description automatically generated"/>
                    <pic:cNvPicPr/>
                  </pic:nvPicPr>
                  <pic:blipFill>
                    <a:blip r:embed="rId5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410460" cy="180848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0A16BE49" w14:textId="31C52A7D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258EBB75" w14:textId="77777777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6FBA2F2C" w14:textId="5B5A0D31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54B0A99D" w14:textId="77777777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1867C4FA" w14:textId="65A6CD78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5FFC7599" w14:textId="77777777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4252422F" w14:textId="77777777" w:rsidR="00155316" w:rsidRPr="006C3DEB" w:rsidRDefault="00155316" w:rsidP="001C36C3">
      <w:pPr>
        <w:pStyle w:val="ListParagraph"/>
        <w:jc w:val="both"/>
        <w:rPr>
          <w:rFonts w:eastAsia="Arial" w:cs="Poppins"/>
          <w:szCs w:val="16"/>
        </w:rPr>
      </w:pPr>
    </w:p>
    <w:p w14:paraId="68C1CBE1" w14:textId="77777777" w:rsidR="00155316" w:rsidRPr="006C3DEB" w:rsidRDefault="00155316" w:rsidP="001C36C3">
      <w:pPr>
        <w:pStyle w:val="ListParagraph"/>
        <w:jc w:val="both"/>
        <w:rPr>
          <w:rFonts w:eastAsia="Arial" w:cs="Poppins"/>
          <w:szCs w:val="16"/>
        </w:rPr>
      </w:pPr>
    </w:p>
    <w:p w14:paraId="0C47A15C" w14:textId="77777777" w:rsidR="001C36C3" w:rsidRPr="006C3DEB" w:rsidRDefault="001C36C3" w:rsidP="00833D97">
      <w:pPr>
        <w:jc w:val="both"/>
        <w:rPr>
          <w:rFonts w:eastAsia="Arial" w:cs="Poppins"/>
          <w:szCs w:val="16"/>
        </w:rPr>
      </w:pPr>
    </w:p>
    <w:p w14:paraId="33060C68" w14:textId="77777777" w:rsidR="001C36C3" w:rsidRPr="006C3DEB" w:rsidRDefault="001C36C3" w:rsidP="001C36C3">
      <w:pPr>
        <w:pStyle w:val="ListParagraph"/>
        <w:jc w:val="both"/>
        <w:rPr>
          <w:rFonts w:eastAsia="Arial" w:cs="Poppins"/>
          <w:szCs w:val="16"/>
        </w:rPr>
      </w:pPr>
    </w:p>
    <w:p w14:paraId="06E27923" w14:textId="30584460" w:rsidR="00CB19B0" w:rsidRPr="006C3DEB" w:rsidRDefault="00CB19B0" w:rsidP="001C36C3">
      <w:pPr>
        <w:pStyle w:val="ListParagraph"/>
        <w:numPr>
          <w:ilvl w:val="0"/>
          <w:numId w:val="41"/>
        </w:numPr>
        <w:jc w:val="both"/>
        <w:rPr>
          <w:rFonts w:eastAsia="Arial" w:cs="Poppins"/>
          <w:szCs w:val="16"/>
        </w:rPr>
      </w:pPr>
      <w:r w:rsidRPr="006C3DEB">
        <w:rPr>
          <w:rFonts w:eastAsia="Arial" w:cs="Poppins"/>
          <w:szCs w:val="16"/>
        </w:rPr>
        <w:t>Figyeljék meg a szűrt oldat színét! Minél átlátszóbb, annál nagyobb a talaj tápanyag-megtartó képessége. Az oldat színe eltérhet az eredeti kéktől, mivel más kémiai elemekkel is reakcióba léphet.</w:t>
      </w:r>
    </w:p>
    <w:p w14:paraId="7E716C18" w14:textId="41A65A39" w:rsidR="007E2740" w:rsidRPr="006C3DEB" w:rsidRDefault="00833D97" w:rsidP="007E2740">
      <w:pPr>
        <w:pStyle w:val="ListParagraph"/>
        <w:jc w:val="both"/>
        <w:rPr>
          <w:rFonts w:eastAsia="Arial" w:cs="Poppins"/>
          <w:szCs w:val="16"/>
        </w:rPr>
      </w:pPr>
      <w:r w:rsidRPr="006C3DEB">
        <w:rPr>
          <w:rFonts w:eastAsia="Arial" w:cs="Poppins"/>
          <w:noProof/>
          <w:szCs w:val="16"/>
        </w:rPr>
        <w:drawing>
          <wp:anchor distT="0" distB="0" distL="114300" distR="114300" simplePos="0" relativeHeight="251673600" behindDoc="0" locked="0" layoutInCell="1" allowOverlap="1" wp14:anchorId="6C438EB7" wp14:editId="258F0286">
            <wp:simplePos x="0" y="0"/>
            <wp:positionH relativeFrom="column">
              <wp:posOffset>477662</wp:posOffset>
            </wp:positionH>
            <wp:positionV relativeFrom="paragraph">
              <wp:posOffset>190500</wp:posOffset>
            </wp:positionV>
            <wp:extent cx="2219635" cy="1114581"/>
            <wp:effectExtent l="0" t="0" r="0" b="9525"/>
            <wp:wrapNone/>
            <wp:docPr id="12" name="Imagen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5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219635" cy="111458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243735A3" w14:textId="734F3B64" w:rsidR="007E2740" w:rsidRPr="006C3DEB" w:rsidRDefault="007E2740" w:rsidP="007E2740">
      <w:pPr>
        <w:jc w:val="center"/>
        <w:rPr>
          <w:rFonts w:eastAsia="Arial" w:cs="Poppins"/>
          <w:szCs w:val="16"/>
        </w:rPr>
      </w:pPr>
    </w:p>
    <w:p w14:paraId="0CA2EC3A" w14:textId="587E1F10" w:rsidR="007E2740" w:rsidRPr="006C3DEB" w:rsidRDefault="007E2740" w:rsidP="00833D97">
      <w:pPr>
        <w:ind w:left="360"/>
        <w:rPr>
          <w:rFonts w:eastAsia="Arial" w:cs="Poppins"/>
          <w:szCs w:val="16"/>
        </w:rPr>
      </w:pPr>
    </w:p>
    <w:sectPr w:rsidR="007E2740" w:rsidRPr="006C3DEB" w:rsidSect="0071047F">
      <w:headerReference w:type="even" r:id="rId60"/>
      <w:headerReference w:type="default" r:id="rId61"/>
      <w:footerReference w:type="default" r:id="rId62"/>
      <w:headerReference w:type="first" r:id="rId63"/>
      <w:footerReference w:type="first" r:id="rId64"/>
      <w:pgSz w:w="11906" w:h="16838"/>
      <w:pgMar w:top="284" w:right="1133" w:bottom="1134" w:left="1418" w:header="1417" w:footer="113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3F55804" w14:textId="77777777" w:rsidR="007E4F02" w:rsidRDefault="007E4F02" w:rsidP="00C65997">
      <w:r>
        <w:separator/>
      </w:r>
    </w:p>
  </w:endnote>
  <w:endnote w:type="continuationSeparator" w:id="0">
    <w:p w14:paraId="72F4B5EF" w14:textId="77777777" w:rsidR="007E4F02" w:rsidRDefault="007E4F02" w:rsidP="00C6599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ACFF" w:usb2="00000009" w:usb3="00000000" w:csb0="000001FF" w:csb1="00000000"/>
  </w:font>
  <w:font w:name="Poppins">
    <w:charset w:val="00"/>
    <w:family w:val="auto"/>
    <w:pitch w:val="variable"/>
    <w:sig w:usb0="00008007" w:usb1="00000000" w:usb2="00000000" w:usb3="00000000" w:csb0="00000093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entury Gothic">
    <w:panose1 w:val="020B05020202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B82EDF" w14:textId="11A5B4D1" w:rsidR="00452F07" w:rsidRDefault="007E4F02" w:rsidP="00A975E7">
    <w:pPr>
      <w:pStyle w:val="Footer"/>
      <w:jc w:val="center"/>
    </w:pPr>
    <w:sdt>
      <w:sdtPr>
        <w:id w:val="1949050212"/>
        <w:docPartObj>
          <w:docPartGallery w:val="Page Numbers (Bottom of Page)"/>
          <w:docPartUnique/>
        </w:docPartObj>
      </w:sdtPr>
      <w:sdtEndPr>
        <w:rPr>
          <w:noProof/>
        </w:rPr>
      </w:sdtEndPr>
      <w:sdtContent>
        <w:r w:rsidR="00452F07">
          <w:fldChar w:fldCharType="begin"/>
        </w:r>
        <w:r w:rsidR="00452F07">
          <w:instrText xml:space="preserve"> PAGE   \* MERGEFORMAT </w:instrText>
        </w:r>
        <w:r w:rsidR="00452F07">
          <w:fldChar w:fldCharType="separate"/>
        </w:r>
        <w:r w:rsidR="007E2740">
          <w:rPr>
            <w:noProof/>
          </w:rPr>
          <w:t>14</w:t>
        </w:r>
        <w:r w:rsidR="00452F07">
          <w:rPr>
            <w:noProof/>
          </w:rPr>
          <w:fldChar w:fldCharType="end"/>
        </w:r>
      </w:sdtContent>
    </w:sdt>
    <w:r w:rsidR="00452F07">
      <w:rPr>
        <w:noProof/>
        <w:lang w:val="es-ES" w:eastAsia="es-ES"/>
      </w:rPr>
      <w:drawing>
        <wp:anchor distT="0" distB="0" distL="114300" distR="114300" simplePos="0" relativeHeight="251656704" behindDoc="1" locked="0" layoutInCell="1" allowOverlap="1" wp14:anchorId="7990A3E9" wp14:editId="7C3829BA">
          <wp:simplePos x="0" y="0"/>
          <wp:positionH relativeFrom="column">
            <wp:posOffset>-942975</wp:posOffset>
          </wp:positionH>
          <wp:positionV relativeFrom="page">
            <wp:posOffset>9954895</wp:posOffset>
          </wp:positionV>
          <wp:extent cx="7600950" cy="744855"/>
          <wp:effectExtent l="0" t="0" r="0" b="0"/>
          <wp:wrapNone/>
          <wp:docPr id="450054093" name="Picture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4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600950" cy="74485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B5ACD5" w14:textId="5C39B8F8" w:rsidR="00452F07" w:rsidRDefault="00452F07">
    <w:pPr>
      <w:pStyle w:val="Footer"/>
    </w:pPr>
    <w:r>
      <w:rPr>
        <w:noProof/>
        <w:lang w:val="es-ES" w:eastAsia="es-ES"/>
      </w:rPr>
      <w:drawing>
        <wp:anchor distT="0" distB="0" distL="114300" distR="114300" simplePos="0" relativeHeight="251654656" behindDoc="1" locked="0" layoutInCell="1" allowOverlap="1" wp14:anchorId="7952FC86" wp14:editId="4516C949">
          <wp:simplePos x="0" y="0"/>
          <wp:positionH relativeFrom="column">
            <wp:posOffset>-929005</wp:posOffset>
          </wp:positionH>
          <wp:positionV relativeFrom="page">
            <wp:posOffset>9937115</wp:posOffset>
          </wp:positionV>
          <wp:extent cx="7600950" cy="745430"/>
          <wp:effectExtent l="0" t="0" r="0" b="0"/>
          <wp:wrapNone/>
          <wp:docPr id="705445684" name="Picture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4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600950" cy="74543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476B582" w14:textId="77777777" w:rsidR="007E4F02" w:rsidRDefault="007E4F02" w:rsidP="00C65997">
      <w:r>
        <w:separator/>
      </w:r>
    </w:p>
  </w:footnote>
  <w:footnote w:type="continuationSeparator" w:id="0">
    <w:p w14:paraId="229797F8" w14:textId="77777777" w:rsidR="007E4F02" w:rsidRDefault="007E4F02" w:rsidP="00C65997">
      <w:r>
        <w:continuationSeparator/>
      </w:r>
    </w:p>
  </w:footnote>
  <w:footnote w:id="1">
    <w:p w14:paraId="02ADBB58" w14:textId="77777777" w:rsidR="00452F07" w:rsidRPr="008D6E91" w:rsidRDefault="00452F07" w:rsidP="00A62748">
      <w:pPr>
        <w:pStyle w:val="FootnoteText"/>
        <w:rPr>
          <w:lang w:val="en-US"/>
        </w:rPr>
      </w:pPr>
      <w:r w:rsidRPr="00D63E10">
        <w:rPr>
          <w:rStyle w:val="FootnoteReference"/>
        </w:rPr>
        <w:footnoteRef/>
      </w:r>
      <w:r w:rsidRPr="00CA1911">
        <w:t xml:space="preserve"> </w:t>
      </w:r>
      <w:r w:rsidRPr="00CA1911">
        <w:rPr>
          <w:sz w:val="16"/>
          <w:szCs w:val="16"/>
        </w:rPr>
        <w:t>Fenntartható fejlődési célok:</w:t>
      </w:r>
      <w:hyperlink r:id="rId1" w:history="1">
        <w:r w:rsidRPr="00CA1911">
          <w:rPr>
            <w:rStyle w:val="Hyperlink"/>
            <w:sz w:val="16"/>
            <w:szCs w:val="16"/>
          </w:rPr>
          <w:t>https://sdgs.un.org/goals</w:t>
        </w:r>
      </w:hyperlink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4009443" w14:textId="360A07A8" w:rsidR="00452F07" w:rsidRDefault="007E4F02">
    <w:pPr>
      <w:pStyle w:val="Header"/>
    </w:pPr>
    <w:r>
      <w:rPr>
        <w:noProof/>
      </w:rPr>
      <w:pict w14:anchorId="39D478C5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1104379454" o:spid="_x0000_s1038" type="#_x0000_t75" style="position:absolute;margin-left:0;margin-top:0;width:466.5pt;height:660.05pt;z-index:-251655680;mso-position-horizontal:center;mso-position-horizontal-relative:margin;mso-position-vertical:center;mso-position-vertical-relative:margin" o:allowincell="f">
          <v:imagedata r:id="rId1" o:title="LOESS_page"/>
          <w10:wrap anchorx="margin" anchory="margin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315F47" w14:textId="19C97F84" w:rsidR="00452F07" w:rsidRDefault="00452F07" w:rsidP="00D00D06">
    <w:pPr>
      <w:pStyle w:val="Header"/>
      <w:tabs>
        <w:tab w:val="left" w:pos="1418"/>
      </w:tabs>
      <w:jc w:val="center"/>
    </w:pPr>
    <w:r>
      <w:rPr>
        <w:noProof/>
        <w:lang w:val="es-ES" w:eastAsia="es-ES"/>
      </w:rPr>
      <w:drawing>
        <wp:anchor distT="0" distB="0" distL="114300" distR="114300" simplePos="0" relativeHeight="251658752" behindDoc="0" locked="0" layoutInCell="1" allowOverlap="1" wp14:anchorId="622DB774" wp14:editId="52A8261D">
          <wp:simplePos x="0" y="0"/>
          <wp:positionH relativeFrom="column">
            <wp:posOffset>5364480</wp:posOffset>
          </wp:positionH>
          <wp:positionV relativeFrom="paragraph">
            <wp:posOffset>-523875</wp:posOffset>
          </wp:positionV>
          <wp:extent cx="1047750" cy="589338"/>
          <wp:effectExtent l="0" t="0" r="0" b="0"/>
          <wp:wrapNone/>
          <wp:docPr id="2047172785" name="Picture 1" descr="A blue dots and lines on a black background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399982606" name="Picture 1" descr="A blue dots and lines on a black background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47750" cy="589338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noProof/>
        <w:lang w:val="es-ES" w:eastAsia="es-ES"/>
      </w:rPr>
      <w:drawing>
        <wp:anchor distT="0" distB="0" distL="114300" distR="114300" simplePos="0" relativeHeight="251655680" behindDoc="1" locked="0" layoutInCell="1" allowOverlap="1" wp14:anchorId="665736EB" wp14:editId="4131455A">
          <wp:simplePos x="0" y="0"/>
          <wp:positionH relativeFrom="column">
            <wp:posOffset>-471805</wp:posOffset>
          </wp:positionH>
          <wp:positionV relativeFrom="page">
            <wp:posOffset>123825</wp:posOffset>
          </wp:positionV>
          <wp:extent cx="6889012" cy="476250"/>
          <wp:effectExtent l="0" t="0" r="0" b="0"/>
          <wp:wrapNone/>
          <wp:docPr id="2010069264" name="Picture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6"/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89012" cy="4762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A43034" w14:textId="2C352CF5" w:rsidR="00452F07" w:rsidRDefault="00452F07">
    <w:pPr>
      <w:pStyle w:val="Header"/>
    </w:pPr>
    <w:r>
      <w:rPr>
        <w:noProof/>
        <w:lang w:val="es-ES" w:eastAsia="es-ES"/>
      </w:rPr>
      <w:drawing>
        <wp:anchor distT="0" distB="0" distL="114300" distR="114300" simplePos="0" relativeHeight="251657728" behindDoc="0" locked="0" layoutInCell="1" allowOverlap="1" wp14:anchorId="5CE6643C" wp14:editId="18968AC6">
          <wp:simplePos x="0" y="0"/>
          <wp:positionH relativeFrom="column">
            <wp:posOffset>5319395</wp:posOffset>
          </wp:positionH>
          <wp:positionV relativeFrom="paragraph">
            <wp:posOffset>-499745</wp:posOffset>
          </wp:positionV>
          <wp:extent cx="1047750" cy="589338"/>
          <wp:effectExtent l="0" t="0" r="0" b="0"/>
          <wp:wrapNone/>
          <wp:docPr id="1399982606" name="Picture 1" descr="A blue dots and lines on a black background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399982606" name="Picture 1" descr="A blue dots and lines on a black background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47750" cy="589338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noProof/>
        <w:lang w:val="es-ES" w:eastAsia="es-ES"/>
      </w:rPr>
      <w:drawing>
        <wp:anchor distT="0" distB="0" distL="114300" distR="114300" simplePos="0" relativeHeight="251659776" behindDoc="1" locked="0" layoutInCell="1" allowOverlap="1" wp14:anchorId="1D119837" wp14:editId="798F0A9A">
          <wp:simplePos x="0" y="0"/>
          <wp:positionH relativeFrom="column">
            <wp:posOffset>-476250</wp:posOffset>
          </wp:positionH>
          <wp:positionV relativeFrom="page">
            <wp:posOffset>194945</wp:posOffset>
          </wp:positionV>
          <wp:extent cx="6889012" cy="476250"/>
          <wp:effectExtent l="0" t="0" r="0" b="0"/>
          <wp:wrapNone/>
          <wp:docPr id="1845781830" name="Picture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6"/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89012" cy="4762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C53BC5"/>
    <w:multiLevelType w:val="multilevel"/>
    <w:tmpl w:val="6422087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" w15:restartNumberingAfterBreak="0">
    <w:nsid w:val="0A620370"/>
    <w:multiLevelType w:val="hybridMultilevel"/>
    <w:tmpl w:val="0AB07D7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cs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cs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cs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cs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cs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cs="Wingdings" w:hint="default"/>
      </w:rPr>
    </w:lvl>
  </w:abstractNum>
  <w:abstractNum w:abstractNumId="2" w15:restartNumberingAfterBreak="0">
    <w:nsid w:val="0BD10174"/>
    <w:multiLevelType w:val="hybridMultilevel"/>
    <w:tmpl w:val="C10A23BC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FA31982"/>
    <w:multiLevelType w:val="hybridMultilevel"/>
    <w:tmpl w:val="ADA66250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21D046C"/>
    <w:multiLevelType w:val="hybridMultilevel"/>
    <w:tmpl w:val="211A2B64"/>
    <w:lvl w:ilvl="0" w:tplc="25ACB9B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2796CE6"/>
    <w:multiLevelType w:val="hybridMultilevel"/>
    <w:tmpl w:val="322A042A"/>
    <w:lvl w:ilvl="0" w:tplc="1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4A534EA"/>
    <w:multiLevelType w:val="hybridMultilevel"/>
    <w:tmpl w:val="6450D59A"/>
    <w:lvl w:ilvl="0" w:tplc="1000000F">
      <w:start w:val="1"/>
      <w:numFmt w:val="decimal"/>
      <w:lvlText w:val="%1."/>
      <w:lvlJc w:val="left"/>
      <w:pPr>
        <w:ind w:left="360" w:hanging="360"/>
      </w:pPr>
    </w:lvl>
    <w:lvl w:ilvl="1" w:tplc="10000019" w:tentative="1">
      <w:start w:val="1"/>
      <w:numFmt w:val="lowerLetter"/>
      <w:lvlText w:val="%2."/>
      <w:lvlJc w:val="left"/>
      <w:pPr>
        <w:ind w:left="1080" w:hanging="360"/>
      </w:pPr>
    </w:lvl>
    <w:lvl w:ilvl="2" w:tplc="1000001B" w:tentative="1">
      <w:start w:val="1"/>
      <w:numFmt w:val="lowerRoman"/>
      <w:lvlText w:val="%3."/>
      <w:lvlJc w:val="right"/>
      <w:pPr>
        <w:ind w:left="1800" w:hanging="180"/>
      </w:pPr>
    </w:lvl>
    <w:lvl w:ilvl="3" w:tplc="1000000F" w:tentative="1">
      <w:start w:val="1"/>
      <w:numFmt w:val="decimal"/>
      <w:lvlText w:val="%4."/>
      <w:lvlJc w:val="left"/>
      <w:pPr>
        <w:ind w:left="2520" w:hanging="360"/>
      </w:pPr>
    </w:lvl>
    <w:lvl w:ilvl="4" w:tplc="10000019" w:tentative="1">
      <w:start w:val="1"/>
      <w:numFmt w:val="lowerLetter"/>
      <w:lvlText w:val="%5."/>
      <w:lvlJc w:val="left"/>
      <w:pPr>
        <w:ind w:left="3240" w:hanging="360"/>
      </w:pPr>
    </w:lvl>
    <w:lvl w:ilvl="5" w:tplc="1000001B" w:tentative="1">
      <w:start w:val="1"/>
      <w:numFmt w:val="lowerRoman"/>
      <w:lvlText w:val="%6."/>
      <w:lvlJc w:val="right"/>
      <w:pPr>
        <w:ind w:left="3960" w:hanging="180"/>
      </w:pPr>
    </w:lvl>
    <w:lvl w:ilvl="6" w:tplc="1000000F" w:tentative="1">
      <w:start w:val="1"/>
      <w:numFmt w:val="decimal"/>
      <w:lvlText w:val="%7."/>
      <w:lvlJc w:val="left"/>
      <w:pPr>
        <w:ind w:left="4680" w:hanging="360"/>
      </w:pPr>
    </w:lvl>
    <w:lvl w:ilvl="7" w:tplc="10000019" w:tentative="1">
      <w:start w:val="1"/>
      <w:numFmt w:val="lowerLetter"/>
      <w:lvlText w:val="%8."/>
      <w:lvlJc w:val="left"/>
      <w:pPr>
        <w:ind w:left="5400" w:hanging="360"/>
      </w:pPr>
    </w:lvl>
    <w:lvl w:ilvl="8" w:tplc="1000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230D64AB"/>
    <w:multiLevelType w:val="hybridMultilevel"/>
    <w:tmpl w:val="64AC9B7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744D701"/>
    <w:multiLevelType w:val="hybridMultilevel"/>
    <w:tmpl w:val="EE00039A"/>
    <w:lvl w:ilvl="0" w:tplc="9D38EF22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84BED51A">
      <w:start w:val="1"/>
      <w:numFmt w:val="bullet"/>
      <w:lvlText w:val="o"/>
      <w:lvlJc w:val="left"/>
      <w:pPr>
        <w:ind w:left="630" w:hanging="360"/>
      </w:pPr>
      <w:rPr>
        <w:rFonts w:ascii="Courier New" w:hAnsi="Courier New" w:hint="default"/>
      </w:rPr>
    </w:lvl>
    <w:lvl w:ilvl="2" w:tplc="D7C4F2F2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D86A040A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362E05B6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569C1966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BE2C166C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740A2186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99DAE71C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27CA378F"/>
    <w:multiLevelType w:val="hybridMultilevel"/>
    <w:tmpl w:val="015C905A"/>
    <w:lvl w:ilvl="0" w:tplc="6430E546">
      <w:start w:val="1"/>
      <w:numFmt w:val="decimal"/>
      <w:lvlText w:val="%1."/>
      <w:lvlJc w:val="left"/>
      <w:pPr>
        <w:ind w:left="720" w:hanging="360"/>
      </w:pPr>
    </w:lvl>
    <w:lvl w:ilvl="1" w:tplc="2E445184">
      <w:start w:val="1"/>
      <w:numFmt w:val="lowerLetter"/>
      <w:lvlText w:val="%2."/>
      <w:lvlJc w:val="left"/>
      <w:pPr>
        <w:ind w:left="1440" w:hanging="360"/>
      </w:pPr>
    </w:lvl>
    <w:lvl w:ilvl="2" w:tplc="C01EBAB8">
      <w:start w:val="1"/>
      <w:numFmt w:val="lowerRoman"/>
      <w:lvlText w:val="%3."/>
      <w:lvlJc w:val="right"/>
      <w:pPr>
        <w:ind w:left="2160" w:hanging="180"/>
      </w:pPr>
    </w:lvl>
    <w:lvl w:ilvl="3" w:tplc="D08062C6">
      <w:start w:val="1"/>
      <w:numFmt w:val="decimal"/>
      <w:lvlText w:val="%4."/>
      <w:lvlJc w:val="left"/>
      <w:pPr>
        <w:ind w:left="2880" w:hanging="360"/>
      </w:pPr>
    </w:lvl>
    <w:lvl w:ilvl="4" w:tplc="C584D9C0">
      <w:start w:val="1"/>
      <w:numFmt w:val="lowerLetter"/>
      <w:lvlText w:val="%5."/>
      <w:lvlJc w:val="left"/>
      <w:pPr>
        <w:ind w:left="3600" w:hanging="360"/>
      </w:pPr>
    </w:lvl>
    <w:lvl w:ilvl="5" w:tplc="5E6E1FEC">
      <w:start w:val="1"/>
      <w:numFmt w:val="lowerRoman"/>
      <w:lvlText w:val="%6."/>
      <w:lvlJc w:val="right"/>
      <w:pPr>
        <w:ind w:left="4320" w:hanging="180"/>
      </w:pPr>
    </w:lvl>
    <w:lvl w:ilvl="6" w:tplc="1AAA6586">
      <w:start w:val="1"/>
      <w:numFmt w:val="decimal"/>
      <w:lvlText w:val="%7."/>
      <w:lvlJc w:val="left"/>
      <w:pPr>
        <w:ind w:left="5040" w:hanging="360"/>
      </w:pPr>
    </w:lvl>
    <w:lvl w:ilvl="7" w:tplc="520885A4">
      <w:start w:val="1"/>
      <w:numFmt w:val="lowerLetter"/>
      <w:lvlText w:val="%8."/>
      <w:lvlJc w:val="left"/>
      <w:pPr>
        <w:ind w:left="5760" w:hanging="360"/>
      </w:pPr>
    </w:lvl>
    <w:lvl w:ilvl="8" w:tplc="4BD46C58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99F67DE"/>
    <w:multiLevelType w:val="hybridMultilevel"/>
    <w:tmpl w:val="8CD8D87C"/>
    <w:lvl w:ilvl="0" w:tplc="0C0A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B9C3CA7"/>
    <w:multiLevelType w:val="hybridMultilevel"/>
    <w:tmpl w:val="08E4503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C5F7D59"/>
    <w:multiLevelType w:val="hybridMultilevel"/>
    <w:tmpl w:val="0B2CE5CC"/>
    <w:lvl w:ilvl="0" w:tplc="0C00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2DC35CBA"/>
    <w:multiLevelType w:val="hybridMultilevel"/>
    <w:tmpl w:val="4F92183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FE06FEA"/>
    <w:multiLevelType w:val="hybridMultilevel"/>
    <w:tmpl w:val="D398F248"/>
    <w:lvl w:ilvl="0" w:tplc="1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2ED7BA4"/>
    <w:multiLevelType w:val="hybridMultilevel"/>
    <w:tmpl w:val="879CCB34"/>
    <w:lvl w:ilvl="0" w:tplc="1000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6" w15:restartNumberingAfterBreak="0">
    <w:nsid w:val="35FB2F09"/>
    <w:multiLevelType w:val="hybridMultilevel"/>
    <w:tmpl w:val="2B8AD28C"/>
    <w:lvl w:ilvl="0" w:tplc="E846619C">
      <w:start w:val="2"/>
      <w:numFmt w:val="upperLetter"/>
      <w:lvlText w:val="%1."/>
      <w:lvlJc w:val="left"/>
      <w:pPr>
        <w:ind w:left="1145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865" w:hanging="360"/>
      </w:pPr>
    </w:lvl>
    <w:lvl w:ilvl="2" w:tplc="0809001B" w:tentative="1">
      <w:start w:val="1"/>
      <w:numFmt w:val="lowerRoman"/>
      <w:lvlText w:val="%3."/>
      <w:lvlJc w:val="right"/>
      <w:pPr>
        <w:ind w:left="2585" w:hanging="180"/>
      </w:pPr>
    </w:lvl>
    <w:lvl w:ilvl="3" w:tplc="0809000F" w:tentative="1">
      <w:start w:val="1"/>
      <w:numFmt w:val="decimal"/>
      <w:lvlText w:val="%4."/>
      <w:lvlJc w:val="left"/>
      <w:pPr>
        <w:ind w:left="3305" w:hanging="360"/>
      </w:pPr>
    </w:lvl>
    <w:lvl w:ilvl="4" w:tplc="08090019" w:tentative="1">
      <w:start w:val="1"/>
      <w:numFmt w:val="lowerLetter"/>
      <w:lvlText w:val="%5."/>
      <w:lvlJc w:val="left"/>
      <w:pPr>
        <w:ind w:left="4025" w:hanging="360"/>
      </w:pPr>
    </w:lvl>
    <w:lvl w:ilvl="5" w:tplc="0809001B" w:tentative="1">
      <w:start w:val="1"/>
      <w:numFmt w:val="lowerRoman"/>
      <w:lvlText w:val="%6."/>
      <w:lvlJc w:val="right"/>
      <w:pPr>
        <w:ind w:left="4745" w:hanging="180"/>
      </w:pPr>
    </w:lvl>
    <w:lvl w:ilvl="6" w:tplc="0809000F" w:tentative="1">
      <w:start w:val="1"/>
      <w:numFmt w:val="decimal"/>
      <w:lvlText w:val="%7."/>
      <w:lvlJc w:val="left"/>
      <w:pPr>
        <w:ind w:left="5465" w:hanging="360"/>
      </w:pPr>
    </w:lvl>
    <w:lvl w:ilvl="7" w:tplc="08090019" w:tentative="1">
      <w:start w:val="1"/>
      <w:numFmt w:val="lowerLetter"/>
      <w:lvlText w:val="%8."/>
      <w:lvlJc w:val="left"/>
      <w:pPr>
        <w:ind w:left="6185" w:hanging="360"/>
      </w:pPr>
    </w:lvl>
    <w:lvl w:ilvl="8" w:tplc="0809001B" w:tentative="1">
      <w:start w:val="1"/>
      <w:numFmt w:val="lowerRoman"/>
      <w:lvlText w:val="%9."/>
      <w:lvlJc w:val="right"/>
      <w:pPr>
        <w:ind w:left="6905" w:hanging="180"/>
      </w:pPr>
    </w:lvl>
  </w:abstractNum>
  <w:abstractNum w:abstractNumId="17" w15:restartNumberingAfterBreak="0">
    <w:nsid w:val="36F03E8E"/>
    <w:multiLevelType w:val="hybridMultilevel"/>
    <w:tmpl w:val="A9D4B6E0"/>
    <w:lvl w:ilvl="0" w:tplc="63064BB6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FC5264D0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FA343FC4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9F5AB540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DC241DA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9BDAA7EE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D6D895EE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33F0F36C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F71CAC68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8" w15:restartNumberingAfterBreak="0">
    <w:nsid w:val="38BC512A"/>
    <w:multiLevelType w:val="hybridMultilevel"/>
    <w:tmpl w:val="F83A5810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91812CE"/>
    <w:multiLevelType w:val="hybridMultilevel"/>
    <w:tmpl w:val="2954D204"/>
    <w:lvl w:ilvl="0" w:tplc="81D0A388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1" w:tplc="331ACAC6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2" w:tplc="8A64AB20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3" w:tplc="7E9A66D0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4" w:tplc="A760A076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5" w:tplc="4502ADE2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6" w:tplc="46D001BC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7" w:tplc="CE5E8B82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8" w:tplc="72882E44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</w:abstractNum>
  <w:abstractNum w:abstractNumId="20" w15:restartNumberingAfterBreak="0">
    <w:nsid w:val="39DF6748"/>
    <w:multiLevelType w:val="hybridMultilevel"/>
    <w:tmpl w:val="E50E0EC2"/>
    <w:lvl w:ilvl="0" w:tplc="1000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1" w15:restartNumberingAfterBreak="0">
    <w:nsid w:val="401D2881"/>
    <w:multiLevelType w:val="hybridMultilevel"/>
    <w:tmpl w:val="C5E6A160"/>
    <w:lvl w:ilvl="0" w:tplc="7CB47EA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389AD34A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465EE54A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E94EE6C0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B3E9446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AE50E1F8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AA6EC9FC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729C4E14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DBF02210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2" w15:restartNumberingAfterBreak="0">
    <w:nsid w:val="4A0743AB"/>
    <w:multiLevelType w:val="hybridMultilevel"/>
    <w:tmpl w:val="5DD63CBC"/>
    <w:lvl w:ilvl="0" w:tplc="1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4B6A534F"/>
    <w:multiLevelType w:val="hybridMultilevel"/>
    <w:tmpl w:val="9AF63AD8"/>
    <w:lvl w:ilvl="0" w:tplc="1000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4" w15:restartNumberingAfterBreak="0">
    <w:nsid w:val="4C286061"/>
    <w:multiLevelType w:val="hybridMultilevel"/>
    <w:tmpl w:val="4EBCEAA2"/>
    <w:lvl w:ilvl="0" w:tplc="1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4DAB6B08"/>
    <w:multiLevelType w:val="hybridMultilevel"/>
    <w:tmpl w:val="8CD8D87C"/>
    <w:lvl w:ilvl="0" w:tplc="0C0A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4DD35126"/>
    <w:multiLevelType w:val="multilevel"/>
    <w:tmpl w:val="A4B2B83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7" w15:restartNumberingAfterBreak="0">
    <w:nsid w:val="4FCB5851"/>
    <w:multiLevelType w:val="hybridMultilevel"/>
    <w:tmpl w:val="9A02BA40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3F411D2"/>
    <w:multiLevelType w:val="hybridMultilevel"/>
    <w:tmpl w:val="912A890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7A777F8"/>
    <w:multiLevelType w:val="hybridMultilevel"/>
    <w:tmpl w:val="BF6C115A"/>
    <w:lvl w:ilvl="0" w:tplc="9F3C405E">
      <w:start w:val="1"/>
      <w:numFmt w:val="decimal"/>
      <w:pStyle w:val="SIT-NUMBER-LIST"/>
      <w:lvlText w:val="%1."/>
      <w:lvlJc w:val="left"/>
      <w:pPr>
        <w:ind w:left="1287" w:hanging="360"/>
      </w:pPr>
      <w:rPr>
        <w:rFonts w:hint="default"/>
        <w:color w:val="FF684D"/>
      </w:rPr>
    </w:lvl>
    <w:lvl w:ilvl="1" w:tplc="080C0019" w:tentative="1">
      <w:start w:val="1"/>
      <w:numFmt w:val="lowerLetter"/>
      <w:lvlText w:val="%2."/>
      <w:lvlJc w:val="left"/>
      <w:pPr>
        <w:ind w:left="2007" w:hanging="360"/>
      </w:pPr>
    </w:lvl>
    <w:lvl w:ilvl="2" w:tplc="080C001B" w:tentative="1">
      <w:start w:val="1"/>
      <w:numFmt w:val="lowerRoman"/>
      <w:lvlText w:val="%3."/>
      <w:lvlJc w:val="right"/>
      <w:pPr>
        <w:ind w:left="2727" w:hanging="180"/>
      </w:pPr>
    </w:lvl>
    <w:lvl w:ilvl="3" w:tplc="080C000F" w:tentative="1">
      <w:start w:val="1"/>
      <w:numFmt w:val="decimal"/>
      <w:lvlText w:val="%4."/>
      <w:lvlJc w:val="left"/>
      <w:pPr>
        <w:ind w:left="3447" w:hanging="360"/>
      </w:pPr>
    </w:lvl>
    <w:lvl w:ilvl="4" w:tplc="080C0019" w:tentative="1">
      <w:start w:val="1"/>
      <w:numFmt w:val="lowerLetter"/>
      <w:lvlText w:val="%5."/>
      <w:lvlJc w:val="left"/>
      <w:pPr>
        <w:ind w:left="4167" w:hanging="360"/>
      </w:pPr>
    </w:lvl>
    <w:lvl w:ilvl="5" w:tplc="080C001B" w:tentative="1">
      <w:start w:val="1"/>
      <w:numFmt w:val="lowerRoman"/>
      <w:lvlText w:val="%6."/>
      <w:lvlJc w:val="right"/>
      <w:pPr>
        <w:ind w:left="4887" w:hanging="180"/>
      </w:pPr>
    </w:lvl>
    <w:lvl w:ilvl="6" w:tplc="080C000F" w:tentative="1">
      <w:start w:val="1"/>
      <w:numFmt w:val="decimal"/>
      <w:lvlText w:val="%7."/>
      <w:lvlJc w:val="left"/>
      <w:pPr>
        <w:ind w:left="5607" w:hanging="360"/>
      </w:pPr>
    </w:lvl>
    <w:lvl w:ilvl="7" w:tplc="080C0019" w:tentative="1">
      <w:start w:val="1"/>
      <w:numFmt w:val="lowerLetter"/>
      <w:lvlText w:val="%8."/>
      <w:lvlJc w:val="left"/>
      <w:pPr>
        <w:ind w:left="6327" w:hanging="360"/>
      </w:pPr>
    </w:lvl>
    <w:lvl w:ilvl="8" w:tplc="080C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30" w15:restartNumberingAfterBreak="0">
    <w:nsid w:val="57F81AF8"/>
    <w:multiLevelType w:val="hybridMultilevel"/>
    <w:tmpl w:val="092E64D2"/>
    <w:lvl w:ilvl="0" w:tplc="1000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1" w15:restartNumberingAfterBreak="0">
    <w:nsid w:val="5E3C743F"/>
    <w:multiLevelType w:val="hybridMultilevel"/>
    <w:tmpl w:val="C4C44E2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6853D7D"/>
    <w:multiLevelType w:val="hybridMultilevel"/>
    <w:tmpl w:val="63E02650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68CA4C91"/>
    <w:multiLevelType w:val="hybridMultilevel"/>
    <w:tmpl w:val="39DAB9C8"/>
    <w:lvl w:ilvl="0" w:tplc="0C0A000F">
      <w:start w:val="1"/>
      <w:numFmt w:val="decimal"/>
      <w:lvlText w:val="%1."/>
      <w:lvlJc w:val="left"/>
      <w:pPr>
        <w:ind w:left="720" w:hanging="360"/>
      </w:p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69C33706"/>
    <w:multiLevelType w:val="hybridMultilevel"/>
    <w:tmpl w:val="4518F952"/>
    <w:lvl w:ilvl="0" w:tplc="1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6A23069F"/>
    <w:multiLevelType w:val="hybridMultilevel"/>
    <w:tmpl w:val="95984CF8"/>
    <w:lvl w:ilvl="0" w:tplc="2132069C">
      <w:start w:val="1"/>
      <w:numFmt w:val="decimal"/>
      <w:lvlText w:val="%1."/>
      <w:lvlJc w:val="left"/>
      <w:pPr>
        <w:ind w:left="720" w:hanging="360"/>
      </w:pPr>
    </w:lvl>
    <w:lvl w:ilvl="1" w:tplc="D8444A52">
      <w:start w:val="1"/>
      <w:numFmt w:val="lowerLetter"/>
      <w:lvlText w:val="%2."/>
      <w:lvlJc w:val="left"/>
      <w:pPr>
        <w:ind w:left="1440" w:hanging="360"/>
      </w:pPr>
    </w:lvl>
    <w:lvl w:ilvl="2" w:tplc="853E4574">
      <w:start w:val="1"/>
      <w:numFmt w:val="lowerRoman"/>
      <w:lvlText w:val="%3."/>
      <w:lvlJc w:val="right"/>
      <w:pPr>
        <w:ind w:left="2160" w:hanging="180"/>
      </w:pPr>
    </w:lvl>
    <w:lvl w:ilvl="3" w:tplc="ECA041CC">
      <w:start w:val="1"/>
      <w:numFmt w:val="decimal"/>
      <w:lvlText w:val="%4."/>
      <w:lvlJc w:val="left"/>
      <w:pPr>
        <w:ind w:left="2880" w:hanging="360"/>
      </w:pPr>
    </w:lvl>
    <w:lvl w:ilvl="4" w:tplc="9D1483BE">
      <w:start w:val="1"/>
      <w:numFmt w:val="lowerLetter"/>
      <w:lvlText w:val="%5."/>
      <w:lvlJc w:val="left"/>
      <w:pPr>
        <w:ind w:left="3600" w:hanging="360"/>
      </w:pPr>
    </w:lvl>
    <w:lvl w:ilvl="5" w:tplc="8FBE0182">
      <w:start w:val="1"/>
      <w:numFmt w:val="lowerRoman"/>
      <w:lvlText w:val="%6."/>
      <w:lvlJc w:val="right"/>
      <w:pPr>
        <w:ind w:left="4320" w:hanging="180"/>
      </w:pPr>
    </w:lvl>
    <w:lvl w:ilvl="6" w:tplc="41361DD6">
      <w:start w:val="1"/>
      <w:numFmt w:val="decimal"/>
      <w:lvlText w:val="%7."/>
      <w:lvlJc w:val="left"/>
      <w:pPr>
        <w:ind w:left="5040" w:hanging="360"/>
      </w:pPr>
    </w:lvl>
    <w:lvl w:ilvl="7" w:tplc="21D073AE">
      <w:start w:val="1"/>
      <w:numFmt w:val="lowerLetter"/>
      <w:lvlText w:val="%8."/>
      <w:lvlJc w:val="left"/>
      <w:pPr>
        <w:ind w:left="5760" w:hanging="360"/>
      </w:pPr>
    </w:lvl>
    <w:lvl w:ilvl="8" w:tplc="5C0A41E8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6AE11796"/>
    <w:multiLevelType w:val="hybridMultilevel"/>
    <w:tmpl w:val="106A1AC4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731A08D3"/>
    <w:multiLevelType w:val="hybridMultilevel"/>
    <w:tmpl w:val="9322F0D2"/>
    <w:lvl w:ilvl="0" w:tplc="0C0A0015">
      <w:start w:val="1"/>
      <w:numFmt w:val="upperLetter"/>
      <w:lvlText w:val="%1."/>
      <w:lvlJc w:val="left"/>
      <w:pPr>
        <w:ind w:left="1145" w:hanging="360"/>
      </w:pPr>
      <w:rPr>
        <w:rFonts w:hint="default"/>
        <w:color w:val="2A2A2B"/>
      </w:rPr>
    </w:lvl>
    <w:lvl w:ilvl="1" w:tplc="08090003" w:tentative="1">
      <w:start w:val="1"/>
      <w:numFmt w:val="bullet"/>
      <w:lvlText w:val="o"/>
      <w:lvlJc w:val="left"/>
      <w:pPr>
        <w:ind w:left="1865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585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305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025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745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465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185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905" w:hanging="360"/>
      </w:pPr>
      <w:rPr>
        <w:rFonts w:ascii="Wingdings" w:hAnsi="Wingdings" w:hint="default"/>
      </w:rPr>
    </w:lvl>
  </w:abstractNum>
  <w:abstractNum w:abstractNumId="38" w15:restartNumberingAfterBreak="0">
    <w:nsid w:val="7835A621"/>
    <w:multiLevelType w:val="hybridMultilevel"/>
    <w:tmpl w:val="42E822F0"/>
    <w:lvl w:ilvl="0" w:tplc="D8F6DD82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60EA6A82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70E22932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ED8E1EE0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CCFC6A56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E97CB850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84B248BE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1367308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96FCC714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9" w15:restartNumberingAfterBreak="0">
    <w:nsid w:val="793942C0"/>
    <w:multiLevelType w:val="hybridMultilevel"/>
    <w:tmpl w:val="F9606F48"/>
    <w:lvl w:ilvl="0" w:tplc="0403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30019" w:tentative="1">
      <w:start w:val="1"/>
      <w:numFmt w:val="lowerLetter"/>
      <w:lvlText w:val="%2."/>
      <w:lvlJc w:val="left"/>
      <w:pPr>
        <w:ind w:left="1440" w:hanging="360"/>
      </w:pPr>
    </w:lvl>
    <w:lvl w:ilvl="2" w:tplc="0403001B" w:tentative="1">
      <w:start w:val="1"/>
      <w:numFmt w:val="lowerRoman"/>
      <w:lvlText w:val="%3."/>
      <w:lvlJc w:val="right"/>
      <w:pPr>
        <w:ind w:left="2160" w:hanging="180"/>
      </w:pPr>
    </w:lvl>
    <w:lvl w:ilvl="3" w:tplc="0403000F" w:tentative="1">
      <w:start w:val="1"/>
      <w:numFmt w:val="decimal"/>
      <w:lvlText w:val="%4."/>
      <w:lvlJc w:val="left"/>
      <w:pPr>
        <w:ind w:left="2880" w:hanging="360"/>
      </w:pPr>
    </w:lvl>
    <w:lvl w:ilvl="4" w:tplc="04030019" w:tentative="1">
      <w:start w:val="1"/>
      <w:numFmt w:val="lowerLetter"/>
      <w:lvlText w:val="%5."/>
      <w:lvlJc w:val="left"/>
      <w:pPr>
        <w:ind w:left="3600" w:hanging="360"/>
      </w:pPr>
    </w:lvl>
    <w:lvl w:ilvl="5" w:tplc="0403001B" w:tentative="1">
      <w:start w:val="1"/>
      <w:numFmt w:val="lowerRoman"/>
      <w:lvlText w:val="%6."/>
      <w:lvlJc w:val="right"/>
      <w:pPr>
        <w:ind w:left="4320" w:hanging="180"/>
      </w:pPr>
    </w:lvl>
    <w:lvl w:ilvl="6" w:tplc="0403000F" w:tentative="1">
      <w:start w:val="1"/>
      <w:numFmt w:val="decimal"/>
      <w:lvlText w:val="%7."/>
      <w:lvlJc w:val="left"/>
      <w:pPr>
        <w:ind w:left="5040" w:hanging="360"/>
      </w:pPr>
    </w:lvl>
    <w:lvl w:ilvl="7" w:tplc="04030019" w:tentative="1">
      <w:start w:val="1"/>
      <w:numFmt w:val="lowerLetter"/>
      <w:lvlText w:val="%8."/>
      <w:lvlJc w:val="left"/>
      <w:pPr>
        <w:ind w:left="5760" w:hanging="360"/>
      </w:pPr>
    </w:lvl>
    <w:lvl w:ilvl="8" w:tplc="040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7E055CB2"/>
    <w:multiLevelType w:val="hybridMultilevel"/>
    <w:tmpl w:val="C2803C34"/>
    <w:lvl w:ilvl="0" w:tplc="1FD475B2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1" w:tplc="A79806C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2" w:tplc="7B2EF38C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3" w:tplc="E33875CA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4" w:tplc="2F96FF6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5" w:tplc="BE0A40FC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6" w:tplc="8C94868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7" w:tplc="8EFE1C36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8" w:tplc="A6F8E6BE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</w:abstractNum>
  <w:num w:numId="1" w16cid:durableId="1407191535">
    <w:abstractNumId w:val="0"/>
  </w:num>
  <w:num w:numId="2" w16cid:durableId="1816527571">
    <w:abstractNumId w:val="26"/>
  </w:num>
  <w:num w:numId="3" w16cid:durableId="422843894">
    <w:abstractNumId w:val="37"/>
  </w:num>
  <w:num w:numId="4" w16cid:durableId="1011103666">
    <w:abstractNumId w:val="16"/>
  </w:num>
  <w:num w:numId="5" w16cid:durableId="1530677632">
    <w:abstractNumId w:val="39"/>
  </w:num>
  <w:num w:numId="6" w16cid:durableId="601962274">
    <w:abstractNumId w:val="29"/>
  </w:num>
  <w:num w:numId="7" w16cid:durableId="153760892">
    <w:abstractNumId w:val="11"/>
  </w:num>
  <w:num w:numId="8" w16cid:durableId="1320229836">
    <w:abstractNumId w:val="31"/>
  </w:num>
  <w:num w:numId="9" w16cid:durableId="1612054691">
    <w:abstractNumId w:val="1"/>
  </w:num>
  <w:num w:numId="10" w16cid:durableId="213589910">
    <w:abstractNumId w:val="3"/>
  </w:num>
  <w:num w:numId="11" w16cid:durableId="610286879">
    <w:abstractNumId w:val="2"/>
  </w:num>
  <w:num w:numId="12" w16cid:durableId="1500656085">
    <w:abstractNumId w:val="27"/>
  </w:num>
  <w:num w:numId="13" w16cid:durableId="274752875">
    <w:abstractNumId w:val="12"/>
  </w:num>
  <w:num w:numId="14" w16cid:durableId="450367943">
    <w:abstractNumId w:val="32"/>
  </w:num>
  <w:num w:numId="15" w16cid:durableId="1977644692">
    <w:abstractNumId w:val="36"/>
  </w:num>
  <w:num w:numId="16" w16cid:durableId="837768621">
    <w:abstractNumId w:val="18"/>
  </w:num>
  <w:num w:numId="17" w16cid:durableId="685403244">
    <w:abstractNumId w:val="28"/>
  </w:num>
  <w:num w:numId="18" w16cid:durableId="1073357237">
    <w:abstractNumId w:val="5"/>
  </w:num>
  <w:num w:numId="19" w16cid:durableId="1307929178">
    <w:abstractNumId w:val="24"/>
  </w:num>
  <w:num w:numId="20" w16cid:durableId="1191870130">
    <w:abstractNumId w:val="22"/>
  </w:num>
  <w:num w:numId="21" w16cid:durableId="1434858123">
    <w:abstractNumId w:val="6"/>
  </w:num>
  <w:num w:numId="22" w16cid:durableId="1167399819">
    <w:abstractNumId w:val="34"/>
  </w:num>
  <w:num w:numId="23" w16cid:durableId="1466697138">
    <w:abstractNumId w:val="14"/>
  </w:num>
  <w:num w:numId="24" w16cid:durableId="76246529">
    <w:abstractNumId w:val="13"/>
  </w:num>
  <w:num w:numId="25" w16cid:durableId="998579588">
    <w:abstractNumId w:val="7"/>
  </w:num>
  <w:num w:numId="26" w16cid:durableId="1565601967">
    <w:abstractNumId w:val="15"/>
  </w:num>
  <w:num w:numId="27" w16cid:durableId="552930765">
    <w:abstractNumId w:val="19"/>
  </w:num>
  <w:num w:numId="28" w16cid:durableId="1644236348">
    <w:abstractNumId w:val="40"/>
  </w:num>
  <w:num w:numId="29" w16cid:durableId="2100324469">
    <w:abstractNumId w:val="38"/>
  </w:num>
  <w:num w:numId="30" w16cid:durableId="1600679431">
    <w:abstractNumId w:val="17"/>
  </w:num>
  <w:num w:numId="31" w16cid:durableId="641158238">
    <w:abstractNumId w:val="21"/>
  </w:num>
  <w:num w:numId="32" w16cid:durableId="422579707">
    <w:abstractNumId w:val="30"/>
  </w:num>
  <w:num w:numId="33" w16cid:durableId="2006660691">
    <w:abstractNumId w:val="23"/>
  </w:num>
  <w:num w:numId="34" w16cid:durableId="1119565772">
    <w:abstractNumId w:val="20"/>
  </w:num>
  <w:num w:numId="35" w16cid:durableId="165949522">
    <w:abstractNumId w:val="4"/>
  </w:num>
  <w:num w:numId="36" w16cid:durableId="277638802">
    <w:abstractNumId w:val="35"/>
  </w:num>
  <w:num w:numId="37" w16cid:durableId="1380474085">
    <w:abstractNumId w:val="8"/>
  </w:num>
  <w:num w:numId="38" w16cid:durableId="2144882805">
    <w:abstractNumId w:val="9"/>
  </w:num>
  <w:num w:numId="39" w16cid:durableId="1937051528">
    <w:abstractNumId w:val="10"/>
  </w:num>
  <w:num w:numId="40" w16cid:durableId="1530877101">
    <w:abstractNumId w:val="25"/>
  </w:num>
  <w:num w:numId="41" w16cid:durableId="1132748318">
    <w:abstractNumId w:val="3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hyphenationZone w:val="425"/>
  <w:drawingGridHorizontalSpacing w:val="120"/>
  <w:displayHorizontalDrawingGridEvery w:val="2"/>
  <w:displayVerticalDrawingGridEvery w:val="2"/>
  <w:characterSpacingControl w:val="doNotCompress"/>
  <w:hdrShapeDefaults>
    <o:shapedefaults v:ext="edit" spidmax="2050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307ED"/>
    <w:rsid w:val="000003EE"/>
    <w:rsid w:val="00011349"/>
    <w:rsid w:val="00012EF0"/>
    <w:rsid w:val="00013AAA"/>
    <w:rsid w:val="00015927"/>
    <w:rsid w:val="0001726E"/>
    <w:rsid w:val="00021021"/>
    <w:rsid w:val="000277CC"/>
    <w:rsid w:val="000311CE"/>
    <w:rsid w:val="000412E6"/>
    <w:rsid w:val="000607FA"/>
    <w:rsid w:val="000615D0"/>
    <w:rsid w:val="00064C5D"/>
    <w:rsid w:val="00070DEE"/>
    <w:rsid w:val="00076928"/>
    <w:rsid w:val="00076CAC"/>
    <w:rsid w:val="00077CB2"/>
    <w:rsid w:val="00085FAB"/>
    <w:rsid w:val="000A4167"/>
    <w:rsid w:val="000C25F8"/>
    <w:rsid w:val="000C55AB"/>
    <w:rsid w:val="000C61F0"/>
    <w:rsid w:val="000D5100"/>
    <w:rsid w:val="000F0D61"/>
    <w:rsid w:val="000F67FB"/>
    <w:rsid w:val="00101C0F"/>
    <w:rsid w:val="0010571D"/>
    <w:rsid w:val="00106149"/>
    <w:rsid w:val="00116301"/>
    <w:rsid w:val="00120AF7"/>
    <w:rsid w:val="00121C12"/>
    <w:rsid w:val="00122325"/>
    <w:rsid w:val="00126B3A"/>
    <w:rsid w:val="00134060"/>
    <w:rsid w:val="001403F2"/>
    <w:rsid w:val="00145A3F"/>
    <w:rsid w:val="00150A9E"/>
    <w:rsid w:val="00155316"/>
    <w:rsid w:val="00156417"/>
    <w:rsid w:val="00161C3F"/>
    <w:rsid w:val="0016342B"/>
    <w:rsid w:val="00166A7F"/>
    <w:rsid w:val="00176A94"/>
    <w:rsid w:val="00180930"/>
    <w:rsid w:val="0018229B"/>
    <w:rsid w:val="00185173"/>
    <w:rsid w:val="00185194"/>
    <w:rsid w:val="00185C5F"/>
    <w:rsid w:val="001903F2"/>
    <w:rsid w:val="00190A4F"/>
    <w:rsid w:val="00193C9B"/>
    <w:rsid w:val="00194B7D"/>
    <w:rsid w:val="001A2969"/>
    <w:rsid w:val="001A4979"/>
    <w:rsid w:val="001A7B59"/>
    <w:rsid w:val="001B4726"/>
    <w:rsid w:val="001C36C3"/>
    <w:rsid w:val="001C4F3F"/>
    <w:rsid w:val="001C53EE"/>
    <w:rsid w:val="001C60FA"/>
    <w:rsid w:val="001D069F"/>
    <w:rsid w:val="001D377E"/>
    <w:rsid w:val="001E13E8"/>
    <w:rsid w:val="002008C9"/>
    <w:rsid w:val="00201B6F"/>
    <w:rsid w:val="00207F4B"/>
    <w:rsid w:val="0021017D"/>
    <w:rsid w:val="00215C81"/>
    <w:rsid w:val="00227960"/>
    <w:rsid w:val="002319E9"/>
    <w:rsid w:val="00240090"/>
    <w:rsid w:val="00244E2F"/>
    <w:rsid w:val="00246130"/>
    <w:rsid w:val="00247691"/>
    <w:rsid w:val="00251FBD"/>
    <w:rsid w:val="002568C2"/>
    <w:rsid w:val="00260EA8"/>
    <w:rsid w:val="00260F73"/>
    <w:rsid w:val="002643CC"/>
    <w:rsid w:val="00266504"/>
    <w:rsid w:val="00272707"/>
    <w:rsid w:val="002738B9"/>
    <w:rsid w:val="002759EC"/>
    <w:rsid w:val="00282588"/>
    <w:rsid w:val="00285DB5"/>
    <w:rsid w:val="00294328"/>
    <w:rsid w:val="0029557F"/>
    <w:rsid w:val="00297D2B"/>
    <w:rsid w:val="00297E4B"/>
    <w:rsid w:val="002A01D5"/>
    <w:rsid w:val="002A71ED"/>
    <w:rsid w:val="002B1874"/>
    <w:rsid w:val="002C6956"/>
    <w:rsid w:val="002D401A"/>
    <w:rsid w:val="002D5346"/>
    <w:rsid w:val="002E02DA"/>
    <w:rsid w:val="002E4EB4"/>
    <w:rsid w:val="002E7E44"/>
    <w:rsid w:val="002F097E"/>
    <w:rsid w:val="002F1F3D"/>
    <w:rsid w:val="002F2585"/>
    <w:rsid w:val="002F349E"/>
    <w:rsid w:val="002F7121"/>
    <w:rsid w:val="00301C9B"/>
    <w:rsid w:val="003037D9"/>
    <w:rsid w:val="00303965"/>
    <w:rsid w:val="00321859"/>
    <w:rsid w:val="003343FB"/>
    <w:rsid w:val="0035071C"/>
    <w:rsid w:val="00351A2D"/>
    <w:rsid w:val="003548DD"/>
    <w:rsid w:val="0036203B"/>
    <w:rsid w:val="00376D50"/>
    <w:rsid w:val="00377600"/>
    <w:rsid w:val="0038166E"/>
    <w:rsid w:val="003829C2"/>
    <w:rsid w:val="003844C4"/>
    <w:rsid w:val="00384A30"/>
    <w:rsid w:val="00392929"/>
    <w:rsid w:val="003979FB"/>
    <w:rsid w:val="003A193E"/>
    <w:rsid w:val="003A26B8"/>
    <w:rsid w:val="003A2E0C"/>
    <w:rsid w:val="003A3164"/>
    <w:rsid w:val="003B1DAF"/>
    <w:rsid w:val="003B2AB3"/>
    <w:rsid w:val="003C31BF"/>
    <w:rsid w:val="003C73EA"/>
    <w:rsid w:val="003C760B"/>
    <w:rsid w:val="003D690E"/>
    <w:rsid w:val="003E59E1"/>
    <w:rsid w:val="003E73C6"/>
    <w:rsid w:val="003F0B1F"/>
    <w:rsid w:val="003F2D56"/>
    <w:rsid w:val="003F5906"/>
    <w:rsid w:val="00404024"/>
    <w:rsid w:val="004129FE"/>
    <w:rsid w:val="00412D48"/>
    <w:rsid w:val="00413D94"/>
    <w:rsid w:val="0042060D"/>
    <w:rsid w:val="00432831"/>
    <w:rsid w:val="00441F27"/>
    <w:rsid w:val="00442334"/>
    <w:rsid w:val="00444BA8"/>
    <w:rsid w:val="004513EB"/>
    <w:rsid w:val="00451FE3"/>
    <w:rsid w:val="00452F07"/>
    <w:rsid w:val="00453111"/>
    <w:rsid w:val="004549BB"/>
    <w:rsid w:val="00460460"/>
    <w:rsid w:val="00467517"/>
    <w:rsid w:val="004744A7"/>
    <w:rsid w:val="004749FC"/>
    <w:rsid w:val="00480FF2"/>
    <w:rsid w:val="00485204"/>
    <w:rsid w:val="00494907"/>
    <w:rsid w:val="004A097C"/>
    <w:rsid w:val="004A764F"/>
    <w:rsid w:val="004B1F5F"/>
    <w:rsid w:val="004B51F7"/>
    <w:rsid w:val="004B604A"/>
    <w:rsid w:val="004B748E"/>
    <w:rsid w:val="004C06F0"/>
    <w:rsid w:val="004C16AD"/>
    <w:rsid w:val="004D26A5"/>
    <w:rsid w:val="004D6C45"/>
    <w:rsid w:val="004E0550"/>
    <w:rsid w:val="004E0AD9"/>
    <w:rsid w:val="004E0F62"/>
    <w:rsid w:val="004F1C15"/>
    <w:rsid w:val="00500551"/>
    <w:rsid w:val="0050116E"/>
    <w:rsid w:val="00502CAC"/>
    <w:rsid w:val="00502EE2"/>
    <w:rsid w:val="00511D20"/>
    <w:rsid w:val="00512957"/>
    <w:rsid w:val="00515853"/>
    <w:rsid w:val="00517CEF"/>
    <w:rsid w:val="00535745"/>
    <w:rsid w:val="00536045"/>
    <w:rsid w:val="00536398"/>
    <w:rsid w:val="00541DE2"/>
    <w:rsid w:val="00546E27"/>
    <w:rsid w:val="00546F4A"/>
    <w:rsid w:val="00553798"/>
    <w:rsid w:val="0056798E"/>
    <w:rsid w:val="00577D5F"/>
    <w:rsid w:val="00586085"/>
    <w:rsid w:val="00586E74"/>
    <w:rsid w:val="00590903"/>
    <w:rsid w:val="0059105D"/>
    <w:rsid w:val="005937CD"/>
    <w:rsid w:val="00597193"/>
    <w:rsid w:val="00597E83"/>
    <w:rsid w:val="005C2A7D"/>
    <w:rsid w:val="005C2F96"/>
    <w:rsid w:val="005C6C26"/>
    <w:rsid w:val="005D2625"/>
    <w:rsid w:val="005E405A"/>
    <w:rsid w:val="005E49F0"/>
    <w:rsid w:val="005F2158"/>
    <w:rsid w:val="005F3033"/>
    <w:rsid w:val="005F6A3E"/>
    <w:rsid w:val="00603B95"/>
    <w:rsid w:val="00615165"/>
    <w:rsid w:val="00616775"/>
    <w:rsid w:val="006215B6"/>
    <w:rsid w:val="00630D2C"/>
    <w:rsid w:val="006352E4"/>
    <w:rsid w:val="00637858"/>
    <w:rsid w:val="00640E82"/>
    <w:rsid w:val="006413FD"/>
    <w:rsid w:val="00660EF8"/>
    <w:rsid w:val="00663439"/>
    <w:rsid w:val="00675E56"/>
    <w:rsid w:val="00677DB8"/>
    <w:rsid w:val="006820D7"/>
    <w:rsid w:val="00683B07"/>
    <w:rsid w:val="00694A25"/>
    <w:rsid w:val="006A1983"/>
    <w:rsid w:val="006A4614"/>
    <w:rsid w:val="006A762D"/>
    <w:rsid w:val="006A798B"/>
    <w:rsid w:val="006B1131"/>
    <w:rsid w:val="006B7E48"/>
    <w:rsid w:val="006C14D2"/>
    <w:rsid w:val="006C3DEB"/>
    <w:rsid w:val="006E2AC0"/>
    <w:rsid w:val="006F4A2A"/>
    <w:rsid w:val="00704598"/>
    <w:rsid w:val="00704EAB"/>
    <w:rsid w:val="0071002B"/>
    <w:rsid w:val="0071047F"/>
    <w:rsid w:val="00711400"/>
    <w:rsid w:val="00716B5B"/>
    <w:rsid w:val="007269AF"/>
    <w:rsid w:val="00750DFF"/>
    <w:rsid w:val="00750EB1"/>
    <w:rsid w:val="00753936"/>
    <w:rsid w:val="007557D1"/>
    <w:rsid w:val="007744EE"/>
    <w:rsid w:val="007850AD"/>
    <w:rsid w:val="00786E01"/>
    <w:rsid w:val="00794A28"/>
    <w:rsid w:val="007A4673"/>
    <w:rsid w:val="007A7D5D"/>
    <w:rsid w:val="007B1940"/>
    <w:rsid w:val="007C0883"/>
    <w:rsid w:val="007D1F59"/>
    <w:rsid w:val="007D33F4"/>
    <w:rsid w:val="007D4502"/>
    <w:rsid w:val="007D5ADB"/>
    <w:rsid w:val="007D7694"/>
    <w:rsid w:val="007E2740"/>
    <w:rsid w:val="007E4F02"/>
    <w:rsid w:val="007E6449"/>
    <w:rsid w:val="007F397F"/>
    <w:rsid w:val="007F5ED9"/>
    <w:rsid w:val="008202EA"/>
    <w:rsid w:val="008279E3"/>
    <w:rsid w:val="008307ED"/>
    <w:rsid w:val="00833D97"/>
    <w:rsid w:val="00840ED9"/>
    <w:rsid w:val="00846A09"/>
    <w:rsid w:val="00852C6F"/>
    <w:rsid w:val="00855C93"/>
    <w:rsid w:val="00856F83"/>
    <w:rsid w:val="00861324"/>
    <w:rsid w:val="00863E01"/>
    <w:rsid w:val="00866685"/>
    <w:rsid w:val="00882DA5"/>
    <w:rsid w:val="00896FE9"/>
    <w:rsid w:val="008A01F3"/>
    <w:rsid w:val="008A029B"/>
    <w:rsid w:val="008A590A"/>
    <w:rsid w:val="008B10E8"/>
    <w:rsid w:val="008D2826"/>
    <w:rsid w:val="008E1A5C"/>
    <w:rsid w:val="008E38EF"/>
    <w:rsid w:val="008F0518"/>
    <w:rsid w:val="008F649C"/>
    <w:rsid w:val="009008FE"/>
    <w:rsid w:val="00900E5D"/>
    <w:rsid w:val="009113E4"/>
    <w:rsid w:val="00913C90"/>
    <w:rsid w:val="00915A07"/>
    <w:rsid w:val="00916856"/>
    <w:rsid w:val="00933453"/>
    <w:rsid w:val="00933533"/>
    <w:rsid w:val="0093587F"/>
    <w:rsid w:val="00970228"/>
    <w:rsid w:val="00970809"/>
    <w:rsid w:val="009817F5"/>
    <w:rsid w:val="009A6BB9"/>
    <w:rsid w:val="009B58C0"/>
    <w:rsid w:val="009C599A"/>
    <w:rsid w:val="009E4F0B"/>
    <w:rsid w:val="009F1160"/>
    <w:rsid w:val="009F6442"/>
    <w:rsid w:val="009F766A"/>
    <w:rsid w:val="00A1259B"/>
    <w:rsid w:val="00A208C4"/>
    <w:rsid w:val="00A243CB"/>
    <w:rsid w:val="00A250C5"/>
    <w:rsid w:val="00A33155"/>
    <w:rsid w:val="00A33BB6"/>
    <w:rsid w:val="00A35C46"/>
    <w:rsid w:val="00A371B9"/>
    <w:rsid w:val="00A41179"/>
    <w:rsid w:val="00A45BA1"/>
    <w:rsid w:val="00A558E3"/>
    <w:rsid w:val="00A55E11"/>
    <w:rsid w:val="00A62748"/>
    <w:rsid w:val="00A64D26"/>
    <w:rsid w:val="00A66141"/>
    <w:rsid w:val="00A702E8"/>
    <w:rsid w:val="00A72FDD"/>
    <w:rsid w:val="00A775DC"/>
    <w:rsid w:val="00A82636"/>
    <w:rsid w:val="00A831FC"/>
    <w:rsid w:val="00A86FA7"/>
    <w:rsid w:val="00A91B85"/>
    <w:rsid w:val="00A95BB9"/>
    <w:rsid w:val="00A975E7"/>
    <w:rsid w:val="00AA160B"/>
    <w:rsid w:val="00AB0307"/>
    <w:rsid w:val="00AB1686"/>
    <w:rsid w:val="00AB34C9"/>
    <w:rsid w:val="00AB4685"/>
    <w:rsid w:val="00AC49EC"/>
    <w:rsid w:val="00AD470E"/>
    <w:rsid w:val="00AE1523"/>
    <w:rsid w:val="00AE26FD"/>
    <w:rsid w:val="00AF169D"/>
    <w:rsid w:val="00AF3DAF"/>
    <w:rsid w:val="00AF52DF"/>
    <w:rsid w:val="00AF6A6E"/>
    <w:rsid w:val="00AF7360"/>
    <w:rsid w:val="00B0090F"/>
    <w:rsid w:val="00B13BA4"/>
    <w:rsid w:val="00B14C9D"/>
    <w:rsid w:val="00B579D0"/>
    <w:rsid w:val="00B70D45"/>
    <w:rsid w:val="00B75CC9"/>
    <w:rsid w:val="00B909BE"/>
    <w:rsid w:val="00B94E53"/>
    <w:rsid w:val="00BA4B46"/>
    <w:rsid w:val="00BA6C59"/>
    <w:rsid w:val="00BB0E29"/>
    <w:rsid w:val="00BC4446"/>
    <w:rsid w:val="00BD3CCC"/>
    <w:rsid w:val="00BD67EC"/>
    <w:rsid w:val="00BD7FD3"/>
    <w:rsid w:val="00BE1ED9"/>
    <w:rsid w:val="00BE3BC3"/>
    <w:rsid w:val="00BE5DB3"/>
    <w:rsid w:val="00BF1790"/>
    <w:rsid w:val="00BF31C6"/>
    <w:rsid w:val="00BF4278"/>
    <w:rsid w:val="00C04F75"/>
    <w:rsid w:val="00C166E8"/>
    <w:rsid w:val="00C25ABC"/>
    <w:rsid w:val="00C26871"/>
    <w:rsid w:val="00C26D6B"/>
    <w:rsid w:val="00C31A2A"/>
    <w:rsid w:val="00C34978"/>
    <w:rsid w:val="00C35DDB"/>
    <w:rsid w:val="00C37222"/>
    <w:rsid w:val="00C37FAC"/>
    <w:rsid w:val="00C428FF"/>
    <w:rsid w:val="00C53A3A"/>
    <w:rsid w:val="00C61CB4"/>
    <w:rsid w:val="00C654F1"/>
    <w:rsid w:val="00C65997"/>
    <w:rsid w:val="00C66E6C"/>
    <w:rsid w:val="00C672A6"/>
    <w:rsid w:val="00C903DF"/>
    <w:rsid w:val="00C90565"/>
    <w:rsid w:val="00C9099F"/>
    <w:rsid w:val="00C972CF"/>
    <w:rsid w:val="00C97D26"/>
    <w:rsid w:val="00CA3312"/>
    <w:rsid w:val="00CB19B0"/>
    <w:rsid w:val="00CD440B"/>
    <w:rsid w:val="00CE101D"/>
    <w:rsid w:val="00CE3030"/>
    <w:rsid w:val="00CF6BAC"/>
    <w:rsid w:val="00D00D06"/>
    <w:rsid w:val="00D15A6D"/>
    <w:rsid w:val="00D17906"/>
    <w:rsid w:val="00D255F3"/>
    <w:rsid w:val="00D26FD6"/>
    <w:rsid w:val="00D46673"/>
    <w:rsid w:val="00D54BB0"/>
    <w:rsid w:val="00D5687E"/>
    <w:rsid w:val="00D57F10"/>
    <w:rsid w:val="00D729EE"/>
    <w:rsid w:val="00D7430A"/>
    <w:rsid w:val="00D76CB0"/>
    <w:rsid w:val="00D8166F"/>
    <w:rsid w:val="00D82E7D"/>
    <w:rsid w:val="00D82F8B"/>
    <w:rsid w:val="00D8461F"/>
    <w:rsid w:val="00D9001B"/>
    <w:rsid w:val="00D90D7E"/>
    <w:rsid w:val="00D9573D"/>
    <w:rsid w:val="00DA0407"/>
    <w:rsid w:val="00DB4300"/>
    <w:rsid w:val="00DB479A"/>
    <w:rsid w:val="00DC3C70"/>
    <w:rsid w:val="00DC6A73"/>
    <w:rsid w:val="00DC7100"/>
    <w:rsid w:val="00DC75D7"/>
    <w:rsid w:val="00DD0F25"/>
    <w:rsid w:val="00DD7423"/>
    <w:rsid w:val="00DE4097"/>
    <w:rsid w:val="00E20379"/>
    <w:rsid w:val="00E22B42"/>
    <w:rsid w:val="00E30708"/>
    <w:rsid w:val="00E343B3"/>
    <w:rsid w:val="00E35B23"/>
    <w:rsid w:val="00E45F5E"/>
    <w:rsid w:val="00E46617"/>
    <w:rsid w:val="00E4686C"/>
    <w:rsid w:val="00E75C97"/>
    <w:rsid w:val="00E839A2"/>
    <w:rsid w:val="00E97319"/>
    <w:rsid w:val="00EA4BBF"/>
    <w:rsid w:val="00EA7FDE"/>
    <w:rsid w:val="00EB32B9"/>
    <w:rsid w:val="00EB6C6E"/>
    <w:rsid w:val="00EC54D8"/>
    <w:rsid w:val="00EC6748"/>
    <w:rsid w:val="00F047AC"/>
    <w:rsid w:val="00F13048"/>
    <w:rsid w:val="00F14323"/>
    <w:rsid w:val="00F16010"/>
    <w:rsid w:val="00F16E5C"/>
    <w:rsid w:val="00F253AB"/>
    <w:rsid w:val="00F26373"/>
    <w:rsid w:val="00F37913"/>
    <w:rsid w:val="00F47FB1"/>
    <w:rsid w:val="00F528D4"/>
    <w:rsid w:val="00F53F43"/>
    <w:rsid w:val="00F572FF"/>
    <w:rsid w:val="00F71915"/>
    <w:rsid w:val="00F779D3"/>
    <w:rsid w:val="00F8058E"/>
    <w:rsid w:val="00F81D96"/>
    <w:rsid w:val="00F81E38"/>
    <w:rsid w:val="00F8375D"/>
    <w:rsid w:val="00F96114"/>
    <w:rsid w:val="00FA184B"/>
    <w:rsid w:val="00FA2C50"/>
    <w:rsid w:val="00FB2E05"/>
    <w:rsid w:val="00FB53C1"/>
    <w:rsid w:val="00FB71E1"/>
    <w:rsid w:val="00FC2C6F"/>
    <w:rsid w:val="00FC5D17"/>
    <w:rsid w:val="00FD63CB"/>
    <w:rsid w:val="00FD651E"/>
    <w:rsid w:val="00FD77CE"/>
    <w:rsid w:val="00FE200B"/>
    <w:rsid w:val="00FE71A1"/>
    <w:rsid w:val="00FF05F9"/>
    <w:rsid w:val="00FF2258"/>
    <w:rsid w:val="1892865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15AABF08"/>
  <w15:docId w15:val="{837B3625-EF0E-443A-8EDF-1107F2E2499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13BA4"/>
    <w:pPr>
      <w:spacing w:after="0" w:line="240" w:lineRule="auto"/>
    </w:pPr>
    <w:rPr>
      <w:rFonts w:ascii="Poppins" w:eastAsia="Cambria" w:hAnsi="Poppins" w:cs="Times New Roman"/>
      <w:sz w:val="20"/>
      <w:szCs w:val="24"/>
    </w:rPr>
  </w:style>
  <w:style w:type="paragraph" w:styleId="Heading1">
    <w:name w:val="heading 1"/>
    <w:basedOn w:val="Normal"/>
    <w:link w:val="Heading1Char"/>
    <w:uiPriority w:val="9"/>
    <w:qFormat/>
    <w:rsid w:val="008307ED"/>
    <w:pPr>
      <w:spacing w:before="100" w:beforeAutospacing="1" w:after="100" w:afterAutospacing="1"/>
      <w:outlineLvl w:val="0"/>
    </w:pPr>
    <w:rPr>
      <w:rFonts w:ascii="Times New Roman" w:eastAsia="Times New Roman" w:hAnsi="Times New Roman"/>
      <w:b/>
      <w:bCs/>
      <w:kern w:val="36"/>
      <w:sz w:val="48"/>
      <w:szCs w:val="48"/>
      <w:lang w:eastAsia="en-GB"/>
    </w:rPr>
  </w:style>
  <w:style w:type="paragraph" w:styleId="Heading2">
    <w:name w:val="heading 2"/>
    <w:basedOn w:val="SIT-LS"/>
    <w:next w:val="Normal"/>
    <w:link w:val="Heading2Char"/>
    <w:uiPriority w:val="9"/>
    <w:unhideWhenUsed/>
    <w:qFormat/>
    <w:rsid w:val="0071002B"/>
    <w:pPr>
      <w:keepLines/>
      <w:spacing w:before="120" w:after="120"/>
      <w:outlineLvl w:val="1"/>
    </w:pPr>
    <w:rPr>
      <w:rFonts w:ascii="Poppins" w:eastAsiaTheme="majorEastAsia" w:hAnsi="Poppins" w:cstheme="majorBidi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266504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RatHeading3">
    <w:name w:val="Rat Heading 3"/>
    <w:basedOn w:val="Normal"/>
    <w:link w:val="RatHeading3Char"/>
    <w:autoRedefine/>
    <w:qFormat/>
    <w:rsid w:val="00412D48"/>
    <w:pPr>
      <w:jc w:val="both"/>
    </w:pPr>
    <w:rPr>
      <w:b/>
      <w:i/>
    </w:rPr>
  </w:style>
  <w:style w:type="character" w:customStyle="1" w:styleId="RatHeading3Char">
    <w:name w:val="Rat Heading 3 Char"/>
    <w:basedOn w:val="DefaultParagraphFont"/>
    <w:link w:val="RatHeading3"/>
    <w:rsid w:val="00412D48"/>
    <w:rPr>
      <w:b/>
      <w:i/>
      <w:sz w:val="24"/>
      <w:szCs w:val="24"/>
    </w:rPr>
  </w:style>
  <w:style w:type="character" w:customStyle="1" w:styleId="Heading1Char">
    <w:name w:val="Heading 1 Char"/>
    <w:basedOn w:val="DefaultParagraphFont"/>
    <w:link w:val="Heading1"/>
    <w:uiPriority w:val="9"/>
    <w:rsid w:val="008307ED"/>
    <w:rPr>
      <w:rFonts w:ascii="Times New Roman" w:eastAsia="Times New Roman" w:hAnsi="Times New Roman" w:cs="Times New Roman"/>
      <w:b/>
      <w:bCs/>
      <w:kern w:val="36"/>
      <w:sz w:val="48"/>
      <w:szCs w:val="48"/>
      <w:lang w:eastAsia="en-GB"/>
    </w:rPr>
  </w:style>
  <w:style w:type="paragraph" w:styleId="NormalWeb">
    <w:name w:val="Normal (Web)"/>
    <w:basedOn w:val="Normal"/>
    <w:uiPriority w:val="99"/>
    <w:semiHidden/>
    <w:unhideWhenUsed/>
    <w:rsid w:val="008307ED"/>
    <w:pPr>
      <w:spacing w:before="100" w:beforeAutospacing="1" w:after="100" w:afterAutospacing="1"/>
    </w:pPr>
    <w:rPr>
      <w:rFonts w:ascii="Times New Roman" w:eastAsia="Times New Roman" w:hAnsi="Times New Roman"/>
      <w:lang w:eastAsia="en-GB"/>
    </w:rPr>
  </w:style>
  <w:style w:type="character" w:customStyle="1" w:styleId="apple-converted-space">
    <w:name w:val="apple-converted-space"/>
    <w:basedOn w:val="DefaultParagraphFont"/>
    <w:rsid w:val="008307ED"/>
  </w:style>
  <w:style w:type="character" w:styleId="Hyperlink">
    <w:name w:val="Hyperlink"/>
    <w:basedOn w:val="DefaultParagraphFont"/>
    <w:uiPriority w:val="99"/>
    <w:unhideWhenUsed/>
    <w:rsid w:val="008307ED"/>
    <w:rPr>
      <w:color w:val="0000FF"/>
      <w:u w:val="single"/>
    </w:rPr>
  </w:style>
  <w:style w:type="paragraph" w:styleId="ListParagraph">
    <w:name w:val="List Paragraph"/>
    <w:aliases w:val="SIT-BULLETS"/>
    <w:basedOn w:val="Normal"/>
    <w:uiPriority w:val="34"/>
    <w:qFormat/>
    <w:rsid w:val="00F16E5C"/>
    <w:pPr>
      <w:ind w:left="720"/>
      <w:contextualSpacing/>
    </w:pPr>
  </w:style>
  <w:style w:type="table" w:styleId="TableGrid">
    <w:name w:val="Table Grid"/>
    <w:basedOn w:val="TableNormal"/>
    <w:uiPriority w:val="59"/>
    <w:rsid w:val="00F1432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Strong">
    <w:name w:val="Strong"/>
    <w:basedOn w:val="DefaultParagraphFont"/>
    <w:uiPriority w:val="22"/>
    <w:qFormat/>
    <w:rsid w:val="00E839A2"/>
    <w:rPr>
      <w:b/>
      <w:bCs/>
    </w:rPr>
  </w:style>
  <w:style w:type="paragraph" w:styleId="Header">
    <w:name w:val="header"/>
    <w:basedOn w:val="Normal"/>
    <w:link w:val="HeaderChar"/>
    <w:uiPriority w:val="99"/>
    <w:unhideWhenUsed/>
    <w:rsid w:val="00C65997"/>
    <w:pPr>
      <w:tabs>
        <w:tab w:val="center" w:pos="4252"/>
        <w:tab w:val="right" w:pos="8504"/>
      </w:tabs>
    </w:pPr>
  </w:style>
  <w:style w:type="character" w:customStyle="1" w:styleId="HeaderChar">
    <w:name w:val="Header Char"/>
    <w:basedOn w:val="DefaultParagraphFont"/>
    <w:link w:val="Header"/>
    <w:uiPriority w:val="99"/>
    <w:rsid w:val="00C65997"/>
    <w:rPr>
      <w:rFonts w:ascii="Cambria" w:eastAsia="Cambria" w:hAnsi="Cambria" w:cs="Times New Roman"/>
      <w:sz w:val="24"/>
      <w:szCs w:val="24"/>
      <w:lang w:val="es-ES_tradnl"/>
    </w:rPr>
  </w:style>
  <w:style w:type="paragraph" w:styleId="Footer">
    <w:name w:val="footer"/>
    <w:basedOn w:val="Normal"/>
    <w:link w:val="FooterChar"/>
    <w:uiPriority w:val="99"/>
    <w:unhideWhenUsed/>
    <w:rsid w:val="00C65997"/>
    <w:pPr>
      <w:tabs>
        <w:tab w:val="center" w:pos="4252"/>
        <w:tab w:val="right" w:pos="8504"/>
      </w:tabs>
    </w:pPr>
  </w:style>
  <w:style w:type="character" w:customStyle="1" w:styleId="FooterChar">
    <w:name w:val="Footer Char"/>
    <w:basedOn w:val="DefaultParagraphFont"/>
    <w:link w:val="Footer"/>
    <w:uiPriority w:val="99"/>
    <w:rsid w:val="00C65997"/>
    <w:rPr>
      <w:rFonts w:ascii="Cambria" w:eastAsia="Cambria" w:hAnsi="Cambria" w:cs="Times New Roman"/>
      <w:sz w:val="24"/>
      <w:szCs w:val="24"/>
      <w:lang w:val="es-ES_tradnl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B4726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B4726"/>
    <w:rPr>
      <w:rFonts w:ascii="Tahoma" w:eastAsia="Cambria" w:hAnsi="Tahoma" w:cs="Tahoma"/>
      <w:sz w:val="16"/>
      <w:szCs w:val="16"/>
      <w:lang w:val="es-ES_tradnl"/>
    </w:rPr>
  </w:style>
  <w:style w:type="character" w:styleId="FollowedHyperlink">
    <w:name w:val="FollowedHyperlink"/>
    <w:basedOn w:val="DefaultParagraphFont"/>
    <w:uiPriority w:val="99"/>
    <w:semiHidden/>
    <w:unhideWhenUsed/>
    <w:rsid w:val="00215C81"/>
    <w:rPr>
      <w:color w:val="800080" w:themeColor="followedHyperlink"/>
      <w:u w:val="single"/>
    </w:rPr>
  </w:style>
  <w:style w:type="paragraph" w:styleId="Title">
    <w:name w:val="Title"/>
    <w:aliases w:val="SIT-01"/>
    <w:basedOn w:val="Normal"/>
    <w:next w:val="Normal"/>
    <w:link w:val="TitleChar"/>
    <w:uiPriority w:val="10"/>
    <w:qFormat/>
    <w:rsid w:val="00BA4B46"/>
    <w:pPr>
      <w:spacing w:before="120" w:after="120"/>
      <w:contextualSpacing/>
      <w:jc w:val="center"/>
    </w:pPr>
    <w:rPr>
      <w:rFonts w:ascii="Century Gothic" w:eastAsiaTheme="majorEastAsia" w:hAnsi="Century Gothic" w:cstheme="majorBidi"/>
      <w:b/>
      <w:color w:val="03253C"/>
      <w:spacing w:val="-10"/>
      <w:kern w:val="28"/>
      <w:sz w:val="44"/>
      <w:szCs w:val="56"/>
    </w:rPr>
  </w:style>
  <w:style w:type="character" w:customStyle="1" w:styleId="TitleChar">
    <w:name w:val="Title Char"/>
    <w:aliases w:val="SIT-01 Char"/>
    <w:basedOn w:val="DefaultParagraphFont"/>
    <w:link w:val="Title"/>
    <w:uiPriority w:val="10"/>
    <w:rsid w:val="00BA4B46"/>
    <w:rPr>
      <w:rFonts w:ascii="Century Gothic" w:eastAsiaTheme="majorEastAsia" w:hAnsi="Century Gothic" w:cstheme="majorBidi"/>
      <w:b/>
      <w:color w:val="03253C"/>
      <w:spacing w:val="-10"/>
      <w:kern w:val="28"/>
      <w:sz w:val="44"/>
      <w:szCs w:val="56"/>
    </w:rPr>
  </w:style>
  <w:style w:type="paragraph" w:styleId="Subtitle">
    <w:name w:val="Subtitle"/>
    <w:aliases w:val="02-SIT"/>
    <w:basedOn w:val="Normal"/>
    <w:next w:val="Normal"/>
    <w:link w:val="SubtitleChar"/>
    <w:uiPriority w:val="11"/>
    <w:qFormat/>
    <w:rsid w:val="00BA4B46"/>
    <w:pPr>
      <w:numPr>
        <w:ilvl w:val="1"/>
      </w:numPr>
      <w:spacing w:after="240"/>
      <w:contextualSpacing/>
      <w:jc w:val="center"/>
    </w:pPr>
    <w:rPr>
      <w:rFonts w:ascii="Century Gothic" w:eastAsiaTheme="minorEastAsia" w:hAnsi="Century Gothic" w:cstheme="minorBidi"/>
      <w:color w:val="FF684D"/>
      <w:spacing w:val="15"/>
      <w:sz w:val="40"/>
      <w:szCs w:val="22"/>
    </w:rPr>
  </w:style>
  <w:style w:type="character" w:customStyle="1" w:styleId="SubtitleChar">
    <w:name w:val="Subtitle Char"/>
    <w:aliases w:val="02-SIT Char"/>
    <w:basedOn w:val="DefaultParagraphFont"/>
    <w:link w:val="Subtitle"/>
    <w:uiPriority w:val="11"/>
    <w:rsid w:val="00BA4B46"/>
    <w:rPr>
      <w:rFonts w:ascii="Century Gothic" w:eastAsiaTheme="minorEastAsia" w:hAnsi="Century Gothic"/>
      <w:color w:val="FF684D"/>
      <w:spacing w:val="15"/>
      <w:sz w:val="40"/>
    </w:rPr>
  </w:style>
  <w:style w:type="paragraph" w:customStyle="1" w:styleId="SIT-NUMBER-LIST">
    <w:name w:val="SIT-NUMBER-LIST"/>
    <w:basedOn w:val="ListParagraph"/>
    <w:qFormat/>
    <w:rsid w:val="00BA4B46"/>
    <w:pPr>
      <w:numPr>
        <w:numId w:val="6"/>
      </w:numPr>
      <w:spacing w:after="240" w:line="336" w:lineRule="auto"/>
      <w:ind w:left="924" w:hanging="357"/>
    </w:pPr>
    <w:rPr>
      <w:rFonts w:asciiTheme="minorHAnsi" w:eastAsiaTheme="minorHAnsi" w:hAnsiTheme="minorHAnsi" w:cstheme="minorBidi"/>
      <w:sz w:val="22"/>
      <w:szCs w:val="22"/>
    </w:rPr>
  </w:style>
  <w:style w:type="paragraph" w:styleId="TOC1">
    <w:name w:val="toc 1"/>
    <w:basedOn w:val="Normal"/>
    <w:next w:val="Normal"/>
    <w:autoRedefine/>
    <w:uiPriority w:val="39"/>
    <w:unhideWhenUsed/>
    <w:rsid w:val="00BA4B46"/>
    <w:pPr>
      <w:tabs>
        <w:tab w:val="right" w:leader="dot" w:pos="9060"/>
      </w:tabs>
      <w:spacing w:after="100" w:line="336" w:lineRule="auto"/>
      <w:contextualSpacing/>
      <w:jc w:val="both"/>
    </w:pPr>
    <w:rPr>
      <w:rFonts w:asciiTheme="minorHAnsi" w:eastAsiaTheme="minorHAnsi" w:hAnsiTheme="minorHAnsi" w:cstheme="minorBidi"/>
      <w:sz w:val="22"/>
      <w:szCs w:val="22"/>
    </w:rPr>
  </w:style>
  <w:style w:type="table" w:styleId="GridTable5Dark-Accent1">
    <w:name w:val="Grid Table 5 Dark Accent 1"/>
    <w:basedOn w:val="TableNormal"/>
    <w:uiPriority w:val="50"/>
    <w:rsid w:val="00BA4B46"/>
    <w:pPr>
      <w:spacing w:after="0" w:line="240" w:lineRule="auto"/>
    </w:pPr>
    <w:rPr>
      <w:lang w:val="fr-BE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paragraph" w:customStyle="1" w:styleId="SIT-LS">
    <w:name w:val="SIT-LS"/>
    <w:basedOn w:val="Normal"/>
    <w:link w:val="SIT-LSChar"/>
    <w:qFormat/>
    <w:rsid w:val="00F8375D"/>
    <w:pPr>
      <w:keepNext/>
      <w:shd w:val="clear" w:color="auto" w:fill="5B312E"/>
      <w:tabs>
        <w:tab w:val="left" w:pos="3615"/>
        <w:tab w:val="center" w:pos="4535"/>
      </w:tabs>
      <w:contextualSpacing/>
      <w:jc w:val="both"/>
    </w:pPr>
    <w:rPr>
      <w:rFonts w:ascii="Century Gothic" w:eastAsiaTheme="minorHAnsi" w:hAnsi="Century Gothic" w:cstheme="minorBidi"/>
      <w:b/>
      <w:color w:val="FFFFFF" w:themeColor="background1"/>
      <w:sz w:val="22"/>
      <w:szCs w:val="22"/>
    </w:rPr>
  </w:style>
  <w:style w:type="character" w:customStyle="1" w:styleId="SIT-LSChar">
    <w:name w:val="SIT-LS Char"/>
    <w:basedOn w:val="DefaultParagraphFont"/>
    <w:link w:val="SIT-LS"/>
    <w:rsid w:val="00F8375D"/>
    <w:rPr>
      <w:rFonts w:ascii="Century Gothic" w:hAnsi="Century Gothic"/>
      <w:b/>
      <w:color w:val="FFFFFF" w:themeColor="background1"/>
      <w:shd w:val="clear" w:color="auto" w:fill="5B312E"/>
    </w:rPr>
  </w:style>
  <w:style w:type="character" w:customStyle="1" w:styleId="Heading2Char">
    <w:name w:val="Heading 2 Char"/>
    <w:basedOn w:val="DefaultParagraphFont"/>
    <w:link w:val="Heading2"/>
    <w:uiPriority w:val="9"/>
    <w:rsid w:val="0071002B"/>
    <w:rPr>
      <w:rFonts w:ascii="Poppins" w:eastAsiaTheme="majorEastAsia" w:hAnsi="Poppins" w:cstheme="majorBidi"/>
      <w:b/>
      <w:color w:val="FFFFFF" w:themeColor="background1"/>
      <w:szCs w:val="26"/>
      <w:shd w:val="clear" w:color="auto" w:fill="5B312E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266504"/>
    <w:rPr>
      <w:rFonts w:asciiTheme="majorHAnsi" w:eastAsiaTheme="majorEastAsia" w:hAnsiTheme="majorHAnsi" w:cstheme="majorBidi"/>
      <w:color w:val="243F60" w:themeColor="accent1" w:themeShade="7F"/>
      <w:sz w:val="24"/>
      <w:szCs w:val="24"/>
      <w:lang w:val="es-ES_tradnl"/>
    </w:rPr>
  </w:style>
  <w:style w:type="paragraph" w:customStyle="1" w:styleId="SIT-TabCaption">
    <w:name w:val="SIT-TabCaption"/>
    <w:basedOn w:val="Caption"/>
    <w:qFormat/>
    <w:rsid w:val="006352E4"/>
    <w:pPr>
      <w:spacing w:before="240" w:after="240" w:line="336" w:lineRule="auto"/>
      <w:contextualSpacing/>
      <w:jc w:val="center"/>
    </w:pPr>
    <w:rPr>
      <w:rFonts w:asciiTheme="minorHAnsi" w:eastAsiaTheme="minorHAnsi" w:hAnsiTheme="minorHAnsi" w:cstheme="minorBidi"/>
      <w:i w:val="0"/>
      <w:color w:val="000000" w:themeColor="text1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6352E4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 w:line="276" w:lineRule="auto"/>
      <w:ind w:left="864" w:right="864"/>
      <w:jc w:val="center"/>
    </w:pPr>
    <w:rPr>
      <w:rFonts w:ascii="Century Gothic" w:eastAsia="Times New Roman" w:hAnsi="Century Gothic"/>
      <w:i/>
      <w:iCs/>
      <w:color w:val="4F81BD" w:themeColor="accent1"/>
      <w:spacing w:val="6"/>
      <w:szCs w:val="20"/>
      <w:lang w:bidi="en-US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6352E4"/>
    <w:rPr>
      <w:rFonts w:ascii="Century Gothic" w:eastAsia="Times New Roman" w:hAnsi="Century Gothic" w:cs="Times New Roman"/>
      <w:i/>
      <w:iCs/>
      <w:color w:val="4F81BD" w:themeColor="accent1"/>
      <w:spacing w:val="6"/>
      <w:sz w:val="20"/>
      <w:szCs w:val="20"/>
      <w:lang w:bidi="en-US"/>
    </w:rPr>
  </w:style>
  <w:style w:type="character" w:styleId="Emphasis">
    <w:name w:val="Emphasis"/>
    <w:basedOn w:val="DefaultParagraphFont"/>
    <w:uiPriority w:val="20"/>
    <w:qFormat/>
    <w:rsid w:val="006352E4"/>
    <w:rPr>
      <w:i/>
      <w:iCs/>
    </w:rPr>
  </w:style>
  <w:style w:type="paragraph" w:styleId="Caption">
    <w:name w:val="caption"/>
    <w:basedOn w:val="Normal"/>
    <w:next w:val="Normal"/>
    <w:uiPriority w:val="35"/>
    <w:unhideWhenUsed/>
    <w:qFormat/>
    <w:rsid w:val="006352E4"/>
    <w:pPr>
      <w:spacing w:after="200"/>
    </w:pPr>
    <w:rPr>
      <w:i/>
      <w:iCs/>
      <w:color w:val="1F497D" w:themeColor="text2"/>
      <w:sz w:val="18"/>
      <w:szCs w:val="18"/>
    </w:rPr>
  </w:style>
  <w:style w:type="character" w:styleId="CommentReference">
    <w:name w:val="annotation reference"/>
    <w:basedOn w:val="DefaultParagraphFont"/>
    <w:uiPriority w:val="99"/>
    <w:semiHidden/>
    <w:unhideWhenUsed/>
    <w:rsid w:val="004749F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749FC"/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4749FC"/>
    <w:rPr>
      <w:rFonts w:ascii="Cambria" w:eastAsia="Cambria" w:hAnsi="Cambria" w:cs="Times New Roman"/>
      <w:sz w:val="20"/>
      <w:szCs w:val="20"/>
      <w:lang w:val="es-ES_tradn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4749FC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4749FC"/>
    <w:rPr>
      <w:rFonts w:ascii="Cambria" w:eastAsia="Cambria" w:hAnsi="Cambria" w:cs="Times New Roman"/>
      <w:b/>
      <w:bCs/>
      <w:sz w:val="20"/>
      <w:szCs w:val="20"/>
      <w:lang w:val="es-ES_tradnl"/>
    </w:rPr>
  </w:style>
  <w:style w:type="character" w:styleId="FootnoteReference">
    <w:name w:val="footnote reference"/>
    <w:basedOn w:val="DefaultParagraphFont"/>
    <w:uiPriority w:val="99"/>
    <w:semiHidden/>
    <w:unhideWhenUsed/>
    <w:rsid w:val="009A6BB9"/>
    <w:rPr>
      <w:vertAlign w:val="superscript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2F349E"/>
    <w:rPr>
      <w:color w:val="605E5C"/>
      <w:shd w:val="clear" w:color="auto" w:fill="E1DFDD"/>
    </w:rPr>
  </w:style>
  <w:style w:type="paragraph" w:styleId="Revision">
    <w:name w:val="Revision"/>
    <w:hidden/>
    <w:uiPriority w:val="99"/>
    <w:semiHidden/>
    <w:rsid w:val="00C654F1"/>
    <w:pPr>
      <w:spacing w:after="0" w:line="240" w:lineRule="auto"/>
    </w:pPr>
    <w:rPr>
      <w:rFonts w:ascii="Cambria" w:eastAsia="Cambria" w:hAnsi="Cambria" w:cs="Times New Roman"/>
      <w:sz w:val="24"/>
      <w:szCs w:val="24"/>
      <w:lang w:val="es-ES_tradnl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EC6748"/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EC6748"/>
    <w:rPr>
      <w:rFonts w:ascii="Poppins" w:eastAsia="Cambria" w:hAnsi="Poppins" w:cs="Times New Roman"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78529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7331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9528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0200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12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40325379">
          <w:marLeft w:val="0"/>
          <w:marRight w:val="0"/>
          <w:marTop w:val="15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35930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hyperlink" Target="https://www.google.es/maps/" TargetMode="External"/><Relationship Id="rId21" Type="http://schemas.openxmlformats.org/officeDocument/2006/relationships/hyperlink" Target="https://earthexplorer.usgs.gov/" TargetMode="External"/><Relationship Id="rId34" Type="http://schemas.openxmlformats.org/officeDocument/2006/relationships/hyperlink" Target="https://www.fao.org/soils-portal/en/" TargetMode="External"/><Relationship Id="rId42" Type="http://schemas.openxmlformats.org/officeDocument/2006/relationships/hyperlink" Target="https://www.bing.com/maps" TargetMode="External"/><Relationship Id="rId47" Type="http://schemas.openxmlformats.org/officeDocument/2006/relationships/hyperlink" Target="https://suno.com/" TargetMode="External"/><Relationship Id="rId50" Type="http://schemas.openxmlformats.org/officeDocument/2006/relationships/image" Target="media/image3.png"/><Relationship Id="rId55" Type="http://schemas.openxmlformats.org/officeDocument/2006/relationships/image" Target="media/image8.jpeg"/><Relationship Id="rId63" Type="http://schemas.openxmlformats.org/officeDocument/2006/relationships/header" Target="header3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hyperlink" Target="https://www.youtube.com/watch?v=OiLITHMVcRw" TargetMode="External"/><Relationship Id="rId29" Type="http://schemas.openxmlformats.org/officeDocument/2006/relationships/hyperlink" Target="https://suno.com/" TargetMode="External"/><Relationship Id="rId11" Type="http://schemas.openxmlformats.org/officeDocument/2006/relationships/hyperlink" Target="https://loess-project.eu/" TargetMode="External"/><Relationship Id="rId24" Type="http://schemas.openxmlformats.org/officeDocument/2006/relationships/hyperlink" Target="https://www.youtube.com/watch?v=fSEtiixgRJI" TargetMode="External"/><Relationship Id="rId32" Type="http://schemas.openxmlformats.org/officeDocument/2006/relationships/hyperlink" Target="https://esdac.jrc.ec.europa.eu/content/edafos-el-suelo-epidermis-viva-de-la-tierra-soil-earths-living-skin" TargetMode="External"/><Relationship Id="rId37" Type="http://schemas.openxmlformats.org/officeDocument/2006/relationships/hyperlink" Target="https://earth.google.com/web/" TargetMode="External"/><Relationship Id="rId40" Type="http://schemas.openxmlformats.org/officeDocument/2006/relationships/hyperlink" Target="https://www.youtube.com/watch?v=_0yn74At4ks" TargetMode="External"/><Relationship Id="rId45" Type="http://schemas.openxmlformats.org/officeDocument/2006/relationships/hyperlink" Target="https://chatgpt.com/" TargetMode="External"/><Relationship Id="rId53" Type="http://schemas.openxmlformats.org/officeDocument/2006/relationships/image" Target="media/image6.jpeg"/><Relationship Id="rId58" Type="http://schemas.openxmlformats.org/officeDocument/2006/relationships/image" Target="media/image11.jpeg"/><Relationship Id="rId66" Type="http://schemas.openxmlformats.org/officeDocument/2006/relationships/theme" Target="theme/theme1.xml"/><Relationship Id="rId5" Type="http://schemas.openxmlformats.org/officeDocument/2006/relationships/numbering" Target="numbering.xml"/><Relationship Id="rId61" Type="http://schemas.openxmlformats.org/officeDocument/2006/relationships/header" Target="header2.xml"/><Relationship Id="rId19" Type="http://schemas.openxmlformats.org/officeDocument/2006/relationships/hyperlink" Target="https://www.fao.org/soils-portal/en/" TargetMode="External"/><Relationship Id="rId14" Type="http://schemas.openxmlformats.org/officeDocument/2006/relationships/image" Target="media/image1.png"/><Relationship Id="rId22" Type="http://schemas.openxmlformats.org/officeDocument/2006/relationships/hyperlink" Target="https://earth.google.com/web/" TargetMode="External"/><Relationship Id="rId27" Type="http://schemas.openxmlformats.org/officeDocument/2006/relationships/hyperlink" Target="https://www.bing.com/maps" TargetMode="External"/><Relationship Id="rId30" Type="http://schemas.openxmlformats.org/officeDocument/2006/relationships/hyperlink" Target="https://www.stemschoollabel.eu/criteria" TargetMode="External"/><Relationship Id="rId35" Type="http://schemas.openxmlformats.org/officeDocument/2006/relationships/hyperlink" Target="https://openknowledge.fao.org/items/456f7cf7-8bab-441c-a0b3-15a9d68a6773" TargetMode="External"/><Relationship Id="rId43" Type="http://schemas.openxmlformats.org/officeDocument/2006/relationships/hyperlink" Target="https://www.google.com/mymaps/" TargetMode="External"/><Relationship Id="rId48" Type="http://schemas.openxmlformats.org/officeDocument/2006/relationships/hyperlink" Target="https://suno.com/" TargetMode="External"/><Relationship Id="rId56" Type="http://schemas.openxmlformats.org/officeDocument/2006/relationships/image" Target="media/image9.jpeg"/><Relationship Id="rId64" Type="http://schemas.openxmlformats.org/officeDocument/2006/relationships/footer" Target="footer2.xml"/><Relationship Id="rId8" Type="http://schemas.openxmlformats.org/officeDocument/2006/relationships/webSettings" Target="webSettings.xml"/><Relationship Id="rId51" Type="http://schemas.openxmlformats.org/officeDocument/2006/relationships/image" Target="media/image4.jpeg"/><Relationship Id="rId3" Type="http://schemas.openxmlformats.org/officeDocument/2006/relationships/customXml" Target="../customXml/item3.xml"/><Relationship Id="rId12" Type="http://schemas.openxmlformats.org/officeDocument/2006/relationships/hyperlink" Target="https://eunorg.sharepoint.com/:b:/s/LOESSTeachers/Eb6mD7_-L6dFjhHJZOvwVf0BBV7EDEc1SywEkabyPbK-vw?e=OdOQmM" TargetMode="External"/><Relationship Id="rId17" Type="http://schemas.openxmlformats.org/officeDocument/2006/relationships/hyperlink" Target="https://www.youtube.com/watch?v=UEpbK9qPj-s" TargetMode="External"/><Relationship Id="rId25" Type="http://schemas.openxmlformats.org/officeDocument/2006/relationships/hyperlink" Target="https://www.youtube.com/watch?v=_0yn74At4ks" TargetMode="External"/><Relationship Id="rId33" Type="http://schemas.openxmlformats.org/officeDocument/2006/relationships/hyperlink" Target="https://www.cienciadelsuelo.es" TargetMode="External"/><Relationship Id="rId38" Type="http://schemas.openxmlformats.org/officeDocument/2006/relationships/hyperlink" Target="http://www.dgi.inpe.br/catalogo/explore" TargetMode="External"/><Relationship Id="rId46" Type="http://schemas.openxmlformats.org/officeDocument/2006/relationships/hyperlink" Target="https://chatgpt.com/" TargetMode="External"/><Relationship Id="rId59" Type="http://schemas.openxmlformats.org/officeDocument/2006/relationships/image" Target="media/image12.png"/><Relationship Id="rId20" Type="http://schemas.openxmlformats.org/officeDocument/2006/relationships/hyperlink" Target="https://openknowledge.fao.org/items/456f7cf7-8bab-441c-a0b3-15a9d68a6773" TargetMode="External"/><Relationship Id="rId41" Type="http://schemas.openxmlformats.org/officeDocument/2006/relationships/hyperlink" Target="https://www.google.es/maps/" TargetMode="External"/><Relationship Id="rId54" Type="http://schemas.openxmlformats.org/officeDocument/2006/relationships/image" Target="media/image7.png"/><Relationship Id="rId62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hyperlink" Target="https://creativecommons.org/licenses/by-sa/4.0/" TargetMode="External"/><Relationship Id="rId23" Type="http://schemas.openxmlformats.org/officeDocument/2006/relationships/hyperlink" Target="http://www.dgi.inpe.br/catalogo/explore" TargetMode="External"/><Relationship Id="rId28" Type="http://schemas.openxmlformats.org/officeDocument/2006/relationships/hyperlink" Target="https://chatgpt.com/" TargetMode="External"/><Relationship Id="rId36" Type="http://schemas.openxmlformats.org/officeDocument/2006/relationships/hyperlink" Target="https://earthexplorer.usgs.gov/" TargetMode="External"/><Relationship Id="rId49" Type="http://schemas.openxmlformats.org/officeDocument/2006/relationships/image" Target="media/image2.jpg"/><Relationship Id="rId57" Type="http://schemas.openxmlformats.org/officeDocument/2006/relationships/image" Target="media/image10.jpeg"/><Relationship Id="rId10" Type="http://schemas.openxmlformats.org/officeDocument/2006/relationships/endnotes" Target="endnotes.xml"/><Relationship Id="rId31" Type="http://schemas.openxmlformats.org/officeDocument/2006/relationships/hyperlink" Target="https://www.youtube.com/watch?v=OiLITHMVcRw" TargetMode="External"/><Relationship Id="rId44" Type="http://schemas.openxmlformats.org/officeDocument/2006/relationships/hyperlink" Target="https://www.google.com/mymaps/" TargetMode="External"/><Relationship Id="rId52" Type="http://schemas.openxmlformats.org/officeDocument/2006/relationships/image" Target="media/image5.jpeg"/><Relationship Id="rId60" Type="http://schemas.openxmlformats.org/officeDocument/2006/relationships/header" Target="header1.xml"/><Relationship Id="rId65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3" Type="http://schemas.openxmlformats.org/officeDocument/2006/relationships/hyperlink" Target="https://eunorg.sharepoint.com/:b:/s/LOESSTeachers/EQXbzzIDeKBAi5W669OES3YBJ-MutscoWLcQQioJs1P10Q?e=cchEBZ" TargetMode="External"/><Relationship Id="rId18" Type="http://schemas.openxmlformats.org/officeDocument/2006/relationships/hyperlink" Target="https://www.cienciadelsuelo.es" TargetMode="External"/><Relationship Id="rId39" Type="http://schemas.openxmlformats.org/officeDocument/2006/relationships/hyperlink" Target="https://www.youtube.com/watch?v=fSEtiixgRJI" TargetMode="Externa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6.pn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6.png"/></Relationships>
</file>

<file path=word/_rels/footnotes.xml.rels><?xml version="1.0" encoding="UTF-8" standalone="yes"?>
<Relationships xmlns="http://schemas.openxmlformats.org/package/2006/relationships"><Relationship Id="rId1" Type="http://schemas.openxmlformats.org/officeDocument/2006/relationships/hyperlink" Target="https://sdgs.un.org/goals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3.jpeg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15.png"/><Relationship Id="rId1" Type="http://schemas.openxmlformats.org/officeDocument/2006/relationships/image" Target="media/image14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15.png"/><Relationship Id="rId1" Type="http://schemas.openxmlformats.org/officeDocument/2006/relationships/image" Target="media/image14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b9c972-6c78-424e-8500-a22f256d764b" xsi:nil="true"/>
    <lcf76f155ced4ddcb4097134ff3c332f xmlns="664392dc-dad9-45cc-9b02-6ff2a8be1f79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B5529B691B194C972332E7D0D0E597" ma:contentTypeVersion="15" ma:contentTypeDescription="Create a new document." ma:contentTypeScope="" ma:versionID="de8527c2bebc75a356c211d6f92a7154">
  <xsd:schema xmlns:xsd="http://www.w3.org/2001/XMLSchema" xmlns:xs="http://www.w3.org/2001/XMLSchema" xmlns:p="http://schemas.microsoft.com/office/2006/metadata/properties" xmlns:ns2="664392dc-dad9-45cc-9b02-6ff2a8be1f79" xmlns:ns3="49b9c972-6c78-424e-8500-a22f256d764b" targetNamespace="http://schemas.microsoft.com/office/2006/metadata/properties" ma:root="true" ma:fieldsID="4b97f35892b16ea83cdd99b05fa9efac" ns2:_="" ns3:_="">
    <xsd:import namespace="664392dc-dad9-45cc-9b02-6ff2a8be1f79"/>
    <xsd:import namespace="49b9c972-6c78-424e-8500-a22f256d764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392dc-dad9-45cc-9b02-6ff2a8be1f7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5434b1e2-08d8-4d9f-bb99-4dcd3b0f2a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b9c972-6c78-424e-8500-a22f256d764b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39ee07c4-518d-4055-84c8-5ef84dd127d8}" ma:internalName="TaxCatchAll" ma:showField="CatchAllData" ma:web="49b9c972-6c78-424e-8500-a22f256d764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AB8EA68-9DB4-40B8-A205-BA730B48ACC6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F311178F-1440-4C34-A372-7D4DAA6766D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A6142AC-6452-495F-AC6A-2549FEB9B81D}"/>
</file>

<file path=customXml/itemProps4.xml><?xml version="1.0" encoding="utf-8"?>
<ds:datastoreItem xmlns:ds="http://schemas.openxmlformats.org/officeDocument/2006/customXml" ds:itemID="{4413A4C7-47BA-4CD0-8FBC-F4662A5872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18</Pages>
  <Words>4043</Words>
  <Characters>28626</Characters>
  <Application>Microsoft Office Word</Application>
  <DocSecurity>0</DocSecurity>
  <Lines>1060</Lines>
  <Paragraphs>480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Título</vt:lpstr>
      </vt:variant>
      <vt:variant>
        <vt:i4>1</vt:i4>
      </vt:variant>
    </vt:vector>
  </HeadingPairs>
  <TitlesOfParts>
    <vt:vector size="2" baseType="lpstr">
      <vt:lpstr/>
      <vt:lpstr/>
    </vt:vector>
  </TitlesOfParts>
  <Company>ItNow</Company>
  <LinksUpToDate>false</LinksUpToDate>
  <CharactersWithSpaces>32189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Garcia Jimenez</dc:creator>
  <cp:lastModifiedBy>Gina Mihai</cp:lastModifiedBy>
  <cp:revision>3</cp:revision>
  <cp:lastPrinted>2025-01-10T14:08:00Z</cp:lastPrinted>
  <dcterms:created xsi:type="dcterms:W3CDTF">2026-03-23T11:53:00Z</dcterms:created>
  <dcterms:modified xsi:type="dcterms:W3CDTF">2026-03-23T11:53:00Z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0x0101004CB5529B691B194C972332E7D0D0E597</vt:lpwstr>
  </property>
</Properties>
</file>