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32D8256" w14:textId="30259AD4" w:rsidR="00BA4B46" w:rsidRPr="006C3DEB" w:rsidRDefault="00BA4B46" w:rsidP="008202EA">
      <w:pPr>
        <w:spacing w:line="276" w:lineRule="auto"/>
      </w:pPr>
      <w:bookmarkStart w:id="0" w:name="_Toc31026379"/>
      <w:r w:rsidRPr="006C3DEB">
        <w:rPr>
          <w:rFonts w:cs="Poppins"/>
          <w:b/>
          <w:sz w:val="36"/>
          <w:szCs w:val="36"/>
          <w:u w:val="single"/>
        </w:rPr>
        <w:t>ИНТЕГРИСАНИ СЦЕНАРИО УЧЕЊА LOESS</w:t>
      </w:r>
      <w:bookmarkEnd w:id="0"/>
    </w:p>
    <w:p w14:paraId="5DAB4179" w14:textId="79491281" w:rsidR="00BA4B46" w:rsidRPr="006C3DEB" w:rsidRDefault="00B909BE" w:rsidP="00B909BE">
      <w:pPr>
        <w:rPr>
          <w:b/>
          <w:bCs/>
          <w:sz w:val="16"/>
          <w:szCs w:val="20"/>
        </w:rPr>
      </w:pPr>
      <w:r w:rsidRPr="006C3DEB">
        <w:rPr>
          <w:rFonts w:cs="Poppins"/>
          <w:b/>
          <w:bCs/>
          <w:sz w:val="32"/>
          <w:szCs w:val="32"/>
        </w:rPr>
        <w:t>Увод</w:t>
      </w:r>
    </w:p>
    <w:p w14:paraId="3D62A8A4" w14:textId="77777777" w:rsidR="008F649C" w:rsidRPr="006C3DEB" w:rsidRDefault="008F649C" w:rsidP="004E0F62">
      <w:pPr>
        <w:jc w:val="both"/>
      </w:pPr>
      <w:bookmarkStart w:id="1" w:name="_Hlk29821954"/>
      <w:bookmarkStart w:id="2" w:name="_Toc172282790"/>
      <w:r w:rsidRPr="006C3DEB">
        <w:t xml:space="preserve">Код </w:t>
      </w:r>
      <w:hyperlink r:id="rId11" w:history="1">
        <w:r w:rsidRPr="006C3DEB">
          <w:rPr>
            <w:rStyle w:val="Hyperlink"/>
            <w:rFonts w:cs="Poppins"/>
            <w:szCs w:val="20"/>
          </w:rPr>
          <w:t>LOESS</w:t>
        </w:r>
      </w:hyperlink>
      <w:r w:rsidRPr="006C3DEB">
        <w:t xml:space="preserve">, стицање знања по питању здравља земљишта олакшано је коришћењем наставе и учења STEM предмета, што се изводи путем </w:t>
      </w:r>
      <w:hyperlink r:id="rId12" w:history="1">
        <w:r w:rsidRPr="006C3DEB">
          <w:rPr>
            <w:rStyle w:val="Hyperlink"/>
            <w:rFonts w:cs="Poppins"/>
            <w:szCs w:val="20"/>
          </w:rPr>
          <w:t>Образовног модела 5Е студија наставног плана и програма из биолошких наука (BSCS)</w:t>
        </w:r>
      </w:hyperlink>
      <w:r w:rsidRPr="006C3DEB">
        <w:t xml:space="preserve"> коју спроводе Бајби (Bybee) и колеге (Bybee et al. 2006) као и применом иновативних </w:t>
      </w:r>
      <w:hyperlink r:id="rId13" w:history="1">
        <w:r w:rsidRPr="006C3DEB">
          <w:rPr>
            <w:rStyle w:val="Hyperlink"/>
            <w:rFonts w:cs="Poppins"/>
            <w:szCs w:val="20"/>
          </w:rPr>
          <w:t>педагошких приступа</w:t>
        </w:r>
      </w:hyperlink>
      <w:r w:rsidRPr="006C3DEB">
        <w:t xml:space="preserve"> (PBL, IBL, итд.).</w:t>
      </w:r>
    </w:p>
    <w:bookmarkEnd w:id="1"/>
    <w:bookmarkEnd w:id="2"/>
    <w:p w14:paraId="63779472" w14:textId="0B21781C" w:rsidR="00BA4B46" w:rsidRPr="006C3DEB" w:rsidRDefault="003A26B8" w:rsidP="0071002B">
      <w:pPr>
        <w:pStyle w:val="Heading2"/>
      </w:pPr>
      <w:r w:rsidRPr="006C3DEB">
        <w:rPr>
          <w:rFonts w:eastAsia="Cambria"/>
        </w:rPr>
        <w:t>Кључне речи</w:t>
      </w:r>
    </w:p>
    <w:p w14:paraId="05CF2842" w14:textId="0C159E01" w:rsidR="00861324" w:rsidRPr="006C3DEB" w:rsidRDefault="00861324" w:rsidP="00861324">
      <w:pPr>
        <w:jc w:val="both"/>
      </w:pPr>
      <w:bookmarkStart w:id="3" w:name="_Toc172282791"/>
      <w:r w:rsidRPr="006C3DEB">
        <w:rPr>
          <w:rFonts w:eastAsia="Poppins" w:cs="Poppins"/>
        </w:rPr>
        <w:t>Својства земљишта, плодност, одрживе праксе управљања, примена географских информационих система (GIS)</w:t>
      </w:r>
    </w:p>
    <w:p w14:paraId="7D86D711" w14:textId="77777777" w:rsidR="00BA4B46" w:rsidRPr="006C3DEB" w:rsidRDefault="00BA4B46" w:rsidP="0071002B">
      <w:pPr>
        <w:pStyle w:val="Heading2"/>
      </w:pPr>
      <w:r w:rsidRPr="006C3DEB">
        <w:rPr>
          <w:rFonts w:eastAsia="Cambria"/>
        </w:rPr>
        <w:t>Наслов</w:t>
      </w:r>
      <w:bookmarkEnd w:id="3"/>
      <w:r w:rsidRPr="006C3DEB">
        <w:tab/>
      </w:r>
      <w:r w:rsidRPr="006C3DEB">
        <w:tab/>
      </w:r>
      <w:r w:rsidRPr="006C3DEB">
        <w:tab/>
      </w:r>
    </w:p>
    <w:p w14:paraId="2B930DF1" w14:textId="77777777" w:rsidR="00861324" w:rsidRPr="006C3DEB" w:rsidRDefault="00861324" w:rsidP="00861324">
      <w:pPr>
        <w:rPr>
          <w:b/>
          <w:bCs/>
        </w:rPr>
      </w:pPr>
      <w:bookmarkStart w:id="4" w:name="_Toc172282792"/>
      <w:r w:rsidRPr="006C3DEB">
        <w:rPr>
          <w:rFonts w:eastAsia="Poppins" w:cs="Poppins"/>
          <w:b/>
          <w:bCs/>
        </w:rPr>
        <w:t>Детективи за земљиште</w:t>
      </w:r>
    </w:p>
    <w:p w14:paraId="40E6FFA5" w14:textId="77777777" w:rsidR="00BA4B46" w:rsidRPr="006C3DEB" w:rsidRDefault="00BA4B46" w:rsidP="0071002B">
      <w:pPr>
        <w:pStyle w:val="Heading2"/>
      </w:pPr>
      <w:r w:rsidRPr="006C3DEB">
        <w:rPr>
          <w:rFonts w:eastAsia="Cambria"/>
        </w:rPr>
        <w:t>Аутори</w:t>
      </w:r>
      <w:bookmarkEnd w:id="4"/>
      <w:r w:rsidRPr="006C3DEB">
        <w:tab/>
      </w:r>
    </w:p>
    <w:p w14:paraId="02A32EBF" w14:textId="2D43A60F" w:rsidR="00861324" w:rsidRPr="006C3DEB" w:rsidRDefault="00861324" w:rsidP="00C672A6">
      <w:bookmarkStart w:id="5" w:name="_Toc172282793"/>
      <w:r w:rsidRPr="006C3DEB">
        <w:rPr>
          <w:rFonts w:eastAsia="Poppins" w:cs="Poppins"/>
          <w:szCs w:val="20"/>
        </w:rPr>
        <w:t>Ана Белен Јусте Мартинес (Ana Belén Yuste Martínez) и Хавијер Каламардо Мурат (Javier Calamardo Murat)</w:t>
      </w:r>
    </w:p>
    <w:p w14:paraId="4E5DF025" w14:textId="77777777" w:rsidR="00BA4B46" w:rsidRPr="006C3DEB" w:rsidRDefault="00BA4B46" w:rsidP="0071002B">
      <w:pPr>
        <w:pStyle w:val="Heading2"/>
        <w:rPr>
          <w:rFonts w:eastAsia="Cambria"/>
        </w:rPr>
      </w:pPr>
      <w:r w:rsidRPr="006C3DEB">
        <w:rPr>
          <w:rFonts w:eastAsia="Cambria"/>
        </w:rPr>
        <w:t>Краћи преглед</w:t>
      </w:r>
      <w:bookmarkEnd w:id="5"/>
    </w:p>
    <w:p w14:paraId="3428057B" w14:textId="5FFF7BDA" w:rsidR="00861324" w:rsidRPr="006C3DEB" w:rsidRDefault="00861324" w:rsidP="00861324">
      <w:pPr>
        <w:jc w:val="both"/>
        <w:rPr>
          <w:rFonts w:eastAsia="Poppins" w:cs="Poppins"/>
        </w:rPr>
      </w:pPr>
      <w:bookmarkStart w:id="6" w:name="_Toc172282794"/>
      <w:r w:rsidRPr="006C3DEB">
        <w:rPr>
          <w:rFonts w:eastAsia="Poppins" w:cs="Poppins"/>
        </w:rPr>
        <w:t>Овај сценарио учења анализира различита својства земљишта (влажност, садржај органске материје и задржавање хранљивих материја), позива ученике да користе стечено знање да анализирају плодност и одрживе праксе развијене у локалној заједници. Слично томе, комбинује практичну анализу у лабораторији са теоријским садржајем из важности земљишта и позива ученике да забележе све резултате добијене у GIS-у који мапира подручје. Коначно, научени садржај ће се представити посебном песмом, што промовише креативност и одговорну употребу вештачке интелигенције.</w:t>
      </w:r>
    </w:p>
    <w:p w14:paraId="56593BDF" w14:textId="77777777" w:rsidR="00BA4B46" w:rsidRPr="006C3DEB" w:rsidRDefault="00BA4B46" w:rsidP="0071002B">
      <w:pPr>
        <w:pStyle w:val="Heading2"/>
        <w:rPr>
          <w:rFonts w:eastAsia="Cambria"/>
        </w:rPr>
      </w:pPr>
      <w:r w:rsidRPr="006C3DEB">
        <w:rPr>
          <w:rFonts w:eastAsia="Cambria"/>
        </w:rPr>
        <w:t>Лиценце</w:t>
      </w:r>
      <w:bookmarkEnd w:id="6"/>
    </w:p>
    <w:p w14:paraId="0BE61608" w14:textId="771E868A" w:rsidR="00BA4B46" w:rsidRPr="006C3DEB" w:rsidRDefault="004D6C45" w:rsidP="00FC5D17">
      <w:pPr>
        <w:pBdr>
          <w:top w:val="nil"/>
          <w:left w:val="nil"/>
          <w:bottom w:val="nil"/>
          <w:right w:val="nil"/>
          <w:between w:val="nil"/>
        </w:pBdr>
        <w:jc w:val="both"/>
      </w:pPr>
      <w:r w:rsidRPr="006C3DEB">
        <w:rPr>
          <w:noProof/>
          <w:lang w:eastAsia="es-ES"/>
        </w:rPr>
        <w:drawing>
          <wp:inline distT="0" distB="0" distL="0" distR="0" wp14:anchorId="691C658D" wp14:editId="5FF7134C">
            <wp:extent cx="837566" cy="295275"/>
            <wp:effectExtent l="0" t="0" r="635" b="9525"/>
            <wp:docPr id="13" name="Picture 13" descr="A black and white sign with a person in a circle&#10;&#10;Description automatically generated"/>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3" name="Picture 13" descr="A black and white sign with a person in a circle&#10;&#10;Description automatically generated"/>
                    <pic:cNvPicPr/>
                  </pic:nvPicPr>
                  <pic:blipFill>
                    <a:blip r:embed="rId14" cstate="print">
                      <a:extLst>
                        <a:ext uri="{28A0092B-C50C-407E-A947-70E740481C1C}">
                          <a14:useLocalDpi xmlns:a14="http://schemas.microsoft.com/office/drawing/2010/main" val="0"/>
                        </a:ext>
                      </a:extLst>
                    </a:blip>
                    <a:stretch>
                      <a:fillRect/>
                    </a:stretch>
                  </pic:blipFill>
                  <pic:spPr>
                    <a:xfrm>
                      <a:off x="0" y="0"/>
                      <a:ext cx="837566" cy="295275"/>
                    </a:xfrm>
                    <a:prstGeom prst="rect">
                      <a:avLst/>
                    </a:prstGeom>
                  </pic:spPr>
                </pic:pic>
              </a:graphicData>
            </a:graphic>
          </wp:inline>
        </w:drawing>
      </w:r>
      <w:hyperlink r:id="rId15" w:history="1">
        <w:r w:rsidR="009C599A" w:rsidRPr="006C3DEB">
          <w:rPr>
            <w:rStyle w:val="Hyperlink"/>
            <w:rFonts w:cs="Poppins"/>
            <w:b/>
            <w:bCs/>
          </w:rPr>
          <w:t>Ауторство-Делити под истим условима 4.0 Међународна (CC BY-SA 4.0)</w:t>
        </w:r>
      </w:hyperlink>
      <w:r w:rsidR="00C61CB4" w:rsidRPr="006C3DEB">
        <w:t>. Ова лиценца омогућава другима да копирају и врше поновну дистрибуцију материјала у било ком медијуму или формату за било коју сврху, чак и комерцијалну; такође, допушта и ремиксовање, трансформацију и надоградњу материјала за сваку сврху, чак и комерцијалну. Давалац лиценце не може повући ове слободе све док се поштују услови лиценце.</w:t>
      </w:r>
    </w:p>
    <w:p w14:paraId="14E7F758" w14:textId="77777777" w:rsidR="00BA4B46" w:rsidRPr="006C3DEB" w:rsidRDefault="00BA4B46" w:rsidP="0071002B">
      <w:pPr>
        <w:pStyle w:val="Heading2"/>
        <w:rPr>
          <w:rFonts w:eastAsia="Cambria"/>
        </w:rPr>
      </w:pPr>
      <w:bookmarkStart w:id="7" w:name="_Toc172282795"/>
      <w:r w:rsidRPr="006C3DEB">
        <w:rPr>
          <w:rFonts w:eastAsia="Cambria"/>
        </w:rPr>
        <w:t>Предмет(и)</w:t>
      </w:r>
      <w:bookmarkEnd w:id="7"/>
    </w:p>
    <w:p w14:paraId="33B99D33" w14:textId="77777777" w:rsidR="00861324" w:rsidRPr="006C3DEB" w:rsidRDefault="00861324" w:rsidP="00861324">
      <w:pPr>
        <w:spacing w:after="160" w:line="257" w:lineRule="auto"/>
        <w:jc w:val="both"/>
        <w:rPr>
          <w:rFonts w:eastAsia="Poppins" w:cs="Poppins"/>
        </w:rPr>
      </w:pPr>
      <w:bookmarkStart w:id="8" w:name="_Toc172282796"/>
      <w:r w:rsidRPr="006C3DEB">
        <w:rPr>
          <w:rFonts w:eastAsia="Poppins" w:cs="Poppins"/>
          <w:b/>
          <w:bCs/>
        </w:rPr>
        <w:t>Биологија</w:t>
      </w:r>
      <w:r w:rsidRPr="006C3DEB">
        <w:rPr>
          <w:rFonts w:eastAsia="Poppins" w:cs="Poppins"/>
          <w:szCs w:val="20"/>
        </w:rPr>
        <w:t>,</w:t>
      </w:r>
      <w:r w:rsidRPr="006C3DEB">
        <w:rPr>
          <w:rFonts w:eastAsia="Poppins" w:cs="Poppins"/>
          <w:b/>
          <w:bCs/>
          <w:szCs w:val="20"/>
        </w:rPr>
        <w:t xml:space="preserve"> Географија</w:t>
      </w:r>
      <w:r w:rsidRPr="006C3DEB">
        <w:rPr>
          <w:rFonts w:eastAsia="Poppins" w:cs="Poppins"/>
          <w:szCs w:val="20"/>
        </w:rPr>
        <w:t>,</w:t>
      </w:r>
      <w:r w:rsidRPr="006C3DEB">
        <w:rPr>
          <w:rFonts w:eastAsia="Poppins" w:cs="Poppins"/>
          <w:b/>
          <w:bCs/>
          <w:szCs w:val="20"/>
        </w:rPr>
        <w:t xml:space="preserve"> </w:t>
      </w:r>
      <w:r w:rsidRPr="006C3DEB">
        <w:rPr>
          <w:rFonts w:eastAsia="Poppins" w:cs="Poppins"/>
          <w:b/>
          <w:bCs/>
        </w:rPr>
        <w:t>Геологија</w:t>
      </w:r>
    </w:p>
    <w:p w14:paraId="3E37DE28" w14:textId="2096B8B2" w:rsidR="00BA4B46" w:rsidRPr="006C3DEB" w:rsidRDefault="00BA4B46" w:rsidP="0071002B">
      <w:pPr>
        <w:pStyle w:val="Heading2"/>
        <w:rPr>
          <w:rFonts w:eastAsia="Cambria"/>
        </w:rPr>
      </w:pPr>
      <w:r w:rsidRPr="006C3DEB">
        <w:rPr>
          <w:rFonts w:eastAsia="Cambria"/>
        </w:rPr>
        <w:t>Питања из реалног живота</w:t>
      </w:r>
      <w:bookmarkEnd w:id="8"/>
    </w:p>
    <w:p w14:paraId="46E932F9" w14:textId="77777777" w:rsidR="00861324" w:rsidRPr="006C3DEB" w:rsidRDefault="00861324" w:rsidP="00A62748">
      <w:pPr>
        <w:pStyle w:val="ListParagraph"/>
        <w:numPr>
          <w:ilvl w:val="0"/>
          <w:numId w:val="30"/>
        </w:numPr>
        <w:rPr>
          <w:rFonts w:eastAsia="Poppins" w:cs="Poppins"/>
          <w:szCs w:val="20"/>
        </w:rPr>
      </w:pPr>
      <w:r w:rsidRPr="006C3DEB">
        <w:rPr>
          <w:rFonts w:eastAsia="Poppins" w:cs="Poppins"/>
          <w:szCs w:val="20"/>
        </w:rPr>
        <w:t>Како својства земљишта утичу на развој вегетације и живота на Земљи?</w:t>
      </w:r>
    </w:p>
    <w:p w14:paraId="7B5556EA" w14:textId="77777777" w:rsidR="00861324" w:rsidRPr="006C3DEB" w:rsidRDefault="00861324" w:rsidP="00A62748">
      <w:pPr>
        <w:pStyle w:val="ListParagraph"/>
        <w:numPr>
          <w:ilvl w:val="0"/>
          <w:numId w:val="30"/>
        </w:numPr>
        <w:rPr>
          <w:rFonts w:eastAsia="Poppins" w:cs="Poppins"/>
          <w:szCs w:val="20"/>
        </w:rPr>
      </w:pPr>
      <w:r w:rsidRPr="006C3DEB">
        <w:rPr>
          <w:rFonts w:eastAsia="Poppins" w:cs="Poppins"/>
          <w:szCs w:val="20"/>
        </w:rPr>
        <w:t>Који фактори прете плодности земљишта и како можемо утврдити да ли је земљиште плодно?</w:t>
      </w:r>
    </w:p>
    <w:p w14:paraId="13F454C2" w14:textId="77777777" w:rsidR="00861324" w:rsidRPr="006C3DEB" w:rsidRDefault="00861324" w:rsidP="00A62748">
      <w:pPr>
        <w:pStyle w:val="ListParagraph"/>
        <w:numPr>
          <w:ilvl w:val="0"/>
          <w:numId w:val="30"/>
        </w:numPr>
        <w:rPr>
          <w:rFonts w:eastAsia="Poppins" w:cs="Poppins"/>
          <w:szCs w:val="20"/>
        </w:rPr>
      </w:pPr>
      <w:r w:rsidRPr="006C3DEB">
        <w:rPr>
          <w:rFonts w:eastAsia="Poppins" w:cs="Poppins"/>
          <w:szCs w:val="20"/>
        </w:rPr>
        <w:t>Које карактеристике мора имати земљиште да би се сматрало плодним?</w:t>
      </w:r>
    </w:p>
    <w:p w14:paraId="1F6452CC" w14:textId="77777777" w:rsidR="00861324" w:rsidRPr="006C3DEB" w:rsidRDefault="00861324" w:rsidP="00A62748">
      <w:pPr>
        <w:pStyle w:val="ListParagraph"/>
        <w:numPr>
          <w:ilvl w:val="0"/>
          <w:numId w:val="30"/>
        </w:numPr>
        <w:rPr>
          <w:rFonts w:eastAsia="Poppins" w:cs="Poppins"/>
        </w:rPr>
      </w:pPr>
      <w:r w:rsidRPr="006C3DEB">
        <w:rPr>
          <w:rFonts w:eastAsia="Poppins" w:cs="Poppins"/>
        </w:rPr>
        <w:t>Како оцењујемо и поредимо плодност земљишта у различитим подручјима?</w:t>
      </w:r>
    </w:p>
    <w:p w14:paraId="66C9180D" w14:textId="77777777" w:rsidR="00861324" w:rsidRPr="006C3DEB" w:rsidRDefault="00861324" w:rsidP="00A62748">
      <w:pPr>
        <w:pStyle w:val="ListParagraph"/>
        <w:numPr>
          <w:ilvl w:val="0"/>
          <w:numId w:val="30"/>
        </w:numPr>
        <w:rPr>
          <w:rFonts w:eastAsia="Poppins" w:cs="Poppins"/>
          <w:szCs w:val="20"/>
        </w:rPr>
      </w:pPr>
      <w:r w:rsidRPr="006C3DEB">
        <w:rPr>
          <w:rFonts w:eastAsia="Poppins" w:cs="Poppins"/>
          <w:szCs w:val="20"/>
        </w:rPr>
        <w:t>Каква пракса, попут регенеративне пољопривреде, може помоћи одржању или враћању плодности земљишта?</w:t>
      </w:r>
    </w:p>
    <w:p w14:paraId="78BE090F" w14:textId="677AE462" w:rsidR="00BA4B46" w:rsidRPr="006C3DEB" w:rsidRDefault="00500551" w:rsidP="0071002B">
      <w:pPr>
        <w:pStyle w:val="Heading2"/>
        <w:rPr>
          <w:rFonts w:eastAsia="Cambria"/>
        </w:rPr>
      </w:pPr>
      <w:r w:rsidRPr="006C3DEB">
        <w:rPr>
          <w:rFonts w:eastAsia="Cambria"/>
        </w:rPr>
        <w:t>Циљеви учења</w:t>
      </w:r>
    </w:p>
    <w:p w14:paraId="41EB2F7B" w14:textId="77777777" w:rsidR="00A62748" w:rsidRPr="006C3DEB" w:rsidRDefault="00A62748" w:rsidP="00A62748">
      <w:pPr>
        <w:pStyle w:val="ListParagraph"/>
        <w:numPr>
          <w:ilvl w:val="0"/>
          <w:numId w:val="10"/>
        </w:numPr>
        <w:ind w:left="360"/>
        <w:rPr>
          <w:rFonts w:cs="Poppins"/>
          <w:szCs w:val="20"/>
        </w:rPr>
      </w:pPr>
      <w:bookmarkStart w:id="9" w:name="_Toc172282798"/>
      <w:r w:rsidRPr="006C3DEB">
        <w:rPr>
          <w:rFonts w:cs="Poppins"/>
          <w:szCs w:val="20"/>
        </w:rPr>
        <w:t>Научити како се траже корисне информације на интернету.</w:t>
      </w:r>
    </w:p>
    <w:p w14:paraId="768966C2" w14:textId="77777777" w:rsidR="00A62748" w:rsidRPr="006C3DEB" w:rsidRDefault="00A62748" w:rsidP="00A62748">
      <w:pPr>
        <w:pStyle w:val="ListParagraph"/>
        <w:numPr>
          <w:ilvl w:val="0"/>
          <w:numId w:val="10"/>
        </w:numPr>
        <w:ind w:left="360"/>
        <w:rPr>
          <w:rFonts w:cs="Poppins"/>
          <w:szCs w:val="20"/>
        </w:rPr>
      </w:pPr>
      <w:r w:rsidRPr="006C3DEB">
        <w:rPr>
          <w:rFonts w:cs="Poppins"/>
          <w:szCs w:val="20"/>
        </w:rPr>
        <w:lastRenderedPageBreak/>
        <w:t>Укључити ученике у мултидисциплинарне активности.</w:t>
      </w:r>
    </w:p>
    <w:p w14:paraId="103821F5" w14:textId="77777777" w:rsidR="00A62748" w:rsidRPr="006C3DEB" w:rsidRDefault="00A62748" w:rsidP="00A62748">
      <w:pPr>
        <w:pStyle w:val="ListParagraph"/>
        <w:numPr>
          <w:ilvl w:val="0"/>
          <w:numId w:val="10"/>
        </w:numPr>
        <w:ind w:left="360"/>
        <w:rPr>
          <w:rFonts w:eastAsia="Poppins" w:cs="Poppins"/>
          <w:szCs w:val="20"/>
        </w:rPr>
      </w:pPr>
      <w:r w:rsidRPr="006C3DEB">
        <w:rPr>
          <w:rFonts w:cs="Poppins"/>
          <w:szCs w:val="20"/>
        </w:rPr>
        <w:t>Представити информације у географским информационим системима (GIS).</w:t>
      </w:r>
    </w:p>
    <w:p w14:paraId="547B62AF" w14:textId="77777777" w:rsidR="00A62748" w:rsidRPr="006C3DEB" w:rsidRDefault="00A62748" w:rsidP="00A62748">
      <w:pPr>
        <w:pStyle w:val="ListParagraph"/>
        <w:numPr>
          <w:ilvl w:val="0"/>
          <w:numId w:val="10"/>
        </w:numPr>
        <w:ind w:left="360"/>
        <w:rPr>
          <w:rFonts w:cs="Poppins"/>
          <w:szCs w:val="20"/>
        </w:rPr>
      </w:pPr>
      <w:r w:rsidRPr="006C3DEB">
        <w:rPr>
          <w:rFonts w:cs="Poppins"/>
          <w:szCs w:val="20"/>
        </w:rPr>
        <w:t>Обогатити речник ученика речима које су релевантне за наставу о земљишту.</w:t>
      </w:r>
    </w:p>
    <w:p w14:paraId="1C85B3A3" w14:textId="77777777" w:rsidR="00A62748" w:rsidRPr="006C3DEB" w:rsidRDefault="00A62748" w:rsidP="00A62748">
      <w:pPr>
        <w:pStyle w:val="ListParagraph"/>
        <w:numPr>
          <w:ilvl w:val="0"/>
          <w:numId w:val="10"/>
        </w:numPr>
        <w:ind w:left="360"/>
        <w:rPr>
          <w:rFonts w:cs="Poppins"/>
        </w:rPr>
      </w:pPr>
      <w:r w:rsidRPr="006C3DEB">
        <w:rPr>
          <w:rFonts w:cs="Poppins"/>
        </w:rPr>
        <w:t>Развити критичко размишљање и сарађивати с другима на спровођењу анализа земљишта.</w:t>
      </w:r>
    </w:p>
    <w:p w14:paraId="50492272" w14:textId="77777777" w:rsidR="00A62748" w:rsidRPr="006C3DEB" w:rsidRDefault="00A62748" w:rsidP="00A62748">
      <w:pPr>
        <w:pStyle w:val="ListParagraph"/>
        <w:numPr>
          <w:ilvl w:val="0"/>
          <w:numId w:val="10"/>
        </w:numPr>
        <w:ind w:left="360"/>
        <w:rPr>
          <w:rFonts w:cs="Poppins"/>
          <w:i/>
          <w:iCs/>
          <w:szCs w:val="20"/>
        </w:rPr>
      </w:pPr>
      <w:r w:rsidRPr="006C3DEB">
        <w:rPr>
          <w:rFonts w:eastAsia="Poppins" w:cs="Poppins"/>
        </w:rPr>
        <w:t>Упознати се с факторима који прете да угрозе плодност земљишта и научити како се оцењује здравље земљишта и плодност.</w:t>
      </w:r>
    </w:p>
    <w:p w14:paraId="3D9FDD86" w14:textId="19CD1544" w:rsidR="0016342B" w:rsidRPr="006C3DEB" w:rsidRDefault="0016342B" w:rsidP="0071002B">
      <w:pPr>
        <w:pStyle w:val="Heading2"/>
        <w:rPr>
          <w:rFonts w:eastAsia="Cambria"/>
        </w:rPr>
      </w:pPr>
      <w:r w:rsidRPr="006C3DEB">
        <w:rPr>
          <w:rFonts w:eastAsia="Cambria"/>
        </w:rPr>
        <w:t>Веза с наставним планом и програмом</w:t>
      </w:r>
      <w:bookmarkEnd w:id="9"/>
    </w:p>
    <w:p w14:paraId="1DAEA873" w14:textId="77777777" w:rsidR="00A62748" w:rsidRPr="006C3DEB" w:rsidRDefault="00A62748" w:rsidP="00A62748">
      <w:pPr>
        <w:spacing w:before="240"/>
        <w:jc w:val="both"/>
        <w:rPr>
          <w:rFonts w:cs="Poppins"/>
        </w:rPr>
      </w:pPr>
      <w:bookmarkStart w:id="10" w:name="_Toc172282799"/>
      <w:r w:rsidRPr="006C3DEB">
        <w:rPr>
          <w:rFonts w:cs="Poppins"/>
        </w:rPr>
        <w:t>Овај сценарио учења подстиче стицање знања и интеракцију са физичким светом (STEM компетенција), што се развија путем анализе земљишта и његове процене. Такође, унапређује дигиталне вештине кроз коришћење GIS технологије за мапирање и анализу података (дигитална компетенција). Надаље, подстиче свест о животној средини и одрживости кроз испитивање здравља земљишта и одрживе пољопривредне праксе, што је усклађено с фокусом наставног плана и програма на образовању о питањима животне средине (компетенција грађанског васпитања).</w:t>
      </w:r>
    </w:p>
    <w:p w14:paraId="50811274" w14:textId="77777777" w:rsidR="00A62748" w:rsidRPr="006C3DEB" w:rsidRDefault="00A62748" w:rsidP="00A62748">
      <w:pPr>
        <w:spacing w:before="240"/>
        <w:jc w:val="both"/>
        <w:rPr>
          <w:rFonts w:cs="Poppins"/>
          <w:i/>
          <w:iCs/>
          <w:szCs w:val="20"/>
          <w:highlight w:val="yellow"/>
        </w:rPr>
      </w:pPr>
      <w:r w:rsidRPr="006C3DEB">
        <w:rPr>
          <w:rFonts w:cs="Poppins"/>
        </w:rPr>
        <w:t>Ове теме су релевантне у разним образовним системима и повезани су са глобалним циљевима одрживог развоја (SDG)</w:t>
      </w:r>
      <w:r w:rsidRPr="006C3DEB">
        <w:rPr>
          <w:rStyle w:val="FootnoteReference"/>
          <w:rFonts w:cs="Poppins"/>
        </w:rPr>
        <w:footnoteReference w:id="1"/>
      </w:r>
      <w:r w:rsidRPr="006C3DEB">
        <w:rPr>
          <w:rFonts w:cs="Poppins"/>
        </w:rPr>
        <w:t>, као што је Циљ 12 (Одговорна потрошња и производња) и Циљ 15 (Живот на земљи). Методологија је флексибилна, што оставља простора за прилагођавање разним локалним контекстима и образовним ресурсима. Принципи анализирања здравља земљишта и коришћења технологије могу се прилагодити тако да одговарају разним типовима земљишта, проблемима животне средине и доступним алатима, што овај сценарио учења чини применљивим широм света.</w:t>
      </w:r>
    </w:p>
    <w:p w14:paraId="378B05CF" w14:textId="77777777" w:rsidR="00BA4B46" w:rsidRPr="006C3DEB" w:rsidRDefault="00BA4B46" w:rsidP="0071002B">
      <w:pPr>
        <w:pStyle w:val="Heading2"/>
        <w:rPr>
          <w:rFonts w:eastAsia="Cambria"/>
        </w:rPr>
      </w:pPr>
      <w:r w:rsidRPr="006C3DEB">
        <w:rPr>
          <w:rFonts w:eastAsia="Cambria"/>
        </w:rPr>
        <w:t>Узраст ученика</w:t>
      </w:r>
      <w:bookmarkEnd w:id="10"/>
    </w:p>
    <w:p w14:paraId="62A84C1C" w14:textId="77777777" w:rsidR="00A62748" w:rsidRPr="006C3DEB" w:rsidRDefault="00A62748" w:rsidP="00A62748">
      <w:pPr>
        <w:rPr>
          <w:rFonts w:eastAsia="Poppins" w:cs="Poppins"/>
        </w:rPr>
      </w:pPr>
      <w:bookmarkStart w:id="11" w:name="_Toc172282800"/>
      <w:r w:rsidRPr="006C3DEB">
        <w:rPr>
          <w:rFonts w:eastAsia="Poppins" w:cs="Poppins"/>
        </w:rPr>
        <w:t>Између 14 и 16 година.</w:t>
      </w:r>
    </w:p>
    <w:p w14:paraId="762CCA19" w14:textId="77777777" w:rsidR="00BA4B46" w:rsidRPr="006C3DEB" w:rsidRDefault="00BA4B46" w:rsidP="0071002B">
      <w:pPr>
        <w:pStyle w:val="Heading2"/>
      </w:pPr>
      <w:r w:rsidRPr="006C3DEB">
        <w:rPr>
          <w:rFonts w:eastAsia="Cambria"/>
        </w:rPr>
        <w:t>Време</w:t>
      </w:r>
      <w:bookmarkEnd w:id="11"/>
    </w:p>
    <w:p w14:paraId="6C8A8081" w14:textId="77777777" w:rsidR="00A62748" w:rsidRPr="006C3DEB" w:rsidRDefault="00A62748" w:rsidP="00A62748">
      <w:pPr>
        <w:rPr>
          <w:rFonts w:cs="Poppins"/>
          <w:b/>
          <w:bCs/>
          <w:szCs w:val="20"/>
        </w:rPr>
      </w:pPr>
      <w:r w:rsidRPr="006C3DEB">
        <w:rPr>
          <w:rFonts w:cs="Poppins"/>
          <w:b/>
          <w:bCs/>
          <w:szCs w:val="20"/>
        </w:rPr>
        <w:t xml:space="preserve">Време припреме: </w:t>
      </w:r>
      <w:r w:rsidRPr="006C3DEB">
        <w:rPr>
          <w:rFonts w:cs="Poppins"/>
          <w:szCs w:val="20"/>
        </w:rPr>
        <w:t>3 сата.</w:t>
      </w:r>
    </w:p>
    <w:p w14:paraId="1870B7FF" w14:textId="77777777" w:rsidR="00A62748" w:rsidRPr="006C3DEB" w:rsidRDefault="00A62748" w:rsidP="00A62748">
      <w:pPr>
        <w:pStyle w:val="ListParagraph"/>
        <w:numPr>
          <w:ilvl w:val="1"/>
          <w:numId w:val="7"/>
        </w:numPr>
        <w:spacing w:after="200"/>
        <w:rPr>
          <w:rFonts w:cs="Poppins"/>
          <w:szCs w:val="20"/>
        </w:rPr>
      </w:pPr>
      <w:r w:rsidRPr="006C3DEB">
        <w:rPr>
          <w:rFonts w:cs="Poppins"/>
          <w:szCs w:val="20"/>
        </w:rPr>
        <w:t>Географија (1 сат).</w:t>
      </w:r>
    </w:p>
    <w:p w14:paraId="374F711A" w14:textId="77777777" w:rsidR="00A62748" w:rsidRPr="006C3DEB" w:rsidRDefault="00A62748" w:rsidP="00A62748">
      <w:pPr>
        <w:pStyle w:val="ListParagraph"/>
        <w:numPr>
          <w:ilvl w:val="1"/>
          <w:numId w:val="7"/>
        </w:numPr>
        <w:spacing w:after="200"/>
        <w:rPr>
          <w:rFonts w:cs="Poppins"/>
          <w:szCs w:val="20"/>
        </w:rPr>
      </w:pPr>
      <w:r w:rsidRPr="006C3DEB">
        <w:rPr>
          <w:rFonts w:cs="Poppins"/>
          <w:szCs w:val="20"/>
        </w:rPr>
        <w:t>Биологија и геологија (2 сата)</w:t>
      </w:r>
    </w:p>
    <w:p w14:paraId="7DB2C683" w14:textId="77777777" w:rsidR="00A62748" w:rsidRPr="006C3DEB" w:rsidRDefault="00A62748" w:rsidP="00A62748">
      <w:pPr>
        <w:spacing w:after="200"/>
        <w:rPr>
          <w:rFonts w:cs="Poppins"/>
          <w:b/>
          <w:bCs/>
        </w:rPr>
      </w:pPr>
      <w:r w:rsidRPr="006C3DEB">
        <w:rPr>
          <w:rFonts w:cs="Poppins"/>
          <w:b/>
          <w:bCs/>
        </w:rPr>
        <w:t xml:space="preserve">Време наставе: </w:t>
      </w:r>
      <w:r w:rsidRPr="006C3DEB">
        <w:rPr>
          <w:rFonts w:cs="Poppins"/>
        </w:rPr>
        <w:t>5 часова (55 минута сваки).</w:t>
      </w:r>
    </w:p>
    <w:p w14:paraId="4E768826" w14:textId="77777777" w:rsidR="00A62748" w:rsidRPr="006C3DEB" w:rsidRDefault="00A62748" w:rsidP="00A62748">
      <w:pPr>
        <w:pStyle w:val="ListParagraph"/>
        <w:numPr>
          <w:ilvl w:val="1"/>
          <w:numId w:val="7"/>
        </w:numPr>
        <w:spacing w:after="200"/>
        <w:rPr>
          <w:rFonts w:cs="Poppins"/>
        </w:rPr>
      </w:pPr>
      <w:r w:rsidRPr="006C3DEB">
        <w:rPr>
          <w:rFonts w:cs="Poppins"/>
        </w:rPr>
        <w:t>Географија (3 часа).</w:t>
      </w:r>
    </w:p>
    <w:p w14:paraId="3451FDAF" w14:textId="77777777" w:rsidR="00A62748" w:rsidRPr="006C3DEB" w:rsidRDefault="00A62748" w:rsidP="00A62748">
      <w:pPr>
        <w:pStyle w:val="ListParagraph"/>
        <w:numPr>
          <w:ilvl w:val="1"/>
          <w:numId w:val="7"/>
        </w:numPr>
        <w:spacing w:after="200"/>
        <w:jc w:val="both"/>
        <w:rPr>
          <w:rFonts w:cs="Poppins"/>
        </w:rPr>
      </w:pPr>
      <w:r w:rsidRPr="006C3DEB">
        <w:rPr>
          <w:rFonts w:cs="Poppins"/>
        </w:rPr>
        <w:t xml:space="preserve">Биологија и геологија (2 часа). </w:t>
      </w:r>
    </w:p>
    <w:p w14:paraId="180899E6" w14:textId="6D088B34" w:rsidR="00933533" w:rsidRPr="006C3DEB" w:rsidRDefault="00933533" w:rsidP="00933533">
      <w:pPr>
        <w:pStyle w:val="Heading2"/>
      </w:pPr>
      <w:r w:rsidRPr="006C3DEB">
        <w:t>Наставни ресурси (материјал и онлајн алати)</w:t>
      </w:r>
    </w:p>
    <w:p w14:paraId="099A059F" w14:textId="77777777" w:rsidR="00A62748" w:rsidRPr="006C3DEB" w:rsidRDefault="00A62748" w:rsidP="00A62748">
      <w:pPr>
        <w:rPr>
          <w:b/>
          <w:bCs/>
          <w:i/>
          <w:iCs/>
        </w:rPr>
      </w:pPr>
      <w:r w:rsidRPr="006C3DEB">
        <w:rPr>
          <w:b/>
          <w:bCs/>
          <w:i/>
          <w:iCs/>
        </w:rPr>
        <w:t>Материјал:</w:t>
      </w:r>
    </w:p>
    <w:p w14:paraId="74D66220" w14:textId="77777777" w:rsidR="00A62748" w:rsidRPr="006C3DEB" w:rsidRDefault="00A62748" w:rsidP="00A62748">
      <w:pPr>
        <w:spacing w:before="120"/>
        <w:jc w:val="both"/>
        <w:rPr>
          <w:rFonts w:cs="Poppins"/>
          <w:b/>
          <w:bCs/>
        </w:rPr>
      </w:pPr>
      <w:r w:rsidRPr="006C3DEB">
        <w:rPr>
          <w:rFonts w:cs="Poppins"/>
          <w:b/>
          <w:bCs/>
        </w:rPr>
        <w:t xml:space="preserve">Материјал за све часове </w:t>
      </w:r>
    </w:p>
    <w:p w14:paraId="5F7F5CC2" w14:textId="77777777" w:rsidR="00A62748" w:rsidRPr="006C3DEB" w:rsidRDefault="00A62748" w:rsidP="00A62748">
      <w:pPr>
        <w:numPr>
          <w:ilvl w:val="1"/>
          <w:numId w:val="31"/>
        </w:numPr>
        <w:jc w:val="both"/>
        <w:rPr>
          <w:rFonts w:cs="Poppins"/>
        </w:rPr>
      </w:pPr>
      <w:r w:rsidRPr="006C3DEB">
        <w:rPr>
          <w:rFonts w:cs="Poppins"/>
        </w:rPr>
        <w:t>Рачунари/таблети.</w:t>
      </w:r>
    </w:p>
    <w:p w14:paraId="3416777D" w14:textId="77777777" w:rsidR="00A62748" w:rsidRPr="006C3DEB" w:rsidRDefault="00A62748" w:rsidP="00A62748">
      <w:pPr>
        <w:pStyle w:val="ListParagraph"/>
        <w:numPr>
          <w:ilvl w:val="1"/>
          <w:numId w:val="31"/>
        </w:numPr>
        <w:spacing w:after="240"/>
        <w:jc w:val="both"/>
        <w:rPr>
          <w:rFonts w:cs="Poppins"/>
        </w:rPr>
      </w:pPr>
      <w:r w:rsidRPr="006C3DEB">
        <w:rPr>
          <w:rFonts w:cs="Poppins"/>
        </w:rPr>
        <w:t>Интернет веза.</w:t>
      </w:r>
    </w:p>
    <w:p w14:paraId="5CF2B74C" w14:textId="77777777" w:rsidR="00A62748" w:rsidRPr="006C3DEB" w:rsidRDefault="00A62748" w:rsidP="00A62748">
      <w:pPr>
        <w:pStyle w:val="ListParagraph"/>
        <w:spacing w:before="120"/>
        <w:ind w:left="0"/>
        <w:rPr>
          <w:rFonts w:cs="Poppins"/>
          <w:b/>
          <w:bCs/>
        </w:rPr>
      </w:pPr>
      <w:r w:rsidRPr="006C3DEB">
        <w:rPr>
          <w:rFonts w:cs="Poppins"/>
          <w:b/>
          <w:bCs/>
        </w:rPr>
        <w:t>Материјал за 2. час</w:t>
      </w:r>
    </w:p>
    <w:p w14:paraId="666EC3FC" w14:textId="5F55AE22" w:rsidR="00A62748" w:rsidRPr="006C3DEB" w:rsidRDefault="00F16010" w:rsidP="00A62748">
      <w:pPr>
        <w:pStyle w:val="ListParagraph"/>
        <w:numPr>
          <w:ilvl w:val="0"/>
          <w:numId w:val="26"/>
        </w:numPr>
        <w:rPr>
          <w:b/>
          <w:bCs/>
        </w:rPr>
      </w:pPr>
      <w:r>
        <w:fldChar w:fldCharType="begin"/>
      </w:r>
      <w:r>
        <w:instrText xml:space="preserve"> REF _Ref182317331 \h </w:instrText>
      </w:r>
      <w:r>
        <w:fldChar w:fldCharType="separate"/>
      </w:r>
      <w:proofErr w:type="spellStart"/>
      <w:r w:rsidRPr="006C3DEB">
        <w:t>Додатак</w:t>
      </w:r>
      <w:proofErr w:type="spellEnd"/>
      <w:r w:rsidRPr="006C3DEB">
        <w:t xml:space="preserve"> 2 - </w:t>
      </w:r>
      <w:proofErr w:type="spellStart"/>
      <w:r w:rsidRPr="006C3DEB">
        <w:t>Табела</w:t>
      </w:r>
      <w:proofErr w:type="spellEnd"/>
      <w:r>
        <w:fldChar w:fldCharType="end"/>
      </w:r>
      <w:r w:rsidR="00A62748" w:rsidRPr="006C3DEB">
        <w:fldChar w:fldCharType="begin"/>
      </w:r>
      <w:r w:rsidR="00A62748" w:rsidRPr="006C3DEB">
        <w:instrText xml:space="preserve"> REF _Ref178082428 \h </w:instrText>
      </w:r>
      <w:r w:rsidR="00A62748" w:rsidRPr="006C3DEB">
        <w:fldChar w:fldCharType="separate"/>
      </w:r>
      <w:r w:rsidR="00A62748" w:rsidRPr="006C3DEB">
        <w:fldChar w:fldCharType="end"/>
      </w:r>
      <w:r w:rsidRPr="006C3DEB">
        <w:t>, гумене рукавице или слично, врећице на закопчавање, лењир, мала лопата, маркери.</w:t>
      </w:r>
    </w:p>
    <w:p w14:paraId="42619188" w14:textId="77777777" w:rsidR="00A62748" w:rsidRPr="006C3DEB" w:rsidRDefault="00A62748" w:rsidP="00A62748">
      <w:pPr>
        <w:spacing w:before="120"/>
        <w:rPr>
          <w:b/>
          <w:bCs/>
        </w:rPr>
      </w:pPr>
      <w:r w:rsidRPr="006C3DEB">
        <w:rPr>
          <w:b/>
          <w:bCs/>
        </w:rPr>
        <w:t>Материјал за 3. час</w:t>
      </w:r>
    </w:p>
    <w:p w14:paraId="3418F954" w14:textId="77777777" w:rsidR="00A62748" w:rsidRPr="006C3DEB" w:rsidRDefault="00A62748" w:rsidP="00A62748">
      <w:pPr>
        <w:pStyle w:val="ListParagraph"/>
        <w:numPr>
          <w:ilvl w:val="0"/>
          <w:numId w:val="31"/>
        </w:numPr>
        <w:jc w:val="both"/>
        <w:rPr>
          <w:rFonts w:cs="Poppins"/>
          <w:szCs w:val="20"/>
        </w:rPr>
      </w:pPr>
      <w:r w:rsidRPr="006C3DEB">
        <w:rPr>
          <w:rFonts w:cs="Poppins"/>
          <w:b/>
          <w:bCs/>
          <w:szCs w:val="20"/>
        </w:rPr>
        <w:lastRenderedPageBreak/>
        <w:t xml:space="preserve">Влажност: </w:t>
      </w:r>
      <w:r w:rsidRPr="006C3DEB">
        <w:rPr>
          <w:rFonts w:cs="Poppins"/>
          <w:szCs w:val="20"/>
        </w:rPr>
        <w:t>Петријеве посуде или стаклене плочице, лабораторијска вага, пећница или рерна.</w:t>
      </w:r>
    </w:p>
    <w:p w14:paraId="3D21ED13" w14:textId="77777777" w:rsidR="00A62748" w:rsidRPr="006C3DEB" w:rsidRDefault="00A62748" w:rsidP="00A62748">
      <w:pPr>
        <w:pStyle w:val="ListParagraph"/>
        <w:numPr>
          <w:ilvl w:val="0"/>
          <w:numId w:val="31"/>
        </w:numPr>
        <w:jc w:val="both"/>
        <w:rPr>
          <w:rFonts w:cs="Poppins"/>
          <w:szCs w:val="20"/>
        </w:rPr>
      </w:pPr>
      <w:r w:rsidRPr="006C3DEB">
        <w:rPr>
          <w:rFonts w:cs="Poppins"/>
          <w:b/>
          <w:bCs/>
          <w:szCs w:val="20"/>
        </w:rPr>
        <w:t>Органска материја:</w:t>
      </w:r>
      <w:r w:rsidRPr="006C3DEB">
        <w:rPr>
          <w:rFonts w:cs="Poppins"/>
          <w:szCs w:val="20"/>
        </w:rPr>
        <w:t xml:space="preserve"> Петријеве посуде или стаклене плочице, лабораторијска вага, водоник пероксид.</w:t>
      </w:r>
    </w:p>
    <w:p w14:paraId="5990B869" w14:textId="77777777" w:rsidR="00A62748" w:rsidRPr="006C3DEB" w:rsidRDefault="00A62748" w:rsidP="00A62748">
      <w:pPr>
        <w:pStyle w:val="ListParagraph"/>
        <w:numPr>
          <w:ilvl w:val="0"/>
          <w:numId w:val="31"/>
        </w:numPr>
        <w:jc w:val="both"/>
        <w:rPr>
          <w:rFonts w:cs="Poppins"/>
        </w:rPr>
      </w:pPr>
      <w:r w:rsidRPr="006C3DEB">
        <w:rPr>
          <w:rFonts w:cs="Poppins"/>
          <w:b/>
          <w:bCs/>
        </w:rPr>
        <w:t>Задржавање хранљивих материја:</w:t>
      </w:r>
      <w:r w:rsidRPr="006C3DEB">
        <w:rPr>
          <w:rFonts w:cs="Poppins"/>
        </w:rPr>
        <w:t xml:space="preserve"> левак, мензура, филтер-папир, 100 ml 0,4N раствора бакар сулфата (CuSO</w:t>
      </w:r>
      <w:r w:rsidRPr="006C3DEB">
        <w:rPr>
          <w:rFonts w:cs="Poppins"/>
          <w:vertAlign w:val="subscript"/>
        </w:rPr>
        <w:t>4</w:t>
      </w:r>
      <w:r w:rsidRPr="006C3DEB">
        <w:rPr>
          <w:rFonts w:cs="Poppins"/>
        </w:rPr>
        <w:t>).</w:t>
      </w:r>
    </w:p>
    <w:p w14:paraId="1FFF6B10" w14:textId="77777777" w:rsidR="00A62748" w:rsidRPr="006C3DEB" w:rsidRDefault="00A62748" w:rsidP="00A62748">
      <w:pPr>
        <w:spacing w:before="120"/>
        <w:jc w:val="both"/>
        <w:rPr>
          <w:b/>
          <w:bCs/>
          <w:i/>
          <w:iCs/>
        </w:rPr>
      </w:pPr>
      <w:r w:rsidRPr="006C3DEB">
        <w:rPr>
          <w:b/>
          <w:bCs/>
          <w:i/>
          <w:iCs/>
        </w:rPr>
        <w:t>Онлајн алати:</w:t>
      </w:r>
    </w:p>
    <w:p w14:paraId="24BB1344" w14:textId="77777777" w:rsidR="00A62748" w:rsidRPr="006C3DEB" w:rsidRDefault="00A62748" w:rsidP="00A62748">
      <w:pPr>
        <w:tabs>
          <w:tab w:val="left" w:pos="1834"/>
        </w:tabs>
        <w:rPr>
          <w:b/>
          <w:bCs/>
        </w:rPr>
      </w:pPr>
      <w:r w:rsidRPr="006C3DEB">
        <w:rPr>
          <w:b/>
          <w:bCs/>
        </w:rPr>
        <w:t>1. час Размена идеја и дискусија</w:t>
      </w:r>
    </w:p>
    <w:p w14:paraId="37DED200" w14:textId="77777777" w:rsidR="00A62748" w:rsidRPr="006C3DEB" w:rsidRDefault="00A62748" w:rsidP="00A62748">
      <w:pPr>
        <w:pStyle w:val="ListParagraph"/>
        <w:numPr>
          <w:ilvl w:val="0"/>
          <w:numId w:val="26"/>
        </w:numPr>
        <w:tabs>
          <w:tab w:val="left" w:pos="1834"/>
        </w:tabs>
      </w:pPr>
      <w:r w:rsidRPr="006C3DEB">
        <w:t>Зашто је земљиште једна од најневероватнијих ствари на Земљи (видео BBC-а)</w:t>
      </w:r>
    </w:p>
    <w:p w14:paraId="7A2B099C" w14:textId="77777777" w:rsidR="00A62748" w:rsidRPr="006C3DEB" w:rsidRDefault="00A62748" w:rsidP="00A62748">
      <w:pPr>
        <w:pStyle w:val="ListParagraph"/>
        <w:tabs>
          <w:tab w:val="left" w:pos="1834"/>
        </w:tabs>
        <w:ind w:left="360"/>
        <w:rPr>
          <w:rStyle w:val="Hyperlink"/>
        </w:rPr>
      </w:pPr>
      <w:hyperlink r:id="rId16" w:history="1">
        <w:r w:rsidRPr="006C3DEB">
          <w:rPr>
            <w:rStyle w:val="Hyperlink"/>
          </w:rPr>
          <w:t>https://www.youtube.com/watch?v=OiLITHMVcRw</w:t>
        </w:r>
      </w:hyperlink>
    </w:p>
    <w:p w14:paraId="601CAE0A" w14:textId="77777777" w:rsidR="00A62748" w:rsidRPr="006C3DEB" w:rsidRDefault="00A62748" w:rsidP="00A62748">
      <w:pPr>
        <w:pStyle w:val="ListParagraph"/>
        <w:numPr>
          <w:ilvl w:val="0"/>
          <w:numId w:val="26"/>
        </w:numPr>
        <w:tabs>
          <w:tab w:val="left" w:pos="1834"/>
        </w:tabs>
      </w:pPr>
      <w:r w:rsidRPr="006C3DEB">
        <w:t>Краћи видео о важности земљишта може се користити као алтернатива горњем видеу</w:t>
      </w:r>
    </w:p>
    <w:p w14:paraId="474DA5F3" w14:textId="6C0F5F7B" w:rsidR="00A62748" w:rsidRPr="006C3DEB" w:rsidRDefault="00E87BB1" w:rsidP="00A62748">
      <w:pPr>
        <w:pStyle w:val="ListParagraph"/>
        <w:tabs>
          <w:tab w:val="left" w:pos="1834"/>
        </w:tabs>
        <w:ind w:left="360"/>
      </w:pPr>
      <w:hyperlink r:id="rId17" w:history="1">
        <w:r w:rsidRPr="00445B3A">
          <w:rPr>
            <w:rStyle w:val="Hyperlink"/>
          </w:rPr>
          <w:t>https://www.youtube.com/watch?v=UEpbK9qPj-s</w:t>
        </w:r>
      </w:hyperlink>
    </w:p>
    <w:p w14:paraId="08E43FD6" w14:textId="77777777" w:rsidR="00A62748" w:rsidRPr="006C3DEB" w:rsidRDefault="00A62748" w:rsidP="00A62748">
      <w:pPr>
        <w:tabs>
          <w:tab w:val="left" w:pos="1834"/>
        </w:tabs>
        <w:spacing w:before="120"/>
        <w:rPr>
          <w:b/>
          <w:bCs/>
        </w:rPr>
      </w:pPr>
      <w:r w:rsidRPr="006C3DEB">
        <w:rPr>
          <w:b/>
          <w:bCs/>
        </w:rPr>
        <w:t>2. час Припрема за следећи час</w:t>
      </w:r>
    </w:p>
    <w:p w14:paraId="37719F14" w14:textId="77777777" w:rsidR="00A62748" w:rsidRPr="006C3DEB" w:rsidRDefault="00A62748" w:rsidP="00A62748">
      <w:pPr>
        <w:pStyle w:val="ListParagraph"/>
        <w:numPr>
          <w:ilvl w:val="0"/>
          <w:numId w:val="26"/>
        </w:numPr>
        <w:tabs>
          <w:tab w:val="left" w:pos="1834"/>
        </w:tabs>
      </w:pPr>
      <w:r w:rsidRPr="006C3DEB">
        <w:t>Веб-сајт Шпанског друштва за науку о земљишту</w:t>
      </w:r>
    </w:p>
    <w:p w14:paraId="1CF08DCC" w14:textId="77777777" w:rsidR="00A62748" w:rsidRPr="006C3DEB" w:rsidRDefault="00A62748" w:rsidP="00A62748">
      <w:pPr>
        <w:pStyle w:val="ListParagraph"/>
        <w:tabs>
          <w:tab w:val="left" w:pos="1834"/>
        </w:tabs>
        <w:ind w:left="360"/>
      </w:pPr>
      <w:r w:rsidRPr="006C3DEB">
        <w:t>Веб-сајт показује својства земљишта и нуди вежбе о земљишту</w:t>
      </w:r>
    </w:p>
    <w:p w14:paraId="537C822E" w14:textId="77777777" w:rsidR="00A62748" w:rsidRPr="006C3DEB" w:rsidRDefault="00A62748" w:rsidP="00A62748">
      <w:pPr>
        <w:pStyle w:val="ListParagraph"/>
        <w:tabs>
          <w:tab w:val="left" w:pos="1834"/>
        </w:tabs>
        <w:ind w:left="360"/>
      </w:pPr>
      <w:hyperlink r:id="rId18" w:history="1">
        <w:r w:rsidRPr="006C3DEB">
          <w:rPr>
            <w:rStyle w:val="Hyperlink"/>
          </w:rPr>
          <w:t>https://www.cienciadelsuelo.es</w:t>
        </w:r>
      </w:hyperlink>
    </w:p>
    <w:p w14:paraId="6A9B0BF4" w14:textId="77777777" w:rsidR="00A62748" w:rsidRPr="006C3DEB" w:rsidRDefault="00A62748" w:rsidP="00A62748">
      <w:pPr>
        <w:pStyle w:val="ListParagraph"/>
        <w:numPr>
          <w:ilvl w:val="0"/>
          <w:numId w:val="26"/>
        </w:numPr>
        <w:tabs>
          <w:tab w:val="left" w:pos="1834"/>
        </w:tabs>
      </w:pPr>
      <w:r w:rsidRPr="006C3DEB">
        <w:t>Портал о земљишту Организације за храну и пољопривреду (FAO)</w:t>
      </w:r>
    </w:p>
    <w:p w14:paraId="59268966" w14:textId="77777777" w:rsidR="00A62748" w:rsidRPr="006C3DEB" w:rsidRDefault="00A62748" w:rsidP="00A62748">
      <w:pPr>
        <w:pStyle w:val="ListParagraph"/>
        <w:tabs>
          <w:tab w:val="left" w:pos="1834"/>
        </w:tabs>
        <w:ind w:left="360"/>
      </w:pPr>
      <w:r w:rsidRPr="006C3DEB">
        <w:t>Може се користити као алтернатива горе наведеном веб-сајту јер се и ту говори о својствима земљишта</w:t>
      </w:r>
    </w:p>
    <w:p w14:paraId="3671EE43" w14:textId="77777777" w:rsidR="00A62748" w:rsidRPr="006C3DEB" w:rsidRDefault="00A62748" w:rsidP="00A62748">
      <w:pPr>
        <w:pStyle w:val="ListParagraph"/>
        <w:tabs>
          <w:tab w:val="left" w:pos="1834"/>
        </w:tabs>
        <w:ind w:left="360"/>
      </w:pPr>
      <w:hyperlink r:id="rId19">
        <w:r w:rsidRPr="006C3DEB">
          <w:rPr>
            <w:rStyle w:val="Hyperlink"/>
          </w:rPr>
          <w:t>https://www.fao.org/soils-portal/en/</w:t>
        </w:r>
      </w:hyperlink>
    </w:p>
    <w:p w14:paraId="4BCE62DF" w14:textId="77777777" w:rsidR="00A62748" w:rsidRPr="006C3DEB" w:rsidRDefault="00A62748" w:rsidP="00A62748">
      <w:pPr>
        <w:tabs>
          <w:tab w:val="left" w:pos="1834"/>
        </w:tabs>
        <w:spacing w:before="120"/>
        <w:rPr>
          <w:b/>
          <w:bCs/>
        </w:rPr>
      </w:pPr>
      <w:r w:rsidRPr="006C3DEB">
        <w:rPr>
          <w:b/>
          <w:bCs/>
        </w:rPr>
        <w:t>2. час земљиште и SDGs</w:t>
      </w:r>
    </w:p>
    <w:p w14:paraId="47B3D961" w14:textId="4B44C63D" w:rsidR="00A62748" w:rsidRPr="006C3DEB" w:rsidDel="006A577E" w:rsidRDefault="00A62748" w:rsidP="00A62748">
      <w:pPr>
        <w:pStyle w:val="ListParagraph"/>
        <w:numPr>
          <w:ilvl w:val="0"/>
          <w:numId w:val="26"/>
        </w:numPr>
        <w:tabs>
          <w:tab w:val="left" w:pos="1834"/>
        </w:tabs>
      </w:pPr>
      <w:r w:rsidRPr="006C3DEB">
        <w:t xml:space="preserve">Инфографика о земљишту и SDGs (видите </w:t>
      </w:r>
      <w:proofErr w:type="spellStart"/>
      <w:r w:rsidRPr="006C3DEB">
        <w:t>линк</w:t>
      </w:r>
      <w:proofErr w:type="spellEnd"/>
      <w:r w:rsidRPr="006C3DEB">
        <w:t xml:space="preserve"> </w:t>
      </w:r>
      <w:proofErr w:type="spellStart"/>
      <w:r w:rsidRPr="006C3DEB">
        <w:t>испод</w:t>
      </w:r>
      <w:proofErr w:type="spellEnd"/>
      <w:r w:rsidRPr="006C3DEB">
        <w:t xml:space="preserve"> </w:t>
      </w:r>
      <w:proofErr w:type="spellStart"/>
      <w:r w:rsidRPr="006C3DEB">
        <w:t>или</w:t>
      </w:r>
      <w:proofErr w:type="spellEnd"/>
      <w:r w:rsidRPr="006C3DEB">
        <w:t xml:space="preserve"> </w:t>
      </w:r>
      <w:r w:rsidR="00150A9E" w:rsidRPr="006C3DEB">
        <w:fldChar w:fldCharType="begin"/>
      </w:r>
      <w:r w:rsidR="00150A9E" w:rsidRPr="006C3DEB">
        <w:instrText xml:space="preserve"> REF _Ref182317423 \h </w:instrText>
      </w:r>
      <w:r w:rsidR="00150A9E" w:rsidRPr="006C3DEB">
        <w:fldChar w:fldCharType="separate"/>
      </w:r>
      <w:proofErr w:type="spellStart"/>
      <w:r w:rsidRPr="006C3DEB">
        <w:t>Додатак</w:t>
      </w:r>
      <w:proofErr w:type="spellEnd"/>
      <w:r w:rsidRPr="006C3DEB">
        <w:t xml:space="preserve"> 3 – SDGs и </w:t>
      </w:r>
      <w:proofErr w:type="spellStart"/>
      <w:r w:rsidRPr="006C3DEB">
        <w:t>земљиште</w:t>
      </w:r>
      <w:proofErr w:type="spellEnd"/>
      <w:r w:rsidR="00150A9E" w:rsidRPr="006C3DEB">
        <w:fldChar w:fldCharType="end"/>
      </w:r>
      <w:r w:rsidRPr="006C3DEB">
        <w:t>)</w:t>
      </w:r>
    </w:p>
    <w:p w14:paraId="59A74C4F" w14:textId="77777777" w:rsidR="00A62748" w:rsidRPr="006C3DEB" w:rsidDel="00F91BBE" w:rsidRDefault="00A62748" w:rsidP="00A62748">
      <w:pPr>
        <w:pStyle w:val="ListParagraph"/>
        <w:tabs>
          <w:tab w:val="left" w:pos="1834"/>
        </w:tabs>
        <w:ind w:left="360"/>
      </w:pPr>
      <w:hyperlink r:id="rId20" w:history="1">
        <w:r w:rsidRPr="006C3DEB">
          <w:rPr>
            <w:rStyle w:val="Hyperlink"/>
          </w:rPr>
          <w:t>https://openknowledge.fao.org/items/456f7cf7-8bab-441c-a0b3-15a9d68a6773</w:t>
        </w:r>
      </w:hyperlink>
    </w:p>
    <w:p w14:paraId="02274606" w14:textId="77777777" w:rsidR="00A62748" w:rsidRPr="006C3DEB" w:rsidRDefault="00A62748" w:rsidP="00A62748">
      <w:pPr>
        <w:tabs>
          <w:tab w:val="left" w:pos="1834"/>
        </w:tabs>
        <w:spacing w:before="120"/>
        <w:rPr>
          <w:b/>
          <w:bCs/>
        </w:rPr>
      </w:pPr>
      <w:r w:rsidRPr="006C3DEB">
        <w:rPr>
          <w:b/>
          <w:bCs/>
        </w:rPr>
        <w:t>2. час Виртуелно испитивање</w:t>
      </w:r>
    </w:p>
    <w:p w14:paraId="37B6070F" w14:textId="77777777" w:rsidR="00A62748" w:rsidRPr="006C3DEB" w:rsidRDefault="00A62748" w:rsidP="00A62748">
      <w:pPr>
        <w:numPr>
          <w:ilvl w:val="0"/>
          <w:numId w:val="32"/>
        </w:numPr>
        <w:tabs>
          <w:tab w:val="left" w:pos="1834"/>
        </w:tabs>
      </w:pPr>
      <w:r w:rsidRPr="006C3DEB">
        <w:t>Веб-сајт који приказује сателитске снимке Земље</w:t>
      </w:r>
    </w:p>
    <w:p w14:paraId="5D398ABD" w14:textId="77777777" w:rsidR="00A62748" w:rsidRPr="006C3DEB" w:rsidRDefault="00A62748" w:rsidP="00A62748">
      <w:pPr>
        <w:pStyle w:val="ListParagraph"/>
        <w:tabs>
          <w:tab w:val="left" w:pos="1834"/>
        </w:tabs>
        <w:ind w:left="360"/>
      </w:pPr>
      <w:r w:rsidRPr="006C3DEB">
        <w:t xml:space="preserve">Опција 1 EarthExplorer </w:t>
      </w:r>
      <w:hyperlink r:id="rId21" w:history="1">
        <w:r w:rsidRPr="006C3DEB">
          <w:rPr>
            <w:rStyle w:val="Hyperlink"/>
          </w:rPr>
          <w:t>https://earthexplorer.usgs.gov/</w:t>
        </w:r>
      </w:hyperlink>
    </w:p>
    <w:p w14:paraId="038C5FA9" w14:textId="77777777" w:rsidR="00A62748" w:rsidRPr="006C3DEB" w:rsidRDefault="00A62748" w:rsidP="00A62748">
      <w:pPr>
        <w:pStyle w:val="ListParagraph"/>
        <w:tabs>
          <w:tab w:val="left" w:pos="1834"/>
        </w:tabs>
        <w:ind w:left="360"/>
      </w:pPr>
      <w:r w:rsidRPr="006C3DEB">
        <w:t xml:space="preserve">Опција 2 Google Earth </w:t>
      </w:r>
      <w:hyperlink r:id="rId22" w:history="1">
        <w:r w:rsidRPr="006C3DEB">
          <w:rPr>
            <w:rStyle w:val="Hyperlink"/>
          </w:rPr>
          <w:t>https://earth.google.com/web/</w:t>
        </w:r>
      </w:hyperlink>
    </w:p>
    <w:p w14:paraId="3B3E988F" w14:textId="77777777" w:rsidR="00A62748" w:rsidRPr="006C3DEB" w:rsidRDefault="00A62748" w:rsidP="00A62748">
      <w:pPr>
        <w:pStyle w:val="ListParagraph"/>
        <w:tabs>
          <w:tab w:val="left" w:pos="1834"/>
        </w:tabs>
        <w:ind w:left="360"/>
      </w:pPr>
      <w:r w:rsidRPr="006C3DEB">
        <w:t xml:space="preserve">Option 3 INPE </w:t>
      </w:r>
      <w:hyperlink r:id="rId23" w:history="1">
        <w:r w:rsidRPr="006C3DEB">
          <w:rPr>
            <w:rStyle w:val="Hyperlink"/>
          </w:rPr>
          <w:t>http://www.dgi.inpe.br/catalogo/explore</w:t>
        </w:r>
      </w:hyperlink>
    </w:p>
    <w:p w14:paraId="6B6F6855" w14:textId="77777777" w:rsidR="00A62748" w:rsidRPr="006C3DEB" w:rsidRDefault="00A62748" w:rsidP="00A62748">
      <w:pPr>
        <w:tabs>
          <w:tab w:val="left" w:pos="1834"/>
        </w:tabs>
        <w:spacing w:before="120"/>
        <w:rPr>
          <w:b/>
          <w:bCs/>
        </w:rPr>
      </w:pPr>
      <w:r w:rsidRPr="006C3DEB">
        <w:rPr>
          <w:b/>
          <w:bCs/>
        </w:rPr>
        <w:t>3. час Дискусија</w:t>
      </w:r>
    </w:p>
    <w:p w14:paraId="2C028289" w14:textId="77777777" w:rsidR="00A62748" w:rsidRPr="006C3DEB" w:rsidRDefault="00A62748" w:rsidP="00A62748">
      <w:pPr>
        <w:pStyle w:val="ListParagraph"/>
        <w:numPr>
          <w:ilvl w:val="0"/>
          <w:numId w:val="33"/>
        </w:numPr>
        <w:tabs>
          <w:tab w:val="left" w:pos="1834"/>
        </w:tabs>
      </w:pPr>
      <w:r w:rsidRPr="006C3DEB">
        <w:t>Видео о регенеративној пољопривреди</w:t>
      </w:r>
    </w:p>
    <w:p w14:paraId="77568CC5" w14:textId="77777777" w:rsidR="00A62748" w:rsidRPr="006C3DEB" w:rsidRDefault="00A62748" w:rsidP="00A62748">
      <w:pPr>
        <w:pStyle w:val="ListParagraph"/>
        <w:tabs>
          <w:tab w:val="left" w:pos="1834"/>
        </w:tabs>
        <w:ind w:left="360"/>
      </w:pPr>
      <w:r w:rsidRPr="006C3DEB">
        <w:t xml:space="preserve">Опција 1 </w:t>
      </w:r>
      <w:hyperlink r:id="rId24" w:history="1">
        <w:r w:rsidRPr="006C3DEB">
          <w:rPr>
            <w:rStyle w:val="Hyperlink"/>
          </w:rPr>
          <w:t>https://www.youtube.com/watch?v=fSEtiixgRJI</w:t>
        </w:r>
      </w:hyperlink>
    </w:p>
    <w:p w14:paraId="4E635AF3" w14:textId="77777777" w:rsidR="00A62748" w:rsidRPr="006C3DEB" w:rsidRDefault="00A62748" w:rsidP="00A62748">
      <w:pPr>
        <w:pStyle w:val="ListParagraph"/>
        <w:tabs>
          <w:tab w:val="left" w:pos="1834"/>
        </w:tabs>
        <w:ind w:left="360"/>
      </w:pPr>
      <w:r w:rsidRPr="006C3DEB">
        <w:t xml:space="preserve">Опција 2 </w:t>
      </w:r>
      <w:hyperlink r:id="rId25" w:history="1">
        <w:r w:rsidRPr="006C3DEB">
          <w:rPr>
            <w:rStyle w:val="Hyperlink"/>
          </w:rPr>
          <w:t>https://www.youtube.com/watch?v=_0yn74At4ks</w:t>
        </w:r>
      </w:hyperlink>
    </w:p>
    <w:p w14:paraId="54A50002" w14:textId="77777777" w:rsidR="00A62748" w:rsidRPr="006C3DEB" w:rsidRDefault="00A62748" w:rsidP="00A62748">
      <w:pPr>
        <w:tabs>
          <w:tab w:val="left" w:pos="1834"/>
        </w:tabs>
        <w:spacing w:before="120"/>
        <w:rPr>
          <w:b/>
          <w:bCs/>
        </w:rPr>
      </w:pPr>
      <w:r w:rsidRPr="006C3DEB">
        <w:rPr>
          <w:b/>
          <w:bCs/>
        </w:rPr>
        <w:t xml:space="preserve">5. час Производи учења </w:t>
      </w:r>
    </w:p>
    <w:p w14:paraId="58FE1D80" w14:textId="77777777" w:rsidR="00A62748" w:rsidRPr="006C3DEB" w:rsidDel="00F91BBE" w:rsidRDefault="00A62748" w:rsidP="00A62748">
      <w:pPr>
        <w:pStyle w:val="ListParagraph"/>
        <w:numPr>
          <w:ilvl w:val="0"/>
          <w:numId w:val="33"/>
        </w:numPr>
        <w:tabs>
          <w:tab w:val="left" w:pos="1834"/>
        </w:tabs>
      </w:pPr>
      <w:r w:rsidRPr="006C3DEB">
        <w:t>Google MyMaps</w:t>
      </w:r>
    </w:p>
    <w:p w14:paraId="27BE89FF" w14:textId="77777777" w:rsidR="00A62748" w:rsidRPr="006C3DEB" w:rsidRDefault="00A62748" w:rsidP="00A62748">
      <w:pPr>
        <w:pStyle w:val="ListParagraph"/>
        <w:tabs>
          <w:tab w:val="left" w:pos="1834"/>
        </w:tabs>
        <w:ind w:left="360"/>
      </w:pPr>
      <w:hyperlink r:id="rId26" w:history="1">
        <w:r w:rsidRPr="006C3DEB">
          <w:rPr>
            <w:rStyle w:val="Hyperlink"/>
          </w:rPr>
          <w:t>https://www.google.es/maps/</w:t>
        </w:r>
      </w:hyperlink>
    </w:p>
    <w:p w14:paraId="53C0D4F3" w14:textId="77777777" w:rsidR="00A62748" w:rsidRPr="006C3DEB" w:rsidRDefault="00A62748" w:rsidP="00A62748">
      <w:pPr>
        <w:pStyle w:val="ListParagraph"/>
        <w:numPr>
          <w:ilvl w:val="0"/>
          <w:numId w:val="33"/>
        </w:numPr>
        <w:tabs>
          <w:tab w:val="left" w:pos="1834"/>
        </w:tabs>
      </w:pPr>
      <w:r w:rsidRPr="006C3DEB">
        <w:t>Bing Maps</w:t>
      </w:r>
    </w:p>
    <w:p w14:paraId="27B65BE6" w14:textId="77777777" w:rsidR="00A62748" w:rsidRPr="006C3DEB" w:rsidRDefault="00A62748" w:rsidP="00A62748">
      <w:pPr>
        <w:tabs>
          <w:tab w:val="left" w:pos="1834"/>
        </w:tabs>
        <w:ind w:left="360"/>
        <w:rPr>
          <w:rStyle w:val="Hyperlink"/>
        </w:rPr>
      </w:pPr>
      <w:hyperlink r:id="rId27" w:history="1">
        <w:r w:rsidRPr="006C3DEB">
          <w:rPr>
            <w:rStyle w:val="Hyperlink"/>
          </w:rPr>
          <w:t>https://www.bing.com/maps</w:t>
        </w:r>
      </w:hyperlink>
    </w:p>
    <w:p w14:paraId="19F0566E" w14:textId="77777777" w:rsidR="00A62748" w:rsidRPr="006C3DEB" w:rsidRDefault="00A62748" w:rsidP="00A62748">
      <w:pPr>
        <w:tabs>
          <w:tab w:val="left" w:pos="1834"/>
        </w:tabs>
        <w:spacing w:before="120"/>
        <w:rPr>
          <w:b/>
          <w:bCs/>
        </w:rPr>
      </w:pPr>
      <w:r w:rsidRPr="006C3DEB">
        <w:rPr>
          <w:b/>
          <w:bCs/>
        </w:rPr>
        <w:t>5. час тумачење података и закључке</w:t>
      </w:r>
    </w:p>
    <w:p w14:paraId="34308591" w14:textId="77777777" w:rsidR="00A62748" w:rsidRPr="006C3DEB" w:rsidRDefault="00A62748" w:rsidP="00A62748">
      <w:pPr>
        <w:pStyle w:val="ListParagraph"/>
        <w:numPr>
          <w:ilvl w:val="0"/>
          <w:numId w:val="34"/>
        </w:numPr>
        <w:tabs>
          <w:tab w:val="left" w:pos="1834"/>
        </w:tabs>
      </w:pPr>
      <w:r w:rsidRPr="006C3DEB">
        <w:t>ChatGPT</w:t>
      </w:r>
    </w:p>
    <w:p w14:paraId="4480C9B7" w14:textId="77777777" w:rsidR="00A62748" w:rsidRPr="006C3DEB" w:rsidRDefault="00A62748" w:rsidP="00A62748">
      <w:pPr>
        <w:pStyle w:val="ListParagraph"/>
        <w:tabs>
          <w:tab w:val="left" w:pos="1834"/>
        </w:tabs>
        <w:ind w:left="360"/>
      </w:pPr>
      <w:r w:rsidRPr="006C3DEB">
        <w:t>Чет-бот генеративне вештачке интелигенције</w:t>
      </w:r>
    </w:p>
    <w:p w14:paraId="1BC75A9B" w14:textId="77777777" w:rsidR="00A62748" w:rsidRPr="006C3DEB" w:rsidRDefault="00A62748" w:rsidP="00A62748">
      <w:pPr>
        <w:pStyle w:val="ListParagraph"/>
        <w:tabs>
          <w:tab w:val="left" w:pos="1834"/>
        </w:tabs>
        <w:ind w:left="360"/>
      </w:pPr>
      <w:hyperlink r:id="rId28" w:history="1">
        <w:r w:rsidRPr="006C3DEB">
          <w:rPr>
            <w:rStyle w:val="Hyperlink"/>
          </w:rPr>
          <w:t>https://chatgpt.com/</w:t>
        </w:r>
      </w:hyperlink>
    </w:p>
    <w:p w14:paraId="49EBC014" w14:textId="77777777" w:rsidR="00A62748" w:rsidRPr="006C3DEB" w:rsidRDefault="00A62748" w:rsidP="00A62748">
      <w:pPr>
        <w:pStyle w:val="ListParagraph"/>
        <w:numPr>
          <w:ilvl w:val="0"/>
          <w:numId w:val="34"/>
        </w:numPr>
        <w:tabs>
          <w:tab w:val="left" w:pos="1834"/>
        </w:tabs>
      </w:pPr>
      <w:r w:rsidRPr="006C3DEB">
        <w:t>SUNO</w:t>
      </w:r>
    </w:p>
    <w:p w14:paraId="74349BF3" w14:textId="77777777" w:rsidR="00A62748" w:rsidRPr="006C3DEB" w:rsidRDefault="00A62748" w:rsidP="00A62748">
      <w:pPr>
        <w:pStyle w:val="ListParagraph"/>
        <w:tabs>
          <w:tab w:val="left" w:pos="1834"/>
        </w:tabs>
        <w:ind w:left="360"/>
      </w:pPr>
      <w:r w:rsidRPr="006C3DEB">
        <w:t>Програм за прављење музике на бази генеративне вештачке интелигенције</w:t>
      </w:r>
    </w:p>
    <w:p w14:paraId="214FAD91" w14:textId="77777777" w:rsidR="00A62748" w:rsidRPr="006C3DEB" w:rsidDel="006604DD" w:rsidRDefault="00A62748" w:rsidP="00A62748">
      <w:pPr>
        <w:pStyle w:val="ListParagraph"/>
        <w:tabs>
          <w:tab w:val="left" w:pos="1834"/>
        </w:tabs>
        <w:ind w:left="360"/>
      </w:pPr>
      <w:hyperlink r:id="rId29" w:history="1">
        <w:r w:rsidRPr="006C3DEB">
          <w:rPr>
            <w:rStyle w:val="Hyperlink"/>
          </w:rPr>
          <w:t>https://suno.com/</w:t>
        </w:r>
      </w:hyperlink>
    </w:p>
    <w:p w14:paraId="789FB183" w14:textId="77777777" w:rsidR="0071002B" w:rsidRPr="006C3DEB" w:rsidRDefault="0071002B" w:rsidP="00750EB1">
      <w:pPr>
        <w:pStyle w:val="Heading2"/>
        <w:rPr>
          <w:rFonts w:ascii="Century Gothic" w:eastAsiaTheme="minorHAnsi" w:hAnsi="Century Gothic"/>
        </w:rPr>
      </w:pPr>
      <w:r w:rsidRPr="006C3DEB">
        <w:rPr>
          <w:rFonts w:eastAsiaTheme="minorHAnsi"/>
        </w:rPr>
        <w:lastRenderedPageBreak/>
        <w:t>Критеријуми за стратегију STEM-а</w:t>
      </w:r>
    </w:p>
    <w:p w14:paraId="77C415DF" w14:textId="073BB6EF" w:rsidR="0071002B" w:rsidRPr="006C3DEB" w:rsidRDefault="00FA2C50" w:rsidP="00FB71E1">
      <w:r w:rsidRPr="006C3DEB">
        <w:t xml:space="preserve">Развој сценарија учења LOESS ће помоћи и вама и вашој школи да будете усклађени с </w:t>
      </w:r>
      <w:hyperlink r:id="rId30" w:history="1">
        <w:r w:rsidR="005E49F0" w:rsidRPr="006C3DEB">
          <w:rPr>
            <w:rStyle w:val="Hyperlink"/>
          </w:rPr>
          <w:t>критеријумима за ознаку STEM School Label</w:t>
        </w:r>
      </w:hyperlink>
      <w:r w:rsidRPr="006C3DEB">
        <w:t>. У наставку су наведени критеријуми за ознаку STEM School Label које овај сценарио учења испуњава.</w:t>
      </w:r>
    </w:p>
    <w:tbl>
      <w:tblPr>
        <w:tblStyle w:val="GridTable5Dark-Accent1"/>
        <w:tblW w:w="9355" w:type="dxa"/>
        <w:tblLayout w:type="fixed"/>
        <w:tblLook w:val="04A0" w:firstRow="1" w:lastRow="0" w:firstColumn="1" w:lastColumn="0" w:noHBand="0" w:noVBand="1"/>
      </w:tblPr>
      <w:tblGrid>
        <w:gridCol w:w="2245"/>
        <w:gridCol w:w="7110"/>
      </w:tblGrid>
      <w:tr w:rsidR="0071002B" w:rsidRPr="006C3DEB" w14:paraId="4FD9B328" w14:textId="77777777" w:rsidTr="002319E9">
        <w:trPr>
          <w:cnfStyle w:val="100000000000" w:firstRow="1" w:lastRow="0" w:firstColumn="0" w:lastColumn="0" w:oddVBand="0" w:evenVBand="0" w:oddHBand="0" w:evenHBand="0" w:firstRowFirstColumn="0" w:firstRowLastColumn="0" w:lastRowFirstColumn="0" w:lastRowLastColumn="0"/>
          <w:trHeight w:val="845"/>
          <w:tblHeader/>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38880D57" w14:textId="77777777" w:rsidR="0071002B" w:rsidRPr="006C3DEB" w:rsidRDefault="0071002B" w:rsidP="0071002B">
            <w:pPr>
              <w:pBdr>
                <w:top w:val="nil"/>
                <w:left w:val="nil"/>
                <w:bottom w:val="nil"/>
                <w:right w:val="nil"/>
                <w:between w:val="nil"/>
              </w:pBdr>
              <w:jc w:val="center"/>
              <w:rPr>
                <w:rFonts w:eastAsia="Arial" w:cs="Poppins"/>
                <w:sz w:val="22"/>
                <w:szCs w:val="22"/>
                <w:lang w:val="en-GB"/>
              </w:rPr>
            </w:pPr>
            <w:r w:rsidRPr="006C3DEB">
              <w:rPr>
                <w:rFonts w:eastAsia="Arial" w:cs="Poppins"/>
                <w:sz w:val="22"/>
                <w:szCs w:val="22"/>
                <w:lang w:val="sr-Cyrl"/>
              </w:rPr>
              <w:t>Елементи и критеријуми</w:t>
            </w:r>
          </w:p>
        </w:tc>
        <w:tc>
          <w:tcPr>
            <w:tcW w:w="7110" w:type="dxa"/>
            <w:shd w:val="clear" w:color="auto" w:fill="5B312E"/>
            <w:vAlign w:val="center"/>
          </w:tcPr>
          <w:p w14:paraId="567489DC" w14:textId="77777777" w:rsidR="0071002B" w:rsidRPr="006C3DEB" w:rsidRDefault="0071002B" w:rsidP="0071002B">
            <w:pPr>
              <w:pBdr>
                <w:top w:val="nil"/>
                <w:left w:val="nil"/>
                <w:bottom w:val="nil"/>
                <w:right w:val="nil"/>
                <w:between w:val="nil"/>
              </w:pBdr>
              <w:jc w:val="center"/>
              <w:cnfStyle w:val="100000000000" w:firstRow="1" w:lastRow="0" w:firstColumn="0" w:lastColumn="0" w:oddVBand="0" w:evenVBand="0" w:oddHBand="0" w:evenHBand="0" w:firstRowFirstColumn="0" w:firstRowLastColumn="0" w:lastRowFirstColumn="0" w:lastRowLastColumn="0"/>
              <w:rPr>
                <w:rFonts w:eastAsia="Arial" w:cs="Poppins"/>
                <w:sz w:val="22"/>
                <w:szCs w:val="22"/>
                <w:lang w:val="en-GB"/>
              </w:rPr>
            </w:pPr>
            <w:r w:rsidRPr="006C3DEB">
              <w:rPr>
                <w:rFonts w:eastAsia="Arial" w:cs="Poppins"/>
                <w:sz w:val="22"/>
                <w:szCs w:val="22"/>
                <w:lang w:val="sr-Cyrl"/>
              </w:rPr>
              <w:t>Како је овај критеријум узет у обзир у сценарију учења?</w:t>
            </w:r>
          </w:p>
        </w:tc>
      </w:tr>
      <w:tr w:rsidR="0071002B" w:rsidRPr="006C3DEB" w14:paraId="38B5A78B" w14:textId="77777777" w:rsidTr="002319E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9355" w:type="dxa"/>
            <w:gridSpan w:val="2"/>
            <w:shd w:val="clear" w:color="auto" w:fill="9E5650"/>
          </w:tcPr>
          <w:p w14:paraId="6DBAF77F" w14:textId="77777777" w:rsidR="0071002B" w:rsidRPr="006C3DEB" w:rsidRDefault="0071002B" w:rsidP="0071002B">
            <w:pPr>
              <w:rPr>
                <w:lang w:val="en-GB"/>
              </w:rPr>
            </w:pPr>
            <w:r w:rsidRPr="006C3DEB">
              <w:rPr>
                <w:lang w:val="sr-Cyrl"/>
              </w:rPr>
              <w:t>Упутство</w:t>
            </w:r>
          </w:p>
        </w:tc>
      </w:tr>
      <w:tr w:rsidR="00A62748" w:rsidRPr="006C3DEB" w14:paraId="3F72C913" w14:textId="77777777" w:rsidTr="002F7121">
        <w:trPr>
          <w:trHeight w:val="255"/>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2BE94242" w14:textId="77777777" w:rsidR="00A62748" w:rsidRPr="006C3DEB" w:rsidRDefault="00A62748" w:rsidP="00A62748">
            <w:pPr>
              <w:rPr>
                <w:sz w:val="16"/>
                <w:szCs w:val="20"/>
                <w:lang w:val="en-GB"/>
              </w:rPr>
            </w:pPr>
            <w:r w:rsidRPr="006C3DEB">
              <w:rPr>
                <w:sz w:val="16"/>
                <w:szCs w:val="20"/>
                <w:lang w:val="sr-Cyrl"/>
              </w:rPr>
              <w:t>Персонализација учења</w:t>
            </w:r>
          </w:p>
        </w:tc>
        <w:tc>
          <w:tcPr>
            <w:tcW w:w="7110" w:type="dxa"/>
            <w:shd w:val="clear" w:color="auto" w:fill="FBF7F7"/>
          </w:tcPr>
          <w:p w14:paraId="2E9FB1BF" w14:textId="472CB127" w:rsidR="00A62748" w:rsidRPr="006C3DEB" w:rsidRDefault="00A62748" w:rsidP="00A62748">
            <w:pPr>
              <w:cnfStyle w:val="000000000000" w:firstRow="0" w:lastRow="0" w:firstColumn="0" w:lastColumn="0" w:oddVBand="0" w:evenVBand="0" w:oddHBand="0" w:evenHBand="0" w:firstRowFirstColumn="0" w:firstRowLastColumn="0" w:lastRowFirstColumn="0" w:lastRowLastColumn="0"/>
              <w:rPr>
                <w:sz w:val="16"/>
                <w:szCs w:val="20"/>
                <w:lang w:val="en-GB"/>
              </w:rPr>
            </w:pPr>
            <w:r w:rsidRPr="006C3DEB">
              <w:rPr>
                <w:sz w:val="16"/>
                <w:szCs w:val="20"/>
                <w:lang w:val="sr-Cyrl"/>
              </w:rPr>
              <w:t>Ученици ће самостално анализирати земљиште у својој локалној заједници или у свом крају.</w:t>
            </w:r>
          </w:p>
        </w:tc>
      </w:tr>
      <w:tr w:rsidR="00A62748" w:rsidRPr="006C3DEB" w14:paraId="556A5270" w14:textId="77777777" w:rsidTr="002319E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3198ABD4" w14:textId="77777777" w:rsidR="00A62748" w:rsidRPr="006C3DEB" w:rsidRDefault="00A62748" w:rsidP="00A62748">
            <w:pPr>
              <w:rPr>
                <w:sz w:val="16"/>
                <w:szCs w:val="20"/>
                <w:lang w:val="en-GB"/>
              </w:rPr>
            </w:pPr>
            <w:r w:rsidRPr="006C3DEB">
              <w:rPr>
                <w:sz w:val="16"/>
                <w:szCs w:val="20"/>
                <w:lang w:val="sr-Cyrl"/>
              </w:rPr>
              <w:t>Учење кроз решавање проблема и кроз пројекте</w:t>
            </w:r>
          </w:p>
        </w:tc>
        <w:tc>
          <w:tcPr>
            <w:tcW w:w="7110" w:type="dxa"/>
            <w:shd w:val="clear" w:color="auto" w:fill="F2E7E6"/>
          </w:tcPr>
          <w:p w14:paraId="4904BA42" w14:textId="251957A5" w:rsidR="00A62748" w:rsidRPr="006C3DEB" w:rsidRDefault="00A62748" w:rsidP="00A62748">
            <w:pPr>
              <w:cnfStyle w:val="000000100000" w:firstRow="0" w:lastRow="0" w:firstColumn="0" w:lastColumn="0" w:oddVBand="0" w:evenVBand="0" w:oddHBand="1" w:evenHBand="0" w:firstRowFirstColumn="0" w:firstRowLastColumn="0" w:lastRowFirstColumn="0" w:lastRowLastColumn="0"/>
              <w:rPr>
                <w:sz w:val="16"/>
                <w:szCs w:val="20"/>
                <w:lang w:val="en-GB"/>
              </w:rPr>
            </w:pPr>
            <w:r w:rsidRPr="006C3DEB">
              <w:rPr>
                <w:sz w:val="16"/>
                <w:szCs w:val="20"/>
                <w:lang w:val="sr-Cyrl"/>
              </w:rPr>
              <w:t>Ученици ће се бавити проблемом губитка плодности земљишта.</w:t>
            </w:r>
          </w:p>
        </w:tc>
      </w:tr>
      <w:tr w:rsidR="00A62748" w:rsidRPr="006C3DEB" w14:paraId="184E09C8" w14:textId="77777777" w:rsidTr="002F7121">
        <w:trPr>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6AE97212" w14:textId="77777777" w:rsidR="00A62748" w:rsidRPr="006C3DEB" w:rsidRDefault="00A62748" w:rsidP="00A62748">
            <w:pPr>
              <w:rPr>
                <w:sz w:val="16"/>
                <w:szCs w:val="20"/>
                <w:lang w:val="en-GB"/>
              </w:rPr>
            </w:pPr>
            <w:r w:rsidRPr="006C3DEB">
              <w:rPr>
                <w:sz w:val="16"/>
                <w:szCs w:val="20"/>
                <w:lang w:val="sr-Cyrl"/>
              </w:rPr>
              <w:t>Научно образовање базирано на испитивању</w:t>
            </w:r>
          </w:p>
        </w:tc>
        <w:tc>
          <w:tcPr>
            <w:tcW w:w="7110" w:type="dxa"/>
            <w:shd w:val="clear" w:color="auto" w:fill="FBF7F7"/>
          </w:tcPr>
          <w:p w14:paraId="18C9FF26" w14:textId="47AFE3C3" w:rsidR="00A62748" w:rsidRPr="006C3DEB" w:rsidRDefault="00A62748" w:rsidP="00A62748">
            <w:pPr>
              <w:cnfStyle w:val="000000000000" w:firstRow="0" w:lastRow="0" w:firstColumn="0" w:lastColumn="0" w:oddVBand="0" w:evenVBand="0" w:oddHBand="0" w:evenHBand="0" w:firstRowFirstColumn="0" w:firstRowLastColumn="0" w:lastRowFirstColumn="0" w:lastRowLastColumn="0"/>
              <w:rPr>
                <w:sz w:val="16"/>
                <w:szCs w:val="20"/>
                <w:lang w:val="en-GB"/>
              </w:rPr>
            </w:pPr>
            <w:r w:rsidRPr="006C3DEB">
              <w:rPr>
                <w:sz w:val="16"/>
                <w:szCs w:val="20"/>
                <w:lang w:val="sr-Cyrl"/>
              </w:rPr>
              <w:t>Ученици ће анализирати неколико основних параметара плодности земљишта, испитивати и извести закључке о стању анализираног земљишта на њиховој локацији.</w:t>
            </w:r>
          </w:p>
        </w:tc>
      </w:tr>
      <w:tr w:rsidR="00A62748" w:rsidRPr="006C3DEB" w14:paraId="3B79E910" w14:textId="77777777" w:rsidTr="002319E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04DA013F" w14:textId="77777777" w:rsidR="00A62748" w:rsidRPr="006C3DEB" w:rsidRDefault="00A62748" w:rsidP="00A62748">
            <w:pPr>
              <w:rPr>
                <w:sz w:val="16"/>
                <w:szCs w:val="20"/>
                <w:lang w:val="en-GB"/>
              </w:rPr>
            </w:pPr>
            <w:r w:rsidRPr="006C3DEB">
              <w:rPr>
                <w:sz w:val="16"/>
                <w:szCs w:val="20"/>
                <w:lang w:val="sr-Cyrl"/>
              </w:rPr>
              <w:t>Имплементација наставног плана и програма</w:t>
            </w:r>
          </w:p>
        </w:tc>
        <w:tc>
          <w:tcPr>
            <w:tcW w:w="7110" w:type="dxa"/>
            <w:shd w:val="clear" w:color="auto" w:fill="F2E7E6"/>
          </w:tcPr>
          <w:p w14:paraId="3A6E7B38" w14:textId="3B388DF3" w:rsidR="00A62748" w:rsidRPr="006C3DEB" w:rsidRDefault="00A62748" w:rsidP="00A62748">
            <w:pPr>
              <w:cnfStyle w:val="000000100000" w:firstRow="0" w:lastRow="0" w:firstColumn="0" w:lastColumn="0" w:oddVBand="0" w:evenVBand="0" w:oddHBand="1" w:evenHBand="0" w:firstRowFirstColumn="0" w:firstRowLastColumn="0" w:lastRowFirstColumn="0" w:lastRowLastColumn="0"/>
              <w:rPr>
                <w:sz w:val="16"/>
                <w:szCs w:val="20"/>
                <w:lang w:val="en-GB"/>
              </w:rPr>
            </w:pPr>
            <w:r w:rsidRPr="006C3DEB">
              <w:rPr>
                <w:sz w:val="16"/>
                <w:szCs w:val="20"/>
                <w:lang w:val="sr-Cyrl"/>
              </w:rPr>
              <w:t>У овом сценарију учења, на кључним компетенцијама и SDGs се ради заједно и на STEM предметима (биологија, геологија) и не-STEM предметима (географија).</w:t>
            </w:r>
          </w:p>
        </w:tc>
      </w:tr>
      <w:tr w:rsidR="0071002B" w:rsidRPr="006C3DEB" w14:paraId="3C9BB9CA" w14:textId="77777777" w:rsidTr="002319E9">
        <w:trPr>
          <w:trHeight w:val="324"/>
        </w:trPr>
        <w:tc>
          <w:tcPr>
            <w:cnfStyle w:val="001000000000" w:firstRow="0" w:lastRow="0" w:firstColumn="1" w:lastColumn="0" w:oddVBand="0" w:evenVBand="0" w:oddHBand="0" w:evenHBand="0" w:firstRowFirstColumn="0" w:firstRowLastColumn="0" w:lastRowFirstColumn="0" w:lastRowLastColumn="0"/>
            <w:tcW w:w="9355" w:type="dxa"/>
            <w:gridSpan w:val="2"/>
            <w:shd w:val="clear" w:color="auto" w:fill="9E5650"/>
          </w:tcPr>
          <w:p w14:paraId="4EEEDCDC" w14:textId="77777777" w:rsidR="0071002B" w:rsidRPr="006C3DEB" w:rsidRDefault="0071002B" w:rsidP="0071002B">
            <w:pPr>
              <w:rPr>
                <w:color w:val="0070C0"/>
                <w:sz w:val="16"/>
                <w:szCs w:val="16"/>
                <w:lang w:val="en-GB"/>
              </w:rPr>
            </w:pPr>
            <w:r w:rsidRPr="006C3DEB">
              <w:rPr>
                <w:rFonts w:eastAsia="Times New Roman" w:cs="Arial"/>
                <w:szCs w:val="22"/>
                <w:lang w:val="sr-Cyrl"/>
              </w:rPr>
              <w:t>Нагласак на STEM теме и компетенције</w:t>
            </w:r>
          </w:p>
        </w:tc>
      </w:tr>
      <w:tr w:rsidR="00A62748" w:rsidRPr="006C3DEB" w14:paraId="0E64ADAA" w14:textId="77777777" w:rsidTr="002F7121">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3D335A5E" w14:textId="77777777" w:rsidR="00A62748" w:rsidRPr="006C3DEB" w:rsidRDefault="00A62748" w:rsidP="00A62748">
            <w:pPr>
              <w:rPr>
                <w:sz w:val="16"/>
                <w:szCs w:val="20"/>
                <w:lang w:val="en-GB"/>
              </w:rPr>
            </w:pPr>
            <w:r w:rsidRPr="006C3DEB">
              <w:rPr>
                <w:sz w:val="16"/>
                <w:szCs w:val="20"/>
                <w:lang w:val="sr-Cyrl"/>
              </w:rPr>
              <w:t>Интердисциплинарна настава</w:t>
            </w:r>
          </w:p>
        </w:tc>
        <w:tc>
          <w:tcPr>
            <w:tcW w:w="7110" w:type="dxa"/>
            <w:shd w:val="clear" w:color="auto" w:fill="FBF7F7"/>
          </w:tcPr>
          <w:p w14:paraId="761E95C5" w14:textId="5B883F2C" w:rsidR="00A62748" w:rsidRPr="006C3DEB" w:rsidRDefault="00A62748" w:rsidP="00A62748">
            <w:pPr>
              <w:cnfStyle w:val="000000100000" w:firstRow="0" w:lastRow="0" w:firstColumn="0" w:lastColumn="0" w:oddVBand="0" w:evenVBand="0" w:oddHBand="1" w:evenHBand="0" w:firstRowFirstColumn="0" w:firstRowLastColumn="0" w:lastRowFirstColumn="0" w:lastRowLastColumn="0"/>
              <w:rPr>
                <w:color w:val="0070C0"/>
                <w:sz w:val="16"/>
                <w:szCs w:val="16"/>
                <w:lang w:val="en-GB"/>
              </w:rPr>
            </w:pPr>
            <w:r w:rsidRPr="006C3DEB">
              <w:rPr>
                <w:sz w:val="16"/>
                <w:szCs w:val="16"/>
                <w:lang w:val="sr-Cyrl"/>
              </w:rPr>
              <w:t>Испитивање и спровођење читавог низа активности повезивањем географије са биологијом и геологијом.</w:t>
            </w:r>
          </w:p>
        </w:tc>
      </w:tr>
      <w:tr w:rsidR="00A62748" w:rsidRPr="00E87BB1" w14:paraId="0E80A1FF" w14:textId="77777777" w:rsidTr="002319E9">
        <w:trPr>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4767196A" w14:textId="77777777" w:rsidR="00A62748" w:rsidRPr="006C3DEB" w:rsidRDefault="00A62748" w:rsidP="00A62748">
            <w:pPr>
              <w:rPr>
                <w:sz w:val="16"/>
                <w:szCs w:val="20"/>
                <w:lang w:val="en-GB"/>
              </w:rPr>
            </w:pPr>
            <w:r w:rsidRPr="006C3DEB">
              <w:rPr>
                <w:sz w:val="16"/>
                <w:szCs w:val="20"/>
                <w:lang w:val="sr-Cyrl"/>
              </w:rPr>
              <w:t>Контекстуализација STEM наставе</w:t>
            </w:r>
          </w:p>
        </w:tc>
        <w:tc>
          <w:tcPr>
            <w:tcW w:w="7110" w:type="dxa"/>
            <w:shd w:val="clear" w:color="auto" w:fill="F2E7E6"/>
          </w:tcPr>
          <w:p w14:paraId="5946DC5C" w14:textId="49ACF241" w:rsidR="00A62748" w:rsidRPr="00E87BB1" w:rsidRDefault="00A62748" w:rsidP="00A62748">
            <w:pPr>
              <w:cnfStyle w:val="000000000000" w:firstRow="0" w:lastRow="0" w:firstColumn="0" w:lastColumn="0" w:oddVBand="0" w:evenVBand="0" w:oddHBand="0" w:evenHBand="0" w:firstRowFirstColumn="0" w:firstRowLastColumn="0" w:lastRowFirstColumn="0" w:lastRowLastColumn="0"/>
              <w:rPr>
                <w:color w:val="0070C0"/>
                <w:sz w:val="16"/>
                <w:szCs w:val="16"/>
                <w:lang w:val="sr-Cyrl"/>
              </w:rPr>
            </w:pPr>
            <w:r w:rsidRPr="006C3DEB">
              <w:rPr>
                <w:sz w:val="16"/>
                <w:szCs w:val="16"/>
                <w:lang w:val="sr-Cyrl"/>
              </w:rPr>
              <w:t>Наука се спроводи у лабораторији приликом анализирања различитих параметара земљишта. Технологија и инжењеринг се спроводе кроз развој мапа путем географских информационих система док се математика спроводи кроз прорачуне приликом анализирања параметара.</w:t>
            </w:r>
          </w:p>
        </w:tc>
      </w:tr>
      <w:tr w:rsidR="0071002B" w:rsidRPr="006C3DEB" w14:paraId="0549E826" w14:textId="77777777" w:rsidTr="002319E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9355" w:type="dxa"/>
            <w:gridSpan w:val="2"/>
            <w:shd w:val="clear" w:color="auto" w:fill="9E5650"/>
          </w:tcPr>
          <w:p w14:paraId="77D36EAD" w14:textId="77777777" w:rsidR="0071002B" w:rsidRPr="006C3DEB" w:rsidRDefault="0071002B" w:rsidP="0071002B">
            <w:pPr>
              <w:rPr>
                <w:lang w:val="en-GB"/>
              </w:rPr>
            </w:pPr>
            <w:r w:rsidRPr="006C3DEB">
              <w:rPr>
                <w:lang w:val="sr-Cyrl"/>
              </w:rPr>
              <w:t>Оцењивање</w:t>
            </w:r>
          </w:p>
        </w:tc>
      </w:tr>
      <w:tr w:rsidR="005D2625" w:rsidRPr="006C3DEB" w14:paraId="38438AAF" w14:textId="77777777" w:rsidTr="002F7121">
        <w:trPr>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7F5BB2AC" w14:textId="77777777" w:rsidR="005D2625" w:rsidRPr="006C3DEB" w:rsidRDefault="005D2625" w:rsidP="005D2625">
            <w:pPr>
              <w:rPr>
                <w:lang w:val="en-GB"/>
              </w:rPr>
            </w:pPr>
            <w:r w:rsidRPr="006C3DEB">
              <w:rPr>
                <w:sz w:val="16"/>
                <w:szCs w:val="20"/>
                <w:lang w:val="sr-Cyrl"/>
              </w:rPr>
              <w:t>Континуирано оцењивање</w:t>
            </w:r>
          </w:p>
        </w:tc>
        <w:tc>
          <w:tcPr>
            <w:tcW w:w="7110" w:type="dxa"/>
            <w:shd w:val="clear" w:color="auto" w:fill="FBF7F7"/>
          </w:tcPr>
          <w:p w14:paraId="7BE26B83" w14:textId="0153E9DE" w:rsidR="005D2625" w:rsidRPr="006C3DEB" w:rsidRDefault="00A62748" w:rsidP="005D2625">
            <w:pPr>
              <w:cnfStyle w:val="000000000000" w:firstRow="0" w:lastRow="0" w:firstColumn="0" w:lastColumn="0" w:oddVBand="0" w:evenVBand="0" w:oddHBand="0" w:evenHBand="0" w:firstRowFirstColumn="0" w:firstRowLastColumn="0" w:lastRowFirstColumn="0" w:lastRowLastColumn="0"/>
              <w:rPr>
                <w:color w:val="0070C0"/>
                <w:sz w:val="16"/>
                <w:szCs w:val="16"/>
                <w:lang w:val="en-GB"/>
              </w:rPr>
            </w:pPr>
            <w:r w:rsidRPr="006C3DEB">
              <w:rPr>
                <w:sz w:val="16"/>
                <w:szCs w:val="16"/>
                <w:lang w:val="sr-Cyrl"/>
              </w:rPr>
              <w:t>Током читавог сценарија учења, вреднује се тимски рад ученика у лабораторији и у припреми мапа.</w:t>
            </w:r>
          </w:p>
        </w:tc>
      </w:tr>
      <w:tr w:rsidR="0071002B" w:rsidRPr="006C3DEB" w14:paraId="76C49BF4" w14:textId="77777777" w:rsidTr="002319E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9355" w:type="dxa"/>
            <w:gridSpan w:val="2"/>
            <w:shd w:val="clear" w:color="auto" w:fill="9E5650"/>
          </w:tcPr>
          <w:p w14:paraId="2D5D7E57" w14:textId="77777777" w:rsidR="0071002B" w:rsidRPr="006C3DEB" w:rsidRDefault="0071002B" w:rsidP="0071002B">
            <w:pPr>
              <w:rPr>
                <w:lang w:val="en-GB"/>
              </w:rPr>
            </w:pPr>
            <w:r w:rsidRPr="006C3DEB">
              <w:rPr>
                <w:lang w:val="sr-Cyrl"/>
              </w:rPr>
              <w:t>Професионализација особља</w:t>
            </w:r>
          </w:p>
        </w:tc>
      </w:tr>
      <w:tr w:rsidR="005D2625" w:rsidRPr="006C3DEB" w14:paraId="7BB8F624" w14:textId="77777777" w:rsidTr="002319E9">
        <w:trPr>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6F9FE35D" w14:textId="77777777" w:rsidR="005D2625" w:rsidRPr="006C3DEB" w:rsidRDefault="005D2625" w:rsidP="005D2625">
            <w:pPr>
              <w:rPr>
                <w:sz w:val="16"/>
                <w:szCs w:val="20"/>
                <w:lang w:val="en-GB"/>
              </w:rPr>
            </w:pPr>
            <w:r w:rsidRPr="006C3DEB">
              <w:rPr>
                <w:sz w:val="16"/>
                <w:szCs w:val="20"/>
                <w:lang w:val="sr-Cyrl"/>
              </w:rPr>
              <w:t>Висококвалификовани стручњаци</w:t>
            </w:r>
          </w:p>
        </w:tc>
        <w:tc>
          <w:tcPr>
            <w:tcW w:w="7110" w:type="dxa"/>
            <w:shd w:val="clear" w:color="auto" w:fill="F2E7E6"/>
          </w:tcPr>
          <w:p w14:paraId="63E24D36" w14:textId="0A99AFF9" w:rsidR="005D2625" w:rsidRPr="006C3DEB" w:rsidRDefault="00A62748" w:rsidP="005D2625">
            <w:pPr>
              <w:cnfStyle w:val="000000000000" w:firstRow="0" w:lastRow="0" w:firstColumn="0" w:lastColumn="0" w:oddVBand="0" w:evenVBand="0" w:oddHBand="0" w:evenHBand="0" w:firstRowFirstColumn="0" w:firstRowLastColumn="0" w:lastRowFirstColumn="0" w:lastRowLastColumn="0"/>
              <w:rPr>
                <w:color w:val="0070C0"/>
                <w:sz w:val="16"/>
                <w:szCs w:val="16"/>
                <w:lang w:val="en-GB"/>
              </w:rPr>
            </w:pPr>
            <w:r w:rsidRPr="006C3DEB">
              <w:rPr>
                <w:sz w:val="16"/>
                <w:szCs w:val="16"/>
                <w:lang w:val="sr-Cyrl"/>
              </w:rPr>
              <w:t>Различите часове држе стручњаци из сваког предмета (биологије, геологије и географије).</w:t>
            </w:r>
          </w:p>
        </w:tc>
      </w:tr>
      <w:tr w:rsidR="0071002B" w:rsidRPr="006C3DEB" w14:paraId="20C708D2" w14:textId="77777777" w:rsidTr="002319E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9355" w:type="dxa"/>
            <w:gridSpan w:val="2"/>
            <w:shd w:val="clear" w:color="auto" w:fill="9E5650"/>
          </w:tcPr>
          <w:p w14:paraId="4AD67804" w14:textId="77777777" w:rsidR="0071002B" w:rsidRPr="006C3DEB" w:rsidRDefault="0071002B" w:rsidP="0071002B">
            <w:pPr>
              <w:rPr>
                <w:lang w:val="en-GB"/>
              </w:rPr>
            </w:pPr>
            <w:r w:rsidRPr="006C3DEB">
              <w:rPr>
                <w:lang w:val="sr-Cyrl"/>
              </w:rPr>
              <w:t>Руководство школе и култура школе</w:t>
            </w:r>
          </w:p>
        </w:tc>
      </w:tr>
      <w:tr w:rsidR="00A62748" w:rsidRPr="006C3DEB" w14:paraId="5CBA4D79" w14:textId="77777777" w:rsidTr="002F7121">
        <w:trPr>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3483F0C1" w14:textId="77777777" w:rsidR="00A62748" w:rsidRPr="006C3DEB" w:rsidRDefault="00A62748" w:rsidP="00A62748">
            <w:pPr>
              <w:rPr>
                <w:sz w:val="16"/>
                <w:szCs w:val="20"/>
                <w:lang w:val="en-GB"/>
              </w:rPr>
            </w:pPr>
            <w:r w:rsidRPr="006C3DEB">
              <w:rPr>
                <w:sz w:val="16"/>
                <w:szCs w:val="20"/>
                <w:lang w:val="sr-Cyrl"/>
              </w:rPr>
              <w:t>Висок ниво сарадње особља</w:t>
            </w:r>
          </w:p>
        </w:tc>
        <w:tc>
          <w:tcPr>
            <w:tcW w:w="7110" w:type="dxa"/>
            <w:shd w:val="clear" w:color="auto" w:fill="FBF7F7"/>
          </w:tcPr>
          <w:p w14:paraId="44B7DD87" w14:textId="4FC9057D" w:rsidR="00A62748" w:rsidRPr="006C3DEB" w:rsidRDefault="00A62748" w:rsidP="00A62748">
            <w:pPr>
              <w:cnfStyle w:val="000000000000" w:firstRow="0" w:lastRow="0" w:firstColumn="0" w:lastColumn="0" w:oddVBand="0" w:evenVBand="0" w:oddHBand="0" w:evenHBand="0" w:firstRowFirstColumn="0" w:firstRowLastColumn="0" w:lastRowFirstColumn="0" w:lastRowLastColumn="0"/>
              <w:rPr>
                <w:color w:val="0070C0"/>
                <w:sz w:val="16"/>
                <w:szCs w:val="16"/>
                <w:lang w:val="en-GB"/>
              </w:rPr>
            </w:pPr>
            <w:r w:rsidRPr="006C3DEB">
              <w:rPr>
                <w:sz w:val="16"/>
                <w:szCs w:val="16"/>
                <w:lang w:val="sr-Cyrl"/>
              </w:rPr>
              <w:t>Да би се сценарио учења исправно развио, потребна је добра координација између професора различитих предмета.</w:t>
            </w:r>
          </w:p>
        </w:tc>
      </w:tr>
      <w:tr w:rsidR="00A62748" w:rsidRPr="006C3DEB" w14:paraId="62E6BE92" w14:textId="77777777" w:rsidTr="002319E9">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9355" w:type="dxa"/>
            <w:gridSpan w:val="2"/>
            <w:shd w:val="clear" w:color="auto" w:fill="9E5650"/>
          </w:tcPr>
          <w:p w14:paraId="086D446D" w14:textId="77777777" w:rsidR="00A62748" w:rsidRPr="006C3DEB" w:rsidRDefault="00A62748" w:rsidP="00A62748">
            <w:pPr>
              <w:rPr>
                <w:lang w:val="en-GB"/>
              </w:rPr>
            </w:pPr>
            <w:r w:rsidRPr="006C3DEB">
              <w:rPr>
                <w:lang w:val="sr-Cyrl"/>
              </w:rPr>
              <w:t>Инфраструктура школе</w:t>
            </w:r>
          </w:p>
        </w:tc>
      </w:tr>
      <w:tr w:rsidR="00A62748" w:rsidRPr="00E87BB1" w14:paraId="05050908" w14:textId="77777777" w:rsidTr="002319E9">
        <w:trPr>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4929D0FD" w14:textId="77777777" w:rsidR="00A62748" w:rsidRPr="006C3DEB" w:rsidRDefault="00A62748" w:rsidP="00A62748">
            <w:pPr>
              <w:rPr>
                <w:sz w:val="16"/>
                <w:szCs w:val="20"/>
                <w:lang w:val="en-GB"/>
              </w:rPr>
            </w:pPr>
            <w:r w:rsidRPr="006C3DEB">
              <w:rPr>
                <w:sz w:val="16"/>
                <w:szCs w:val="20"/>
                <w:lang w:val="sr-Cyrl"/>
              </w:rPr>
              <w:t>Приступ технологији и опреми</w:t>
            </w:r>
          </w:p>
        </w:tc>
        <w:tc>
          <w:tcPr>
            <w:tcW w:w="7110" w:type="dxa"/>
            <w:shd w:val="clear" w:color="auto" w:fill="F2E7E6"/>
          </w:tcPr>
          <w:p w14:paraId="64434D9A" w14:textId="6A1A3977" w:rsidR="00A62748" w:rsidRPr="00E87BB1" w:rsidRDefault="00A62748" w:rsidP="00A62748">
            <w:pPr>
              <w:cnfStyle w:val="000000000000" w:firstRow="0" w:lastRow="0" w:firstColumn="0" w:lastColumn="0" w:oddVBand="0" w:evenVBand="0" w:oddHBand="0" w:evenHBand="0" w:firstRowFirstColumn="0" w:firstRowLastColumn="0" w:lastRowFirstColumn="0" w:lastRowLastColumn="0"/>
              <w:rPr>
                <w:color w:val="0070C0"/>
                <w:sz w:val="16"/>
                <w:szCs w:val="20"/>
                <w:lang w:val="sr-Cyrl"/>
              </w:rPr>
            </w:pPr>
            <w:r w:rsidRPr="006C3DEB">
              <w:rPr>
                <w:sz w:val="16"/>
                <w:szCs w:val="20"/>
                <w:lang w:val="sr-Cyrl"/>
              </w:rPr>
              <w:t>Материјал који је потребан за развој овог сценарија учења је јефтин и лако се налази. Што се тиче технолошких ресурса, они су такође отворени, а њихово коришћење је лако и разумљиво.</w:t>
            </w:r>
          </w:p>
        </w:tc>
      </w:tr>
      <w:tr w:rsidR="00A62748" w:rsidRPr="00E87BB1" w14:paraId="4A78F231" w14:textId="77777777" w:rsidTr="002F7121">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245" w:type="dxa"/>
            <w:shd w:val="clear" w:color="auto" w:fill="5B312E"/>
          </w:tcPr>
          <w:p w14:paraId="2D382397" w14:textId="77777777" w:rsidR="00A62748" w:rsidRPr="00E87BB1" w:rsidRDefault="00A62748" w:rsidP="00A62748">
            <w:pPr>
              <w:rPr>
                <w:sz w:val="16"/>
                <w:szCs w:val="20"/>
                <w:lang w:val="sr-Cyrl"/>
              </w:rPr>
            </w:pPr>
            <w:r w:rsidRPr="006C3DEB">
              <w:rPr>
                <w:sz w:val="16"/>
                <w:szCs w:val="20"/>
                <w:lang w:val="sr-Cyrl"/>
              </w:rPr>
              <w:t>Наставни материјали за квалитетну наставу</w:t>
            </w:r>
          </w:p>
        </w:tc>
        <w:tc>
          <w:tcPr>
            <w:tcW w:w="7110" w:type="dxa"/>
            <w:shd w:val="clear" w:color="auto" w:fill="FBF7F7"/>
          </w:tcPr>
          <w:p w14:paraId="5DBA2DB9" w14:textId="38D18A8F" w:rsidR="00A62748" w:rsidRPr="00E87BB1" w:rsidRDefault="00A62748" w:rsidP="00A62748">
            <w:pPr>
              <w:cnfStyle w:val="000000100000" w:firstRow="0" w:lastRow="0" w:firstColumn="0" w:lastColumn="0" w:oddVBand="0" w:evenVBand="0" w:oddHBand="1" w:evenHBand="0" w:firstRowFirstColumn="0" w:firstRowLastColumn="0" w:lastRowFirstColumn="0" w:lastRowLastColumn="0"/>
              <w:rPr>
                <w:color w:val="0070C0"/>
                <w:sz w:val="16"/>
                <w:szCs w:val="20"/>
                <w:lang w:val="sr-Cyrl"/>
              </w:rPr>
            </w:pPr>
            <w:r w:rsidRPr="006C3DEB">
              <w:rPr>
                <w:sz w:val="16"/>
                <w:szCs w:val="20"/>
                <w:lang w:val="sr-Cyrl"/>
              </w:rPr>
              <w:t>Овај сценарио учења представља иновативну активност која комбинује научно знање и вештине са технолошким развојем географских информација, чиме се различити предмети међусобно повезују.</w:t>
            </w:r>
          </w:p>
        </w:tc>
      </w:tr>
    </w:tbl>
    <w:p w14:paraId="480D1B7D" w14:textId="3BE3BD68" w:rsidR="00C66E6C" w:rsidRPr="006C3DEB" w:rsidRDefault="00C66E6C" w:rsidP="00012EF0">
      <w:pPr>
        <w:pStyle w:val="Heading2"/>
      </w:pPr>
      <w:r w:rsidRPr="006C3DEB">
        <w:t>Опис активности</w:t>
      </w:r>
    </w:p>
    <w:tbl>
      <w:tblPr>
        <w:tblStyle w:val="GridTable5Dark-Accent1"/>
        <w:tblW w:w="9343" w:type="dxa"/>
        <w:tblLayout w:type="fixed"/>
        <w:tblLook w:val="04A0" w:firstRow="1" w:lastRow="0" w:firstColumn="1" w:lastColumn="0" w:noHBand="0" w:noVBand="1"/>
      </w:tblPr>
      <w:tblGrid>
        <w:gridCol w:w="2040"/>
        <w:gridCol w:w="6177"/>
        <w:gridCol w:w="1126"/>
      </w:tblGrid>
      <w:tr w:rsidR="00012EF0" w:rsidRPr="006C3DEB" w14:paraId="752D945A" w14:textId="77777777" w:rsidTr="1892865A">
        <w:trPr>
          <w:cnfStyle w:val="100000000000" w:firstRow="1" w:lastRow="0" w:firstColumn="0" w:lastColumn="0" w:oddVBand="0" w:evenVBand="0" w:oddHBand="0" w:evenHBand="0" w:firstRowFirstColumn="0" w:firstRowLastColumn="0" w:lastRowFirstColumn="0" w:lastRowLastColumn="0"/>
          <w:trHeight w:val="845"/>
          <w:tblHeader/>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326088BA" w14:textId="77777777" w:rsidR="00012EF0" w:rsidRPr="006C3DEB" w:rsidRDefault="00012EF0" w:rsidP="002319E9">
            <w:pPr>
              <w:pBdr>
                <w:top w:val="nil"/>
                <w:left w:val="nil"/>
                <w:bottom w:val="nil"/>
                <w:right w:val="nil"/>
                <w:between w:val="nil"/>
              </w:pBdr>
              <w:jc w:val="center"/>
              <w:rPr>
                <w:rFonts w:eastAsia="Arial" w:cs="Poppins"/>
                <w:sz w:val="22"/>
                <w:szCs w:val="22"/>
                <w:lang w:val="en-GB"/>
              </w:rPr>
            </w:pPr>
            <w:r w:rsidRPr="006C3DEB">
              <w:rPr>
                <w:rFonts w:eastAsia="Arial" w:cs="Poppins"/>
                <w:sz w:val="22"/>
                <w:szCs w:val="22"/>
                <w:lang w:val="sr-Cyrl"/>
              </w:rPr>
              <w:t>Назив активности</w:t>
            </w:r>
          </w:p>
        </w:tc>
        <w:tc>
          <w:tcPr>
            <w:tcW w:w="6177" w:type="dxa"/>
            <w:shd w:val="clear" w:color="auto" w:fill="5B312E"/>
            <w:vAlign w:val="center"/>
          </w:tcPr>
          <w:p w14:paraId="3C6A1040" w14:textId="77777777" w:rsidR="00012EF0" w:rsidRPr="006C3DEB" w:rsidRDefault="00012EF0" w:rsidP="002319E9">
            <w:pPr>
              <w:pBdr>
                <w:top w:val="nil"/>
                <w:left w:val="nil"/>
                <w:bottom w:val="nil"/>
                <w:right w:val="nil"/>
                <w:between w:val="nil"/>
              </w:pBdr>
              <w:jc w:val="center"/>
              <w:cnfStyle w:val="100000000000" w:firstRow="1" w:lastRow="0" w:firstColumn="0" w:lastColumn="0" w:oddVBand="0" w:evenVBand="0" w:oddHBand="0" w:evenHBand="0" w:firstRowFirstColumn="0" w:firstRowLastColumn="0" w:lastRowFirstColumn="0" w:lastRowLastColumn="0"/>
              <w:rPr>
                <w:rFonts w:eastAsia="Arial" w:cs="Poppins"/>
                <w:sz w:val="22"/>
                <w:szCs w:val="22"/>
                <w:lang w:val="en-GB"/>
              </w:rPr>
            </w:pPr>
            <w:r w:rsidRPr="006C3DEB">
              <w:rPr>
                <w:rFonts w:eastAsia="Arial" w:cs="Poppins"/>
                <w:sz w:val="22"/>
                <w:szCs w:val="22"/>
                <w:lang w:val="sr-Cyrl"/>
              </w:rPr>
              <w:t>Поступак</w:t>
            </w:r>
          </w:p>
        </w:tc>
        <w:tc>
          <w:tcPr>
            <w:tcW w:w="1126" w:type="dxa"/>
            <w:shd w:val="clear" w:color="auto" w:fill="5B312E"/>
            <w:vAlign w:val="center"/>
          </w:tcPr>
          <w:p w14:paraId="4BFE486E" w14:textId="77777777" w:rsidR="00012EF0" w:rsidRPr="006C3DEB" w:rsidRDefault="00012EF0" w:rsidP="002319E9">
            <w:pPr>
              <w:pBdr>
                <w:top w:val="nil"/>
                <w:left w:val="nil"/>
                <w:bottom w:val="nil"/>
                <w:right w:val="nil"/>
                <w:between w:val="nil"/>
              </w:pBdr>
              <w:jc w:val="center"/>
              <w:cnfStyle w:val="100000000000" w:firstRow="1" w:lastRow="0" w:firstColumn="0" w:lastColumn="0" w:oddVBand="0" w:evenVBand="0" w:oddHBand="0" w:evenHBand="0" w:firstRowFirstColumn="0" w:firstRowLastColumn="0" w:lastRowFirstColumn="0" w:lastRowLastColumn="0"/>
              <w:rPr>
                <w:rFonts w:eastAsia="Arial" w:cs="Poppins"/>
                <w:sz w:val="22"/>
                <w:szCs w:val="22"/>
                <w:lang w:val="en-GB"/>
              </w:rPr>
            </w:pPr>
            <w:r w:rsidRPr="006C3DEB">
              <w:rPr>
                <w:rFonts w:eastAsia="Arial" w:cs="Poppins"/>
                <w:sz w:val="22"/>
                <w:szCs w:val="22"/>
                <w:lang w:val="sr-Cyrl"/>
              </w:rPr>
              <w:t>Време</w:t>
            </w:r>
          </w:p>
        </w:tc>
      </w:tr>
      <w:tr w:rsidR="00012EF0" w:rsidRPr="006C3DEB" w14:paraId="722A2CFE" w14:textId="77777777" w:rsidTr="1892865A">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9343" w:type="dxa"/>
            <w:gridSpan w:val="3"/>
            <w:shd w:val="clear" w:color="auto" w:fill="9E5650"/>
          </w:tcPr>
          <w:p w14:paraId="70A12C37" w14:textId="77777777" w:rsidR="00012EF0" w:rsidRPr="006C3DEB" w:rsidRDefault="00012EF0" w:rsidP="002319E9">
            <w:pPr>
              <w:jc w:val="center"/>
              <w:rPr>
                <w:rFonts w:eastAsia="Arial" w:cs="Poppins"/>
                <w:sz w:val="22"/>
                <w:szCs w:val="22"/>
                <w:lang w:val="en-GB"/>
              </w:rPr>
            </w:pPr>
            <w:r w:rsidRPr="006C3DEB">
              <w:rPr>
                <w:rFonts w:eastAsia="Arial" w:cs="Poppins"/>
                <w:sz w:val="22"/>
                <w:szCs w:val="22"/>
                <w:lang w:val="sr-Cyrl"/>
              </w:rPr>
              <w:t>1. час</w:t>
            </w:r>
          </w:p>
        </w:tc>
      </w:tr>
      <w:tr w:rsidR="00012EF0" w:rsidRPr="006C3DEB" w14:paraId="3497C9B7"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0EA3396E" w14:textId="6A1EE193" w:rsidR="00012EF0" w:rsidRPr="006C3DEB" w:rsidRDefault="1892865A" w:rsidP="002319E9">
            <w:pPr>
              <w:rPr>
                <w:rFonts w:eastAsia="Arial" w:cs="Poppins"/>
                <w:sz w:val="22"/>
                <w:szCs w:val="22"/>
                <w:lang w:val="en-GB"/>
              </w:rPr>
            </w:pPr>
            <w:r w:rsidRPr="006C3DEB">
              <w:rPr>
                <w:rFonts w:eastAsia="Arial" w:cs="Poppins"/>
                <w:sz w:val="22"/>
                <w:szCs w:val="22"/>
                <w:lang w:val="sr-Cyrl"/>
              </w:rPr>
              <w:t>Фаза 5Е</w:t>
            </w:r>
          </w:p>
        </w:tc>
        <w:tc>
          <w:tcPr>
            <w:tcW w:w="7303" w:type="dxa"/>
            <w:gridSpan w:val="2"/>
            <w:shd w:val="clear" w:color="auto" w:fill="FBF7F7"/>
          </w:tcPr>
          <w:p w14:paraId="4E9B3D9F" w14:textId="4B01E8D1" w:rsidR="00012EF0" w:rsidRPr="006C3DEB" w:rsidRDefault="1892865A"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Engage (укључи се)</w:t>
            </w:r>
          </w:p>
        </w:tc>
      </w:tr>
      <w:tr w:rsidR="00012EF0" w:rsidRPr="006C3DEB" w14:paraId="7A956137" w14:textId="77777777" w:rsidTr="1892865A">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570D0595" w14:textId="77777777" w:rsidR="00012EF0" w:rsidRPr="006C3DEB" w:rsidRDefault="00012EF0" w:rsidP="002319E9">
            <w:pPr>
              <w:rPr>
                <w:rFonts w:eastAsia="Arial" w:cs="Poppins"/>
                <w:sz w:val="22"/>
                <w:szCs w:val="22"/>
                <w:lang w:val="en-GB"/>
              </w:rPr>
            </w:pPr>
            <w:r w:rsidRPr="006C3DEB">
              <w:rPr>
                <w:rFonts w:eastAsia="Arial" w:cs="Poppins"/>
                <w:sz w:val="22"/>
                <w:szCs w:val="22"/>
                <w:lang w:val="sr-Cyrl"/>
              </w:rPr>
              <w:t xml:space="preserve">Предмет </w:t>
            </w:r>
          </w:p>
        </w:tc>
        <w:tc>
          <w:tcPr>
            <w:tcW w:w="6177" w:type="dxa"/>
            <w:shd w:val="clear" w:color="auto" w:fill="F2E7E6"/>
          </w:tcPr>
          <w:p w14:paraId="299C01F7"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Географија</w:t>
            </w:r>
          </w:p>
        </w:tc>
        <w:tc>
          <w:tcPr>
            <w:tcW w:w="1126" w:type="dxa"/>
            <w:shd w:val="clear" w:color="auto" w:fill="F2E7E6"/>
          </w:tcPr>
          <w:p w14:paraId="61043C97"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p>
        </w:tc>
      </w:tr>
      <w:tr w:rsidR="00012EF0" w:rsidRPr="006C3DEB" w14:paraId="32E70B71"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4FBF7E8E" w14:textId="77777777" w:rsidR="00012EF0" w:rsidRPr="006C3DEB" w:rsidRDefault="00012EF0" w:rsidP="002319E9">
            <w:pPr>
              <w:rPr>
                <w:rFonts w:eastAsia="Arial" w:cs="Poppins"/>
                <w:sz w:val="22"/>
                <w:szCs w:val="22"/>
                <w:lang w:val="en-GB"/>
              </w:rPr>
            </w:pPr>
            <w:r w:rsidRPr="006C3DEB">
              <w:rPr>
                <w:rFonts w:eastAsia="Arial" w:cs="Poppins"/>
                <w:sz w:val="22"/>
                <w:szCs w:val="22"/>
                <w:lang w:val="sr-Cyrl"/>
              </w:rPr>
              <w:t>Размена идеја и дискусија</w:t>
            </w:r>
          </w:p>
        </w:tc>
        <w:tc>
          <w:tcPr>
            <w:tcW w:w="6177" w:type="dxa"/>
            <w:shd w:val="clear" w:color="auto" w:fill="FBF7F7"/>
          </w:tcPr>
          <w:p w14:paraId="0066E5EE" w14:textId="77777777" w:rsidR="00012EF0" w:rsidRPr="00E87BB1"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color w:val="0070C0"/>
                <w:sz w:val="16"/>
                <w:szCs w:val="16"/>
                <w:lang w:val="sr-Cyrl"/>
              </w:rPr>
            </w:pPr>
            <w:r w:rsidRPr="006C3DEB">
              <w:rPr>
                <w:rFonts w:eastAsia="Arial" w:cs="Poppins"/>
                <w:sz w:val="16"/>
                <w:szCs w:val="16"/>
                <w:lang w:val="sr-Cyrl"/>
              </w:rPr>
              <w:t xml:space="preserve">Као увод, приказује се </w:t>
            </w:r>
            <w:hyperlink r:id="rId31" w:history="1">
              <w:r w:rsidRPr="006C3DEB">
                <w:rPr>
                  <w:rStyle w:val="Hyperlink"/>
                  <w:rFonts w:eastAsia="Arial" w:cs="Poppins"/>
                  <w:sz w:val="16"/>
                  <w:szCs w:val="16"/>
                  <w:lang w:val="sr-Cyrl"/>
                </w:rPr>
                <w:t>видео</w:t>
              </w:r>
            </w:hyperlink>
            <w:r w:rsidRPr="006C3DEB">
              <w:rPr>
                <w:rFonts w:eastAsia="Arial" w:cs="Poppins"/>
                <w:sz w:val="16"/>
                <w:szCs w:val="16"/>
                <w:lang w:val="sr-Cyrl"/>
              </w:rPr>
              <w:t xml:space="preserve"> BBC-а који објашњава важност земљишта у нашим животима. Оно што се тиме настоји јесте да се ученици упознају са едафским проблемима који погађају нашу планету, посебно када је у питању губитак плодног земљишта због разних фактора. </w:t>
            </w:r>
          </w:p>
          <w:p w14:paraId="068F94DC" w14:textId="77777777" w:rsidR="00012EF0" w:rsidRPr="006C3DEB"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lastRenderedPageBreak/>
              <w:t xml:space="preserve">Час размене идеја који ће се одржати како би се сазнало шта ученици знају о својствима земљишта и његовом утицају на развој биљног покривача. Размена идеја ће се подстаћи следећим питањима: </w:t>
            </w:r>
          </w:p>
          <w:p w14:paraId="4D4E74A5" w14:textId="77777777" w:rsidR="00012EF0" w:rsidRPr="006C3DEB" w:rsidRDefault="00012EF0" w:rsidP="00012EF0">
            <w:pPr>
              <w:pStyle w:val="ListParagraph"/>
              <w:numPr>
                <w:ilvl w:val="0"/>
                <w:numId w:val="35"/>
              </w:num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i/>
                <w:iCs/>
                <w:sz w:val="16"/>
                <w:szCs w:val="16"/>
                <w:lang w:val="sr-Cyrl"/>
              </w:rPr>
              <w:t xml:space="preserve">Који су главни елементи земљишта? </w:t>
            </w:r>
          </w:p>
          <w:p w14:paraId="55DDB30B" w14:textId="77777777" w:rsidR="00012EF0" w:rsidRPr="006C3DEB" w:rsidRDefault="00012EF0" w:rsidP="00012EF0">
            <w:pPr>
              <w:pStyle w:val="ListParagraph"/>
              <w:numPr>
                <w:ilvl w:val="0"/>
                <w:numId w:val="35"/>
              </w:num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i/>
                <w:iCs/>
                <w:sz w:val="16"/>
                <w:szCs w:val="16"/>
                <w:lang w:val="sr-Cyrl"/>
              </w:rPr>
              <w:t xml:space="preserve">Коју улогу органска материја игра у плодности земљишта? </w:t>
            </w:r>
          </w:p>
          <w:p w14:paraId="352AA389" w14:textId="77777777" w:rsidR="00012EF0" w:rsidRPr="006C3DEB" w:rsidRDefault="00012EF0" w:rsidP="00012EF0">
            <w:pPr>
              <w:pStyle w:val="ListParagraph"/>
              <w:numPr>
                <w:ilvl w:val="0"/>
                <w:numId w:val="35"/>
              </w:num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i/>
                <w:iCs/>
                <w:sz w:val="16"/>
                <w:szCs w:val="16"/>
                <w:lang w:val="sr-Cyrl"/>
              </w:rPr>
              <w:t xml:space="preserve">Колико је важан биодиверзитет земљишта за екосистеме? </w:t>
            </w:r>
          </w:p>
          <w:p w14:paraId="3FD07FE2" w14:textId="77777777" w:rsidR="00012EF0" w:rsidRPr="006C3DEB" w:rsidRDefault="00012EF0" w:rsidP="00012EF0">
            <w:pPr>
              <w:pStyle w:val="ListParagraph"/>
              <w:numPr>
                <w:ilvl w:val="0"/>
                <w:numId w:val="35"/>
              </w:numPr>
              <w:jc w:val="both"/>
              <w:cnfStyle w:val="000000000000" w:firstRow="0" w:lastRow="0" w:firstColumn="0" w:lastColumn="0" w:oddVBand="0" w:evenVBand="0" w:oddHBand="0" w:evenHBand="0" w:firstRowFirstColumn="0" w:firstRowLastColumn="0" w:lastRowFirstColumn="0" w:lastRowLastColumn="0"/>
              <w:rPr>
                <w:rFonts w:eastAsia="Arial" w:cs="Poppins"/>
                <w:color w:val="0070C0"/>
                <w:sz w:val="16"/>
                <w:szCs w:val="16"/>
                <w:lang w:val="en-GB"/>
              </w:rPr>
            </w:pPr>
            <w:r w:rsidRPr="006C3DEB">
              <w:rPr>
                <w:rFonts w:eastAsia="Arial" w:cs="Poppins"/>
                <w:i/>
                <w:iCs/>
                <w:sz w:val="16"/>
                <w:szCs w:val="16"/>
                <w:lang w:val="sr-Cyrl"/>
              </w:rPr>
              <w:t>Како пољопривредна пракса може утицати на здравље земљишта и биљке које на њему расту?</w:t>
            </w:r>
          </w:p>
        </w:tc>
        <w:tc>
          <w:tcPr>
            <w:tcW w:w="1126" w:type="dxa"/>
            <w:shd w:val="clear" w:color="auto" w:fill="FBF7F7"/>
          </w:tcPr>
          <w:p w14:paraId="3CC6D506"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lastRenderedPageBreak/>
              <w:t>25 минута</w:t>
            </w:r>
          </w:p>
        </w:tc>
      </w:tr>
      <w:tr w:rsidR="00012EF0" w:rsidRPr="006C3DEB" w14:paraId="1B7A2541" w14:textId="77777777" w:rsidTr="1892865A">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64AEB3BB" w14:textId="77777777" w:rsidR="00012EF0" w:rsidRPr="006C3DEB" w:rsidRDefault="00012EF0" w:rsidP="002319E9">
            <w:pPr>
              <w:rPr>
                <w:rFonts w:eastAsia="Arial" w:cs="Poppins"/>
                <w:sz w:val="22"/>
                <w:szCs w:val="22"/>
                <w:lang w:val="en-GB"/>
              </w:rPr>
            </w:pPr>
            <w:r w:rsidRPr="006C3DEB">
              <w:rPr>
                <w:rFonts w:eastAsia="Arial" w:cs="Poppins"/>
                <w:sz w:val="22"/>
                <w:szCs w:val="22"/>
                <w:lang w:val="sr-Cyrl"/>
              </w:rPr>
              <w:t>Припрема за следећи час</w:t>
            </w:r>
          </w:p>
        </w:tc>
        <w:tc>
          <w:tcPr>
            <w:tcW w:w="6177" w:type="dxa"/>
            <w:shd w:val="clear" w:color="auto" w:fill="F2E7E6"/>
          </w:tcPr>
          <w:p w14:paraId="1D320A4B" w14:textId="360F8EC2" w:rsidR="00012EF0" w:rsidRPr="00E87BB1" w:rsidRDefault="00012EF0" w:rsidP="002319E9">
            <w:pPr>
              <w:jc w:val="both"/>
              <w:cnfStyle w:val="000000100000" w:firstRow="0" w:lastRow="0" w:firstColumn="0" w:lastColumn="0" w:oddVBand="0" w:evenVBand="0" w:oddHBand="1" w:evenHBand="0" w:firstRowFirstColumn="0" w:firstRowLastColumn="0" w:lastRowFirstColumn="0" w:lastRowLastColumn="0"/>
              <w:rPr>
                <w:rFonts w:cs="Poppins"/>
                <w:color w:val="0070C0"/>
                <w:sz w:val="16"/>
                <w:szCs w:val="16"/>
                <w:lang w:val="sr-Cyrl"/>
              </w:rPr>
            </w:pPr>
            <w:r w:rsidRPr="006C3DEB">
              <w:rPr>
                <w:rFonts w:cs="Poppins"/>
                <w:sz w:val="16"/>
                <w:szCs w:val="16"/>
                <w:lang w:val="sr-Cyrl"/>
              </w:rPr>
              <w:t xml:space="preserve">Да би научили основне концепте које ученици треба да знају о земљишту и да би продубили своје разумевање земљишта, користиће се интерактивни програм </w:t>
            </w:r>
            <w:hyperlink r:id="rId32" w:history="1">
              <w:r w:rsidRPr="006C3DEB">
                <w:rPr>
                  <w:rStyle w:val="Hyperlink"/>
                  <w:rFonts w:cs="Poppins"/>
                  <w:i/>
                  <w:iCs/>
                  <w:sz w:val="16"/>
                  <w:szCs w:val="16"/>
                  <w:lang w:val="sr-Cyrl"/>
                </w:rPr>
                <w:t>Edafos</w:t>
              </w:r>
            </w:hyperlink>
            <w:r w:rsidRPr="006C3DEB">
              <w:rPr>
                <w:rFonts w:cs="Poppins"/>
                <w:sz w:val="16"/>
                <w:szCs w:val="16"/>
                <w:lang w:val="sr-Cyrl"/>
              </w:rPr>
              <w:t>, тј. ресурс е-учења који пружа свеобухватан преглед основних концепата и процеса науке о земљишту. Програму Edafos се може приступити са веб-сајта</w:t>
            </w:r>
            <w:r w:rsidRPr="006C3DEB">
              <w:rPr>
                <w:rFonts w:cs="Poppins"/>
                <w:color w:val="0070C0"/>
                <w:sz w:val="16"/>
                <w:szCs w:val="16"/>
                <w:lang w:val="sr-Cyrl"/>
              </w:rPr>
              <w:t xml:space="preserve"> </w:t>
            </w:r>
            <w:hyperlink r:id="rId33">
              <w:r w:rsidRPr="006C3DEB">
                <w:rPr>
                  <w:rStyle w:val="Hyperlink"/>
                  <w:rFonts w:cs="Poppins"/>
                  <w:sz w:val="16"/>
                  <w:szCs w:val="16"/>
                  <w:lang w:val="sr-Cyrl"/>
                </w:rPr>
                <w:t>Шпанског друштва за науку о земљишту</w:t>
              </w:r>
            </w:hyperlink>
            <w:r w:rsidRPr="006C3DEB">
              <w:rPr>
                <w:rStyle w:val="Hyperlink"/>
                <w:rFonts w:cs="Poppins"/>
                <w:sz w:val="16"/>
                <w:szCs w:val="16"/>
                <w:lang w:val="sr-Cyrl"/>
              </w:rPr>
              <w:t xml:space="preserve"> и</w:t>
            </w:r>
            <w:r w:rsidRPr="006C3DEB">
              <w:rPr>
                <w:rFonts w:cs="Poppins"/>
                <w:color w:val="0070C0"/>
                <w:sz w:val="16"/>
                <w:szCs w:val="16"/>
                <w:lang w:val="sr-Cyrl"/>
              </w:rPr>
              <w:t xml:space="preserve"> </w:t>
            </w:r>
            <w:r w:rsidRPr="006C3DEB">
              <w:rPr>
                <w:rFonts w:cs="Poppins"/>
                <w:sz w:val="16"/>
                <w:szCs w:val="16"/>
                <w:lang w:val="sr-Cyrl"/>
              </w:rPr>
              <w:t>доступан је на енглеском и шпанском.</w:t>
            </w:r>
            <w:r w:rsidRPr="006C3DEB">
              <w:rPr>
                <w:rFonts w:cs="Poppins"/>
                <w:color w:val="0070C0"/>
                <w:sz w:val="16"/>
                <w:szCs w:val="16"/>
                <w:lang w:val="sr-Cyrl"/>
              </w:rPr>
              <w:t xml:space="preserve"> </w:t>
            </w:r>
          </w:p>
          <w:p w14:paraId="23C18E4E" w14:textId="77777777" w:rsidR="00012EF0" w:rsidRPr="00E87BB1" w:rsidRDefault="00012EF0" w:rsidP="002319E9">
            <w:pPr>
              <w:jc w:val="both"/>
              <w:cnfStyle w:val="000000100000" w:firstRow="0" w:lastRow="0" w:firstColumn="0" w:lastColumn="0" w:oddVBand="0" w:evenVBand="0" w:oddHBand="1" w:evenHBand="0" w:firstRowFirstColumn="0" w:firstRowLastColumn="0" w:lastRowFirstColumn="0" w:lastRowLastColumn="0"/>
              <w:rPr>
                <w:rFonts w:cs="Poppins"/>
                <w:color w:val="0070C0"/>
                <w:sz w:val="16"/>
                <w:szCs w:val="16"/>
                <w:lang w:val="sr-Cyrl"/>
              </w:rPr>
            </w:pPr>
          </w:p>
          <w:p w14:paraId="537CFC82" w14:textId="77777777" w:rsidR="00012EF0" w:rsidRPr="00E87BB1" w:rsidRDefault="00012EF0" w:rsidP="002319E9">
            <w:pPr>
              <w:jc w:val="both"/>
              <w:cnfStyle w:val="000000100000" w:firstRow="0" w:lastRow="0" w:firstColumn="0" w:lastColumn="0" w:oddVBand="0" w:evenVBand="0" w:oddHBand="1" w:evenHBand="0" w:firstRowFirstColumn="0" w:firstRowLastColumn="0" w:lastRowFirstColumn="0" w:lastRowLastColumn="0"/>
              <w:rPr>
                <w:rFonts w:cs="Poppins"/>
                <w:color w:val="0070C0"/>
                <w:sz w:val="16"/>
                <w:szCs w:val="16"/>
                <w:lang w:val="sr-Cyrl"/>
              </w:rPr>
            </w:pPr>
            <w:r w:rsidRPr="006C3DEB">
              <w:rPr>
                <w:sz w:val="16"/>
                <w:szCs w:val="16"/>
                <w:lang w:val="sr-Cyrl"/>
              </w:rPr>
              <w:t xml:space="preserve">Ученици, у групама од по четворо, посећују веб-сајт и проналазе информације о концепту профила земљишта, његових елемената, његовом формирању и функцијама. Ако остане времена, ученици се могу окушати у вежби од 24 питања која је доступна на платформи. Као алтернатива програму </w:t>
            </w:r>
            <w:r w:rsidRPr="006C3DEB">
              <w:rPr>
                <w:rFonts w:cs="Poppins"/>
                <w:i/>
                <w:iCs/>
                <w:sz w:val="16"/>
                <w:szCs w:val="16"/>
                <w:lang w:val="sr-Cyrl"/>
              </w:rPr>
              <w:t>Edafos</w:t>
            </w:r>
            <w:r w:rsidRPr="006C3DEB">
              <w:rPr>
                <w:rFonts w:cs="Poppins"/>
                <w:sz w:val="16"/>
                <w:szCs w:val="16"/>
                <w:lang w:val="sr-Cyrl"/>
              </w:rPr>
              <w:t xml:space="preserve"> ученици могу користити и </w:t>
            </w:r>
            <w:hyperlink r:id="rId34" w:history="1">
              <w:r w:rsidRPr="006C3DEB">
                <w:rPr>
                  <w:rStyle w:val="Hyperlink"/>
                  <w:rFonts w:cs="Poppins"/>
                  <w:sz w:val="16"/>
                  <w:szCs w:val="16"/>
                  <w:lang w:val="sr-Cyrl"/>
                </w:rPr>
                <w:t>портал о земљишту организације FAO</w:t>
              </w:r>
            </w:hyperlink>
            <w:r w:rsidRPr="006C3DEB">
              <w:rPr>
                <w:rFonts w:cs="Poppins"/>
                <w:sz w:val="16"/>
                <w:szCs w:val="16"/>
                <w:lang w:val="sr-Cyrl"/>
              </w:rPr>
              <w:t>.</w:t>
            </w:r>
          </w:p>
        </w:tc>
        <w:tc>
          <w:tcPr>
            <w:tcW w:w="1126" w:type="dxa"/>
            <w:shd w:val="clear" w:color="auto" w:fill="F2E7E6"/>
          </w:tcPr>
          <w:p w14:paraId="7CEFED93"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30 минута</w:t>
            </w:r>
          </w:p>
        </w:tc>
      </w:tr>
      <w:tr w:rsidR="00012EF0" w:rsidRPr="006C3DEB" w14:paraId="22801AAB"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9343" w:type="dxa"/>
            <w:gridSpan w:val="3"/>
            <w:shd w:val="clear" w:color="auto" w:fill="9E5650"/>
          </w:tcPr>
          <w:p w14:paraId="37F3E40A" w14:textId="77777777" w:rsidR="00012EF0" w:rsidRPr="006C3DEB" w:rsidRDefault="00012EF0" w:rsidP="002319E9">
            <w:pPr>
              <w:jc w:val="center"/>
              <w:rPr>
                <w:rFonts w:eastAsia="Arial" w:cs="Poppins"/>
                <w:sz w:val="22"/>
                <w:szCs w:val="22"/>
                <w:lang w:val="en-GB"/>
              </w:rPr>
            </w:pPr>
            <w:r w:rsidRPr="006C3DEB">
              <w:rPr>
                <w:rFonts w:eastAsia="Arial" w:cs="Poppins"/>
                <w:sz w:val="22"/>
                <w:szCs w:val="22"/>
                <w:lang w:val="sr-Cyrl"/>
              </w:rPr>
              <w:t>2. час</w:t>
            </w:r>
          </w:p>
        </w:tc>
      </w:tr>
      <w:tr w:rsidR="00012EF0" w:rsidRPr="006C3DEB" w14:paraId="2BD179A6" w14:textId="77777777" w:rsidTr="1892865A">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4E4E4956" w14:textId="0A347199" w:rsidR="00012EF0" w:rsidRPr="006C3DEB" w:rsidRDefault="1892865A" w:rsidP="002319E9">
            <w:pPr>
              <w:rPr>
                <w:rFonts w:eastAsia="Arial" w:cs="Poppins"/>
                <w:sz w:val="22"/>
                <w:szCs w:val="22"/>
                <w:lang w:val="en-GB"/>
              </w:rPr>
            </w:pPr>
            <w:r w:rsidRPr="006C3DEB">
              <w:rPr>
                <w:rFonts w:eastAsia="Arial" w:cs="Poppins"/>
                <w:sz w:val="22"/>
                <w:szCs w:val="22"/>
                <w:lang w:val="sr-Cyrl"/>
              </w:rPr>
              <w:t>Фаза 5Е</w:t>
            </w:r>
          </w:p>
        </w:tc>
        <w:tc>
          <w:tcPr>
            <w:tcW w:w="7303" w:type="dxa"/>
            <w:gridSpan w:val="2"/>
            <w:shd w:val="clear" w:color="auto" w:fill="FBF7F7"/>
          </w:tcPr>
          <w:p w14:paraId="04EDA4A1" w14:textId="51E9B24A" w:rsidR="00012EF0" w:rsidRPr="006C3DEB" w:rsidRDefault="1892865A"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Engage (укључи се)</w:t>
            </w:r>
          </w:p>
        </w:tc>
      </w:tr>
      <w:tr w:rsidR="00012EF0" w:rsidRPr="006C3DEB" w14:paraId="2131F3DE" w14:textId="77777777" w:rsidTr="1892865A">
        <w:trPr>
          <w:trHeight w:val="30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278BCD17" w14:textId="77777777" w:rsidR="00012EF0" w:rsidRPr="006C3DEB" w:rsidRDefault="00012EF0" w:rsidP="002319E9">
            <w:pPr>
              <w:rPr>
                <w:rFonts w:eastAsia="Arial" w:cs="Poppins"/>
                <w:sz w:val="22"/>
                <w:szCs w:val="22"/>
                <w:lang w:val="en-GB"/>
              </w:rPr>
            </w:pPr>
            <w:r w:rsidRPr="006C3DEB">
              <w:rPr>
                <w:rFonts w:eastAsia="Arial" w:cs="Poppins"/>
                <w:sz w:val="22"/>
                <w:szCs w:val="22"/>
                <w:lang w:val="sr-Cyrl"/>
              </w:rPr>
              <w:t xml:space="preserve">Предмет </w:t>
            </w:r>
          </w:p>
        </w:tc>
        <w:tc>
          <w:tcPr>
            <w:tcW w:w="6177" w:type="dxa"/>
            <w:shd w:val="clear" w:color="auto" w:fill="F2E7E6"/>
          </w:tcPr>
          <w:p w14:paraId="3947C352" w14:textId="77777777" w:rsidR="00012EF0" w:rsidRPr="006C3DEB" w:rsidRDefault="00012EF0" w:rsidP="002319E9">
            <w:pPr>
              <w:spacing w:after="200"/>
              <w:cnfStyle w:val="000000000000" w:firstRow="0" w:lastRow="0" w:firstColumn="0" w:lastColumn="0" w:oddVBand="0" w:evenVBand="0" w:oddHBand="0" w:evenHBand="0" w:firstRowFirstColumn="0" w:firstRowLastColumn="0" w:lastRowFirstColumn="0" w:lastRowLastColumn="0"/>
              <w:rPr>
                <w:rFonts w:cs="Poppins"/>
                <w:sz w:val="16"/>
                <w:szCs w:val="16"/>
                <w:lang w:val="en-GB"/>
              </w:rPr>
            </w:pPr>
            <w:r w:rsidRPr="006C3DEB">
              <w:rPr>
                <w:rFonts w:cs="Poppins"/>
                <w:sz w:val="16"/>
                <w:szCs w:val="16"/>
                <w:lang w:val="sr-Cyrl"/>
              </w:rPr>
              <w:t>Биологија и геологија</w:t>
            </w:r>
          </w:p>
        </w:tc>
        <w:tc>
          <w:tcPr>
            <w:tcW w:w="1126" w:type="dxa"/>
            <w:shd w:val="clear" w:color="auto" w:fill="F2E7E6"/>
          </w:tcPr>
          <w:p w14:paraId="111D0412"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p>
        </w:tc>
      </w:tr>
      <w:tr w:rsidR="00012EF0" w:rsidRPr="006C3DEB" w14:paraId="7925E56D" w14:textId="77777777" w:rsidTr="1892865A">
        <w:trPr>
          <w:cnfStyle w:val="000000100000" w:firstRow="0" w:lastRow="0" w:firstColumn="0" w:lastColumn="0" w:oddVBand="0" w:evenVBand="0" w:oddHBand="1" w:evenHBand="0" w:firstRowFirstColumn="0" w:firstRowLastColumn="0" w:lastRowFirstColumn="0" w:lastRowLastColumn="0"/>
          <w:trHeight w:val="1785"/>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14655083" w14:textId="77777777" w:rsidR="00012EF0" w:rsidRPr="006C3DEB" w:rsidRDefault="00012EF0" w:rsidP="002319E9">
            <w:pPr>
              <w:rPr>
                <w:lang w:val="en-GB"/>
              </w:rPr>
            </w:pPr>
            <w:r w:rsidRPr="006C3DEB">
              <w:rPr>
                <w:rFonts w:eastAsia="Arial" w:cs="Poppins"/>
                <w:sz w:val="22"/>
                <w:szCs w:val="22"/>
                <w:lang w:val="sr-Cyrl"/>
              </w:rPr>
              <w:t>земљиште и SDGs</w:t>
            </w:r>
          </w:p>
        </w:tc>
        <w:tc>
          <w:tcPr>
            <w:tcW w:w="6177" w:type="dxa"/>
            <w:shd w:val="clear" w:color="auto" w:fill="FBF7F7"/>
          </w:tcPr>
          <w:p w14:paraId="0DCE624C" w14:textId="0A3FCDAE" w:rsidR="00012EF0" w:rsidRPr="00E87BB1" w:rsidRDefault="007557D1" w:rsidP="002319E9">
            <w:pPr>
              <w:jc w:val="both"/>
              <w:cnfStyle w:val="000000100000" w:firstRow="0" w:lastRow="0" w:firstColumn="0" w:lastColumn="0" w:oddVBand="0" w:evenVBand="0" w:oddHBand="1" w:evenHBand="0" w:firstRowFirstColumn="0" w:firstRowLastColumn="0" w:lastRowFirstColumn="0" w:lastRowLastColumn="0"/>
              <w:rPr>
                <w:rFonts w:cs="Poppins"/>
                <w:i/>
                <w:iCs/>
                <w:sz w:val="16"/>
                <w:szCs w:val="16"/>
                <w:lang w:val="sr-Cyrl"/>
              </w:rPr>
            </w:pPr>
            <w:r w:rsidRPr="006C3DEB">
              <w:rPr>
                <w:rFonts w:cs="Poppins"/>
                <w:sz w:val="16"/>
                <w:szCs w:val="16"/>
                <w:lang w:val="sr-Cyrl"/>
              </w:rPr>
              <w:t xml:space="preserve">Професор пита ученике </w:t>
            </w:r>
            <w:r w:rsidR="00012EF0" w:rsidRPr="006C3DEB">
              <w:rPr>
                <w:rFonts w:cs="Poppins"/>
                <w:i/>
                <w:iCs/>
                <w:sz w:val="16"/>
                <w:szCs w:val="16"/>
                <w:lang w:val="sr-Cyrl"/>
              </w:rPr>
              <w:t>Зашто је земљиште важно?</w:t>
            </w:r>
            <w:r w:rsidR="00012EF0" w:rsidRPr="006C3DEB">
              <w:rPr>
                <w:rFonts w:cs="Poppins"/>
                <w:sz w:val="16"/>
                <w:szCs w:val="16"/>
                <w:lang w:val="sr-Cyrl"/>
              </w:rPr>
              <w:t xml:space="preserve"> и записује то на табли. Затим, професор показује ову </w:t>
            </w:r>
            <w:hyperlink r:id="rId35">
              <w:r w:rsidR="00012EF0" w:rsidRPr="006C3DEB">
                <w:rPr>
                  <w:rStyle w:val="Hyperlink"/>
                  <w:rFonts w:cs="Poppins"/>
                  <w:sz w:val="16"/>
                  <w:szCs w:val="16"/>
                  <w:lang w:val="sr-Cyrl"/>
                </w:rPr>
                <w:t>инфографику</w:t>
              </w:r>
            </w:hyperlink>
            <w:r w:rsidR="00012EF0" w:rsidRPr="006C3DEB">
              <w:rPr>
                <w:rFonts w:cs="Poppins"/>
                <w:sz w:val="16"/>
                <w:szCs w:val="16"/>
                <w:lang w:val="sr-Cyrl"/>
              </w:rPr>
              <w:t xml:space="preserve"> (која се налази и у </w:t>
            </w:r>
            <w:r w:rsidR="00150A9E" w:rsidRPr="006C3DEB">
              <w:rPr>
                <w:rFonts w:cs="Poppins"/>
                <w:sz w:val="16"/>
                <w:szCs w:val="16"/>
                <w:lang w:val="sr-Cyrl"/>
              </w:rPr>
              <w:fldChar w:fldCharType="begin"/>
            </w:r>
            <w:r w:rsidR="00150A9E" w:rsidRPr="006C3DEB">
              <w:rPr>
                <w:rFonts w:cs="Poppins"/>
                <w:sz w:val="16"/>
                <w:szCs w:val="16"/>
                <w:lang w:val="sr-Cyrl"/>
              </w:rPr>
              <w:instrText xml:space="preserve"> REF _Ref182317423 \h  \* MERGEFORMAT </w:instrText>
            </w:r>
            <w:r w:rsidR="00150A9E" w:rsidRPr="006C3DEB">
              <w:rPr>
                <w:rFonts w:cs="Poppins"/>
                <w:sz w:val="16"/>
                <w:szCs w:val="16"/>
                <w:lang w:val="sr-Cyrl"/>
              </w:rPr>
            </w:r>
            <w:r w:rsidR="00150A9E" w:rsidRPr="006C3DEB">
              <w:rPr>
                <w:rFonts w:cs="Poppins"/>
                <w:sz w:val="16"/>
                <w:szCs w:val="16"/>
                <w:lang w:val="sr-Cyrl"/>
              </w:rPr>
              <w:fldChar w:fldCharType="separate"/>
            </w:r>
            <w:r w:rsidR="00F53F43" w:rsidRPr="006C3DEB">
              <w:rPr>
                <w:sz w:val="16"/>
                <w:szCs w:val="16"/>
                <w:lang w:val="sr-Cyrl"/>
              </w:rPr>
              <w:t>Додатку 3 – SDGs и земљиште</w:t>
            </w:r>
            <w:r w:rsidR="00150A9E" w:rsidRPr="006C3DEB">
              <w:rPr>
                <w:rFonts w:cs="Poppins"/>
                <w:sz w:val="16"/>
                <w:szCs w:val="16"/>
                <w:lang w:val="sr-Cyrl"/>
              </w:rPr>
              <w:fldChar w:fldCharType="end"/>
            </w:r>
            <w:r w:rsidR="00012EF0" w:rsidRPr="006C3DEB">
              <w:rPr>
                <w:rFonts w:cs="Poppins"/>
                <w:sz w:val="16"/>
                <w:szCs w:val="16"/>
                <w:lang w:val="sr-Cyrl"/>
              </w:rPr>
              <w:t xml:space="preserve">) која ученицима објашњава важност односа земљишта и SDGs. Професор може поставити додатна питања да би представио ученицима SDGs, нпр.: </w:t>
            </w:r>
            <w:r w:rsidR="00012EF0" w:rsidRPr="006C3DEB">
              <w:rPr>
                <w:rFonts w:cs="Poppins"/>
                <w:i/>
                <w:iCs/>
                <w:sz w:val="16"/>
                <w:szCs w:val="16"/>
                <w:lang w:val="sr-Cyrl"/>
              </w:rPr>
              <w:t>Како квалитет земљишта и његова одржива употреба могу утицати на смањење сиромаштва? Како очување земљишта може допринети унапређењу сигурности снабдевања храном и борби против глади у свету? Како пропадање земљишта може утицати на здравље људи? Како управљање земљиштем утиче на квалитет вода и приступ води за пиће у заједницама? Зашто је одрживо управљање земљом важно да би се осигурала одговорна производња и потрошња? Како одговарајуће управљање земљиштем може помоћи у смањењу ефеката климатских промена? Зашто је од кључног значаја да се очува земљиште како би се заштитио биодиверзитет?</w:t>
            </w:r>
          </w:p>
        </w:tc>
        <w:tc>
          <w:tcPr>
            <w:tcW w:w="1126" w:type="dxa"/>
            <w:shd w:val="clear" w:color="auto" w:fill="FBF7F7"/>
          </w:tcPr>
          <w:p w14:paraId="419DB3A2"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 xml:space="preserve">10 </w:t>
            </w:r>
          </w:p>
          <w:p w14:paraId="5A012644"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минута</w:t>
            </w:r>
          </w:p>
        </w:tc>
      </w:tr>
      <w:tr w:rsidR="00012EF0" w:rsidRPr="006C3DEB" w14:paraId="75331613"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3DDF87ED" w14:textId="77777777" w:rsidR="00012EF0" w:rsidRPr="006C3DEB" w:rsidRDefault="00012EF0" w:rsidP="002319E9">
            <w:pPr>
              <w:rPr>
                <w:lang w:val="en-GB"/>
              </w:rPr>
            </w:pPr>
            <w:r w:rsidRPr="006C3DEB">
              <w:rPr>
                <w:rFonts w:eastAsia="Arial" w:cs="Poppins"/>
                <w:sz w:val="22"/>
                <w:szCs w:val="22"/>
                <w:lang w:val="sr-Cyrl"/>
              </w:rPr>
              <w:t>Одржи земљиште у животу!</w:t>
            </w:r>
          </w:p>
        </w:tc>
        <w:tc>
          <w:tcPr>
            <w:tcW w:w="6177" w:type="dxa"/>
            <w:shd w:val="clear" w:color="auto" w:fill="F2E7E6"/>
          </w:tcPr>
          <w:p w14:paraId="436E565B" w14:textId="77777777" w:rsidR="00012EF0" w:rsidRPr="00E87BB1" w:rsidRDefault="00012EF0" w:rsidP="002319E9">
            <w:pPr>
              <w:jc w:val="both"/>
              <w:cnfStyle w:val="000000000000" w:firstRow="0" w:lastRow="0" w:firstColumn="0" w:lastColumn="0" w:oddVBand="0" w:evenVBand="0" w:oddHBand="0" w:evenHBand="0" w:firstRowFirstColumn="0" w:firstRowLastColumn="0" w:lastRowFirstColumn="0" w:lastRowLastColumn="0"/>
              <w:rPr>
                <w:rFonts w:cs="Poppins"/>
                <w:i/>
                <w:iCs/>
                <w:sz w:val="16"/>
                <w:szCs w:val="16"/>
                <w:lang w:val="sr-Cyrl"/>
              </w:rPr>
            </w:pPr>
            <w:r w:rsidRPr="006C3DEB">
              <w:rPr>
                <w:rFonts w:cs="Poppins"/>
                <w:sz w:val="16"/>
                <w:szCs w:val="16"/>
                <w:lang w:val="sr-Cyrl"/>
              </w:rPr>
              <w:t xml:space="preserve">Након анализирања важности земљишта, ученици би требало да знају да нам не могу сви типови земљишта обезбедити те предности због свог тренутног стања (ерозија и губитак плодности). Сврха овога је да се ученици упознају с важношћу бриге о земљишту. На крају, професор пита ученике: </w:t>
            </w:r>
            <w:r w:rsidRPr="006C3DEB">
              <w:rPr>
                <w:rFonts w:cs="Poppins"/>
                <w:i/>
                <w:iCs/>
                <w:sz w:val="16"/>
                <w:szCs w:val="16"/>
                <w:lang w:val="sr-Cyrl"/>
              </w:rPr>
              <w:t xml:space="preserve">Шта мислите какво је земљиште у нашем граду? Да ли је и даље плодно? За шта га користимо? </w:t>
            </w:r>
          </w:p>
        </w:tc>
        <w:tc>
          <w:tcPr>
            <w:tcW w:w="1126" w:type="dxa"/>
            <w:shd w:val="clear" w:color="auto" w:fill="F2E7E6"/>
          </w:tcPr>
          <w:p w14:paraId="7AF3B0EE"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 xml:space="preserve">10 </w:t>
            </w:r>
          </w:p>
          <w:p w14:paraId="71D78C6D"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минута</w:t>
            </w:r>
          </w:p>
        </w:tc>
      </w:tr>
      <w:tr w:rsidR="00012EF0" w:rsidRPr="006C3DEB" w14:paraId="42CA100E" w14:textId="77777777" w:rsidTr="1892865A">
        <w:trPr>
          <w:cnfStyle w:val="000000100000" w:firstRow="0" w:lastRow="0" w:firstColumn="0" w:lastColumn="0" w:oddVBand="0" w:evenVBand="0" w:oddHBand="1" w:evenHBand="0" w:firstRowFirstColumn="0" w:firstRowLastColumn="0" w:lastRowFirstColumn="0" w:lastRowLastColumn="0"/>
          <w:trHeight w:val="575"/>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43E2C712" w14:textId="77777777" w:rsidR="00012EF0" w:rsidRPr="006C3DEB" w:rsidRDefault="00012EF0" w:rsidP="002319E9">
            <w:pPr>
              <w:rPr>
                <w:rFonts w:eastAsia="Arial" w:cs="Poppins"/>
                <w:sz w:val="22"/>
                <w:szCs w:val="22"/>
                <w:lang w:val="en-GB"/>
              </w:rPr>
            </w:pPr>
            <w:r w:rsidRPr="006C3DEB">
              <w:rPr>
                <w:rFonts w:eastAsia="Arial" w:cs="Poppins"/>
                <w:sz w:val="22"/>
                <w:szCs w:val="22"/>
                <w:lang w:val="sr-Cyrl"/>
              </w:rPr>
              <w:t>Виртуелно испитивање</w:t>
            </w:r>
          </w:p>
        </w:tc>
        <w:tc>
          <w:tcPr>
            <w:tcW w:w="6177" w:type="dxa"/>
            <w:shd w:val="clear" w:color="auto" w:fill="FBF7F7"/>
          </w:tcPr>
          <w:p w14:paraId="6DFBD43B" w14:textId="77777777" w:rsidR="00012EF0" w:rsidRPr="00E87BB1" w:rsidRDefault="00012EF0" w:rsidP="002319E9">
            <w:pPr>
              <w:jc w:val="both"/>
              <w:cnfStyle w:val="000000100000" w:firstRow="0" w:lastRow="0" w:firstColumn="0" w:lastColumn="0" w:oddVBand="0" w:evenVBand="0" w:oddHBand="1" w:evenHBand="0" w:firstRowFirstColumn="0" w:firstRowLastColumn="0" w:lastRowFirstColumn="0" w:lastRowLastColumn="0"/>
              <w:rPr>
                <w:rFonts w:cs="Poppins"/>
                <w:color w:val="FF0000"/>
                <w:sz w:val="16"/>
                <w:szCs w:val="16"/>
                <w:highlight w:val="yellow"/>
                <w:lang w:val="sr-Cyrl"/>
              </w:rPr>
            </w:pPr>
            <w:r w:rsidRPr="006C3DEB">
              <w:rPr>
                <w:rFonts w:cs="Poppins"/>
                <w:sz w:val="16"/>
                <w:szCs w:val="16"/>
                <w:lang w:val="sr-Cyrl"/>
              </w:rPr>
              <w:t xml:space="preserve">У групама од по четворо, ученици гледају сателитске снимке Земље (нпр. користећи </w:t>
            </w:r>
            <w:hyperlink r:id="rId36">
              <w:r w:rsidRPr="006C3DEB">
                <w:rPr>
                  <w:rStyle w:val="Hyperlink"/>
                  <w:rFonts w:eastAsia="Poppins" w:cs="Poppins"/>
                  <w:sz w:val="16"/>
                  <w:szCs w:val="16"/>
                  <w:lang w:val="sr-Cyrl"/>
                </w:rPr>
                <w:t>EarthExplorer</w:t>
              </w:r>
            </w:hyperlink>
            <w:r w:rsidRPr="006C3DEB">
              <w:rPr>
                <w:rFonts w:eastAsia="Poppins" w:cs="Poppins"/>
                <w:sz w:val="16"/>
                <w:szCs w:val="16"/>
                <w:lang w:val="sr-Cyrl"/>
              </w:rPr>
              <w:t xml:space="preserve">, </w:t>
            </w:r>
            <w:hyperlink r:id="rId37" w:history="1">
              <w:r w:rsidRPr="006C3DEB">
                <w:rPr>
                  <w:rStyle w:val="Hyperlink"/>
                  <w:rFonts w:eastAsia="Poppins" w:cs="Poppins"/>
                  <w:sz w:val="16"/>
                  <w:szCs w:val="16"/>
                  <w:lang w:val="sr-Cyrl"/>
                </w:rPr>
                <w:t>Google Earth</w:t>
              </w:r>
            </w:hyperlink>
            <w:r w:rsidRPr="006C3DEB">
              <w:rPr>
                <w:rFonts w:eastAsia="Poppins" w:cs="Poppins"/>
                <w:sz w:val="16"/>
                <w:szCs w:val="16"/>
                <w:lang w:val="sr-Cyrl"/>
              </w:rPr>
              <w:t xml:space="preserve"> или </w:t>
            </w:r>
            <w:hyperlink r:id="rId38" w:history="1">
              <w:r w:rsidRPr="006C3DEB">
                <w:rPr>
                  <w:rStyle w:val="Hyperlink"/>
                  <w:rFonts w:eastAsia="Poppins" w:cs="Poppins"/>
                  <w:sz w:val="16"/>
                  <w:szCs w:val="16"/>
                  <w:lang w:val="sr-Cyrl"/>
                </w:rPr>
                <w:t>INPE</w:t>
              </w:r>
            </w:hyperlink>
            <w:r w:rsidRPr="006C3DEB">
              <w:rPr>
                <w:rFonts w:eastAsia="Poppins" w:cs="Poppins"/>
                <w:sz w:val="16"/>
                <w:szCs w:val="16"/>
                <w:lang w:val="sr-Cyrl"/>
              </w:rPr>
              <w:t>) да би видели да ли је земљиште у њиховом месту плодно (постоји биљни покривач, усеви...). Разговарају о налазима, а ове слике су довољне да би се знало да ли на земљишту може да опстане вегетација.</w:t>
            </w:r>
          </w:p>
        </w:tc>
        <w:tc>
          <w:tcPr>
            <w:tcW w:w="1126" w:type="dxa"/>
            <w:shd w:val="clear" w:color="auto" w:fill="FBF7F7"/>
          </w:tcPr>
          <w:p w14:paraId="7109BB57"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 xml:space="preserve">20 </w:t>
            </w:r>
          </w:p>
          <w:p w14:paraId="1D64E5A1"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минута</w:t>
            </w:r>
          </w:p>
        </w:tc>
      </w:tr>
      <w:tr w:rsidR="00012EF0" w:rsidRPr="006C3DEB" w14:paraId="65E84B39"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5CD6B643" w14:textId="77777777" w:rsidR="00012EF0" w:rsidRPr="006C3DEB" w:rsidRDefault="00012EF0" w:rsidP="002319E9">
            <w:pPr>
              <w:rPr>
                <w:rFonts w:eastAsia="Arial" w:cs="Poppins"/>
                <w:sz w:val="22"/>
                <w:szCs w:val="22"/>
                <w:lang w:val="en-GB"/>
              </w:rPr>
            </w:pPr>
            <w:r w:rsidRPr="006C3DEB">
              <w:rPr>
                <w:rFonts w:eastAsia="Arial" w:cs="Poppins"/>
                <w:sz w:val="22"/>
                <w:szCs w:val="22"/>
                <w:lang w:val="sr-Cyrl"/>
              </w:rPr>
              <w:t>Наше земљиште</w:t>
            </w:r>
          </w:p>
        </w:tc>
        <w:tc>
          <w:tcPr>
            <w:tcW w:w="6177" w:type="dxa"/>
            <w:shd w:val="clear" w:color="auto" w:fill="F2E7E6"/>
          </w:tcPr>
          <w:p w14:paraId="341B05A0" w14:textId="1817B08E" w:rsidR="00012EF0" w:rsidRPr="00E87BB1"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Poppins" w:cs="Poppins"/>
                <w:sz w:val="16"/>
                <w:szCs w:val="16"/>
                <w:lang w:val="sr-Cyrl"/>
              </w:rPr>
            </w:pPr>
            <w:r w:rsidRPr="006C3DEB">
              <w:rPr>
                <w:rFonts w:eastAsia="Poppins" w:cs="Poppins"/>
                <w:sz w:val="16"/>
                <w:szCs w:val="16"/>
                <w:lang w:val="sr-Cyrl"/>
              </w:rPr>
              <w:t xml:space="preserve">У овом последњем делу, параметри земљишта се анализирају у лабораторији. Професор пита ученике: </w:t>
            </w:r>
            <w:r w:rsidRPr="006C3DEB">
              <w:rPr>
                <w:rFonts w:eastAsia="Poppins" w:cs="Poppins"/>
                <w:i/>
                <w:iCs/>
                <w:sz w:val="16"/>
                <w:szCs w:val="16"/>
                <w:lang w:val="sr-Cyrl"/>
              </w:rPr>
              <w:t>Које особине земљиште мора имати да би било плодно?</w:t>
            </w:r>
            <w:r w:rsidRPr="006C3DEB">
              <w:rPr>
                <w:rFonts w:eastAsia="Poppins" w:cs="Poppins"/>
                <w:sz w:val="16"/>
                <w:szCs w:val="16"/>
                <w:lang w:val="sr-Cyrl"/>
              </w:rPr>
              <w:t xml:space="preserve"> Професор то затим записује на табли, док се од ученика очекује да кажу: органска материја, микроорганизми, влажност, задржавање хранљивих материја, итд.</w:t>
            </w:r>
          </w:p>
          <w:p w14:paraId="0BB3AA70" w14:textId="478644E9" w:rsidR="00012EF0" w:rsidRPr="00E87BB1" w:rsidRDefault="007557D1" w:rsidP="002319E9">
            <w:pPr>
              <w:jc w:val="both"/>
              <w:cnfStyle w:val="000000000000" w:firstRow="0" w:lastRow="0" w:firstColumn="0" w:lastColumn="0" w:oddVBand="0" w:evenVBand="0" w:oddHBand="0" w:evenHBand="0" w:firstRowFirstColumn="0" w:firstRowLastColumn="0" w:lastRowFirstColumn="0" w:lastRowLastColumn="0"/>
              <w:rPr>
                <w:rFonts w:eastAsia="Poppins" w:cs="Poppins"/>
                <w:sz w:val="16"/>
                <w:szCs w:val="16"/>
                <w:lang w:val="sr-Cyrl"/>
              </w:rPr>
            </w:pPr>
            <w:r w:rsidRPr="006C3DEB">
              <w:rPr>
                <w:rFonts w:eastAsia="Poppins" w:cs="Poppins"/>
                <w:sz w:val="16"/>
                <w:szCs w:val="16"/>
                <w:lang w:val="sr-Cyrl"/>
              </w:rPr>
              <w:t xml:space="preserve">Професор предлаже да се анализира локално земљиште у погледу ових параметара како би се заиста утврдило да ли су задржала своју плодност или не. Формирају се групе од по четворо ученика. Свакој групи се додељује део града и околине одакле ће узети узорке земљишта за анализу у лабораторији или у </w:t>
            </w:r>
            <w:r w:rsidRPr="006C3DEB">
              <w:rPr>
                <w:rFonts w:eastAsia="Poppins" w:cs="Poppins"/>
                <w:sz w:val="16"/>
                <w:szCs w:val="16"/>
                <w:lang w:val="sr-Cyrl"/>
              </w:rPr>
              <w:lastRenderedPageBreak/>
              <w:t>учионици. Ученици могу контактирати локална газдинства или организације, што може бити један од сјајних начина да се дође до веће разноврсности узорака земљишта.</w:t>
            </w:r>
          </w:p>
          <w:p w14:paraId="069E3FF7" w14:textId="6D1BF657" w:rsidR="00012EF0" w:rsidRPr="006C3DEB" w:rsidDel="00767276" w:rsidRDefault="007557D1" w:rsidP="002319E9">
            <w:pPr>
              <w:jc w:val="both"/>
              <w:cnfStyle w:val="000000000000" w:firstRow="0" w:lastRow="0" w:firstColumn="0" w:lastColumn="0" w:oddVBand="0" w:evenVBand="0" w:oddHBand="0" w:evenHBand="0" w:firstRowFirstColumn="0" w:firstRowLastColumn="0" w:lastRowFirstColumn="0" w:lastRowLastColumn="0"/>
              <w:rPr>
                <w:rFonts w:eastAsia="Poppins" w:cs="Poppins"/>
                <w:sz w:val="16"/>
                <w:szCs w:val="16"/>
                <w:lang w:val="en-GB"/>
              </w:rPr>
            </w:pPr>
            <w:r w:rsidRPr="006C3DEB">
              <w:rPr>
                <w:rFonts w:eastAsia="Poppins" w:cs="Poppins"/>
                <w:sz w:val="16"/>
                <w:szCs w:val="16"/>
                <w:lang w:val="sr-Cyrl"/>
              </w:rPr>
              <w:t>Професор објашњава како треба узимати узорке (</w:t>
            </w:r>
            <w:r w:rsidR="00150A9E" w:rsidRPr="006C3DEB">
              <w:rPr>
                <w:rFonts w:eastAsia="Poppins" w:cs="Poppins"/>
                <w:sz w:val="16"/>
                <w:szCs w:val="16"/>
                <w:lang w:val="sr-Cyrl"/>
              </w:rPr>
              <w:fldChar w:fldCharType="begin"/>
            </w:r>
            <w:r w:rsidR="00150A9E" w:rsidRPr="006C3DEB">
              <w:rPr>
                <w:rFonts w:eastAsia="Poppins" w:cs="Poppins"/>
                <w:sz w:val="16"/>
                <w:szCs w:val="16"/>
                <w:lang w:val="sr-Cyrl"/>
              </w:rPr>
              <w:instrText xml:space="preserve"> REF _Ref182317213 \h  \* MERGEFORMAT </w:instrText>
            </w:r>
            <w:r w:rsidR="00150A9E" w:rsidRPr="006C3DEB">
              <w:rPr>
                <w:rFonts w:eastAsia="Poppins" w:cs="Poppins"/>
                <w:sz w:val="16"/>
                <w:szCs w:val="16"/>
                <w:lang w:val="sr-Cyrl"/>
              </w:rPr>
            </w:r>
            <w:r w:rsidR="00150A9E" w:rsidRPr="006C3DEB">
              <w:rPr>
                <w:rFonts w:eastAsia="Poppins" w:cs="Poppins"/>
                <w:sz w:val="16"/>
                <w:szCs w:val="16"/>
                <w:lang w:val="sr-Cyrl"/>
              </w:rPr>
              <w:fldChar w:fldCharType="separate"/>
            </w:r>
            <w:r w:rsidR="00F53F43" w:rsidRPr="006C3DEB">
              <w:rPr>
                <w:sz w:val="16"/>
                <w:szCs w:val="16"/>
                <w:lang w:val="sr-Cyrl"/>
              </w:rPr>
              <w:t>Додатак 1 – Узимање узорака земљишта</w:t>
            </w:r>
            <w:r w:rsidR="00150A9E" w:rsidRPr="006C3DEB">
              <w:rPr>
                <w:rFonts w:eastAsia="Poppins" w:cs="Poppins"/>
                <w:sz w:val="16"/>
                <w:szCs w:val="16"/>
                <w:lang w:val="sr-Cyrl"/>
              </w:rPr>
              <w:fldChar w:fldCharType="end"/>
            </w:r>
            <w:r w:rsidR="00150A9E" w:rsidRPr="006C3DEB">
              <w:rPr>
                <w:rFonts w:eastAsia="Poppins" w:cs="Poppins"/>
                <w:sz w:val="16"/>
                <w:szCs w:val="16"/>
                <w:lang w:val="sr-Cyrl"/>
              </w:rPr>
              <w:t>) и даје свакој групи табелу коју треба да попуне (</w:t>
            </w:r>
            <w:r w:rsidR="00150A9E" w:rsidRPr="006C3DEB">
              <w:rPr>
                <w:rFonts w:eastAsia="Poppins" w:cs="Poppins"/>
                <w:sz w:val="16"/>
                <w:szCs w:val="16"/>
                <w:lang w:val="sr-Cyrl"/>
              </w:rPr>
              <w:fldChar w:fldCharType="begin"/>
            </w:r>
            <w:r w:rsidR="00150A9E" w:rsidRPr="006C3DEB">
              <w:rPr>
                <w:rFonts w:eastAsia="Poppins" w:cs="Poppins"/>
                <w:sz w:val="16"/>
                <w:szCs w:val="16"/>
                <w:lang w:val="sr-Cyrl"/>
              </w:rPr>
              <w:instrText xml:space="preserve"> REF _Ref182317331 \h  \* MERGEFORMAT </w:instrText>
            </w:r>
            <w:r w:rsidR="00150A9E" w:rsidRPr="006C3DEB">
              <w:rPr>
                <w:rFonts w:eastAsia="Poppins" w:cs="Poppins"/>
                <w:sz w:val="16"/>
                <w:szCs w:val="16"/>
                <w:lang w:val="sr-Cyrl"/>
              </w:rPr>
            </w:r>
            <w:r w:rsidR="00150A9E" w:rsidRPr="006C3DEB">
              <w:rPr>
                <w:rFonts w:eastAsia="Poppins" w:cs="Poppins"/>
                <w:sz w:val="16"/>
                <w:szCs w:val="16"/>
                <w:lang w:val="sr-Cyrl"/>
              </w:rPr>
              <w:fldChar w:fldCharType="separate"/>
            </w:r>
            <w:r w:rsidR="00F53F43" w:rsidRPr="006C3DEB">
              <w:rPr>
                <w:sz w:val="16"/>
                <w:szCs w:val="16"/>
                <w:lang w:val="sr-Cyrl"/>
              </w:rPr>
              <w:t>Додатак 2 – Табела</w:t>
            </w:r>
            <w:r w:rsidR="00150A9E" w:rsidRPr="006C3DEB">
              <w:rPr>
                <w:rFonts w:eastAsia="Poppins" w:cs="Poppins"/>
                <w:sz w:val="16"/>
                <w:szCs w:val="16"/>
                <w:lang w:val="sr-Cyrl"/>
              </w:rPr>
              <w:fldChar w:fldCharType="end"/>
            </w:r>
            <w:r w:rsidR="00012EF0" w:rsidRPr="006C3DEB">
              <w:rPr>
                <w:rFonts w:eastAsia="Poppins" w:cs="Poppins"/>
                <w:sz w:val="16"/>
                <w:szCs w:val="16"/>
                <w:lang w:val="sr-Cyrl"/>
              </w:rPr>
              <w:t>).</w:t>
            </w:r>
          </w:p>
        </w:tc>
        <w:tc>
          <w:tcPr>
            <w:tcW w:w="1126" w:type="dxa"/>
            <w:shd w:val="clear" w:color="auto" w:fill="F2E7E6"/>
          </w:tcPr>
          <w:p w14:paraId="00089FD4"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lastRenderedPageBreak/>
              <w:t>15 минута</w:t>
            </w:r>
          </w:p>
        </w:tc>
      </w:tr>
      <w:tr w:rsidR="00012EF0" w:rsidRPr="006C3DEB" w14:paraId="1BDC337B" w14:textId="77777777" w:rsidTr="1892865A">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9343" w:type="dxa"/>
            <w:gridSpan w:val="3"/>
            <w:shd w:val="clear" w:color="auto" w:fill="9E5650"/>
          </w:tcPr>
          <w:p w14:paraId="1B9AC74A" w14:textId="77777777" w:rsidR="00012EF0" w:rsidRPr="006C3DEB" w:rsidRDefault="00012EF0" w:rsidP="002319E9">
            <w:pPr>
              <w:jc w:val="center"/>
              <w:rPr>
                <w:rFonts w:eastAsia="Arial" w:cs="Poppins"/>
                <w:sz w:val="22"/>
                <w:szCs w:val="22"/>
                <w:lang w:val="en-GB"/>
              </w:rPr>
            </w:pPr>
            <w:r w:rsidRPr="006C3DEB">
              <w:rPr>
                <w:rFonts w:eastAsia="Arial" w:cs="Poppins"/>
                <w:sz w:val="22"/>
                <w:szCs w:val="22"/>
                <w:lang w:val="sr-Cyrl"/>
              </w:rPr>
              <w:t>3. час</w:t>
            </w:r>
          </w:p>
        </w:tc>
      </w:tr>
      <w:tr w:rsidR="00012EF0" w:rsidRPr="006C3DEB" w14:paraId="54EA71D1"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0FA43F30" w14:textId="394D61D3" w:rsidR="00012EF0" w:rsidRPr="006C3DEB" w:rsidRDefault="1892865A" w:rsidP="002319E9">
            <w:pPr>
              <w:rPr>
                <w:rFonts w:eastAsia="Arial" w:cs="Poppins"/>
                <w:sz w:val="22"/>
                <w:szCs w:val="22"/>
                <w:lang w:val="en-GB"/>
              </w:rPr>
            </w:pPr>
            <w:r w:rsidRPr="006C3DEB">
              <w:rPr>
                <w:rFonts w:eastAsia="Arial" w:cs="Poppins"/>
                <w:sz w:val="22"/>
                <w:szCs w:val="22"/>
                <w:lang w:val="sr-Cyrl"/>
              </w:rPr>
              <w:t>Фаза 5Е</w:t>
            </w:r>
          </w:p>
        </w:tc>
        <w:tc>
          <w:tcPr>
            <w:tcW w:w="7303" w:type="dxa"/>
            <w:gridSpan w:val="2"/>
            <w:shd w:val="clear" w:color="auto" w:fill="FBF7F7"/>
          </w:tcPr>
          <w:p w14:paraId="70B46DF0" w14:textId="58DA4380" w:rsidR="00012EF0" w:rsidRPr="006C3DEB" w:rsidRDefault="1892865A"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Explore (упознај се)</w:t>
            </w:r>
          </w:p>
        </w:tc>
      </w:tr>
      <w:tr w:rsidR="00012EF0" w:rsidRPr="006C3DEB" w14:paraId="4DABF525" w14:textId="77777777" w:rsidTr="1892865A">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69AFC81A" w14:textId="77777777" w:rsidR="00012EF0" w:rsidRPr="006C3DEB" w:rsidRDefault="00012EF0" w:rsidP="002319E9">
            <w:pPr>
              <w:rPr>
                <w:rFonts w:eastAsia="Arial" w:cs="Poppins"/>
                <w:sz w:val="22"/>
                <w:szCs w:val="22"/>
                <w:lang w:val="en-GB"/>
              </w:rPr>
            </w:pPr>
            <w:r w:rsidRPr="006C3DEB">
              <w:rPr>
                <w:rFonts w:eastAsia="Arial" w:cs="Poppins"/>
                <w:sz w:val="22"/>
                <w:szCs w:val="22"/>
                <w:lang w:val="sr-Cyrl"/>
              </w:rPr>
              <w:t xml:space="preserve">Предмет </w:t>
            </w:r>
          </w:p>
        </w:tc>
        <w:tc>
          <w:tcPr>
            <w:tcW w:w="6177" w:type="dxa"/>
            <w:shd w:val="clear" w:color="auto" w:fill="F2E7E6"/>
          </w:tcPr>
          <w:p w14:paraId="179C8628" w14:textId="77777777" w:rsidR="00012EF0" w:rsidRPr="006C3DEB" w:rsidRDefault="00012EF0" w:rsidP="002319E9">
            <w:pPr>
              <w:spacing w:after="200"/>
              <w:cnfStyle w:val="000000100000" w:firstRow="0" w:lastRow="0" w:firstColumn="0" w:lastColumn="0" w:oddVBand="0" w:evenVBand="0" w:oddHBand="1" w:evenHBand="0" w:firstRowFirstColumn="0" w:firstRowLastColumn="0" w:lastRowFirstColumn="0" w:lastRowLastColumn="0"/>
              <w:rPr>
                <w:rFonts w:cs="Poppins"/>
                <w:sz w:val="16"/>
                <w:szCs w:val="16"/>
                <w:lang w:val="en-GB"/>
              </w:rPr>
            </w:pPr>
            <w:r w:rsidRPr="006C3DEB">
              <w:rPr>
                <w:rFonts w:cs="Poppins"/>
                <w:sz w:val="16"/>
                <w:szCs w:val="16"/>
                <w:lang w:val="sr-Cyrl"/>
              </w:rPr>
              <w:t>Биологија и геологија</w:t>
            </w:r>
          </w:p>
        </w:tc>
        <w:tc>
          <w:tcPr>
            <w:tcW w:w="1126" w:type="dxa"/>
            <w:shd w:val="clear" w:color="auto" w:fill="F2E7E6"/>
          </w:tcPr>
          <w:p w14:paraId="6AD377E8"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p>
        </w:tc>
      </w:tr>
      <w:tr w:rsidR="00012EF0" w:rsidRPr="006C3DEB" w14:paraId="7BD66905"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58E85BA4" w14:textId="77777777" w:rsidR="00012EF0" w:rsidRPr="006C3DEB" w:rsidRDefault="00012EF0" w:rsidP="002319E9">
            <w:pPr>
              <w:rPr>
                <w:lang w:val="en-GB"/>
              </w:rPr>
            </w:pPr>
            <w:r w:rsidRPr="006C3DEB">
              <w:rPr>
                <w:rFonts w:eastAsia="Arial" w:cs="Poppins"/>
                <w:sz w:val="22"/>
                <w:szCs w:val="22"/>
                <w:lang w:val="sr-Cyrl"/>
              </w:rPr>
              <w:t>Влажност</w:t>
            </w:r>
          </w:p>
          <w:p w14:paraId="65107C31" w14:textId="77777777" w:rsidR="00012EF0" w:rsidRPr="006C3DEB" w:rsidRDefault="00012EF0" w:rsidP="002319E9">
            <w:pPr>
              <w:rPr>
                <w:rFonts w:eastAsia="Arial" w:cs="Poppins"/>
                <w:sz w:val="22"/>
                <w:szCs w:val="22"/>
                <w:lang w:val="en-GB"/>
              </w:rPr>
            </w:pPr>
          </w:p>
        </w:tc>
        <w:tc>
          <w:tcPr>
            <w:tcW w:w="6177" w:type="dxa"/>
            <w:shd w:val="clear" w:color="auto" w:fill="FBF7F7"/>
          </w:tcPr>
          <w:p w14:paraId="447946EE" w14:textId="3F34B387" w:rsidR="00012EF0" w:rsidRPr="00A05837"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Poppins" w:cs="Poppins"/>
                <w:sz w:val="16"/>
                <w:szCs w:val="16"/>
                <w:lang w:val="sr-Cyrl"/>
              </w:rPr>
            </w:pPr>
            <w:r w:rsidRPr="006C3DEB">
              <w:rPr>
                <w:rFonts w:cs="Poppins"/>
                <w:sz w:val="16"/>
                <w:szCs w:val="16"/>
                <w:lang w:val="sr-Cyrl"/>
              </w:rPr>
              <w:t>Свака група рачуна садржај влаге у земљишту, што је важан фактор у одређивању његове плодности. Узмите посуду (Петријеву посуду, стаклену плочицу...) и запишите тежину празне посуде (C) и додајте од 10 до 30 грама земљишта. Измерите га, израчунајте тежину влажног земљишта (W земљиште). Узорак се онда ставља у пећницу или рерну на 105 °C 24 сата (</w:t>
            </w:r>
            <w:r w:rsidR="003E73C6" w:rsidRPr="006C3DEB">
              <w:rPr>
                <w:rFonts w:eastAsia="Poppins" w:cs="Poppins"/>
                <w:sz w:val="16"/>
                <w:szCs w:val="16"/>
                <w:lang w:val="sr-Cyrl"/>
              </w:rPr>
              <w:fldChar w:fldCharType="begin"/>
            </w:r>
            <w:r w:rsidR="003E73C6" w:rsidRPr="006C3DEB">
              <w:rPr>
                <w:rFonts w:eastAsia="Poppins" w:cs="Poppins"/>
                <w:sz w:val="16"/>
                <w:szCs w:val="16"/>
                <w:lang w:val="sr-Cyrl"/>
              </w:rPr>
              <w:instrText xml:space="preserve"> REF _Ref182317474 \h  \* MERGEFORMAT </w:instrText>
            </w:r>
            <w:r w:rsidR="003E73C6" w:rsidRPr="006C3DEB">
              <w:rPr>
                <w:rFonts w:eastAsia="Poppins" w:cs="Poppins"/>
                <w:sz w:val="16"/>
                <w:szCs w:val="16"/>
                <w:lang w:val="sr-Cyrl"/>
              </w:rPr>
            </w:r>
            <w:r w:rsidR="003E73C6" w:rsidRPr="006C3DEB">
              <w:rPr>
                <w:rFonts w:eastAsia="Poppins" w:cs="Poppins"/>
                <w:sz w:val="16"/>
                <w:szCs w:val="16"/>
                <w:lang w:val="sr-Cyrl"/>
              </w:rPr>
              <w:fldChar w:fldCharType="separate"/>
            </w:r>
            <w:r w:rsidR="00F53F43" w:rsidRPr="006C3DEB">
              <w:rPr>
                <w:sz w:val="16"/>
                <w:szCs w:val="16"/>
                <w:lang w:val="sr-Cyrl"/>
              </w:rPr>
              <w:t>Додатак 7 – Експерименти</w:t>
            </w:r>
            <w:r w:rsidR="003E73C6" w:rsidRPr="006C3DEB">
              <w:rPr>
                <w:rFonts w:eastAsia="Poppins" w:cs="Poppins"/>
                <w:sz w:val="16"/>
                <w:szCs w:val="16"/>
                <w:lang w:val="sr-Cyrl"/>
              </w:rPr>
              <w:fldChar w:fldCharType="end"/>
            </w:r>
            <w:r w:rsidR="003E73C6" w:rsidRPr="006C3DEB">
              <w:rPr>
                <w:rFonts w:eastAsia="Poppins" w:cs="Poppins"/>
                <w:sz w:val="16"/>
                <w:szCs w:val="16"/>
                <w:lang w:val="sr-Cyrl"/>
              </w:rPr>
              <w:t>).</w:t>
            </w:r>
          </w:p>
        </w:tc>
        <w:tc>
          <w:tcPr>
            <w:tcW w:w="1126" w:type="dxa"/>
            <w:shd w:val="clear" w:color="auto" w:fill="FBF7F7"/>
          </w:tcPr>
          <w:p w14:paraId="7BA2FE36"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 xml:space="preserve">15 </w:t>
            </w:r>
          </w:p>
          <w:p w14:paraId="36FF5115"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минута</w:t>
            </w:r>
          </w:p>
        </w:tc>
      </w:tr>
      <w:tr w:rsidR="00012EF0" w:rsidRPr="006C3DEB" w14:paraId="2BCFE028" w14:textId="77777777" w:rsidTr="1892865A">
        <w:trPr>
          <w:cnfStyle w:val="000000100000" w:firstRow="0" w:lastRow="0" w:firstColumn="0" w:lastColumn="0" w:oddVBand="0" w:evenVBand="0" w:oddHBand="1" w:evenHBand="0" w:firstRowFirstColumn="0" w:firstRowLastColumn="0" w:lastRowFirstColumn="0" w:lastRowLastColumn="0"/>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6B87CF36" w14:textId="77777777" w:rsidR="00012EF0" w:rsidRPr="006C3DEB" w:rsidRDefault="00012EF0" w:rsidP="002319E9">
            <w:pPr>
              <w:rPr>
                <w:lang w:val="en-GB"/>
              </w:rPr>
            </w:pPr>
            <w:r w:rsidRPr="006C3DEB">
              <w:rPr>
                <w:rFonts w:eastAsia="Poppins" w:cs="Poppins"/>
                <w:sz w:val="22"/>
                <w:szCs w:val="22"/>
                <w:lang w:val="sr-Cyrl"/>
              </w:rPr>
              <w:t>Органска материја</w:t>
            </w:r>
          </w:p>
          <w:p w14:paraId="5425481F" w14:textId="77777777" w:rsidR="00012EF0" w:rsidRPr="006C3DEB" w:rsidRDefault="00012EF0" w:rsidP="002319E9">
            <w:pPr>
              <w:rPr>
                <w:rFonts w:eastAsia="Arial" w:cs="Poppins"/>
                <w:sz w:val="22"/>
                <w:szCs w:val="22"/>
                <w:lang w:val="en-GB"/>
              </w:rPr>
            </w:pPr>
          </w:p>
        </w:tc>
        <w:tc>
          <w:tcPr>
            <w:tcW w:w="6177" w:type="dxa"/>
            <w:shd w:val="clear" w:color="auto" w:fill="F2E7E6"/>
          </w:tcPr>
          <w:p w14:paraId="354CB0B1" w14:textId="70151834" w:rsidR="00012EF0" w:rsidRPr="00E87BB1"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sr-Cyrl"/>
              </w:rPr>
            </w:pPr>
            <w:r w:rsidRPr="006C3DEB">
              <w:rPr>
                <w:rFonts w:eastAsia="Poppins" w:cs="Poppins"/>
                <w:sz w:val="16"/>
                <w:szCs w:val="16"/>
                <w:lang w:val="sr-Cyrl"/>
              </w:rPr>
              <w:t>Свака група анализира садржај органске материје свог узорка земљишта. Свака група узима узорак земљишта (око 10 грама) и поставља га, примера ради, у Петријеву посуду или на стаклену плочицу. Затим се додаје неколико капи водоник пероксида. Ако земљиште садржи висок садржај органске материје, доћи ће до пенушања, што се не дешава ако је земљиште сиромашно органском материјом. Хемијска реакција која производи пенушавост дешава се због присуства каталазе у земљишту. Каталаза је ензим који се налази у ћелијама животињског и биљног ткива.</w:t>
            </w:r>
          </w:p>
          <w:p w14:paraId="5A235190" w14:textId="107D77B8"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cs="Poppins"/>
                <w:sz w:val="16"/>
                <w:szCs w:val="16"/>
                <w:highlight w:val="yellow"/>
                <w:lang w:val="en-GB"/>
              </w:rPr>
            </w:pPr>
            <w:r w:rsidRPr="006C3DEB">
              <w:rPr>
                <w:rFonts w:cs="Poppins"/>
                <w:sz w:val="16"/>
                <w:szCs w:val="16"/>
                <w:lang w:val="sr-Cyrl"/>
              </w:rPr>
              <w:t xml:space="preserve">У зависности од примећеног пенушања, садржај органске материје се одређује као: лош (нема пенушања), средњи (благо пенушање) или висок (интензивно пенушање и/или пена). Види </w:t>
            </w:r>
            <w:r w:rsidR="00F16010" w:rsidRPr="006C3DEB">
              <w:rPr>
                <w:rFonts w:eastAsia="Poppins" w:cs="Poppins"/>
                <w:sz w:val="16"/>
                <w:szCs w:val="16"/>
                <w:lang w:val="sr-Cyrl"/>
              </w:rPr>
              <w:fldChar w:fldCharType="begin"/>
            </w:r>
            <w:r w:rsidR="00F16010" w:rsidRPr="006C3DEB">
              <w:rPr>
                <w:rFonts w:eastAsia="Poppins" w:cs="Poppins"/>
                <w:sz w:val="16"/>
                <w:szCs w:val="16"/>
                <w:lang w:val="sr-Cyrl"/>
              </w:rPr>
              <w:instrText xml:space="preserve"> REF _Ref182317474 \h  \* MERGEFORMAT </w:instrText>
            </w:r>
            <w:r w:rsidR="00F16010" w:rsidRPr="006C3DEB">
              <w:rPr>
                <w:rFonts w:eastAsia="Poppins" w:cs="Poppins"/>
                <w:sz w:val="16"/>
                <w:szCs w:val="16"/>
                <w:lang w:val="sr-Cyrl"/>
              </w:rPr>
            </w:r>
            <w:r w:rsidR="00F16010" w:rsidRPr="006C3DEB">
              <w:rPr>
                <w:rFonts w:eastAsia="Poppins" w:cs="Poppins"/>
                <w:sz w:val="16"/>
                <w:szCs w:val="16"/>
                <w:lang w:val="sr-Cyrl"/>
              </w:rPr>
              <w:fldChar w:fldCharType="separate"/>
            </w:r>
            <w:r w:rsidR="00F16010" w:rsidRPr="006C3DEB">
              <w:rPr>
                <w:sz w:val="16"/>
                <w:szCs w:val="16"/>
                <w:lang w:val="sr-Cyrl"/>
              </w:rPr>
              <w:t>Додатак 7 – Експерименти</w:t>
            </w:r>
            <w:r w:rsidR="00F16010" w:rsidRPr="006C3DEB">
              <w:rPr>
                <w:rFonts w:eastAsia="Poppins" w:cs="Poppins"/>
                <w:sz w:val="16"/>
                <w:szCs w:val="16"/>
                <w:lang w:val="sr-Cyrl"/>
              </w:rPr>
              <w:fldChar w:fldCharType="end"/>
            </w:r>
            <w:r w:rsidR="00F16010">
              <w:rPr>
                <w:rFonts w:eastAsia="Poppins" w:cs="Poppins"/>
                <w:sz w:val="16"/>
                <w:szCs w:val="16"/>
                <w:lang w:val="sr-Cyrl"/>
              </w:rPr>
              <w:t>.</w:t>
            </w:r>
          </w:p>
        </w:tc>
        <w:tc>
          <w:tcPr>
            <w:tcW w:w="1126" w:type="dxa"/>
            <w:shd w:val="clear" w:color="auto" w:fill="F2E7E6"/>
          </w:tcPr>
          <w:p w14:paraId="17FCE44C"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 xml:space="preserve">15 </w:t>
            </w:r>
          </w:p>
          <w:p w14:paraId="5BCEE910"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минута</w:t>
            </w:r>
          </w:p>
        </w:tc>
      </w:tr>
      <w:tr w:rsidR="00012EF0" w:rsidRPr="006C3DEB" w14:paraId="66027D73" w14:textId="77777777" w:rsidTr="1892865A">
        <w:trPr>
          <w:trHeight w:val="324"/>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60D73419" w14:textId="46C2A29A" w:rsidR="00012EF0" w:rsidRPr="006C3DEB" w:rsidRDefault="00012EF0" w:rsidP="002319E9">
            <w:pPr>
              <w:rPr>
                <w:rFonts w:eastAsia="Arial" w:cs="Poppins"/>
                <w:sz w:val="22"/>
                <w:szCs w:val="22"/>
                <w:lang w:val="en-GB"/>
              </w:rPr>
            </w:pPr>
            <w:r w:rsidRPr="006C3DEB">
              <w:rPr>
                <w:rFonts w:eastAsia="Arial" w:cs="Poppins"/>
                <w:sz w:val="22"/>
                <w:szCs w:val="22"/>
                <w:lang w:val="sr-Cyrl"/>
              </w:rPr>
              <w:t>Задржавање хранљивих материја</w:t>
            </w:r>
          </w:p>
          <w:p w14:paraId="3AF68D8E" w14:textId="77777777" w:rsidR="00012EF0" w:rsidRPr="006C3DEB" w:rsidRDefault="00012EF0" w:rsidP="002319E9">
            <w:pPr>
              <w:rPr>
                <w:rFonts w:eastAsia="Arial" w:cs="Poppins"/>
                <w:sz w:val="22"/>
                <w:szCs w:val="22"/>
                <w:lang w:val="en-GB"/>
              </w:rPr>
            </w:pPr>
          </w:p>
        </w:tc>
        <w:tc>
          <w:tcPr>
            <w:tcW w:w="6177" w:type="dxa"/>
            <w:shd w:val="clear" w:color="auto" w:fill="FBF7F7"/>
          </w:tcPr>
          <w:p w14:paraId="1FA15EB3" w14:textId="14BD3212" w:rsidR="00012EF0" w:rsidRPr="00E87BB1"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sr-Cyrl"/>
              </w:rPr>
            </w:pPr>
            <w:r w:rsidRPr="006C3DEB">
              <w:rPr>
                <w:rFonts w:cs="Poppins"/>
                <w:sz w:val="16"/>
                <w:szCs w:val="16"/>
                <w:lang w:val="sr-Cyrl"/>
              </w:rPr>
              <w:t>Свака група анализира задржавање хранљивих материја у земљишту, што је други важан фактор код утврђивања плодности. Свака група узима левак, мензуру и филтер-папир (конични или филтер за кафу). Поставите филтер-папир у левак и додајте у њега земљиште. Додајте 100 ml 0,4N раствора бакар сулфата CuSO</w:t>
            </w:r>
            <w:r w:rsidRPr="006C3DEB">
              <w:rPr>
                <w:rFonts w:eastAsia="Arial" w:cs="Poppins"/>
                <w:sz w:val="16"/>
                <w:szCs w:val="16"/>
                <w:vertAlign w:val="subscript"/>
                <w:lang w:val="sr-Cyrl"/>
              </w:rPr>
              <w:t>4</w:t>
            </w:r>
            <w:r w:rsidRPr="006C3DEB">
              <w:rPr>
                <w:rFonts w:eastAsia="Arial" w:cs="Poppins"/>
                <w:sz w:val="16"/>
                <w:szCs w:val="16"/>
                <w:lang w:val="sr-Cyrl"/>
              </w:rPr>
              <w:t xml:space="preserve"> (</w:t>
            </w:r>
            <w:r w:rsidR="003E73C6" w:rsidRPr="006C3DEB">
              <w:rPr>
                <w:rFonts w:eastAsia="Poppins" w:cs="Poppins"/>
                <w:sz w:val="16"/>
                <w:szCs w:val="16"/>
                <w:lang w:val="sr-Cyrl"/>
              </w:rPr>
              <w:fldChar w:fldCharType="begin"/>
            </w:r>
            <w:r w:rsidR="003E73C6" w:rsidRPr="006C3DEB">
              <w:rPr>
                <w:rFonts w:eastAsia="Poppins" w:cs="Poppins"/>
                <w:sz w:val="16"/>
                <w:szCs w:val="16"/>
                <w:lang w:val="sr-Cyrl"/>
              </w:rPr>
              <w:instrText xml:space="preserve"> REF _Ref182317474 \h  \* MERGEFORMAT </w:instrText>
            </w:r>
            <w:r w:rsidR="003E73C6" w:rsidRPr="006C3DEB">
              <w:rPr>
                <w:rFonts w:eastAsia="Poppins" w:cs="Poppins"/>
                <w:sz w:val="16"/>
                <w:szCs w:val="16"/>
                <w:lang w:val="sr-Cyrl"/>
              </w:rPr>
            </w:r>
            <w:r w:rsidR="003E73C6" w:rsidRPr="006C3DEB">
              <w:rPr>
                <w:rFonts w:eastAsia="Poppins" w:cs="Poppins"/>
                <w:sz w:val="16"/>
                <w:szCs w:val="16"/>
                <w:lang w:val="sr-Cyrl"/>
              </w:rPr>
              <w:fldChar w:fldCharType="separate"/>
            </w:r>
            <w:r w:rsidR="00F53F43" w:rsidRPr="006C3DEB">
              <w:rPr>
                <w:sz w:val="16"/>
                <w:szCs w:val="16"/>
                <w:lang w:val="sr-Cyrl"/>
              </w:rPr>
              <w:t>Додатак 7 – Експерименти</w:t>
            </w:r>
            <w:r w:rsidR="003E73C6" w:rsidRPr="006C3DEB">
              <w:rPr>
                <w:rFonts w:eastAsia="Poppins" w:cs="Poppins"/>
                <w:sz w:val="16"/>
                <w:szCs w:val="16"/>
                <w:lang w:val="sr-Cyrl"/>
              </w:rPr>
              <w:fldChar w:fldCharType="end"/>
            </w:r>
            <w:r w:rsidR="003E73C6" w:rsidRPr="006C3DEB">
              <w:rPr>
                <w:rFonts w:eastAsia="Poppins" w:cs="Poppins"/>
                <w:sz w:val="16"/>
                <w:szCs w:val="16"/>
                <w:lang w:val="sr-Cyrl"/>
              </w:rPr>
              <w:t>).</w:t>
            </w:r>
          </w:p>
          <w:p w14:paraId="0CBAB1E7" w14:textId="77777777" w:rsidR="00012EF0" w:rsidRPr="00E87BB1"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sr-Cyrl"/>
              </w:rPr>
            </w:pPr>
            <w:r w:rsidRPr="006C3DEB">
              <w:rPr>
                <w:rFonts w:eastAsia="Arial" w:cs="Poppins"/>
                <w:sz w:val="16"/>
                <w:szCs w:val="16"/>
                <w:lang w:val="sr-Cyrl"/>
              </w:rPr>
              <w:t xml:space="preserve">Посматрајте боју филтрираног раствора. Што је провиднији, то значи да има већу способност задржавања хранљивих материја. Добијена боја раствора може варирати од изворно плаве због мешавине с другим хемијским елементима. </w:t>
            </w:r>
          </w:p>
        </w:tc>
        <w:tc>
          <w:tcPr>
            <w:tcW w:w="1126" w:type="dxa"/>
            <w:shd w:val="clear" w:color="auto" w:fill="FBF7F7"/>
          </w:tcPr>
          <w:p w14:paraId="71479939"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25</w:t>
            </w:r>
          </w:p>
          <w:p w14:paraId="62CE0349"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минута</w:t>
            </w:r>
          </w:p>
          <w:p w14:paraId="1460F0CC"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p>
        </w:tc>
      </w:tr>
      <w:tr w:rsidR="00012EF0" w:rsidRPr="006C3DEB" w14:paraId="225E0C2B" w14:textId="77777777" w:rsidTr="1892865A">
        <w:trPr>
          <w:cnfStyle w:val="000000100000" w:firstRow="0" w:lastRow="0" w:firstColumn="0" w:lastColumn="0" w:oddVBand="0" w:evenVBand="0" w:oddHBand="1" w:evenHBand="0" w:firstRowFirstColumn="0" w:firstRowLastColumn="0" w:lastRowFirstColumn="0" w:lastRowLastColumn="0"/>
          <w:trHeight w:val="354"/>
        </w:trPr>
        <w:tc>
          <w:tcPr>
            <w:cnfStyle w:val="001000000000" w:firstRow="0" w:lastRow="0" w:firstColumn="1" w:lastColumn="0" w:oddVBand="0" w:evenVBand="0" w:oddHBand="0" w:evenHBand="0" w:firstRowFirstColumn="0" w:firstRowLastColumn="0" w:lastRowFirstColumn="0" w:lastRowLastColumn="0"/>
            <w:tcW w:w="9343" w:type="dxa"/>
            <w:gridSpan w:val="3"/>
            <w:shd w:val="clear" w:color="auto" w:fill="9E5650"/>
          </w:tcPr>
          <w:p w14:paraId="08939F97" w14:textId="77777777" w:rsidR="00012EF0" w:rsidRPr="006C3DEB" w:rsidRDefault="00012EF0" w:rsidP="002319E9">
            <w:pPr>
              <w:jc w:val="center"/>
              <w:rPr>
                <w:rFonts w:eastAsia="Arial" w:cstheme="minorHAnsi"/>
                <w:lang w:val="en-GB"/>
              </w:rPr>
            </w:pPr>
            <w:r w:rsidRPr="006C3DEB">
              <w:rPr>
                <w:rFonts w:eastAsia="Arial" w:cs="Poppins"/>
                <w:sz w:val="22"/>
                <w:szCs w:val="22"/>
                <w:lang w:val="sr-Cyrl"/>
              </w:rPr>
              <w:t>4. час</w:t>
            </w:r>
          </w:p>
        </w:tc>
      </w:tr>
      <w:tr w:rsidR="00012EF0" w:rsidRPr="006C3DEB" w14:paraId="3AB56FD1" w14:textId="77777777" w:rsidTr="1892865A">
        <w:trPr>
          <w:trHeight w:val="318"/>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383E55C5" w14:textId="2EFD8019" w:rsidR="00012EF0" w:rsidRPr="006C3DEB" w:rsidRDefault="1892865A" w:rsidP="002319E9">
            <w:pPr>
              <w:rPr>
                <w:rFonts w:cs="Poppins"/>
                <w:sz w:val="22"/>
                <w:szCs w:val="22"/>
                <w:lang w:val="en-GB"/>
              </w:rPr>
            </w:pPr>
            <w:r w:rsidRPr="006C3DEB">
              <w:rPr>
                <w:rFonts w:cs="Poppins"/>
                <w:sz w:val="22"/>
                <w:szCs w:val="22"/>
                <w:lang w:val="sr-Cyrl"/>
              </w:rPr>
              <w:t>Фаза 5Е</w:t>
            </w:r>
          </w:p>
        </w:tc>
        <w:tc>
          <w:tcPr>
            <w:tcW w:w="7303" w:type="dxa"/>
            <w:gridSpan w:val="2"/>
            <w:shd w:val="clear" w:color="auto" w:fill="FBF7F7"/>
          </w:tcPr>
          <w:p w14:paraId="5D665AC7" w14:textId="29F18923" w:rsidR="00012EF0" w:rsidRPr="006C3DEB" w:rsidRDefault="1892865A"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Explore, explain и elaborate (упознај се, објасни, разради)</w:t>
            </w:r>
          </w:p>
        </w:tc>
      </w:tr>
      <w:tr w:rsidR="00012EF0" w:rsidRPr="006C3DEB" w14:paraId="3C0B341D" w14:textId="77777777" w:rsidTr="1892865A">
        <w:trPr>
          <w:cnfStyle w:val="000000100000" w:firstRow="0" w:lastRow="0" w:firstColumn="0" w:lastColumn="0" w:oddVBand="0" w:evenVBand="0" w:oddHBand="1" w:evenHBand="0" w:firstRowFirstColumn="0" w:firstRowLastColumn="0" w:lastRowFirstColumn="0" w:lastRowLastColumn="0"/>
          <w:trHeight w:val="318"/>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0D059CD3" w14:textId="77777777" w:rsidR="00012EF0" w:rsidRPr="006C3DEB" w:rsidRDefault="00012EF0" w:rsidP="002319E9">
            <w:pPr>
              <w:rPr>
                <w:rFonts w:cs="Poppins"/>
                <w:sz w:val="22"/>
                <w:szCs w:val="22"/>
                <w:lang w:val="en-GB"/>
              </w:rPr>
            </w:pPr>
            <w:r w:rsidRPr="006C3DEB">
              <w:rPr>
                <w:rFonts w:cs="Poppins"/>
                <w:sz w:val="22"/>
                <w:szCs w:val="22"/>
                <w:lang w:val="sr-Cyrl"/>
              </w:rPr>
              <w:t xml:space="preserve">Предмет </w:t>
            </w:r>
          </w:p>
        </w:tc>
        <w:tc>
          <w:tcPr>
            <w:tcW w:w="6177" w:type="dxa"/>
            <w:shd w:val="clear" w:color="auto" w:fill="F2E7E6"/>
          </w:tcPr>
          <w:p w14:paraId="2B5DFDE8" w14:textId="77777777" w:rsidR="00012EF0" w:rsidRPr="006C3DEB" w:rsidRDefault="00012EF0" w:rsidP="002319E9">
            <w:pPr>
              <w:spacing w:after="200"/>
              <w:cnfStyle w:val="000000100000" w:firstRow="0" w:lastRow="0" w:firstColumn="0" w:lastColumn="0" w:oddVBand="0" w:evenVBand="0" w:oddHBand="1" w:evenHBand="0" w:firstRowFirstColumn="0" w:firstRowLastColumn="0" w:lastRowFirstColumn="0" w:lastRowLastColumn="0"/>
              <w:rPr>
                <w:rFonts w:cs="Poppins"/>
                <w:sz w:val="16"/>
                <w:szCs w:val="16"/>
                <w:lang w:val="en-GB"/>
              </w:rPr>
            </w:pPr>
            <w:r w:rsidRPr="006C3DEB">
              <w:rPr>
                <w:rFonts w:cs="Poppins"/>
                <w:sz w:val="16"/>
                <w:szCs w:val="16"/>
                <w:lang w:val="sr-Cyrl"/>
              </w:rPr>
              <w:t xml:space="preserve"> Географија</w:t>
            </w:r>
          </w:p>
        </w:tc>
        <w:tc>
          <w:tcPr>
            <w:tcW w:w="1126" w:type="dxa"/>
            <w:shd w:val="clear" w:color="auto" w:fill="F2E7E6"/>
          </w:tcPr>
          <w:p w14:paraId="4FE26A0C"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p>
        </w:tc>
      </w:tr>
      <w:tr w:rsidR="00012EF0" w:rsidRPr="006C3DEB" w14:paraId="62632E57" w14:textId="77777777" w:rsidTr="1892865A">
        <w:trPr>
          <w:trHeight w:val="63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14DB09A4" w14:textId="77777777" w:rsidR="00012EF0" w:rsidRPr="006C3DEB" w:rsidRDefault="00012EF0" w:rsidP="002319E9">
            <w:pPr>
              <w:rPr>
                <w:rFonts w:cs="Poppins"/>
                <w:sz w:val="22"/>
                <w:szCs w:val="22"/>
                <w:lang w:val="en-GB"/>
              </w:rPr>
            </w:pPr>
            <w:r w:rsidRPr="006C3DEB">
              <w:rPr>
                <w:rFonts w:eastAsia="Arial" w:cs="Poppins"/>
                <w:sz w:val="22"/>
                <w:szCs w:val="22"/>
                <w:lang w:val="sr-Cyrl"/>
              </w:rPr>
              <w:t>Влажност II</w:t>
            </w:r>
          </w:p>
        </w:tc>
        <w:tc>
          <w:tcPr>
            <w:tcW w:w="6177" w:type="dxa"/>
            <w:shd w:val="clear" w:color="auto" w:fill="FBF7F7"/>
          </w:tcPr>
          <w:p w14:paraId="320D8889" w14:textId="2361BEA4" w:rsidR="00012EF0" w:rsidRPr="006C3DEB" w:rsidRDefault="00012EF0" w:rsidP="002319E9">
            <w:pPr>
              <w:jc w:val="both"/>
              <w:cnfStyle w:val="000000000000" w:firstRow="0" w:lastRow="0" w:firstColumn="0" w:lastColumn="0" w:oddVBand="0" w:evenVBand="0" w:oddHBand="0" w:evenHBand="0" w:firstRowFirstColumn="0" w:firstRowLastColumn="0" w:lastRowFirstColumn="0" w:lastRowLastColumn="0"/>
              <w:rPr>
                <w:lang w:val="en-GB"/>
              </w:rPr>
            </w:pPr>
            <w:r w:rsidRPr="006C3DEB">
              <w:rPr>
                <w:rFonts w:cs="Poppins"/>
                <w:sz w:val="16"/>
                <w:szCs w:val="16"/>
                <w:lang w:val="sr-Cyrl"/>
              </w:rPr>
              <w:t>Свака група узима свој узорак из пећнице или рерне, оставља га да се охлади и поново га мери. Израчунајте % влажности земљишта коришћењем формуле из табеле (</w:t>
            </w:r>
            <w:r w:rsidR="00150A9E" w:rsidRPr="006C3DEB">
              <w:rPr>
                <w:rFonts w:cs="Poppins"/>
                <w:sz w:val="16"/>
                <w:szCs w:val="16"/>
                <w:lang w:val="sr-Cyrl"/>
              </w:rPr>
              <w:fldChar w:fldCharType="begin"/>
            </w:r>
            <w:r w:rsidR="00150A9E" w:rsidRPr="006C3DEB">
              <w:rPr>
                <w:rFonts w:cs="Poppins"/>
                <w:sz w:val="16"/>
                <w:szCs w:val="16"/>
                <w:lang w:val="sr-Cyrl"/>
              </w:rPr>
              <w:instrText xml:space="preserve"> REF _Ref182317331 \h  \* MERGEFORMAT </w:instrText>
            </w:r>
            <w:r w:rsidR="00150A9E" w:rsidRPr="006C3DEB">
              <w:rPr>
                <w:rFonts w:cs="Poppins"/>
                <w:sz w:val="16"/>
                <w:szCs w:val="16"/>
                <w:lang w:val="sr-Cyrl"/>
              </w:rPr>
            </w:r>
            <w:r w:rsidR="00150A9E" w:rsidRPr="006C3DEB">
              <w:rPr>
                <w:rFonts w:cs="Poppins"/>
                <w:sz w:val="16"/>
                <w:szCs w:val="16"/>
                <w:lang w:val="sr-Cyrl"/>
              </w:rPr>
              <w:fldChar w:fldCharType="separate"/>
            </w:r>
            <w:r w:rsidR="00F53F43" w:rsidRPr="006C3DEB">
              <w:rPr>
                <w:sz w:val="16"/>
                <w:szCs w:val="16"/>
                <w:lang w:val="sr-Cyrl"/>
              </w:rPr>
              <w:t>Додатак 2 - Табела</w:t>
            </w:r>
            <w:r w:rsidR="00150A9E" w:rsidRPr="006C3DEB">
              <w:rPr>
                <w:rFonts w:cs="Poppins"/>
                <w:sz w:val="16"/>
                <w:szCs w:val="16"/>
                <w:lang w:val="sr-Cyrl"/>
              </w:rPr>
              <w:fldChar w:fldCharType="end"/>
            </w:r>
            <w:r w:rsidR="00150A9E" w:rsidRPr="006C3DEB">
              <w:rPr>
                <w:rFonts w:cs="Poppins"/>
                <w:sz w:val="16"/>
                <w:szCs w:val="16"/>
                <w:lang w:val="sr-Cyrl"/>
              </w:rPr>
              <w:t>).</w:t>
            </w:r>
          </w:p>
        </w:tc>
        <w:tc>
          <w:tcPr>
            <w:tcW w:w="1126" w:type="dxa"/>
            <w:shd w:val="clear" w:color="auto" w:fill="FBF7F7"/>
          </w:tcPr>
          <w:p w14:paraId="4C3BACD6" w14:textId="77777777" w:rsidR="00012EF0" w:rsidRPr="006C3DEB"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10</w:t>
            </w:r>
          </w:p>
          <w:p w14:paraId="28626902" w14:textId="77777777" w:rsidR="00012EF0" w:rsidRPr="006C3DEB"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минута</w:t>
            </w:r>
          </w:p>
        </w:tc>
      </w:tr>
      <w:tr w:rsidR="00012EF0" w:rsidRPr="006C3DEB" w14:paraId="3805AF4A" w14:textId="77777777" w:rsidTr="1892865A">
        <w:trPr>
          <w:cnfStyle w:val="000000100000" w:firstRow="0" w:lastRow="0" w:firstColumn="0" w:lastColumn="0" w:oddVBand="0" w:evenVBand="0" w:oddHBand="1" w:evenHBand="0" w:firstRowFirstColumn="0" w:firstRowLastColumn="0" w:lastRowFirstColumn="0" w:lastRowLastColumn="0"/>
          <w:trHeight w:val="63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11F5BDCA" w14:textId="77777777" w:rsidR="00012EF0" w:rsidRPr="006C3DEB" w:rsidRDefault="00012EF0" w:rsidP="002319E9">
            <w:pPr>
              <w:rPr>
                <w:rFonts w:eastAsia="Arial" w:cs="Poppins"/>
                <w:sz w:val="22"/>
                <w:szCs w:val="22"/>
                <w:lang w:val="en-GB"/>
              </w:rPr>
            </w:pPr>
            <w:r w:rsidRPr="006C3DEB">
              <w:rPr>
                <w:rFonts w:eastAsia="Arial" w:cs="Poppins"/>
                <w:sz w:val="22"/>
                <w:szCs w:val="22"/>
                <w:lang w:val="sr-Cyrl"/>
              </w:rPr>
              <w:t>Дискусија</w:t>
            </w:r>
          </w:p>
        </w:tc>
        <w:tc>
          <w:tcPr>
            <w:tcW w:w="6177" w:type="dxa"/>
            <w:shd w:val="clear" w:color="auto" w:fill="F2E7E6"/>
          </w:tcPr>
          <w:p w14:paraId="1B7E9D5E" w14:textId="4AB10AEF" w:rsidR="00012EF0" w:rsidRPr="00E87BB1" w:rsidRDefault="00012EF0" w:rsidP="002319E9">
            <w:pPr>
              <w:jc w:val="both"/>
              <w:cnfStyle w:val="000000100000" w:firstRow="0" w:lastRow="0" w:firstColumn="0" w:lastColumn="0" w:oddVBand="0" w:evenVBand="0" w:oddHBand="1" w:evenHBand="0" w:firstRowFirstColumn="0" w:firstRowLastColumn="0" w:lastRowFirstColumn="0" w:lastRowLastColumn="0"/>
              <w:rPr>
                <w:rFonts w:cs="Poppins"/>
                <w:sz w:val="16"/>
                <w:szCs w:val="16"/>
                <w:lang w:val="sr-Cyrl"/>
              </w:rPr>
            </w:pPr>
            <w:r w:rsidRPr="006C3DEB">
              <w:rPr>
                <w:rFonts w:cs="Poppins"/>
                <w:sz w:val="16"/>
                <w:szCs w:val="16"/>
                <w:lang w:val="sr-Cyrl"/>
              </w:rPr>
              <w:t>Поделите добијене резултате. Размислите о томе да ли је земљиште у нашем граду плодно или не и шта би се могло учинити да се задржи и/или поврати његова плодност. Професор им говори о регенеративној пољопривреди са видеом (</w:t>
            </w:r>
            <w:hyperlink r:id="rId39" w:history="1">
              <w:r w:rsidRPr="006C3DEB">
                <w:rPr>
                  <w:rStyle w:val="Hyperlink"/>
                  <w:rFonts w:cs="Poppins"/>
                  <w:sz w:val="16"/>
                  <w:szCs w:val="16"/>
                  <w:lang w:val="sr-Cyrl"/>
                </w:rPr>
                <w:t>опција 1</w:t>
              </w:r>
            </w:hyperlink>
            <w:r w:rsidRPr="006C3DEB">
              <w:rPr>
                <w:rFonts w:cs="Poppins"/>
                <w:sz w:val="16"/>
                <w:szCs w:val="16"/>
                <w:lang w:val="sr-Cyrl"/>
              </w:rPr>
              <w:t xml:space="preserve">, </w:t>
            </w:r>
            <w:hyperlink r:id="rId40" w:history="1">
              <w:r w:rsidRPr="006C3DEB">
                <w:rPr>
                  <w:rStyle w:val="Hyperlink"/>
                  <w:rFonts w:cs="Poppins"/>
                  <w:sz w:val="16"/>
                  <w:szCs w:val="16"/>
                  <w:lang w:val="sr-Cyrl"/>
                </w:rPr>
                <w:t>опција 2</w:t>
              </w:r>
            </w:hyperlink>
            <w:r w:rsidRPr="006C3DEB">
              <w:rPr>
                <w:rFonts w:cs="Poppins"/>
                <w:sz w:val="16"/>
                <w:szCs w:val="16"/>
                <w:lang w:val="sr-Cyrl"/>
              </w:rPr>
              <w:t>).</w:t>
            </w:r>
          </w:p>
          <w:p w14:paraId="6367CE5A" w14:textId="77777777" w:rsidR="00012EF0" w:rsidRPr="00E87BB1" w:rsidRDefault="00012EF0" w:rsidP="002319E9">
            <w:pPr>
              <w:jc w:val="both"/>
              <w:cnfStyle w:val="000000100000" w:firstRow="0" w:lastRow="0" w:firstColumn="0" w:lastColumn="0" w:oddVBand="0" w:evenVBand="0" w:oddHBand="1" w:evenHBand="0" w:firstRowFirstColumn="0" w:firstRowLastColumn="0" w:lastRowFirstColumn="0" w:lastRowLastColumn="0"/>
              <w:rPr>
                <w:rFonts w:cs="Poppins"/>
                <w:sz w:val="16"/>
                <w:szCs w:val="16"/>
                <w:lang w:val="sr-Cyrl"/>
              </w:rPr>
            </w:pPr>
            <w:r w:rsidRPr="006C3DEB">
              <w:rPr>
                <w:rFonts w:cs="Poppins"/>
                <w:sz w:val="16"/>
                <w:szCs w:val="16"/>
                <w:lang w:val="sr-Cyrl"/>
              </w:rPr>
              <w:t>Опис видеа 1: Регенеративна пољопривреда је ефективан начин да се поврати биодиверзитет и стабилизује клима, али шта је то тачно? У овом видеу се говори о три различите регенеративне праксе које имају висок потенцијал и у производњи хране и у лечењу земље.</w:t>
            </w:r>
          </w:p>
          <w:p w14:paraId="20643D2C" w14:textId="77777777" w:rsidR="00012EF0" w:rsidRPr="00E87BB1"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sr-Cyrl"/>
              </w:rPr>
            </w:pPr>
            <w:r w:rsidRPr="006C3DEB">
              <w:rPr>
                <w:rFonts w:cs="Poppins"/>
                <w:sz w:val="16"/>
                <w:szCs w:val="16"/>
                <w:lang w:val="sr-Cyrl"/>
              </w:rPr>
              <w:t xml:space="preserve">Опис видеа 2: Регенеративна пољопривреда нам може помоћи и у борби против утицаја климатских промена док опорављамо екосистеме, кружењу воде и угљеника и подстицање економског раста. Али шта је регенеративна пољопривреда? NRDC је желела да сазна више од пољопривредника и сељака </w:t>
            </w:r>
            <w:r w:rsidRPr="006C3DEB">
              <w:rPr>
                <w:rFonts w:cs="Poppins"/>
                <w:sz w:val="16"/>
                <w:szCs w:val="16"/>
                <w:lang w:val="sr-Cyrl"/>
              </w:rPr>
              <w:lastRenderedPageBreak/>
              <w:t xml:space="preserve">који раде на земљи, тако да смо интервјуисали 113 узгајивача и рекли су нам шта за њих значи регенеративна пољопривреда. Сазнали смо да је регенеративна пољопривреда више од саме пољопривреде. Овај видео, произведен у сарадњи са филмом Kiss the Ground, резимира шта је регенеративна пољопривреда, по речима пољопривредника и сељака с којима смо разговарали. </w:t>
            </w:r>
          </w:p>
        </w:tc>
        <w:tc>
          <w:tcPr>
            <w:tcW w:w="1126" w:type="dxa"/>
            <w:shd w:val="clear" w:color="auto" w:fill="F2E7E6"/>
          </w:tcPr>
          <w:p w14:paraId="408B78BB" w14:textId="77777777" w:rsidR="00012EF0" w:rsidRPr="006C3DEB" w:rsidRDefault="00012EF0"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lastRenderedPageBreak/>
              <w:t xml:space="preserve">15 </w:t>
            </w:r>
          </w:p>
          <w:p w14:paraId="41A37D2B"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минута</w:t>
            </w:r>
          </w:p>
        </w:tc>
      </w:tr>
      <w:tr w:rsidR="00012EF0" w:rsidRPr="006C3DEB" w14:paraId="6FE0E295" w14:textId="77777777" w:rsidTr="1892865A">
        <w:trPr>
          <w:trHeight w:val="63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4D228D76" w14:textId="1FC43F71" w:rsidR="00012EF0" w:rsidRPr="006C3DEB" w:rsidRDefault="00012EF0" w:rsidP="002319E9">
            <w:pPr>
              <w:rPr>
                <w:lang w:val="en-GB"/>
              </w:rPr>
            </w:pPr>
            <w:r w:rsidRPr="006C3DEB">
              <w:rPr>
                <w:rFonts w:eastAsia="Arial" w:cs="Poppins"/>
                <w:sz w:val="22"/>
                <w:szCs w:val="22"/>
                <w:lang w:val="sr-Cyrl"/>
              </w:rPr>
              <w:t>Извоз података I</w:t>
            </w:r>
          </w:p>
          <w:p w14:paraId="4199D111" w14:textId="77777777" w:rsidR="00012EF0" w:rsidRPr="006C3DEB" w:rsidRDefault="00012EF0" w:rsidP="002319E9">
            <w:pPr>
              <w:rPr>
                <w:rFonts w:eastAsia="Arial" w:cs="Poppins"/>
                <w:sz w:val="22"/>
                <w:szCs w:val="22"/>
                <w:lang w:val="en-GB"/>
              </w:rPr>
            </w:pPr>
          </w:p>
        </w:tc>
        <w:tc>
          <w:tcPr>
            <w:tcW w:w="6177" w:type="dxa"/>
            <w:shd w:val="clear" w:color="auto" w:fill="FBF7F7"/>
          </w:tcPr>
          <w:p w14:paraId="44F653EA" w14:textId="533F1E6F" w:rsidR="00012EF0" w:rsidRPr="00E87BB1" w:rsidRDefault="00012EF0" w:rsidP="002319E9">
            <w:pPr>
              <w:jc w:val="both"/>
              <w:cnfStyle w:val="000000000000" w:firstRow="0" w:lastRow="0" w:firstColumn="0" w:lastColumn="0" w:oddVBand="0" w:evenVBand="0" w:oddHBand="0" w:evenHBand="0" w:firstRowFirstColumn="0" w:firstRowLastColumn="0" w:lastRowFirstColumn="0" w:lastRowLastColumn="0"/>
              <w:rPr>
                <w:rFonts w:cs="Poppins"/>
                <w:sz w:val="16"/>
                <w:szCs w:val="16"/>
                <w:lang w:val="sr-Cyrl"/>
              </w:rPr>
            </w:pPr>
            <w:r w:rsidRPr="006C3DEB">
              <w:rPr>
                <w:rFonts w:cs="Poppins"/>
                <w:sz w:val="16"/>
                <w:szCs w:val="16"/>
                <w:lang w:val="sr-Cyrl"/>
              </w:rPr>
              <w:t xml:space="preserve">Након спровођења неопходних експеримената и прикупљања свих параметара о различитим типовима земљишта, ученици (у групама од по четворо) размишљају о карактеристикама сваког типа проучаваног земљишта користећи неки од алата за интерактивне мапе (нпр. </w:t>
            </w:r>
            <w:hyperlink r:id="rId41" w:history="1">
              <w:r w:rsidRPr="006C3DEB">
                <w:rPr>
                  <w:rStyle w:val="Hyperlink"/>
                  <w:rFonts w:cs="Poppins"/>
                  <w:sz w:val="16"/>
                  <w:szCs w:val="16"/>
                  <w:lang w:val="sr-Cyrl"/>
                </w:rPr>
                <w:t>MyMaps</w:t>
              </w:r>
            </w:hyperlink>
            <w:r w:rsidRPr="006C3DEB">
              <w:rPr>
                <w:rFonts w:cs="Poppins"/>
                <w:sz w:val="16"/>
                <w:szCs w:val="16"/>
                <w:lang w:val="sr-Cyrl"/>
              </w:rPr>
              <w:t xml:space="preserve"> или </w:t>
            </w:r>
            <w:hyperlink r:id="rId42" w:history="1">
              <w:r w:rsidRPr="006C3DEB">
                <w:rPr>
                  <w:rStyle w:val="Hyperlink"/>
                  <w:rFonts w:cs="Poppins"/>
                  <w:sz w:val="16"/>
                  <w:szCs w:val="16"/>
                  <w:lang w:val="sr-Cyrl"/>
                </w:rPr>
                <w:t>Bing</w:t>
              </w:r>
            </w:hyperlink>
            <w:r w:rsidRPr="006C3DEB">
              <w:rPr>
                <w:rFonts w:cs="Poppins"/>
                <w:sz w:val="16"/>
                <w:szCs w:val="16"/>
                <w:lang w:val="sr-Cyrl"/>
              </w:rPr>
              <w:t xml:space="preserve">), који се користе као географски информациони систем (GIS). С тим алатом можемо да радимо са геопросторним подацима, обрађујемо, анализирамо и презентујемо просторне податке. </w:t>
            </w:r>
          </w:p>
          <w:p w14:paraId="38FE1093" w14:textId="77777777" w:rsidR="00012EF0" w:rsidRPr="00E87BB1" w:rsidRDefault="00012EF0" w:rsidP="002319E9">
            <w:pPr>
              <w:jc w:val="both"/>
              <w:cnfStyle w:val="000000000000" w:firstRow="0" w:lastRow="0" w:firstColumn="0" w:lastColumn="0" w:oddVBand="0" w:evenVBand="0" w:oddHBand="0" w:evenHBand="0" w:firstRowFirstColumn="0" w:firstRowLastColumn="0" w:lastRowFirstColumn="0" w:lastRowLastColumn="0"/>
              <w:rPr>
                <w:rFonts w:cs="Poppins"/>
                <w:sz w:val="16"/>
                <w:szCs w:val="16"/>
                <w:lang w:val="sr-Cyrl"/>
              </w:rPr>
            </w:pPr>
            <w:r w:rsidRPr="006C3DEB">
              <w:rPr>
                <w:rFonts w:cs="Poppins"/>
                <w:sz w:val="16"/>
                <w:szCs w:val="16"/>
                <w:lang w:val="sr-Cyrl"/>
              </w:rPr>
              <w:t>Претходно, професор припрема мапу са једним слојем под именом „влажност“. Свака група мора да постави чиоду на координате где су прикупили земљиште. Ту записују влажност земљишта и описују земљиште. На крају, додају слику подручја. Чиоду треба да подесе да буде црвена, жута или зелена у зависности од добијених података (зелена - велика влажност, жута - средња влажност и црвена - мала влажност).</w:t>
            </w:r>
          </w:p>
          <w:p w14:paraId="05CEA5B5" w14:textId="58351391" w:rsidR="00012EF0" w:rsidRPr="00E87BB1"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sr-Cyrl"/>
              </w:rPr>
            </w:pPr>
            <w:r w:rsidRPr="006C3DEB">
              <w:rPr>
                <w:rFonts w:cs="Poppins"/>
                <w:sz w:val="16"/>
                <w:szCs w:val="16"/>
                <w:lang w:val="sr-Cyrl"/>
              </w:rPr>
              <w:t>Професор прави друга два слоја: задржавање хранљивих материја и органска материја. Поступак је исти за сваки слој. Ученици праве чиоду близу претходне, бирају одговарајућу боју на основу резултата, записују их и копирају исти опис земљишта и учитавају слику.</w:t>
            </w:r>
          </w:p>
        </w:tc>
        <w:tc>
          <w:tcPr>
            <w:tcW w:w="1126" w:type="dxa"/>
            <w:shd w:val="clear" w:color="auto" w:fill="FBF7F7"/>
          </w:tcPr>
          <w:p w14:paraId="63B7BD1C"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 xml:space="preserve">30 </w:t>
            </w:r>
          </w:p>
          <w:p w14:paraId="1ADEC965" w14:textId="77777777" w:rsidR="00012EF0" w:rsidRPr="006C3DEB"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минута</w:t>
            </w:r>
          </w:p>
        </w:tc>
      </w:tr>
      <w:tr w:rsidR="00012EF0" w:rsidRPr="006C3DEB" w14:paraId="706F3D39" w14:textId="77777777" w:rsidTr="1892865A">
        <w:trPr>
          <w:cnfStyle w:val="000000100000" w:firstRow="0" w:lastRow="0" w:firstColumn="0" w:lastColumn="0" w:oddVBand="0" w:evenVBand="0" w:oddHBand="1" w:evenHBand="0" w:firstRowFirstColumn="0" w:firstRowLastColumn="0" w:lastRowFirstColumn="0" w:lastRowLastColumn="0"/>
          <w:trHeight w:val="63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2161657E" w14:textId="77777777" w:rsidR="00012EF0" w:rsidRPr="006C3DEB" w:rsidRDefault="00012EF0" w:rsidP="002319E9">
            <w:pPr>
              <w:rPr>
                <w:rFonts w:eastAsia="Arial" w:cs="Poppins"/>
                <w:sz w:val="22"/>
                <w:szCs w:val="22"/>
                <w:lang w:val="en-GB"/>
              </w:rPr>
            </w:pPr>
            <w:r w:rsidRPr="006C3DEB">
              <w:rPr>
                <w:rFonts w:eastAsia="Arial" w:cs="Poppins"/>
                <w:sz w:val="22"/>
                <w:szCs w:val="22"/>
                <w:lang w:val="sr-Cyrl"/>
              </w:rPr>
              <w:t xml:space="preserve"> Производи учења</w:t>
            </w:r>
          </w:p>
        </w:tc>
        <w:tc>
          <w:tcPr>
            <w:tcW w:w="6177" w:type="dxa"/>
            <w:shd w:val="clear" w:color="auto" w:fill="F2E7E6"/>
          </w:tcPr>
          <w:p w14:paraId="307F53E3"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 xml:space="preserve">Интерактивна мапа (GIS). Препоручује се да се то прикаже на дигиталној мапи (нпр. </w:t>
            </w:r>
            <w:hyperlink r:id="rId43" w:history="1">
              <w:hyperlink r:id="rId44" w:history="1">
                <w:r w:rsidRPr="006C3DEB">
                  <w:rPr>
                    <w:rFonts w:eastAsia="Arial" w:cs="Poppins"/>
                    <w:sz w:val="16"/>
                    <w:szCs w:val="16"/>
                    <w:lang w:val="sr-Cyrl"/>
                  </w:rPr>
                  <w:t xml:space="preserve">Google </w:t>
                </w:r>
                <w:r w:rsidRPr="006C3DEB">
                  <w:rPr>
                    <w:rStyle w:val="Hyperlink"/>
                    <w:rFonts w:eastAsia="Arial" w:cs="Poppins"/>
                    <w:color w:val="auto"/>
                    <w:sz w:val="16"/>
                    <w:szCs w:val="16"/>
                    <w:lang w:val="sr-Cyrl"/>
                  </w:rPr>
                  <w:t>MyMaps</w:t>
                </w:r>
              </w:hyperlink>
            </w:hyperlink>
            <w:r w:rsidRPr="006C3DEB">
              <w:rPr>
                <w:rFonts w:eastAsia="Arial" w:cs="Poppins"/>
                <w:sz w:val="16"/>
                <w:szCs w:val="16"/>
                <w:lang w:val="sr-Cyrl"/>
              </w:rPr>
              <w:t>).</w:t>
            </w:r>
          </w:p>
        </w:tc>
        <w:tc>
          <w:tcPr>
            <w:tcW w:w="1126" w:type="dxa"/>
            <w:shd w:val="clear" w:color="auto" w:fill="F2E7E6"/>
          </w:tcPr>
          <w:p w14:paraId="1FC1FF63"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p>
        </w:tc>
      </w:tr>
      <w:tr w:rsidR="00012EF0" w:rsidRPr="006C3DEB" w14:paraId="0BD98642" w14:textId="77777777" w:rsidTr="1892865A">
        <w:trPr>
          <w:trHeight w:val="327"/>
        </w:trPr>
        <w:tc>
          <w:tcPr>
            <w:cnfStyle w:val="001000000000" w:firstRow="0" w:lastRow="0" w:firstColumn="1" w:lastColumn="0" w:oddVBand="0" w:evenVBand="0" w:oddHBand="0" w:evenHBand="0" w:firstRowFirstColumn="0" w:firstRowLastColumn="0" w:lastRowFirstColumn="0" w:lastRowLastColumn="0"/>
            <w:tcW w:w="9343" w:type="dxa"/>
            <w:gridSpan w:val="3"/>
            <w:shd w:val="clear" w:color="auto" w:fill="9E5650"/>
          </w:tcPr>
          <w:p w14:paraId="768C9FC0" w14:textId="77777777" w:rsidR="00012EF0" w:rsidRPr="006C3DEB" w:rsidRDefault="00012EF0" w:rsidP="002319E9">
            <w:pPr>
              <w:jc w:val="center"/>
              <w:rPr>
                <w:rFonts w:eastAsia="Arial" w:cs="Poppins"/>
                <w:b w:val="0"/>
                <w:bCs w:val="0"/>
                <w:sz w:val="22"/>
                <w:szCs w:val="22"/>
                <w:lang w:val="en-GB"/>
              </w:rPr>
            </w:pPr>
            <w:r w:rsidRPr="006C3DEB">
              <w:rPr>
                <w:rFonts w:eastAsia="Arial" w:cs="Poppins"/>
                <w:sz w:val="22"/>
                <w:szCs w:val="22"/>
                <w:lang w:val="sr-Cyrl"/>
              </w:rPr>
              <w:t>5. час</w:t>
            </w:r>
          </w:p>
        </w:tc>
      </w:tr>
      <w:tr w:rsidR="00012EF0" w:rsidRPr="006C3DEB" w14:paraId="71BE3A97" w14:textId="77777777" w:rsidTr="1892865A">
        <w:trPr>
          <w:cnfStyle w:val="000000100000" w:firstRow="0" w:lastRow="0" w:firstColumn="0" w:lastColumn="0" w:oddVBand="0" w:evenVBand="0" w:oddHBand="1" w:evenHBand="0" w:firstRowFirstColumn="0" w:firstRowLastColumn="0" w:lastRowFirstColumn="0" w:lastRowLastColumn="0"/>
          <w:trHeight w:val="36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3ACAF886" w14:textId="6BF528A0" w:rsidR="00012EF0" w:rsidRPr="006C3DEB" w:rsidRDefault="1892865A" w:rsidP="002319E9">
            <w:pPr>
              <w:rPr>
                <w:rFonts w:cs="Poppins"/>
                <w:sz w:val="22"/>
                <w:szCs w:val="22"/>
                <w:lang w:val="en-GB"/>
              </w:rPr>
            </w:pPr>
            <w:r w:rsidRPr="006C3DEB">
              <w:rPr>
                <w:rFonts w:cs="Poppins"/>
                <w:sz w:val="22"/>
                <w:szCs w:val="22"/>
                <w:lang w:val="sr-Cyrl"/>
              </w:rPr>
              <w:t>Фаза 5Е</w:t>
            </w:r>
          </w:p>
        </w:tc>
        <w:tc>
          <w:tcPr>
            <w:tcW w:w="7303" w:type="dxa"/>
            <w:gridSpan w:val="2"/>
            <w:shd w:val="clear" w:color="auto" w:fill="FBF7F7"/>
          </w:tcPr>
          <w:p w14:paraId="6233A142" w14:textId="51DF778E" w:rsidR="00012EF0" w:rsidRPr="006C3DEB" w:rsidRDefault="1892865A" w:rsidP="002319E9">
            <w:pPr>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Elaborate and evaluate (разради, оцени)</w:t>
            </w:r>
          </w:p>
        </w:tc>
      </w:tr>
      <w:tr w:rsidR="00012EF0" w:rsidRPr="006C3DEB" w14:paraId="603550D1" w14:textId="77777777" w:rsidTr="1892865A">
        <w:trPr>
          <w:trHeight w:val="36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33004F0B" w14:textId="77777777" w:rsidR="00012EF0" w:rsidRPr="006C3DEB" w:rsidRDefault="00012EF0" w:rsidP="002319E9">
            <w:pPr>
              <w:rPr>
                <w:rFonts w:cs="Poppins"/>
                <w:sz w:val="22"/>
                <w:szCs w:val="22"/>
                <w:lang w:val="en-GB"/>
              </w:rPr>
            </w:pPr>
            <w:r w:rsidRPr="006C3DEB">
              <w:rPr>
                <w:rFonts w:cs="Poppins"/>
                <w:sz w:val="22"/>
                <w:szCs w:val="22"/>
                <w:lang w:val="sr-Cyrl"/>
              </w:rPr>
              <w:t>Предмет 5</w:t>
            </w:r>
          </w:p>
        </w:tc>
        <w:tc>
          <w:tcPr>
            <w:tcW w:w="6177" w:type="dxa"/>
            <w:shd w:val="clear" w:color="auto" w:fill="F2E7E6"/>
          </w:tcPr>
          <w:p w14:paraId="2DE53443" w14:textId="77777777" w:rsidR="00012EF0" w:rsidRPr="006C3DEB" w:rsidRDefault="00012EF0" w:rsidP="002319E9">
            <w:pPr>
              <w:spacing w:after="200"/>
              <w:cnfStyle w:val="000000000000" w:firstRow="0" w:lastRow="0" w:firstColumn="0" w:lastColumn="0" w:oddVBand="0" w:evenVBand="0" w:oddHBand="0" w:evenHBand="0" w:firstRowFirstColumn="0" w:firstRowLastColumn="0" w:lastRowFirstColumn="0" w:lastRowLastColumn="0"/>
              <w:rPr>
                <w:rFonts w:cs="Poppins"/>
                <w:sz w:val="16"/>
                <w:szCs w:val="16"/>
                <w:lang w:val="en-GB"/>
              </w:rPr>
            </w:pPr>
            <w:r w:rsidRPr="006C3DEB">
              <w:rPr>
                <w:rFonts w:cs="Poppins"/>
                <w:sz w:val="16"/>
                <w:szCs w:val="16"/>
                <w:lang w:val="sr-Cyrl"/>
              </w:rPr>
              <w:t>Географија</w:t>
            </w:r>
          </w:p>
        </w:tc>
        <w:tc>
          <w:tcPr>
            <w:tcW w:w="1126" w:type="dxa"/>
            <w:shd w:val="clear" w:color="auto" w:fill="F2E7E6"/>
          </w:tcPr>
          <w:p w14:paraId="4D12AAF5" w14:textId="77777777" w:rsidR="00012EF0" w:rsidRPr="006C3DEB" w:rsidRDefault="00012EF0" w:rsidP="002319E9">
            <w:pPr>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p>
        </w:tc>
      </w:tr>
      <w:tr w:rsidR="00012EF0" w:rsidRPr="006C3DEB" w14:paraId="19FDBB65" w14:textId="77777777" w:rsidTr="1892865A">
        <w:trPr>
          <w:cnfStyle w:val="000000100000" w:firstRow="0" w:lastRow="0" w:firstColumn="0" w:lastColumn="0" w:oddVBand="0" w:evenVBand="0" w:oddHBand="1" w:evenHBand="0" w:firstRowFirstColumn="0" w:firstRowLastColumn="0" w:lastRowFirstColumn="0" w:lastRowLastColumn="0"/>
          <w:trHeight w:val="705"/>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6EEC247E" w14:textId="7673AB2C" w:rsidR="00012EF0" w:rsidRPr="006C3DEB" w:rsidRDefault="00012EF0" w:rsidP="002319E9">
            <w:pPr>
              <w:rPr>
                <w:rFonts w:eastAsia="Arial" w:cs="Poppins"/>
                <w:sz w:val="22"/>
                <w:szCs w:val="22"/>
                <w:lang w:val="en-GB"/>
              </w:rPr>
            </w:pPr>
            <w:r w:rsidRPr="006C3DEB">
              <w:rPr>
                <w:rFonts w:eastAsia="Arial" w:cs="Poppins"/>
                <w:sz w:val="22"/>
                <w:szCs w:val="22"/>
                <w:lang w:val="sr-Cyrl"/>
              </w:rPr>
              <w:t>Извоз података II</w:t>
            </w:r>
          </w:p>
        </w:tc>
        <w:tc>
          <w:tcPr>
            <w:tcW w:w="6177" w:type="dxa"/>
            <w:shd w:val="clear" w:color="auto" w:fill="FBF7F7"/>
          </w:tcPr>
          <w:p w14:paraId="7440E1D1"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Завршите интерактивну и колаборативну мапу (по потреби).</w:t>
            </w:r>
          </w:p>
        </w:tc>
        <w:tc>
          <w:tcPr>
            <w:tcW w:w="1126" w:type="dxa"/>
            <w:shd w:val="clear" w:color="auto" w:fill="FBF7F7"/>
          </w:tcPr>
          <w:p w14:paraId="78240C6D"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15 минута</w:t>
            </w:r>
          </w:p>
        </w:tc>
      </w:tr>
      <w:tr w:rsidR="00012EF0" w:rsidRPr="006C3DEB" w14:paraId="64574BF1" w14:textId="77777777" w:rsidTr="1892865A">
        <w:trPr>
          <w:trHeight w:val="723"/>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360AC6AB" w14:textId="011F1062" w:rsidR="00012EF0" w:rsidRPr="006C3DEB" w:rsidRDefault="00012EF0" w:rsidP="002319E9">
            <w:pPr>
              <w:rPr>
                <w:rFonts w:eastAsia="Arial" w:cs="Poppins"/>
                <w:sz w:val="22"/>
                <w:szCs w:val="22"/>
                <w:lang w:val="en-GB"/>
              </w:rPr>
            </w:pPr>
            <w:r w:rsidRPr="006C3DEB">
              <w:rPr>
                <w:rFonts w:eastAsia="Arial" w:cs="Poppins"/>
                <w:sz w:val="22"/>
                <w:szCs w:val="22"/>
                <w:lang w:val="sr-Cyrl"/>
              </w:rPr>
              <w:t>тумачење података и закључке</w:t>
            </w:r>
          </w:p>
        </w:tc>
        <w:tc>
          <w:tcPr>
            <w:tcW w:w="6177" w:type="dxa"/>
            <w:shd w:val="clear" w:color="auto" w:fill="F2E7E6"/>
          </w:tcPr>
          <w:p w14:paraId="567451B5" w14:textId="213C81E6" w:rsidR="00012EF0" w:rsidRPr="00E87BB1"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sr-Cyrl"/>
              </w:rPr>
            </w:pPr>
            <w:r w:rsidRPr="006C3DEB">
              <w:rPr>
                <w:rFonts w:eastAsia="Arial" w:cs="Poppins"/>
                <w:sz w:val="16"/>
                <w:szCs w:val="16"/>
                <w:lang w:val="sr-Cyrl"/>
              </w:rPr>
              <w:t>Последњи час је остављен за завршавање увода о подацима (по потреби) и тумачењу добијених података од стране различитих група ученика. Кроз компаративну анализу проучаваних узорака, ученици морају доћи до серије закључака о особинама земљишта у свом најближем окружењу. Као помоћ ученицима у долажењу до закључака, могу се користити питања за размену идеја с првог часа.</w:t>
            </w:r>
          </w:p>
          <w:p w14:paraId="476F6073" w14:textId="77777777" w:rsidR="00012EF0" w:rsidRPr="00E87BB1" w:rsidDel="00FC33D0" w:rsidRDefault="00012EF0" w:rsidP="002319E9">
            <w:pPr>
              <w:spacing w:after="200"/>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sr-Cyrl"/>
              </w:rPr>
            </w:pPr>
            <w:r w:rsidRPr="006C3DEB">
              <w:rPr>
                <w:rFonts w:eastAsia="Arial" w:cs="Poppins"/>
                <w:sz w:val="16"/>
                <w:szCs w:val="16"/>
                <w:lang w:val="sr-Cyrl"/>
              </w:rPr>
              <w:t xml:space="preserve">Коначно, предлаже се прављење песме о земљишту. То могу учинити сами ученици или се то може учинити уз помоћ AI, апликацијама као што су </w:t>
            </w:r>
            <w:hyperlink r:id="rId45" w:history="1">
              <w:hyperlink r:id="rId46">
                <w:r w:rsidRPr="006C3DEB">
                  <w:rPr>
                    <w:rStyle w:val="Hyperlink"/>
                    <w:rFonts w:eastAsia="Arial" w:cs="Poppins"/>
                    <w:sz w:val="16"/>
                    <w:szCs w:val="16"/>
                    <w:lang w:val="sr-Cyrl"/>
                  </w:rPr>
                  <w:t>ChatGPT</w:t>
                </w:r>
              </w:hyperlink>
            </w:hyperlink>
            <w:r w:rsidRPr="006C3DEB">
              <w:rPr>
                <w:rFonts w:eastAsia="Arial" w:cs="Poppins"/>
                <w:sz w:val="16"/>
                <w:szCs w:val="16"/>
                <w:lang w:val="sr-Cyrl"/>
              </w:rPr>
              <w:t xml:space="preserve"> или </w:t>
            </w:r>
            <w:hyperlink r:id="rId47" w:history="1">
              <w:hyperlink r:id="rId48">
                <w:r w:rsidRPr="006C3DEB">
                  <w:rPr>
                    <w:rStyle w:val="Hyperlink"/>
                    <w:rFonts w:eastAsia="Arial" w:cs="Poppins"/>
                    <w:sz w:val="16"/>
                    <w:szCs w:val="16"/>
                    <w:lang w:val="sr-Cyrl"/>
                  </w:rPr>
                  <w:t>SUNO</w:t>
                </w:r>
              </w:hyperlink>
            </w:hyperlink>
            <w:r w:rsidRPr="006C3DEB">
              <w:rPr>
                <w:rFonts w:eastAsia="Arial" w:cs="Poppins"/>
                <w:sz w:val="16"/>
                <w:szCs w:val="16"/>
                <w:lang w:val="sr-Cyrl"/>
              </w:rPr>
              <w:t>.</w:t>
            </w:r>
          </w:p>
        </w:tc>
        <w:tc>
          <w:tcPr>
            <w:tcW w:w="1126" w:type="dxa"/>
            <w:shd w:val="clear" w:color="auto" w:fill="F2E7E6"/>
          </w:tcPr>
          <w:p w14:paraId="16D3F180" w14:textId="77777777" w:rsidR="00012EF0" w:rsidRPr="006C3DEB"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Poppins" w:cs="Poppins"/>
                <w:sz w:val="16"/>
                <w:szCs w:val="16"/>
                <w:lang w:val="en-GB"/>
              </w:rPr>
            </w:pPr>
            <w:r w:rsidRPr="006C3DEB">
              <w:rPr>
                <w:rFonts w:eastAsia="Arial" w:cs="Poppins"/>
                <w:sz w:val="16"/>
                <w:szCs w:val="16"/>
                <w:lang w:val="sr-Cyrl"/>
              </w:rPr>
              <w:t>40</w:t>
            </w:r>
          </w:p>
          <w:p w14:paraId="5BE4672F" w14:textId="77777777" w:rsidR="00012EF0" w:rsidRPr="006C3DEB" w:rsidRDefault="00012EF0" w:rsidP="002319E9">
            <w:pPr>
              <w:jc w:val="both"/>
              <w:cnfStyle w:val="000000000000" w:firstRow="0" w:lastRow="0" w:firstColumn="0" w:lastColumn="0" w:oddVBand="0" w:evenVBand="0" w:oddHBand="0"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минута</w:t>
            </w:r>
          </w:p>
        </w:tc>
      </w:tr>
      <w:tr w:rsidR="00012EF0" w:rsidRPr="006C3DEB" w14:paraId="2FB71C42" w14:textId="77777777" w:rsidTr="1892865A">
        <w:trPr>
          <w:cnfStyle w:val="000000100000" w:firstRow="0" w:lastRow="0" w:firstColumn="0" w:lastColumn="0" w:oddVBand="0" w:evenVBand="0" w:oddHBand="1" w:evenHBand="0" w:firstRowFirstColumn="0" w:firstRowLastColumn="0" w:lastRowFirstColumn="0" w:lastRowLastColumn="0"/>
          <w:trHeight w:val="630"/>
        </w:trPr>
        <w:tc>
          <w:tcPr>
            <w:cnfStyle w:val="001000000000" w:firstRow="0" w:lastRow="0" w:firstColumn="1" w:lastColumn="0" w:oddVBand="0" w:evenVBand="0" w:oddHBand="0" w:evenHBand="0" w:firstRowFirstColumn="0" w:firstRowLastColumn="0" w:lastRowFirstColumn="0" w:lastRowLastColumn="0"/>
            <w:tcW w:w="2040" w:type="dxa"/>
            <w:shd w:val="clear" w:color="auto" w:fill="5B312E"/>
          </w:tcPr>
          <w:p w14:paraId="04093C8A" w14:textId="77777777" w:rsidR="00012EF0" w:rsidRPr="006C3DEB" w:rsidRDefault="00012EF0" w:rsidP="002319E9">
            <w:pPr>
              <w:rPr>
                <w:rFonts w:eastAsia="Arial" w:cs="Poppins"/>
                <w:sz w:val="22"/>
                <w:szCs w:val="22"/>
                <w:lang w:val="en-GB"/>
              </w:rPr>
            </w:pPr>
            <w:r w:rsidRPr="006C3DEB">
              <w:rPr>
                <w:rFonts w:eastAsia="Arial" w:cs="Poppins"/>
                <w:sz w:val="22"/>
                <w:szCs w:val="22"/>
                <w:lang w:val="sr-Cyrl"/>
              </w:rPr>
              <w:t>Производи учења</w:t>
            </w:r>
          </w:p>
        </w:tc>
        <w:tc>
          <w:tcPr>
            <w:tcW w:w="6177" w:type="dxa"/>
            <w:shd w:val="clear" w:color="auto" w:fill="FBF7F7"/>
          </w:tcPr>
          <w:p w14:paraId="71642164"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r w:rsidRPr="006C3DEB">
              <w:rPr>
                <w:rFonts w:eastAsia="Arial" w:cs="Poppins"/>
                <w:sz w:val="16"/>
                <w:szCs w:val="16"/>
                <w:lang w:val="sr-Cyrl"/>
              </w:rPr>
              <w:t xml:space="preserve"> Песма о особинама земљишта коју су написали сами ученици или је настала уз помоћ алата вештачке интелигенције.</w:t>
            </w:r>
          </w:p>
        </w:tc>
        <w:tc>
          <w:tcPr>
            <w:tcW w:w="1126" w:type="dxa"/>
            <w:shd w:val="clear" w:color="auto" w:fill="FBF7F7"/>
          </w:tcPr>
          <w:p w14:paraId="2962006D" w14:textId="77777777" w:rsidR="00012EF0" w:rsidRPr="006C3DEB" w:rsidRDefault="00012EF0" w:rsidP="002319E9">
            <w:pPr>
              <w:jc w:val="both"/>
              <w:cnfStyle w:val="000000100000" w:firstRow="0" w:lastRow="0" w:firstColumn="0" w:lastColumn="0" w:oddVBand="0" w:evenVBand="0" w:oddHBand="1" w:evenHBand="0" w:firstRowFirstColumn="0" w:firstRowLastColumn="0" w:lastRowFirstColumn="0" w:lastRowLastColumn="0"/>
              <w:rPr>
                <w:rFonts w:eastAsia="Arial" w:cs="Poppins"/>
                <w:sz w:val="16"/>
                <w:szCs w:val="16"/>
                <w:lang w:val="en-GB"/>
              </w:rPr>
            </w:pPr>
          </w:p>
        </w:tc>
      </w:tr>
    </w:tbl>
    <w:p w14:paraId="6D282001" w14:textId="77777777" w:rsidR="00BA4B46" w:rsidRPr="006C3DEB" w:rsidRDefault="00BA4B46" w:rsidP="00A831FC">
      <w:pPr>
        <w:pStyle w:val="Heading2"/>
        <w:spacing w:before="240"/>
      </w:pPr>
      <w:bookmarkStart w:id="12" w:name="_Toc172282803"/>
      <w:r w:rsidRPr="006C3DEB">
        <w:t>Почетно оцењивање</w:t>
      </w:r>
      <w:bookmarkEnd w:id="12"/>
      <w:r w:rsidRPr="006C3DEB">
        <w:t xml:space="preserve"> </w:t>
      </w:r>
    </w:p>
    <w:p w14:paraId="04B1EBFA" w14:textId="77777777" w:rsidR="00AD470E" w:rsidRPr="006C3DEB" w:rsidRDefault="00AD470E" w:rsidP="003B2AB3">
      <w:pPr>
        <w:spacing w:line="336" w:lineRule="auto"/>
        <w:rPr>
          <w:rFonts w:cs="Poppins"/>
        </w:rPr>
      </w:pPr>
      <w:bookmarkStart w:id="13" w:name="_Toc172282804"/>
      <w:r w:rsidRPr="006C3DEB">
        <w:rPr>
          <w:rFonts w:cs="Poppins"/>
        </w:rPr>
        <w:t>Размена идеја о познавању земљишта.</w:t>
      </w:r>
    </w:p>
    <w:p w14:paraId="13D17B54" w14:textId="627EB565" w:rsidR="00BA4B46" w:rsidRPr="006C3DEB" w:rsidRDefault="00BA4B46" w:rsidP="00750EB1">
      <w:pPr>
        <w:pStyle w:val="Heading2"/>
      </w:pPr>
      <w:r w:rsidRPr="006C3DEB">
        <w:t>Формативно оцењивање</w:t>
      </w:r>
      <w:bookmarkEnd w:id="13"/>
      <w:r w:rsidRPr="006C3DEB">
        <w:t xml:space="preserve"> </w:t>
      </w:r>
    </w:p>
    <w:p w14:paraId="0F70F8EF" w14:textId="0CEFD9C8" w:rsidR="00AD470E" w:rsidRPr="006C3DEB" w:rsidRDefault="00AD470E" w:rsidP="003B2AB3">
      <w:pPr>
        <w:spacing w:line="336" w:lineRule="auto"/>
        <w:rPr>
          <w:rFonts w:cs="Poppins"/>
        </w:rPr>
      </w:pPr>
      <w:bookmarkStart w:id="14" w:name="_Toc172282805"/>
      <w:r w:rsidRPr="006C3DEB">
        <w:rPr>
          <w:rFonts w:cs="Poppins"/>
        </w:rPr>
        <w:t xml:space="preserve">Правила оцењивања лабораторијског рада. Видите </w:t>
      </w:r>
      <w:r w:rsidR="004A764F" w:rsidRPr="006C3DEB">
        <w:rPr>
          <w:rFonts w:cs="Poppins"/>
        </w:rPr>
        <w:fldChar w:fldCharType="begin"/>
      </w:r>
      <w:r w:rsidR="004A764F" w:rsidRPr="006C3DEB">
        <w:rPr>
          <w:rFonts w:cs="Poppins"/>
        </w:rPr>
        <w:instrText xml:space="preserve"> REF _Ref182317655 \h </w:instrText>
      </w:r>
      <w:r w:rsidR="004A764F" w:rsidRPr="006C3DEB">
        <w:rPr>
          <w:rFonts w:cs="Poppins"/>
        </w:rPr>
      </w:r>
      <w:r w:rsidR="004A764F" w:rsidRPr="006C3DEB">
        <w:rPr>
          <w:rFonts w:cs="Poppins"/>
        </w:rPr>
        <w:fldChar w:fldCharType="separate"/>
      </w:r>
      <w:proofErr w:type="spellStart"/>
      <w:r w:rsidRPr="006C3DEB">
        <w:rPr>
          <w:rFonts w:cs="Poppins"/>
        </w:rPr>
        <w:t>Додатак</w:t>
      </w:r>
      <w:proofErr w:type="spellEnd"/>
      <w:r w:rsidRPr="006C3DEB">
        <w:rPr>
          <w:rFonts w:cs="Poppins"/>
        </w:rPr>
        <w:t xml:space="preserve"> 4 – </w:t>
      </w:r>
      <w:proofErr w:type="spellStart"/>
      <w:r w:rsidRPr="006C3DEB">
        <w:rPr>
          <w:rFonts w:cs="Poppins"/>
        </w:rPr>
        <w:t>Правила</w:t>
      </w:r>
      <w:proofErr w:type="spellEnd"/>
      <w:r w:rsidRPr="006C3DEB">
        <w:rPr>
          <w:rFonts w:cs="Poppins"/>
        </w:rPr>
        <w:t xml:space="preserve"> </w:t>
      </w:r>
      <w:proofErr w:type="spellStart"/>
      <w:r w:rsidRPr="006C3DEB">
        <w:rPr>
          <w:rFonts w:cs="Poppins"/>
        </w:rPr>
        <w:t>оцењивања</w:t>
      </w:r>
      <w:proofErr w:type="spellEnd"/>
      <w:r w:rsidRPr="006C3DEB">
        <w:rPr>
          <w:rFonts w:cs="Poppins"/>
        </w:rPr>
        <w:t xml:space="preserve"> </w:t>
      </w:r>
      <w:proofErr w:type="spellStart"/>
      <w:r w:rsidRPr="006C3DEB">
        <w:rPr>
          <w:rFonts w:cs="Poppins"/>
        </w:rPr>
        <w:t>лабораторијског</w:t>
      </w:r>
      <w:proofErr w:type="spellEnd"/>
      <w:r w:rsidRPr="006C3DEB">
        <w:rPr>
          <w:rFonts w:cs="Poppins"/>
        </w:rPr>
        <w:t xml:space="preserve"> </w:t>
      </w:r>
      <w:proofErr w:type="spellStart"/>
      <w:r w:rsidRPr="006C3DEB">
        <w:rPr>
          <w:rFonts w:cs="Poppins"/>
        </w:rPr>
        <w:t>рада</w:t>
      </w:r>
      <w:proofErr w:type="spellEnd"/>
      <w:r w:rsidR="004A764F" w:rsidRPr="006C3DEB">
        <w:rPr>
          <w:rFonts w:cs="Poppins"/>
        </w:rPr>
        <w:fldChar w:fldCharType="end"/>
      </w:r>
      <w:r w:rsidRPr="006C3DEB">
        <w:rPr>
          <w:rFonts w:cs="Poppins"/>
        </w:rPr>
        <w:t>.</w:t>
      </w:r>
    </w:p>
    <w:p w14:paraId="32B180BA" w14:textId="77777777" w:rsidR="00BA4B46" w:rsidRPr="006C3DEB" w:rsidRDefault="00BA4B46" w:rsidP="00750EB1">
      <w:pPr>
        <w:pStyle w:val="Heading2"/>
      </w:pPr>
      <w:r w:rsidRPr="006C3DEB">
        <w:lastRenderedPageBreak/>
        <w:t>Завршно оцењивање</w:t>
      </w:r>
      <w:bookmarkEnd w:id="14"/>
      <w:r w:rsidRPr="006C3DEB">
        <w:t xml:space="preserve"> </w:t>
      </w:r>
    </w:p>
    <w:p w14:paraId="43FD50B6" w14:textId="5202CB54" w:rsidR="00AD470E" w:rsidRPr="006C3DEB" w:rsidRDefault="00AD470E" w:rsidP="00AD470E">
      <w:pPr>
        <w:pStyle w:val="ListParagraph"/>
        <w:numPr>
          <w:ilvl w:val="0"/>
          <w:numId w:val="13"/>
        </w:numPr>
        <w:spacing w:line="336" w:lineRule="auto"/>
        <w:rPr>
          <w:rFonts w:cs="Poppins"/>
        </w:rPr>
      </w:pPr>
      <w:bookmarkStart w:id="15" w:name="_Toc172282806"/>
      <w:r w:rsidRPr="006C3DEB">
        <w:rPr>
          <w:rFonts w:cs="Poppins"/>
        </w:rPr>
        <w:t>Прављење песме сценарија учења о особинама земљишта.</w:t>
      </w:r>
    </w:p>
    <w:p w14:paraId="680E2038" w14:textId="77777777" w:rsidR="00AD470E" w:rsidRPr="006C3DEB" w:rsidRDefault="00AD470E" w:rsidP="00AD470E">
      <w:pPr>
        <w:pStyle w:val="ListParagraph"/>
        <w:numPr>
          <w:ilvl w:val="0"/>
          <w:numId w:val="13"/>
        </w:numPr>
        <w:spacing w:line="336" w:lineRule="auto"/>
      </w:pPr>
      <w:r w:rsidRPr="006C3DEB">
        <w:rPr>
          <w:rFonts w:cs="Poppins"/>
        </w:rPr>
        <w:t>Презентација информација у GIS.</w:t>
      </w:r>
    </w:p>
    <w:p w14:paraId="2F541E28" w14:textId="543404CA" w:rsidR="00553798" w:rsidRPr="006C3DEB" w:rsidRDefault="00BA4B46" w:rsidP="00750EB1">
      <w:pPr>
        <w:pStyle w:val="Heading2"/>
      </w:pPr>
      <w:r w:rsidRPr="006C3DEB">
        <w:t>Повратне информације ученика</w:t>
      </w:r>
      <w:bookmarkEnd w:id="15"/>
    </w:p>
    <w:p w14:paraId="48423F04" w14:textId="13597679" w:rsidR="00AD470E" w:rsidRPr="006C3DEB" w:rsidRDefault="00AD470E" w:rsidP="003B2AB3">
      <w:pPr>
        <w:jc w:val="both"/>
        <w:rPr>
          <w:rFonts w:cs="Poppins"/>
          <w:szCs w:val="20"/>
        </w:rPr>
      </w:pPr>
      <w:r w:rsidRPr="006C3DEB">
        <w:rPr>
          <w:rFonts w:cs="Poppins"/>
          <w:szCs w:val="20"/>
        </w:rPr>
        <w:t xml:space="preserve">Ученици ће дати повратне информације о сценарију учења након упитника који се може прилагодити онлајн или одштампати. Видите </w:t>
      </w:r>
      <w:r w:rsidR="004A764F" w:rsidRPr="006C3DEB">
        <w:rPr>
          <w:rFonts w:cs="Poppins"/>
          <w:szCs w:val="20"/>
        </w:rPr>
        <w:fldChar w:fldCharType="begin"/>
      </w:r>
      <w:r w:rsidR="004A764F" w:rsidRPr="006C3DEB">
        <w:rPr>
          <w:rFonts w:cs="Poppins"/>
          <w:szCs w:val="20"/>
        </w:rPr>
        <w:instrText xml:space="preserve"> REF _Ref182317642 \h </w:instrText>
      </w:r>
      <w:r w:rsidR="004A764F" w:rsidRPr="006C3DEB">
        <w:rPr>
          <w:rFonts w:cs="Poppins"/>
          <w:szCs w:val="20"/>
        </w:rPr>
      </w:r>
      <w:r w:rsidR="004A764F" w:rsidRPr="006C3DEB">
        <w:rPr>
          <w:rFonts w:cs="Poppins"/>
          <w:szCs w:val="20"/>
        </w:rPr>
        <w:fldChar w:fldCharType="separate"/>
      </w:r>
      <w:proofErr w:type="spellStart"/>
      <w:r w:rsidR="00F53F43" w:rsidRPr="006C3DEB">
        <w:t>Додатак</w:t>
      </w:r>
      <w:proofErr w:type="spellEnd"/>
      <w:r w:rsidR="00F53F43" w:rsidRPr="006C3DEB">
        <w:t xml:space="preserve"> 5 – </w:t>
      </w:r>
      <w:proofErr w:type="spellStart"/>
      <w:r w:rsidR="00F53F43" w:rsidRPr="006C3DEB">
        <w:t>Повратне</w:t>
      </w:r>
      <w:proofErr w:type="spellEnd"/>
      <w:r w:rsidR="00F53F43" w:rsidRPr="006C3DEB">
        <w:t xml:space="preserve"> </w:t>
      </w:r>
      <w:proofErr w:type="spellStart"/>
      <w:r w:rsidR="00F53F43" w:rsidRPr="006C3DEB">
        <w:t>информације</w:t>
      </w:r>
      <w:proofErr w:type="spellEnd"/>
      <w:r w:rsidR="00F53F43" w:rsidRPr="006C3DEB">
        <w:t xml:space="preserve"> </w:t>
      </w:r>
      <w:proofErr w:type="spellStart"/>
      <w:r w:rsidR="00F53F43" w:rsidRPr="006C3DEB">
        <w:t>ученика</w:t>
      </w:r>
      <w:proofErr w:type="spellEnd"/>
      <w:r w:rsidR="004A764F" w:rsidRPr="006C3DEB">
        <w:rPr>
          <w:rFonts w:cs="Poppins"/>
          <w:szCs w:val="20"/>
        </w:rPr>
        <w:fldChar w:fldCharType="end"/>
      </w:r>
      <w:r w:rsidR="004A764F" w:rsidRPr="006C3DEB">
        <w:rPr>
          <w:rFonts w:cs="Poppins"/>
          <w:szCs w:val="20"/>
        </w:rPr>
        <w:t>.</w:t>
      </w:r>
    </w:p>
    <w:p w14:paraId="7F09F6E8" w14:textId="77777777" w:rsidR="00BA4B46" w:rsidRPr="006C3DEB" w:rsidRDefault="00BA4B46" w:rsidP="00750EB1">
      <w:pPr>
        <w:pStyle w:val="Heading2"/>
      </w:pPr>
      <w:bookmarkStart w:id="16" w:name="_Toc172282807"/>
      <w:r w:rsidRPr="006C3DEB">
        <w:t>Повратне информације наставника</w:t>
      </w:r>
      <w:bookmarkEnd w:id="16"/>
    </w:p>
    <w:p w14:paraId="623584A0" w14:textId="237EDD45" w:rsidR="00AD470E" w:rsidRPr="006C3DEB" w:rsidRDefault="00AD470E" w:rsidP="0001726E">
      <w:pPr>
        <w:jc w:val="both"/>
        <w:rPr>
          <w:rFonts w:cs="Poppins"/>
          <w:i/>
          <w:iCs/>
          <w:szCs w:val="20"/>
        </w:rPr>
      </w:pPr>
      <w:bookmarkStart w:id="17" w:name="_Toc33865153"/>
      <w:r w:rsidRPr="006C3DEB">
        <w:rPr>
          <w:rFonts w:cs="Poppins"/>
        </w:rPr>
        <w:t xml:space="preserve">Наставници могу дати повратне информације о томе како је сценарио учења прихваћен и спроведен коришћењем табеле за самосталну процену. Видите </w:t>
      </w:r>
      <w:r w:rsidR="004A764F" w:rsidRPr="006C3DEB">
        <w:rPr>
          <w:rFonts w:cs="Poppins"/>
        </w:rPr>
        <w:fldChar w:fldCharType="begin"/>
      </w:r>
      <w:r w:rsidR="004A764F" w:rsidRPr="006C3DEB">
        <w:rPr>
          <w:rFonts w:cs="Poppins"/>
        </w:rPr>
        <w:instrText xml:space="preserve"> REF _Ref182317628 \h </w:instrText>
      </w:r>
      <w:r w:rsidR="004A764F" w:rsidRPr="006C3DEB">
        <w:rPr>
          <w:rFonts w:cs="Poppins"/>
        </w:rPr>
      </w:r>
      <w:r w:rsidR="004A764F" w:rsidRPr="006C3DEB">
        <w:rPr>
          <w:rFonts w:cs="Poppins"/>
        </w:rPr>
        <w:fldChar w:fldCharType="separate"/>
      </w:r>
      <w:proofErr w:type="spellStart"/>
      <w:r w:rsidRPr="006C3DEB">
        <w:rPr>
          <w:rFonts w:cs="Poppins"/>
        </w:rPr>
        <w:t>Додатак</w:t>
      </w:r>
      <w:proofErr w:type="spellEnd"/>
      <w:r w:rsidRPr="006C3DEB">
        <w:rPr>
          <w:rFonts w:cs="Poppins"/>
        </w:rPr>
        <w:t xml:space="preserve"> 6 – </w:t>
      </w:r>
      <w:proofErr w:type="spellStart"/>
      <w:r w:rsidRPr="006C3DEB">
        <w:rPr>
          <w:rFonts w:cs="Poppins"/>
        </w:rPr>
        <w:t>Правила</w:t>
      </w:r>
      <w:proofErr w:type="spellEnd"/>
      <w:r w:rsidRPr="006C3DEB">
        <w:rPr>
          <w:rFonts w:cs="Poppins"/>
        </w:rPr>
        <w:t xml:space="preserve"> </w:t>
      </w:r>
      <w:proofErr w:type="spellStart"/>
      <w:r w:rsidRPr="006C3DEB">
        <w:rPr>
          <w:rFonts w:cs="Poppins"/>
        </w:rPr>
        <w:t>оцењивања</w:t>
      </w:r>
      <w:proofErr w:type="spellEnd"/>
      <w:r w:rsidRPr="006C3DEB">
        <w:rPr>
          <w:rFonts w:cs="Poppins"/>
        </w:rPr>
        <w:t xml:space="preserve"> </w:t>
      </w:r>
      <w:proofErr w:type="spellStart"/>
      <w:r w:rsidRPr="006C3DEB">
        <w:rPr>
          <w:rFonts w:cs="Poppins"/>
        </w:rPr>
        <w:t>повратних</w:t>
      </w:r>
      <w:proofErr w:type="spellEnd"/>
      <w:r w:rsidRPr="006C3DEB">
        <w:rPr>
          <w:rFonts w:cs="Poppins"/>
        </w:rPr>
        <w:t xml:space="preserve"> </w:t>
      </w:r>
      <w:proofErr w:type="spellStart"/>
      <w:r w:rsidRPr="006C3DEB">
        <w:rPr>
          <w:rFonts w:cs="Poppins"/>
        </w:rPr>
        <w:t>информација</w:t>
      </w:r>
      <w:proofErr w:type="spellEnd"/>
      <w:r w:rsidRPr="006C3DEB">
        <w:rPr>
          <w:rFonts w:cs="Poppins"/>
        </w:rPr>
        <w:t xml:space="preserve"> </w:t>
      </w:r>
      <w:proofErr w:type="spellStart"/>
      <w:r w:rsidRPr="006C3DEB">
        <w:rPr>
          <w:rFonts w:cs="Poppins"/>
        </w:rPr>
        <w:t>професора</w:t>
      </w:r>
      <w:proofErr w:type="spellEnd"/>
      <w:r w:rsidR="004A764F" w:rsidRPr="006C3DEB">
        <w:rPr>
          <w:rFonts w:cs="Poppins"/>
        </w:rPr>
        <w:fldChar w:fldCharType="end"/>
      </w:r>
      <w:r w:rsidRPr="006C3DEB">
        <w:rPr>
          <w:rFonts w:cs="Poppins"/>
        </w:rPr>
        <w:t>.</w:t>
      </w:r>
      <w:r w:rsidR="004A764F" w:rsidRPr="006C3DEB">
        <w:rPr>
          <w:rFonts w:cs="Poppins"/>
          <w:i/>
          <w:iCs/>
          <w:szCs w:val="20"/>
        </w:rPr>
        <w:t xml:space="preserve"> </w:t>
      </w:r>
    </w:p>
    <w:p w14:paraId="6FE86DD2" w14:textId="2F620F36" w:rsidR="00FA184B" w:rsidRPr="006C3DEB" w:rsidRDefault="003829C2" w:rsidP="00FF05F9">
      <w:pPr>
        <w:pStyle w:val="Heading2"/>
      </w:pPr>
      <w:r w:rsidRPr="006C3DEB">
        <w:t>Размишљања о процесу развоја</w:t>
      </w:r>
    </w:p>
    <w:p w14:paraId="6B6C47A6" w14:textId="735488BD" w:rsidR="00A86FA7" w:rsidRPr="006C3DEB" w:rsidRDefault="00A86FA7" w:rsidP="00A86FA7">
      <w:pPr>
        <w:rPr>
          <w:i/>
          <w:iCs/>
        </w:rPr>
      </w:pPr>
      <w:r w:rsidRPr="006C3DEB">
        <w:rPr>
          <w:i/>
          <w:iCs/>
        </w:rPr>
        <w:t>Овде додајте лична размишљања о креирању вашег сценарија учења (макс. 200 речи). Овде у наставку је неколико питања која вас могу навести на размишљање.</w:t>
      </w:r>
    </w:p>
    <w:p w14:paraId="2A899B82" w14:textId="77777777" w:rsidR="00C428FF" w:rsidRPr="006C3DEB" w:rsidRDefault="00C428FF" w:rsidP="00C428FF">
      <w:pPr>
        <w:pStyle w:val="ListParagraph"/>
        <w:numPr>
          <w:ilvl w:val="0"/>
          <w:numId w:val="21"/>
        </w:numPr>
        <w:rPr>
          <w:i/>
          <w:iCs/>
        </w:rPr>
      </w:pPr>
      <w:r w:rsidRPr="006C3DEB">
        <w:rPr>
          <w:i/>
          <w:iCs/>
        </w:rPr>
        <w:t>Опишите где сте добили идеје за сценарио учења. Шта вас је инспирисало да одаберете да се фокусирате баш на оно што сте одабрали?</w:t>
      </w:r>
    </w:p>
    <w:p w14:paraId="7C1F96CD" w14:textId="758DD5D3" w:rsidR="00C428FF" w:rsidRPr="006C3DEB" w:rsidRDefault="00C428FF" w:rsidP="00C428FF">
      <w:pPr>
        <w:pStyle w:val="ListParagraph"/>
        <w:numPr>
          <w:ilvl w:val="0"/>
          <w:numId w:val="21"/>
        </w:numPr>
        <w:rPr>
          <w:i/>
          <w:iCs/>
        </w:rPr>
      </w:pPr>
      <w:r w:rsidRPr="006C3DEB">
        <w:rPr>
          <w:i/>
          <w:iCs/>
        </w:rPr>
        <w:t>Резимирајте истраживање које сте спровели и ресурсе које сте нашли да бисте направили план. Како је то утицало на процес вашег размишљања и креације?</w:t>
      </w:r>
    </w:p>
    <w:p w14:paraId="4720BB64" w14:textId="7230D16E" w:rsidR="003E73C6" w:rsidRPr="006C3DEB" w:rsidRDefault="00C428FF" w:rsidP="003E73C6">
      <w:pPr>
        <w:pStyle w:val="ListParagraph"/>
        <w:numPr>
          <w:ilvl w:val="0"/>
          <w:numId w:val="21"/>
        </w:numPr>
        <w:rPr>
          <w:i/>
          <w:iCs/>
        </w:rPr>
      </w:pPr>
      <w:r w:rsidRPr="006C3DEB">
        <w:rPr>
          <w:i/>
          <w:iCs/>
        </w:rPr>
        <w:t>Шта сте научили о процесу сопственог планирања и развоја?</w:t>
      </w:r>
    </w:p>
    <w:p w14:paraId="55DF4BF1" w14:textId="77777777" w:rsidR="003E73C6" w:rsidRPr="006C3DEB" w:rsidRDefault="003E73C6">
      <w:pPr>
        <w:spacing w:after="200" w:line="276" w:lineRule="auto"/>
        <w:rPr>
          <w:i/>
          <w:iCs/>
        </w:rPr>
      </w:pPr>
      <w:r w:rsidRPr="006C3DEB">
        <w:rPr>
          <w:i/>
          <w:iCs/>
        </w:rPr>
        <w:br w:type="page"/>
      </w:r>
    </w:p>
    <w:p w14:paraId="3DB8B627" w14:textId="65546E38" w:rsidR="003E73C6" w:rsidRPr="006C3DEB" w:rsidRDefault="003E73C6" w:rsidP="003E73C6">
      <w:r w:rsidRPr="006C3DEB">
        <w:lastRenderedPageBreak/>
        <w:t>Додајте размишљања испод:</w:t>
      </w:r>
    </w:p>
    <w:tbl>
      <w:tblPr>
        <w:tblStyle w:val="TableGrid"/>
        <w:tblW w:w="0" w:type="auto"/>
        <w:tblInd w:w="-5" w:type="dxa"/>
        <w:tblLook w:val="04A0" w:firstRow="1" w:lastRow="0" w:firstColumn="1" w:lastColumn="0" w:noHBand="0" w:noVBand="1"/>
      </w:tblPr>
      <w:tblGrid>
        <w:gridCol w:w="9240"/>
      </w:tblGrid>
      <w:tr w:rsidR="007D4502" w:rsidRPr="006C3DEB" w14:paraId="7DB8F7FD" w14:textId="77777777" w:rsidTr="1892865A">
        <w:trPr>
          <w:trHeight w:val="3441"/>
        </w:trPr>
        <w:tc>
          <w:tcPr>
            <w:tcW w:w="9240" w:type="dxa"/>
          </w:tcPr>
          <w:p w14:paraId="2A3407F1" w14:textId="267815D3" w:rsidR="007D4502" w:rsidRPr="006C3DEB" w:rsidRDefault="007D4502" w:rsidP="1892865A">
            <w:pPr>
              <w:pStyle w:val="ListParagraph"/>
              <w:ind w:left="0"/>
            </w:pPr>
          </w:p>
          <w:p w14:paraId="022764AD" w14:textId="69A98488" w:rsidR="007D4502" w:rsidRPr="006C3DEB" w:rsidRDefault="1892865A" w:rsidP="1892865A">
            <w:pPr>
              <w:pStyle w:val="ListParagraph"/>
              <w:ind w:left="0"/>
              <w:jc w:val="both"/>
            </w:pPr>
            <w:r w:rsidRPr="006C3DEB">
              <w:t>Земљиште је кључни садржај код предавања биологије, геологије и географије. Ако покушамо да објединимо ове дисциплине, коришћење мапа је основна стратегија да би се разумело наше окружење и лоцирали доступни ресурси. Коришћење овог алата са знањем геологије, географије и биологије може нам дати бољу представу о земљишту и његовом агрономском потенцијалу.</w:t>
            </w:r>
          </w:p>
          <w:p w14:paraId="6AB1EC11" w14:textId="54AEABED" w:rsidR="007D4502" w:rsidRPr="006C3DEB" w:rsidRDefault="007D4502" w:rsidP="1892865A">
            <w:pPr>
              <w:pStyle w:val="ListParagraph"/>
              <w:ind w:left="0"/>
              <w:jc w:val="both"/>
            </w:pPr>
          </w:p>
          <w:p w14:paraId="1EF17EEB" w14:textId="3170FBE9" w:rsidR="007D4502" w:rsidRPr="006C3DEB" w:rsidRDefault="1892865A" w:rsidP="1892865A">
            <w:pPr>
              <w:pStyle w:val="ListParagraph"/>
              <w:ind w:left="0"/>
              <w:jc w:val="both"/>
            </w:pPr>
            <w:r w:rsidRPr="006C3DEB">
              <w:rPr>
                <w:rFonts w:eastAsia="Poppins" w:cs="Poppins"/>
                <w:szCs w:val="20"/>
              </w:rPr>
              <w:t xml:space="preserve">Ученици су научили како да претражују информације на интернету и схватили су да је оно што науче из једног предмета повезано са оним што се учи из других, тако да не морају да стичу изоловано знање и вештине, већ мултидисциплинарно. </w:t>
            </w:r>
          </w:p>
          <w:p w14:paraId="2187F3CE" w14:textId="30F9F5DD" w:rsidR="007D4502" w:rsidRPr="006C3DEB" w:rsidRDefault="007D4502" w:rsidP="1892865A">
            <w:pPr>
              <w:pStyle w:val="ListParagraph"/>
              <w:ind w:left="0"/>
              <w:jc w:val="both"/>
              <w:rPr>
                <w:rFonts w:eastAsia="Poppins" w:cs="Poppins"/>
                <w:szCs w:val="20"/>
              </w:rPr>
            </w:pPr>
          </w:p>
          <w:p w14:paraId="4626528F" w14:textId="1303DAC4" w:rsidR="007D4502" w:rsidRPr="006C3DEB" w:rsidRDefault="1892865A" w:rsidP="1892865A">
            <w:pPr>
              <w:pStyle w:val="ListParagraph"/>
              <w:ind w:left="0"/>
              <w:jc w:val="both"/>
            </w:pPr>
            <w:r w:rsidRPr="006C3DEB">
              <w:t xml:space="preserve">Проналажење потребних ресурса није било тешко јер редовно користимо дигиталне алате на часовима. То су алати који побољшавају креативност и стварање финалних производа који помажу да се разуме и оцени процес предавања-учења који је развијен. </w:t>
            </w:r>
          </w:p>
          <w:p w14:paraId="08617AE7" w14:textId="1FF09D2D" w:rsidR="007D4502" w:rsidRPr="006C3DEB" w:rsidRDefault="1892865A" w:rsidP="1892865A">
            <w:pPr>
              <w:pStyle w:val="ListParagraph"/>
              <w:ind w:left="0"/>
              <w:jc w:val="both"/>
            </w:pPr>
            <w:r w:rsidRPr="006C3DEB">
              <w:t xml:space="preserve"> </w:t>
            </w:r>
          </w:p>
          <w:p w14:paraId="6F4A0AD5" w14:textId="2A9C7E25" w:rsidR="007D4502" w:rsidRPr="006C3DEB" w:rsidRDefault="1892865A" w:rsidP="1892865A">
            <w:pPr>
              <w:jc w:val="both"/>
            </w:pPr>
            <w:r w:rsidRPr="006C3DEB">
              <w:t>Коначно, процес развоја сценарија учења нас је научио да је потребно обратити већу пажњу садржају који се односи на земљиште и бригу о њему, као и на његов однос са SDGs, имајући у виду чињеницу да ученици о њима веома мало знају. Све ово за циљ има формирање грађана који имају научно образовање, критичко размишљање и социјалну свест.</w:t>
            </w:r>
          </w:p>
          <w:p w14:paraId="59AA84E4" w14:textId="544DAB34" w:rsidR="007D4502" w:rsidRPr="006C3DEB" w:rsidRDefault="007D4502" w:rsidP="1892865A">
            <w:pPr>
              <w:pStyle w:val="ListParagraph"/>
              <w:ind w:left="0"/>
              <w:jc w:val="both"/>
            </w:pPr>
          </w:p>
        </w:tc>
      </w:tr>
    </w:tbl>
    <w:p w14:paraId="40A8E166" w14:textId="64F725F5" w:rsidR="00970228" w:rsidRPr="006C3DEB" w:rsidRDefault="00F96114" w:rsidP="008279E3">
      <w:pPr>
        <w:pStyle w:val="Heading2"/>
      </w:pPr>
      <w:bookmarkStart w:id="18" w:name="_Ref182317213"/>
      <w:bookmarkEnd w:id="17"/>
      <w:r w:rsidRPr="006C3DEB">
        <w:t>Додатак 1 – Узимање узорака земљишта</w:t>
      </w:r>
      <w:bookmarkEnd w:id="18"/>
    </w:p>
    <w:p w14:paraId="6B094AE0" w14:textId="77777777" w:rsidR="002F097E" w:rsidRPr="006C3DEB" w:rsidRDefault="002F097E" w:rsidP="002F097E">
      <w:pPr>
        <w:rPr>
          <w:u w:val="single"/>
        </w:rPr>
      </w:pPr>
      <w:r w:rsidRPr="006C3DEB">
        <w:rPr>
          <w:u w:val="single"/>
        </w:rPr>
        <w:t>Материјал:</w:t>
      </w:r>
    </w:p>
    <w:p w14:paraId="5E8A5694" w14:textId="77777777" w:rsidR="002F097E" w:rsidRPr="006C3DEB" w:rsidRDefault="002F097E" w:rsidP="002F097E">
      <w:pPr>
        <w:numPr>
          <w:ilvl w:val="1"/>
          <w:numId w:val="37"/>
        </w:numPr>
      </w:pPr>
      <w:r w:rsidRPr="006C3DEB">
        <w:t>Табела</w:t>
      </w:r>
    </w:p>
    <w:p w14:paraId="7C28587C" w14:textId="77777777" w:rsidR="002F097E" w:rsidRPr="006C3DEB" w:rsidRDefault="002F097E" w:rsidP="002F097E">
      <w:pPr>
        <w:numPr>
          <w:ilvl w:val="1"/>
          <w:numId w:val="37"/>
        </w:numPr>
      </w:pPr>
      <w:r w:rsidRPr="006C3DEB">
        <w:t>Гумене рукавице или слично</w:t>
      </w:r>
    </w:p>
    <w:p w14:paraId="32D77C64" w14:textId="77777777" w:rsidR="002F097E" w:rsidRPr="006C3DEB" w:rsidRDefault="002F097E" w:rsidP="002F097E">
      <w:pPr>
        <w:numPr>
          <w:ilvl w:val="1"/>
          <w:numId w:val="37"/>
        </w:numPr>
      </w:pPr>
      <w:r w:rsidRPr="006C3DEB">
        <w:t>Врећица на закопчавање</w:t>
      </w:r>
    </w:p>
    <w:p w14:paraId="0FCBDF2C" w14:textId="77777777" w:rsidR="002F097E" w:rsidRPr="006C3DEB" w:rsidRDefault="002F097E" w:rsidP="002F097E">
      <w:pPr>
        <w:numPr>
          <w:ilvl w:val="1"/>
          <w:numId w:val="37"/>
        </w:numPr>
      </w:pPr>
      <w:r w:rsidRPr="006C3DEB">
        <w:t>Лењир</w:t>
      </w:r>
    </w:p>
    <w:p w14:paraId="1B3D6278" w14:textId="77777777" w:rsidR="002F097E" w:rsidRPr="006C3DEB" w:rsidRDefault="002F097E" w:rsidP="002F097E">
      <w:pPr>
        <w:numPr>
          <w:ilvl w:val="1"/>
          <w:numId w:val="37"/>
        </w:numPr>
      </w:pPr>
      <w:r w:rsidRPr="006C3DEB">
        <w:t>Мала лопата</w:t>
      </w:r>
    </w:p>
    <w:p w14:paraId="1CF75403" w14:textId="77777777" w:rsidR="002F097E" w:rsidRPr="006C3DEB" w:rsidRDefault="002F097E" w:rsidP="002F097E">
      <w:pPr>
        <w:numPr>
          <w:ilvl w:val="1"/>
          <w:numId w:val="37"/>
        </w:numPr>
      </w:pPr>
      <w:r w:rsidRPr="006C3DEB">
        <w:t>Маркер</w:t>
      </w:r>
    </w:p>
    <w:p w14:paraId="575EB654" w14:textId="77777777" w:rsidR="002F097E" w:rsidRPr="006C3DEB" w:rsidRDefault="002F097E" w:rsidP="002F097E"/>
    <w:p w14:paraId="67859A0B" w14:textId="77777777" w:rsidR="002F097E" w:rsidRPr="006C3DEB" w:rsidRDefault="002F097E" w:rsidP="002F097E">
      <w:pPr>
        <w:rPr>
          <w:u w:val="single"/>
        </w:rPr>
      </w:pPr>
      <w:r w:rsidRPr="006C3DEB">
        <w:rPr>
          <w:u w:val="single"/>
        </w:rPr>
        <w:t>Поступак:</w:t>
      </w:r>
    </w:p>
    <w:p w14:paraId="0B73768F" w14:textId="77777777" w:rsidR="002F097E" w:rsidRPr="006C3DEB" w:rsidRDefault="002F097E" w:rsidP="002F097E">
      <w:pPr>
        <w:numPr>
          <w:ilvl w:val="0"/>
          <w:numId w:val="36"/>
        </w:numPr>
      </w:pPr>
      <w:r w:rsidRPr="006C3DEB">
        <w:t>Одаберите место са кога ћете узети узорак.</w:t>
      </w:r>
    </w:p>
    <w:p w14:paraId="67980844" w14:textId="0FA08B7B" w:rsidR="002F097E" w:rsidRPr="006C3DEB" w:rsidDel="00822ED4" w:rsidRDefault="002F097E" w:rsidP="002F097E">
      <w:pPr>
        <w:numPr>
          <w:ilvl w:val="0"/>
          <w:numId w:val="36"/>
        </w:numPr>
      </w:pPr>
      <w:r w:rsidRPr="006C3DEB">
        <w:t>Запишите на папир све податке (особине земљишта, географске координате, дубину, фотографије места, итд.) (</w:t>
      </w:r>
      <w:proofErr w:type="spellStart"/>
      <w:r w:rsidR="00F16010">
        <w:fldChar w:fldCharType="begin"/>
      </w:r>
      <w:r w:rsidR="00F16010">
        <w:instrText xml:space="preserve"> REF _Ref182317331 \h </w:instrText>
      </w:r>
      <w:r w:rsidR="00F16010">
        <w:fldChar w:fldCharType="separate"/>
      </w:r>
      <w:r w:rsidRPr="006C3DEB">
        <w:t>Додатак</w:t>
      </w:r>
      <w:proofErr w:type="spellEnd"/>
      <w:r w:rsidRPr="006C3DEB">
        <w:t xml:space="preserve"> 2 - </w:t>
      </w:r>
      <w:proofErr w:type="spellStart"/>
      <w:r w:rsidRPr="006C3DEB">
        <w:t>Табела</w:t>
      </w:r>
      <w:proofErr w:type="spellEnd"/>
      <w:r w:rsidR="00F16010">
        <w:fldChar w:fldCharType="end"/>
      </w:r>
      <w:r w:rsidRPr="006C3DEB">
        <w:t>).</w:t>
      </w:r>
    </w:p>
    <w:p w14:paraId="4E81FB02" w14:textId="77777777" w:rsidR="002F097E" w:rsidRPr="006C3DEB" w:rsidRDefault="002F097E" w:rsidP="002F097E">
      <w:pPr>
        <w:numPr>
          <w:ilvl w:val="0"/>
          <w:numId w:val="36"/>
        </w:numPr>
      </w:pPr>
      <w:r w:rsidRPr="006C3DEB">
        <w:t>Ставите рукавице да не бисте контаминирали узорак микробиотом ваше коже.</w:t>
      </w:r>
    </w:p>
    <w:p w14:paraId="6B87618D" w14:textId="77777777" w:rsidR="002F097E" w:rsidRPr="006C3DEB" w:rsidRDefault="002F097E" w:rsidP="002F097E">
      <w:pPr>
        <w:numPr>
          <w:ilvl w:val="0"/>
          <w:numId w:val="36"/>
        </w:numPr>
      </w:pPr>
      <w:r w:rsidRPr="006C3DEB">
        <w:t>Ископајте и измерите лењиром дубину од око 15 cm са које ћете узети узорак земљишта.</w:t>
      </w:r>
    </w:p>
    <w:p w14:paraId="43B658A8" w14:textId="77777777" w:rsidR="002F097E" w:rsidRPr="006C3DEB" w:rsidRDefault="002F097E" w:rsidP="002F097E">
      <w:pPr>
        <w:numPr>
          <w:ilvl w:val="0"/>
          <w:numId w:val="36"/>
        </w:numPr>
      </w:pPr>
      <w:r w:rsidRPr="006C3DEB">
        <w:t>Отворите врећицу на закопчавање и убаците 200-300 грама земљишта (отприлике) у коме не сме бити камења, шљунка, корења или видљивих остатака биљака. Одмах затворите кесицу ради даље анализе у лабораторији.</w:t>
      </w:r>
    </w:p>
    <w:p w14:paraId="4573F761" w14:textId="77777777" w:rsidR="002F097E" w:rsidRPr="006C3DEB" w:rsidRDefault="002F097E" w:rsidP="002F097E">
      <w:pPr>
        <w:numPr>
          <w:ilvl w:val="0"/>
          <w:numId w:val="36"/>
        </w:numPr>
      </w:pPr>
      <w:r w:rsidRPr="006C3DEB">
        <w:t>Скините рукавице, узмите све (не остављајте остатке у природи) и означите кесицу својим именом.</w:t>
      </w:r>
    </w:p>
    <w:p w14:paraId="4F8350E3" w14:textId="407691A8" w:rsidR="002F097E" w:rsidRPr="006C3DEB" w:rsidRDefault="002F097E">
      <w:pPr>
        <w:spacing w:after="200" w:line="276" w:lineRule="auto"/>
        <w:rPr>
          <w:rFonts w:eastAsiaTheme="majorEastAsia" w:cstheme="majorBidi"/>
          <w:b/>
          <w:color w:val="FFFFFF" w:themeColor="background1"/>
          <w:sz w:val="22"/>
          <w:szCs w:val="26"/>
        </w:rPr>
      </w:pPr>
      <w:r w:rsidRPr="006C3DEB">
        <w:br w:type="page"/>
      </w:r>
    </w:p>
    <w:p w14:paraId="1FBEC0E9" w14:textId="14E3507C" w:rsidR="002F097E" w:rsidRPr="006C3DEB" w:rsidRDefault="002F097E" w:rsidP="002F097E">
      <w:pPr>
        <w:pStyle w:val="Heading2"/>
      </w:pPr>
      <w:bookmarkStart w:id="19" w:name="_Ref182317331"/>
      <w:r w:rsidRPr="006C3DEB">
        <w:lastRenderedPageBreak/>
        <w:t>Додатак 2 - Табела</w:t>
      </w:r>
      <w:bookmarkEnd w:id="19"/>
    </w:p>
    <w:tbl>
      <w:tblPr>
        <w:tblStyle w:val="TableGrid"/>
        <w:tblW w:w="9325" w:type="dxa"/>
        <w:tblBorders>
          <w:top w:val="single" w:sz="12" w:space="0" w:color="000000" w:themeColor="text1"/>
          <w:left w:val="single" w:sz="12" w:space="0" w:color="000000" w:themeColor="text1"/>
          <w:bottom w:val="single" w:sz="12" w:space="0" w:color="000000" w:themeColor="text1"/>
          <w:right w:val="single" w:sz="12" w:space="0" w:color="000000" w:themeColor="text1"/>
          <w:insideH w:val="single" w:sz="12" w:space="0" w:color="000000" w:themeColor="text1"/>
          <w:insideV w:val="single" w:sz="12" w:space="0" w:color="000000" w:themeColor="text1"/>
        </w:tblBorders>
        <w:tblLook w:val="0680" w:firstRow="0" w:lastRow="0" w:firstColumn="1" w:lastColumn="0" w:noHBand="1" w:noVBand="1"/>
      </w:tblPr>
      <w:tblGrid>
        <w:gridCol w:w="3009"/>
        <w:gridCol w:w="2107"/>
        <w:gridCol w:w="2105"/>
        <w:gridCol w:w="2104"/>
      </w:tblGrid>
      <w:tr w:rsidR="002F097E" w:rsidRPr="006C3DEB" w14:paraId="1C9E5B4D" w14:textId="77777777" w:rsidTr="002319E9">
        <w:trPr>
          <w:trHeight w:val="300"/>
        </w:trPr>
        <w:tc>
          <w:tcPr>
            <w:tcW w:w="9325" w:type="dxa"/>
            <w:gridSpan w:val="4"/>
          </w:tcPr>
          <w:p w14:paraId="4C560F86" w14:textId="77777777" w:rsidR="002F097E" w:rsidRPr="006C3DEB" w:rsidRDefault="002F097E" w:rsidP="002319E9">
            <w:pPr>
              <w:rPr>
                <w:rFonts w:cs="Poppins"/>
                <w:b/>
                <w:bCs/>
              </w:rPr>
            </w:pPr>
            <w:r w:rsidRPr="006C3DEB">
              <w:rPr>
                <w:rFonts w:cs="Poppins"/>
                <w:b/>
                <w:bCs/>
              </w:rPr>
              <w:t>ПОДАЦИ О УЗОРКУ                                                                     Не заборавите да сликате!</w:t>
            </w:r>
          </w:p>
        </w:tc>
      </w:tr>
      <w:tr w:rsidR="002F097E" w:rsidRPr="006C3DEB" w14:paraId="2C560A5F" w14:textId="77777777" w:rsidTr="002319E9">
        <w:trPr>
          <w:trHeight w:val="300"/>
        </w:trPr>
        <w:tc>
          <w:tcPr>
            <w:tcW w:w="3009" w:type="dxa"/>
          </w:tcPr>
          <w:p w14:paraId="022167BA" w14:textId="77777777" w:rsidR="002F097E" w:rsidRPr="006C3DEB" w:rsidRDefault="002F097E" w:rsidP="002319E9">
            <w:pPr>
              <w:rPr>
                <w:rFonts w:cs="Poppins"/>
              </w:rPr>
            </w:pPr>
            <w:r w:rsidRPr="006C3DEB">
              <w:rPr>
                <w:rFonts w:cs="Poppins"/>
              </w:rPr>
              <w:t>Узорак узео</w:t>
            </w:r>
          </w:p>
        </w:tc>
        <w:tc>
          <w:tcPr>
            <w:tcW w:w="6316" w:type="dxa"/>
            <w:gridSpan w:val="3"/>
            <w:tcBorders>
              <w:top w:val="single" w:sz="12" w:space="0" w:color="000000" w:themeColor="text1"/>
            </w:tcBorders>
          </w:tcPr>
          <w:p w14:paraId="5694FA60" w14:textId="77777777" w:rsidR="002F097E" w:rsidRPr="006C3DEB" w:rsidRDefault="002F097E" w:rsidP="002319E9">
            <w:pPr>
              <w:rPr>
                <w:rFonts w:cs="Poppins"/>
                <w:b/>
                <w:bCs/>
              </w:rPr>
            </w:pPr>
          </w:p>
        </w:tc>
      </w:tr>
      <w:tr w:rsidR="002F097E" w:rsidRPr="006C3DEB" w14:paraId="23564E00" w14:textId="77777777" w:rsidTr="002319E9">
        <w:trPr>
          <w:trHeight w:val="300"/>
        </w:trPr>
        <w:tc>
          <w:tcPr>
            <w:tcW w:w="3009" w:type="dxa"/>
          </w:tcPr>
          <w:p w14:paraId="7BD8B2A7" w14:textId="77777777" w:rsidR="002F097E" w:rsidRPr="006C3DEB" w:rsidRDefault="002F097E" w:rsidP="002319E9">
            <w:pPr>
              <w:rPr>
                <w:rFonts w:cs="Poppins"/>
              </w:rPr>
            </w:pPr>
            <w:r w:rsidRPr="006C3DEB">
              <w:rPr>
                <w:rFonts w:cs="Poppins"/>
              </w:rPr>
              <w:t>Курс и одељење</w:t>
            </w:r>
          </w:p>
        </w:tc>
        <w:tc>
          <w:tcPr>
            <w:tcW w:w="6316" w:type="dxa"/>
            <w:gridSpan w:val="3"/>
          </w:tcPr>
          <w:p w14:paraId="434AB032" w14:textId="77777777" w:rsidR="002F097E" w:rsidRPr="006C3DEB" w:rsidRDefault="002F097E" w:rsidP="002319E9">
            <w:pPr>
              <w:rPr>
                <w:rFonts w:cs="Poppins"/>
                <w:b/>
                <w:bCs/>
              </w:rPr>
            </w:pPr>
          </w:p>
        </w:tc>
      </w:tr>
      <w:tr w:rsidR="002F097E" w:rsidRPr="006C3DEB" w14:paraId="5BC97BD7" w14:textId="77777777" w:rsidTr="002319E9">
        <w:trPr>
          <w:trHeight w:val="300"/>
        </w:trPr>
        <w:tc>
          <w:tcPr>
            <w:tcW w:w="3009" w:type="dxa"/>
          </w:tcPr>
          <w:p w14:paraId="40FB15B0" w14:textId="77777777" w:rsidR="002F097E" w:rsidRPr="006C3DEB" w:rsidRDefault="002F097E" w:rsidP="002319E9">
            <w:pPr>
              <w:rPr>
                <w:rFonts w:cs="Poppins"/>
              </w:rPr>
            </w:pPr>
            <w:r w:rsidRPr="006C3DEB">
              <w:rPr>
                <w:rFonts w:cs="Poppins"/>
              </w:rPr>
              <w:t>Датум</w:t>
            </w:r>
          </w:p>
        </w:tc>
        <w:tc>
          <w:tcPr>
            <w:tcW w:w="6316" w:type="dxa"/>
            <w:gridSpan w:val="3"/>
          </w:tcPr>
          <w:p w14:paraId="7B7BE9E9" w14:textId="77777777" w:rsidR="002F097E" w:rsidRPr="006C3DEB" w:rsidRDefault="002F097E" w:rsidP="002319E9">
            <w:pPr>
              <w:rPr>
                <w:rFonts w:cs="Poppins"/>
                <w:b/>
                <w:bCs/>
              </w:rPr>
            </w:pPr>
          </w:p>
        </w:tc>
      </w:tr>
      <w:tr w:rsidR="002F097E" w:rsidRPr="006C3DEB" w14:paraId="64C1ECB3" w14:textId="77777777" w:rsidTr="002319E9">
        <w:trPr>
          <w:trHeight w:val="300"/>
        </w:trPr>
        <w:tc>
          <w:tcPr>
            <w:tcW w:w="3009" w:type="dxa"/>
          </w:tcPr>
          <w:p w14:paraId="5BA0CC08" w14:textId="77777777" w:rsidR="002F097E" w:rsidRPr="006C3DEB" w:rsidRDefault="002F097E" w:rsidP="002319E9">
            <w:pPr>
              <w:rPr>
                <w:rFonts w:cs="Poppins"/>
              </w:rPr>
            </w:pPr>
            <w:r w:rsidRPr="006C3DEB">
              <w:rPr>
                <w:rFonts w:cs="Poppins"/>
              </w:rPr>
              <w:t>Град</w:t>
            </w:r>
          </w:p>
        </w:tc>
        <w:tc>
          <w:tcPr>
            <w:tcW w:w="6316" w:type="dxa"/>
            <w:gridSpan w:val="3"/>
          </w:tcPr>
          <w:p w14:paraId="42C04272" w14:textId="77777777" w:rsidR="002F097E" w:rsidRPr="006C3DEB" w:rsidRDefault="002F097E" w:rsidP="002319E9">
            <w:pPr>
              <w:rPr>
                <w:rFonts w:cs="Poppins"/>
                <w:b/>
                <w:bCs/>
              </w:rPr>
            </w:pPr>
          </w:p>
        </w:tc>
      </w:tr>
      <w:tr w:rsidR="002F097E" w:rsidRPr="006C3DEB" w14:paraId="7906769B" w14:textId="77777777" w:rsidTr="002319E9">
        <w:trPr>
          <w:trHeight w:val="300"/>
        </w:trPr>
        <w:tc>
          <w:tcPr>
            <w:tcW w:w="3009" w:type="dxa"/>
          </w:tcPr>
          <w:p w14:paraId="7EA26E55" w14:textId="77777777" w:rsidR="002F097E" w:rsidRPr="006C3DEB" w:rsidRDefault="002F097E" w:rsidP="002319E9">
            <w:pPr>
              <w:rPr>
                <w:rFonts w:cs="Poppins"/>
              </w:rPr>
            </w:pPr>
            <w:r w:rsidRPr="006C3DEB">
              <w:rPr>
                <w:rFonts w:cs="Poppins"/>
              </w:rPr>
              <w:t>Географске координате</w:t>
            </w:r>
          </w:p>
          <w:p w14:paraId="386FB4E1" w14:textId="77777777" w:rsidR="002F097E" w:rsidRPr="006C3DEB" w:rsidRDefault="002F097E" w:rsidP="002319E9">
            <w:pPr>
              <w:rPr>
                <w:rFonts w:cs="Poppins"/>
              </w:rPr>
            </w:pPr>
            <w:r w:rsidRPr="006C3DEB">
              <w:rPr>
                <w:rFonts w:cs="Poppins"/>
              </w:rPr>
              <w:t>(Maps)</w:t>
            </w:r>
          </w:p>
        </w:tc>
        <w:tc>
          <w:tcPr>
            <w:tcW w:w="6316" w:type="dxa"/>
            <w:gridSpan w:val="3"/>
          </w:tcPr>
          <w:p w14:paraId="307AFB46" w14:textId="77777777" w:rsidR="002F097E" w:rsidRPr="006C3DEB" w:rsidRDefault="002F097E" w:rsidP="002319E9">
            <w:pPr>
              <w:rPr>
                <w:rFonts w:cs="Poppins"/>
                <w:b/>
                <w:bCs/>
              </w:rPr>
            </w:pPr>
          </w:p>
        </w:tc>
      </w:tr>
      <w:tr w:rsidR="002F097E" w:rsidRPr="006C3DEB" w14:paraId="01C82872" w14:textId="77777777" w:rsidTr="002319E9">
        <w:trPr>
          <w:trHeight w:val="300"/>
        </w:trPr>
        <w:tc>
          <w:tcPr>
            <w:tcW w:w="3009" w:type="dxa"/>
          </w:tcPr>
          <w:p w14:paraId="080111C5" w14:textId="77777777" w:rsidR="002F097E" w:rsidRPr="006C3DEB" w:rsidRDefault="002F097E" w:rsidP="002319E9">
            <w:pPr>
              <w:rPr>
                <w:rFonts w:cs="Poppins"/>
              </w:rPr>
            </w:pPr>
            <w:r w:rsidRPr="006C3DEB">
              <w:rPr>
                <w:rFonts w:cs="Poppins"/>
              </w:rPr>
              <w:t>Дубина узорка (cm)</w:t>
            </w:r>
          </w:p>
        </w:tc>
        <w:tc>
          <w:tcPr>
            <w:tcW w:w="6316" w:type="dxa"/>
            <w:gridSpan w:val="3"/>
          </w:tcPr>
          <w:p w14:paraId="2C1376FA" w14:textId="77777777" w:rsidR="002F097E" w:rsidRPr="006C3DEB" w:rsidRDefault="002F097E" w:rsidP="002319E9">
            <w:pPr>
              <w:rPr>
                <w:rFonts w:cs="Poppins"/>
                <w:b/>
                <w:bCs/>
              </w:rPr>
            </w:pPr>
          </w:p>
        </w:tc>
      </w:tr>
      <w:tr w:rsidR="002F097E" w:rsidRPr="006C3DEB" w14:paraId="7E77EA35" w14:textId="77777777" w:rsidTr="002319E9">
        <w:trPr>
          <w:trHeight w:val="300"/>
        </w:trPr>
        <w:tc>
          <w:tcPr>
            <w:tcW w:w="3009" w:type="dxa"/>
          </w:tcPr>
          <w:p w14:paraId="76C445CC" w14:textId="77777777" w:rsidR="002F097E" w:rsidRPr="006C3DEB" w:rsidRDefault="002F097E" w:rsidP="002319E9">
            <w:pPr>
              <w:rPr>
                <w:rFonts w:cs="Poppins"/>
              </w:rPr>
            </w:pPr>
            <w:r w:rsidRPr="006C3DEB">
              <w:rPr>
                <w:rFonts w:cs="Poppins"/>
              </w:rPr>
              <w:t>Мобилна апликација за временске услове (Температура ºC / Влажност %)</w:t>
            </w:r>
          </w:p>
          <w:p w14:paraId="62B69FA4" w14:textId="77777777" w:rsidR="002F097E" w:rsidRPr="006C3DEB" w:rsidRDefault="002F097E" w:rsidP="002319E9">
            <w:pPr>
              <w:rPr>
                <w:rFonts w:cs="Poppins"/>
              </w:rPr>
            </w:pPr>
          </w:p>
        </w:tc>
        <w:tc>
          <w:tcPr>
            <w:tcW w:w="6316" w:type="dxa"/>
            <w:gridSpan w:val="3"/>
          </w:tcPr>
          <w:p w14:paraId="13174327" w14:textId="77777777" w:rsidR="002F097E" w:rsidRPr="006C3DEB" w:rsidRDefault="002F097E" w:rsidP="002319E9">
            <w:pPr>
              <w:rPr>
                <w:rFonts w:cs="Poppins"/>
                <w:b/>
                <w:bCs/>
              </w:rPr>
            </w:pPr>
          </w:p>
        </w:tc>
      </w:tr>
      <w:tr w:rsidR="002F097E" w:rsidRPr="006C3DEB" w14:paraId="47401CB7" w14:textId="77777777" w:rsidTr="002319E9">
        <w:trPr>
          <w:trHeight w:val="300"/>
        </w:trPr>
        <w:tc>
          <w:tcPr>
            <w:tcW w:w="3009" w:type="dxa"/>
          </w:tcPr>
          <w:p w14:paraId="5960F88D" w14:textId="77777777" w:rsidR="002F097E" w:rsidRPr="006C3DEB" w:rsidRDefault="002F097E" w:rsidP="002319E9">
            <w:pPr>
              <w:rPr>
                <w:rFonts w:cs="Poppins"/>
              </w:rPr>
            </w:pPr>
            <w:r w:rsidRPr="006C3DEB">
              <w:rPr>
                <w:rFonts w:cs="Poppins"/>
              </w:rPr>
              <w:t>Топографија (косина/равно)</w:t>
            </w:r>
          </w:p>
          <w:p w14:paraId="782C1874" w14:textId="77777777" w:rsidR="002F097E" w:rsidRPr="006C3DEB" w:rsidRDefault="002F097E" w:rsidP="002319E9">
            <w:pPr>
              <w:rPr>
                <w:rFonts w:cs="Poppins"/>
              </w:rPr>
            </w:pPr>
          </w:p>
        </w:tc>
        <w:tc>
          <w:tcPr>
            <w:tcW w:w="6316" w:type="dxa"/>
            <w:gridSpan w:val="3"/>
          </w:tcPr>
          <w:p w14:paraId="4EB3152C" w14:textId="77777777" w:rsidR="002F097E" w:rsidRPr="006C3DEB" w:rsidRDefault="002F097E" w:rsidP="002319E9">
            <w:pPr>
              <w:rPr>
                <w:rFonts w:cs="Poppins"/>
                <w:b/>
                <w:bCs/>
              </w:rPr>
            </w:pPr>
          </w:p>
        </w:tc>
      </w:tr>
      <w:tr w:rsidR="002F097E" w:rsidRPr="006C3DEB" w14:paraId="165E122F" w14:textId="77777777" w:rsidTr="002319E9">
        <w:trPr>
          <w:trHeight w:val="300"/>
        </w:trPr>
        <w:tc>
          <w:tcPr>
            <w:tcW w:w="3009" w:type="dxa"/>
          </w:tcPr>
          <w:p w14:paraId="019A6942" w14:textId="77777777" w:rsidR="002F097E" w:rsidRPr="006C3DEB" w:rsidRDefault="002F097E" w:rsidP="002319E9">
            <w:pPr>
              <w:rPr>
                <w:rFonts w:cs="Poppins"/>
              </w:rPr>
            </w:pPr>
            <w:r w:rsidRPr="006C3DEB">
              <w:rPr>
                <w:rFonts w:cs="Poppins"/>
              </w:rPr>
              <w:t>Опис екосистема</w:t>
            </w:r>
          </w:p>
          <w:p w14:paraId="1BC4B51D" w14:textId="77777777" w:rsidR="002F097E" w:rsidRPr="006C3DEB" w:rsidRDefault="002F097E" w:rsidP="002319E9">
            <w:pPr>
              <w:rPr>
                <w:rFonts w:cs="Poppins"/>
              </w:rPr>
            </w:pPr>
            <w:r w:rsidRPr="006C3DEB">
              <w:rPr>
                <w:rFonts w:cs="Poppins"/>
              </w:rPr>
              <w:t>(шума / шикара / трава / пољопривредно земљиште / остало)</w:t>
            </w:r>
          </w:p>
          <w:p w14:paraId="6464CC7C" w14:textId="77777777" w:rsidR="002F097E" w:rsidRPr="006C3DEB" w:rsidRDefault="002F097E" w:rsidP="002319E9">
            <w:pPr>
              <w:rPr>
                <w:rFonts w:cs="Poppins"/>
              </w:rPr>
            </w:pPr>
          </w:p>
        </w:tc>
        <w:tc>
          <w:tcPr>
            <w:tcW w:w="6316" w:type="dxa"/>
            <w:gridSpan w:val="3"/>
          </w:tcPr>
          <w:p w14:paraId="0A05AA2C" w14:textId="77777777" w:rsidR="002F097E" w:rsidRPr="006C3DEB" w:rsidRDefault="002F097E" w:rsidP="002319E9">
            <w:pPr>
              <w:rPr>
                <w:rFonts w:cs="Poppins"/>
                <w:b/>
                <w:bCs/>
              </w:rPr>
            </w:pPr>
          </w:p>
        </w:tc>
      </w:tr>
      <w:tr w:rsidR="002F097E" w:rsidRPr="006C3DEB" w14:paraId="165B8281" w14:textId="77777777" w:rsidTr="002319E9">
        <w:trPr>
          <w:trHeight w:val="300"/>
        </w:trPr>
        <w:tc>
          <w:tcPr>
            <w:tcW w:w="3009" w:type="dxa"/>
          </w:tcPr>
          <w:p w14:paraId="31EC5165" w14:textId="77777777" w:rsidR="002F097E" w:rsidRPr="006C3DEB" w:rsidRDefault="002F097E" w:rsidP="002319E9">
            <w:pPr>
              <w:rPr>
                <w:rFonts w:cs="Poppins"/>
              </w:rPr>
            </w:pPr>
            <w:r w:rsidRPr="006C3DEB">
              <w:rPr>
                <w:rFonts w:cs="Poppins"/>
              </w:rPr>
              <w:t>Преовлађујуће врсте биљака</w:t>
            </w:r>
          </w:p>
          <w:p w14:paraId="51FB4BA2" w14:textId="77777777" w:rsidR="002F097E" w:rsidRPr="006C3DEB" w:rsidRDefault="002F097E" w:rsidP="002319E9">
            <w:pPr>
              <w:rPr>
                <w:rFonts w:cs="Poppins"/>
              </w:rPr>
            </w:pPr>
            <w:r w:rsidRPr="006C3DEB">
              <w:rPr>
                <w:rFonts w:cs="Poppins"/>
              </w:rPr>
              <w:t>(Мобилна апликација PlantNet)</w:t>
            </w:r>
          </w:p>
          <w:p w14:paraId="30916BAE" w14:textId="77777777" w:rsidR="002F097E" w:rsidRPr="006C3DEB" w:rsidRDefault="002F097E" w:rsidP="002319E9">
            <w:pPr>
              <w:rPr>
                <w:rFonts w:cs="Poppins"/>
              </w:rPr>
            </w:pPr>
          </w:p>
        </w:tc>
        <w:tc>
          <w:tcPr>
            <w:tcW w:w="6316" w:type="dxa"/>
            <w:gridSpan w:val="3"/>
          </w:tcPr>
          <w:p w14:paraId="55DCC648" w14:textId="77777777" w:rsidR="002F097E" w:rsidRPr="006C3DEB" w:rsidRDefault="002F097E" w:rsidP="002319E9">
            <w:pPr>
              <w:rPr>
                <w:rFonts w:cs="Poppins"/>
                <w:b/>
                <w:bCs/>
              </w:rPr>
            </w:pPr>
          </w:p>
          <w:p w14:paraId="11AF8A5B" w14:textId="77777777" w:rsidR="002F097E" w:rsidRPr="006C3DEB" w:rsidRDefault="002F097E" w:rsidP="002319E9">
            <w:pPr>
              <w:rPr>
                <w:rFonts w:cs="Poppins"/>
                <w:b/>
                <w:bCs/>
              </w:rPr>
            </w:pPr>
          </w:p>
        </w:tc>
      </w:tr>
      <w:tr w:rsidR="002F097E" w:rsidRPr="006C3DEB" w14:paraId="516F58E6" w14:textId="77777777" w:rsidTr="002319E9">
        <w:trPr>
          <w:trHeight w:val="300"/>
        </w:trPr>
        <w:tc>
          <w:tcPr>
            <w:tcW w:w="9325" w:type="dxa"/>
            <w:gridSpan w:val="4"/>
          </w:tcPr>
          <w:p w14:paraId="4FAA403E" w14:textId="77777777" w:rsidR="002F097E" w:rsidRPr="006C3DEB" w:rsidRDefault="002F097E" w:rsidP="002319E9">
            <w:pPr>
              <w:rPr>
                <w:rFonts w:cs="Poppins"/>
                <w:b/>
                <w:bCs/>
              </w:rPr>
            </w:pPr>
            <w:r w:rsidRPr="006C3DEB">
              <w:rPr>
                <w:rFonts w:cs="Poppins"/>
                <w:b/>
                <w:bCs/>
              </w:rPr>
              <w:t>АНАЛИЗА ЗЕМЉИШТА</w:t>
            </w:r>
          </w:p>
        </w:tc>
      </w:tr>
      <w:tr w:rsidR="002F097E" w:rsidRPr="006C3DEB" w14:paraId="1E482E6B" w14:textId="77777777" w:rsidTr="002319E9">
        <w:trPr>
          <w:trHeight w:val="300"/>
        </w:trPr>
        <w:tc>
          <w:tcPr>
            <w:tcW w:w="3009" w:type="dxa"/>
          </w:tcPr>
          <w:p w14:paraId="37B2493F" w14:textId="77777777" w:rsidR="002F097E" w:rsidRPr="006C3DEB" w:rsidRDefault="002F097E" w:rsidP="002319E9">
            <w:pPr>
              <w:rPr>
                <w:rFonts w:cs="Poppins"/>
              </w:rPr>
            </w:pPr>
            <w:r w:rsidRPr="006C3DEB">
              <w:rPr>
                <w:rFonts w:cs="Poppins"/>
              </w:rPr>
              <w:t>Садржај органске материје</w:t>
            </w:r>
          </w:p>
          <w:p w14:paraId="4DB0B99F" w14:textId="77777777" w:rsidR="002F097E" w:rsidRPr="006C3DEB" w:rsidRDefault="002F097E" w:rsidP="002319E9">
            <w:r w:rsidRPr="006C3DEB">
              <w:rPr>
                <w:rFonts w:cs="Poppins"/>
              </w:rPr>
              <w:t>(лош/средњи/висок)</w:t>
            </w:r>
          </w:p>
          <w:p w14:paraId="0FCDEA66" w14:textId="77777777" w:rsidR="002F097E" w:rsidRPr="006C3DEB" w:rsidRDefault="002F097E" w:rsidP="002319E9">
            <w:pPr>
              <w:rPr>
                <w:rFonts w:cs="Poppins"/>
              </w:rPr>
            </w:pPr>
          </w:p>
        </w:tc>
        <w:tc>
          <w:tcPr>
            <w:tcW w:w="6316" w:type="dxa"/>
            <w:gridSpan w:val="3"/>
          </w:tcPr>
          <w:p w14:paraId="69A5F22A" w14:textId="77777777" w:rsidR="002F097E" w:rsidRPr="006C3DEB" w:rsidRDefault="002F097E" w:rsidP="002319E9">
            <w:pPr>
              <w:rPr>
                <w:rFonts w:cs="Poppins"/>
                <w:b/>
                <w:bCs/>
              </w:rPr>
            </w:pPr>
          </w:p>
        </w:tc>
      </w:tr>
      <w:tr w:rsidR="002F097E" w:rsidRPr="006C3DEB" w14:paraId="2F9A7B51" w14:textId="77777777" w:rsidTr="002319E9">
        <w:trPr>
          <w:trHeight w:val="300"/>
        </w:trPr>
        <w:tc>
          <w:tcPr>
            <w:tcW w:w="3009" w:type="dxa"/>
            <w:vMerge w:val="restart"/>
          </w:tcPr>
          <w:p w14:paraId="52298DB2" w14:textId="77777777" w:rsidR="002F097E" w:rsidRPr="006C3DEB" w:rsidRDefault="002F097E" w:rsidP="002319E9">
            <w:pPr>
              <w:rPr>
                <w:rFonts w:cs="Poppins"/>
              </w:rPr>
            </w:pPr>
            <w:r w:rsidRPr="006C3DEB">
              <w:rPr>
                <w:rFonts w:cs="Poppins"/>
              </w:rPr>
              <w:t>Влажност (%)</w:t>
            </w:r>
          </w:p>
          <w:p w14:paraId="1F2DC2CD" w14:textId="77777777" w:rsidR="002F097E" w:rsidRPr="006C3DEB" w:rsidRDefault="002F097E" w:rsidP="002319E9">
            <w:pPr>
              <w:rPr>
                <w:rFonts w:cs="Poppins"/>
              </w:rPr>
            </w:pPr>
          </w:p>
        </w:tc>
        <w:tc>
          <w:tcPr>
            <w:tcW w:w="2107" w:type="dxa"/>
          </w:tcPr>
          <w:p w14:paraId="399703D8" w14:textId="77777777" w:rsidR="002F097E" w:rsidRPr="006C3DEB" w:rsidRDefault="002F097E" w:rsidP="002319E9">
            <w:pPr>
              <w:rPr>
                <w:rFonts w:cs="Poppins"/>
              </w:rPr>
            </w:pPr>
            <w:r w:rsidRPr="006C3DEB">
              <w:rPr>
                <w:rFonts w:cs="Poppins"/>
              </w:rPr>
              <w:t xml:space="preserve">Посуда (g): </w:t>
            </w:r>
          </w:p>
          <w:p w14:paraId="717B5958" w14:textId="77777777" w:rsidR="002F097E" w:rsidRPr="006C3DEB" w:rsidRDefault="002F097E" w:rsidP="002319E9">
            <w:pPr>
              <w:rPr>
                <w:rFonts w:cs="Poppins"/>
                <w:b/>
                <w:bCs/>
              </w:rPr>
            </w:pPr>
          </w:p>
        </w:tc>
        <w:tc>
          <w:tcPr>
            <w:tcW w:w="2105" w:type="dxa"/>
          </w:tcPr>
          <w:p w14:paraId="241F8A0B" w14:textId="77777777" w:rsidR="002F097E" w:rsidRPr="006C3DEB" w:rsidRDefault="002F097E" w:rsidP="002319E9">
            <w:pPr>
              <w:rPr>
                <w:rFonts w:cs="Poppins"/>
              </w:rPr>
            </w:pPr>
            <w:r w:rsidRPr="006C3DEB">
              <w:rPr>
                <w:rFonts w:cs="Poppins"/>
              </w:rPr>
              <w:t xml:space="preserve">Мокро земљиште (g): </w:t>
            </w:r>
          </w:p>
        </w:tc>
        <w:tc>
          <w:tcPr>
            <w:tcW w:w="2104" w:type="dxa"/>
          </w:tcPr>
          <w:p w14:paraId="68FF923F" w14:textId="77777777" w:rsidR="002F097E" w:rsidRPr="006C3DEB" w:rsidRDefault="002F097E" w:rsidP="002319E9">
            <w:pPr>
              <w:rPr>
                <w:rFonts w:cs="Poppins"/>
                <w:b/>
                <w:bCs/>
              </w:rPr>
            </w:pPr>
            <w:r w:rsidRPr="006C3DEB">
              <w:rPr>
                <w:rFonts w:cs="Poppins"/>
              </w:rPr>
              <w:t>Суво земљиште (g):</w:t>
            </w:r>
          </w:p>
        </w:tc>
      </w:tr>
      <w:tr w:rsidR="002F097E" w:rsidRPr="006C3DEB" w14:paraId="3B999604" w14:textId="77777777" w:rsidTr="002319E9">
        <w:trPr>
          <w:trHeight w:val="300"/>
        </w:trPr>
        <w:tc>
          <w:tcPr>
            <w:tcW w:w="3009" w:type="dxa"/>
            <w:vMerge/>
          </w:tcPr>
          <w:p w14:paraId="547992A3" w14:textId="77777777" w:rsidR="002F097E" w:rsidRPr="006C3DEB" w:rsidRDefault="002F097E" w:rsidP="002319E9"/>
        </w:tc>
        <w:tc>
          <w:tcPr>
            <w:tcW w:w="6316" w:type="dxa"/>
            <w:gridSpan w:val="3"/>
          </w:tcPr>
          <w:p w14:paraId="56FB6A9A" w14:textId="77777777" w:rsidR="002F097E" w:rsidRPr="006C3DEB" w:rsidRDefault="002F097E" w:rsidP="002319E9">
            <w:pPr>
              <w:rPr>
                <w:rFonts w:cs="Poppins"/>
              </w:rPr>
            </w:pPr>
          </w:p>
          <w:p w14:paraId="06358BA9" w14:textId="77777777" w:rsidR="002F097E" w:rsidRPr="006C3DEB" w:rsidRDefault="002F097E" w:rsidP="002319E9">
            <w:pPr>
              <w:rPr>
                <w:rFonts w:cs="Poppins"/>
              </w:rPr>
            </w:pPr>
            <w:r w:rsidRPr="006C3DEB">
              <w:rPr>
                <w:rFonts w:cs="Poppins"/>
              </w:rPr>
              <w:t>Влажност= [ (Мокро земљиште – Суво земљиште) / (Суво земљиште) ] x 100 = _________%</w:t>
            </w:r>
          </w:p>
          <w:p w14:paraId="4F3B9395" w14:textId="77777777" w:rsidR="002F097E" w:rsidRPr="006C3DEB" w:rsidRDefault="002F097E" w:rsidP="002319E9">
            <w:pPr>
              <w:rPr>
                <w:rFonts w:cs="Poppins"/>
              </w:rPr>
            </w:pPr>
          </w:p>
        </w:tc>
      </w:tr>
      <w:tr w:rsidR="002F097E" w:rsidRPr="006C3DEB" w14:paraId="0218A74B" w14:textId="77777777" w:rsidTr="002319E9">
        <w:trPr>
          <w:trHeight w:val="300"/>
        </w:trPr>
        <w:tc>
          <w:tcPr>
            <w:tcW w:w="3009" w:type="dxa"/>
          </w:tcPr>
          <w:p w14:paraId="0E1CFDF5" w14:textId="77777777" w:rsidR="002F097E" w:rsidRPr="006C3DEB" w:rsidRDefault="002F097E" w:rsidP="002319E9">
            <w:pPr>
              <w:rPr>
                <w:rFonts w:cs="Poppins"/>
              </w:rPr>
            </w:pPr>
            <w:r w:rsidRPr="006C3DEB">
              <w:rPr>
                <w:rFonts w:cs="Poppins"/>
              </w:rPr>
              <w:t>Задржавање хранљивих материја</w:t>
            </w:r>
          </w:p>
          <w:p w14:paraId="09476611" w14:textId="77777777" w:rsidR="002F097E" w:rsidRPr="006C3DEB" w:rsidRDefault="002F097E" w:rsidP="002319E9">
            <w:pPr>
              <w:rPr>
                <w:rFonts w:cs="Poppins"/>
              </w:rPr>
            </w:pPr>
          </w:p>
        </w:tc>
        <w:tc>
          <w:tcPr>
            <w:tcW w:w="6316" w:type="dxa"/>
            <w:gridSpan w:val="3"/>
          </w:tcPr>
          <w:p w14:paraId="13234749" w14:textId="77777777" w:rsidR="002F097E" w:rsidRPr="006C3DEB" w:rsidRDefault="002F097E" w:rsidP="002319E9">
            <w:pPr>
              <w:rPr>
                <w:rFonts w:cs="Poppins"/>
                <w:b/>
                <w:bCs/>
              </w:rPr>
            </w:pPr>
          </w:p>
          <w:p w14:paraId="4B727C55" w14:textId="77777777" w:rsidR="002F097E" w:rsidRPr="006C3DEB" w:rsidRDefault="002F097E" w:rsidP="002319E9">
            <w:pPr>
              <w:rPr>
                <w:rFonts w:cs="Poppins"/>
                <w:b/>
                <w:bCs/>
              </w:rPr>
            </w:pPr>
          </w:p>
        </w:tc>
      </w:tr>
    </w:tbl>
    <w:p w14:paraId="3FE796CF" w14:textId="0F18BAD1" w:rsidR="002F097E" w:rsidRPr="006C3DEB" w:rsidRDefault="002F097E" w:rsidP="002F097E"/>
    <w:p w14:paraId="42C39707" w14:textId="77777777" w:rsidR="002F097E" w:rsidRPr="006C3DEB" w:rsidRDefault="002F097E">
      <w:pPr>
        <w:spacing w:after="200" w:line="276" w:lineRule="auto"/>
      </w:pPr>
      <w:r w:rsidRPr="006C3DEB">
        <w:br w:type="page"/>
      </w:r>
    </w:p>
    <w:p w14:paraId="0F782464" w14:textId="63493582" w:rsidR="00D9001B" w:rsidRPr="006C3DEB" w:rsidRDefault="002F097E" w:rsidP="002F097E">
      <w:pPr>
        <w:pStyle w:val="Heading2"/>
      </w:pPr>
      <w:bookmarkStart w:id="20" w:name="_Ref182317423"/>
      <w:r w:rsidRPr="006C3DEB">
        <w:lastRenderedPageBreak/>
        <w:t>Додатак 3 – SDGs и земљиште</w:t>
      </w:r>
      <w:bookmarkEnd w:id="20"/>
    </w:p>
    <w:p w14:paraId="7B7C0D78" w14:textId="76810017" w:rsidR="002F097E" w:rsidRPr="006C3DEB" w:rsidRDefault="002F097E">
      <w:pPr>
        <w:spacing w:after="200" w:line="276" w:lineRule="auto"/>
      </w:pPr>
      <w:r w:rsidRPr="006C3DEB">
        <w:rPr>
          <w:noProof/>
          <w:lang w:eastAsia="es-ES"/>
        </w:rPr>
        <w:drawing>
          <wp:anchor distT="0" distB="0" distL="114300" distR="114300" simplePos="0" relativeHeight="251658240" behindDoc="0" locked="0" layoutInCell="1" allowOverlap="1" wp14:anchorId="397118FE" wp14:editId="253AE034">
            <wp:simplePos x="0" y="0"/>
            <wp:positionH relativeFrom="column">
              <wp:posOffset>-1118781</wp:posOffset>
            </wp:positionH>
            <wp:positionV relativeFrom="page">
              <wp:posOffset>2641892</wp:posOffset>
            </wp:positionV>
            <wp:extent cx="8116570" cy="5735320"/>
            <wp:effectExtent l="0" t="9525" r="8255" b="8255"/>
            <wp:wrapNone/>
            <wp:docPr id="668852884" name="Picture 668852884" descr="A diagram of a field&#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68852884"/>
                    <pic:cNvPicPr/>
                  </pic:nvPicPr>
                  <pic:blipFill>
                    <a:blip r:embed="rId49">
                      <a:extLst>
                        <a:ext uri="{28A0092B-C50C-407E-A947-70E740481C1C}">
                          <a14:useLocalDpi xmlns:a14="http://schemas.microsoft.com/office/drawing/2010/main" val="0"/>
                        </a:ext>
                      </a:extLst>
                    </a:blip>
                    <a:stretch>
                      <a:fillRect/>
                    </a:stretch>
                  </pic:blipFill>
                  <pic:spPr>
                    <a:xfrm rot="5400000">
                      <a:off x="0" y="0"/>
                      <a:ext cx="8116570" cy="5735320"/>
                    </a:xfrm>
                    <a:prstGeom prst="rect">
                      <a:avLst/>
                    </a:prstGeom>
                  </pic:spPr>
                </pic:pic>
              </a:graphicData>
            </a:graphic>
            <wp14:sizeRelH relativeFrom="margin">
              <wp14:pctWidth>0</wp14:pctWidth>
            </wp14:sizeRelH>
            <wp14:sizeRelV relativeFrom="margin">
              <wp14:pctHeight>0</wp14:pctHeight>
            </wp14:sizeRelV>
          </wp:anchor>
        </w:drawing>
      </w:r>
      <w:r w:rsidRPr="006C3DEB">
        <w:br w:type="page"/>
      </w:r>
    </w:p>
    <w:p w14:paraId="633304AB" w14:textId="7DC7DCAF" w:rsidR="002F097E" w:rsidRPr="006C3DEB" w:rsidRDefault="002F097E" w:rsidP="002F097E">
      <w:pPr>
        <w:pStyle w:val="Heading2"/>
      </w:pPr>
      <w:bookmarkStart w:id="21" w:name="_Ref182317655"/>
      <w:r w:rsidRPr="006C3DEB">
        <w:lastRenderedPageBreak/>
        <w:t>Додатак 4 – Правила оцењивања лабораторијског рада</w:t>
      </w:r>
      <w:bookmarkEnd w:id="21"/>
    </w:p>
    <w:tbl>
      <w:tblPr>
        <w:tblW w:w="0" w:type="auto"/>
        <w:tblBorders>
          <w:top w:val="single" w:sz="6" w:space="0" w:color="000000" w:themeColor="text1"/>
          <w:left w:val="single" w:sz="6" w:space="0" w:color="000000" w:themeColor="text1"/>
          <w:bottom w:val="single" w:sz="6" w:space="0" w:color="000000" w:themeColor="text1"/>
          <w:right w:val="single" w:sz="6" w:space="0" w:color="000000" w:themeColor="text1"/>
        </w:tblBorders>
        <w:tblLayout w:type="fixed"/>
        <w:tblLook w:val="06A0" w:firstRow="1" w:lastRow="0" w:firstColumn="1" w:lastColumn="0" w:noHBand="1" w:noVBand="1"/>
      </w:tblPr>
      <w:tblGrid>
        <w:gridCol w:w="1504"/>
        <w:gridCol w:w="1549"/>
        <w:gridCol w:w="1367"/>
        <w:gridCol w:w="1551"/>
        <w:gridCol w:w="1586"/>
        <w:gridCol w:w="1787"/>
      </w:tblGrid>
      <w:tr w:rsidR="007F5ED9" w:rsidRPr="006C3DEB" w14:paraId="2B66D48F" w14:textId="77777777" w:rsidTr="002319E9">
        <w:trPr>
          <w:trHeight w:val="300"/>
        </w:trPr>
        <w:tc>
          <w:tcPr>
            <w:tcW w:w="1504"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000000" w:themeFill="text1"/>
            <w:vAlign w:val="center"/>
          </w:tcPr>
          <w:p w14:paraId="1F2D0938" w14:textId="77777777" w:rsidR="007F5ED9" w:rsidRPr="006C3DEB" w:rsidRDefault="007F5ED9" w:rsidP="002319E9">
            <w:pPr>
              <w:jc w:val="center"/>
              <w:rPr>
                <w:rFonts w:eastAsia="Poppins" w:cs="Poppins"/>
                <w:b/>
                <w:bCs/>
                <w:color w:val="FFFFFF" w:themeColor="background1"/>
                <w:sz w:val="16"/>
                <w:szCs w:val="16"/>
              </w:rPr>
            </w:pPr>
            <w:r w:rsidRPr="006C3DEB">
              <w:rPr>
                <w:rFonts w:eastAsia="Poppins" w:cs="Poppins"/>
                <w:b/>
                <w:bCs/>
                <w:color w:val="FFFFFF" w:themeColor="background1"/>
                <w:sz w:val="16"/>
                <w:szCs w:val="16"/>
              </w:rPr>
              <w:t>Критеријуми</w:t>
            </w:r>
          </w:p>
        </w:tc>
        <w:tc>
          <w:tcPr>
            <w:tcW w:w="1549"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B2A1C7" w:themeFill="accent4" w:themeFillTint="99"/>
            <w:vAlign w:val="center"/>
          </w:tcPr>
          <w:p w14:paraId="1DC76A4F" w14:textId="77777777" w:rsidR="007F5ED9" w:rsidRPr="006C3DEB" w:rsidRDefault="007F5ED9" w:rsidP="002319E9">
            <w:pPr>
              <w:jc w:val="center"/>
              <w:rPr>
                <w:rFonts w:eastAsia="Poppins" w:cs="Poppins"/>
                <w:b/>
                <w:bCs/>
                <w:color w:val="FFFFFF" w:themeColor="background1"/>
                <w:sz w:val="16"/>
                <w:szCs w:val="16"/>
              </w:rPr>
            </w:pPr>
            <w:r w:rsidRPr="006C3DEB">
              <w:rPr>
                <w:rFonts w:eastAsia="Poppins" w:cs="Poppins"/>
                <w:b/>
                <w:bCs/>
                <w:color w:val="FFFFFF" w:themeColor="background1"/>
                <w:sz w:val="16"/>
                <w:szCs w:val="16"/>
              </w:rPr>
              <w:t>5 - За пример</w:t>
            </w:r>
          </w:p>
        </w:tc>
        <w:tc>
          <w:tcPr>
            <w:tcW w:w="136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4BACC6" w:themeFill="accent5"/>
            <w:vAlign w:val="center"/>
          </w:tcPr>
          <w:p w14:paraId="06461EB0" w14:textId="77777777" w:rsidR="007F5ED9" w:rsidRPr="006C3DEB" w:rsidRDefault="007F5ED9" w:rsidP="002319E9">
            <w:pPr>
              <w:jc w:val="center"/>
              <w:rPr>
                <w:rFonts w:eastAsia="Poppins" w:cs="Poppins"/>
                <w:b/>
                <w:bCs/>
                <w:color w:val="FFFFFF" w:themeColor="background1"/>
                <w:sz w:val="16"/>
                <w:szCs w:val="16"/>
              </w:rPr>
            </w:pPr>
            <w:r w:rsidRPr="006C3DEB">
              <w:rPr>
                <w:rFonts w:eastAsia="Poppins" w:cs="Poppins"/>
                <w:b/>
                <w:bCs/>
                <w:color w:val="FFFFFF" w:themeColor="background1"/>
                <w:sz w:val="16"/>
                <w:szCs w:val="16"/>
              </w:rPr>
              <w:t>4 - Одлично</w:t>
            </w:r>
          </w:p>
        </w:tc>
        <w:tc>
          <w:tcPr>
            <w:tcW w:w="1551"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9BBB59" w:themeFill="accent3"/>
            <w:vAlign w:val="center"/>
          </w:tcPr>
          <w:p w14:paraId="4B13EC13" w14:textId="77777777" w:rsidR="007F5ED9" w:rsidRPr="006C3DEB" w:rsidRDefault="007F5ED9" w:rsidP="002319E9">
            <w:pPr>
              <w:jc w:val="center"/>
              <w:rPr>
                <w:rFonts w:eastAsia="Poppins" w:cs="Poppins"/>
                <w:b/>
                <w:bCs/>
                <w:color w:val="FFFFFF" w:themeColor="background1"/>
                <w:sz w:val="16"/>
                <w:szCs w:val="16"/>
              </w:rPr>
            </w:pPr>
            <w:r w:rsidRPr="006C3DEB">
              <w:rPr>
                <w:rFonts w:eastAsia="Poppins" w:cs="Poppins"/>
                <w:b/>
                <w:bCs/>
                <w:color w:val="FFFFFF" w:themeColor="background1"/>
                <w:sz w:val="16"/>
                <w:szCs w:val="16"/>
              </w:rPr>
              <w:t>3 - Задовољавајуће</w:t>
            </w:r>
          </w:p>
        </w:tc>
        <w:tc>
          <w:tcPr>
            <w:tcW w:w="158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FC000"/>
            <w:vAlign w:val="center"/>
          </w:tcPr>
          <w:p w14:paraId="56548033" w14:textId="77777777" w:rsidR="007F5ED9" w:rsidRPr="006C3DEB" w:rsidRDefault="007F5ED9" w:rsidP="002319E9">
            <w:pPr>
              <w:jc w:val="center"/>
              <w:rPr>
                <w:rFonts w:eastAsia="Poppins" w:cs="Poppins"/>
                <w:b/>
                <w:bCs/>
                <w:color w:val="FFFFFF" w:themeColor="background1"/>
                <w:sz w:val="16"/>
                <w:szCs w:val="16"/>
              </w:rPr>
            </w:pPr>
          </w:p>
          <w:p w14:paraId="02C70291" w14:textId="77777777" w:rsidR="007F5ED9" w:rsidRPr="006C3DEB" w:rsidRDefault="007F5ED9" w:rsidP="002319E9">
            <w:pPr>
              <w:jc w:val="center"/>
              <w:rPr>
                <w:rFonts w:eastAsia="Poppins" w:cs="Poppins"/>
                <w:b/>
                <w:bCs/>
                <w:color w:val="FFFFFF" w:themeColor="background1"/>
                <w:sz w:val="16"/>
                <w:szCs w:val="16"/>
              </w:rPr>
            </w:pPr>
            <w:r w:rsidRPr="006C3DEB">
              <w:rPr>
                <w:rFonts w:eastAsia="Poppins" w:cs="Poppins"/>
                <w:b/>
                <w:bCs/>
                <w:color w:val="FFFFFF" w:themeColor="background1"/>
                <w:sz w:val="16"/>
                <w:szCs w:val="16"/>
              </w:rPr>
              <w:t>2 - Мора боље</w:t>
            </w:r>
          </w:p>
        </w:tc>
        <w:tc>
          <w:tcPr>
            <w:tcW w:w="178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C0504D" w:themeFill="accent2"/>
            <w:vAlign w:val="center"/>
          </w:tcPr>
          <w:p w14:paraId="27BA2694" w14:textId="77777777" w:rsidR="007F5ED9" w:rsidRPr="006C3DEB" w:rsidRDefault="007F5ED9" w:rsidP="002319E9">
            <w:pPr>
              <w:jc w:val="center"/>
              <w:rPr>
                <w:rFonts w:eastAsia="Poppins" w:cs="Poppins"/>
                <w:b/>
                <w:bCs/>
                <w:sz w:val="16"/>
                <w:szCs w:val="16"/>
              </w:rPr>
            </w:pPr>
            <w:r w:rsidRPr="006C3DEB">
              <w:rPr>
                <w:rFonts w:eastAsia="Poppins" w:cs="Poppins"/>
                <w:b/>
                <w:bCs/>
                <w:sz w:val="16"/>
                <w:szCs w:val="16"/>
              </w:rPr>
              <w:t>1 - Недовољно</w:t>
            </w:r>
          </w:p>
        </w:tc>
      </w:tr>
      <w:tr w:rsidR="007F5ED9" w:rsidRPr="006C3DEB" w14:paraId="44D1829E" w14:textId="77777777" w:rsidTr="002319E9">
        <w:trPr>
          <w:trHeight w:val="300"/>
        </w:trPr>
        <w:tc>
          <w:tcPr>
            <w:tcW w:w="1504" w:type="dxa"/>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22F545CC" w14:textId="77777777" w:rsidR="007F5ED9" w:rsidRPr="006C3DEB" w:rsidRDefault="007F5ED9" w:rsidP="002319E9">
            <w:pPr>
              <w:rPr>
                <w:rFonts w:eastAsia="Poppins" w:cs="Poppins"/>
                <w:b/>
                <w:bCs/>
                <w:sz w:val="16"/>
                <w:szCs w:val="16"/>
              </w:rPr>
            </w:pPr>
            <w:r w:rsidRPr="006C3DEB">
              <w:rPr>
                <w:rFonts w:eastAsia="Poppins" w:cs="Poppins"/>
                <w:b/>
                <w:bCs/>
                <w:sz w:val="16"/>
                <w:szCs w:val="16"/>
              </w:rPr>
              <w:t>Сарадња</w:t>
            </w:r>
          </w:p>
        </w:tc>
        <w:tc>
          <w:tcPr>
            <w:tcW w:w="1549"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E5DFEC" w:themeFill="accent4" w:themeFillTint="33"/>
            <w:vAlign w:val="center"/>
          </w:tcPr>
          <w:p w14:paraId="36836067" w14:textId="77777777" w:rsidR="007F5ED9" w:rsidRPr="006C3DEB" w:rsidRDefault="007F5ED9" w:rsidP="002319E9">
            <w:pPr>
              <w:rPr>
                <w:rFonts w:eastAsia="Poppins" w:cs="Poppins"/>
                <w:sz w:val="16"/>
                <w:szCs w:val="16"/>
              </w:rPr>
            </w:pPr>
            <w:r w:rsidRPr="006C3DEB">
              <w:rPr>
                <w:rFonts w:eastAsia="Poppins" w:cs="Poppins"/>
                <w:sz w:val="16"/>
                <w:szCs w:val="16"/>
              </w:rPr>
              <w:t>Активан, води групне дискусије и води рачуна да се чује свачији глас.</w:t>
            </w:r>
          </w:p>
        </w:tc>
        <w:tc>
          <w:tcPr>
            <w:tcW w:w="136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AEEF3" w:themeFill="accent5" w:themeFillTint="33"/>
            <w:vAlign w:val="center"/>
          </w:tcPr>
          <w:p w14:paraId="69161938" w14:textId="77777777" w:rsidR="007F5ED9" w:rsidRPr="006C3DEB" w:rsidRDefault="007F5ED9" w:rsidP="002319E9">
            <w:pPr>
              <w:rPr>
                <w:rFonts w:eastAsia="Poppins" w:cs="Poppins"/>
                <w:sz w:val="16"/>
                <w:szCs w:val="16"/>
              </w:rPr>
            </w:pPr>
            <w:r w:rsidRPr="006C3DEB">
              <w:rPr>
                <w:rFonts w:eastAsia="Poppins" w:cs="Poppins"/>
                <w:sz w:val="16"/>
                <w:szCs w:val="16"/>
              </w:rPr>
              <w:t>Учествује у групним дискусијама и доприноси идејама.</w:t>
            </w:r>
          </w:p>
        </w:tc>
        <w:tc>
          <w:tcPr>
            <w:tcW w:w="1551"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6E3BC" w:themeFill="accent3" w:themeFillTint="66"/>
            <w:vAlign w:val="center"/>
          </w:tcPr>
          <w:p w14:paraId="0FD27654" w14:textId="77777777" w:rsidR="007F5ED9" w:rsidRPr="006C3DEB" w:rsidRDefault="007F5ED9" w:rsidP="002319E9">
            <w:pPr>
              <w:rPr>
                <w:rFonts w:eastAsia="Poppins" w:cs="Poppins"/>
                <w:sz w:val="16"/>
                <w:szCs w:val="16"/>
              </w:rPr>
            </w:pPr>
            <w:r w:rsidRPr="006C3DEB">
              <w:rPr>
                <w:rFonts w:eastAsia="Poppins" w:cs="Poppins"/>
                <w:sz w:val="16"/>
                <w:szCs w:val="16"/>
              </w:rPr>
              <w:t>Учествује али ретко се упушта у рад с другима.</w:t>
            </w:r>
          </w:p>
        </w:tc>
        <w:tc>
          <w:tcPr>
            <w:tcW w:w="158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1FA91"/>
            <w:vAlign w:val="center"/>
          </w:tcPr>
          <w:p w14:paraId="18122718" w14:textId="77777777" w:rsidR="007F5ED9" w:rsidRPr="006C3DEB" w:rsidRDefault="007F5ED9" w:rsidP="002319E9">
            <w:pPr>
              <w:rPr>
                <w:rFonts w:eastAsia="Poppins" w:cs="Poppins"/>
                <w:sz w:val="16"/>
                <w:szCs w:val="16"/>
              </w:rPr>
            </w:pPr>
            <w:r w:rsidRPr="006C3DEB">
              <w:rPr>
                <w:rFonts w:eastAsia="Poppins" w:cs="Poppins"/>
                <w:sz w:val="16"/>
                <w:szCs w:val="16"/>
              </w:rPr>
              <w:t>Ограничено учешће, не подстиче сарадњу.</w:t>
            </w:r>
          </w:p>
        </w:tc>
        <w:tc>
          <w:tcPr>
            <w:tcW w:w="178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DE9D9" w:themeFill="accent6" w:themeFillTint="33"/>
            <w:vAlign w:val="center"/>
          </w:tcPr>
          <w:p w14:paraId="0B728E80" w14:textId="77777777" w:rsidR="007F5ED9" w:rsidRPr="006C3DEB" w:rsidRDefault="007F5ED9" w:rsidP="002319E9">
            <w:pPr>
              <w:rPr>
                <w:rFonts w:eastAsia="Poppins" w:cs="Poppins"/>
                <w:sz w:val="16"/>
                <w:szCs w:val="16"/>
              </w:rPr>
            </w:pPr>
            <w:r w:rsidRPr="006C3DEB">
              <w:rPr>
                <w:rFonts w:eastAsia="Poppins" w:cs="Poppins"/>
                <w:sz w:val="16"/>
                <w:szCs w:val="16"/>
              </w:rPr>
              <w:t>Не учествује у групном раду.</w:t>
            </w:r>
          </w:p>
        </w:tc>
      </w:tr>
      <w:tr w:rsidR="007F5ED9" w:rsidRPr="006C3DEB" w14:paraId="4CD715FE" w14:textId="77777777" w:rsidTr="002319E9">
        <w:trPr>
          <w:trHeight w:val="300"/>
        </w:trPr>
        <w:tc>
          <w:tcPr>
            <w:tcW w:w="1504" w:type="dxa"/>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348CB121" w14:textId="77777777" w:rsidR="007F5ED9" w:rsidRPr="006C3DEB" w:rsidRDefault="007F5ED9" w:rsidP="002319E9">
            <w:pPr>
              <w:rPr>
                <w:rFonts w:eastAsia="Poppins" w:cs="Poppins"/>
                <w:b/>
                <w:bCs/>
                <w:sz w:val="16"/>
                <w:szCs w:val="16"/>
              </w:rPr>
            </w:pPr>
            <w:r w:rsidRPr="006C3DEB">
              <w:rPr>
                <w:rFonts w:eastAsia="Poppins" w:cs="Poppins"/>
                <w:b/>
                <w:bCs/>
                <w:sz w:val="16"/>
                <w:szCs w:val="16"/>
              </w:rPr>
              <w:t>Прикупљање података</w:t>
            </w:r>
          </w:p>
        </w:tc>
        <w:tc>
          <w:tcPr>
            <w:tcW w:w="1549"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E5DFEC" w:themeFill="accent4" w:themeFillTint="33"/>
            <w:vAlign w:val="center"/>
          </w:tcPr>
          <w:p w14:paraId="14740EA4" w14:textId="77777777" w:rsidR="007F5ED9" w:rsidRPr="006C3DEB" w:rsidRDefault="007F5ED9" w:rsidP="002319E9">
            <w:pPr>
              <w:rPr>
                <w:rFonts w:eastAsia="Poppins" w:cs="Poppins"/>
                <w:sz w:val="16"/>
                <w:szCs w:val="16"/>
              </w:rPr>
            </w:pPr>
            <w:r w:rsidRPr="006C3DEB">
              <w:rPr>
                <w:rFonts w:eastAsia="Poppins" w:cs="Poppins"/>
                <w:sz w:val="16"/>
                <w:szCs w:val="16"/>
              </w:rPr>
              <w:t>Марљиво прикупља податке, водећи рачуна о прецизности и подробности.</w:t>
            </w:r>
          </w:p>
        </w:tc>
        <w:tc>
          <w:tcPr>
            <w:tcW w:w="136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AEEF3" w:themeFill="accent5" w:themeFillTint="33"/>
            <w:vAlign w:val="center"/>
          </w:tcPr>
          <w:p w14:paraId="43626047" w14:textId="77777777" w:rsidR="007F5ED9" w:rsidRPr="006C3DEB" w:rsidRDefault="007F5ED9" w:rsidP="002319E9">
            <w:pPr>
              <w:rPr>
                <w:rFonts w:eastAsia="Poppins" w:cs="Poppins"/>
                <w:sz w:val="16"/>
                <w:szCs w:val="16"/>
              </w:rPr>
            </w:pPr>
            <w:r w:rsidRPr="006C3DEB">
              <w:rPr>
                <w:rFonts w:eastAsia="Poppins" w:cs="Poppins"/>
                <w:sz w:val="16"/>
                <w:szCs w:val="16"/>
              </w:rPr>
              <w:t>Прецизно прикупља податке с мањим грешкама.</w:t>
            </w:r>
          </w:p>
        </w:tc>
        <w:tc>
          <w:tcPr>
            <w:tcW w:w="1551"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6E3BC" w:themeFill="accent3" w:themeFillTint="66"/>
            <w:vAlign w:val="center"/>
          </w:tcPr>
          <w:p w14:paraId="30144E33" w14:textId="77777777" w:rsidR="007F5ED9" w:rsidRPr="006C3DEB" w:rsidRDefault="007F5ED9" w:rsidP="002319E9">
            <w:pPr>
              <w:rPr>
                <w:rFonts w:eastAsia="Poppins" w:cs="Poppins"/>
                <w:sz w:val="16"/>
                <w:szCs w:val="16"/>
              </w:rPr>
            </w:pPr>
            <w:r w:rsidRPr="006C3DEB">
              <w:rPr>
                <w:rFonts w:eastAsia="Poppins" w:cs="Poppins"/>
                <w:sz w:val="16"/>
                <w:szCs w:val="16"/>
              </w:rPr>
              <w:t>Прикупљање података је на базичном нивоу уз нешто непрецизности.</w:t>
            </w:r>
          </w:p>
        </w:tc>
        <w:tc>
          <w:tcPr>
            <w:tcW w:w="158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1FA91"/>
            <w:vAlign w:val="center"/>
          </w:tcPr>
          <w:p w14:paraId="1608BC2B" w14:textId="77777777" w:rsidR="007F5ED9" w:rsidRPr="006C3DEB" w:rsidRDefault="007F5ED9" w:rsidP="002319E9">
            <w:pPr>
              <w:rPr>
                <w:rFonts w:eastAsia="Poppins" w:cs="Poppins"/>
                <w:sz w:val="16"/>
                <w:szCs w:val="16"/>
              </w:rPr>
            </w:pPr>
            <w:r w:rsidRPr="006C3DEB">
              <w:rPr>
                <w:rFonts w:eastAsia="Poppins" w:cs="Poppins"/>
                <w:sz w:val="16"/>
                <w:szCs w:val="16"/>
              </w:rPr>
              <w:t>Прикупљени подаци су непотпуни или недоследни.</w:t>
            </w:r>
          </w:p>
        </w:tc>
        <w:tc>
          <w:tcPr>
            <w:tcW w:w="178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DE9D9" w:themeFill="accent6" w:themeFillTint="33"/>
            <w:vAlign w:val="center"/>
          </w:tcPr>
          <w:p w14:paraId="68277597" w14:textId="77777777" w:rsidR="007F5ED9" w:rsidRPr="006C3DEB" w:rsidRDefault="007F5ED9" w:rsidP="002319E9">
            <w:pPr>
              <w:rPr>
                <w:rFonts w:eastAsia="Poppins" w:cs="Poppins"/>
                <w:sz w:val="16"/>
                <w:szCs w:val="16"/>
              </w:rPr>
            </w:pPr>
            <w:r w:rsidRPr="006C3DEB">
              <w:rPr>
                <w:rFonts w:eastAsia="Poppins" w:cs="Poppins"/>
                <w:sz w:val="16"/>
                <w:szCs w:val="16"/>
              </w:rPr>
              <w:t>Нису прикупљени подаци.</w:t>
            </w:r>
          </w:p>
        </w:tc>
      </w:tr>
      <w:tr w:rsidR="007F5ED9" w:rsidRPr="006C3DEB" w14:paraId="44BFB8E3" w14:textId="77777777" w:rsidTr="002319E9">
        <w:trPr>
          <w:trHeight w:val="300"/>
        </w:trPr>
        <w:tc>
          <w:tcPr>
            <w:tcW w:w="1504" w:type="dxa"/>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72739FF1" w14:textId="77777777" w:rsidR="007F5ED9" w:rsidRPr="006C3DEB" w:rsidRDefault="007F5ED9" w:rsidP="002319E9">
            <w:pPr>
              <w:rPr>
                <w:rFonts w:eastAsia="Poppins" w:cs="Poppins"/>
                <w:b/>
                <w:bCs/>
                <w:sz w:val="16"/>
                <w:szCs w:val="16"/>
              </w:rPr>
            </w:pPr>
            <w:r w:rsidRPr="006C3DEB">
              <w:rPr>
                <w:rFonts w:eastAsia="Poppins" w:cs="Poppins"/>
                <w:b/>
                <w:bCs/>
                <w:sz w:val="16"/>
                <w:szCs w:val="16"/>
              </w:rPr>
              <w:t>Анализа и закључак</w:t>
            </w:r>
          </w:p>
        </w:tc>
        <w:tc>
          <w:tcPr>
            <w:tcW w:w="1549"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E5DFEC" w:themeFill="accent4" w:themeFillTint="33"/>
            <w:vAlign w:val="center"/>
          </w:tcPr>
          <w:p w14:paraId="58CBC541" w14:textId="77777777" w:rsidR="007F5ED9" w:rsidRPr="006C3DEB" w:rsidRDefault="007F5ED9" w:rsidP="002319E9">
            <w:pPr>
              <w:rPr>
                <w:rFonts w:eastAsia="Poppins" w:cs="Poppins"/>
                <w:sz w:val="16"/>
                <w:szCs w:val="16"/>
              </w:rPr>
            </w:pPr>
            <w:r w:rsidRPr="006C3DEB">
              <w:rPr>
                <w:rFonts w:eastAsia="Poppins" w:cs="Poppins"/>
                <w:sz w:val="16"/>
                <w:szCs w:val="16"/>
              </w:rPr>
              <w:t>Врши подробну анализу, извлачи проницљиве закључке на основу података.</w:t>
            </w:r>
          </w:p>
        </w:tc>
        <w:tc>
          <w:tcPr>
            <w:tcW w:w="136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AEEF3" w:themeFill="accent5" w:themeFillTint="33"/>
            <w:vAlign w:val="center"/>
          </w:tcPr>
          <w:p w14:paraId="1C5B2D40" w14:textId="77777777" w:rsidR="007F5ED9" w:rsidRPr="006C3DEB" w:rsidRDefault="007F5ED9" w:rsidP="002319E9">
            <w:pPr>
              <w:rPr>
                <w:rFonts w:eastAsia="Poppins" w:cs="Poppins"/>
                <w:sz w:val="16"/>
                <w:szCs w:val="16"/>
              </w:rPr>
            </w:pPr>
            <w:r w:rsidRPr="006C3DEB">
              <w:rPr>
                <w:rFonts w:eastAsia="Poppins" w:cs="Poppins"/>
                <w:sz w:val="16"/>
                <w:szCs w:val="16"/>
              </w:rPr>
              <w:t>Ефективно анализира податке и изводи логичне закључке.</w:t>
            </w:r>
          </w:p>
        </w:tc>
        <w:tc>
          <w:tcPr>
            <w:tcW w:w="1551"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6E3BC" w:themeFill="accent3" w:themeFillTint="66"/>
            <w:vAlign w:val="center"/>
          </w:tcPr>
          <w:p w14:paraId="70E3B388" w14:textId="77777777" w:rsidR="007F5ED9" w:rsidRPr="006C3DEB" w:rsidRDefault="007F5ED9" w:rsidP="002319E9">
            <w:pPr>
              <w:rPr>
                <w:rFonts w:eastAsia="Poppins" w:cs="Poppins"/>
                <w:sz w:val="16"/>
                <w:szCs w:val="16"/>
              </w:rPr>
            </w:pPr>
            <w:r w:rsidRPr="006C3DEB">
              <w:rPr>
                <w:rFonts w:eastAsia="Poppins" w:cs="Poppins"/>
                <w:sz w:val="16"/>
                <w:szCs w:val="16"/>
              </w:rPr>
              <w:t>Основна анализа уз извлачење одређених закључака.</w:t>
            </w:r>
          </w:p>
        </w:tc>
        <w:tc>
          <w:tcPr>
            <w:tcW w:w="158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1FA91"/>
            <w:vAlign w:val="center"/>
          </w:tcPr>
          <w:p w14:paraId="6A6B6CF4" w14:textId="77777777" w:rsidR="007F5ED9" w:rsidRPr="006C3DEB" w:rsidRDefault="007F5ED9" w:rsidP="002319E9">
            <w:pPr>
              <w:rPr>
                <w:rFonts w:eastAsia="Poppins" w:cs="Poppins"/>
                <w:sz w:val="16"/>
                <w:szCs w:val="16"/>
              </w:rPr>
            </w:pPr>
            <w:r w:rsidRPr="006C3DEB">
              <w:rPr>
                <w:rFonts w:eastAsia="Poppins" w:cs="Poppins"/>
                <w:sz w:val="16"/>
                <w:szCs w:val="16"/>
              </w:rPr>
              <w:t>Ограничена анализа и нејасни закључци.</w:t>
            </w:r>
          </w:p>
        </w:tc>
        <w:tc>
          <w:tcPr>
            <w:tcW w:w="178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DE9D9" w:themeFill="accent6" w:themeFillTint="33"/>
            <w:vAlign w:val="center"/>
          </w:tcPr>
          <w:p w14:paraId="363FB2EB" w14:textId="77777777" w:rsidR="007F5ED9" w:rsidRPr="006C3DEB" w:rsidRDefault="007F5ED9" w:rsidP="002319E9">
            <w:pPr>
              <w:rPr>
                <w:rFonts w:eastAsia="Poppins" w:cs="Poppins"/>
                <w:sz w:val="16"/>
                <w:szCs w:val="16"/>
              </w:rPr>
            </w:pPr>
            <w:r w:rsidRPr="006C3DEB">
              <w:rPr>
                <w:rFonts w:eastAsia="Poppins" w:cs="Poppins"/>
                <w:sz w:val="16"/>
                <w:szCs w:val="16"/>
              </w:rPr>
              <w:t>Без анализе или закључака.</w:t>
            </w:r>
          </w:p>
        </w:tc>
      </w:tr>
      <w:tr w:rsidR="007F5ED9" w:rsidRPr="006C3DEB" w14:paraId="528A4238" w14:textId="77777777" w:rsidTr="002319E9">
        <w:trPr>
          <w:trHeight w:val="300"/>
        </w:trPr>
        <w:tc>
          <w:tcPr>
            <w:tcW w:w="1504" w:type="dxa"/>
            <w:tcBorders>
              <w:top w:val="single" w:sz="6" w:space="0" w:color="000000" w:themeColor="text1"/>
              <w:left w:val="single" w:sz="6" w:space="0" w:color="000000" w:themeColor="text1"/>
              <w:bottom w:val="single" w:sz="6" w:space="0" w:color="000000" w:themeColor="text1"/>
              <w:right w:val="single" w:sz="6" w:space="0" w:color="000000" w:themeColor="text1"/>
            </w:tcBorders>
            <w:vAlign w:val="center"/>
          </w:tcPr>
          <w:p w14:paraId="0A24BC4D" w14:textId="77777777" w:rsidR="007F5ED9" w:rsidRPr="006C3DEB" w:rsidRDefault="007F5ED9" w:rsidP="002319E9">
            <w:pPr>
              <w:rPr>
                <w:rFonts w:eastAsia="Poppins" w:cs="Poppins"/>
                <w:b/>
                <w:bCs/>
                <w:sz w:val="16"/>
                <w:szCs w:val="16"/>
              </w:rPr>
            </w:pPr>
            <w:r w:rsidRPr="006C3DEB">
              <w:rPr>
                <w:rFonts w:eastAsia="Poppins" w:cs="Poppins"/>
                <w:b/>
                <w:bCs/>
                <w:sz w:val="16"/>
                <w:szCs w:val="16"/>
              </w:rPr>
              <w:t>Презентација</w:t>
            </w:r>
          </w:p>
        </w:tc>
        <w:tc>
          <w:tcPr>
            <w:tcW w:w="1549"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E5DFEC" w:themeFill="accent4" w:themeFillTint="33"/>
            <w:vAlign w:val="center"/>
          </w:tcPr>
          <w:p w14:paraId="3E5895AA" w14:textId="77777777" w:rsidR="007F5ED9" w:rsidRPr="006C3DEB" w:rsidRDefault="007F5ED9" w:rsidP="002319E9">
            <w:pPr>
              <w:rPr>
                <w:rFonts w:eastAsia="Poppins" w:cs="Poppins"/>
                <w:sz w:val="16"/>
                <w:szCs w:val="16"/>
              </w:rPr>
            </w:pPr>
            <w:r w:rsidRPr="006C3DEB">
              <w:rPr>
                <w:rFonts w:eastAsia="Poppins" w:cs="Poppins"/>
                <w:sz w:val="16"/>
                <w:szCs w:val="16"/>
              </w:rPr>
              <w:t>Презентује налазе на јасан и занимљив начин.</w:t>
            </w:r>
          </w:p>
        </w:tc>
        <w:tc>
          <w:tcPr>
            <w:tcW w:w="136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AEEF3" w:themeFill="accent5" w:themeFillTint="33"/>
            <w:vAlign w:val="center"/>
          </w:tcPr>
          <w:p w14:paraId="67725D5E" w14:textId="77777777" w:rsidR="007F5ED9" w:rsidRPr="006C3DEB" w:rsidRDefault="007F5ED9" w:rsidP="002319E9">
            <w:pPr>
              <w:rPr>
                <w:rFonts w:eastAsia="Poppins" w:cs="Poppins"/>
                <w:sz w:val="16"/>
                <w:szCs w:val="16"/>
              </w:rPr>
            </w:pPr>
            <w:r w:rsidRPr="006C3DEB">
              <w:rPr>
                <w:rFonts w:eastAsia="Poppins" w:cs="Poppins"/>
                <w:sz w:val="16"/>
                <w:szCs w:val="16"/>
              </w:rPr>
              <w:t>Јасно презентује налазе.</w:t>
            </w:r>
          </w:p>
        </w:tc>
        <w:tc>
          <w:tcPr>
            <w:tcW w:w="1551"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D6E3BC" w:themeFill="accent3" w:themeFillTint="66"/>
            <w:vAlign w:val="center"/>
          </w:tcPr>
          <w:p w14:paraId="2974CB59" w14:textId="77777777" w:rsidR="007F5ED9" w:rsidRPr="006C3DEB" w:rsidRDefault="007F5ED9" w:rsidP="002319E9">
            <w:pPr>
              <w:rPr>
                <w:rFonts w:eastAsia="Poppins" w:cs="Poppins"/>
                <w:sz w:val="16"/>
                <w:szCs w:val="16"/>
              </w:rPr>
            </w:pPr>
            <w:r w:rsidRPr="006C3DEB">
              <w:rPr>
                <w:rFonts w:eastAsia="Poppins" w:cs="Poppins"/>
                <w:sz w:val="16"/>
                <w:szCs w:val="16"/>
              </w:rPr>
              <w:t>Презентација је базична и незанимљива.</w:t>
            </w:r>
          </w:p>
        </w:tc>
        <w:tc>
          <w:tcPr>
            <w:tcW w:w="1586"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1FA91"/>
            <w:vAlign w:val="center"/>
          </w:tcPr>
          <w:p w14:paraId="00A9D3E7" w14:textId="77777777" w:rsidR="007F5ED9" w:rsidRPr="006C3DEB" w:rsidRDefault="007F5ED9" w:rsidP="002319E9">
            <w:pPr>
              <w:rPr>
                <w:rFonts w:eastAsia="Poppins" w:cs="Poppins"/>
                <w:sz w:val="16"/>
                <w:szCs w:val="16"/>
              </w:rPr>
            </w:pPr>
            <w:r w:rsidRPr="006C3DEB">
              <w:rPr>
                <w:rFonts w:eastAsia="Poppins" w:cs="Poppins"/>
                <w:sz w:val="16"/>
                <w:szCs w:val="16"/>
              </w:rPr>
              <w:t>Презентација је нејасна и неорганизована.</w:t>
            </w:r>
          </w:p>
        </w:tc>
        <w:tc>
          <w:tcPr>
            <w:tcW w:w="1787"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DE9D9" w:themeFill="accent6" w:themeFillTint="33"/>
            <w:vAlign w:val="center"/>
          </w:tcPr>
          <w:p w14:paraId="0E32EBBC" w14:textId="77777777" w:rsidR="007F5ED9" w:rsidRPr="006C3DEB" w:rsidRDefault="007F5ED9" w:rsidP="002319E9">
            <w:pPr>
              <w:rPr>
                <w:rFonts w:eastAsia="Poppins" w:cs="Poppins"/>
                <w:sz w:val="16"/>
                <w:szCs w:val="16"/>
              </w:rPr>
            </w:pPr>
            <w:r w:rsidRPr="006C3DEB">
              <w:rPr>
                <w:rFonts w:eastAsia="Poppins" w:cs="Poppins"/>
                <w:sz w:val="16"/>
                <w:szCs w:val="16"/>
              </w:rPr>
              <w:t>Нема презентације.</w:t>
            </w:r>
          </w:p>
        </w:tc>
      </w:tr>
    </w:tbl>
    <w:p w14:paraId="3DC51A37" w14:textId="00014A80" w:rsidR="002F097E" w:rsidRPr="006C3DEB" w:rsidRDefault="002F097E" w:rsidP="002F097E"/>
    <w:p w14:paraId="4C93C5A0" w14:textId="77777777" w:rsidR="002F097E" w:rsidRPr="006C3DEB" w:rsidRDefault="002F097E">
      <w:pPr>
        <w:spacing w:after="200" w:line="276" w:lineRule="auto"/>
      </w:pPr>
      <w:r w:rsidRPr="006C3DEB">
        <w:br w:type="page"/>
      </w:r>
    </w:p>
    <w:p w14:paraId="7A253222" w14:textId="0F15D461" w:rsidR="002F097E" w:rsidRPr="006C3DEB" w:rsidRDefault="002F097E" w:rsidP="002F097E">
      <w:pPr>
        <w:pStyle w:val="Heading2"/>
      </w:pPr>
      <w:bookmarkStart w:id="22" w:name="_Ref182317642"/>
      <w:r w:rsidRPr="006C3DEB">
        <w:lastRenderedPageBreak/>
        <w:t>Додатак 5 – Повратне информације ученика</w:t>
      </w:r>
      <w:bookmarkEnd w:id="22"/>
    </w:p>
    <w:p w14:paraId="05C7BE25" w14:textId="59144E12" w:rsidR="007F5ED9" w:rsidRPr="006C3DEB" w:rsidRDefault="007F5ED9" w:rsidP="00076928">
      <w:r w:rsidRPr="006C3DEB">
        <w:t xml:space="preserve">Ученици дају повратне информације о часовима на којима су присуствовали у онлајн упитнику осмишљеном за ову сврху: </w:t>
      </w:r>
    </w:p>
    <w:p w14:paraId="5AD63DDF" w14:textId="270907ED" w:rsidR="007F5ED9" w:rsidRPr="006C3DEB" w:rsidRDefault="00076928" w:rsidP="00076928">
      <w:pPr>
        <w:spacing w:before="120"/>
      </w:pPr>
      <w:r w:rsidRPr="006C3DEB">
        <w:t>1. Да ли сте знали зашто је земљиште тако важно на Земљи пре овог часа?</w:t>
      </w:r>
    </w:p>
    <w:p w14:paraId="5D6C46A9" w14:textId="6B6A3D41" w:rsidR="007F5ED9" w:rsidRPr="006C3DEB" w:rsidRDefault="007F5ED9" w:rsidP="00076928">
      <w:pPr>
        <w:spacing w:before="120"/>
      </w:pPr>
      <w:r w:rsidRPr="006C3DEB">
        <w:rPr>
          <w:rFonts w:ascii="Times New Roman" w:hAnsi="Times New Roman"/>
        </w:rPr>
        <w:t>□</w:t>
      </w:r>
      <w:r w:rsidRPr="006C3DEB">
        <w:t xml:space="preserve"> Да</w:t>
      </w:r>
      <w:r w:rsidRPr="006C3DEB">
        <w:tab/>
      </w:r>
      <w:r w:rsidRPr="006C3DEB">
        <w:tab/>
        <w:t xml:space="preserve"> </w:t>
      </w:r>
      <w:r w:rsidRPr="006C3DEB">
        <w:tab/>
      </w:r>
      <w:r w:rsidRPr="006C3DEB">
        <w:rPr>
          <w:rFonts w:ascii="Times New Roman" w:hAnsi="Times New Roman"/>
        </w:rPr>
        <w:t>□</w:t>
      </w:r>
      <w:r w:rsidRPr="006C3DEB">
        <w:t xml:space="preserve"> Не</w:t>
      </w:r>
    </w:p>
    <w:p w14:paraId="1DDFB922" w14:textId="4E26C69D" w:rsidR="007F5ED9" w:rsidRPr="006C3DEB" w:rsidRDefault="00076928" w:rsidP="00076928">
      <w:pPr>
        <w:spacing w:before="120"/>
      </w:pPr>
      <w:r w:rsidRPr="006C3DEB">
        <w:t>2. Да ли сте знали који фактори утичу на плодност земљишта пре овог часа?</w:t>
      </w:r>
    </w:p>
    <w:p w14:paraId="3D83C55C" w14:textId="65BCD3A2" w:rsidR="007F5ED9" w:rsidRPr="006C3DEB" w:rsidRDefault="007F5ED9" w:rsidP="00076928">
      <w:pPr>
        <w:spacing w:before="120"/>
      </w:pPr>
      <w:r w:rsidRPr="006C3DEB">
        <w:rPr>
          <w:rFonts w:ascii="Times New Roman" w:hAnsi="Times New Roman"/>
        </w:rPr>
        <w:t>□</w:t>
      </w:r>
      <w:r w:rsidRPr="006C3DEB">
        <w:t xml:space="preserve"> Да</w:t>
      </w:r>
      <w:r w:rsidRPr="006C3DEB">
        <w:tab/>
      </w:r>
      <w:r w:rsidRPr="006C3DEB">
        <w:tab/>
        <w:t xml:space="preserve"> </w:t>
      </w:r>
      <w:r w:rsidRPr="006C3DEB">
        <w:tab/>
      </w:r>
      <w:r w:rsidRPr="006C3DEB">
        <w:rPr>
          <w:rFonts w:ascii="Times New Roman" w:hAnsi="Times New Roman"/>
        </w:rPr>
        <w:t>□</w:t>
      </w:r>
      <w:r w:rsidRPr="006C3DEB">
        <w:t xml:space="preserve"> Не</w:t>
      </w:r>
    </w:p>
    <w:p w14:paraId="033724AE" w14:textId="54C2D044" w:rsidR="007F5ED9" w:rsidRPr="006C3DEB" w:rsidRDefault="00076928" w:rsidP="00076928">
      <w:pPr>
        <w:spacing w:before="120"/>
      </w:pPr>
      <w:r w:rsidRPr="006C3DEB">
        <w:t>3. Да ли мислите да сада знате који су?</w:t>
      </w:r>
    </w:p>
    <w:p w14:paraId="51890339" w14:textId="4A944F43" w:rsidR="007F5ED9" w:rsidRPr="006C3DEB" w:rsidRDefault="007F5ED9" w:rsidP="00076928">
      <w:pPr>
        <w:spacing w:before="120"/>
      </w:pPr>
      <w:r w:rsidRPr="006C3DEB">
        <w:t xml:space="preserve">Оцените од 1 (Немам појма) </w:t>
      </w:r>
      <w:r w:rsidRPr="006C3DEB">
        <w:tab/>
        <w:t>до 5 (Савршено знам)</w:t>
      </w:r>
    </w:p>
    <w:p w14:paraId="091069F2" w14:textId="0678318C" w:rsidR="007F5ED9" w:rsidRPr="006C3DEB" w:rsidRDefault="00076928" w:rsidP="00076928">
      <w:pPr>
        <w:spacing w:before="120"/>
      </w:pPr>
      <w:r w:rsidRPr="006C3DEB">
        <w:t>4. Оцените следеће активности од 1 до 5, у зависности од тога да ли су вам биле врло занимљиве (5) или потпуно незанимљиве (1)</w:t>
      </w:r>
    </w:p>
    <w:p w14:paraId="55BD2AED" w14:textId="77777777" w:rsidR="007F5ED9" w:rsidRPr="006C3DEB" w:rsidRDefault="007F5ED9" w:rsidP="00076928">
      <w:pPr>
        <w:rPr>
          <w:sz w:val="16"/>
          <w:szCs w:val="16"/>
        </w:rPr>
      </w:pPr>
      <w:r w:rsidRPr="006C3DEB">
        <w:rPr>
          <w:rFonts w:ascii="Times New Roman" w:hAnsi="Times New Roman"/>
        </w:rPr>
        <w:t>□</w:t>
      </w:r>
      <w:r w:rsidRPr="006C3DEB">
        <w:t xml:space="preserve"> Програм Edafos</w:t>
      </w:r>
    </w:p>
    <w:p w14:paraId="5524A0E9" w14:textId="77777777" w:rsidR="007F5ED9" w:rsidRPr="006C3DEB" w:rsidRDefault="007F5ED9" w:rsidP="00076928">
      <w:r w:rsidRPr="006C3DEB">
        <w:rPr>
          <w:rFonts w:ascii="Times New Roman" w:hAnsi="Times New Roman"/>
        </w:rPr>
        <w:t>□</w:t>
      </w:r>
      <w:r w:rsidRPr="006C3DEB">
        <w:t xml:space="preserve"> Инфографика о земљишту и SDGs</w:t>
      </w:r>
    </w:p>
    <w:p w14:paraId="793DEA2D" w14:textId="77777777" w:rsidR="007F5ED9" w:rsidRPr="006C3DEB" w:rsidRDefault="007F5ED9" w:rsidP="00076928">
      <w:pPr>
        <w:rPr>
          <w:rFonts w:eastAsia="Poppins"/>
          <w:sz w:val="16"/>
          <w:szCs w:val="16"/>
        </w:rPr>
      </w:pPr>
      <w:r w:rsidRPr="006C3DEB">
        <w:rPr>
          <w:rFonts w:ascii="Times New Roman" w:hAnsi="Times New Roman"/>
        </w:rPr>
        <w:t>□</w:t>
      </w:r>
      <w:r w:rsidRPr="006C3DEB">
        <w:t xml:space="preserve"> EarthExplorer</w:t>
      </w:r>
    </w:p>
    <w:p w14:paraId="574DB0E4" w14:textId="77777777" w:rsidR="007F5ED9" w:rsidRPr="006C3DEB" w:rsidRDefault="007F5ED9" w:rsidP="00076928">
      <w:pPr>
        <w:rPr>
          <w:rFonts w:eastAsia="Poppins"/>
        </w:rPr>
      </w:pPr>
      <w:r w:rsidRPr="006C3DEB">
        <w:rPr>
          <w:rFonts w:ascii="Times New Roman" w:hAnsi="Times New Roman"/>
        </w:rPr>
        <w:t>□</w:t>
      </w:r>
      <w:r w:rsidRPr="006C3DEB">
        <w:rPr>
          <w:rFonts w:eastAsia="Poppins"/>
        </w:rPr>
        <w:t xml:space="preserve"> Узимање узорака земљишта </w:t>
      </w:r>
    </w:p>
    <w:p w14:paraId="5A87EE12" w14:textId="77777777" w:rsidR="007F5ED9" w:rsidRPr="006C3DEB" w:rsidRDefault="007F5ED9" w:rsidP="00076928">
      <w:r w:rsidRPr="006C3DEB">
        <w:rPr>
          <w:rFonts w:ascii="Times New Roman" w:hAnsi="Times New Roman"/>
        </w:rPr>
        <w:t>□</w:t>
      </w:r>
      <w:r w:rsidRPr="006C3DEB">
        <w:t xml:space="preserve"> Експерименти </w:t>
      </w:r>
    </w:p>
    <w:p w14:paraId="2BC5212D" w14:textId="77777777" w:rsidR="007F5ED9" w:rsidRPr="006C3DEB" w:rsidRDefault="007F5ED9" w:rsidP="00076928">
      <w:r w:rsidRPr="006C3DEB">
        <w:rPr>
          <w:rFonts w:ascii="Times New Roman" w:hAnsi="Times New Roman"/>
        </w:rPr>
        <w:t>□</w:t>
      </w:r>
      <w:r w:rsidRPr="006C3DEB">
        <w:t xml:space="preserve"> YouTube видеи</w:t>
      </w:r>
    </w:p>
    <w:p w14:paraId="44967FC2" w14:textId="77777777" w:rsidR="007F5ED9" w:rsidRPr="006C3DEB" w:rsidRDefault="007F5ED9" w:rsidP="00076928">
      <w:r w:rsidRPr="006C3DEB">
        <w:rPr>
          <w:rFonts w:ascii="Times New Roman" w:hAnsi="Times New Roman"/>
        </w:rPr>
        <w:t>□</w:t>
      </w:r>
      <w:r w:rsidRPr="006C3DEB">
        <w:t xml:space="preserve"> G.I.S. (Google My Maps или Bing Maps)</w:t>
      </w:r>
    </w:p>
    <w:p w14:paraId="6859D2D4" w14:textId="35A5FB1A" w:rsidR="007F5ED9" w:rsidRPr="006C3DEB" w:rsidRDefault="007F5ED9" w:rsidP="00076928">
      <w:r w:rsidRPr="006C3DEB">
        <w:rPr>
          <w:rFonts w:ascii="Times New Roman" w:hAnsi="Times New Roman"/>
        </w:rPr>
        <w:t>□</w:t>
      </w:r>
      <w:r w:rsidRPr="006C3DEB">
        <w:t xml:space="preserve"> A.I. (Chat GPT и SUNO)</w:t>
      </w:r>
    </w:p>
    <w:p w14:paraId="58FA0B8C" w14:textId="0C3D15C3" w:rsidR="007F5ED9" w:rsidRPr="006C3DEB" w:rsidRDefault="00076928" w:rsidP="00076928">
      <w:pPr>
        <w:spacing w:before="120"/>
      </w:pPr>
      <w:r w:rsidRPr="006C3DEB">
        <w:t xml:space="preserve">5. Да ли је садржај презентован на привлачан и интерактиван начин? </w:t>
      </w:r>
    </w:p>
    <w:p w14:paraId="26B49334" w14:textId="2F3B4E7D" w:rsidR="007F5ED9" w:rsidRPr="006C3DEB" w:rsidRDefault="007F5ED9" w:rsidP="00076928">
      <w:r w:rsidRPr="006C3DEB">
        <w:t>Оцените од 1 (Апсолутно не) до 5 (Да, наравно)</w:t>
      </w:r>
    </w:p>
    <w:p w14:paraId="787FEDC1" w14:textId="5902FE7F" w:rsidR="007F5ED9" w:rsidRPr="006C3DEB" w:rsidRDefault="00076928" w:rsidP="00076928">
      <w:pPr>
        <w:spacing w:before="120"/>
      </w:pPr>
      <w:r w:rsidRPr="006C3DEB">
        <w:t>6. Да ли се подстицало учешће ученика на динамичан начин?</w:t>
      </w:r>
    </w:p>
    <w:p w14:paraId="14865D96" w14:textId="113EEA5A" w:rsidR="007F5ED9" w:rsidRPr="006C3DEB" w:rsidRDefault="007F5ED9" w:rsidP="00076928">
      <w:r w:rsidRPr="006C3DEB">
        <w:t>Оцените од 1 (Апсолутно не) до 5 (Да, наравно)</w:t>
      </w:r>
    </w:p>
    <w:p w14:paraId="01C0FCE4" w14:textId="1E4E49D4" w:rsidR="007F5ED9" w:rsidRPr="006C3DEB" w:rsidRDefault="00076928" w:rsidP="00076928">
      <w:pPr>
        <w:spacing w:before="120"/>
      </w:pPr>
      <w:r w:rsidRPr="006C3DEB">
        <w:t>7. Да ли мислите да сви треба да знају о регенеративној пољопривреди?</w:t>
      </w:r>
    </w:p>
    <w:p w14:paraId="4F6E3AF5" w14:textId="35B1497A" w:rsidR="007F5ED9" w:rsidRPr="006C3DEB" w:rsidRDefault="007F5ED9" w:rsidP="00076928">
      <w:r w:rsidRPr="006C3DEB">
        <w:t>Оцените од 1 (Апсолутно не) до 5 (Да, наравно)</w:t>
      </w:r>
    </w:p>
    <w:p w14:paraId="52D8A577" w14:textId="7005FAAF" w:rsidR="007F5ED9" w:rsidRPr="006C3DEB" w:rsidRDefault="00076928" w:rsidP="00076928">
      <w:pPr>
        <w:spacing w:before="120"/>
      </w:pPr>
      <w:r w:rsidRPr="006C3DEB">
        <w:t>8. Да ли мислите да је корисно оно што сте научили из овог искуства?</w:t>
      </w:r>
    </w:p>
    <w:p w14:paraId="1CEE5AA5" w14:textId="41FFF21A" w:rsidR="007F5ED9" w:rsidRPr="006C3DEB" w:rsidRDefault="007F5ED9" w:rsidP="00076928">
      <w:r w:rsidRPr="006C3DEB">
        <w:t>Оцените од 1 (Није корисно) до 5 (Врло корисно)</w:t>
      </w:r>
    </w:p>
    <w:p w14:paraId="5BB39AF4" w14:textId="5BB7D1AB" w:rsidR="007F5ED9" w:rsidRPr="006C3DEB" w:rsidRDefault="00076928" w:rsidP="00076928">
      <w:pPr>
        <w:spacing w:before="120"/>
      </w:pPr>
      <w:r w:rsidRPr="006C3DEB">
        <w:t>9. Шта је најкориснија ствар коју сте научили?</w:t>
      </w:r>
    </w:p>
    <w:p w14:paraId="555E747C" w14:textId="61E34D34" w:rsidR="007F5ED9" w:rsidRPr="006C3DEB" w:rsidRDefault="00076928" w:rsidP="00076928">
      <w:pPr>
        <w:spacing w:before="120"/>
      </w:pPr>
      <w:r w:rsidRPr="006C3DEB">
        <w:t>10. Шта би се могло урадити да се побољша овај час за следеће године?</w:t>
      </w:r>
    </w:p>
    <w:p w14:paraId="23A7A937" w14:textId="2F72292D" w:rsidR="007F5ED9" w:rsidRPr="006C3DEB" w:rsidRDefault="00076928" w:rsidP="00076928">
      <w:pPr>
        <w:spacing w:before="120"/>
      </w:pPr>
      <w:r w:rsidRPr="006C3DEB">
        <w:t>11. Да ли сте наишли на потешкоће приликом обављања активности?</w:t>
      </w:r>
    </w:p>
    <w:p w14:paraId="23D2992B" w14:textId="18D72C10" w:rsidR="002F097E" w:rsidRPr="006C3DEB" w:rsidRDefault="007F5ED9" w:rsidP="00076928">
      <w:r w:rsidRPr="006C3DEB">
        <w:t>Ако јесте, наведите које.</w:t>
      </w:r>
    </w:p>
    <w:p w14:paraId="6D2C01AA" w14:textId="77777777" w:rsidR="002F097E" w:rsidRPr="006C3DEB" w:rsidRDefault="002F097E">
      <w:pPr>
        <w:spacing w:after="200" w:line="276" w:lineRule="auto"/>
      </w:pPr>
      <w:r w:rsidRPr="006C3DEB">
        <w:br w:type="page"/>
      </w:r>
    </w:p>
    <w:p w14:paraId="0C59112B" w14:textId="50BD6F7D" w:rsidR="002F097E" w:rsidRPr="006C3DEB" w:rsidRDefault="002F097E" w:rsidP="002F097E">
      <w:pPr>
        <w:pStyle w:val="Heading2"/>
      </w:pPr>
      <w:bookmarkStart w:id="23" w:name="_Ref182317628"/>
      <w:r w:rsidRPr="006C3DEB">
        <w:lastRenderedPageBreak/>
        <w:t>Додатак 6 – Правила оцењивања повратних информација професора</w:t>
      </w:r>
      <w:bookmarkEnd w:id="23"/>
    </w:p>
    <w:tbl>
      <w:tblPr>
        <w:tblStyle w:val="TableGrid"/>
        <w:tblW w:w="0" w:type="auto"/>
        <w:tblLayout w:type="fixed"/>
        <w:tblLook w:val="06A0" w:firstRow="1" w:lastRow="0" w:firstColumn="1" w:lastColumn="0" w:noHBand="1" w:noVBand="1"/>
      </w:tblPr>
      <w:tblGrid>
        <w:gridCol w:w="1845"/>
        <w:gridCol w:w="4770"/>
        <w:gridCol w:w="546"/>
        <w:gridCol w:w="546"/>
        <w:gridCol w:w="546"/>
        <w:gridCol w:w="546"/>
        <w:gridCol w:w="546"/>
      </w:tblGrid>
      <w:tr w:rsidR="007F5ED9" w:rsidRPr="006C3DEB" w14:paraId="76C6496C" w14:textId="77777777" w:rsidTr="002319E9">
        <w:trPr>
          <w:trHeight w:val="300"/>
        </w:trPr>
        <w:tc>
          <w:tcPr>
            <w:tcW w:w="6615" w:type="dxa"/>
            <w:gridSpan w:val="2"/>
            <w:tcBorders>
              <w:top w:val="none" w:sz="4" w:space="0" w:color="000000" w:themeColor="text1"/>
              <w:left w:val="none" w:sz="4" w:space="0" w:color="000000" w:themeColor="text1"/>
              <w:bottom w:val="single" w:sz="12" w:space="0" w:color="000000" w:themeColor="text1"/>
              <w:right w:val="single" w:sz="12" w:space="0" w:color="000000" w:themeColor="text1"/>
            </w:tcBorders>
          </w:tcPr>
          <w:p w14:paraId="5F577076" w14:textId="77777777" w:rsidR="007F5ED9" w:rsidRPr="006C3DEB" w:rsidRDefault="007F5ED9" w:rsidP="002319E9">
            <w:pPr>
              <w:rPr>
                <w:rFonts w:cs="Poppins"/>
                <w:szCs w:val="20"/>
              </w:rPr>
            </w:pPr>
          </w:p>
        </w:tc>
        <w:tc>
          <w:tcPr>
            <w:tcW w:w="2730" w:type="dxa"/>
            <w:gridSpan w:val="5"/>
            <w:tcBorders>
              <w:top w:val="single" w:sz="12" w:space="0" w:color="000000" w:themeColor="text1"/>
              <w:left w:val="single" w:sz="12" w:space="0" w:color="000000" w:themeColor="text1"/>
              <w:bottom w:val="single" w:sz="12" w:space="0" w:color="000000" w:themeColor="text1"/>
              <w:right w:val="single" w:sz="12" w:space="0" w:color="000000" w:themeColor="text1"/>
            </w:tcBorders>
            <w:shd w:val="clear" w:color="auto" w:fill="8DB3E2" w:themeFill="text2" w:themeFillTint="66"/>
          </w:tcPr>
          <w:p w14:paraId="388238B5" w14:textId="77777777" w:rsidR="007F5ED9" w:rsidRPr="006C3DEB" w:rsidRDefault="007F5ED9" w:rsidP="002319E9">
            <w:pPr>
              <w:jc w:val="center"/>
              <w:rPr>
                <w:rFonts w:cs="Poppins"/>
                <w:b/>
                <w:bCs/>
                <w:szCs w:val="20"/>
              </w:rPr>
            </w:pPr>
            <w:r w:rsidRPr="006C3DEB">
              <w:rPr>
                <w:rFonts w:cs="Poppins"/>
                <w:b/>
                <w:bCs/>
                <w:szCs w:val="20"/>
              </w:rPr>
              <w:t>САМОСТАЛНО ОЦЕЊИВАЊЕ</w:t>
            </w:r>
          </w:p>
        </w:tc>
      </w:tr>
      <w:tr w:rsidR="007F5ED9" w:rsidRPr="006C3DEB" w14:paraId="421C692A" w14:textId="77777777" w:rsidTr="002319E9">
        <w:trPr>
          <w:trHeight w:val="300"/>
        </w:trPr>
        <w:tc>
          <w:tcPr>
            <w:tcW w:w="6615" w:type="dxa"/>
            <w:gridSpan w:val="2"/>
            <w:tcBorders>
              <w:top w:val="single" w:sz="12" w:space="0" w:color="000000" w:themeColor="text1"/>
              <w:left w:val="single" w:sz="12" w:space="0" w:color="000000" w:themeColor="text1"/>
              <w:bottom w:val="single" w:sz="12" w:space="0" w:color="000000" w:themeColor="text1"/>
              <w:right w:val="single" w:sz="12" w:space="0" w:color="000000" w:themeColor="text1"/>
            </w:tcBorders>
            <w:shd w:val="clear" w:color="auto" w:fill="DBE5F1" w:themeFill="accent1" w:themeFillTint="33"/>
          </w:tcPr>
          <w:p w14:paraId="2FFBB3FD" w14:textId="77777777" w:rsidR="007F5ED9" w:rsidRPr="006C3DEB" w:rsidRDefault="007F5ED9" w:rsidP="002319E9">
            <w:pPr>
              <w:rPr>
                <w:rFonts w:cs="Poppins"/>
                <w:b/>
                <w:bCs/>
                <w:szCs w:val="20"/>
              </w:rPr>
            </w:pPr>
            <w:r w:rsidRPr="006C3DEB">
              <w:rPr>
                <w:rFonts w:cs="Poppins"/>
                <w:b/>
                <w:bCs/>
                <w:szCs w:val="20"/>
              </w:rPr>
              <w:t>ОЦЕЊИВАЊЕ (од 1=мало до 5=много)</w:t>
            </w:r>
          </w:p>
        </w:tc>
        <w:tc>
          <w:tcPr>
            <w:tcW w:w="546" w:type="dxa"/>
            <w:tcBorders>
              <w:top w:val="single" w:sz="12" w:space="0" w:color="000000" w:themeColor="text1"/>
              <w:left w:val="single" w:sz="12" w:space="0" w:color="000000" w:themeColor="text1"/>
            </w:tcBorders>
            <w:shd w:val="clear" w:color="auto" w:fill="DBE5F1" w:themeFill="accent1" w:themeFillTint="33"/>
          </w:tcPr>
          <w:p w14:paraId="6634BF35" w14:textId="77777777" w:rsidR="007F5ED9" w:rsidRPr="006C3DEB" w:rsidRDefault="007F5ED9" w:rsidP="002319E9">
            <w:pPr>
              <w:jc w:val="center"/>
              <w:rPr>
                <w:rFonts w:cs="Poppins"/>
                <w:b/>
                <w:bCs/>
                <w:szCs w:val="20"/>
              </w:rPr>
            </w:pPr>
            <w:r w:rsidRPr="006C3DEB">
              <w:rPr>
                <w:rFonts w:cs="Poppins"/>
                <w:b/>
                <w:bCs/>
                <w:szCs w:val="20"/>
              </w:rPr>
              <w:t>1</w:t>
            </w:r>
          </w:p>
        </w:tc>
        <w:tc>
          <w:tcPr>
            <w:tcW w:w="546" w:type="dxa"/>
            <w:tcBorders>
              <w:top w:val="single" w:sz="12" w:space="0" w:color="000000" w:themeColor="text1"/>
            </w:tcBorders>
            <w:shd w:val="clear" w:color="auto" w:fill="DBE5F1" w:themeFill="accent1" w:themeFillTint="33"/>
          </w:tcPr>
          <w:p w14:paraId="10984D57" w14:textId="77777777" w:rsidR="007F5ED9" w:rsidRPr="006C3DEB" w:rsidRDefault="007F5ED9" w:rsidP="002319E9">
            <w:pPr>
              <w:jc w:val="center"/>
              <w:rPr>
                <w:rFonts w:cs="Poppins"/>
                <w:b/>
                <w:bCs/>
                <w:szCs w:val="20"/>
              </w:rPr>
            </w:pPr>
            <w:r w:rsidRPr="006C3DEB">
              <w:rPr>
                <w:rFonts w:cs="Poppins"/>
                <w:b/>
                <w:bCs/>
                <w:szCs w:val="20"/>
              </w:rPr>
              <w:t>2</w:t>
            </w:r>
          </w:p>
        </w:tc>
        <w:tc>
          <w:tcPr>
            <w:tcW w:w="546" w:type="dxa"/>
            <w:tcBorders>
              <w:top w:val="single" w:sz="12" w:space="0" w:color="000000" w:themeColor="text1"/>
            </w:tcBorders>
            <w:shd w:val="clear" w:color="auto" w:fill="DBE5F1" w:themeFill="accent1" w:themeFillTint="33"/>
          </w:tcPr>
          <w:p w14:paraId="3DDBCA76" w14:textId="77777777" w:rsidR="007F5ED9" w:rsidRPr="006C3DEB" w:rsidRDefault="007F5ED9" w:rsidP="002319E9">
            <w:pPr>
              <w:jc w:val="center"/>
              <w:rPr>
                <w:rFonts w:cs="Poppins"/>
                <w:b/>
                <w:bCs/>
                <w:szCs w:val="20"/>
              </w:rPr>
            </w:pPr>
            <w:r w:rsidRPr="006C3DEB">
              <w:rPr>
                <w:rFonts w:cs="Poppins"/>
                <w:b/>
                <w:bCs/>
                <w:szCs w:val="20"/>
              </w:rPr>
              <w:t>3</w:t>
            </w:r>
          </w:p>
        </w:tc>
        <w:tc>
          <w:tcPr>
            <w:tcW w:w="546" w:type="dxa"/>
            <w:tcBorders>
              <w:top w:val="single" w:sz="12" w:space="0" w:color="000000" w:themeColor="text1"/>
            </w:tcBorders>
            <w:shd w:val="clear" w:color="auto" w:fill="DBE5F1" w:themeFill="accent1" w:themeFillTint="33"/>
          </w:tcPr>
          <w:p w14:paraId="33F2F220" w14:textId="77777777" w:rsidR="007F5ED9" w:rsidRPr="006C3DEB" w:rsidRDefault="007F5ED9" w:rsidP="002319E9">
            <w:pPr>
              <w:jc w:val="center"/>
              <w:rPr>
                <w:rFonts w:cs="Poppins"/>
                <w:b/>
                <w:bCs/>
                <w:szCs w:val="20"/>
              </w:rPr>
            </w:pPr>
            <w:r w:rsidRPr="006C3DEB">
              <w:rPr>
                <w:rFonts w:cs="Poppins"/>
                <w:b/>
                <w:bCs/>
                <w:szCs w:val="20"/>
              </w:rPr>
              <w:t>4</w:t>
            </w:r>
          </w:p>
        </w:tc>
        <w:tc>
          <w:tcPr>
            <w:tcW w:w="546" w:type="dxa"/>
            <w:tcBorders>
              <w:top w:val="single" w:sz="12" w:space="0" w:color="000000" w:themeColor="text1"/>
            </w:tcBorders>
            <w:shd w:val="clear" w:color="auto" w:fill="DBE5F1" w:themeFill="accent1" w:themeFillTint="33"/>
          </w:tcPr>
          <w:p w14:paraId="0A3F86A0" w14:textId="77777777" w:rsidR="007F5ED9" w:rsidRPr="006C3DEB" w:rsidRDefault="007F5ED9" w:rsidP="002319E9">
            <w:pPr>
              <w:jc w:val="center"/>
              <w:rPr>
                <w:rFonts w:cs="Poppins"/>
                <w:b/>
                <w:bCs/>
                <w:i/>
                <w:iCs/>
                <w:szCs w:val="20"/>
              </w:rPr>
            </w:pPr>
            <w:r w:rsidRPr="006C3DEB">
              <w:rPr>
                <w:rFonts w:cs="Poppins"/>
                <w:b/>
                <w:bCs/>
                <w:i/>
                <w:iCs/>
                <w:szCs w:val="20"/>
              </w:rPr>
              <w:t>5</w:t>
            </w:r>
          </w:p>
        </w:tc>
      </w:tr>
      <w:tr w:rsidR="007F5ED9" w:rsidRPr="006C3DEB" w14:paraId="12E9CA67" w14:textId="77777777" w:rsidTr="002319E9">
        <w:trPr>
          <w:trHeight w:val="300"/>
        </w:trPr>
        <w:tc>
          <w:tcPr>
            <w:tcW w:w="6615" w:type="dxa"/>
            <w:gridSpan w:val="2"/>
            <w:tcBorders>
              <w:top w:val="single" w:sz="12" w:space="0" w:color="000000" w:themeColor="text1"/>
            </w:tcBorders>
          </w:tcPr>
          <w:p w14:paraId="56FB3D35" w14:textId="77777777" w:rsidR="007F5ED9" w:rsidRPr="006C3DEB" w:rsidRDefault="007F5ED9" w:rsidP="002319E9">
            <w:pPr>
              <w:rPr>
                <w:rFonts w:cs="Poppins"/>
                <w:szCs w:val="20"/>
              </w:rPr>
            </w:pPr>
            <w:r w:rsidRPr="006C3DEB">
              <w:rPr>
                <w:rFonts w:cs="Poppins"/>
                <w:szCs w:val="20"/>
              </w:rPr>
              <w:t>Циљеви су доследни са предложеним сценаријем учења</w:t>
            </w:r>
          </w:p>
        </w:tc>
        <w:tc>
          <w:tcPr>
            <w:tcW w:w="546" w:type="dxa"/>
          </w:tcPr>
          <w:p w14:paraId="7F6808FF" w14:textId="77777777" w:rsidR="007F5ED9" w:rsidRPr="006C3DEB" w:rsidRDefault="007F5ED9" w:rsidP="002319E9">
            <w:pPr>
              <w:rPr>
                <w:rFonts w:cs="Poppins"/>
                <w:szCs w:val="20"/>
              </w:rPr>
            </w:pPr>
          </w:p>
        </w:tc>
        <w:tc>
          <w:tcPr>
            <w:tcW w:w="546" w:type="dxa"/>
          </w:tcPr>
          <w:p w14:paraId="552E0A4F" w14:textId="77777777" w:rsidR="007F5ED9" w:rsidRPr="006C3DEB" w:rsidRDefault="007F5ED9" w:rsidP="002319E9">
            <w:pPr>
              <w:rPr>
                <w:rFonts w:cs="Poppins"/>
                <w:szCs w:val="20"/>
              </w:rPr>
            </w:pPr>
          </w:p>
        </w:tc>
        <w:tc>
          <w:tcPr>
            <w:tcW w:w="546" w:type="dxa"/>
          </w:tcPr>
          <w:p w14:paraId="624E5349" w14:textId="77777777" w:rsidR="007F5ED9" w:rsidRPr="006C3DEB" w:rsidRDefault="007F5ED9" w:rsidP="002319E9">
            <w:pPr>
              <w:rPr>
                <w:rFonts w:cs="Poppins"/>
                <w:szCs w:val="20"/>
              </w:rPr>
            </w:pPr>
          </w:p>
        </w:tc>
        <w:tc>
          <w:tcPr>
            <w:tcW w:w="546" w:type="dxa"/>
          </w:tcPr>
          <w:p w14:paraId="71DE0882" w14:textId="77777777" w:rsidR="007F5ED9" w:rsidRPr="006C3DEB" w:rsidRDefault="007F5ED9" w:rsidP="002319E9">
            <w:pPr>
              <w:rPr>
                <w:rFonts w:cs="Poppins"/>
                <w:szCs w:val="20"/>
              </w:rPr>
            </w:pPr>
          </w:p>
        </w:tc>
        <w:tc>
          <w:tcPr>
            <w:tcW w:w="546" w:type="dxa"/>
          </w:tcPr>
          <w:p w14:paraId="6DF96021" w14:textId="77777777" w:rsidR="007F5ED9" w:rsidRPr="006C3DEB" w:rsidRDefault="007F5ED9" w:rsidP="002319E9">
            <w:pPr>
              <w:rPr>
                <w:rFonts w:cs="Poppins"/>
                <w:i/>
                <w:iCs/>
                <w:szCs w:val="20"/>
              </w:rPr>
            </w:pPr>
          </w:p>
        </w:tc>
      </w:tr>
      <w:tr w:rsidR="007F5ED9" w:rsidRPr="006C3DEB" w14:paraId="423DA720" w14:textId="77777777" w:rsidTr="002319E9">
        <w:trPr>
          <w:trHeight w:val="300"/>
        </w:trPr>
        <w:tc>
          <w:tcPr>
            <w:tcW w:w="1845" w:type="dxa"/>
            <w:vMerge w:val="restart"/>
            <w:shd w:val="clear" w:color="auto" w:fill="F2F2F2" w:themeFill="background1" w:themeFillShade="F2"/>
            <w:vAlign w:val="center"/>
          </w:tcPr>
          <w:p w14:paraId="2E068100" w14:textId="77777777" w:rsidR="007F5ED9" w:rsidRPr="006C3DEB" w:rsidRDefault="007F5ED9" w:rsidP="002319E9">
            <w:pPr>
              <w:jc w:val="center"/>
              <w:rPr>
                <w:rFonts w:cs="Poppins"/>
                <w:szCs w:val="20"/>
              </w:rPr>
            </w:pPr>
            <w:r w:rsidRPr="006C3DEB">
              <w:rPr>
                <w:rFonts w:cs="Poppins"/>
                <w:szCs w:val="20"/>
              </w:rPr>
              <w:t>ОСТВАРЕЊЕ ЦИЉЕВА</w:t>
            </w:r>
          </w:p>
        </w:tc>
        <w:tc>
          <w:tcPr>
            <w:tcW w:w="4770" w:type="dxa"/>
            <w:shd w:val="clear" w:color="auto" w:fill="F2F2F2" w:themeFill="background1" w:themeFillShade="F2"/>
          </w:tcPr>
          <w:p w14:paraId="4A8F9D96" w14:textId="77777777" w:rsidR="007F5ED9" w:rsidRPr="006C3DEB" w:rsidRDefault="007F5ED9" w:rsidP="002319E9">
            <w:pPr>
              <w:spacing w:line="336" w:lineRule="auto"/>
              <w:rPr>
                <w:rFonts w:cs="Poppins"/>
                <w:szCs w:val="20"/>
              </w:rPr>
            </w:pPr>
            <w:r w:rsidRPr="006C3DEB">
              <w:rPr>
                <w:rFonts w:cs="Poppins"/>
                <w:szCs w:val="20"/>
              </w:rPr>
              <w:t>Потражити корисне онлајн информације.</w:t>
            </w:r>
          </w:p>
        </w:tc>
        <w:tc>
          <w:tcPr>
            <w:tcW w:w="546" w:type="dxa"/>
            <w:shd w:val="clear" w:color="auto" w:fill="F2F2F2" w:themeFill="background1" w:themeFillShade="F2"/>
          </w:tcPr>
          <w:p w14:paraId="029D735D" w14:textId="77777777" w:rsidR="007F5ED9" w:rsidRPr="006C3DEB" w:rsidRDefault="007F5ED9" w:rsidP="002319E9">
            <w:pPr>
              <w:rPr>
                <w:rFonts w:cs="Poppins"/>
                <w:szCs w:val="20"/>
              </w:rPr>
            </w:pPr>
          </w:p>
        </w:tc>
        <w:tc>
          <w:tcPr>
            <w:tcW w:w="546" w:type="dxa"/>
            <w:shd w:val="clear" w:color="auto" w:fill="F2F2F2" w:themeFill="background1" w:themeFillShade="F2"/>
          </w:tcPr>
          <w:p w14:paraId="6D5F7187" w14:textId="77777777" w:rsidR="007F5ED9" w:rsidRPr="006C3DEB" w:rsidRDefault="007F5ED9" w:rsidP="002319E9">
            <w:pPr>
              <w:rPr>
                <w:rFonts w:cs="Poppins"/>
                <w:szCs w:val="20"/>
              </w:rPr>
            </w:pPr>
          </w:p>
        </w:tc>
        <w:tc>
          <w:tcPr>
            <w:tcW w:w="546" w:type="dxa"/>
            <w:shd w:val="clear" w:color="auto" w:fill="F2F2F2" w:themeFill="background1" w:themeFillShade="F2"/>
          </w:tcPr>
          <w:p w14:paraId="01933179" w14:textId="77777777" w:rsidR="007F5ED9" w:rsidRPr="006C3DEB" w:rsidRDefault="007F5ED9" w:rsidP="002319E9">
            <w:pPr>
              <w:rPr>
                <w:rFonts w:cs="Poppins"/>
                <w:szCs w:val="20"/>
              </w:rPr>
            </w:pPr>
          </w:p>
        </w:tc>
        <w:tc>
          <w:tcPr>
            <w:tcW w:w="546" w:type="dxa"/>
            <w:shd w:val="clear" w:color="auto" w:fill="F2F2F2" w:themeFill="background1" w:themeFillShade="F2"/>
          </w:tcPr>
          <w:p w14:paraId="06DDA8E1" w14:textId="77777777" w:rsidR="007F5ED9" w:rsidRPr="006C3DEB" w:rsidRDefault="007F5ED9" w:rsidP="002319E9">
            <w:pPr>
              <w:rPr>
                <w:rFonts w:cs="Poppins"/>
                <w:szCs w:val="20"/>
              </w:rPr>
            </w:pPr>
          </w:p>
        </w:tc>
        <w:tc>
          <w:tcPr>
            <w:tcW w:w="546" w:type="dxa"/>
            <w:shd w:val="clear" w:color="auto" w:fill="F2F2F2" w:themeFill="background1" w:themeFillShade="F2"/>
          </w:tcPr>
          <w:p w14:paraId="00A482E1" w14:textId="77777777" w:rsidR="007F5ED9" w:rsidRPr="006C3DEB" w:rsidRDefault="007F5ED9" w:rsidP="002319E9">
            <w:pPr>
              <w:rPr>
                <w:rFonts w:cs="Poppins"/>
                <w:i/>
                <w:iCs/>
                <w:szCs w:val="20"/>
              </w:rPr>
            </w:pPr>
          </w:p>
        </w:tc>
      </w:tr>
      <w:tr w:rsidR="007F5ED9" w:rsidRPr="006C3DEB" w14:paraId="6D872F91" w14:textId="77777777" w:rsidTr="002319E9">
        <w:trPr>
          <w:trHeight w:val="300"/>
        </w:trPr>
        <w:tc>
          <w:tcPr>
            <w:tcW w:w="1845" w:type="dxa"/>
            <w:vMerge/>
          </w:tcPr>
          <w:p w14:paraId="52414D5B" w14:textId="77777777" w:rsidR="007F5ED9" w:rsidRPr="006C3DEB" w:rsidRDefault="007F5ED9" w:rsidP="002319E9"/>
        </w:tc>
        <w:tc>
          <w:tcPr>
            <w:tcW w:w="4770" w:type="dxa"/>
            <w:shd w:val="clear" w:color="auto" w:fill="F2F2F2" w:themeFill="background1" w:themeFillShade="F2"/>
          </w:tcPr>
          <w:p w14:paraId="2E4177C6" w14:textId="77777777" w:rsidR="007F5ED9" w:rsidRPr="006C3DEB" w:rsidRDefault="007F5ED9" w:rsidP="002319E9">
            <w:pPr>
              <w:rPr>
                <w:rFonts w:cs="Poppins"/>
                <w:szCs w:val="20"/>
              </w:rPr>
            </w:pPr>
            <w:r w:rsidRPr="006C3DEB">
              <w:rPr>
                <w:rFonts w:cs="Poppins"/>
                <w:szCs w:val="20"/>
              </w:rPr>
              <w:t>Укључити ученике у мултидисциплинарне активности.</w:t>
            </w:r>
          </w:p>
        </w:tc>
        <w:tc>
          <w:tcPr>
            <w:tcW w:w="546" w:type="dxa"/>
            <w:shd w:val="clear" w:color="auto" w:fill="F2F2F2" w:themeFill="background1" w:themeFillShade="F2"/>
          </w:tcPr>
          <w:p w14:paraId="209CA6FF" w14:textId="77777777" w:rsidR="007F5ED9" w:rsidRPr="006C3DEB" w:rsidRDefault="007F5ED9" w:rsidP="002319E9">
            <w:pPr>
              <w:rPr>
                <w:rFonts w:cs="Poppins"/>
                <w:szCs w:val="20"/>
              </w:rPr>
            </w:pPr>
          </w:p>
        </w:tc>
        <w:tc>
          <w:tcPr>
            <w:tcW w:w="546" w:type="dxa"/>
            <w:shd w:val="clear" w:color="auto" w:fill="F2F2F2" w:themeFill="background1" w:themeFillShade="F2"/>
          </w:tcPr>
          <w:p w14:paraId="34BF43BA" w14:textId="77777777" w:rsidR="007F5ED9" w:rsidRPr="006C3DEB" w:rsidRDefault="007F5ED9" w:rsidP="002319E9">
            <w:pPr>
              <w:rPr>
                <w:rFonts w:cs="Poppins"/>
                <w:szCs w:val="20"/>
              </w:rPr>
            </w:pPr>
          </w:p>
        </w:tc>
        <w:tc>
          <w:tcPr>
            <w:tcW w:w="546" w:type="dxa"/>
            <w:shd w:val="clear" w:color="auto" w:fill="F2F2F2" w:themeFill="background1" w:themeFillShade="F2"/>
          </w:tcPr>
          <w:p w14:paraId="28960E2A" w14:textId="77777777" w:rsidR="007F5ED9" w:rsidRPr="006C3DEB" w:rsidRDefault="007F5ED9" w:rsidP="002319E9">
            <w:pPr>
              <w:rPr>
                <w:rFonts w:cs="Poppins"/>
                <w:szCs w:val="20"/>
              </w:rPr>
            </w:pPr>
          </w:p>
        </w:tc>
        <w:tc>
          <w:tcPr>
            <w:tcW w:w="546" w:type="dxa"/>
            <w:shd w:val="clear" w:color="auto" w:fill="F2F2F2" w:themeFill="background1" w:themeFillShade="F2"/>
          </w:tcPr>
          <w:p w14:paraId="1FAA21B3" w14:textId="77777777" w:rsidR="007F5ED9" w:rsidRPr="006C3DEB" w:rsidRDefault="007F5ED9" w:rsidP="002319E9">
            <w:pPr>
              <w:rPr>
                <w:rFonts w:cs="Poppins"/>
                <w:szCs w:val="20"/>
              </w:rPr>
            </w:pPr>
          </w:p>
        </w:tc>
        <w:tc>
          <w:tcPr>
            <w:tcW w:w="546" w:type="dxa"/>
            <w:shd w:val="clear" w:color="auto" w:fill="F2F2F2" w:themeFill="background1" w:themeFillShade="F2"/>
          </w:tcPr>
          <w:p w14:paraId="5CDB8B98" w14:textId="77777777" w:rsidR="007F5ED9" w:rsidRPr="006C3DEB" w:rsidRDefault="007F5ED9" w:rsidP="002319E9">
            <w:pPr>
              <w:rPr>
                <w:rFonts w:cs="Poppins"/>
                <w:i/>
                <w:iCs/>
                <w:szCs w:val="20"/>
              </w:rPr>
            </w:pPr>
          </w:p>
        </w:tc>
      </w:tr>
      <w:tr w:rsidR="007F5ED9" w:rsidRPr="006C3DEB" w14:paraId="46834070" w14:textId="77777777" w:rsidTr="002319E9">
        <w:trPr>
          <w:trHeight w:val="300"/>
        </w:trPr>
        <w:tc>
          <w:tcPr>
            <w:tcW w:w="1845" w:type="dxa"/>
            <w:vMerge/>
          </w:tcPr>
          <w:p w14:paraId="7638B659" w14:textId="77777777" w:rsidR="007F5ED9" w:rsidRPr="006C3DEB" w:rsidRDefault="007F5ED9" w:rsidP="002319E9"/>
        </w:tc>
        <w:tc>
          <w:tcPr>
            <w:tcW w:w="4770" w:type="dxa"/>
            <w:shd w:val="clear" w:color="auto" w:fill="F2F2F2" w:themeFill="background1" w:themeFillShade="F2"/>
          </w:tcPr>
          <w:p w14:paraId="78B86B17" w14:textId="77777777" w:rsidR="007F5ED9" w:rsidRPr="006C3DEB" w:rsidRDefault="007F5ED9" w:rsidP="002319E9">
            <w:pPr>
              <w:spacing w:line="336" w:lineRule="auto"/>
              <w:rPr>
                <w:rFonts w:eastAsia="Poppins" w:cs="Poppins"/>
                <w:szCs w:val="20"/>
              </w:rPr>
            </w:pPr>
            <w:r w:rsidRPr="006C3DEB">
              <w:rPr>
                <w:rFonts w:cs="Poppins"/>
                <w:szCs w:val="20"/>
              </w:rPr>
              <w:t>Представити информације у G.I.S.</w:t>
            </w:r>
          </w:p>
        </w:tc>
        <w:tc>
          <w:tcPr>
            <w:tcW w:w="546" w:type="dxa"/>
            <w:shd w:val="clear" w:color="auto" w:fill="F2F2F2" w:themeFill="background1" w:themeFillShade="F2"/>
          </w:tcPr>
          <w:p w14:paraId="55F14DCF" w14:textId="77777777" w:rsidR="007F5ED9" w:rsidRPr="006C3DEB" w:rsidRDefault="007F5ED9" w:rsidP="002319E9">
            <w:pPr>
              <w:rPr>
                <w:rFonts w:cs="Poppins"/>
                <w:szCs w:val="20"/>
              </w:rPr>
            </w:pPr>
          </w:p>
        </w:tc>
        <w:tc>
          <w:tcPr>
            <w:tcW w:w="546" w:type="dxa"/>
            <w:shd w:val="clear" w:color="auto" w:fill="F2F2F2" w:themeFill="background1" w:themeFillShade="F2"/>
          </w:tcPr>
          <w:p w14:paraId="2542F32A" w14:textId="77777777" w:rsidR="007F5ED9" w:rsidRPr="006C3DEB" w:rsidRDefault="007F5ED9" w:rsidP="002319E9">
            <w:pPr>
              <w:rPr>
                <w:rFonts w:cs="Poppins"/>
                <w:szCs w:val="20"/>
              </w:rPr>
            </w:pPr>
          </w:p>
        </w:tc>
        <w:tc>
          <w:tcPr>
            <w:tcW w:w="546" w:type="dxa"/>
            <w:shd w:val="clear" w:color="auto" w:fill="F2F2F2" w:themeFill="background1" w:themeFillShade="F2"/>
          </w:tcPr>
          <w:p w14:paraId="14775A7E" w14:textId="77777777" w:rsidR="007F5ED9" w:rsidRPr="006C3DEB" w:rsidRDefault="007F5ED9" w:rsidP="002319E9">
            <w:pPr>
              <w:rPr>
                <w:rFonts w:cs="Poppins"/>
                <w:szCs w:val="20"/>
              </w:rPr>
            </w:pPr>
          </w:p>
        </w:tc>
        <w:tc>
          <w:tcPr>
            <w:tcW w:w="546" w:type="dxa"/>
            <w:shd w:val="clear" w:color="auto" w:fill="F2F2F2" w:themeFill="background1" w:themeFillShade="F2"/>
          </w:tcPr>
          <w:p w14:paraId="41D74B25" w14:textId="77777777" w:rsidR="007F5ED9" w:rsidRPr="006C3DEB" w:rsidRDefault="007F5ED9" w:rsidP="002319E9">
            <w:pPr>
              <w:rPr>
                <w:rFonts w:cs="Poppins"/>
                <w:szCs w:val="20"/>
              </w:rPr>
            </w:pPr>
          </w:p>
        </w:tc>
        <w:tc>
          <w:tcPr>
            <w:tcW w:w="546" w:type="dxa"/>
            <w:shd w:val="clear" w:color="auto" w:fill="F2F2F2" w:themeFill="background1" w:themeFillShade="F2"/>
          </w:tcPr>
          <w:p w14:paraId="7B6AAD32" w14:textId="77777777" w:rsidR="007F5ED9" w:rsidRPr="006C3DEB" w:rsidRDefault="007F5ED9" w:rsidP="002319E9">
            <w:pPr>
              <w:rPr>
                <w:rFonts w:cs="Poppins"/>
                <w:i/>
                <w:iCs/>
                <w:szCs w:val="20"/>
              </w:rPr>
            </w:pPr>
          </w:p>
        </w:tc>
      </w:tr>
      <w:tr w:rsidR="007F5ED9" w:rsidRPr="006C3DEB" w14:paraId="060F0555" w14:textId="77777777" w:rsidTr="002319E9">
        <w:trPr>
          <w:trHeight w:val="300"/>
        </w:trPr>
        <w:tc>
          <w:tcPr>
            <w:tcW w:w="1845" w:type="dxa"/>
            <w:vMerge/>
          </w:tcPr>
          <w:p w14:paraId="344BEA78" w14:textId="77777777" w:rsidR="007F5ED9" w:rsidRPr="006C3DEB" w:rsidRDefault="007F5ED9" w:rsidP="002319E9"/>
        </w:tc>
        <w:tc>
          <w:tcPr>
            <w:tcW w:w="4770" w:type="dxa"/>
            <w:shd w:val="clear" w:color="auto" w:fill="F2F2F2" w:themeFill="background1" w:themeFillShade="F2"/>
          </w:tcPr>
          <w:p w14:paraId="5F6ED901" w14:textId="77777777" w:rsidR="007F5ED9" w:rsidRPr="006C3DEB" w:rsidRDefault="007F5ED9" w:rsidP="002319E9">
            <w:pPr>
              <w:spacing w:line="336" w:lineRule="auto"/>
              <w:rPr>
                <w:rFonts w:cs="Poppins"/>
                <w:szCs w:val="20"/>
              </w:rPr>
            </w:pPr>
            <w:r w:rsidRPr="006C3DEB">
              <w:rPr>
                <w:rFonts w:cs="Poppins"/>
                <w:szCs w:val="20"/>
              </w:rPr>
              <w:t>Обогатити вокабулар ученика.</w:t>
            </w:r>
          </w:p>
        </w:tc>
        <w:tc>
          <w:tcPr>
            <w:tcW w:w="546" w:type="dxa"/>
            <w:shd w:val="clear" w:color="auto" w:fill="F2F2F2" w:themeFill="background1" w:themeFillShade="F2"/>
          </w:tcPr>
          <w:p w14:paraId="3A87EC48" w14:textId="77777777" w:rsidR="007F5ED9" w:rsidRPr="006C3DEB" w:rsidRDefault="007F5ED9" w:rsidP="002319E9">
            <w:pPr>
              <w:rPr>
                <w:rFonts w:cs="Poppins"/>
                <w:szCs w:val="20"/>
              </w:rPr>
            </w:pPr>
          </w:p>
        </w:tc>
        <w:tc>
          <w:tcPr>
            <w:tcW w:w="546" w:type="dxa"/>
            <w:shd w:val="clear" w:color="auto" w:fill="F2F2F2" w:themeFill="background1" w:themeFillShade="F2"/>
          </w:tcPr>
          <w:p w14:paraId="0B8055BC" w14:textId="77777777" w:rsidR="007F5ED9" w:rsidRPr="006C3DEB" w:rsidRDefault="007F5ED9" w:rsidP="002319E9">
            <w:pPr>
              <w:rPr>
                <w:rFonts w:cs="Poppins"/>
                <w:szCs w:val="20"/>
              </w:rPr>
            </w:pPr>
          </w:p>
        </w:tc>
        <w:tc>
          <w:tcPr>
            <w:tcW w:w="546" w:type="dxa"/>
            <w:shd w:val="clear" w:color="auto" w:fill="F2F2F2" w:themeFill="background1" w:themeFillShade="F2"/>
          </w:tcPr>
          <w:p w14:paraId="5565BD06" w14:textId="77777777" w:rsidR="007F5ED9" w:rsidRPr="006C3DEB" w:rsidRDefault="007F5ED9" w:rsidP="002319E9">
            <w:pPr>
              <w:rPr>
                <w:rFonts w:cs="Poppins"/>
                <w:szCs w:val="20"/>
              </w:rPr>
            </w:pPr>
          </w:p>
        </w:tc>
        <w:tc>
          <w:tcPr>
            <w:tcW w:w="546" w:type="dxa"/>
            <w:shd w:val="clear" w:color="auto" w:fill="F2F2F2" w:themeFill="background1" w:themeFillShade="F2"/>
          </w:tcPr>
          <w:p w14:paraId="3B118412" w14:textId="77777777" w:rsidR="007F5ED9" w:rsidRPr="006C3DEB" w:rsidRDefault="007F5ED9" w:rsidP="002319E9">
            <w:pPr>
              <w:rPr>
                <w:rFonts w:cs="Poppins"/>
                <w:szCs w:val="20"/>
              </w:rPr>
            </w:pPr>
          </w:p>
        </w:tc>
        <w:tc>
          <w:tcPr>
            <w:tcW w:w="546" w:type="dxa"/>
            <w:shd w:val="clear" w:color="auto" w:fill="F2F2F2" w:themeFill="background1" w:themeFillShade="F2"/>
          </w:tcPr>
          <w:p w14:paraId="2A0467CE" w14:textId="77777777" w:rsidR="007F5ED9" w:rsidRPr="006C3DEB" w:rsidRDefault="007F5ED9" w:rsidP="002319E9">
            <w:pPr>
              <w:rPr>
                <w:rFonts w:cs="Poppins"/>
                <w:i/>
                <w:iCs/>
                <w:szCs w:val="20"/>
              </w:rPr>
            </w:pPr>
          </w:p>
        </w:tc>
      </w:tr>
      <w:tr w:rsidR="007F5ED9" w:rsidRPr="006C3DEB" w14:paraId="52D7A01B" w14:textId="77777777" w:rsidTr="002319E9">
        <w:trPr>
          <w:trHeight w:val="300"/>
        </w:trPr>
        <w:tc>
          <w:tcPr>
            <w:tcW w:w="1845" w:type="dxa"/>
            <w:vMerge/>
          </w:tcPr>
          <w:p w14:paraId="094C49E6" w14:textId="77777777" w:rsidR="007F5ED9" w:rsidRPr="006C3DEB" w:rsidRDefault="007F5ED9" w:rsidP="002319E9"/>
        </w:tc>
        <w:tc>
          <w:tcPr>
            <w:tcW w:w="4770" w:type="dxa"/>
            <w:shd w:val="clear" w:color="auto" w:fill="F2F2F2" w:themeFill="background1" w:themeFillShade="F2"/>
          </w:tcPr>
          <w:p w14:paraId="4EBBC2FD" w14:textId="77777777" w:rsidR="007F5ED9" w:rsidRPr="006C3DEB" w:rsidRDefault="007F5ED9" w:rsidP="002319E9">
            <w:pPr>
              <w:spacing w:line="336" w:lineRule="auto"/>
              <w:rPr>
                <w:rFonts w:cs="Poppins"/>
                <w:szCs w:val="20"/>
              </w:rPr>
            </w:pPr>
            <w:r w:rsidRPr="006C3DEB">
              <w:rPr>
                <w:rFonts w:cs="Poppins"/>
                <w:szCs w:val="20"/>
              </w:rPr>
              <w:t>Развити критичко размишљање и радити заједнички.</w:t>
            </w:r>
          </w:p>
        </w:tc>
        <w:tc>
          <w:tcPr>
            <w:tcW w:w="546" w:type="dxa"/>
            <w:shd w:val="clear" w:color="auto" w:fill="F2F2F2" w:themeFill="background1" w:themeFillShade="F2"/>
          </w:tcPr>
          <w:p w14:paraId="143433DD" w14:textId="77777777" w:rsidR="007F5ED9" w:rsidRPr="006C3DEB" w:rsidRDefault="007F5ED9" w:rsidP="002319E9">
            <w:pPr>
              <w:rPr>
                <w:rFonts w:cs="Poppins"/>
                <w:szCs w:val="20"/>
              </w:rPr>
            </w:pPr>
          </w:p>
        </w:tc>
        <w:tc>
          <w:tcPr>
            <w:tcW w:w="546" w:type="dxa"/>
            <w:shd w:val="clear" w:color="auto" w:fill="F2F2F2" w:themeFill="background1" w:themeFillShade="F2"/>
          </w:tcPr>
          <w:p w14:paraId="31B6517E" w14:textId="77777777" w:rsidR="007F5ED9" w:rsidRPr="006C3DEB" w:rsidRDefault="007F5ED9" w:rsidP="002319E9">
            <w:pPr>
              <w:rPr>
                <w:rFonts w:cs="Poppins"/>
                <w:szCs w:val="20"/>
              </w:rPr>
            </w:pPr>
          </w:p>
        </w:tc>
        <w:tc>
          <w:tcPr>
            <w:tcW w:w="546" w:type="dxa"/>
            <w:shd w:val="clear" w:color="auto" w:fill="F2F2F2" w:themeFill="background1" w:themeFillShade="F2"/>
          </w:tcPr>
          <w:p w14:paraId="3A612F0F" w14:textId="77777777" w:rsidR="007F5ED9" w:rsidRPr="006C3DEB" w:rsidRDefault="007F5ED9" w:rsidP="002319E9">
            <w:pPr>
              <w:rPr>
                <w:rFonts w:cs="Poppins"/>
                <w:szCs w:val="20"/>
              </w:rPr>
            </w:pPr>
          </w:p>
        </w:tc>
        <w:tc>
          <w:tcPr>
            <w:tcW w:w="546" w:type="dxa"/>
            <w:shd w:val="clear" w:color="auto" w:fill="F2F2F2" w:themeFill="background1" w:themeFillShade="F2"/>
          </w:tcPr>
          <w:p w14:paraId="3D571596" w14:textId="77777777" w:rsidR="007F5ED9" w:rsidRPr="006C3DEB" w:rsidRDefault="007F5ED9" w:rsidP="002319E9">
            <w:pPr>
              <w:rPr>
                <w:rFonts w:cs="Poppins"/>
                <w:szCs w:val="20"/>
              </w:rPr>
            </w:pPr>
          </w:p>
        </w:tc>
        <w:tc>
          <w:tcPr>
            <w:tcW w:w="546" w:type="dxa"/>
            <w:shd w:val="clear" w:color="auto" w:fill="F2F2F2" w:themeFill="background1" w:themeFillShade="F2"/>
          </w:tcPr>
          <w:p w14:paraId="50E3EBBD" w14:textId="77777777" w:rsidR="007F5ED9" w:rsidRPr="006C3DEB" w:rsidRDefault="007F5ED9" w:rsidP="002319E9">
            <w:pPr>
              <w:rPr>
                <w:rFonts w:cs="Poppins"/>
                <w:i/>
                <w:iCs/>
                <w:szCs w:val="20"/>
              </w:rPr>
            </w:pPr>
          </w:p>
        </w:tc>
      </w:tr>
      <w:tr w:rsidR="007F5ED9" w:rsidRPr="006C3DEB" w14:paraId="10985A55" w14:textId="77777777" w:rsidTr="002319E9">
        <w:trPr>
          <w:trHeight w:val="300"/>
        </w:trPr>
        <w:tc>
          <w:tcPr>
            <w:tcW w:w="1845" w:type="dxa"/>
            <w:vMerge/>
          </w:tcPr>
          <w:p w14:paraId="3525FB9C" w14:textId="77777777" w:rsidR="007F5ED9" w:rsidRPr="006C3DEB" w:rsidRDefault="007F5ED9" w:rsidP="002319E9"/>
        </w:tc>
        <w:tc>
          <w:tcPr>
            <w:tcW w:w="4770" w:type="dxa"/>
            <w:shd w:val="clear" w:color="auto" w:fill="F2F2F2" w:themeFill="background1" w:themeFillShade="F2"/>
          </w:tcPr>
          <w:p w14:paraId="0D32544F" w14:textId="77777777" w:rsidR="007F5ED9" w:rsidRPr="006C3DEB" w:rsidRDefault="007F5ED9" w:rsidP="002319E9">
            <w:pPr>
              <w:spacing w:line="336" w:lineRule="auto"/>
              <w:rPr>
                <w:rFonts w:eastAsia="Poppins" w:cs="Poppins"/>
                <w:szCs w:val="20"/>
              </w:rPr>
            </w:pPr>
            <w:r w:rsidRPr="006C3DEB">
              <w:rPr>
                <w:rFonts w:eastAsia="Poppins" w:cs="Poppins"/>
                <w:szCs w:val="20"/>
              </w:rPr>
              <w:t>Упознати ученике са здрављем земљишта и плодношћу.</w:t>
            </w:r>
          </w:p>
        </w:tc>
        <w:tc>
          <w:tcPr>
            <w:tcW w:w="546" w:type="dxa"/>
            <w:shd w:val="clear" w:color="auto" w:fill="F2F2F2" w:themeFill="background1" w:themeFillShade="F2"/>
          </w:tcPr>
          <w:p w14:paraId="5ED91CDC" w14:textId="77777777" w:rsidR="007F5ED9" w:rsidRPr="006C3DEB" w:rsidRDefault="007F5ED9" w:rsidP="002319E9">
            <w:pPr>
              <w:rPr>
                <w:rFonts w:cs="Poppins"/>
                <w:szCs w:val="20"/>
              </w:rPr>
            </w:pPr>
          </w:p>
        </w:tc>
        <w:tc>
          <w:tcPr>
            <w:tcW w:w="546" w:type="dxa"/>
            <w:shd w:val="clear" w:color="auto" w:fill="F2F2F2" w:themeFill="background1" w:themeFillShade="F2"/>
          </w:tcPr>
          <w:p w14:paraId="4A350CAC" w14:textId="77777777" w:rsidR="007F5ED9" w:rsidRPr="006C3DEB" w:rsidRDefault="007F5ED9" w:rsidP="002319E9">
            <w:pPr>
              <w:rPr>
                <w:rFonts w:cs="Poppins"/>
                <w:szCs w:val="20"/>
              </w:rPr>
            </w:pPr>
          </w:p>
        </w:tc>
        <w:tc>
          <w:tcPr>
            <w:tcW w:w="546" w:type="dxa"/>
            <w:shd w:val="clear" w:color="auto" w:fill="F2F2F2" w:themeFill="background1" w:themeFillShade="F2"/>
          </w:tcPr>
          <w:p w14:paraId="7033F9C6" w14:textId="77777777" w:rsidR="007F5ED9" w:rsidRPr="006C3DEB" w:rsidRDefault="007F5ED9" w:rsidP="002319E9">
            <w:pPr>
              <w:rPr>
                <w:rFonts w:cs="Poppins"/>
                <w:szCs w:val="20"/>
              </w:rPr>
            </w:pPr>
          </w:p>
        </w:tc>
        <w:tc>
          <w:tcPr>
            <w:tcW w:w="546" w:type="dxa"/>
            <w:shd w:val="clear" w:color="auto" w:fill="F2F2F2" w:themeFill="background1" w:themeFillShade="F2"/>
          </w:tcPr>
          <w:p w14:paraId="15021239" w14:textId="77777777" w:rsidR="007F5ED9" w:rsidRPr="006C3DEB" w:rsidRDefault="007F5ED9" w:rsidP="002319E9">
            <w:pPr>
              <w:rPr>
                <w:rFonts w:cs="Poppins"/>
                <w:szCs w:val="20"/>
              </w:rPr>
            </w:pPr>
          </w:p>
        </w:tc>
        <w:tc>
          <w:tcPr>
            <w:tcW w:w="546" w:type="dxa"/>
            <w:shd w:val="clear" w:color="auto" w:fill="F2F2F2" w:themeFill="background1" w:themeFillShade="F2"/>
          </w:tcPr>
          <w:p w14:paraId="0B81E0C3" w14:textId="77777777" w:rsidR="007F5ED9" w:rsidRPr="006C3DEB" w:rsidRDefault="007F5ED9" w:rsidP="002319E9">
            <w:pPr>
              <w:rPr>
                <w:rFonts w:cs="Poppins"/>
                <w:i/>
                <w:iCs/>
                <w:szCs w:val="20"/>
              </w:rPr>
            </w:pPr>
          </w:p>
        </w:tc>
      </w:tr>
      <w:tr w:rsidR="007F5ED9" w:rsidRPr="006C3DEB" w14:paraId="74950D20" w14:textId="77777777" w:rsidTr="002319E9">
        <w:trPr>
          <w:trHeight w:val="300"/>
        </w:trPr>
        <w:tc>
          <w:tcPr>
            <w:tcW w:w="1845" w:type="dxa"/>
            <w:vMerge w:val="restart"/>
            <w:vAlign w:val="center"/>
          </w:tcPr>
          <w:p w14:paraId="3FCE18EA" w14:textId="77777777" w:rsidR="007F5ED9" w:rsidRPr="006C3DEB" w:rsidRDefault="007F5ED9" w:rsidP="002319E9">
            <w:pPr>
              <w:jc w:val="center"/>
              <w:rPr>
                <w:rFonts w:cs="Poppins"/>
                <w:szCs w:val="20"/>
              </w:rPr>
            </w:pPr>
            <w:r w:rsidRPr="006C3DEB">
              <w:rPr>
                <w:rFonts w:cs="Poppins"/>
                <w:szCs w:val="20"/>
              </w:rPr>
              <w:t>САДРЖАЈ</w:t>
            </w:r>
          </w:p>
        </w:tc>
        <w:tc>
          <w:tcPr>
            <w:tcW w:w="4770" w:type="dxa"/>
          </w:tcPr>
          <w:p w14:paraId="609E9F06" w14:textId="77777777" w:rsidR="007F5ED9" w:rsidRPr="006C3DEB" w:rsidRDefault="007F5ED9" w:rsidP="002319E9">
            <w:pPr>
              <w:rPr>
                <w:rFonts w:cs="Poppins"/>
                <w:szCs w:val="20"/>
              </w:rPr>
            </w:pPr>
            <w:r w:rsidRPr="006C3DEB">
              <w:rPr>
                <w:rFonts w:cs="Poppins"/>
                <w:szCs w:val="20"/>
              </w:rPr>
              <w:t>Садржај је доследан са развојем вештина.</w:t>
            </w:r>
          </w:p>
          <w:p w14:paraId="4047971A" w14:textId="77777777" w:rsidR="007F5ED9" w:rsidRPr="006C3DEB" w:rsidRDefault="007F5ED9" w:rsidP="002319E9">
            <w:pPr>
              <w:rPr>
                <w:rFonts w:cs="Poppins"/>
                <w:szCs w:val="20"/>
              </w:rPr>
            </w:pPr>
          </w:p>
        </w:tc>
        <w:tc>
          <w:tcPr>
            <w:tcW w:w="546" w:type="dxa"/>
          </w:tcPr>
          <w:p w14:paraId="157C85D5" w14:textId="77777777" w:rsidR="007F5ED9" w:rsidRPr="006C3DEB" w:rsidRDefault="007F5ED9" w:rsidP="002319E9">
            <w:pPr>
              <w:rPr>
                <w:rFonts w:cs="Poppins"/>
                <w:szCs w:val="20"/>
              </w:rPr>
            </w:pPr>
          </w:p>
        </w:tc>
        <w:tc>
          <w:tcPr>
            <w:tcW w:w="546" w:type="dxa"/>
          </w:tcPr>
          <w:p w14:paraId="6526F77F" w14:textId="77777777" w:rsidR="007F5ED9" w:rsidRPr="006C3DEB" w:rsidRDefault="007F5ED9" w:rsidP="002319E9">
            <w:pPr>
              <w:rPr>
                <w:rFonts w:cs="Poppins"/>
                <w:szCs w:val="20"/>
              </w:rPr>
            </w:pPr>
          </w:p>
        </w:tc>
        <w:tc>
          <w:tcPr>
            <w:tcW w:w="546" w:type="dxa"/>
          </w:tcPr>
          <w:p w14:paraId="22F1A90B" w14:textId="77777777" w:rsidR="007F5ED9" w:rsidRPr="006C3DEB" w:rsidRDefault="007F5ED9" w:rsidP="002319E9">
            <w:pPr>
              <w:rPr>
                <w:rFonts w:cs="Poppins"/>
                <w:szCs w:val="20"/>
              </w:rPr>
            </w:pPr>
          </w:p>
        </w:tc>
        <w:tc>
          <w:tcPr>
            <w:tcW w:w="546" w:type="dxa"/>
          </w:tcPr>
          <w:p w14:paraId="2BEEBFAC" w14:textId="77777777" w:rsidR="007F5ED9" w:rsidRPr="006C3DEB" w:rsidRDefault="007F5ED9" w:rsidP="002319E9">
            <w:pPr>
              <w:rPr>
                <w:rFonts w:cs="Poppins"/>
                <w:szCs w:val="20"/>
              </w:rPr>
            </w:pPr>
          </w:p>
        </w:tc>
        <w:tc>
          <w:tcPr>
            <w:tcW w:w="546" w:type="dxa"/>
          </w:tcPr>
          <w:p w14:paraId="013BF790" w14:textId="77777777" w:rsidR="007F5ED9" w:rsidRPr="006C3DEB" w:rsidRDefault="007F5ED9" w:rsidP="002319E9">
            <w:pPr>
              <w:rPr>
                <w:rFonts w:cs="Poppins"/>
                <w:i/>
                <w:iCs/>
                <w:szCs w:val="20"/>
              </w:rPr>
            </w:pPr>
          </w:p>
        </w:tc>
      </w:tr>
      <w:tr w:rsidR="007F5ED9" w:rsidRPr="006C3DEB" w14:paraId="14E84D39" w14:textId="77777777" w:rsidTr="002319E9">
        <w:trPr>
          <w:trHeight w:val="300"/>
        </w:trPr>
        <w:tc>
          <w:tcPr>
            <w:tcW w:w="1845" w:type="dxa"/>
            <w:vMerge/>
          </w:tcPr>
          <w:p w14:paraId="15257F36" w14:textId="77777777" w:rsidR="007F5ED9" w:rsidRPr="006C3DEB" w:rsidRDefault="007F5ED9" w:rsidP="002319E9"/>
        </w:tc>
        <w:tc>
          <w:tcPr>
            <w:tcW w:w="4770" w:type="dxa"/>
          </w:tcPr>
          <w:p w14:paraId="5A8DFFED" w14:textId="77777777" w:rsidR="007F5ED9" w:rsidRPr="006C3DEB" w:rsidRDefault="007F5ED9" w:rsidP="002319E9">
            <w:pPr>
              <w:rPr>
                <w:rFonts w:cs="Poppins"/>
                <w:szCs w:val="20"/>
              </w:rPr>
            </w:pPr>
            <w:r w:rsidRPr="006C3DEB">
              <w:rPr>
                <w:rFonts w:cs="Poppins"/>
                <w:szCs w:val="20"/>
              </w:rPr>
              <w:t>Презентација садржаја се врши на начин који мотивише.</w:t>
            </w:r>
          </w:p>
        </w:tc>
        <w:tc>
          <w:tcPr>
            <w:tcW w:w="546" w:type="dxa"/>
          </w:tcPr>
          <w:p w14:paraId="14A0019D" w14:textId="77777777" w:rsidR="007F5ED9" w:rsidRPr="006C3DEB" w:rsidRDefault="007F5ED9" w:rsidP="002319E9">
            <w:pPr>
              <w:rPr>
                <w:rFonts w:cs="Poppins"/>
                <w:szCs w:val="20"/>
              </w:rPr>
            </w:pPr>
          </w:p>
        </w:tc>
        <w:tc>
          <w:tcPr>
            <w:tcW w:w="546" w:type="dxa"/>
          </w:tcPr>
          <w:p w14:paraId="596AA7B2" w14:textId="77777777" w:rsidR="007F5ED9" w:rsidRPr="006C3DEB" w:rsidRDefault="007F5ED9" w:rsidP="002319E9">
            <w:pPr>
              <w:rPr>
                <w:rFonts w:cs="Poppins"/>
                <w:szCs w:val="20"/>
              </w:rPr>
            </w:pPr>
          </w:p>
        </w:tc>
        <w:tc>
          <w:tcPr>
            <w:tcW w:w="546" w:type="dxa"/>
          </w:tcPr>
          <w:p w14:paraId="6BB03253" w14:textId="77777777" w:rsidR="007F5ED9" w:rsidRPr="006C3DEB" w:rsidRDefault="007F5ED9" w:rsidP="002319E9">
            <w:pPr>
              <w:rPr>
                <w:rFonts w:cs="Poppins"/>
                <w:szCs w:val="20"/>
              </w:rPr>
            </w:pPr>
          </w:p>
        </w:tc>
        <w:tc>
          <w:tcPr>
            <w:tcW w:w="546" w:type="dxa"/>
          </w:tcPr>
          <w:p w14:paraId="6187921C" w14:textId="77777777" w:rsidR="007F5ED9" w:rsidRPr="006C3DEB" w:rsidRDefault="007F5ED9" w:rsidP="002319E9">
            <w:pPr>
              <w:rPr>
                <w:rFonts w:cs="Poppins"/>
                <w:szCs w:val="20"/>
              </w:rPr>
            </w:pPr>
          </w:p>
        </w:tc>
        <w:tc>
          <w:tcPr>
            <w:tcW w:w="546" w:type="dxa"/>
          </w:tcPr>
          <w:p w14:paraId="28FD3508" w14:textId="77777777" w:rsidR="007F5ED9" w:rsidRPr="006C3DEB" w:rsidRDefault="007F5ED9" w:rsidP="002319E9">
            <w:pPr>
              <w:rPr>
                <w:rFonts w:cs="Poppins"/>
                <w:i/>
                <w:iCs/>
                <w:szCs w:val="20"/>
              </w:rPr>
            </w:pPr>
          </w:p>
        </w:tc>
      </w:tr>
      <w:tr w:rsidR="007F5ED9" w:rsidRPr="006C3DEB" w14:paraId="1A3A6055" w14:textId="77777777" w:rsidTr="002319E9">
        <w:trPr>
          <w:trHeight w:val="300"/>
        </w:trPr>
        <w:tc>
          <w:tcPr>
            <w:tcW w:w="1845" w:type="dxa"/>
            <w:vMerge/>
          </w:tcPr>
          <w:p w14:paraId="2EE74AF7" w14:textId="77777777" w:rsidR="007F5ED9" w:rsidRPr="006C3DEB" w:rsidRDefault="007F5ED9" w:rsidP="002319E9"/>
        </w:tc>
        <w:tc>
          <w:tcPr>
            <w:tcW w:w="4770" w:type="dxa"/>
          </w:tcPr>
          <w:p w14:paraId="7A33B59A" w14:textId="77777777" w:rsidR="007F5ED9" w:rsidRPr="006C3DEB" w:rsidRDefault="007F5ED9" w:rsidP="002319E9">
            <w:pPr>
              <w:rPr>
                <w:rFonts w:cs="Poppins"/>
                <w:szCs w:val="20"/>
              </w:rPr>
            </w:pPr>
            <w:r w:rsidRPr="006C3DEB">
              <w:rPr>
                <w:rFonts w:cs="Poppins"/>
                <w:szCs w:val="20"/>
              </w:rPr>
              <w:t>Сценарио учења је интегрисан у наставни план и програм предмета.</w:t>
            </w:r>
          </w:p>
        </w:tc>
        <w:tc>
          <w:tcPr>
            <w:tcW w:w="546" w:type="dxa"/>
          </w:tcPr>
          <w:p w14:paraId="2CCAC6EA" w14:textId="77777777" w:rsidR="007F5ED9" w:rsidRPr="006C3DEB" w:rsidRDefault="007F5ED9" w:rsidP="002319E9">
            <w:pPr>
              <w:rPr>
                <w:rFonts w:cs="Poppins"/>
                <w:szCs w:val="20"/>
              </w:rPr>
            </w:pPr>
          </w:p>
        </w:tc>
        <w:tc>
          <w:tcPr>
            <w:tcW w:w="546" w:type="dxa"/>
          </w:tcPr>
          <w:p w14:paraId="7A3DBD1F" w14:textId="77777777" w:rsidR="007F5ED9" w:rsidRPr="006C3DEB" w:rsidRDefault="007F5ED9" w:rsidP="002319E9">
            <w:pPr>
              <w:rPr>
                <w:rFonts w:cs="Poppins"/>
                <w:szCs w:val="20"/>
              </w:rPr>
            </w:pPr>
          </w:p>
        </w:tc>
        <w:tc>
          <w:tcPr>
            <w:tcW w:w="546" w:type="dxa"/>
          </w:tcPr>
          <w:p w14:paraId="2D8D3E5B" w14:textId="77777777" w:rsidR="007F5ED9" w:rsidRPr="006C3DEB" w:rsidRDefault="007F5ED9" w:rsidP="002319E9">
            <w:pPr>
              <w:rPr>
                <w:rFonts w:cs="Poppins"/>
                <w:szCs w:val="20"/>
              </w:rPr>
            </w:pPr>
          </w:p>
        </w:tc>
        <w:tc>
          <w:tcPr>
            <w:tcW w:w="546" w:type="dxa"/>
          </w:tcPr>
          <w:p w14:paraId="1E9DF8B6" w14:textId="77777777" w:rsidR="007F5ED9" w:rsidRPr="006C3DEB" w:rsidRDefault="007F5ED9" w:rsidP="002319E9">
            <w:pPr>
              <w:rPr>
                <w:rFonts w:cs="Poppins"/>
                <w:szCs w:val="20"/>
              </w:rPr>
            </w:pPr>
          </w:p>
        </w:tc>
        <w:tc>
          <w:tcPr>
            <w:tcW w:w="546" w:type="dxa"/>
          </w:tcPr>
          <w:p w14:paraId="2D5B14D1" w14:textId="77777777" w:rsidR="007F5ED9" w:rsidRPr="006C3DEB" w:rsidRDefault="007F5ED9" w:rsidP="002319E9">
            <w:pPr>
              <w:rPr>
                <w:rFonts w:cs="Poppins"/>
                <w:i/>
                <w:iCs/>
                <w:szCs w:val="20"/>
              </w:rPr>
            </w:pPr>
          </w:p>
        </w:tc>
      </w:tr>
      <w:tr w:rsidR="007F5ED9" w:rsidRPr="006C3DEB" w14:paraId="377B847D" w14:textId="77777777" w:rsidTr="002319E9">
        <w:trPr>
          <w:trHeight w:val="300"/>
        </w:trPr>
        <w:tc>
          <w:tcPr>
            <w:tcW w:w="1845" w:type="dxa"/>
            <w:vMerge w:val="restart"/>
            <w:shd w:val="clear" w:color="auto" w:fill="F2F2F2" w:themeFill="background1" w:themeFillShade="F2"/>
            <w:vAlign w:val="center"/>
          </w:tcPr>
          <w:p w14:paraId="4C8E5E84" w14:textId="77777777" w:rsidR="007F5ED9" w:rsidRPr="006C3DEB" w:rsidRDefault="007F5ED9" w:rsidP="002319E9">
            <w:pPr>
              <w:jc w:val="center"/>
              <w:rPr>
                <w:rFonts w:cs="Poppins"/>
                <w:szCs w:val="20"/>
              </w:rPr>
            </w:pPr>
            <w:r w:rsidRPr="006C3DEB">
              <w:rPr>
                <w:rFonts w:cs="Poppins"/>
                <w:szCs w:val="20"/>
              </w:rPr>
              <w:t>АКТИВНОСТИ</w:t>
            </w:r>
          </w:p>
        </w:tc>
        <w:tc>
          <w:tcPr>
            <w:tcW w:w="4770" w:type="dxa"/>
            <w:shd w:val="clear" w:color="auto" w:fill="F2F2F2" w:themeFill="background1" w:themeFillShade="F2"/>
          </w:tcPr>
          <w:p w14:paraId="0CCCCC4B" w14:textId="77777777" w:rsidR="007F5ED9" w:rsidRPr="006C3DEB" w:rsidRDefault="007F5ED9" w:rsidP="002319E9">
            <w:pPr>
              <w:rPr>
                <w:rFonts w:cs="Poppins"/>
                <w:szCs w:val="20"/>
              </w:rPr>
            </w:pPr>
            <w:r w:rsidRPr="006C3DEB">
              <w:rPr>
                <w:rFonts w:cs="Poppins"/>
                <w:szCs w:val="20"/>
              </w:rPr>
              <w:t>Активности промовишу остварење циљева.</w:t>
            </w:r>
          </w:p>
        </w:tc>
        <w:tc>
          <w:tcPr>
            <w:tcW w:w="546" w:type="dxa"/>
            <w:shd w:val="clear" w:color="auto" w:fill="F2F2F2" w:themeFill="background1" w:themeFillShade="F2"/>
          </w:tcPr>
          <w:p w14:paraId="27C600A9" w14:textId="77777777" w:rsidR="007F5ED9" w:rsidRPr="006C3DEB" w:rsidRDefault="007F5ED9" w:rsidP="002319E9">
            <w:pPr>
              <w:rPr>
                <w:rFonts w:cs="Poppins"/>
                <w:szCs w:val="20"/>
              </w:rPr>
            </w:pPr>
          </w:p>
        </w:tc>
        <w:tc>
          <w:tcPr>
            <w:tcW w:w="546" w:type="dxa"/>
            <w:shd w:val="clear" w:color="auto" w:fill="F2F2F2" w:themeFill="background1" w:themeFillShade="F2"/>
          </w:tcPr>
          <w:p w14:paraId="72141BB3" w14:textId="77777777" w:rsidR="007F5ED9" w:rsidRPr="006C3DEB" w:rsidRDefault="007F5ED9" w:rsidP="002319E9">
            <w:pPr>
              <w:rPr>
                <w:rFonts w:cs="Poppins"/>
                <w:szCs w:val="20"/>
              </w:rPr>
            </w:pPr>
          </w:p>
        </w:tc>
        <w:tc>
          <w:tcPr>
            <w:tcW w:w="546" w:type="dxa"/>
            <w:shd w:val="clear" w:color="auto" w:fill="F2F2F2" w:themeFill="background1" w:themeFillShade="F2"/>
          </w:tcPr>
          <w:p w14:paraId="087786BC" w14:textId="77777777" w:rsidR="007F5ED9" w:rsidRPr="006C3DEB" w:rsidRDefault="007F5ED9" w:rsidP="002319E9">
            <w:pPr>
              <w:rPr>
                <w:rFonts w:cs="Poppins"/>
                <w:szCs w:val="20"/>
              </w:rPr>
            </w:pPr>
          </w:p>
        </w:tc>
        <w:tc>
          <w:tcPr>
            <w:tcW w:w="546" w:type="dxa"/>
            <w:shd w:val="clear" w:color="auto" w:fill="F2F2F2" w:themeFill="background1" w:themeFillShade="F2"/>
          </w:tcPr>
          <w:p w14:paraId="6C789291" w14:textId="77777777" w:rsidR="007F5ED9" w:rsidRPr="006C3DEB" w:rsidRDefault="007F5ED9" w:rsidP="002319E9">
            <w:pPr>
              <w:rPr>
                <w:rFonts w:cs="Poppins"/>
                <w:szCs w:val="20"/>
              </w:rPr>
            </w:pPr>
          </w:p>
        </w:tc>
        <w:tc>
          <w:tcPr>
            <w:tcW w:w="546" w:type="dxa"/>
            <w:shd w:val="clear" w:color="auto" w:fill="F2F2F2" w:themeFill="background1" w:themeFillShade="F2"/>
          </w:tcPr>
          <w:p w14:paraId="689BAE53" w14:textId="77777777" w:rsidR="007F5ED9" w:rsidRPr="006C3DEB" w:rsidRDefault="007F5ED9" w:rsidP="002319E9">
            <w:pPr>
              <w:rPr>
                <w:rFonts w:cs="Poppins"/>
                <w:i/>
                <w:iCs/>
                <w:szCs w:val="20"/>
              </w:rPr>
            </w:pPr>
          </w:p>
        </w:tc>
      </w:tr>
      <w:tr w:rsidR="007F5ED9" w:rsidRPr="006C3DEB" w14:paraId="5A5542D1" w14:textId="77777777" w:rsidTr="002319E9">
        <w:trPr>
          <w:trHeight w:val="300"/>
        </w:trPr>
        <w:tc>
          <w:tcPr>
            <w:tcW w:w="1845" w:type="dxa"/>
            <w:vMerge/>
          </w:tcPr>
          <w:p w14:paraId="18967D30" w14:textId="77777777" w:rsidR="007F5ED9" w:rsidRPr="006C3DEB" w:rsidRDefault="007F5ED9" w:rsidP="002319E9"/>
        </w:tc>
        <w:tc>
          <w:tcPr>
            <w:tcW w:w="4770" w:type="dxa"/>
            <w:shd w:val="clear" w:color="auto" w:fill="F2F2F2" w:themeFill="background1" w:themeFillShade="F2"/>
          </w:tcPr>
          <w:p w14:paraId="604D62BE" w14:textId="77777777" w:rsidR="007F5ED9" w:rsidRPr="006C3DEB" w:rsidRDefault="007F5ED9" w:rsidP="002319E9">
            <w:pPr>
              <w:rPr>
                <w:rFonts w:cs="Poppins"/>
                <w:szCs w:val="20"/>
              </w:rPr>
            </w:pPr>
            <w:r w:rsidRPr="006C3DEB">
              <w:rPr>
                <w:rFonts w:cs="Poppins"/>
                <w:szCs w:val="20"/>
              </w:rPr>
              <w:t>Активности прате логичан след.</w:t>
            </w:r>
          </w:p>
        </w:tc>
        <w:tc>
          <w:tcPr>
            <w:tcW w:w="546" w:type="dxa"/>
            <w:shd w:val="clear" w:color="auto" w:fill="F2F2F2" w:themeFill="background1" w:themeFillShade="F2"/>
          </w:tcPr>
          <w:p w14:paraId="13D1F7BB" w14:textId="77777777" w:rsidR="007F5ED9" w:rsidRPr="006C3DEB" w:rsidRDefault="007F5ED9" w:rsidP="002319E9">
            <w:pPr>
              <w:rPr>
                <w:rFonts w:cs="Poppins"/>
                <w:szCs w:val="20"/>
              </w:rPr>
            </w:pPr>
          </w:p>
        </w:tc>
        <w:tc>
          <w:tcPr>
            <w:tcW w:w="546" w:type="dxa"/>
            <w:shd w:val="clear" w:color="auto" w:fill="F2F2F2" w:themeFill="background1" w:themeFillShade="F2"/>
          </w:tcPr>
          <w:p w14:paraId="79197934" w14:textId="77777777" w:rsidR="007F5ED9" w:rsidRPr="006C3DEB" w:rsidRDefault="007F5ED9" w:rsidP="002319E9">
            <w:pPr>
              <w:rPr>
                <w:rFonts w:cs="Poppins"/>
                <w:szCs w:val="20"/>
              </w:rPr>
            </w:pPr>
          </w:p>
        </w:tc>
        <w:tc>
          <w:tcPr>
            <w:tcW w:w="546" w:type="dxa"/>
            <w:shd w:val="clear" w:color="auto" w:fill="F2F2F2" w:themeFill="background1" w:themeFillShade="F2"/>
          </w:tcPr>
          <w:p w14:paraId="614BA98A" w14:textId="77777777" w:rsidR="007F5ED9" w:rsidRPr="006C3DEB" w:rsidRDefault="007F5ED9" w:rsidP="002319E9">
            <w:pPr>
              <w:rPr>
                <w:rFonts w:cs="Poppins"/>
                <w:szCs w:val="20"/>
              </w:rPr>
            </w:pPr>
          </w:p>
        </w:tc>
        <w:tc>
          <w:tcPr>
            <w:tcW w:w="546" w:type="dxa"/>
            <w:shd w:val="clear" w:color="auto" w:fill="F2F2F2" w:themeFill="background1" w:themeFillShade="F2"/>
          </w:tcPr>
          <w:p w14:paraId="2EB3F178" w14:textId="77777777" w:rsidR="007F5ED9" w:rsidRPr="006C3DEB" w:rsidRDefault="007F5ED9" w:rsidP="002319E9">
            <w:pPr>
              <w:rPr>
                <w:rFonts w:cs="Poppins"/>
                <w:szCs w:val="20"/>
              </w:rPr>
            </w:pPr>
          </w:p>
        </w:tc>
        <w:tc>
          <w:tcPr>
            <w:tcW w:w="546" w:type="dxa"/>
            <w:shd w:val="clear" w:color="auto" w:fill="F2F2F2" w:themeFill="background1" w:themeFillShade="F2"/>
          </w:tcPr>
          <w:p w14:paraId="4843565E" w14:textId="77777777" w:rsidR="007F5ED9" w:rsidRPr="006C3DEB" w:rsidRDefault="007F5ED9" w:rsidP="002319E9">
            <w:pPr>
              <w:rPr>
                <w:rFonts w:cs="Poppins"/>
                <w:i/>
                <w:iCs/>
                <w:szCs w:val="20"/>
              </w:rPr>
            </w:pPr>
          </w:p>
        </w:tc>
      </w:tr>
      <w:tr w:rsidR="007F5ED9" w:rsidRPr="006C3DEB" w14:paraId="348D048A" w14:textId="77777777" w:rsidTr="002319E9">
        <w:trPr>
          <w:trHeight w:val="300"/>
        </w:trPr>
        <w:tc>
          <w:tcPr>
            <w:tcW w:w="1845" w:type="dxa"/>
            <w:vMerge/>
          </w:tcPr>
          <w:p w14:paraId="13F130A2" w14:textId="77777777" w:rsidR="007F5ED9" w:rsidRPr="006C3DEB" w:rsidRDefault="007F5ED9" w:rsidP="002319E9"/>
        </w:tc>
        <w:tc>
          <w:tcPr>
            <w:tcW w:w="4770" w:type="dxa"/>
            <w:shd w:val="clear" w:color="auto" w:fill="F2F2F2" w:themeFill="background1" w:themeFillShade="F2"/>
          </w:tcPr>
          <w:p w14:paraId="26E36F20" w14:textId="77777777" w:rsidR="007F5ED9" w:rsidRPr="006C3DEB" w:rsidRDefault="007F5ED9" w:rsidP="002319E9">
            <w:pPr>
              <w:rPr>
                <w:rFonts w:cs="Poppins"/>
                <w:szCs w:val="20"/>
              </w:rPr>
            </w:pPr>
            <w:r w:rsidRPr="006C3DEB">
              <w:rPr>
                <w:rFonts w:cs="Poppins"/>
                <w:szCs w:val="20"/>
              </w:rPr>
              <w:t>Активности подстичу ученике на активно учешће.</w:t>
            </w:r>
          </w:p>
        </w:tc>
        <w:tc>
          <w:tcPr>
            <w:tcW w:w="546" w:type="dxa"/>
            <w:shd w:val="clear" w:color="auto" w:fill="F2F2F2" w:themeFill="background1" w:themeFillShade="F2"/>
          </w:tcPr>
          <w:p w14:paraId="7E2AE1E8" w14:textId="77777777" w:rsidR="007F5ED9" w:rsidRPr="006C3DEB" w:rsidRDefault="007F5ED9" w:rsidP="002319E9">
            <w:pPr>
              <w:rPr>
                <w:rFonts w:cs="Poppins"/>
                <w:szCs w:val="20"/>
              </w:rPr>
            </w:pPr>
          </w:p>
        </w:tc>
        <w:tc>
          <w:tcPr>
            <w:tcW w:w="546" w:type="dxa"/>
            <w:shd w:val="clear" w:color="auto" w:fill="F2F2F2" w:themeFill="background1" w:themeFillShade="F2"/>
          </w:tcPr>
          <w:p w14:paraId="4E2985D4" w14:textId="77777777" w:rsidR="007F5ED9" w:rsidRPr="006C3DEB" w:rsidRDefault="007F5ED9" w:rsidP="002319E9">
            <w:pPr>
              <w:rPr>
                <w:rFonts w:cs="Poppins"/>
                <w:szCs w:val="20"/>
              </w:rPr>
            </w:pPr>
          </w:p>
        </w:tc>
        <w:tc>
          <w:tcPr>
            <w:tcW w:w="546" w:type="dxa"/>
            <w:shd w:val="clear" w:color="auto" w:fill="F2F2F2" w:themeFill="background1" w:themeFillShade="F2"/>
          </w:tcPr>
          <w:p w14:paraId="29FFFC4B" w14:textId="77777777" w:rsidR="007F5ED9" w:rsidRPr="006C3DEB" w:rsidRDefault="007F5ED9" w:rsidP="002319E9">
            <w:pPr>
              <w:rPr>
                <w:rFonts w:cs="Poppins"/>
                <w:szCs w:val="20"/>
              </w:rPr>
            </w:pPr>
          </w:p>
        </w:tc>
        <w:tc>
          <w:tcPr>
            <w:tcW w:w="546" w:type="dxa"/>
            <w:shd w:val="clear" w:color="auto" w:fill="F2F2F2" w:themeFill="background1" w:themeFillShade="F2"/>
          </w:tcPr>
          <w:p w14:paraId="5C7EA0C3" w14:textId="77777777" w:rsidR="007F5ED9" w:rsidRPr="006C3DEB" w:rsidRDefault="007F5ED9" w:rsidP="002319E9">
            <w:pPr>
              <w:rPr>
                <w:rFonts w:cs="Poppins"/>
                <w:szCs w:val="20"/>
              </w:rPr>
            </w:pPr>
          </w:p>
        </w:tc>
        <w:tc>
          <w:tcPr>
            <w:tcW w:w="546" w:type="dxa"/>
            <w:shd w:val="clear" w:color="auto" w:fill="F2F2F2" w:themeFill="background1" w:themeFillShade="F2"/>
          </w:tcPr>
          <w:p w14:paraId="00EA38AD" w14:textId="77777777" w:rsidR="007F5ED9" w:rsidRPr="006C3DEB" w:rsidRDefault="007F5ED9" w:rsidP="002319E9">
            <w:pPr>
              <w:rPr>
                <w:rFonts w:cs="Poppins"/>
                <w:i/>
                <w:iCs/>
                <w:szCs w:val="20"/>
              </w:rPr>
            </w:pPr>
          </w:p>
        </w:tc>
      </w:tr>
      <w:tr w:rsidR="007F5ED9" w:rsidRPr="006C3DEB" w14:paraId="217BED11" w14:textId="77777777" w:rsidTr="002319E9">
        <w:trPr>
          <w:trHeight w:val="300"/>
        </w:trPr>
        <w:tc>
          <w:tcPr>
            <w:tcW w:w="1845" w:type="dxa"/>
            <w:vMerge/>
          </w:tcPr>
          <w:p w14:paraId="20F3E4BF" w14:textId="77777777" w:rsidR="007F5ED9" w:rsidRPr="006C3DEB" w:rsidRDefault="007F5ED9" w:rsidP="002319E9"/>
        </w:tc>
        <w:tc>
          <w:tcPr>
            <w:tcW w:w="4770" w:type="dxa"/>
            <w:shd w:val="clear" w:color="auto" w:fill="F2F2F2" w:themeFill="background1" w:themeFillShade="F2"/>
          </w:tcPr>
          <w:p w14:paraId="479B44B9" w14:textId="77777777" w:rsidR="007F5ED9" w:rsidRPr="006C3DEB" w:rsidRDefault="007F5ED9" w:rsidP="002319E9">
            <w:pPr>
              <w:rPr>
                <w:rFonts w:cs="Poppins"/>
                <w:szCs w:val="20"/>
              </w:rPr>
            </w:pPr>
            <w:r w:rsidRPr="006C3DEB">
              <w:rPr>
                <w:rFonts w:cs="Poppins"/>
                <w:szCs w:val="20"/>
              </w:rPr>
              <w:t>Активност ученика је била на високом нивоу.</w:t>
            </w:r>
          </w:p>
        </w:tc>
        <w:tc>
          <w:tcPr>
            <w:tcW w:w="546" w:type="dxa"/>
            <w:shd w:val="clear" w:color="auto" w:fill="F2F2F2" w:themeFill="background1" w:themeFillShade="F2"/>
          </w:tcPr>
          <w:p w14:paraId="2AA83A6C" w14:textId="77777777" w:rsidR="007F5ED9" w:rsidRPr="006C3DEB" w:rsidRDefault="007F5ED9" w:rsidP="002319E9">
            <w:pPr>
              <w:rPr>
                <w:rFonts w:cs="Poppins"/>
                <w:szCs w:val="20"/>
              </w:rPr>
            </w:pPr>
          </w:p>
        </w:tc>
        <w:tc>
          <w:tcPr>
            <w:tcW w:w="546" w:type="dxa"/>
            <w:shd w:val="clear" w:color="auto" w:fill="F2F2F2" w:themeFill="background1" w:themeFillShade="F2"/>
          </w:tcPr>
          <w:p w14:paraId="12D60EDD" w14:textId="77777777" w:rsidR="007F5ED9" w:rsidRPr="006C3DEB" w:rsidRDefault="007F5ED9" w:rsidP="002319E9">
            <w:pPr>
              <w:rPr>
                <w:rFonts w:cs="Poppins"/>
                <w:szCs w:val="20"/>
              </w:rPr>
            </w:pPr>
          </w:p>
        </w:tc>
        <w:tc>
          <w:tcPr>
            <w:tcW w:w="546" w:type="dxa"/>
            <w:shd w:val="clear" w:color="auto" w:fill="F2F2F2" w:themeFill="background1" w:themeFillShade="F2"/>
          </w:tcPr>
          <w:p w14:paraId="3904EEA8" w14:textId="77777777" w:rsidR="007F5ED9" w:rsidRPr="006C3DEB" w:rsidRDefault="007F5ED9" w:rsidP="002319E9">
            <w:pPr>
              <w:rPr>
                <w:rFonts w:cs="Poppins"/>
                <w:szCs w:val="20"/>
              </w:rPr>
            </w:pPr>
          </w:p>
        </w:tc>
        <w:tc>
          <w:tcPr>
            <w:tcW w:w="546" w:type="dxa"/>
            <w:shd w:val="clear" w:color="auto" w:fill="F2F2F2" w:themeFill="background1" w:themeFillShade="F2"/>
          </w:tcPr>
          <w:p w14:paraId="0D44699E" w14:textId="77777777" w:rsidR="007F5ED9" w:rsidRPr="006C3DEB" w:rsidRDefault="007F5ED9" w:rsidP="002319E9">
            <w:pPr>
              <w:rPr>
                <w:rFonts w:cs="Poppins"/>
                <w:szCs w:val="20"/>
              </w:rPr>
            </w:pPr>
          </w:p>
        </w:tc>
        <w:tc>
          <w:tcPr>
            <w:tcW w:w="546" w:type="dxa"/>
            <w:shd w:val="clear" w:color="auto" w:fill="F2F2F2" w:themeFill="background1" w:themeFillShade="F2"/>
          </w:tcPr>
          <w:p w14:paraId="149489EC" w14:textId="77777777" w:rsidR="007F5ED9" w:rsidRPr="006C3DEB" w:rsidRDefault="007F5ED9" w:rsidP="002319E9">
            <w:pPr>
              <w:rPr>
                <w:rFonts w:cs="Poppins"/>
                <w:i/>
                <w:iCs/>
                <w:szCs w:val="20"/>
              </w:rPr>
            </w:pPr>
          </w:p>
        </w:tc>
      </w:tr>
      <w:tr w:rsidR="007F5ED9" w:rsidRPr="006C3DEB" w14:paraId="031DD4BA" w14:textId="77777777" w:rsidTr="002319E9">
        <w:trPr>
          <w:trHeight w:val="300"/>
        </w:trPr>
        <w:tc>
          <w:tcPr>
            <w:tcW w:w="1845" w:type="dxa"/>
            <w:vMerge w:val="restart"/>
            <w:vAlign w:val="center"/>
          </w:tcPr>
          <w:p w14:paraId="2A425FD9" w14:textId="77777777" w:rsidR="007F5ED9" w:rsidRPr="006C3DEB" w:rsidRDefault="007F5ED9" w:rsidP="002319E9">
            <w:pPr>
              <w:jc w:val="center"/>
              <w:rPr>
                <w:rFonts w:cs="Poppins"/>
                <w:szCs w:val="20"/>
              </w:rPr>
            </w:pPr>
            <w:r w:rsidRPr="006C3DEB">
              <w:rPr>
                <w:rFonts w:cs="Poppins"/>
                <w:szCs w:val="20"/>
              </w:rPr>
              <w:t>РЕСУРСИ И ВРЕМЕ</w:t>
            </w:r>
          </w:p>
        </w:tc>
        <w:tc>
          <w:tcPr>
            <w:tcW w:w="4770" w:type="dxa"/>
          </w:tcPr>
          <w:p w14:paraId="4F63C3ED" w14:textId="77777777" w:rsidR="007F5ED9" w:rsidRPr="006C3DEB" w:rsidRDefault="007F5ED9" w:rsidP="002319E9">
            <w:pPr>
              <w:rPr>
                <w:rFonts w:cs="Poppins"/>
                <w:szCs w:val="20"/>
              </w:rPr>
            </w:pPr>
            <w:r w:rsidRPr="006C3DEB">
              <w:rPr>
                <w:rFonts w:cs="Poppins"/>
                <w:szCs w:val="20"/>
              </w:rPr>
              <w:t>Материјални ресурси су били адекватни.</w:t>
            </w:r>
          </w:p>
        </w:tc>
        <w:tc>
          <w:tcPr>
            <w:tcW w:w="546" w:type="dxa"/>
          </w:tcPr>
          <w:p w14:paraId="41602880" w14:textId="77777777" w:rsidR="007F5ED9" w:rsidRPr="006C3DEB" w:rsidRDefault="007F5ED9" w:rsidP="002319E9">
            <w:pPr>
              <w:rPr>
                <w:rFonts w:cs="Poppins"/>
                <w:szCs w:val="20"/>
              </w:rPr>
            </w:pPr>
          </w:p>
        </w:tc>
        <w:tc>
          <w:tcPr>
            <w:tcW w:w="546" w:type="dxa"/>
          </w:tcPr>
          <w:p w14:paraId="20FE8254" w14:textId="77777777" w:rsidR="007F5ED9" w:rsidRPr="006C3DEB" w:rsidRDefault="007F5ED9" w:rsidP="002319E9">
            <w:pPr>
              <w:rPr>
                <w:rFonts w:cs="Poppins"/>
                <w:szCs w:val="20"/>
              </w:rPr>
            </w:pPr>
          </w:p>
        </w:tc>
        <w:tc>
          <w:tcPr>
            <w:tcW w:w="546" w:type="dxa"/>
          </w:tcPr>
          <w:p w14:paraId="5EDAA376" w14:textId="77777777" w:rsidR="007F5ED9" w:rsidRPr="006C3DEB" w:rsidRDefault="007F5ED9" w:rsidP="002319E9">
            <w:pPr>
              <w:rPr>
                <w:rFonts w:cs="Poppins"/>
                <w:szCs w:val="20"/>
              </w:rPr>
            </w:pPr>
          </w:p>
        </w:tc>
        <w:tc>
          <w:tcPr>
            <w:tcW w:w="546" w:type="dxa"/>
          </w:tcPr>
          <w:p w14:paraId="04BDC2A2" w14:textId="77777777" w:rsidR="007F5ED9" w:rsidRPr="006C3DEB" w:rsidRDefault="007F5ED9" w:rsidP="002319E9">
            <w:pPr>
              <w:rPr>
                <w:rFonts w:cs="Poppins"/>
                <w:szCs w:val="20"/>
              </w:rPr>
            </w:pPr>
          </w:p>
        </w:tc>
        <w:tc>
          <w:tcPr>
            <w:tcW w:w="546" w:type="dxa"/>
          </w:tcPr>
          <w:p w14:paraId="7EE06F61" w14:textId="77777777" w:rsidR="007F5ED9" w:rsidRPr="006C3DEB" w:rsidRDefault="007F5ED9" w:rsidP="002319E9">
            <w:pPr>
              <w:rPr>
                <w:rFonts w:cs="Poppins"/>
                <w:i/>
                <w:iCs/>
                <w:szCs w:val="20"/>
              </w:rPr>
            </w:pPr>
          </w:p>
        </w:tc>
      </w:tr>
      <w:tr w:rsidR="007F5ED9" w:rsidRPr="006C3DEB" w14:paraId="6D5C8697" w14:textId="77777777" w:rsidTr="002319E9">
        <w:trPr>
          <w:trHeight w:val="300"/>
        </w:trPr>
        <w:tc>
          <w:tcPr>
            <w:tcW w:w="1845" w:type="dxa"/>
            <w:vMerge/>
          </w:tcPr>
          <w:p w14:paraId="2A769A0B" w14:textId="77777777" w:rsidR="007F5ED9" w:rsidRPr="006C3DEB" w:rsidRDefault="007F5ED9" w:rsidP="002319E9"/>
        </w:tc>
        <w:tc>
          <w:tcPr>
            <w:tcW w:w="4770" w:type="dxa"/>
          </w:tcPr>
          <w:p w14:paraId="230073DD" w14:textId="77777777" w:rsidR="007F5ED9" w:rsidRPr="006C3DEB" w:rsidRDefault="007F5ED9" w:rsidP="002319E9">
            <w:pPr>
              <w:rPr>
                <w:rFonts w:cs="Poppins"/>
                <w:szCs w:val="20"/>
              </w:rPr>
            </w:pPr>
            <w:r w:rsidRPr="006C3DEB">
              <w:rPr>
                <w:rFonts w:cs="Poppins"/>
                <w:szCs w:val="20"/>
              </w:rPr>
              <w:t>Онлајн ресурси су били адекватни.</w:t>
            </w:r>
          </w:p>
        </w:tc>
        <w:tc>
          <w:tcPr>
            <w:tcW w:w="546" w:type="dxa"/>
          </w:tcPr>
          <w:p w14:paraId="6369A3EC" w14:textId="77777777" w:rsidR="007F5ED9" w:rsidRPr="006C3DEB" w:rsidRDefault="007F5ED9" w:rsidP="002319E9">
            <w:pPr>
              <w:rPr>
                <w:rFonts w:cs="Poppins"/>
                <w:szCs w:val="20"/>
              </w:rPr>
            </w:pPr>
          </w:p>
        </w:tc>
        <w:tc>
          <w:tcPr>
            <w:tcW w:w="546" w:type="dxa"/>
          </w:tcPr>
          <w:p w14:paraId="66C28F3D" w14:textId="77777777" w:rsidR="007F5ED9" w:rsidRPr="006C3DEB" w:rsidRDefault="007F5ED9" w:rsidP="002319E9">
            <w:pPr>
              <w:rPr>
                <w:rFonts w:cs="Poppins"/>
                <w:szCs w:val="20"/>
              </w:rPr>
            </w:pPr>
          </w:p>
        </w:tc>
        <w:tc>
          <w:tcPr>
            <w:tcW w:w="546" w:type="dxa"/>
          </w:tcPr>
          <w:p w14:paraId="50FE16B0" w14:textId="77777777" w:rsidR="007F5ED9" w:rsidRPr="006C3DEB" w:rsidRDefault="007F5ED9" w:rsidP="002319E9">
            <w:pPr>
              <w:rPr>
                <w:rFonts w:cs="Poppins"/>
                <w:szCs w:val="20"/>
              </w:rPr>
            </w:pPr>
          </w:p>
        </w:tc>
        <w:tc>
          <w:tcPr>
            <w:tcW w:w="546" w:type="dxa"/>
          </w:tcPr>
          <w:p w14:paraId="3EB93D9F" w14:textId="77777777" w:rsidR="007F5ED9" w:rsidRPr="006C3DEB" w:rsidRDefault="007F5ED9" w:rsidP="002319E9">
            <w:pPr>
              <w:rPr>
                <w:rFonts w:cs="Poppins"/>
                <w:szCs w:val="20"/>
              </w:rPr>
            </w:pPr>
          </w:p>
        </w:tc>
        <w:tc>
          <w:tcPr>
            <w:tcW w:w="546" w:type="dxa"/>
          </w:tcPr>
          <w:p w14:paraId="637DD4E0" w14:textId="77777777" w:rsidR="007F5ED9" w:rsidRPr="006C3DEB" w:rsidRDefault="007F5ED9" w:rsidP="002319E9">
            <w:pPr>
              <w:rPr>
                <w:rFonts w:cs="Poppins"/>
                <w:i/>
                <w:iCs/>
                <w:szCs w:val="20"/>
              </w:rPr>
            </w:pPr>
          </w:p>
        </w:tc>
      </w:tr>
      <w:tr w:rsidR="007F5ED9" w:rsidRPr="006C3DEB" w14:paraId="30CFFF73" w14:textId="77777777" w:rsidTr="002319E9">
        <w:trPr>
          <w:trHeight w:val="300"/>
        </w:trPr>
        <w:tc>
          <w:tcPr>
            <w:tcW w:w="1845" w:type="dxa"/>
            <w:vMerge/>
          </w:tcPr>
          <w:p w14:paraId="11A43A4E" w14:textId="77777777" w:rsidR="007F5ED9" w:rsidRPr="006C3DEB" w:rsidRDefault="007F5ED9" w:rsidP="002319E9"/>
        </w:tc>
        <w:tc>
          <w:tcPr>
            <w:tcW w:w="4770" w:type="dxa"/>
          </w:tcPr>
          <w:p w14:paraId="645D8818" w14:textId="77777777" w:rsidR="007F5ED9" w:rsidRPr="006C3DEB" w:rsidRDefault="007F5ED9" w:rsidP="002319E9">
            <w:pPr>
              <w:rPr>
                <w:rFonts w:cs="Poppins"/>
                <w:szCs w:val="20"/>
              </w:rPr>
            </w:pPr>
            <w:r w:rsidRPr="006C3DEB">
              <w:rPr>
                <w:rFonts w:cs="Poppins"/>
                <w:szCs w:val="20"/>
              </w:rPr>
              <w:t>Предвиђено време за сваку активност било је довољно.</w:t>
            </w:r>
          </w:p>
        </w:tc>
        <w:tc>
          <w:tcPr>
            <w:tcW w:w="546" w:type="dxa"/>
          </w:tcPr>
          <w:p w14:paraId="733ADEAD" w14:textId="77777777" w:rsidR="007F5ED9" w:rsidRPr="006C3DEB" w:rsidRDefault="007F5ED9" w:rsidP="002319E9">
            <w:pPr>
              <w:rPr>
                <w:rFonts w:cs="Poppins"/>
                <w:szCs w:val="20"/>
              </w:rPr>
            </w:pPr>
          </w:p>
        </w:tc>
        <w:tc>
          <w:tcPr>
            <w:tcW w:w="546" w:type="dxa"/>
          </w:tcPr>
          <w:p w14:paraId="347D8A82" w14:textId="77777777" w:rsidR="007F5ED9" w:rsidRPr="006C3DEB" w:rsidRDefault="007F5ED9" w:rsidP="002319E9">
            <w:pPr>
              <w:rPr>
                <w:rFonts w:cs="Poppins"/>
                <w:szCs w:val="20"/>
              </w:rPr>
            </w:pPr>
          </w:p>
        </w:tc>
        <w:tc>
          <w:tcPr>
            <w:tcW w:w="546" w:type="dxa"/>
          </w:tcPr>
          <w:p w14:paraId="4F377A36" w14:textId="77777777" w:rsidR="007F5ED9" w:rsidRPr="006C3DEB" w:rsidRDefault="007F5ED9" w:rsidP="002319E9">
            <w:pPr>
              <w:rPr>
                <w:rFonts w:cs="Poppins"/>
                <w:szCs w:val="20"/>
              </w:rPr>
            </w:pPr>
          </w:p>
        </w:tc>
        <w:tc>
          <w:tcPr>
            <w:tcW w:w="546" w:type="dxa"/>
          </w:tcPr>
          <w:p w14:paraId="1E58536B" w14:textId="77777777" w:rsidR="007F5ED9" w:rsidRPr="006C3DEB" w:rsidRDefault="007F5ED9" w:rsidP="002319E9">
            <w:pPr>
              <w:rPr>
                <w:rFonts w:cs="Poppins"/>
                <w:szCs w:val="20"/>
              </w:rPr>
            </w:pPr>
          </w:p>
        </w:tc>
        <w:tc>
          <w:tcPr>
            <w:tcW w:w="546" w:type="dxa"/>
          </w:tcPr>
          <w:p w14:paraId="3D84F5A1" w14:textId="77777777" w:rsidR="007F5ED9" w:rsidRPr="006C3DEB" w:rsidRDefault="007F5ED9" w:rsidP="002319E9">
            <w:pPr>
              <w:rPr>
                <w:rFonts w:cs="Poppins"/>
                <w:i/>
                <w:iCs/>
                <w:szCs w:val="20"/>
              </w:rPr>
            </w:pPr>
          </w:p>
        </w:tc>
      </w:tr>
      <w:tr w:rsidR="007F5ED9" w:rsidRPr="006C3DEB" w14:paraId="47ECDE11" w14:textId="77777777" w:rsidTr="002319E9">
        <w:trPr>
          <w:trHeight w:val="300"/>
        </w:trPr>
        <w:tc>
          <w:tcPr>
            <w:tcW w:w="6615" w:type="dxa"/>
            <w:gridSpan w:val="2"/>
            <w:shd w:val="clear" w:color="auto" w:fill="F2F2F2" w:themeFill="background1" w:themeFillShade="F2"/>
          </w:tcPr>
          <w:p w14:paraId="3687B013" w14:textId="77777777" w:rsidR="007F5ED9" w:rsidRPr="006C3DEB" w:rsidRDefault="007F5ED9" w:rsidP="002319E9">
            <w:pPr>
              <w:rPr>
                <w:rFonts w:cs="Poppins"/>
                <w:szCs w:val="20"/>
              </w:rPr>
            </w:pPr>
            <w:r w:rsidRPr="006C3DEB">
              <w:rPr>
                <w:rFonts w:cs="Poppins"/>
                <w:szCs w:val="20"/>
              </w:rPr>
              <w:t>Индикатори повратних информација за ученике су адекватни.</w:t>
            </w:r>
          </w:p>
        </w:tc>
        <w:tc>
          <w:tcPr>
            <w:tcW w:w="546" w:type="dxa"/>
            <w:shd w:val="clear" w:color="auto" w:fill="F2F2F2" w:themeFill="background1" w:themeFillShade="F2"/>
          </w:tcPr>
          <w:p w14:paraId="0E7AA5D1" w14:textId="77777777" w:rsidR="007F5ED9" w:rsidRPr="006C3DEB" w:rsidRDefault="007F5ED9" w:rsidP="002319E9">
            <w:pPr>
              <w:rPr>
                <w:rFonts w:cs="Poppins"/>
                <w:szCs w:val="20"/>
              </w:rPr>
            </w:pPr>
          </w:p>
        </w:tc>
        <w:tc>
          <w:tcPr>
            <w:tcW w:w="546" w:type="dxa"/>
            <w:shd w:val="clear" w:color="auto" w:fill="F2F2F2" w:themeFill="background1" w:themeFillShade="F2"/>
          </w:tcPr>
          <w:p w14:paraId="1237FF65" w14:textId="77777777" w:rsidR="007F5ED9" w:rsidRPr="006C3DEB" w:rsidRDefault="007F5ED9" w:rsidP="002319E9">
            <w:pPr>
              <w:rPr>
                <w:rFonts w:cs="Poppins"/>
                <w:szCs w:val="20"/>
              </w:rPr>
            </w:pPr>
          </w:p>
        </w:tc>
        <w:tc>
          <w:tcPr>
            <w:tcW w:w="546" w:type="dxa"/>
            <w:shd w:val="clear" w:color="auto" w:fill="F2F2F2" w:themeFill="background1" w:themeFillShade="F2"/>
          </w:tcPr>
          <w:p w14:paraId="094D8F93" w14:textId="77777777" w:rsidR="007F5ED9" w:rsidRPr="006C3DEB" w:rsidRDefault="007F5ED9" w:rsidP="002319E9">
            <w:pPr>
              <w:rPr>
                <w:rFonts w:cs="Poppins"/>
                <w:szCs w:val="20"/>
              </w:rPr>
            </w:pPr>
          </w:p>
        </w:tc>
        <w:tc>
          <w:tcPr>
            <w:tcW w:w="546" w:type="dxa"/>
            <w:shd w:val="clear" w:color="auto" w:fill="F2F2F2" w:themeFill="background1" w:themeFillShade="F2"/>
          </w:tcPr>
          <w:p w14:paraId="7F89B19F" w14:textId="77777777" w:rsidR="007F5ED9" w:rsidRPr="006C3DEB" w:rsidRDefault="007F5ED9" w:rsidP="002319E9">
            <w:pPr>
              <w:rPr>
                <w:rFonts w:cs="Poppins"/>
                <w:szCs w:val="20"/>
              </w:rPr>
            </w:pPr>
          </w:p>
        </w:tc>
        <w:tc>
          <w:tcPr>
            <w:tcW w:w="546" w:type="dxa"/>
            <w:shd w:val="clear" w:color="auto" w:fill="F2F2F2" w:themeFill="background1" w:themeFillShade="F2"/>
          </w:tcPr>
          <w:p w14:paraId="60701BF1" w14:textId="77777777" w:rsidR="007F5ED9" w:rsidRPr="006C3DEB" w:rsidRDefault="007F5ED9" w:rsidP="002319E9">
            <w:pPr>
              <w:rPr>
                <w:rFonts w:cs="Poppins"/>
                <w:i/>
                <w:iCs/>
                <w:szCs w:val="20"/>
              </w:rPr>
            </w:pPr>
          </w:p>
        </w:tc>
      </w:tr>
      <w:tr w:rsidR="007F5ED9" w:rsidRPr="006C3DEB" w14:paraId="1D352D5A" w14:textId="77777777" w:rsidTr="002319E9">
        <w:trPr>
          <w:trHeight w:val="300"/>
        </w:trPr>
        <w:tc>
          <w:tcPr>
            <w:tcW w:w="6615" w:type="dxa"/>
            <w:gridSpan w:val="2"/>
          </w:tcPr>
          <w:p w14:paraId="65101322" w14:textId="77777777" w:rsidR="007F5ED9" w:rsidRPr="006C3DEB" w:rsidRDefault="007F5ED9" w:rsidP="002319E9">
            <w:pPr>
              <w:rPr>
                <w:rFonts w:cs="Poppins"/>
                <w:szCs w:val="20"/>
              </w:rPr>
            </w:pPr>
            <w:r w:rsidRPr="006C3DEB">
              <w:rPr>
                <w:rFonts w:cs="Poppins"/>
                <w:szCs w:val="20"/>
              </w:rPr>
              <w:t>Опште задовољство овим сценаријем учења</w:t>
            </w:r>
          </w:p>
        </w:tc>
        <w:tc>
          <w:tcPr>
            <w:tcW w:w="546" w:type="dxa"/>
          </w:tcPr>
          <w:p w14:paraId="34BADAD7" w14:textId="77777777" w:rsidR="007F5ED9" w:rsidRPr="006C3DEB" w:rsidRDefault="007F5ED9" w:rsidP="002319E9">
            <w:pPr>
              <w:rPr>
                <w:rFonts w:cs="Poppins"/>
                <w:szCs w:val="20"/>
              </w:rPr>
            </w:pPr>
          </w:p>
        </w:tc>
        <w:tc>
          <w:tcPr>
            <w:tcW w:w="546" w:type="dxa"/>
          </w:tcPr>
          <w:p w14:paraId="7F6A3BA0" w14:textId="77777777" w:rsidR="007F5ED9" w:rsidRPr="006C3DEB" w:rsidRDefault="007F5ED9" w:rsidP="002319E9">
            <w:pPr>
              <w:rPr>
                <w:rFonts w:cs="Poppins"/>
                <w:szCs w:val="20"/>
              </w:rPr>
            </w:pPr>
          </w:p>
        </w:tc>
        <w:tc>
          <w:tcPr>
            <w:tcW w:w="546" w:type="dxa"/>
          </w:tcPr>
          <w:p w14:paraId="297E5AF1" w14:textId="77777777" w:rsidR="007F5ED9" w:rsidRPr="006C3DEB" w:rsidRDefault="007F5ED9" w:rsidP="002319E9">
            <w:pPr>
              <w:rPr>
                <w:rFonts w:cs="Poppins"/>
                <w:szCs w:val="20"/>
              </w:rPr>
            </w:pPr>
          </w:p>
        </w:tc>
        <w:tc>
          <w:tcPr>
            <w:tcW w:w="546" w:type="dxa"/>
          </w:tcPr>
          <w:p w14:paraId="6F73A617" w14:textId="77777777" w:rsidR="007F5ED9" w:rsidRPr="006C3DEB" w:rsidRDefault="007F5ED9" w:rsidP="002319E9">
            <w:pPr>
              <w:rPr>
                <w:rFonts w:cs="Poppins"/>
                <w:szCs w:val="20"/>
              </w:rPr>
            </w:pPr>
          </w:p>
        </w:tc>
        <w:tc>
          <w:tcPr>
            <w:tcW w:w="546" w:type="dxa"/>
          </w:tcPr>
          <w:p w14:paraId="42B7B8B1" w14:textId="77777777" w:rsidR="007F5ED9" w:rsidRPr="006C3DEB" w:rsidRDefault="007F5ED9" w:rsidP="002319E9">
            <w:pPr>
              <w:rPr>
                <w:rFonts w:cs="Poppins"/>
                <w:i/>
                <w:iCs/>
                <w:szCs w:val="20"/>
              </w:rPr>
            </w:pPr>
          </w:p>
        </w:tc>
      </w:tr>
    </w:tbl>
    <w:p w14:paraId="379EA270" w14:textId="776BE446" w:rsidR="002F097E" w:rsidRPr="006C3DEB" w:rsidRDefault="002F097E" w:rsidP="002F097E"/>
    <w:p w14:paraId="01213DC8" w14:textId="77777777" w:rsidR="002F097E" w:rsidRPr="006C3DEB" w:rsidRDefault="002F097E">
      <w:pPr>
        <w:spacing w:after="200" w:line="276" w:lineRule="auto"/>
      </w:pPr>
      <w:r w:rsidRPr="006C3DEB">
        <w:br w:type="page"/>
      </w:r>
    </w:p>
    <w:p w14:paraId="01D8DB90" w14:textId="098253FB" w:rsidR="002F097E" w:rsidRPr="006C3DEB" w:rsidRDefault="002F097E" w:rsidP="002F097E">
      <w:pPr>
        <w:pStyle w:val="Heading2"/>
      </w:pPr>
      <w:bookmarkStart w:id="24" w:name="_Ref182317474"/>
      <w:r w:rsidRPr="006C3DEB">
        <w:lastRenderedPageBreak/>
        <w:t>Додатак 7 – Експерименти</w:t>
      </w:r>
      <w:bookmarkEnd w:id="24"/>
    </w:p>
    <w:p w14:paraId="506DE973" w14:textId="468C732C" w:rsidR="00134060" w:rsidRPr="006C3DEB" w:rsidRDefault="00546F4A" w:rsidP="00452F07">
      <w:pPr>
        <w:jc w:val="both"/>
        <w:rPr>
          <w:b/>
        </w:rPr>
      </w:pPr>
      <w:r w:rsidRPr="006C3DEB">
        <w:rPr>
          <w:b/>
        </w:rPr>
        <w:t>Органска материја</w:t>
      </w:r>
    </w:p>
    <w:p w14:paraId="421AE524" w14:textId="069F52AA" w:rsidR="00716B5B" w:rsidRPr="006C3DEB" w:rsidRDefault="00716B5B" w:rsidP="00452F07">
      <w:pPr>
        <w:pStyle w:val="ListParagraph"/>
        <w:numPr>
          <w:ilvl w:val="0"/>
          <w:numId w:val="39"/>
        </w:numPr>
        <w:jc w:val="both"/>
      </w:pPr>
      <w:r w:rsidRPr="006C3DEB">
        <w:t>Узмите стаклену плочицу или Петријеву посуду и измерите 10 грама вашег земљишта у њој уз помоћ ваге.</w:t>
      </w:r>
    </w:p>
    <w:p w14:paraId="61FF29CA" w14:textId="0306F2DA" w:rsidR="00C9099F" w:rsidRPr="006C3DEB" w:rsidRDefault="00577D5F" w:rsidP="00452F07">
      <w:pPr>
        <w:pStyle w:val="ListParagraph"/>
        <w:jc w:val="center"/>
      </w:pPr>
      <w:r w:rsidRPr="006C3DEB">
        <w:rPr>
          <w:noProof/>
        </w:rPr>
        <w:drawing>
          <wp:inline distT="0" distB="0" distL="0" distR="0" wp14:anchorId="0CABD92B" wp14:editId="4194CE01">
            <wp:extent cx="1837426" cy="1679667"/>
            <wp:effectExtent l="0" t="0" r="0" b="0"/>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0"/>
                    <a:stretch>
                      <a:fillRect/>
                    </a:stretch>
                  </pic:blipFill>
                  <pic:spPr>
                    <a:xfrm>
                      <a:off x="0" y="0"/>
                      <a:ext cx="1852034" cy="1693021"/>
                    </a:xfrm>
                    <a:prstGeom prst="rect">
                      <a:avLst/>
                    </a:prstGeom>
                  </pic:spPr>
                </pic:pic>
              </a:graphicData>
            </a:graphic>
          </wp:inline>
        </w:drawing>
      </w:r>
    </w:p>
    <w:p w14:paraId="4DFAEE17" w14:textId="16BCBF2F" w:rsidR="00C9099F" w:rsidRPr="006C3DEB" w:rsidRDefault="00716B5B" w:rsidP="00452F07">
      <w:pPr>
        <w:pStyle w:val="ListParagraph"/>
        <w:numPr>
          <w:ilvl w:val="0"/>
          <w:numId w:val="39"/>
        </w:numPr>
        <w:jc w:val="both"/>
      </w:pPr>
      <w:r w:rsidRPr="006C3DEB">
        <w:t xml:space="preserve">Додајте неколико капи водоник пероксида узорку земљишта. </w:t>
      </w:r>
    </w:p>
    <w:p w14:paraId="72C619D1" w14:textId="780629DB" w:rsidR="00716B5B" w:rsidRPr="006C3DEB" w:rsidRDefault="00716B5B" w:rsidP="00452F07">
      <w:pPr>
        <w:pStyle w:val="ListParagraph"/>
        <w:numPr>
          <w:ilvl w:val="0"/>
          <w:numId w:val="39"/>
        </w:numPr>
        <w:jc w:val="both"/>
      </w:pPr>
      <w:r w:rsidRPr="006C3DEB">
        <w:t>Ако је земљиште веома богато органским материјама, доћи ће до пенушања, што се не дешава ако је земљиште сиромашно органским материјама. Хемијска реакција која производи пенушавост дешава се због присуства каталазе у земљишту. Каталаза је ензим који се налази у ћелијама животињског и биљног ткива.</w:t>
      </w:r>
    </w:p>
    <w:p w14:paraId="01E9810D" w14:textId="24D6CC48" w:rsidR="00716B5B" w:rsidRPr="006C3DEB" w:rsidRDefault="00716B5B" w:rsidP="00452F07">
      <w:pPr>
        <w:pStyle w:val="ListParagraph"/>
        <w:numPr>
          <w:ilvl w:val="0"/>
          <w:numId w:val="39"/>
        </w:numPr>
        <w:jc w:val="both"/>
      </w:pPr>
      <w:r w:rsidRPr="006C3DEB">
        <w:t>У зависности од примећеног пенушања, садржај органске материје се одређује као: лош (нема пенушања), средњи (благо пенушање) или висок (интензивно пенушање и/или пена).</w:t>
      </w:r>
    </w:p>
    <w:p w14:paraId="352E5E34" w14:textId="5DC3335D" w:rsidR="00452F07" w:rsidRPr="006C3DEB" w:rsidRDefault="00FB2E05" w:rsidP="00134060">
      <w:pPr>
        <w:spacing w:before="3720"/>
        <w:rPr>
          <w:b/>
        </w:rPr>
      </w:pPr>
      <w:r w:rsidRPr="006C3DEB">
        <w:rPr>
          <w:b/>
          <w:noProof/>
          <w:lang w:eastAsia="es-ES"/>
        </w:rPr>
        <mc:AlternateContent>
          <mc:Choice Requires="wps">
            <w:drawing>
              <wp:anchor distT="0" distB="0" distL="114300" distR="114300" simplePos="0" relativeHeight="251669504" behindDoc="0" locked="0" layoutInCell="1" allowOverlap="1" wp14:anchorId="5C75FEAB" wp14:editId="6A3B5C9B">
                <wp:simplePos x="0" y="0"/>
                <wp:positionH relativeFrom="column">
                  <wp:posOffset>4342765</wp:posOffset>
                </wp:positionH>
                <wp:positionV relativeFrom="paragraph">
                  <wp:posOffset>1686273</wp:posOffset>
                </wp:positionV>
                <wp:extent cx="1633234" cy="635"/>
                <wp:effectExtent l="0" t="0" r="5080" b="6350"/>
                <wp:wrapNone/>
                <wp:docPr id="585745879" name="Text Box 1"/>
                <wp:cNvGraphicFramePr/>
                <a:graphic xmlns:a="http://schemas.openxmlformats.org/drawingml/2006/main">
                  <a:graphicData uri="http://schemas.microsoft.com/office/word/2010/wordprocessingShape">
                    <wps:wsp>
                      <wps:cNvSpPr txBox="1"/>
                      <wps:spPr>
                        <a:xfrm>
                          <a:off x="0" y="0"/>
                          <a:ext cx="1633234" cy="635"/>
                        </a:xfrm>
                        <a:prstGeom prst="rect">
                          <a:avLst/>
                        </a:prstGeom>
                        <a:solidFill>
                          <a:prstClr val="white"/>
                        </a:solidFill>
                        <a:ln>
                          <a:noFill/>
                        </a:ln>
                      </wps:spPr>
                      <wps:txbx>
                        <w:txbxContent>
                          <w:p w14:paraId="13CA8F1B" w14:textId="4A1DEB42" w:rsidR="00452F07" w:rsidRPr="00134060" w:rsidRDefault="00452F07" w:rsidP="00134060">
                            <w:pPr>
                              <w:pStyle w:val="Caption"/>
                              <w:rPr>
                                <w:noProof/>
                                <w:color w:val="auto"/>
                                <w:sz w:val="20"/>
                              </w:rPr>
                            </w:pPr>
                            <w:r w:rsidRPr="00134060">
                              <w:rPr>
                                <w:color w:val="auto"/>
                              </w:rPr>
                              <w:t xml:space="preserve">Слика </w:t>
                            </w:r>
                            <w:r w:rsidRPr="00134060">
                              <w:rPr>
                                <w:color w:val="auto"/>
                              </w:rPr>
                              <w:fldChar w:fldCharType="begin"/>
                            </w:r>
                            <w:r w:rsidRPr="00134060">
                              <w:rPr>
                                <w:color w:val="auto"/>
                              </w:rPr>
                              <w:instrText xml:space="preserve"> SEQ Figure \* ARABIC </w:instrText>
                            </w:r>
                            <w:r w:rsidRPr="00134060">
                              <w:rPr>
                                <w:color w:val="auto"/>
                              </w:rPr>
                              <w:fldChar w:fldCharType="separate"/>
                            </w:r>
                            <w:r w:rsidR="00F53F43">
                              <w:rPr>
                                <w:noProof/>
                                <w:color w:val="auto"/>
                              </w:rPr>
                              <w:t>1</w:t>
                            </w:r>
                            <w:r w:rsidRPr="00134060">
                              <w:rPr>
                                <w:color w:val="auto"/>
                              </w:rPr>
                              <w:fldChar w:fldCharType="end"/>
                            </w:r>
                            <w:r w:rsidRPr="00134060">
                              <w:rPr>
                                <w:color w:val="auto"/>
                              </w:rPr>
                              <w:t xml:space="preserve"> Лош (нема пенушања)</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xmlns:w="http://schemas.openxmlformats.org/wordprocessingml/2006/main">
              <v:shapetype xmlns:o="urn:schemas-microsoft-com:office:office" xmlns:v="urn:schemas-microsoft-com:vml" xmlns:w14="http://schemas.microsoft.com/office/word/2010/wordml" w14:anchorId="5C75FEAB" id="_x0000_t202" coordsize="21600,21600" o:spt="202" path="m,l,21600r21600,l21600,xe">
                <v:stroke joinstyle="miter"/>
                <v:path gradientshapeok="t" o:connecttype="rect"/>
              </v:shapetype>
              <v:shape xmlns:o="urn:schemas-microsoft-com:office:office" xmlns:v="urn:schemas-microsoft-com:vml" id="Text Box 1" o:spid="_x0000_s1026" type="#_x0000_t202" style="position:absolute;margin-left:341.95pt;margin-top:132.8pt;width:128.6pt;height:.05pt;z-index:25166950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h4P3FQIAADgEAAAOAAAAZHJzL2Uyb0RvYy54bWysU02P2yAQvVfqf0DcG+ejjaoozirNKlWl&#10;aHelbLVngnFsCRg6kNjpr++A7WS77anqBY+Z4Q3z3mN51xrNzgp9DTbnk9GYM2UlFLU95vz78/bD&#10;Z858ELYQGqzK+UV5frd6/27ZuIWaQgW6UMgIxPpF43JeheAWWeZlpYzwI3DKUrIENCLQLx6zAkVD&#10;6EZn0/F4njWAhUOQynvave+SfJXwy1LJ8FiWXgWmc053C2nFtB7imq2WYnFE4apa9tcQ/3ALI2pL&#10;Ta9Q9yIIdsL6DyhTSwQPZRhJMBmUZS1VmoGmmYzfTLOvhFNpFiLHuytN/v/Byofz3j0hC+0XaEnA&#10;SEjj/MLTZpynLdHEL92UUZ4ovFxpU21gMh6az2bT2UfOJOXms08RI7sddejDVwWGxSDnSJokqsR5&#10;50NXOpTETh50XWxrreNPTGw0srMg/ZqqDqoH/61K21hrIZ7qAONOdpsjRqE9tP1wByguNDNCZwfv&#10;5LamRjvhw5NA0p/GJE+HR1pKDU3OoY84qwB//m0/1pMslOWsIT/l3P84CVSc6W+WBIvmGwIcgsMQ&#10;2JPZAI04odfiZArpAAY9hCWCeSGrr2MXSgkrqVfOwxBuQudqeipSrdepiCzmRNjZvZMReiD0uX0R&#10;6Ho5Aqn4AIPTxOKNKl1t0sWtT4EoTpJFQjsWe57Jnkn0/ilF/7/+T1W3B7/6BQAA//8DAFBLAwQU&#10;AAYACAAAACEA6PH6VuIAAAALAQAADwAAAGRycy9kb3ducmV2LnhtbEyPsU7DMBCGdyTewTokFkSd&#10;tMG0IU5VVTDAUhG6sLnxNQ7E5yh22vD2GBYY7+7Tf99frCfbsRMOvnUkIZ0lwJBqp1tqJOzfnm6X&#10;wHxQpFXnCCV8oYd1eXlRqFy7M73iqQoNiyHkcyXBhNDnnPvaoFV+5nqkeDu6waoQx6HhelDnGG47&#10;Pk8Swa1qKX4wqsetwfqzGq2EXfa+Mzfj8fFlky2G5/24FR9NJeX11bR5ABZwCn8w/OhHdSij08GN&#10;pD3rJIjlYhVRCXNxJ4BFYpWlKbDD7+YeeFnw/x3KbwAAAP//AwBQSwECLQAUAAYACAAAACEAtoM4&#10;kv4AAADhAQAAEwAAAAAAAAAAAAAAAAAAAAAAW0NvbnRlbnRfVHlwZXNdLnhtbFBLAQItABQABgAI&#10;AAAAIQA4/SH/1gAAAJQBAAALAAAAAAAAAAAAAAAAAC8BAABfcmVscy8ucmVsc1BLAQItABQABgAI&#10;AAAAIQBfh4P3FQIAADgEAAAOAAAAAAAAAAAAAAAAAC4CAABkcnMvZTJvRG9jLnhtbFBLAQItABQA&#10;BgAIAAAAIQDo8fpW4gAAAAsBAAAPAAAAAAAAAAAAAAAAAG8EAABkcnMvZG93bnJldi54bWxQSwUG&#10;AAAAAAQABADzAAAAfgUAAAAA&#10;" stroked="f">
                <v:textbox style="mso-fit-shape-to-text:t" inset="0,0,0,0">
                  <w:txbxContent>
                    <w:p xmlns:w14="http://schemas.microsoft.com/office/word/2010/wordml" w14:paraId="13CA8F1B" w14:textId="4A1DEB42" w:rsidR="00452F07" w:rsidRPr="00134060" w:rsidRDefault="00452F07" w:rsidP="00134060">
                      <w:pPr>
                        <w:pStyle w:val="Caption"/>
                        <w:rPr>
                          <w:noProof/>
                          <w:color w:val="auto"/>
                          <w:sz w:val="20"/>
                        </w:rPr>
                      </w:pPr>
                      <w:r w:rsidRPr="00134060">
                        <w:rPr>
                          <w:color w:val="auto"/>
                        </w:rPr>
                        <w:t xml:space="preserve">Слика </w:t>
                      </w:r>
                      <w:r w:rsidRPr="00134060">
                        <w:rPr>
                          <w:color w:val="auto"/>
                        </w:rPr>
                        <w:fldChar w:fldCharType="begin"/>
                      </w:r>
                      <w:r w:rsidRPr="00134060">
                        <w:rPr>
                          <w:color w:val="auto"/>
                        </w:rPr>
                        <w:instrText xml:space="preserve"> SEQ Figure \* ARABIC </w:instrText>
                      </w:r>
                      <w:r w:rsidRPr="00134060">
                        <w:rPr>
                          <w:color w:val="auto"/>
                        </w:rPr>
                        <w:fldChar w:fldCharType="separate"/>
                      </w:r>
                      <w:r w:rsidR="00F53F43">
                        <w:rPr>
                          <w:noProof/>
                          <w:color w:val="auto"/>
                        </w:rPr>
                        <w:t>1</w:t>
                      </w:r>
                      <w:r w:rsidRPr="00134060">
                        <w:rPr>
                          <w:color w:val="auto"/>
                        </w:rPr>
                        <w:fldChar w:fldCharType="end"/>
                      </w:r>
                      <w:r w:rsidRPr="00134060">
                        <w:rPr>
                          <w:color w:val="auto"/>
                        </w:rPr>
                        <w:t xml:space="preserve"> Лош (нема пенушања)</w:t>
                      </w:r>
                    </w:p>
                  </w:txbxContent>
                </v:textbox>
              </v:shape>
            </w:pict>
          </mc:Fallback>
        </mc:AlternateContent>
      </w:r>
      <w:r w:rsidRPr="006C3DEB">
        <w:rPr>
          <w:b/>
          <w:noProof/>
          <w:lang w:eastAsia="es-ES"/>
        </w:rPr>
        <mc:AlternateContent>
          <mc:Choice Requires="wps">
            <w:drawing>
              <wp:anchor distT="0" distB="0" distL="114300" distR="114300" simplePos="0" relativeHeight="251667456" behindDoc="0" locked="0" layoutInCell="1" allowOverlap="1" wp14:anchorId="23800D9A" wp14:editId="284D0943">
                <wp:simplePos x="0" y="0"/>
                <wp:positionH relativeFrom="column">
                  <wp:posOffset>2054752</wp:posOffset>
                </wp:positionH>
                <wp:positionV relativeFrom="paragraph">
                  <wp:posOffset>1651084</wp:posOffset>
                </wp:positionV>
                <wp:extent cx="1525270" cy="635"/>
                <wp:effectExtent l="0" t="0" r="0" b="0"/>
                <wp:wrapNone/>
                <wp:docPr id="185717035" name="Text Box 1"/>
                <wp:cNvGraphicFramePr/>
                <a:graphic xmlns:a="http://schemas.openxmlformats.org/drawingml/2006/main">
                  <a:graphicData uri="http://schemas.microsoft.com/office/word/2010/wordprocessingShape">
                    <wps:wsp>
                      <wps:cNvSpPr txBox="1"/>
                      <wps:spPr>
                        <a:xfrm>
                          <a:off x="0" y="0"/>
                          <a:ext cx="1525270" cy="635"/>
                        </a:xfrm>
                        <a:prstGeom prst="rect">
                          <a:avLst/>
                        </a:prstGeom>
                        <a:solidFill>
                          <a:prstClr val="white"/>
                        </a:solidFill>
                        <a:ln>
                          <a:noFill/>
                        </a:ln>
                      </wps:spPr>
                      <wps:txbx>
                        <w:txbxContent>
                          <w:p w14:paraId="65F5298C" w14:textId="3C8129F3" w:rsidR="00452F07" w:rsidRPr="00134060" w:rsidRDefault="00452F07" w:rsidP="00134060">
                            <w:pPr>
                              <w:pStyle w:val="Caption"/>
                              <w:rPr>
                                <w:rFonts w:cs="Poppins"/>
                                <w:noProof/>
                                <w:color w:val="auto"/>
                                <w:sz w:val="20"/>
                                <w:lang w:eastAsia="es-ES"/>
                              </w:rPr>
                            </w:pPr>
                            <w:r w:rsidRPr="00134060">
                              <w:rPr>
                                <w:color w:val="auto"/>
                              </w:rPr>
                              <w:t xml:space="preserve">Слика </w:t>
                            </w:r>
                            <w:r w:rsidRPr="00134060">
                              <w:rPr>
                                <w:color w:val="auto"/>
                              </w:rPr>
                              <w:fldChar w:fldCharType="begin"/>
                            </w:r>
                            <w:r w:rsidRPr="00134060">
                              <w:rPr>
                                <w:color w:val="auto"/>
                              </w:rPr>
                              <w:instrText xml:space="preserve"> SEQ Figure \* ARABIC </w:instrText>
                            </w:r>
                            <w:r w:rsidRPr="00134060">
                              <w:rPr>
                                <w:color w:val="auto"/>
                              </w:rPr>
                              <w:fldChar w:fldCharType="separate"/>
                            </w:r>
                            <w:r w:rsidR="00F53F43">
                              <w:rPr>
                                <w:noProof/>
                                <w:color w:val="auto"/>
                              </w:rPr>
                              <w:t>2</w:t>
                            </w:r>
                            <w:r w:rsidRPr="00134060">
                              <w:rPr>
                                <w:color w:val="auto"/>
                              </w:rPr>
                              <w:fldChar w:fldCharType="end"/>
                            </w:r>
                            <w:r w:rsidRPr="00134060">
                              <w:rPr>
                                <w:color w:val="auto"/>
                              </w:rPr>
                              <w:t xml:space="preserve"> Средњи (благо пенушање)</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xmlns:w="http://schemas.openxmlformats.org/wordprocessingml/2006/main">
              <v:shape xmlns:o="urn:schemas-microsoft-com:office:office" xmlns:w14="http://schemas.microsoft.com/office/word/2010/wordml" xmlns:v="urn:schemas-microsoft-com:vml" w14:anchorId="23800D9A" id="_x0000_s1027" type="#_x0000_t202" style="position:absolute;margin-left:161.8pt;margin-top:130pt;width:120.1pt;height:.05pt;z-index:25166745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9ecFwIAAD8EAAAOAAAAZHJzL2Uyb0RvYy54bWysU8Fu2zAMvQ/YPwi6L04ypBuMOEWWIsOA&#10;oC2QDj0rshwLkEWNUmJ3Xz9KtpOu22nYRaZF6lF872l52zWGnRV6Dbbgs8mUM2UllNoeC/79afvh&#10;M2c+CFsKA1YV/EV5frt6/27ZulzNoQZTKmQEYn3euoLXIbg8y7ysVSP8BJyylKwAGxHoF49ZiaIl&#10;9MZk8+n0JmsBS4cglfe0e9cn+SrhV5WS4aGqvArMFJzuFtKKaT3ENVstRX5E4Woth2uIf7hFI7Sl&#10;pheoOxEEO6H+A6rREsFDFSYSmgyqSkuVZqBpZtM30+xr4VSahcjx7kKT/3+w8v68d4/IQvcFOhIw&#10;EtI6n3vajPN0FTbxSzdllCcKXy60qS4wGQ8t5ov5J0pJyt18XESM7HrUoQ9fFTQsBgVH0iRRJc47&#10;H/rSsSR28mB0udXGxJ+Y2BhkZ0H6tbUOagD/rcrYWGshnuoB4052nSNGoTt0TJevZjxA+UKjI/Su&#10;8E5uNfXbCR8eBZINaCSydnigpTLQFhyGiLMa8Off9mM9qUNZzlqyVcH9j5NAxZn5Zkm36MExwDE4&#10;jIE9NRugSWf0aJxMIR3AYMawQmieyfHr2IVSwkrqVfAwhpvQm5tejFTrdSoipzkRdnbvZIQeeX3q&#10;ngW6QZVAYt7DaDiRvxGnr03yuPUpENNJuchrz+JAN7k0aT+8qPgMXv+nquu7X/0CAAD//wMAUEsD&#10;BBQABgAIAAAAIQDL5LcC4AAAAAsBAAAPAAAAZHJzL2Rvd25yZXYueG1sTI+xTsMwEIZ3JN7BOiQW&#10;RJ0mxUIhTlVVMMBSEbqwubEbB+JzZDtteHsOFhjv7tN/31+tZzewkwmx9yhhuciAGWy97rGTsH97&#10;ur0HFpNCrQaPRsKXibCuLy8qVWp/xldzalLHKARjqSTYlMaS89ha41Rc+NEg3Y4+OJVoDB3XQZ0p&#10;3A08zzLBneqRPlg1mq017WczOQm71fvO3kzHx5fNqgjP+2krPrpGyuurefMALJk5/cHwo0/qUJPT&#10;wU+oIxskFHkhCJWQi4xKEXEnCipz+N0sgdcV/9+h/gYAAP//AwBQSwECLQAUAAYACAAAACEAtoM4&#10;kv4AAADhAQAAEwAAAAAAAAAAAAAAAAAAAAAAW0NvbnRlbnRfVHlwZXNdLnhtbFBLAQItABQABgAI&#10;AAAAIQA4/SH/1gAAAJQBAAALAAAAAAAAAAAAAAAAAC8BAABfcmVscy8ucmVsc1BLAQItABQABgAI&#10;AAAAIQD+09ecFwIAAD8EAAAOAAAAAAAAAAAAAAAAAC4CAABkcnMvZTJvRG9jLnhtbFBLAQItABQA&#10;BgAIAAAAIQDL5LcC4AAAAAsBAAAPAAAAAAAAAAAAAAAAAHEEAABkcnMvZG93bnJldi54bWxQSwUG&#10;AAAAAAQABADzAAAAfgUAAAAA&#10;" stroked="f">
                <v:textbox style="mso-fit-shape-to-text:t" inset="0,0,0,0">
                  <w:txbxContent>
                    <w:p w14:paraId="65F5298C" w14:textId="3C8129F3" w:rsidR="00452F07" w:rsidRPr="00134060" w:rsidRDefault="00452F07" w:rsidP="00134060">
                      <w:pPr>
                        <w:pStyle w:val="Caption"/>
                        <w:rPr>
                          <w:rFonts w:cs="Poppins"/>
                          <w:noProof/>
                          <w:color w:val="auto"/>
                          <w:sz w:val="20"/>
                          <w:lang w:eastAsia="es-ES"/>
                        </w:rPr>
                      </w:pPr>
                      <w:r w:rsidRPr="00134060">
                        <w:rPr>
                          <w:color w:val="auto"/>
                        </w:rPr>
                        <w:t xml:space="preserve">Слика </w:t>
                      </w:r>
                      <w:r w:rsidRPr="00134060">
                        <w:rPr>
                          <w:color w:val="auto"/>
                        </w:rPr>
                        <w:fldChar w:fldCharType="begin"/>
                      </w:r>
                      <w:r w:rsidRPr="00134060">
                        <w:rPr>
                          <w:color w:val="auto"/>
                        </w:rPr>
                        <w:instrText xml:space="preserve"> SEQ Figure \* ARABIC </w:instrText>
                      </w:r>
                      <w:r w:rsidRPr="00134060">
                        <w:rPr>
                          <w:color w:val="auto"/>
                        </w:rPr>
                        <w:fldChar w:fldCharType="separate"/>
                      </w:r>
                      <w:r w:rsidR="00F53F43">
                        <w:rPr>
                          <w:noProof/>
                          <w:color w:val="auto"/>
                        </w:rPr>
                        <w:t>2</w:t>
                      </w:r>
                      <w:r w:rsidRPr="00134060">
                        <w:rPr>
                          <w:color w:val="auto"/>
                        </w:rPr>
                        <w:fldChar w:fldCharType="end"/>
                      </w:r>
                      <w:r w:rsidRPr="00134060">
                        <w:rPr>
                          <w:color w:val="auto"/>
                        </w:rPr>
                        <w:t xml:space="preserve"> Средњи (благо пенушање)</w:t>
                      </w:r>
                    </w:p>
                  </w:txbxContent>
                </v:textbox>
              </v:shape>
            </w:pict>
          </mc:Fallback>
        </mc:AlternateContent>
      </w:r>
      <w:r w:rsidRPr="006C3DEB">
        <w:rPr>
          <w:b/>
          <w:noProof/>
          <w:lang w:eastAsia="es-ES"/>
        </w:rPr>
        <mc:AlternateContent>
          <mc:Choice Requires="wps">
            <w:drawing>
              <wp:anchor distT="0" distB="0" distL="114300" distR="114300" simplePos="0" relativeHeight="251665408" behindDoc="0" locked="0" layoutInCell="1" allowOverlap="1" wp14:anchorId="32A0F7F5" wp14:editId="5C5E3EC8">
                <wp:simplePos x="0" y="0"/>
                <wp:positionH relativeFrom="margin">
                  <wp:align>left</wp:align>
                </wp:positionH>
                <wp:positionV relativeFrom="paragraph">
                  <wp:posOffset>1671931</wp:posOffset>
                </wp:positionV>
                <wp:extent cx="1372870" cy="635"/>
                <wp:effectExtent l="0" t="0" r="0" b="0"/>
                <wp:wrapNone/>
                <wp:docPr id="1421038275" name="Text Box 1"/>
                <wp:cNvGraphicFramePr/>
                <a:graphic xmlns:a="http://schemas.openxmlformats.org/drawingml/2006/main">
                  <a:graphicData uri="http://schemas.microsoft.com/office/word/2010/wordprocessingShape">
                    <wps:wsp>
                      <wps:cNvSpPr txBox="1"/>
                      <wps:spPr>
                        <a:xfrm>
                          <a:off x="0" y="0"/>
                          <a:ext cx="1372870" cy="635"/>
                        </a:xfrm>
                        <a:prstGeom prst="rect">
                          <a:avLst/>
                        </a:prstGeom>
                        <a:solidFill>
                          <a:prstClr val="white"/>
                        </a:solidFill>
                        <a:ln>
                          <a:noFill/>
                        </a:ln>
                      </wps:spPr>
                      <wps:txbx>
                        <w:txbxContent>
                          <w:p w14:paraId="3394493F" w14:textId="4093CE4B" w:rsidR="00452F07" w:rsidRPr="00134060" w:rsidRDefault="00452F07" w:rsidP="00134060">
                            <w:pPr>
                              <w:pStyle w:val="Caption"/>
                              <w:rPr>
                                <w:rFonts w:cs="Poppins"/>
                                <w:noProof/>
                                <w:color w:val="auto"/>
                                <w:sz w:val="20"/>
                                <w:lang w:eastAsia="es-ES"/>
                              </w:rPr>
                            </w:pPr>
                            <w:r w:rsidRPr="00134060">
                              <w:rPr>
                                <w:color w:val="auto"/>
                              </w:rPr>
                              <w:t xml:space="preserve">Слика </w:t>
                            </w:r>
                            <w:r w:rsidRPr="00134060">
                              <w:rPr>
                                <w:color w:val="auto"/>
                              </w:rPr>
                              <w:fldChar w:fldCharType="begin"/>
                            </w:r>
                            <w:r w:rsidRPr="00134060">
                              <w:rPr>
                                <w:color w:val="auto"/>
                              </w:rPr>
                              <w:instrText xml:space="preserve"> SEQ Figure \* ARABIC </w:instrText>
                            </w:r>
                            <w:r w:rsidRPr="00134060">
                              <w:rPr>
                                <w:color w:val="auto"/>
                              </w:rPr>
                              <w:fldChar w:fldCharType="separate"/>
                            </w:r>
                            <w:r w:rsidR="00F53F43">
                              <w:rPr>
                                <w:noProof/>
                                <w:color w:val="auto"/>
                              </w:rPr>
                              <w:t>3</w:t>
                            </w:r>
                            <w:r w:rsidRPr="00134060">
                              <w:rPr>
                                <w:color w:val="auto"/>
                              </w:rPr>
                              <w:fldChar w:fldCharType="end"/>
                            </w:r>
                            <w:r w:rsidRPr="00134060">
                              <w:rPr>
                                <w:color w:val="auto"/>
                              </w:rPr>
                              <w:t xml:space="preserve"> Висок (интензивно пенушање и/или пена)</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xmlns:w="http://schemas.openxmlformats.org/wordprocessingml/2006/main">
              <v:shape xmlns:o="urn:schemas-microsoft-com:office:office" xmlns:w14="http://schemas.microsoft.com/office/word/2010/wordml" xmlns:v="urn:schemas-microsoft-com:vml" w14:anchorId="32A0F7F5" id="_x0000_s1028" type="#_x0000_t202" style="position:absolute;margin-left:0;margin-top:131.65pt;width:108.1pt;height:.05pt;z-index:251665408;visibility:visible;mso-wrap-style:square;mso-wrap-distance-left:9pt;mso-wrap-distance-top:0;mso-wrap-distance-right:9pt;mso-wrap-distance-bottom:0;mso-position-horizontal:lef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69GvGQIAAD8EAAAOAAAAZHJzL2Uyb0RvYy54bWysU8Fu2zAMvQ/YPwi6L05SrC2MOEWWIsOA&#10;oC2QDj0rshwLkEWNUmJ3Xz9KtpOu22nYRaZF6lF872lx1zWGnRR6Dbbgs8mUM2UllNoeCv79efPp&#10;ljMfhC2FAasK/qo8v1t+/LBoXa7mUIMpFTICsT5vXcHrEFyeZV7WqhF+Ak5ZSlaAjQj0i4esRNES&#10;emOy+XR6nbWApUOQynvave+TfJnwq0rJ8FhVXgVmCk53C2nFtO7jmi0XIj+gcLWWwzXEP9yiEdpS&#10;0zPUvQiCHVH/AdVoieChChMJTQZVpaVKM9A0s+m7aXa1cCrNQuR4d6bJ/z9Y+XDauSdkofsCHQkY&#10;CWmdzz1txnm6Cpv4pZsyyhOFr2faVBeYjIeubua3N5SSlLu++hwxsstRhz58VdCwGBQcSZNElTht&#10;fehLx5LYyYPR5UYbE39iYm2QnQTp19Y6qAH8typjY62FeKoHjDvZZY4YhW7fMV0WfD7OuIfylUZH&#10;6F3hndxo6rcVPjwJJBvQSGTt8EhLZaAtOAwRZzXgz7/tx3pSh7KctWSrgvsfR4GKM/PNkm7Rg2OA&#10;Y7AfA3ts1kCTzujROJlCOoDBjGGF0LyQ41exC6WEldSr4GEM16E3N70YqVarVEROcyJs7c7JCD3y&#10;+ty9CHSDKoHEfIDRcCJ/J05fm+Rxq2MgppNykdeexYFucmnSfnhR8Rm8/U9Vl3e//AUAAP//AwBQ&#10;SwMEFAAGAAgAAAAhAKuhWD3fAAAACAEAAA8AAABkcnMvZG93bnJldi54bWxMj8FOwzAQRO9I/IO1&#10;SFwQdZpEEUrjVFUFB7hUhF64ufE2TonXke204e8xXOhxdlYzb6r1bAZ2Rud7SwKWiwQYUmtVT52A&#10;/cfL4xMwHyQpOVhCAd/oYV3f3lSyVPZC73huQsdiCPlSCtAhjCXnvtVopF/YESl6R+uMDFG6jisn&#10;LzHcDDxNkoIb2VNs0HLErcb2q5mMgF3+udMP0/H5bZNn7nU/bYtT1whxfzdvVsACzuH/GX7xIzrU&#10;kelgJ1KeDQLikCAgLbIMWLTTZZECO/xdcuB1xa8H1D8AAAD//wMAUEsBAi0AFAAGAAgAAAAhALaD&#10;OJL+AAAA4QEAABMAAAAAAAAAAAAAAAAAAAAAAFtDb250ZW50X1R5cGVzXS54bWxQSwECLQAUAAYA&#10;CAAAACEAOP0h/9YAAACUAQAACwAAAAAAAAAAAAAAAAAvAQAAX3JlbHMvLnJlbHNQSwECLQAUAAYA&#10;CAAAACEAyOvRrxkCAAA/BAAADgAAAAAAAAAAAAAAAAAuAgAAZHJzL2Uyb0RvYy54bWxQSwECLQAU&#10;AAYACAAAACEAq6FYPd8AAAAIAQAADwAAAAAAAAAAAAAAAABzBAAAZHJzL2Rvd25yZXYueG1sUEsF&#10;BgAAAAAEAAQA8wAAAH8FAAAAAA==&#10;" stroked="f">
                <v:textbox style="mso-fit-shape-to-text:t" inset="0,0,0,0">
                  <w:txbxContent>
                    <w:p w14:paraId="3394493F" w14:textId="4093CE4B" w:rsidR="00452F07" w:rsidRPr="00134060" w:rsidRDefault="00452F07" w:rsidP="00134060">
                      <w:pPr>
                        <w:pStyle w:val="Caption"/>
                        <w:rPr>
                          <w:rFonts w:cs="Poppins"/>
                          <w:noProof/>
                          <w:color w:val="auto"/>
                          <w:sz w:val="20"/>
                          <w:lang w:eastAsia="es-ES"/>
                        </w:rPr>
                      </w:pPr>
                      <w:r w:rsidRPr="00134060">
                        <w:rPr>
                          <w:color w:val="auto"/>
                        </w:rPr>
                        <w:t xml:space="preserve">Слика </w:t>
                      </w:r>
                      <w:r w:rsidRPr="00134060">
                        <w:rPr>
                          <w:color w:val="auto"/>
                        </w:rPr>
                        <w:fldChar w:fldCharType="begin"/>
                      </w:r>
                      <w:r w:rsidRPr="00134060">
                        <w:rPr>
                          <w:color w:val="auto"/>
                        </w:rPr>
                        <w:instrText xml:space="preserve"> SEQ Figure \* ARABIC </w:instrText>
                      </w:r>
                      <w:r w:rsidRPr="00134060">
                        <w:rPr>
                          <w:color w:val="auto"/>
                        </w:rPr>
                        <w:fldChar w:fldCharType="separate"/>
                      </w:r>
                      <w:r w:rsidR="00F53F43">
                        <w:rPr>
                          <w:noProof/>
                          <w:color w:val="auto"/>
                        </w:rPr>
                        <w:t>3</w:t>
                      </w:r>
                      <w:r w:rsidRPr="00134060">
                        <w:rPr>
                          <w:color w:val="auto"/>
                        </w:rPr>
                        <w:fldChar w:fldCharType="end"/>
                      </w:r>
                      <w:r w:rsidRPr="00134060">
                        <w:rPr>
                          <w:color w:val="auto"/>
                        </w:rPr>
                        <w:t xml:space="preserve"> Висок (интензивно пенушање и/или пена)</w:t>
                      </w:r>
                    </w:p>
                  </w:txbxContent>
                </v:textbox>
                <w10:wrap xmlns:w10="urn:schemas-microsoft-com:office:word" anchorx="margin"/>
              </v:shape>
            </w:pict>
          </mc:Fallback>
        </mc:AlternateContent>
      </w:r>
      <w:r w:rsidR="002E7E44" w:rsidRPr="006C3DEB">
        <w:rPr>
          <w:rFonts w:cs="Poppins"/>
          <w:b/>
          <w:noProof/>
          <w:lang w:eastAsia="es-ES"/>
        </w:rPr>
        <w:drawing>
          <wp:anchor distT="0" distB="0" distL="114300" distR="114300" simplePos="0" relativeHeight="251662336" behindDoc="0" locked="0" layoutInCell="1" allowOverlap="1" wp14:anchorId="1D4BC306" wp14:editId="5BE58D62">
            <wp:simplePos x="0" y="0"/>
            <wp:positionH relativeFrom="column">
              <wp:posOffset>4344430</wp:posOffset>
            </wp:positionH>
            <wp:positionV relativeFrom="paragraph">
              <wp:posOffset>277423</wp:posOffset>
            </wp:positionV>
            <wp:extent cx="1545590" cy="1267724"/>
            <wp:effectExtent l="0" t="0" r="0" b="8890"/>
            <wp:wrapNone/>
            <wp:docPr id="7" name="Imagen 7" descr="A couple of round glass dishes with brown powd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Imagen 7" descr="A couple of round glass dishes with brown powder&#10;&#10;Description automatically generated with medium confidence"/>
                    <pic:cNvPicPr/>
                  </pic:nvPicPr>
                  <pic:blipFill rotWithShape="1">
                    <a:blip r:embed="rId51" cstate="print">
                      <a:extLst>
                        <a:ext uri="{28A0092B-C50C-407E-A947-70E740481C1C}">
                          <a14:useLocalDpi xmlns:a14="http://schemas.microsoft.com/office/drawing/2010/main" val="0"/>
                        </a:ext>
                      </a:extLst>
                    </a:blip>
                    <a:srcRect l="47931" t="10784" b="32602"/>
                    <a:stretch/>
                  </pic:blipFill>
                  <pic:spPr bwMode="auto">
                    <a:xfrm>
                      <a:off x="0" y="0"/>
                      <a:ext cx="1545590" cy="1267724"/>
                    </a:xfrm>
                    <a:prstGeom prst="rect">
                      <a:avLst/>
                    </a:prstGeom>
                    <a:ln>
                      <a:noFill/>
                    </a:ln>
                    <a:extLst>
                      <a:ext uri="{53640926-AAD7-44D8-BBD7-CCE9431645EC}">
                        <a14:shadowObscured xmlns:a14="http://schemas.microsoft.com/office/drawing/2010/main"/>
                      </a:ext>
                    </a:extLst>
                  </pic:spPr>
                </pic:pic>
              </a:graphicData>
            </a:graphic>
            <wp14:sizeRelV relativeFrom="margin">
              <wp14:pctHeight>0</wp14:pctHeight>
            </wp14:sizeRelV>
          </wp:anchor>
        </w:drawing>
      </w:r>
      <w:r w:rsidR="002E7E44" w:rsidRPr="006C3DEB">
        <w:rPr>
          <w:rFonts w:cs="Poppins"/>
          <w:b/>
          <w:noProof/>
          <w:lang w:eastAsia="es-ES"/>
        </w:rPr>
        <w:drawing>
          <wp:anchor distT="0" distB="0" distL="114300" distR="114300" simplePos="0" relativeHeight="251659264" behindDoc="0" locked="0" layoutInCell="1" allowOverlap="1" wp14:anchorId="4570B252" wp14:editId="4A847368">
            <wp:simplePos x="0" y="0"/>
            <wp:positionH relativeFrom="column">
              <wp:posOffset>2058430</wp:posOffset>
            </wp:positionH>
            <wp:positionV relativeFrom="paragraph">
              <wp:posOffset>268797</wp:posOffset>
            </wp:positionV>
            <wp:extent cx="1524559" cy="1276709"/>
            <wp:effectExtent l="0" t="0" r="0" b="0"/>
            <wp:wrapNone/>
            <wp:docPr id="6" name="Imagen 6" descr="A brown powder and brown dirt in petri dish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Imagen 6" descr="A brown powder and brown dirt in petri dishes&#10;&#10;Description automatically generated"/>
                    <pic:cNvPicPr/>
                  </pic:nvPicPr>
                  <pic:blipFill rotWithShape="1">
                    <a:blip r:embed="rId52" cstate="print">
                      <a:extLst>
                        <a:ext uri="{28A0092B-C50C-407E-A947-70E740481C1C}">
                          <a14:useLocalDpi xmlns:a14="http://schemas.microsoft.com/office/drawing/2010/main" val="0"/>
                        </a:ext>
                      </a:extLst>
                    </a:blip>
                    <a:srcRect l="48686" t="19360" b="26486"/>
                    <a:stretch/>
                  </pic:blipFill>
                  <pic:spPr bwMode="auto">
                    <a:xfrm>
                      <a:off x="0" y="0"/>
                      <a:ext cx="1531133" cy="1282215"/>
                    </a:xfrm>
                    <a:prstGeom prst="rect">
                      <a:avLst/>
                    </a:prstGeom>
                    <a:ln>
                      <a:noFill/>
                    </a:ln>
                    <a:extLst>
                      <a:ext uri="{53640926-AAD7-44D8-BBD7-CCE9431645EC}">
                        <a14:shadowObscured xmlns:a14="http://schemas.microsoft.com/office/drawing/2010/main"/>
                      </a:ext>
                    </a:extLst>
                  </pic:spPr>
                </pic:pic>
              </a:graphicData>
            </a:graphic>
            <wp14:sizeRelV relativeFrom="margin">
              <wp14:pctHeight>0</wp14:pctHeight>
            </wp14:sizeRelV>
          </wp:anchor>
        </w:drawing>
      </w:r>
      <w:r w:rsidR="002E7E44" w:rsidRPr="006C3DEB">
        <w:rPr>
          <w:rFonts w:cs="Poppins"/>
          <w:b/>
          <w:noProof/>
          <w:lang w:eastAsia="es-ES"/>
        </w:rPr>
        <w:drawing>
          <wp:anchor distT="0" distB="0" distL="114300" distR="114300" simplePos="0" relativeHeight="251663360" behindDoc="0" locked="0" layoutInCell="1" allowOverlap="1" wp14:anchorId="4B6C175D" wp14:editId="2496659B">
            <wp:simplePos x="0" y="0"/>
            <wp:positionH relativeFrom="margin">
              <wp:posOffset>-3283</wp:posOffset>
            </wp:positionH>
            <wp:positionV relativeFrom="paragraph">
              <wp:posOffset>260169</wp:posOffset>
            </wp:positionV>
            <wp:extent cx="1372806" cy="1302517"/>
            <wp:effectExtent l="0" t="0" r="0" b="0"/>
            <wp:wrapNone/>
            <wp:docPr id="5" name="Imagen 5" descr="A round brown object on a marble su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Imagen 5" descr="A round brown object on a marble surface&#10;&#10;Description automatically generated"/>
                    <pic:cNvPicPr/>
                  </pic:nvPicPr>
                  <pic:blipFill rotWithShape="1">
                    <a:blip r:embed="rId53" cstate="print">
                      <a:extLst>
                        <a:ext uri="{28A0092B-C50C-407E-A947-70E740481C1C}">
                          <a14:useLocalDpi xmlns:a14="http://schemas.microsoft.com/office/drawing/2010/main" val="0"/>
                        </a:ext>
                      </a:extLst>
                    </a:blip>
                    <a:srcRect t="12965" b="14528"/>
                    <a:stretch/>
                  </pic:blipFill>
                  <pic:spPr bwMode="auto">
                    <a:xfrm>
                      <a:off x="0" y="0"/>
                      <a:ext cx="1373487" cy="1303163"/>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134060" w:rsidRPr="006C3DEB">
        <w:rPr>
          <w:b/>
        </w:rPr>
        <w:t xml:space="preserve">Влажност </w:t>
      </w:r>
    </w:p>
    <w:p w14:paraId="7B71A069" w14:textId="097CCFC3" w:rsidR="00452F07" w:rsidRPr="006C3DEB" w:rsidRDefault="002E7E44" w:rsidP="00452F07">
      <w:pPr>
        <w:pStyle w:val="ListParagraph"/>
        <w:numPr>
          <w:ilvl w:val="0"/>
          <w:numId w:val="40"/>
        </w:numPr>
        <w:jc w:val="both"/>
      </w:pPr>
      <w:r w:rsidRPr="006C3DEB">
        <w:rPr>
          <w:noProof/>
        </w:rPr>
        <w:drawing>
          <wp:anchor distT="0" distB="0" distL="114300" distR="114300" simplePos="0" relativeHeight="251670528" behindDoc="0" locked="0" layoutInCell="1" allowOverlap="1" wp14:anchorId="47ADE980" wp14:editId="7B39E69D">
            <wp:simplePos x="0" y="0"/>
            <wp:positionH relativeFrom="column">
              <wp:posOffset>4587803</wp:posOffset>
            </wp:positionH>
            <wp:positionV relativeFrom="paragraph">
              <wp:posOffset>12065</wp:posOffset>
            </wp:positionV>
            <wp:extent cx="1138687" cy="1040921"/>
            <wp:effectExtent l="0" t="0" r="4445" b="6985"/>
            <wp:wrapThrough wrapText="bothSides">
              <wp:wrapPolygon edited="0">
                <wp:start x="0" y="0"/>
                <wp:lineTo x="0" y="21350"/>
                <wp:lineTo x="21323" y="21350"/>
                <wp:lineTo x="21323" y="0"/>
                <wp:lineTo x="0" y="0"/>
              </wp:wrapPolygon>
            </wp:wrapThrough>
            <wp:docPr id="11" name="Imagen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4" cstate="print">
                      <a:extLst>
                        <a:ext uri="{28A0092B-C50C-407E-A947-70E740481C1C}">
                          <a14:useLocalDpi xmlns:a14="http://schemas.microsoft.com/office/drawing/2010/main" val="0"/>
                        </a:ext>
                      </a:extLst>
                    </a:blip>
                    <a:stretch>
                      <a:fillRect/>
                    </a:stretch>
                  </pic:blipFill>
                  <pic:spPr>
                    <a:xfrm>
                      <a:off x="0" y="0"/>
                      <a:ext cx="1138687" cy="1040921"/>
                    </a:xfrm>
                    <a:prstGeom prst="rect">
                      <a:avLst/>
                    </a:prstGeom>
                  </pic:spPr>
                </pic:pic>
              </a:graphicData>
            </a:graphic>
          </wp:anchor>
        </w:drawing>
      </w:r>
      <w:r w:rsidR="00452F07" w:rsidRPr="006C3DEB">
        <w:t>Узмите стаклену плочицу или Петријеву посуду и измерите између 10 и 30 грама вашег земљишта у њој уз помоћ ваге.</w:t>
      </w:r>
    </w:p>
    <w:p w14:paraId="28233C6F" w14:textId="3871B250" w:rsidR="00134060" w:rsidRPr="006C3DEB" w:rsidRDefault="00DD0F25" w:rsidP="00452F07">
      <w:pPr>
        <w:pStyle w:val="ListParagraph"/>
        <w:numPr>
          <w:ilvl w:val="0"/>
          <w:numId w:val="40"/>
        </w:numPr>
        <w:jc w:val="both"/>
      </w:pPr>
      <w:r w:rsidRPr="006C3DEB">
        <w:t xml:space="preserve">Ставите </w:t>
      </w:r>
      <w:r w:rsidRPr="006C3DEB">
        <w:rPr>
          <w:rFonts w:cs="Poppins"/>
          <w:szCs w:val="16"/>
        </w:rPr>
        <w:t>узорке земљишта у пећницу или у рерну на 105 °C 24 сата.</w:t>
      </w:r>
    </w:p>
    <w:p w14:paraId="13625BE5" w14:textId="53A446D2" w:rsidR="00452F07" w:rsidRPr="006C3DEB" w:rsidRDefault="002E7E44" w:rsidP="00A363F8">
      <w:pPr>
        <w:pStyle w:val="ListParagraph"/>
        <w:numPr>
          <w:ilvl w:val="0"/>
          <w:numId w:val="40"/>
        </w:numPr>
        <w:spacing w:before="3720"/>
        <w:jc w:val="both"/>
      </w:pPr>
      <w:r w:rsidRPr="006C3DEB">
        <w:t>Узмите узорак земљишта из пећнице или рерне, оставите га да се охлади и поново га измерите. Израчунајте % влажности земљишта коришћењем формуле из табеле (Додатак 2).</w:t>
      </w:r>
    </w:p>
    <w:p w14:paraId="06429D54" w14:textId="77777777" w:rsidR="002E7E44" w:rsidRPr="006C3DEB" w:rsidRDefault="002E7E44" w:rsidP="002E7E44">
      <w:pPr>
        <w:pStyle w:val="ListParagraph"/>
        <w:spacing w:before="3720"/>
        <w:jc w:val="both"/>
      </w:pPr>
    </w:p>
    <w:p w14:paraId="154370BE" w14:textId="449A4DD2" w:rsidR="00546F4A" w:rsidRPr="006C3DEB" w:rsidRDefault="00546F4A" w:rsidP="002E7E44">
      <w:pPr>
        <w:jc w:val="center"/>
      </w:pPr>
      <w:r w:rsidRPr="006C3DEB">
        <w:rPr>
          <w:rFonts w:cs="Poppins"/>
          <w:noProof/>
          <w:lang w:eastAsia="es-ES"/>
        </w:rPr>
        <w:lastRenderedPageBreak/>
        <w:drawing>
          <wp:inline distT="0" distB="0" distL="0" distR="0" wp14:anchorId="305B6ADB" wp14:editId="22B045CD">
            <wp:extent cx="1307214" cy="1319364"/>
            <wp:effectExtent l="0" t="0" r="7620" b="0"/>
            <wp:docPr id="1" name="Imagen 1" descr="A close-up of a bowl of di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magen 1" descr="A close-up of a bowl of dirt&#10;&#10;Description automatically generated"/>
                    <pic:cNvPicPr/>
                  </pic:nvPicPr>
                  <pic:blipFill rotWithShape="1">
                    <a:blip r:embed="rId55" cstate="print">
                      <a:extLst>
                        <a:ext uri="{28A0092B-C50C-407E-A947-70E740481C1C}">
                          <a14:useLocalDpi xmlns:a14="http://schemas.microsoft.com/office/drawing/2010/main" val="0"/>
                        </a:ext>
                      </a:extLst>
                    </a:blip>
                    <a:srcRect l="6292" t="19968" r="50609" b="22097"/>
                    <a:stretch/>
                  </pic:blipFill>
                  <pic:spPr bwMode="auto">
                    <a:xfrm>
                      <a:off x="0" y="0"/>
                      <a:ext cx="1333520" cy="1345914"/>
                    </a:xfrm>
                    <a:prstGeom prst="rect">
                      <a:avLst/>
                    </a:prstGeom>
                    <a:ln>
                      <a:noFill/>
                    </a:ln>
                    <a:extLst>
                      <a:ext uri="{53640926-AAD7-44D8-BBD7-CCE9431645EC}">
                        <a14:shadowObscured xmlns:a14="http://schemas.microsoft.com/office/drawing/2010/main"/>
                      </a:ext>
                    </a:extLst>
                  </pic:spPr>
                </pic:pic>
              </a:graphicData>
            </a:graphic>
          </wp:inline>
        </w:drawing>
      </w:r>
      <w:r w:rsidRPr="006C3DEB">
        <w:rPr>
          <w:rFonts w:cs="Poppins"/>
          <w:noProof/>
          <w:lang w:eastAsia="es-ES"/>
        </w:rPr>
        <w:drawing>
          <wp:inline distT="0" distB="0" distL="0" distR="0" wp14:anchorId="5643DA90" wp14:editId="6C092407">
            <wp:extent cx="1534353" cy="1335819"/>
            <wp:effectExtent l="0" t="0" r="8890" b="0"/>
            <wp:docPr id="2" name="Imagen 2" descr="A brown powder and brown dirt in petri dish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Imagen 2" descr="A brown powder and brown dirt in petri dishes&#10;&#10;Description automatically generated"/>
                    <pic:cNvPicPr/>
                  </pic:nvPicPr>
                  <pic:blipFill rotWithShape="1">
                    <a:blip r:embed="rId52" cstate="print">
                      <a:extLst>
                        <a:ext uri="{28A0092B-C50C-407E-A947-70E740481C1C}">
                          <a14:useLocalDpi xmlns:a14="http://schemas.microsoft.com/office/drawing/2010/main" val="0"/>
                        </a:ext>
                      </a:extLst>
                    </a:blip>
                    <a:srcRect l="2408" t="18886" r="45971" b="21239"/>
                    <a:stretch/>
                  </pic:blipFill>
                  <pic:spPr bwMode="auto">
                    <a:xfrm>
                      <a:off x="0" y="0"/>
                      <a:ext cx="1535010" cy="1336391"/>
                    </a:xfrm>
                    <a:prstGeom prst="rect">
                      <a:avLst/>
                    </a:prstGeom>
                    <a:ln>
                      <a:noFill/>
                    </a:ln>
                    <a:extLst>
                      <a:ext uri="{53640926-AAD7-44D8-BBD7-CCE9431645EC}">
                        <a14:shadowObscured xmlns:a14="http://schemas.microsoft.com/office/drawing/2010/main"/>
                      </a:ext>
                    </a:extLst>
                  </pic:spPr>
                </pic:pic>
              </a:graphicData>
            </a:graphic>
          </wp:inline>
        </w:drawing>
      </w:r>
      <w:r w:rsidRPr="006C3DEB">
        <w:rPr>
          <w:rFonts w:cs="Poppins"/>
          <w:noProof/>
          <w:lang w:eastAsia="es-ES"/>
        </w:rPr>
        <w:drawing>
          <wp:inline distT="0" distB="0" distL="0" distR="0" wp14:anchorId="714158F9" wp14:editId="6685AA1C">
            <wp:extent cx="1367625" cy="1323959"/>
            <wp:effectExtent l="0" t="0" r="4445" b="0"/>
            <wp:docPr id="4" name="Imagen 4" descr="A couple of round glass dishes with brown powder in the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agen 4" descr="A couple of round glass dishes with brown powder in them&#10;&#10;Description automatically generated"/>
                    <pic:cNvPicPr/>
                  </pic:nvPicPr>
                  <pic:blipFill rotWithShape="1">
                    <a:blip r:embed="rId56" cstate="print">
                      <a:extLst>
                        <a:ext uri="{28A0092B-C50C-407E-A947-70E740481C1C}">
                          <a14:useLocalDpi xmlns:a14="http://schemas.microsoft.com/office/drawing/2010/main" val="0"/>
                        </a:ext>
                      </a:extLst>
                    </a:blip>
                    <a:srcRect l="3745" t="11048" r="45971" b="24100"/>
                    <a:stretch/>
                  </pic:blipFill>
                  <pic:spPr bwMode="auto">
                    <a:xfrm>
                      <a:off x="0" y="0"/>
                      <a:ext cx="1380767" cy="1336681"/>
                    </a:xfrm>
                    <a:prstGeom prst="rect">
                      <a:avLst/>
                    </a:prstGeom>
                    <a:ln>
                      <a:noFill/>
                    </a:ln>
                    <a:extLst>
                      <a:ext uri="{53640926-AAD7-44D8-BBD7-CCE9431645EC}">
                        <a14:shadowObscured xmlns:a14="http://schemas.microsoft.com/office/drawing/2010/main"/>
                      </a:ext>
                    </a:extLst>
                  </pic:spPr>
                </pic:pic>
              </a:graphicData>
            </a:graphic>
          </wp:inline>
        </w:drawing>
      </w:r>
    </w:p>
    <w:p w14:paraId="7BBC2E7A" w14:textId="27E5C00C" w:rsidR="00C97D26" w:rsidRPr="006C3DEB" w:rsidRDefault="00546F4A" w:rsidP="00CB19B0">
      <w:pPr>
        <w:rPr>
          <w:b/>
        </w:rPr>
      </w:pPr>
      <w:r w:rsidRPr="006C3DEB">
        <w:rPr>
          <w:b/>
        </w:rPr>
        <w:t>Задржавање хранљивих материја</w:t>
      </w:r>
    </w:p>
    <w:p w14:paraId="10A4F398" w14:textId="0670C8DF" w:rsidR="001C36C3" w:rsidRPr="006C3DEB" w:rsidRDefault="00E4686C" w:rsidP="001C36C3">
      <w:pPr>
        <w:pStyle w:val="ListParagraph"/>
        <w:numPr>
          <w:ilvl w:val="0"/>
          <w:numId w:val="41"/>
        </w:numPr>
        <w:jc w:val="both"/>
        <w:rPr>
          <w:rFonts w:eastAsia="Arial" w:cs="Poppins"/>
          <w:szCs w:val="16"/>
        </w:rPr>
      </w:pPr>
      <w:r w:rsidRPr="006C3DEB">
        <w:rPr>
          <w:rFonts w:cs="Poppins"/>
          <w:szCs w:val="16"/>
        </w:rPr>
        <w:t xml:space="preserve">Узмите левак, мензуру и филтер-папир (конични или филтер за кафу). Поставите филтер-папир у левак и додајте у њега земљиште. </w:t>
      </w:r>
    </w:p>
    <w:p w14:paraId="160C4638" w14:textId="109927DA" w:rsidR="001C36C3" w:rsidRPr="006C3DEB" w:rsidRDefault="00833D97" w:rsidP="001C36C3">
      <w:pPr>
        <w:jc w:val="both"/>
        <w:rPr>
          <w:rFonts w:eastAsia="Arial" w:cs="Poppins"/>
          <w:szCs w:val="16"/>
        </w:rPr>
      </w:pPr>
      <w:r w:rsidRPr="006C3DEB">
        <w:rPr>
          <w:rFonts w:cs="Poppins"/>
          <w:b/>
          <w:noProof/>
          <w:lang w:eastAsia="es-ES"/>
        </w:rPr>
        <w:drawing>
          <wp:anchor distT="0" distB="0" distL="114300" distR="114300" simplePos="0" relativeHeight="251672576" behindDoc="1" locked="0" layoutInCell="1" allowOverlap="1" wp14:anchorId="14A22AE5" wp14:editId="5AB8DE7F">
            <wp:simplePos x="0" y="0"/>
            <wp:positionH relativeFrom="column">
              <wp:posOffset>475615</wp:posOffset>
            </wp:positionH>
            <wp:positionV relativeFrom="paragraph">
              <wp:posOffset>47625</wp:posOffset>
            </wp:positionV>
            <wp:extent cx="1398905" cy="1800860"/>
            <wp:effectExtent l="0" t="0" r="0" b="8890"/>
            <wp:wrapTight wrapText="bothSides">
              <wp:wrapPolygon edited="0">
                <wp:start x="0" y="0"/>
                <wp:lineTo x="0" y="21478"/>
                <wp:lineTo x="21178" y="21478"/>
                <wp:lineTo x="21178" y="0"/>
                <wp:lineTo x="0" y="0"/>
              </wp:wrapPolygon>
            </wp:wrapTight>
            <wp:docPr id="9" name="Imagen 9" descr="A group of people pouring liquid into a funne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Imagen 9" descr="A group of people pouring liquid into a funnel&#10;&#10;Description automatically generated"/>
                    <pic:cNvPicPr/>
                  </pic:nvPicPr>
                  <pic:blipFill rotWithShape="1">
                    <a:blip r:embed="rId57" cstate="print">
                      <a:extLst>
                        <a:ext uri="{28A0092B-C50C-407E-A947-70E740481C1C}">
                          <a14:useLocalDpi xmlns:a14="http://schemas.microsoft.com/office/drawing/2010/main" val="0"/>
                        </a:ext>
                      </a:extLst>
                    </a:blip>
                    <a:srcRect b="3277"/>
                    <a:stretch/>
                  </pic:blipFill>
                  <pic:spPr bwMode="auto">
                    <a:xfrm>
                      <a:off x="0" y="0"/>
                      <a:ext cx="1398905" cy="1800860"/>
                    </a:xfrm>
                    <a:prstGeom prst="rect">
                      <a:avLst/>
                    </a:prstGeom>
                    <a:ln>
                      <a:noFill/>
                    </a:ln>
                    <a:extLst>
                      <a:ext uri="{53640926-AAD7-44D8-BBD7-CCE9431645EC}">
                        <a14:shadowObscured xmlns:a14="http://schemas.microsoft.com/office/drawing/2010/main"/>
                      </a:ext>
                    </a:extLst>
                  </pic:spPr>
                </pic:pic>
              </a:graphicData>
            </a:graphic>
          </wp:anchor>
        </w:drawing>
      </w:r>
    </w:p>
    <w:p w14:paraId="6FEE9B65" w14:textId="77777777" w:rsidR="001C36C3" w:rsidRPr="006C3DEB" w:rsidRDefault="001C36C3" w:rsidP="001C36C3">
      <w:pPr>
        <w:jc w:val="both"/>
        <w:rPr>
          <w:rFonts w:eastAsia="Arial" w:cs="Poppins"/>
          <w:szCs w:val="16"/>
        </w:rPr>
      </w:pPr>
    </w:p>
    <w:p w14:paraId="2FCC75B7" w14:textId="77777777" w:rsidR="001C36C3" w:rsidRPr="006C3DEB" w:rsidRDefault="001C36C3" w:rsidP="001C36C3">
      <w:pPr>
        <w:jc w:val="both"/>
        <w:rPr>
          <w:rFonts w:eastAsia="Arial" w:cs="Poppins"/>
          <w:szCs w:val="16"/>
        </w:rPr>
      </w:pPr>
    </w:p>
    <w:p w14:paraId="51CCC96B" w14:textId="4919B3A5" w:rsidR="001C36C3" w:rsidRPr="006C3DEB" w:rsidRDefault="001C36C3" w:rsidP="001C36C3">
      <w:pPr>
        <w:jc w:val="both"/>
        <w:rPr>
          <w:rFonts w:eastAsia="Arial" w:cs="Poppins"/>
          <w:szCs w:val="16"/>
        </w:rPr>
      </w:pPr>
    </w:p>
    <w:p w14:paraId="3857E2D7" w14:textId="77777777" w:rsidR="001C36C3" w:rsidRPr="006C3DEB" w:rsidRDefault="001C36C3" w:rsidP="001C36C3">
      <w:pPr>
        <w:jc w:val="both"/>
        <w:rPr>
          <w:rFonts w:eastAsia="Arial" w:cs="Poppins"/>
          <w:szCs w:val="16"/>
        </w:rPr>
      </w:pPr>
    </w:p>
    <w:p w14:paraId="1EA62B33" w14:textId="77777777" w:rsidR="001C36C3" w:rsidRPr="006C3DEB" w:rsidRDefault="001C36C3" w:rsidP="001C36C3">
      <w:pPr>
        <w:jc w:val="both"/>
        <w:rPr>
          <w:rFonts w:eastAsia="Arial" w:cs="Poppins"/>
          <w:szCs w:val="16"/>
        </w:rPr>
      </w:pPr>
    </w:p>
    <w:p w14:paraId="67D3F5E1" w14:textId="3CF4F5BF" w:rsidR="001C36C3" w:rsidRPr="006C3DEB" w:rsidRDefault="001C36C3" w:rsidP="001C36C3">
      <w:pPr>
        <w:jc w:val="both"/>
        <w:rPr>
          <w:rFonts w:eastAsia="Arial" w:cs="Poppins"/>
          <w:szCs w:val="16"/>
        </w:rPr>
      </w:pPr>
    </w:p>
    <w:p w14:paraId="498C94FA" w14:textId="7A0144D7" w:rsidR="001C36C3" w:rsidRPr="006C3DEB" w:rsidRDefault="001C36C3" w:rsidP="001C36C3">
      <w:pPr>
        <w:jc w:val="both"/>
        <w:rPr>
          <w:rFonts w:eastAsia="Arial" w:cs="Poppins"/>
          <w:szCs w:val="16"/>
        </w:rPr>
      </w:pPr>
    </w:p>
    <w:p w14:paraId="313C054D" w14:textId="4A281A49" w:rsidR="001C36C3" w:rsidRPr="006C3DEB" w:rsidRDefault="001C36C3" w:rsidP="001C36C3">
      <w:pPr>
        <w:jc w:val="both"/>
        <w:rPr>
          <w:rFonts w:eastAsia="Arial" w:cs="Poppins"/>
          <w:szCs w:val="16"/>
        </w:rPr>
      </w:pPr>
    </w:p>
    <w:p w14:paraId="41F5BEFB" w14:textId="6395CAFC" w:rsidR="001C36C3" w:rsidRPr="006C3DEB" w:rsidRDefault="001C36C3" w:rsidP="001C36C3">
      <w:pPr>
        <w:jc w:val="both"/>
        <w:rPr>
          <w:rFonts w:eastAsia="Arial" w:cs="Poppins"/>
          <w:szCs w:val="16"/>
        </w:rPr>
      </w:pPr>
    </w:p>
    <w:p w14:paraId="36AE2041" w14:textId="23AF9CE3" w:rsidR="001C36C3" w:rsidRPr="006C3DEB" w:rsidRDefault="00CB19B0" w:rsidP="001C36C3">
      <w:pPr>
        <w:pStyle w:val="ListParagraph"/>
        <w:numPr>
          <w:ilvl w:val="0"/>
          <w:numId w:val="41"/>
        </w:numPr>
        <w:jc w:val="both"/>
        <w:rPr>
          <w:rFonts w:eastAsia="Arial" w:cs="Poppins"/>
          <w:szCs w:val="16"/>
        </w:rPr>
      </w:pPr>
      <w:r w:rsidRPr="006C3DEB">
        <w:rPr>
          <w:rFonts w:eastAsia="Arial" w:cs="Poppins"/>
          <w:szCs w:val="16"/>
        </w:rPr>
        <w:t>Додајте 100 ml 0,4N раствора бакар сулфата CuSO</w:t>
      </w:r>
      <w:r w:rsidRPr="006C3DEB">
        <w:rPr>
          <w:rFonts w:eastAsia="Arial" w:cs="Poppins"/>
          <w:szCs w:val="16"/>
          <w:vertAlign w:val="subscript"/>
        </w:rPr>
        <w:t>4</w:t>
      </w:r>
      <w:r w:rsidR="001C36C3" w:rsidRPr="006C3DEB">
        <w:rPr>
          <w:rFonts w:eastAsia="Arial" w:cs="Poppins"/>
          <w:szCs w:val="16"/>
        </w:rPr>
        <w:t>.</w:t>
      </w:r>
    </w:p>
    <w:p w14:paraId="28D4F1A9" w14:textId="73FBD11A" w:rsidR="001C36C3" w:rsidRPr="006C3DEB" w:rsidRDefault="00833D97" w:rsidP="001C36C3">
      <w:pPr>
        <w:pStyle w:val="ListParagraph"/>
        <w:jc w:val="both"/>
        <w:rPr>
          <w:rFonts w:eastAsia="Arial" w:cs="Poppins"/>
          <w:szCs w:val="16"/>
        </w:rPr>
      </w:pPr>
      <w:r w:rsidRPr="006C3DEB">
        <w:rPr>
          <w:b/>
          <w:noProof/>
          <w:lang w:eastAsia="es-ES"/>
        </w:rPr>
        <w:drawing>
          <wp:anchor distT="0" distB="0" distL="114300" distR="114300" simplePos="0" relativeHeight="251671552" behindDoc="0" locked="0" layoutInCell="1" allowOverlap="1" wp14:anchorId="01D4BFCB" wp14:editId="468A28BF">
            <wp:simplePos x="0" y="0"/>
            <wp:positionH relativeFrom="column">
              <wp:posOffset>481169</wp:posOffset>
            </wp:positionH>
            <wp:positionV relativeFrom="paragraph">
              <wp:posOffset>139700</wp:posOffset>
            </wp:positionV>
            <wp:extent cx="2410460" cy="1808480"/>
            <wp:effectExtent l="0" t="0" r="8890" b="1270"/>
            <wp:wrapSquare wrapText="bothSides"/>
            <wp:docPr id="8" name="Imagen 8" descr="A person pouring a blue liquid into a beak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Imagen 8" descr="A person pouring a blue liquid into a beaker&#10;&#10;Description automatically generated"/>
                    <pic:cNvPicPr/>
                  </pic:nvPicPr>
                  <pic:blipFill>
                    <a:blip r:embed="rId58" cstate="print">
                      <a:extLst>
                        <a:ext uri="{28A0092B-C50C-407E-A947-70E740481C1C}">
                          <a14:useLocalDpi xmlns:a14="http://schemas.microsoft.com/office/drawing/2010/main" val="0"/>
                        </a:ext>
                      </a:extLst>
                    </a:blip>
                    <a:stretch>
                      <a:fillRect/>
                    </a:stretch>
                  </pic:blipFill>
                  <pic:spPr>
                    <a:xfrm>
                      <a:off x="0" y="0"/>
                      <a:ext cx="2410460" cy="1808480"/>
                    </a:xfrm>
                    <a:prstGeom prst="rect">
                      <a:avLst/>
                    </a:prstGeom>
                  </pic:spPr>
                </pic:pic>
              </a:graphicData>
            </a:graphic>
            <wp14:sizeRelH relativeFrom="page">
              <wp14:pctWidth>0</wp14:pctWidth>
            </wp14:sizeRelH>
            <wp14:sizeRelV relativeFrom="page">
              <wp14:pctHeight>0</wp14:pctHeight>
            </wp14:sizeRelV>
          </wp:anchor>
        </w:drawing>
      </w:r>
    </w:p>
    <w:p w14:paraId="0A16BE49" w14:textId="31C52A7D" w:rsidR="001C36C3" w:rsidRPr="006C3DEB" w:rsidRDefault="001C36C3" w:rsidP="001C36C3">
      <w:pPr>
        <w:pStyle w:val="ListParagraph"/>
        <w:jc w:val="both"/>
        <w:rPr>
          <w:rFonts w:eastAsia="Arial" w:cs="Poppins"/>
          <w:szCs w:val="16"/>
        </w:rPr>
      </w:pPr>
    </w:p>
    <w:p w14:paraId="258EBB75" w14:textId="77777777" w:rsidR="001C36C3" w:rsidRPr="006C3DEB" w:rsidRDefault="001C36C3" w:rsidP="001C36C3">
      <w:pPr>
        <w:pStyle w:val="ListParagraph"/>
        <w:jc w:val="both"/>
        <w:rPr>
          <w:rFonts w:eastAsia="Arial" w:cs="Poppins"/>
          <w:szCs w:val="16"/>
        </w:rPr>
      </w:pPr>
    </w:p>
    <w:p w14:paraId="6FBA2F2C" w14:textId="5B5A0D31" w:rsidR="001C36C3" w:rsidRPr="006C3DEB" w:rsidRDefault="001C36C3" w:rsidP="001C36C3">
      <w:pPr>
        <w:pStyle w:val="ListParagraph"/>
        <w:jc w:val="both"/>
        <w:rPr>
          <w:rFonts w:eastAsia="Arial" w:cs="Poppins"/>
          <w:szCs w:val="16"/>
        </w:rPr>
      </w:pPr>
    </w:p>
    <w:p w14:paraId="54B0A99D" w14:textId="77777777" w:rsidR="001C36C3" w:rsidRPr="006C3DEB" w:rsidRDefault="001C36C3" w:rsidP="001C36C3">
      <w:pPr>
        <w:pStyle w:val="ListParagraph"/>
        <w:jc w:val="both"/>
        <w:rPr>
          <w:rFonts w:eastAsia="Arial" w:cs="Poppins"/>
          <w:szCs w:val="16"/>
        </w:rPr>
      </w:pPr>
    </w:p>
    <w:p w14:paraId="1867C4FA" w14:textId="65A6CD78" w:rsidR="001C36C3" w:rsidRPr="006C3DEB" w:rsidRDefault="001C36C3" w:rsidP="001C36C3">
      <w:pPr>
        <w:pStyle w:val="ListParagraph"/>
        <w:jc w:val="both"/>
        <w:rPr>
          <w:rFonts w:eastAsia="Arial" w:cs="Poppins"/>
          <w:szCs w:val="16"/>
        </w:rPr>
      </w:pPr>
    </w:p>
    <w:p w14:paraId="5FFC7599" w14:textId="77777777" w:rsidR="001C36C3" w:rsidRPr="006C3DEB" w:rsidRDefault="001C36C3" w:rsidP="001C36C3">
      <w:pPr>
        <w:pStyle w:val="ListParagraph"/>
        <w:jc w:val="both"/>
        <w:rPr>
          <w:rFonts w:eastAsia="Arial" w:cs="Poppins"/>
          <w:szCs w:val="16"/>
        </w:rPr>
      </w:pPr>
    </w:p>
    <w:p w14:paraId="4252422F" w14:textId="77777777" w:rsidR="00155316" w:rsidRPr="006C3DEB" w:rsidRDefault="00155316" w:rsidP="001C36C3">
      <w:pPr>
        <w:pStyle w:val="ListParagraph"/>
        <w:jc w:val="both"/>
        <w:rPr>
          <w:rFonts w:eastAsia="Arial" w:cs="Poppins"/>
          <w:szCs w:val="16"/>
        </w:rPr>
      </w:pPr>
    </w:p>
    <w:p w14:paraId="68C1CBE1" w14:textId="77777777" w:rsidR="00155316" w:rsidRPr="006C3DEB" w:rsidRDefault="00155316" w:rsidP="001C36C3">
      <w:pPr>
        <w:pStyle w:val="ListParagraph"/>
        <w:jc w:val="both"/>
        <w:rPr>
          <w:rFonts w:eastAsia="Arial" w:cs="Poppins"/>
          <w:szCs w:val="16"/>
        </w:rPr>
      </w:pPr>
    </w:p>
    <w:p w14:paraId="0C47A15C" w14:textId="77777777" w:rsidR="001C36C3" w:rsidRPr="006C3DEB" w:rsidRDefault="001C36C3" w:rsidP="00833D97">
      <w:pPr>
        <w:jc w:val="both"/>
        <w:rPr>
          <w:rFonts w:eastAsia="Arial" w:cs="Poppins"/>
          <w:szCs w:val="16"/>
        </w:rPr>
      </w:pPr>
    </w:p>
    <w:p w14:paraId="33060C68" w14:textId="77777777" w:rsidR="001C36C3" w:rsidRPr="006C3DEB" w:rsidRDefault="001C36C3" w:rsidP="001C36C3">
      <w:pPr>
        <w:pStyle w:val="ListParagraph"/>
        <w:jc w:val="both"/>
        <w:rPr>
          <w:rFonts w:eastAsia="Arial" w:cs="Poppins"/>
          <w:szCs w:val="16"/>
        </w:rPr>
      </w:pPr>
    </w:p>
    <w:p w14:paraId="06E27923" w14:textId="30584460" w:rsidR="00CB19B0" w:rsidRPr="006C3DEB" w:rsidRDefault="00CB19B0" w:rsidP="001C36C3">
      <w:pPr>
        <w:pStyle w:val="ListParagraph"/>
        <w:numPr>
          <w:ilvl w:val="0"/>
          <w:numId w:val="41"/>
        </w:numPr>
        <w:jc w:val="both"/>
        <w:rPr>
          <w:rFonts w:eastAsia="Arial" w:cs="Poppins"/>
          <w:szCs w:val="16"/>
        </w:rPr>
      </w:pPr>
      <w:r w:rsidRPr="006C3DEB">
        <w:rPr>
          <w:rFonts w:eastAsia="Arial" w:cs="Poppins"/>
          <w:szCs w:val="16"/>
        </w:rPr>
        <w:t>Посматрајте боју филтрираног раствора. Што је провиднији, то значи да има већу способност задржавања хранљивих материја. Добијена боја раствора може варирати од изворно плаве због мешавине с другим хемијским елементима.</w:t>
      </w:r>
    </w:p>
    <w:p w14:paraId="7E716C18" w14:textId="41A65A39" w:rsidR="007E2740" w:rsidRPr="006C3DEB" w:rsidRDefault="00833D97" w:rsidP="007E2740">
      <w:pPr>
        <w:pStyle w:val="ListParagraph"/>
        <w:jc w:val="both"/>
        <w:rPr>
          <w:rFonts w:eastAsia="Arial" w:cs="Poppins"/>
          <w:szCs w:val="16"/>
        </w:rPr>
      </w:pPr>
      <w:r w:rsidRPr="006C3DEB">
        <w:rPr>
          <w:rFonts w:eastAsia="Arial" w:cs="Poppins"/>
          <w:noProof/>
          <w:szCs w:val="16"/>
        </w:rPr>
        <w:drawing>
          <wp:anchor distT="0" distB="0" distL="114300" distR="114300" simplePos="0" relativeHeight="251673600" behindDoc="0" locked="0" layoutInCell="1" allowOverlap="1" wp14:anchorId="6C438EB7" wp14:editId="258F0286">
            <wp:simplePos x="0" y="0"/>
            <wp:positionH relativeFrom="column">
              <wp:posOffset>477662</wp:posOffset>
            </wp:positionH>
            <wp:positionV relativeFrom="paragraph">
              <wp:posOffset>190500</wp:posOffset>
            </wp:positionV>
            <wp:extent cx="2219635" cy="1114581"/>
            <wp:effectExtent l="0" t="0" r="0" b="9525"/>
            <wp:wrapNone/>
            <wp:docPr id="12" name="Imagen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9">
                      <a:extLst>
                        <a:ext uri="{28A0092B-C50C-407E-A947-70E740481C1C}">
                          <a14:useLocalDpi xmlns:a14="http://schemas.microsoft.com/office/drawing/2010/main" val="0"/>
                        </a:ext>
                      </a:extLst>
                    </a:blip>
                    <a:stretch>
                      <a:fillRect/>
                    </a:stretch>
                  </pic:blipFill>
                  <pic:spPr>
                    <a:xfrm>
                      <a:off x="0" y="0"/>
                      <a:ext cx="2219635" cy="1114581"/>
                    </a:xfrm>
                    <a:prstGeom prst="rect">
                      <a:avLst/>
                    </a:prstGeom>
                  </pic:spPr>
                </pic:pic>
              </a:graphicData>
            </a:graphic>
          </wp:anchor>
        </w:drawing>
      </w:r>
    </w:p>
    <w:p w14:paraId="243735A3" w14:textId="734F3B64" w:rsidR="007E2740" w:rsidRPr="006C3DEB" w:rsidRDefault="007E2740" w:rsidP="007E2740">
      <w:pPr>
        <w:jc w:val="center"/>
        <w:rPr>
          <w:rFonts w:eastAsia="Arial" w:cs="Poppins"/>
          <w:szCs w:val="16"/>
        </w:rPr>
      </w:pPr>
    </w:p>
    <w:p w14:paraId="0CA2EC3A" w14:textId="587E1F10" w:rsidR="007E2740" w:rsidRPr="006C3DEB" w:rsidRDefault="007E2740" w:rsidP="00833D97">
      <w:pPr>
        <w:ind w:left="360"/>
        <w:rPr>
          <w:rFonts w:eastAsia="Arial" w:cs="Poppins"/>
          <w:szCs w:val="16"/>
        </w:rPr>
      </w:pPr>
    </w:p>
    <w:sectPr w:rsidR="007E2740" w:rsidRPr="006C3DEB" w:rsidSect="0071047F">
      <w:headerReference w:type="even" r:id="rId60"/>
      <w:headerReference w:type="default" r:id="rId61"/>
      <w:footerReference w:type="default" r:id="rId62"/>
      <w:headerReference w:type="first" r:id="rId63"/>
      <w:footerReference w:type="first" r:id="rId64"/>
      <w:pgSz w:w="11906" w:h="16838"/>
      <w:pgMar w:top="284" w:right="1133" w:bottom="1134" w:left="1418" w:header="1417" w:footer="113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A7050C3" w14:textId="77777777" w:rsidR="00CF25B2" w:rsidRDefault="00CF25B2" w:rsidP="00C65997">
      <w:r>
        <w:separator/>
      </w:r>
    </w:p>
  </w:endnote>
  <w:endnote w:type="continuationSeparator" w:id="0">
    <w:p w14:paraId="244EEAE9" w14:textId="77777777" w:rsidR="00CF25B2" w:rsidRDefault="00CF25B2" w:rsidP="00C6599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ACFF" w:usb2="00000009" w:usb3="00000000" w:csb0="000001FF" w:csb1="00000000"/>
  </w:font>
  <w:font w:name="Poppins">
    <w:charset w:val="00"/>
    <w:family w:val="auto"/>
    <w:pitch w:val="variable"/>
    <w:sig w:usb0="00008007" w:usb1="00000000" w:usb2="00000000" w:usb3="00000000" w:csb0="00000093"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Century Gothic">
    <w:panose1 w:val="020B05020202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B82EDF" w14:textId="11A5B4D1" w:rsidR="00452F07" w:rsidRDefault="00CF25B2" w:rsidP="00A975E7">
    <w:pPr>
      <w:pStyle w:val="Footer"/>
      <w:jc w:val="center"/>
    </w:pPr>
    <w:sdt>
      <w:sdtPr>
        <w:id w:val="1949050212"/>
        <w:docPartObj>
          <w:docPartGallery w:val="Page Numbers (Bottom of Page)"/>
          <w:docPartUnique/>
        </w:docPartObj>
      </w:sdtPr>
      <w:sdtEndPr>
        <w:rPr>
          <w:noProof/>
        </w:rPr>
      </w:sdtEndPr>
      <w:sdtContent>
        <w:r w:rsidR="00452F07">
          <w:fldChar w:fldCharType="begin"/>
        </w:r>
        <w:r w:rsidR="00452F07">
          <w:instrText xml:space="preserve"> PAGE   \* MERGEFORMAT </w:instrText>
        </w:r>
        <w:r w:rsidR="00452F07">
          <w:fldChar w:fldCharType="separate"/>
        </w:r>
        <w:r w:rsidR="007E2740">
          <w:rPr>
            <w:noProof/>
          </w:rPr>
          <w:t>14</w:t>
        </w:r>
        <w:r w:rsidR="00452F07">
          <w:rPr>
            <w:noProof/>
          </w:rPr>
          <w:fldChar w:fldCharType="end"/>
        </w:r>
      </w:sdtContent>
    </w:sdt>
    <w:r w:rsidR="00452F07">
      <w:rPr>
        <w:noProof/>
        <w:lang w:val="es-ES" w:eastAsia="es-ES"/>
      </w:rPr>
      <w:drawing>
        <wp:anchor distT="0" distB="0" distL="114300" distR="114300" simplePos="0" relativeHeight="251656704" behindDoc="1" locked="0" layoutInCell="1" allowOverlap="1" wp14:anchorId="7990A3E9" wp14:editId="7C3829BA">
          <wp:simplePos x="0" y="0"/>
          <wp:positionH relativeFrom="column">
            <wp:posOffset>-942975</wp:posOffset>
          </wp:positionH>
          <wp:positionV relativeFrom="page">
            <wp:posOffset>9954895</wp:posOffset>
          </wp:positionV>
          <wp:extent cx="7600950" cy="744855"/>
          <wp:effectExtent l="0" t="0" r="0" b="0"/>
          <wp:wrapNone/>
          <wp:docPr id="450054093"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600950" cy="744855"/>
                  </a:xfrm>
                  <a:prstGeom prst="rect">
                    <a:avLst/>
                  </a:prstGeom>
                  <a:noFill/>
                  <a:ln>
                    <a:noFill/>
                  </a:ln>
                </pic:spPr>
              </pic:pic>
            </a:graphicData>
          </a:graphic>
          <wp14:sizeRelH relativeFrom="margin">
            <wp14:pctWidth>0</wp14:pctWidth>
          </wp14:sizeRelH>
          <wp14:sizeRelV relativeFrom="margin">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B5ACD5" w14:textId="5C39B8F8" w:rsidR="00452F07" w:rsidRDefault="00452F07">
    <w:pPr>
      <w:pStyle w:val="Footer"/>
    </w:pPr>
    <w:r>
      <w:rPr>
        <w:noProof/>
        <w:lang w:val="es-ES" w:eastAsia="es-ES"/>
      </w:rPr>
      <w:drawing>
        <wp:anchor distT="0" distB="0" distL="114300" distR="114300" simplePos="0" relativeHeight="251654656" behindDoc="1" locked="0" layoutInCell="1" allowOverlap="1" wp14:anchorId="7952FC86" wp14:editId="4516C949">
          <wp:simplePos x="0" y="0"/>
          <wp:positionH relativeFrom="column">
            <wp:posOffset>-929005</wp:posOffset>
          </wp:positionH>
          <wp:positionV relativeFrom="page">
            <wp:posOffset>9937115</wp:posOffset>
          </wp:positionV>
          <wp:extent cx="7600950" cy="745430"/>
          <wp:effectExtent l="0" t="0" r="0" b="0"/>
          <wp:wrapNone/>
          <wp:docPr id="70544568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600950" cy="745430"/>
                  </a:xfrm>
                  <a:prstGeom prst="rect">
                    <a:avLst/>
                  </a:prstGeom>
                  <a:noFill/>
                  <a:ln>
                    <a:noFill/>
                  </a:ln>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0620DA6" w14:textId="77777777" w:rsidR="00CF25B2" w:rsidRDefault="00CF25B2" w:rsidP="00C65997">
      <w:r>
        <w:separator/>
      </w:r>
    </w:p>
  </w:footnote>
  <w:footnote w:type="continuationSeparator" w:id="0">
    <w:p w14:paraId="585F1CED" w14:textId="77777777" w:rsidR="00CF25B2" w:rsidRDefault="00CF25B2" w:rsidP="00C65997">
      <w:r>
        <w:continuationSeparator/>
      </w:r>
    </w:p>
  </w:footnote>
  <w:footnote w:id="1">
    <w:p w14:paraId="02ADBB58" w14:textId="77777777" w:rsidR="00452F07" w:rsidRPr="008D6E91" w:rsidRDefault="00452F07" w:rsidP="00A62748">
      <w:pPr>
        <w:pStyle w:val="FootnoteText"/>
        <w:rPr>
          <w:lang w:val="en-US"/>
        </w:rPr>
      </w:pPr>
      <w:r w:rsidRPr="00D63E10">
        <w:rPr>
          <w:rStyle w:val="FootnoteReference"/>
        </w:rPr>
        <w:footnoteRef/>
      </w:r>
      <w:r w:rsidRPr="00CA1911">
        <w:t xml:space="preserve"> </w:t>
      </w:r>
      <w:r w:rsidRPr="00CA1911">
        <w:rPr>
          <w:sz w:val="16"/>
          <w:szCs w:val="16"/>
        </w:rPr>
        <w:t>Циљеви одрживог развоја (SDGs):</w:t>
      </w:r>
      <w:hyperlink r:id="rId1" w:history="1">
        <w:r w:rsidRPr="00CA1911">
          <w:rPr>
            <w:rStyle w:val="Hyperlink"/>
            <w:sz w:val="16"/>
            <w:szCs w:val="16"/>
          </w:rPr>
          <w:t>https://sdgs.un.org/goals</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009443" w14:textId="360A07A8" w:rsidR="00452F07" w:rsidRDefault="00CF25B2">
    <w:pPr>
      <w:pStyle w:val="Header"/>
    </w:pPr>
    <w:r>
      <w:rPr>
        <w:noProof/>
      </w:rPr>
      <w:pict w14:anchorId="39D478C5">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1104379454" o:spid="_x0000_s1038" type="#_x0000_t75" style="position:absolute;margin-left:0;margin-top:0;width:466.5pt;height:660.05pt;z-index:-251655680;mso-position-horizontal:center;mso-position-horizontal-relative:margin;mso-position-vertical:center;mso-position-vertical-relative:margin" o:allowincell="f">
          <v:imagedata r:id="rId1" o:title="LOESS_page"/>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315F47" w14:textId="19C97F84" w:rsidR="00452F07" w:rsidRDefault="00452F07" w:rsidP="00D00D06">
    <w:pPr>
      <w:pStyle w:val="Header"/>
      <w:tabs>
        <w:tab w:val="left" w:pos="1418"/>
      </w:tabs>
      <w:jc w:val="center"/>
    </w:pPr>
    <w:r>
      <w:rPr>
        <w:noProof/>
        <w:lang w:val="es-ES" w:eastAsia="es-ES"/>
      </w:rPr>
      <w:drawing>
        <wp:anchor distT="0" distB="0" distL="114300" distR="114300" simplePos="0" relativeHeight="251658752" behindDoc="0" locked="0" layoutInCell="1" allowOverlap="1" wp14:anchorId="622DB774" wp14:editId="52A8261D">
          <wp:simplePos x="0" y="0"/>
          <wp:positionH relativeFrom="column">
            <wp:posOffset>5364480</wp:posOffset>
          </wp:positionH>
          <wp:positionV relativeFrom="paragraph">
            <wp:posOffset>-523875</wp:posOffset>
          </wp:positionV>
          <wp:extent cx="1047750" cy="589338"/>
          <wp:effectExtent l="0" t="0" r="0" b="0"/>
          <wp:wrapNone/>
          <wp:docPr id="2047172785" name="Picture 1" descr="A blue dots and lines on a black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9982606" name="Picture 1" descr="A blue dots and lines on a black background&#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1047750" cy="589338"/>
                  </a:xfrm>
                  <a:prstGeom prst="rect">
                    <a:avLst/>
                  </a:prstGeom>
                </pic:spPr>
              </pic:pic>
            </a:graphicData>
          </a:graphic>
          <wp14:sizeRelH relativeFrom="margin">
            <wp14:pctWidth>0</wp14:pctWidth>
          </wp14:sizeRelH>
          <wp14:sizeRelV relativeFrom="margin">
            <wp14:pctHeight>0</wp14:pctHeight>
          </wp14:sizeRelV>
        </wp:anchor>
      </w:drawing>
    </w:r>
    <w:r>
      <w:rPr>
        <w:noProof/>
        <w:lang w:val="es-ES" w:eastAsia="es-ES"/>
      </w:rPr>
      <w:drawing>
        <wp:anchor distT="0" distB="0" distL="114300" distR="114300" simplePos="0" relativeHeight="251655680" behindDoc="1" locked="0" layoutInCell="1" allowOverlap="1" wp14:anchorId="665736EB" wp14:editId="4131455A">
          <wp:simplePos x="0" y="0"/>
          <wp:positionH relativeFrom="column">
            <wp:posOffset>-471805</wp:posOffset>
          </wp:positionH>
          <wp:positionV relativeFrom="page">
            <wp:posOffset>123825</wp:posOffset>
          </wp:positionV>
          <wp:extent cx="6889012" cy="476250"/>
          <wp:effectExtent l="0" t="0" r="0" b="0"/>
          <wp:wrapNone/>
          <wp:docPr id="2010069264"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6889012" cy="47625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A43034" w14:textId="2C352CF5" w:rsidR="00452F07" w:rsidRDefault="00452F07">
    <w:pPr>
      <w:pStyle w:val="Header"/>
    </w:pPr>
    <w:r>
      <w:rPr>
        <w:noProof/>
        <w:lang w:val="es-ES" w:eastAsia="es-ES"/>
      </w:rPr>
      <w:drawing>
        <wp:anchor distT="0" distB="0" distL="114300" distR="114300" simplePos="0" relativeHeight="251657728" behindDoc="0" locked="0" layoutInCell="1" allowOverlap="1" wp14:anchorId="5CE6643C" wp14:editId="18968AC6">
          <wp:simplePos x="0" y="0"/>
          <wp:positionH relativeFrom="column">
            <wp:posOffset>5319395</wp:posOffset>
          </wp:positionH>
          <wp:positionV relativeFrom="paragraph">
            <wp:posOffset>-499745</wp:posOffset>
          </wp:positionV>
          <wp:extent cx="1047750" cy="589338"/>
          <wp:effectExtent l="0" t="0" r="0" b="0"/>
          <wp:wrapNone/>
          <wp:docPr id="1399982606" name="Picture 1" descr="A blue dots and lines on a black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9982606" name="Picture 1" descr="A blue dots and lines on a black background&#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1047750" cy="589338"/>
                  </a:xfrm>
                  <a:prstGeom prst="rect">
                    <a:avLst/>
                  </a:prstGeom>
                </pic:spPr>
              </pic:pic>
            </a:graphicData>
          </a:graphic>
          <wp14:sizeRelH relativeFrom="margin">
            <wp14:pctWidth>0</wp14:pctWidth>
          </wp14:sizeRelH>
          <wp14:sizeRelV relativeFrom="margin">
            <wp14:pctHeight>0</wp14:pctHeight>
          </wp14:sizeRelV>
        </wp:anchor>
      </w:drawing>
    </w:r>
    <w:r>
      <w:rPr>
        <w:noProof/>
        <w:lang w:val="es-ES" w:eastAsia="es-ES"/>
      </w:rPr>
      <w:drawing>
        <wp:anchor distT="0" distB="0" distL="114300" distR="114300" simplePos="0" relativeHeight="251659776" behindDoc="1" locked="0" layoutInCell="1" allowOverlap="1" wp14:anchorId="1D119837" wp14:editId="798F0A9A">
          <wp:simplePos x="0" y="0"/>
          <wp:positionH relativeFrom="column">
            <wp:posOffset>-476250</wp:posOffset>
          </wp:positionH>
          <wp:positionV relativeFrom="page">
            <wp:posOffset>194945</wp:posOffset>
          </wp:positionV>
          <wp:extent cx="6889012" cy="476250"/>
          <wp:effectExtent l="0" t="0" r="0" b="0"/>
          <wp:wrapNone/>
          <wp:docPr id="1845781830"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6889012" cy="47625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C53BC5"/>
    <w:multiLevelType w:val="multilevel"/>
    <w:tmpl w:val="6422087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A620370"/>
    <w:multiLevelType w:val="hybridMultilevel"/>
    <w:tmpl w:val="0AB07D76"/>
    <w:lvl w:ilvl="0" w:tplc="08090001">
      <w:start w:val="1"/>
      <w:numFmt w:val="bullet"/>
      <w:lvlText w:val=""/>
      <w:lvlJc w:val="left"/>
      <w:pPr>
        <w:ind w:left="720" w:hanging="360"/>
      </w:pPr>
      <w:rPr>
        <w:rFonts w:ascii="Symbol" w:hAnsi="Symbol" w:cs="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cs="Wingdings" w:hint="default"/>
      </w:rPr>
    </w:lvl>
    <w:lvl w:ilvl="3" w:tplc="08090001" w:tentative="1">
      <w:start w:val="1"/>
      <w:numFmt w:val="bullet"/>
      <w:lvlText w:val=""/>
      <w:lvlJc w:val="left"/>
      <w:pPr>
        <w:ind w:left="2880" w:hanging="360"/>
      </w:pPr>
      <w:rPr>
        <w:rFonts w:ascii="Symbol" w:hAnsi="Symbol" w:cs="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cs="Wingdings" w:hint="default"/>
      </w:rPr>
    </w:lvl>
    <w:lvl w:ilvl="6" w:tplc="08090001" w:tentative="1">
      <w:start w:val="1"/>
      <w:numFmt w:val="bullet"/>
      <w:lvlText w:val=""/>
      <w:lvlJc w:val="left"/>
      <w:pPr>
        <w:ind w:left="5040" w:hanging="360"/>
      </w:pPr>
      <w:rPr>
        <w:rFonts w:ascii="Symbol" w:hAnsi="Symbol" w:cs="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cs="Wingdings" w:hint="default"/>
      </w:rPr>
    </w:lvl>
  </w:abstractNum>
  <w:abstractNum w:abstractNumId="2" w15:restartNumberingAfterBreak="0">
    <w:nsid w:val="0BD10174"/>
    <w:multiLevelType w:val="hybridMultilevel"/>
    <w:tmpl w:val="C10A23BC"/>
    <w:lvl w:ilvl="0" w:tplc="0C000001">
      <w:start w:val="1"/>
      <w:numFmt w:val="bullet"/>
      <w:lvlText w:val=""/>
      <w:lvlJc w:val="left"/>
      <w:pPr>
        <w:ind w:left="720" w:hanging="360"/>
      </w:pPr>
      <w:rPr>
        <w:rFonts w:ascii="Symbol" w:hAnsi="Symbol"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3" w15:restartNumberingAfterBreak="0">
    <w:nsid w:val="0FA31982"/>
    <w:multiLevelType w:val="hybridMultilevel"/>
    <w:tmpl w:val="ADA66250"/>
    <w:lvl w:ilvl="0" w:tplc="0C000001">
      <w:start w:val="1"/>
      <w:numFmt w:val="bullet"/>
      <w:lvlText w:val=""/>
      <w:lvlJc w:val="left"/>
      <w:pPr>
        <w:ind w:left="720" w:hanging="360"/>
      </w:pPr>
      <w:rPr>
        <w:rFonts w:ascii="Symbol" w:hAnsi="Symbol"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4" w15:restartNumberingAfterBreak="0">
    <w:nsid w:val="121D046C"/>
    <w:multiLevelType w:val="hybridMultilevel"/>
    <w:tmpl w:val="211A2B64"/>
    <w:lvl w:ilvl="0" w:tplc="25ACB9B0">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2796CE6"/>
    <w:multiLevelType w:val="hybridMultilevel"/>
    <w:tmpl w:val="322A042A"/>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6" w15:restartNumberingAfterBreak="0">
    <w:nsid w:val="14A534EA"/>
    <w:multiLevelType w:val="hybridMultilevel"/>
    <w:tmpl w:val="6450D59A"/>
    <w:lvl w:ilvl="0" w:tplc="1000000F">
      <w:start w:val="1"/>
      <w:numFmt w:val="decimal"/>
      <w:lvlText w:val="%1."/>
      <w:lvlJc w:val="left"/>
      <w:pPr>
        <w:ind w:left="360" w:hanging="360"/>
      </w:pPr>
    </w:lvl>
    <w:lvl w:ilvl="1" w:tplc="10000019" w:tentative="1">
      <w:start w:val="1"/>
      <w:numFmt w:val="lowerLetter"/>
      <w:lvlText w:val="%2."/>
      <w:lvlJc w:val="left"/>
      <w:pPr>
        <w:ind w:left="1080" w:hanging="360"/>
      </w:pPr>
    </w:lvl>
    <w:lvl w:ilvl="2" w:tplc="1000001B" w:tentative="1">
      <w:start w:val="1"/>
      <w:numFmt w:val="lowerRoman"/>
      <w:lvlText w:val="%3."/>
      <w:lvlJc w:val="right"/>
      <w:pPr>
        <w:ind w:left="1800" w:hanging="180"/>
      </w:pPr>
    </w:lvl>
    <w:lvl w:ilvl="3" w:tplc="1000000F" w:tentative="1">
      <w:start w:val="1"/>
      <w:numFmt w:val="decimal"/>
      <w:lvlText w:val="%4."/>
      <w:lvlJc w:val="left"/>
      <w:pPr>
        <w:ind w:left="2520" w:hanging="360"/>
      </w:pPr>
    </w:lvl>
    <w:lvl w:ilvl="4" w:tplc="10000019" w:tentative="1">
      <w:start w:val="1"/>
      <w:numFmt w:val="lowerLetter"/>
      <w:lvlText w:val="%5."/>
      <w:lvlJc w:val="left"/>
      <w:pPr>
        <w:ind w:left="3240" w:hanging="360"/>
      </w:pPr>
    </w:lvl>
    <w:lvl w:ilvl="5" w:tplc="1000001B" w:tentative="1">
      <w:start w:val="1"/>
      <w:numFmt w:val="lowerRoman"/>
      <w:lvlText w:val="%6."/>
      <w:lvlJc w:val="right"/>
      <w:pPr>
        <w:ind w:left="3960" w:hanging="180"/>
      </w:pPr>
    </w:lvl>
    <w:lvl w:ilvl="6" w:tplc="1000000F" w:tentative="1">
      <w:start w:val="1"/>
      <w:numFmt w:val="decimal"/>
      <w:lvlText w:val="%7."/>
      <w:lvlJc w:val="left"/>
      <w:pPr>
        <w:ind w:left="4680" w:hanging="360"/>
      </w:pPr>
    </w:lvl>
    <w:lvl w:ilvl="7" w:tplc="10000019" w:tentative="1">
      <w:start w:val="1"/>
      <w:numFmt w:val="lowerLetter"/>
      <w:lvlText w:val="%8."/>
      <w:lvlJc w:val="left"/>
      <w:pPr>
        <w:ind w:left="5400" w:hanging="360"/>
      </w:pPr>
    </w:lvl>
    <w:lvl w:ilvl="8" w:tplc="1000001B" w:tentative="1">
      <w:start w:val="1"/>
      <w:numFmt w:val="lowerRoman"/>
      <w:lvlText w:val="%9."/>
      <w:lvlJc w:val="right"/>
      <w:pPr>
        <w:ind w:left="6120" w:hanging="180"/>
      </w:pPr>
    </w:lvl>
  </w:abstractNum>
  <w:abstractNum w:abstractNumId="7" w15:restartNumberingAfterBreak="0">
    <w:nsid w:val="230D64AB"/>
    <w:multiLevelType w:val="hybridMultilevel"/>
    <w:tmpl w:val="64AC9B7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744D701"/>
    <w:multiLevelType w:val="hybridMultilevel"/>
    <w:tmpl w:val="EE00039A"/>
    <w:lvl w:ilvl="0" w:tplc="9D38EF22">
      <w:start w:val="1"/>
      <w:numFmt w:val="bullet"/>
      <w:lvlText w:val=""/>
      <w:lvlJc w:val="left"/>
      <w:pPr>
        <w:ind w:left="360" w:hanging="360"/>
      </w:pPr>
      <w:rPr>
        <w:rFonts w:ascii="Symbol" w:hAnsi="Symbol" w:hint="default"/>
      </w:rPr>
    </w:lvl>
    <w:lvl w:ilvl="1" w:tplc="84BED51A">
      <w:start w:val="1"/>
      <w:numFmt w:val="bullet"/>
      <w:lvlText w:val="o"/>
      <w:lvlJc w:val="left"/>
      <w:pPr>
        <w:ind w:left="630" w:hanging="360"/>
      </w:pPr>
      <w:rPr>
        <w:rFonts w:ascii="Courier New" w:hAnsi="Courier New" w:hint="default"/>
      </w:rPr>
    </w:lvl>
    <w:lvl w:ilvl="2" w:tplc="D7C4F2F2">
      <w:start w:val="1"/>
      <w:numFmt w:val="bullet"/>
      <w:lvlText w:val=""/>
      <w:lvlJc w:val="left"/>
      <w:pPr>
        <w:ind w:left="1800" w:hanging="360"/>
      </w:pPr>
      <w:rPr>
        <w:rFonts w:ascii="Wingdings" w:hAnsi="Wingdings" w:hint="default"/>
      </w:rPr>
    </w:lvl>
    <w:lvl w:ilvl="3" w:tplc="D86A040A">
      <w:start w:val="1"/>
      <w:numFmt w:val="bullet"/>
      <w:lvlText w:val=""/>
      <w:lvlJc w:val="left"/>
      <w:pPr>
        <w:ind w:left="2520" w:hanging="360"/>
      </w:pPr>
      <w:rPr>
        <w:rFonts w:ascii="Symbol" w:hAnsi="Symbol" w:hint="default"/>
      </w:rPr>
    </w:lvl>
    <w:lvl w:ilvl="4" w:tplc="362E05B6">
      <w:start w:val="1"/>
      <w:numFmt w:val="bullet"/>
      <w:lvlText w:val="o"/>
      <w:lvlJc w:val="left"/>
      <w:pPr>
        <w:ind w:left="3240" w:hanging="360"/>
      </w:pPr>
      <w:rPr>
        <w:rFonts w:ascii="Courier New" w:hAnsi="Courier New" w:hint="default"/>
      </w:rPr>
    </w:lvl>
    <w:lvl w:ilvl="5" w:tplc="569C1966">
      <w:start w:val="1"/>
      <w:numFmt w:val="bullet"/>
      <w:lvlText w:val=""/>
      <w:lvlJc w:val="left"/>
      <w:pPr>
        <w:ind w:left="3960" w:hanging="360"/>
      </w:pPr>
      <w:rPr>
        <w:rFonts w:ascii="Wingdings" w:hAnsi="Wingdings" w:hint="default"/>
      </w:rPr>
    </w:lvl>
    <w:lvl w:ilvl="6" w:tplc="BE2C166C">
      <w:start w:val="1"/>
      <w:numFmt w:val="bullet"/>
      <w:lvlText w:val=""/>
      <w:lvlJc w:val="left"/>
      <w:pPr>
        <w:ind w:left="4680" w:hanging="360"/>
      </w:pPr>
      <w:rPr>
        <w:rFonts w:ascii="Symbol" w:hAnsi="Symbol" w:hint="default"/>
      </w:rPr>
    </w:lvl>
    <w:lvl w:ilvl="7" w:tplc="740A2186">
      <w:start w:val="1"/>
      <w:numFmt w:val="bullet"/>
      <w:lvlText w:val="o"/>
      <w:lvlJc w:val="left"/>
      <w:pPr>
        <w:ind w:left="5400" w:hanging="360"/>
      </w:pPr>
      <w:rPr>
        <w:rFonts w:ascii="Courier New" w:hAnsi="Courier New" w:hint="default"/>
      </w:rPr>
    </w:lvl>
    <w:lvl w:ilvl="8" w:tplc="99DAE71C">
      <w:start w:val="1"/>
      <w:numFmt w:val="bullet"/>
      <w:lvlText w:val=""/>
      <w:lvlJc w:val="left"/>
      <w:pPr>
        <w:ind w:left="6120" w:hanging="360"/>
      </w:pPr>
      <w:rPr>
        <w:rFonts w:ascii="Wingdings" w:hAnsi="Wingdings" w:hint="default"/>
      </w:rPr>
    </w:lvl>
  </w:abstractNum>
  <w:abstractNum w:abstractNumId="9" w15:restartNumberingAfterBreak="0">
    <w:nsid w:val="27CA378F"/>
    <w:multiLevelType w:val="hybridMultilevel"/>
    <w:tmpl w:val="015C905A"/>
    <w:lvl w:ilvl="0" w:tplc="6430E546">
      <w:start w:val="1"/>
      <w:numFmt w:val="decimal"/>
      <w:lvlText w:val="%1."/>
      <w:lvlJc w:val="left"/>
      <w:pPr>
        <w:ind w:left="720" w:hanging="360"/>
      </w:pPr>
    </w:lvl>
    <w:lvl w:ilvl="1" w:tplc="2E445184">
      <w:start w:val="1"/>
      <w:numFmt w:val="lowerLetter"/>
      <w:lvlText w:val="%2."/>
      <w:lvlJc w:val="left"/>
      <w:pPr>
        <w:ind w:left="1440" w:hanging="360"/>
      </w:pPr>
    </w:lvl>
    <w:lvl w:ilvl="2" w:tplc="C01EBAB8">
      <w:start w:val="1"/>
      <w:numFmt w:val="lowerRoman"/>
      <w:lvlText w:val="%3."/>
      <w:lvlJc w:val="right"/>
      <w:pPr>
        <w:ind w:left="2160" w:hanging="180"/>
      </w:pPr>
    </w:lvl>
    <w:lvl w:ilvl="3" w:tplc="D08062C6">
      <w:start w:val="1"/>
      <w:numFmt w:val="decimal"/>
      <w:lvlText w:val="%4."/>
      <w:lvlJc w:val="left"/>
      <w:pPr>
        <w:ind w:left="2880" w:hanging="360"/>
      </w:pPr>
    </w:lvl>
    <w:lvl w:ilvl="4" w:tplc="C584D9C0">
      <w:start w:val="1"/>
      <w:numFmt w:val="lowerLetter"/>
      <w:lvlText w:val="%5."/>
      <w:lvlJc w:val="left"/>
      <w:pPr>
        <w:ind w:left="3600" w:hanging="360"/>
      </w:pPr>
    </w:lvl>
    <w:lvl w:ilvl="5" w:tplc="5E6E1FEC">
      <w:start w:val="1"/>
      <w:numFmt w:val="lowerRoman"/>
      <w:lvlText w:val="%6."/>
      <w:lvlJc w:val="right"/>
      <w:pPr>
        <w:ind w:left="4320" w:hanging="180"/>
      </w:pPr>
    </w:lvl>
    <w:lvl w:ilvl="6" w:tplc="1AAA6586">
      <w:start w:val="1"/>
      <w:numFmt w:val="decimal"/>
      <w:lvlText w:val="%7."/>
      <w:lvlJc w:val="left"/>
      <w:pPr>
        <w:ind w:left="5040" w:hanging="360"/>
      </w:pPr>
    </w:lvl>
    <w:lvl w:ilvl="7" w:tplc="520885A4">
      <w:start w:val="1"/>
      <w:numFmt w:val="lowerLetter"/>
      <w:lvlText w:val="%8."/>
      <w:lvlJc w:val="left"/>
      <w:pPr>
        <w:ind w:left="5760" w:hanging="360"/>
      </w:pPr>
    </w:lvl>
    <w:lvl w:ilvl="8" w:tplc="4BD46C58">
      <w:start w:val="1"/>
      <w:numFmt w:val="lowerRoman"/>
      <w:lvlText w:val="%9."/>
      <w:lvlJc w:val="right"/>
      <w:pPr>
        <w:ind w:left="6480" w:hanging="180"/>
      </w:pPr>
    </w:lvl>
  </w:abstractNum>
  <w:abstractNum w:abstractNumId="10" w15:restartNumberingAfterBreak="0">
    <w:nsid w:val="299F67DE"/>
    <w:multiLevelType w:val="hybridMultilevel"/>
    <w:tmpl w:val="8CD8D87C"/>
    <w:lvl w:ilvl="0" w:tplc="0C0A000F">
      <w:start w:val="1"/>
      <w:numFmt w:val="decimal"/>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11" w15:restartNumberingAfterBreak="0">
    <w:nsid w:val="2B9C3CA7"/>
    <w:multiLevelType w:val="hybridMultilevel"/>
    <w:tmpl w:val="08E45038"/>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C5F7D59"/>
    <w:multiLevelType w:val="hybridMultilevel"/>
    <w:tmpl w:val="0B2CE5CC"/>
    <w:lvl w:ilvl="0" w:tplc="0C000001">
      <w:start w:val="1"/>
      <w:numFmt w:val="bullet"/>
      <w:lvlText w:val=""/>
      <w:lvlJc w:val="left"/>
      <w:pPr>
        <w:ind w:left="360" w:hanging="360"/>
      </w:pPr>
      <w:rPr>
        <w:rFonts w:ascii="Symbol" w:hAnsi="Symbol" w:hint="default"/>
      </w:rPr>
    </w:lvl>
    <w:lvl w:ilvl="1" w:tplc="0C000003" w:tentative="1">
      <w:start w:val="1"/>
      <w:numFmt w:val="bullet"/>
      <w:lvlText w:val="o"/>
      <w:lvlJc w:val="left"/>
      <w:pPr>
        <w:ind w:left="1080" w:hanging="360"/>
      </w:pPr>
      <w:rPr>
        <w:rFonts w:ascii="Courier New" w:hAnsi="Courier New" w:cs="Courier New" w:hint="default"/>
      </w:rPr>
    </w:lvl>
    <w:lvl w:ilvl="2" w:tplc="0C000005" w:tentative="1">
      <w:start w:val="1"/>
      <w:numFmt w:val="bullet"/>
      <w:lvlText w:val=""/>
      <w:lvlJc w:val="left"/>
      <w:pPr>
        <w:ind w:left="1800" w:hanging="360"/>
      </w:pPr>
      <w:rPr>
        <w:rFonts w:ascii="Wingdings" w:hAnsi="Wingdings" w:hint="default"/>
      </w:rPr>
    </w:lvl>
    <w:lvl w:ilvl="3" w:tplc="0C000001" w:tentative="1">
      <w:start w:val="1"/>
      <w:numFmt w:val="bullet"/>
      <w:lvlText w:val=""/>
      <w:lvlJc w:val="left"/>
      <w:pPr>
        <w:ind w:left="2520" w:hanging="360"/>
      </w:pPr>
      <w:rPr>
        <w:rFonts w:ascii="Symbol" w:hAnsi="Symbol" w:hint="default"/>
      </w:rPr>
    </w:lvl>
    <w:lvl w:ilvl="4" w:tplc="0C000003" w:tentative="1">
      <w:start w:val="1"/>
      <w:numFmt w:val="bullet"/>
      <w:lvlText w:val="o"/>
      <w:lvlJc w:val="left"/>
      <w:pPr>
        <w:ind w:left="3240" w:hanging="360"/>
      </w:pPr>
      <w:rPr>
        <w:rFonts w:ascii="Courier New" w:hAnsi="Courier New" w:cs="Courier New" w:hint="default"/>
      </w:rPr>
    </w:lvl>
    <w:lvl w:ilvl="5" w:tplc="0C000005" w:tentative="1">
      <w:start w:val="1"/>
      <w:numFmt w:val="bullet"/>
      <w:lvlText w:val=""/>
      <w:lvlJc w:val="left"/>
      <w:pPr>
        <w:ind w:left="3960" w:hanging="360"/>
      </w:pPr>
      <w:rPr>
        <w:rFonts w:ascii="Wingdings" w:hAnsi="Wingdings" w:hint="default"/>
      </w:rPr>
    </w:lvl>
    <w:lvl w:ilvl="6" w:tplc="0C000001" w:tentative="1">
      <w:start w:val="1"/>
      <w:numFmt w:val="bullet"/>
      <w:lvlText w:val=""/>
      <w:lvlJc w:val="left"/>
      <w:pPr>
        <w:ind w:left="4680" w:hanging="360"/>
      </w:pPr>
      <w:rPr>
        <w:rFonts w:ascii="Symbol" w:hAnsi="Symbol" w:hint="default"/>
      </w:rPr>
    </w:lvl>
    <w:lvl w:ilvl="7" w:tplc="0C000003" w:tentative="1">
      <w:start w:val="1"/>
      <w:numFmt w:val="bullet"/>
      <w:lvlText w:val="o"/>
      <w:lvlJc w:val="left"/>
      <w:pPr>
        <w:ind w:left="5400" w:hanging="360"/>
      </w:pPr>
      <w:rPr>
        <w:rFonts w:ascii="Courier New" w:hAnsi="Courier New" w:cs="Courier New" w:hint="default"/>
      </w:rPr>
    </w:lvl>
    <w:lvl w:ilvl="8" w:tplc="0C000005" w:tentative="1">
      <w:start w:val="1"/>
      <w:numFmt w:val="bullet"/>
      <w:lvlText w:val=""/>
      <w:lvlJc w:val="left"/>
      <w:pPr>
        <w:ind w:left="6120" w:hanging="360"/>
      </w:pPr>
      <w:rPr>
        <w:rFonts w:ascii="Wingdings" w:hAnsi="Wingdings" w:hint="default"/>
      </w:rPr>
    </w:lvl>
  </w:abstractNum>
  <w:abstractNum w:abstractNumId="13" w15:restartNumberingAfterBreak="0">
    <w:nsid w:val="2DC35CBA"/>
    <w:multiLevelType w:val="hybridMultilevel"/>
    <w:tmpl w:val="4F92183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FE06FEA"/>
    <w:multiLevelType w:val="hybridMultilevel"/>
    <w:tmpl w:val="D398F248"/>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15" w15:restartNumberingAfterBreak="0">
    <w:nsid w:val="32ED7BA4"/>
    <w:multiLevelType w:val="hybridMultilevel"/>
    <w:tmpl w:val="879CCB34"/>
    <w:lvl w:ilvl="0" w:tplc="10000001">
      <w:start w:val="1"/>
      <w:numFmt w:val="bullet"/>
      <w:lvlText w:val=""/>
      <w:lvlJc w:val="left"/>
      <w:pPr>
        <w:ind w:left="360" w:hanging="360"/>
      </w:pPr>
      <w:rPr>
        <w:rFonts w:ascii="Symbol" w:hAnsi="Symbol" w:hint="default"/>
      </w:rPr>
    </w:lvl>
    <w:lvl w:ilvl="1" w:tplc="10000003" w:tentative="1">
      <w:start w:val="1"/>
      <w:numFmt w:val="bullet"/>
      <w:lvlText w:val="o"/>
      <w:lvlJc w:val="left"/>
      <w:pPr>
        <w:ind w:left="1080" w:hanging="360"/>
      </w:pPr>
      <w:rPr>
        <w:rFonts w:ascii="Courier New" w:hAnsi="Courier New" w:cs="Courier New" w:hint="default"/>
      </w:rPr>
    </w:lvl>
    <w:lvl w:ilvl="2" w:tplc="10000005" w:tentative="1">
      <w:start w:val="1"/>
      <w:numFmt w:val="bullet"/>
      <w:lvlText w:val=""/>
      <w:lvlJc w:val="left"/>
      <w:pPr>
        <w:ind w:left="1800" w:hanging="360"/>
      </w:pPr>
      <w:rPr>
        <w:rFonts w:ascii="Wingdings" w:hAnsi="Wingdings" w:hint="default"/>
      </w:rPr>
    </w:lvl>
    <w:lvl w:ilvl="3" w:tplc="10000001" w:tentative="1">
      <w:start w:val="1"/>
      <w:numFmt w:val="bullet"/>
      <w:lvlText w:val=""/>
      <w:lvlJc w:val="left"/>
      <w:pPr>
        <w:ind w:left="2520" w:hanging="360"/>
      </w:pPr>
      <w:rPr>
        <w:rFonts w:ascii="Symbol" w:hAnsi="Symbol" w:hint="default"/>
      </w:rPr>
    </w:lvl>
    <w:lvl w:ilvl="4" w:tplc="10000003" w:tentative="1">
      <w:start w:val="1"/>
      <w:numFmt w:val="bullet"/>
      <w:lvlText w:val="o"/>
      <w:lvlJc w:val="left"/>
      <w:pPr>
        <w:ind w:left="3240" w:hanging="360"/>
      </w:pPr>
      <w:rPr>
        <w:rFonts w:ascii="Courier New" w:hAnsi="Courier New" w:cs="Courier New" w:hint="default"/>
      </w:rPr>
    </w:lvl>
    <w:lvl w:ilvl="5" w:tplc="10000005" w:tentative="1">
      <w:start w:val="1"/>
      <w:numFmt w:val="bullet"/>
      <w:lvlText w:val=""/>
      <w:lvlJc w:val="left"/>
      <w:pPr>
        <w:ind w:left="3960" w:hanging="360"/>
      </w:pPr>
      <w:rPr>
        <w:rFonts w:ascii="Wingdings" w:hAnsi="Wingdings" w:hint="default"/>
      </w:rPr>
    </w:lvl>
    <w:lvl w:ilvl="6" w:tplc="10000001" w:tentative="1">
      <w:start w:val="1"/>
      <w:numFmt w:val="bullet"/>
      <w:lvlText w:val=""/>
      <w:lvlJc w:val="left"/>
      <w:pPr>
        <w:ind w:left="4680" w:hanging="360"/>
      </w:pPr>
      <w:rPr>
        <w:rFonts w:ascii="Symbol" w:hAnsi="Symbol" w:hint="default"/>
      </w:rPr>
    </w:lvl>
    <w:lvl w:ilvl="7" w:tplc="10000003" w:tentative="1">
      <w:start w:val="1"/>
      <w:numFmt w:val="bullet"/>
      <w:lvlText w:val="o"/>
      <w:lvlJc w:val="left"/>
      <w:pPr>
        <w:ind w:left="5400" w:hanging="360"/>
      </w:pPr>
      <w:rPr>
        <w:rFonts w:ascii="Courier New" w:hAnsi="Courier New" w:cs="Courier New" w:hint="default"/>
      </w:rPr>
    </w:lvl>
    <w:lvl w:ilvl="8" w:tplc="10000005" w:tentative="1">
      <w:start w:val="1"/>
      <w:numFmt w:val="bullet"/>
      <w:lvlText w:val=""/>
      <w:lvlJc w:val="left"/>
      <w:pPr>
        <w:ind w:left="6120" w:hanging="360"/>
      </w:pPr>
      <w:rPr>
        <w:rFonts w:ascii="Wingdings" w:hAnsi="Wingdings" w:hint="default"/>
      </w:rPr>
    </w:lvl>
  </w:abstractNum>
  <w:abstractNum w:abstractNumId="16" w15:restartNumberingAfterBreak="0">
    <w:nsid w:val="35FB2F09"/>
    <w:multiLevelType w:val="hybridMultilevel"/>
    <w:tmpl w:val="2B8AD28C"/>
    <w:lvl w:ilvl="0" w:tplc="E846619C">
      <w:start w:val="2"/>
      <w:numFmt w:val="upperLetter"/>
      <w:lvlText w:val="%1."/>
      <w:lvlJc w:val="left"/>
      <w:pPr>
        <w:ind w:left="1145" w:hanging="360"/>
      </w:pPr>
      <w:rPr>
        <w:rFonts w:hint="default"/>
      </w:rPr>
    </w:lvl>
    <w:lvl w:ilvl="1" w:tplc="08090019" w:tentative="1">
      <w:start w:val="1"/>
      <w:numFmt w:val="lowerLetter"/>
      <w:lvlText w:val="%2."/>
      <w:lvlJc w:val="left"/>
      <w:pPr>
        <w:ind w:left="1865" w:hanging="360"/>
      </w:pPr>
    </w:lvl>
    <w:lvl w:ilvl="2" w:tplc="0809001B" w:tentative="1">
      <w:start w:val="1"/>
      <w:numFmt w:val="lowerRoman"/>
      <w:lvlText w:val="%3."/>
      <w:lvlJc w:val="right"/>
      <w:pPr>
        <w:ind w:left="2585" w:hanging="180"/>
      </w:pPr>
    </w:lvl>
    <w:lvl w:ilvl="3" w:tplc="0809000F" w:tentative="1">
      <w:start w:val="1"/>
      <w:numFmt w:val="decimal"/>
      <w:lvlText w:val="%4."/>
      <w:lvlJc w:val="left"/>
      <w:pPr>
        <w:ind w:left="3305" w:hanging="360"/>
      </w:pPr>
    </w:lvl>
    <w:lvl w:ilvl="4" w:tplc="08090019" w:tentative="1">
      <w:start w:val="1"/>
      <w:numFmt w:val="lowerLetter"/>
      <w:lvlText w:val="%5."/>
      <w:lvlJc w:val="left"/>
      <w:pPr>
        <w:ind w:left="4025" w:hanging="360"/>
      </w:pPr>
    </w:lvl>
    <w:lvl w:ilvl="5" w:tplc="0809001B" w:tentative="1">
      <w:start w:val="1"/>
      <w:numFmt w:val="lowerRoman"/>
      <w:lvlText w:val="%6."/>
      <w:lvlJc w:val="right"/>
      <w:pPr>
        <w:ind w:left="4745" w:hanging="180"/>
      </w:pPr>
    </w:lvl>
    <w:lvl w:ilvl="6" w:tplc="0809000F" w:tentative="1">
      <w:start w:val="1"/>
      <w:numFmt w:val="decimal"/>
      <w:lvlText w:val="%7."/>
      <w:lvlJc w:val="left"/>
      <w:pPr>
        <w:ind w:left="5465" w:hanging="360"/>
      </w:pPr>
    </w:lvl>
    <w:lvl w:ilvl="7" w:tplc="08090019" w:tentative="1">
      <w:start w:val="1"/>
      <w:numFmt w:val="lowerLetter"/>
      <w:lvlText w:val="%8."/>
      <w:lvlJc w:val="left"/>
      <w:pPr>
        <w:ind w:left="6185" w:hanging="360"/>
      </w:pPr>
    </w:lvl>
    <w:lvl w:ilvl="8" w:tplc="0809001B" w:tentative="1">
      <w:start w:val="1"/>
      <w:numFmt w:val="lowerRoman"/>
      <w:lvlText w:val="%9."/>
      <w:lvlJc w:val="right"/>
      <w:pPr>
        <w:ind w:left="6905" w:hanging="180"/>
      </w:pPr>
    </w:lvl>
  </w:abstractNum>
  <w:abstractNum w:abstractNumId="17" w15:restartNumberingAfterBreak="0">
    <w:nsid w:val="36F03E8E"/>
    <w:multiLevelType w:val="hybridMultilevel"/>
    <w:tmpl w:val="A9D4B6E0"/>
    <w:lvl w:ilvl="0" w:tplc="63064BB6">
      <w:start w:val="1"/>
      <w:numFmt w:val="bullet"/>
      <w:lvlText w:val=""/>
      <w:lvlJc w:val="left"/>
      <w:pPr>
        <w:ind w:left="360" w:hanging="360"/>
      </w:pPr>
      <w:rPr>
        <w:rFonts w:ascii="Symbol" w:hAnsi="Symbol" w:hint="default"/>
      </w:rPr>
    </w:lvl>
    <w:lvl w:ilvl="1" w:tplc="FC5264D0">
      <w:start w:val="1"/>
      <w:numFmt w:val="bullet"/>
      <w:lvlText w:val="o"/>
      <w:lvlJc w:val="left"/>
      <w:pPr>
        <w:ind w:left="1080" w:hanging="360"/>
      </w:pPr>
      <w:rPr>
        <w:rFonts w:ascii="Courier New" w:hAnsi="Courier New" w:hint="default"/>
      </w:rPr>
    </w:lvl>
    <w:lvl w:ilvl="2" w:tplc="FA343FC4">
      <w:start w:val="1"/>
      <w:numFmt w:val="bullet"/>
      <w:lvlText w:val=""/>
      <w:lvlJc w:val="left"/>
      <w:pPr>
        <w:ind w:left="1800" w:hanging="360"/>
      </w:pPr>
      <w:rPr>
        <w:rFonts w:ascii="Wingdings" w:hAnsi="Wingdings" w:hint="default"/>
      </w:rPr>
    </w:lvl>
    <w:lvl w:ilvl="3" w:tplc="9F5AB540">
      <w:start w:val="1"/>
      <w:numFmt w:val="bullet"/>
      <w:lvlText w:val=""/>
      <w:lvlJc w:val="left"/>
      <w:pPr>
        <w:ind w:left="2520" w:hanging="360"/>
      </w:pPr>
      <w:rPr>
        <w:rFonts w:ascii="Symbol" w:hAnsi="Symbol" w:hint="default"/>
      </w:rPr>
    </w:lvl>
    <w:lvl w:ilvl="4" w:tplc="0DC241DA">
      <w:start w:val="1"/>
      <w:numFmt w:val="bullet"/>
      <w:lvlText w:val="o"/>
      <w:lvlJc w:val="left"/>
      <w:pPr>
        <w:ind w:left="3240" w:hanging="360"/>
      </w:pPr>
      <w:rPr>
        <w:rFonts w:ascii="Courier New" w:hAnsi="Courier New" w:hint="default"/>
      </w:rPr>
    </w:lvl>
    <w:lvl w:ilvl="5" w:tplc="9BDAA7EE">
      <w:start w:val="1"/>
      <w:numFmt w:val="bullet"/>
      <w:lvlText w:val=""/>
      <w:lvlJc w:val="left"/>
      <w:pPr>
        <w:ind w:left="3960" w:hanging="360"/>
      </w:pPr>
      <w:rPr>
        <w:rFonts w:ascii="Wingdings" w:hAnsi="Wingdings" w:hint="default"/>
      </w:rPr>
    </w:lvl>
    <w:lvl w:ilvl="6" w:tplc="D6D895EE">
      <w:start w:val="1"/>
      <w:numFmt w:val="bullet"/>
      <w:lvlText w:val=""/>
      <w:lvlJc w:val="left"/>
      <w:pPr>
        <w:ind w:left="4680" w:hanging="360"/>
      </w:pPr>
      <w:rPr>
        <w:rFonts w:ascii="Symbol" w:hAnsi="Symbol" w:hint="default"/>
      </w:rPr>
    </w:lvl>
    <w:lvl w:ilvl="7" w:tplc="33F0F36C">
      <w:start w:val="1"/>
      <w:numFmt w:val="bullet"/>
      <w:lvlText w:val="o"/>
      <w:lvlJc w:val="left"/>
      <w:pPr>
        <w:ind w:left="5400" w:hanging="360"/>
      </w:pPr>
      <w:rPr>
        <w:rFonts w:ascii="Courier New" w:hAnsi="Courier New" w:hint="default"/>
      </w:rPr>
    </w:lvl>
    <w:lvl w:ilvl="8" w:tplc="F71CAC68">
      <w:start w:val="1"/>
      <w:numFmt w:val="bullet"/>
      <w:lvlText w:val=""/>
      <w:lvlJc w:val="left"/>
      <w:pPr>
        <w:ind w:left="6120" w:hanging="360"/>
      </w:pPr>
      <w:rPr>
        <w:rFonts w:ascii="Wingdings" w:hAnsi="Wingdings" w:hint="default"/>
      </w:rPr>
    </w:lvl>
  </w:abstractNum>
  <w:abstractNum w:abstractNumId="18" w15:restartNumberingAfterBreak="0">
    <w:nsid w:val="38BC512A"/>
    <w:multiLevelType w:val="hybridMultilevel"/>
    <w:tmpl w:val="F83A5810"/>
    <w:lvl w:ilvl="0" w:tplc="0C000001">
      <w:start w:val="1"/>
      <w:numFmt w:val="bullet"/>
      <w:lvlText w:val=""/>
      <w:lvlJc w:val="left"/>
      <w:pPr>
        <w:ind w:left="720" w:hanging="360"/>
      </w:pPr>
      <w:rPr>
        <w:rFonts w:ascii="Symbol" w:hAnsi="Symbol"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19" w15:restartNumberingAfterBreak="0">
    <w:nsid w:val="391812CE"/>
    <w:multiLevelType w:val="hybridMultilevel"/>
    <w:tmpl w:val="2954D204"/>
    <w:lvl w:ilvl="0" w:tplc="81D0A388">
      <w:start w:val="1"/>
      <w:numFmt w:val="bullet"/>
      <w:lvlText w:val=""/>
      <w:lvlJc w:val="left"/>
      <w:pPr>
        <w:ind w:left="1080" w:hanging="360"/>
      </w:pPr>
      <w:rPr>
        <w:rFonts w:ascii="Symbol" w:hAnsi="Symbol"/>
      </w:rPr>
    </w:lvl>
    <w:lvl w:ilvl="1" w:tplc="331ACAC6">
      <w:start w:val="1"/>
      <w:numFmt w:val="bullet"/>
      <w:lvlText w:val=""/>
      <w:lvlJc w:val="left"/>
      <w:pPr>
        <w:ind w:left="1080" w:hanging="360"/>
      </w:pPr>
      <w:rPr>
        <w:rFonts w:ascii="Symbol" w:hAnsi="Symbol"/>
      </w:rPr>
    </w:lvl>
    <w:lvl w:ilvl="2" w:tplc="8A64AB20">
      <w:start w:val="1"/>
      <w:numFmt w:val="bullet"/>
      <w:lvlText w:val=""/>
      <w:lvlJc w:val="left"/>
      <w:pPr>
        <w:ind w:left="1080" w:hanging="360"/>
      </w:pPr>
      <w:rPr>
        <w:rFonts w:ascii="Symbol" w:hAnsi="Symbol"/>
      </w:rPr>
    </w:lvl>
    <w:lvl w:ilvl="3" w:tplc="7E9A66D0">
      <w:start w:val="1"/>
      <w:numFmt w:val="bullet"/>
      <w:lvlText w:val=""/>
      <w:lvlJc w:val="left"/>
      <w:pPr>
        <w:ind w:left="1080" w:hanging="360"/>
      </w:pPr>
      <w:rPr>
        <w:rFonts w:ascii="Symbol" w:hAnsi="Symbol"/>
      </w:rPr>
    </w:lvl>
    <w:lvl w:ilvl="4" w:tplc="A760A076">
      <w:start w:val="1"/>
      <w:numFmt w:val="bullet"/>
      <w:lvlText w:val=""/>
      <w:lvlJc w:val="left"/>
      <w:pPr>
        <w:ind w:left="1080" w:hanging="360"/>
      </w:pPr>
      <w:rPr>
        <w:rFonts w:ascii="Symbol" w:hAnsi="Symbol"/>
      </w:rPr>
    </w:lvl>
    <w:lvl w:ilvl="5" w:tplc="4502ADE2">
      <w:start w:val="1"/>
      <w:numFmt w:val="bullet"/>
      <w:lvlText w:val=""/>
      <w:lvlJc w:val="left"/>
      <w:pPr>
        <w:ind w:left="1080" w:hanging="360"/>
      </w:pPr>
      <w:rPr>
        <w:rFonts w:ascii="Symbol" w:hAnsi="Symbol"/>
      </w:rPr>
    </w:lvl>
    <w:lvl w:ilvl="6" w:tplc="46D001BC">
      <w:start w:val="1"/>
      <w:numFmt w:val="bullet"/>
      <w:lvlText w:val=""/>
      <w:lvlJc w:val="left"/>
      <w:pPr>
        <w:ind w:left="1080" w:hanging="360"/>
      </w:pPr>
      <w:rPr>
        <w:rFonts w:ascii="Symbol" w:hAnsi="Symbol"/>
      </w:rPr>
    </w:lvl>
    <w:lvl w:ilvl="7" w:tplc="CE5E8B82">
      <w:start w:val="1"/>
      <w:numFmt w:val="bullet"/>
      <w:lvlText w:val=""/>
      <w:lvlJc w:val="left"/>
      <w:pPr>
        <w:ind w:left="1080" w:hanging="360"/>
      </w:pPr>
      <w:rPr>
        <w:rFonts w:ascii="Symbol" w:hAnsi="Symbol"/>
      </w:rPr>
    </w:lvl>
    <w:lvl w:ilvl="8" w:tplc="72882E44">
      <w:start w:val="1"/>
      <w:numFmt w:val="bullet"/>
      <w:lvlText w:val=""/>
      <w:lvlJc w:val="left"/>
      <w:pPr>
        <w:ind w:left="1080" w:hanging="360"/>
      </w:pPr>
      <w:rPr>
        <w:rFonts w:ascii="Symbol" w:hAnsi="Symbol"/>
      </w:rPr>
    </w:lvl>
  </w:abstractNum>
  <w:abstractNum w:abstractNumId="20" w15:restartNumberingAfterBreak="0">
    <w:nsid w:val="39DF6748"/>
    <w:multiLevelType w:val="hybridMultilevel"/>
    <w:tmpl w:val="E50E0EC2"/>
    <w:lvl w:ilvl="0" w:tplc="10000001">
      <w:start w:val="1"/>
      <w:numFmt w:val="bullet"/>
      <w:lvlText w:val=""/>
      <w:lvlJc w:val="left"/>
      <w:pPr>
        <w:ind w:left="360" w:hanging="360"/>
      </w:pPr>
      <w:rPr>
        <w:rFonts w:ascii="Symbol" w:hAnsi="Symbol" w:hint="default"/>
      </w:rPr>
    </w:lvl>
    <w:lvl w:ilvl="1" w:tplc="10000003" w:tentative="1">
      <w:start w:val="1"/>
      <w:numFmt w:val="bullet"/>
      <w:lvlText w:val="o"/>
      <w:lvlJc w:val="left"/>
      <w:pPr>
        <w:ind w:left="1080" w:hanging="360"/>
      </w:pPr>
      <w:rPr>
        <w:rFonts w:ascii="Courier New" w:hAnsi="Courier New" w:cs="Courier New" w:hint="default"/>
      </w:rPr>
    </w:lvl>
    <w:lvl w:ilvl="2" w:tplc="10000005" w:tentative="1">
      <w:start w:val="1"/>
      <w:numFmt w:val="bullet"/>
      <w:lvlText w:val=""/>
      <w:lvlJc w:val="left"/>
      <w:pPr>
        <w:ind w:left="1800" w:hanging="360"/>
      </w:pPr>
      <w:rPr>
        <w:rFonts w:ascii="Wingdings" w:hAnsi="Wingdings" w:hint="default"/>
      </w:rPr>
    </w:lvl>
    <w:lvl w:ilvl="3" w:tplc="10000001" w:tentative="1">
      <w:start w:val="1"/>
      <w:numFmt w:val="bullet"/>
      <w:lvlText w:val=""/>
      <w:lvlJc w:val="left"/>
      <w:pPr>
        <w:ind w:left="2520" w:hanging="360"/>
      </w:pPr>
      <w:rPr>
        <w:rFonts w:ascii="Symbol" w:hAnsi="Symbol" w:hint="default"/>
      </w:rPr>
    </w:lvl>
    <w:lvl w:ilvl="4" w:tplc="10000003" w:tentative="1">
      <w:start w:val="1"/>
      <w:numFmt w:val="bullet"/>
      <w:lvlText w:val="o"/>
      <w:lvlJc w:val="left"/>
      <w:pPr>
        <w:ind w:left="3240" w:hanging="360"/>
      </w:pPr>
      <w:rPr>
        <w:rFonts w:ascii="Courier New" w:hAnsi="Courier New" w:cs="Courier New" w:hint="default"/>
      </w:rPr>
    </w:lvl>
    <w:lvl w:ilvl="5" w:tplc="10000005" w:tentative="1">
      <w:start w:val="1"/>
      <w:numFmt w:val="bullet"/>
      <w:lvlText w:val=""/>
      <w:lvlJc w:val="left"/>
      <w:pPr>
        <w:ind w:left="3960" w:hanging="360"/>
      </w:pPr>
      <w:rPr>
        <w:rFonts w:ascii="Wingdings" w:hAnsi="Wingdings" w:hint="default"/>
      </w:rPr>
    </w:lvl>
    <w:lvl w:ilvl="6" w:tplc="10000001" w:tentative="1">
      <w:start w:val="1"/>
      <w:numFmt w:val="bullet"/>
      <w:lvlText w:val=""/>
      <w:lvlJc w:val="left"/>
      <w:pPr>
        <w:ind w:left="4680" w:hanging="360"/>
      </w:pPr>
      <w:rPr>
        <w:rFonts w:ascii="Symbol" w:hAnsi="Symbol" w:hint="default"/>
      </w:rPr>
    </w:lvl>
    <w:lvl w:ilvl="7" w:tplc="10000003" w:tentative="1">
      <w:start w:val="1"/>
      <w:numFmt w:val="bullet"/>
      <w:lvlText w:val="o"/>
      <w:lvlJc w:val="left"/>
      <w:pPr>
        <w:ind w:left="5400" w:hanging="360"/>
      </w:pPr>
      <w:rPr>
        <w:rFonts w:ascii="Courier New" w:hAnsi="Courier New" w:cs="Courier New" w:hint="default"/>
      </w:rPr>
    </w:lvl>
    <w:lvl w:ilvl="8" w:tplc="10000005" w:tentative="1">
      <w:start w:val="1"/>
      <w:numFmt w:val="bullet"/>
      <w:lvlText w:val=""/>
      <w:lvlJc w:val="left"/>
      <w:pPr>
        <w:ind w:left="6120" w:hanging="360"/>
      </w:pPr>
      <w:rPr>
        <w:rFonts w:ascii="Wingdings" w:hAnsi="Wingdings" w:hint="default"/>
      </w:rPr>
    </w:lvl>
  </w:abstractNum>
  <w:abstractNum w:abstractNumId="21" w15:restartNumberingAfterBreak="0">
    <w:nsid w:val="401D2881"/>
    <w:multiLevelType w:val="hybridMultilevel"/>
    <w:tmpl w:val="C5E6A160"/>
    <w:lvl w:ilvl="0" w:tplc="7CB47EA0">
      <w:start w:val="1"/>
      <w:numFmt w:val="bullet"/>
      <w:lvlText w:val=""/>
      <w:lvlJc w:val="left"/>
      <w:pPr>
        <w:ind w:left="360" w:hanging="360"/>
      </w:pPr>
      <w:rPr>
        <w:rFonts w:ascii="Symbol" w:hAnsi="Symbol" w:hint="default"/>
      </w:rPr>
    </w:lvl>
    <w:lvl w:ilvl="1" w:tplc="389AD34A">
      <w:start w:val="1"/>
      <w:numFmt w:val="bullet"/>
      <w:lvlText w:val="o"/>
      <w:lvlJc w:val="left"/>
      <w:pPr>
        <w:ind w:left="1080" w:hanging="360"/>
      </w:pPr>
      <w:rPr>
        <w:rFonts w:ascii="Courier New" w:hAnsi="Courier New" w:hint="default"/>
      </w:rPr>
    </w:lvl>
    <w:lvl w:ilvl="2" w:tplc="465EE54A">
      <w:start w:val="1"/>
      <w:numFmt w:val="bullet"/>
      <w:lvlText w:val=""/>
      <w:lvlJc w:val="left"/>
      <w:pPr>
        <w:ind w:left="1800" w:hanging="360"/>
      </w:pPr>
      <w:rPr>
        <w:rFonts w:ascii="Wingdings" w:hAnsi="Wingdings" w:hint="default"/>
      </w:rPr>
    </w:lvl>
    <w:lvl w:ilvl="3" w:tplc="E94EE6C0">
      <w:start w:val="1"/>
      <w:numFmt w:val="bullet"/>
      <w:lvlText w:val=""/>
      <w:lvlJc w:val="left"/>
      <w:pPr>
        <w:ind w:left="2520" w:hanging="360"/>
      </w:pPr>
      <w:rPr>
        <w:rFonts w:ascii="Symbol" w:hAnsi="Symbol" w:hint="default"/>
      </w:rPr>
    </w:lvl>
    <w:lvl w:ilvl="4" w:tplc="0B3E9446">
      <w:start w:val="1"/>
      <w:numFmt w:val="bullet"/>
      <w:lvlText w:val="o"/>
      <w:lvlJc w:val="left"/>
      <w:pPr>
        <w:ind w:left="3240" w:hanging="360"/>
      </w:pPr>
      <w:rPr>
        <w:rFonts w:ascii="Courier New" w:hAnsi="Courier New" w:hint="default"/>
      </w:rPr>
    </w:lvl>
    <w:lvl w:ilvl="5" w:tplc="AE50E1F8">
      <w:start w:val="1"/>
      <w:numFmt w:val="bullet"/>
      <w:lvlText w:val=""/>
      <w:lvlJc w:val="left"/>
      <w:pPr>
        <w:ind w:left="3960" w:hanging="360"/>
      </w:pPr>
      <w:rPr>
        <w:rFonts w:ascii="Wingdings" w:hAnsi="Wingdings" w:hint="default"/>
      </w:rPr>
    </w:lvl>
    <w:lvl w:ilvl="6" w:tplc="AA6EC9FC">
      <w:start w:val="1"/>
      <w:numFmt w:val="bullet"/>
      <w:lvlText w:val=""/>
      <w:lvlJc w:val="left"/>
      <w:pPr>
        <w:ind w:left="4680" w:hanging="360"/>
      </w:pPr>
      <w:rPr>
        <w:rFonts w:ascii="Symbol" w:hAnsi="Symbol" w:hint="default"/>
      </w:rPr>
    </w:lvl>
    <w:lvl w:ilvl="7" w:tplc="729C4E14">
      <w:start w:val="1"/>
      <w:numFmt w:val="bullet"/>
      <w:lvlText w:val="o"/>
      <w:lvlJc w:val="left"/>
      <w:pPr>
        <w:ind w:left="5400" w:hanging="360"/>
      </w:pPr>
      <w:rPr>
        <w:rFonts w:ascii="Courier New" w:hAnsi="Courier New" w:hint="default"/>
      </w:rPr>
    </w:lvl>
    <w:lvl w:ilvl="8" w:tplc="DBF02210">
      <w:start w:val="1"/>
      <w:numFmt w:val="bullet"/>
      <w:lvlText w:val=""/>
      <w:lvlJc w:val="left"/>
      <w:pPr>
        <w:ind w:left="6120" w:hanging="360"/>
      </w:pPr>
      <w:rPr>
        <w:rFonts w:ascii="Wingdings" w:hAnsi="Wingdings" w:hint="default"/>
      </w:rPr>
    </w:lvl>
  </w:abstractNum>
  <w:abstractNum w:abstractNumId="22" w15:restartNumberingAfterBreak="0">
    <w:nsid w:val="4A0743AB"/>
    <w:multiLevelType w:val="hybridMultilevel"/>
    <w:tmpl w:val="5DD63CBC"/>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23" w15:restartNumberingAfterBreak="0">
    <w:nsid w:val="4B6A534F"/>
    <w:multiLevelType w:val="hybridMultilevel"/>
    <w:tmpl w:val="9AF63AD8"/>
    <w:lvl w:ilvl="0" w:tplc="10000001">
      <w:start w:val="1"/>
      <w:numFmt w:val="bullet"/>
      <w:lvlText w:val=""/>
      <w:lvlJc w:val="left"/>
      <w:pPr>
        <w:ind w:left="360" w:hanging="360"/>
      </w:pPr>
      <w:rPr>
        <w:rFonts w:ascii="Symbol" w:hAnsi="Symbol" w:hint="default"/>
      </w:rPr>
    </w:lvl>
    <w:lvl w:ilvl="1" w:tplc="10000003" w:tentative="1">
      <w:start w:val="1"/>
      <w:numFmt w:val="bullet"/>
      <w:lvlText w:val="o"/>
      <w:lvlJc w:val="left"/>
      <w:pPr>
        <w:ind w:left="1080" w:hanging="360"/>
      </w:pPr>
      <w:rPr>
        <w:rFonts w:ascii="Courier New" w:hAnsi="Courier New" w:cs="Courier New" w:hint="default"/>
      </w:rPr>
    </w:lvl>
    <w:lvl w:ilvl="2" w:tplc="10000005" w:tentative="1">
      <w:start w:val="1"/>
      <w:numFmt w:val="bullet"/>
      <w:lvlText w:val=""/>
      <w:lvlJc w:val="left"/>
      <w:pPr>
        <w:ind w:left="1800" w:hanging="360"/>
      </w:pPr>
      <w:rPr>
        <w:rFonts w:ascii="Wingdings" w:hAnsi="Wingdings" w:hint="default"/>
      </w:rPr>
    </w:lvl>
    <w:lvl w:ilvl="3" w:tplc="10000001" w:tentative="1">
      <w:start w:val="1"/>
      <w:numFmt w:val="bullet"/>
      <w:lvlText w:val=""/>
      <w:lvlJc w:val="left"/>
      <w:pPr>
        <w:ind w:left="2520" w:hanging="360"/>
      </w:pPr>
      <w:rPr>
        <w:rFonts w:ascii="Symbol" w:hAnsi="Symbol" w:hint="default"/>
      </w:rPr>
    </w:lvl>
    <w:lvl w:ilvl="4" w:tplc="10000003" w:tentative="1">
      <w:start w:val="1"/>
      <w:numFmt w:val="bullet"/>
      <w:lvlText w:val="o"/>
      <w:lvlJc w:val="left"/>
      <w:pPr>
        <w:ind w:left="3240" w:hanging="360"/>
      </w:pPr>
      <w:rPr>
        <w:rFonts w:ascii="Courier New" w:hAnsi="Courier New" w:cs="Courier New" w:hint="default"/>
      </w:rPr>
    </w:lvl>
    <w:lvl w:ilvl="5" w:tplc="10000005" w:tentative="1">
      <w:start w:val="1"/>
      <w:numFmt w:val="bullet"/>
      <w:lvlText w:val=""/>
      <w:lvlJc w:val="left"/>
      <w:pPr>
        <w:ind w:left="3960" w:hanging="360"/>
      </w:pPr>
      <w:rPr>
        <w:rFonts w:ascii="Wingdings" w:hAnsi="Wingdings" w:hint="default"/>
      </w:rPr>
    </w:lvl>
    <w:lvl w:ilvl="6" w:tplc="10000001" w:tentative="1">
      <w:start w:val="1"/>
      <w:numFmt w:val="bullet"/>
      <w:lvlText w:val=""/>
      <w:lvlJc w:val="left"/>
      <w:pPr>
        <w:ind w:left="4680" w:hanging="360"/>
      </w:pPr>
      <w:rPr>
        <w:rFonts w:ascii="Symbol" w:hAnsi="Symbol" w:hint="default"/>
      </w:rPr>
    </w:lvl>
    <w:lvl w:ilvl="7" w:tplc="10000003" w:tentative="1">
      <w:start w:val="1"/>
      <w:numFmt w:val="bullet"/>
      <w:lvlText w:val="o"/>
      <w:lvlJc w:val="left"/>
      <w:pPr>
        <w:ind w:left="5400" w:hanging="360"/>
      </w:pPr>
      <w:rPr>
        <w:rFonts w:ascii="Courier New" w:hAnsi="Courier New" w:cs="Courier New" w:hint="default"/>
      </w:rPr>
    </w:lvl>
    <w:lvl w:ilvl="8" w:tplc="10000005" w:tentative="1">
      <w:start w:val="1"/>
      <w:numFmt w:val="bullet"/>
      <w:lvlText w:val=""/>
      <w:lvlJc w:val="left"/>
      <w:pPr>
        <w:ind w:left="6120" w:hanging="360"/>
      </w:pPr>
      <w:rPr>
        <w:rFonts w:ascii="Wingdings" w:hAnsi="Wingdings" w:hint="default"/>
      </w:rPr>
    </w:lvl>
  </w:abstractNum>
  <w:abstractNum w:abstractNumId="24" w15:restartNumberingAfterBreak="0">
    <w:nsid w:val="4C286061"/>
    <w:multiLevelType w:val="hybridMultilevel"/>
    <w:tmpl w:val="4EBCEAA2"/>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25" w15:restartNumberingAfterBreak="0">
    <w:nsid w:val="4DAB6B08"/>
    <w:multiLevelType w:val="hybridMultilevel"/>
    <w:tmpl w:val="8CD8D87C"/>
    <w:lvl w:ilvl="0" w:tplc="0C0A000F">
      <w:start w:val="1"/>
      <w:numFmt w:val="decimal"/>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26" w15:restartNumberingAfterBreak="0">
    <w:nsid w:val="4DD35126"/>
    <w:multiLevelType w:val="multilevel"/>
    <w:tmpl w:val="A4B2B8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4FCB5851"/>
    <w:multiLevelType w:val="hybridMultilevel"/>
    <w:tmpl w:val="9A02BA40"/>
    <w:lvl w:ilvl="0" w:tplc="0C000001">
      <w:start w:val="1"/>
      <w:numFmt w:val="bullet"/>
      <w:lvlText w:val=""/>
      <w:lvlJc w:val="left"/>
      <w:pPr>
        <w:ind w:left="720" w:hanging="360"/>
      </w:pPr>
      <w:rPr>
        <w:rFonts w:ascii="Symbol" w:hAnsi="Symbol"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28" w15:restartNumberingAfterBreak="0">
    <w:nsid w:val="53F411D2"/>
    <w:multiLevelType w:val="hybridMultilevel"/>
    <w:tmpl w:val="912A890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57A777F8"/>
    <w:multiLevelType w:val="hybridMultilevel"/>
    <w:tmpl w:val="BF6C115A"/>
    <w:lvl w:ilvl="0" w:tplc="9F3C405E">
      <w:start w:val="1"/>
      <w:numFmt w:val="decimal"/>
      <w:pStyle w:val="SIT-NUMBER-LIST"/>
      <w:lvlText w:val="%1."/>
      <w:lvlJc w:val="left"/>
      <w:pPr>
        <w:ind w:left="1287" w:hanging="360"/>
      </w:pPr>
      <w:rPr>
        <w:rFonts w:hint="default"/>
        <w:color w:val="FF684D"/>
      </w:rPr>
    </w:lvl>
    <w:lvl w:ilvl="1" w:tplc="080C0019" w:tentative="1">
      <w:start w:val="1"/>
      <w:numFmt w:val="lowerLetter"/>
      <w:lvlText w:val="%2."/>
      <w:lvlJc w:val="left"/>
      <w:pPr>
        <w:ind w:left="2007" w:hanging="360"/>
      </w:pPr>
    </w:lvl>
    <w:lvl w:ilvl="2" w:tplc="080C001B" w:tentative="1">
      <w:start w:val="1"/>
      <w:numFmt w:val="lowerRoman"/>
      <w:lvlText w:val="%3."/>
      <w:lvlJc w:val="right"/>
      <w:pPr>
        <w:ind w:left="2727" w:hanging="180"/>
      </w:pPr>
    </w:lvl>
    <w:lvl w:ilvl="3" w:tplc="080C000F" w:tentative="1">
      <w:start w:val="1"/>
      <w:numFmt w:val="decimal"/>
      <w:lvlText w:val="%4."/>
      <w:lvlJc w:val="left"/>
      <w:pPr>
        <w:ind w:left="3447" w:hanging="360"/>
      </w:pPr>
    </w:lvl>
    <w:lvl w:ilvl="4" w:tplc="080C0019" w:tentative="1">
      <w:start w:val="1"/>
      <w:numFmt w:val="lowerLetter"/>
      <w:lvlText w:val="%5."/>
      <w:lvlJc w:val="left"/>
      <w:pPr>
        <w:ind w:left="4167" w:hanging="360"/>
      </w:pPr>
    </w:lvl>
    <w:lvl w:ilvl="5" w:tplc="080C001B" w:tentative="1">
      <w:start w:val="1"/>
      <w:numFmt w:val="lowerRoman"/>
      <w:lvlText w:val="%6."/>
      <w:lvlJc w:val="right"/>
      <w:pPr>
        <w:ind w:left="4887" w:hanging="180"/>
      </w:pPr>
    </w:lvl>
    <w:lvl w:ilvl="6" w:tplc="080C000F" w:tentative="1">
      <w:start w:val="1"/>
      <w:numFmt w:val="decimal"/>
      <w:lvlText w:val="%7."/>
      <w:lvlJc w:val="left"/>
      <w:pPr>
        <w:ind w:left="5607" w:hanging="360"/>
      </w:pPr>
    </w:lvl>
    <w:lvl w:ilvl="7" w:tplc="080C0019" w:tentative="1">
      <w:start w:val="1"/>
      <w:numFmt w:val="lowerLetter"/>
      <w:lvlText w:val="%8."/>
      <w:lvlJc w:val="left"/>
      <w:pPr>
        <w:ind w:left="6327" w:hanging="360"/>
      </w:pPr>
    </w:lvl>
    <w:lvl w:ilvl="8" w:tplc="080C001B" w:tentative="1">
      <w:start w:val="1"/>
      <w:numFmt w:val="lowerRoman"/>
      <w:lvlText w:val="%9."/>
      <w:lvlJc w:val="right"/>
      <w:pPr>
        <w:ind w:left="7047" w:hanging="180"/>
      </w:pPr>
    </w:lvl>
  </w:abstractNum>
  <w:abstractNum w:abstractNumId="30" w15:restartNumberingAfterBreak="0">
    <w:nsid w:val="57F81AF8"/>
    <w:multiLevelType w:val="hybridMultilevel"/>
    <w:tmpl w:val="092E64D2"/>
    <w:lvl w:ilvl="0" w:tplc="10000001">
      <w:start w:val="1"/>
      <w:numFmt w:val="bullet"/>
      <w:lvlText w:val=""/>
      <w:lvlJc w:val="left"/>
      <w:pPr>
        <w:ind w:left="360" w:hanging="360"/>
      </w:pPr>
      <w:rPr>
        <w:rFonts w:ascii="Symbol" w:hAnsi="Symbol" w:hint="default"/>
      </w:rPr>
    </w:lvl>
    <w:lvl w:ilvl="1" w:tplc="10000003" w:tentative="1">
      <w:start w:val="1"/>
      <w:numFmt w:val="bullet"/>
      <w:lvlText w:val="o"/>
      <w:lvlJc w:val="left"/>
      <w:pPr>
        <w:ind w:left="1080" w:hanging="360"/>
      </w:pPr>
      <w:rPr>
        <w:rFonts w:ascii="Courier New" w:hAnsi="Courier New" w:cs="Courier New" w:hint="default"/>
      </w:rPr>
    </w:lvl>
    <w:lvl w:ilvl="2" w:tplc="10000005" w:tentative="1">
      <w:start w:val="1"/>
      <w:numFmt w:val="bullet"/>
      <w:lvlText w:val=""/>
      <w:lvlJc w:val="left"/>
      <w:pPr>
        <w:ind w:left="1800" w:hanging="360"/>
      </w:pPr>
      <w:rPr>
        <w:rFonts w:ascii="Wingdings" w:hAnsi="Wingdings" w:hint="default"/>
      </w:rPr>
    </w:lvl>
    <w:lvl w:ilvl="3" w:tplc="10000001" w:tentative="1">
      <w:start w:val="1"/>
      <w:numFmt w:val="bullet"/>
      <w:lvlText w:val=""/>
      <w:lvlJc w:val="left"/>
      <w:pPr>
        <w:ind w:left="2520" w:hanging="360"/>
      </w:pPr>
      <w:rPr>
        <w:rFonts w:ascii="Symbol" w:hAnsi="Symbol" w:hint="default"/>
      </w:rPr>
    </w:lvl>
    <w:lvl w:ilvl="4" w:tplc="10000003" w:tentative="1">
      <w:start w:val="1"/>
      <w:numFmt w:val="bullet"/>
      <w:lvlText w:val="o"/>
      <w:lvlJc w:val="left"/>
      <w:pPr>
        <w:ind w:left="3240" w:hanging="360"/>
      </w:pPr>
      <w:rPr>
        <w:rFonts w:ascii="Courier New" w:hAnsi="Courier New" w:cs="Courier New" w:hint="default"/>
      </w:rPr>
    </w:lvl>
    <w:lvl w:ilvl="5" w:tplc="10000005" w:tentative="1">
      <w:start w:val="1"/>
      <w:numFmt w:val="bullet"/>
      <w:lvlText w:val=""/>
      <w:lvlJc w:val="left"/>
      <w:pPr>
        <w:ind w:left="3960" w:hanging="360"/>
      </w:pPr>
      <w:rPr>
        <w:rFonts w:ascii="Wingdings" w:hAnsi="Wingdings" w:hint="default"/>
      </w:rPr>
    </w:lvl>
    <w:lvl w:ilvl="6" w:tplc="10000001" w:tentative="1">
      <w:start w:val="1"/>
      <w:numFmt w:val="bullet"/>
      <w:lvlText w:val=""/>
      <w:lvlJc w:val="left"/>
      <w:pPr>
        <w:ind w:left="4680" w:hanging="360"/>
      </w:pPr>
      <w:rPr>
        <w:rFonts w:ascii="Symbol" w:hAnsi="Symbol" w:hint="default"/>
      </w:rPr>
    </w:lvl>
    <w:lvl w:ilvl="7" w:tplc="10000003" w:tentative="1">
      <w:start w:val="1"/>
      <w:numFmt w:val="bullet"/>
      <w:lvlText w:val="o"/>
      <w:lvlJc w:val="left"/>
      <w:pPr>
        <w:ind w:left="5400" w:hanging="360"/>
      </w:pPr>
      <w:rPr>
        <w:rFonts w:ascii="Courier New" w:hAnsi="Courier New" w:cs="Courier New" w:hint="default"/>
      </w:rPr>
    </w:lvl>
    <w:lvl w:ilvl="8" w:tplc="10000005" w:tentative="1">
      <w:start w:val="1"/>
      <w:numFmt w:val="bullet"/>
      <w:lvlText w:val=""/>
      <w:lvlJc w:val="left"/>
      <w:pPr>
        <w:ind w:left="6120" w:hanging="360"/>
      </w:pPr>
      <w:rPr>
        <w:rFonts w:ascii="Wingdings" w:hAnsi="Wingdings" w:hint="default"/>
      </w:rPr>
    </w:lvl>
  </w:abstractNum>
  <w:abstractNum w:abstractNumId="31" w15:restartNumberingAfterBreak="0">
    <w:nsid w:val="5E3C743F"/>
    <w:multiLevelType w:val="hybridMultilevel"/>
    <w:tmpl w:val="C4C44E2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66853D7D"/>
    <w:multiLevelType w:val="hybridMultilevel"/>
    <w:tmpl w:val="63E02650"/>
    <w:lvl w:ilvl="0" w:tplc="0C000001">
      <w:start w:val="1"/>
      <w:numFmt w:val="bullet"/>
      <w:lvlText w:val=""/>
      <w:lvlJc w:val="left"/>
      <w:pPr>
        <w:ind w:left="720" w:hanging="360"/>
      </w:pPr>
      <w:rPr>
        <w:rFonts w:ascii="Symbol" w:hAnsi="Symbol"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33" w15:restartNumberingAfterBreak="0">
    <w:nsid w:val="68CA4C91"/>
    <w:multiLevelType w:val="hybridMultilevel"/>
    <w:tmpl w:val="39DAB9C8"/>
    <w:lvl w:ilvl="0" w:tplc="0C0A000F">
      <w:start w:val="1"/>
      <w:numFmt w:val="decimal"/>
      <w:lvlText w:val="%1."/>
      <w:lvlJc w:val="left"/>
      <w:pPr>
        <w:ind w:left="720" w:hanging="360"/>
      </w:p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34" w15:restartNumberingAfterBreak="0">
    <w:nsid w:val="69C33706"/>
    <w:multiLevelType w:val="hybridMultilevel"/>
    <w:tmpl w:val="4518F952"/>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35" w15:restartNumberingAfterBreak="0">
    <w:nsid w:val="6A23069F"/>
    <w:multiLevelType w:val="hybridMultilevel"/>
    <w:tmpl w:val="95984CF8"/>
    <w:lvl w:ilvl="0" w:tplc="2132069C">
      <w:start w:val="1"/>
      <w:numFmt w:val="decimal"/>
      <w:lvlText w:val="%1."/>
      <w:lvlJc w:val="left"/>
      <w:pPr>
        <w:ind w:left="720" w:hanging="360"/>
      </w:pPr>
    </w:lvl>
    <w:lvl w:ilvl="1" w:tplc="D8444A52">
      <w:start w:val="1"/>
      <w:numFmt w:val="lowerLetter"/>
      <w:lvlText w:val="%2."/>
      <w:lvlJc w:val="left"/>
      <w:pPr>
        <w:ind w:left="1440" w:hanging="360"/>
      </w:pPr>
    </w:lvl>
    <w:lvl w:ilvl="2" w:tplc="853E4574">
      <w:start w:val="1"/>
      <w:numFmt w:val="lowerRoman"/>
      <w:lvlText w:val="%3."/>
      <w:lvlJc w:val="right"/>
      <w:pPr>
        <w:ind w:left="2160" w:hanging="180"/>
      </w:pPr>
    </w:lvl>
    <w:lvl w:ilvl="3" w:tplc="ECA041CC">
      <w:start w:val="1"/>
      <w:numFmt w:val="decimal"/>
      <w:lvlText w:val="%4."/>
      <w:lvlJc w:val="left"/>
      <w:pPr>
        <w:ind w:left="2880" w:hanging="360"/>
      </w:pPr>
    </w:lvl>
    <w:lvl w:ilvl="4" w:tplc="9D1483BE">
      <w:start w:val="1"/>
      <w:numFmt w:val="lowerLetter"/>
      <w:lvlText w:val="%5."/>
      <w:lvlJc w:val="left"/>
      <w:pPr>
        <w:ind w:left="3600" w:hanging="360"/>
      </w:pPr>
    </w:lvl>
    <w:lvl w:ilvl="5" w:tplc="8FBE0182">
      <w:start w:val="1"/>
      <w:numFmt w:val="lowerRoman"/>
      <w:lvlText w:val="%6."/>
      <w:lvlJc w:val="right"/>
      <w:pPr>
        <w:ind w:left="4320" w:hanging="180"/>
      </w:pPr>
    </w:lvl>
    <w:lvl w:ilvl="6" w:tplc="41361DD6">
      <w:start w:val="1"/>
      <w:numFmt w:val="decimal"/>
      <w:lvlText w:val="%7."/>
      <w:lvlJc w:val="left"/>
      <w:pPr>
        <w:ind w:left="5040" w:hanging="360"/>
      </w:pPr>
    </w:lvl>
    <w:lvl w:ilvl="7" w:tplc="21D073AE">
      <w:start w:val="1"/>
      <w:numFmt w:val="lowerLetter"/>
      <w:lvlText w:val="%8."/>
      <w:lvlJc w:val="left"/>
      <w:pPr>
        <w:ind w:left="5760" w:hanging="360"/>
      </w:pPr>
    </w:lvl>
    <w:lvl w:ilvl="8" w:tplc="5C0A41E8">
      <w:start w:val="1"/>
      <w:numFmt w:val="lowerRoman"/>
      <w:lvlText w:val="%9."/>
      <w:lvlJc w:val="right"/>
      <w:pPr>
        <w:ind w:left="6480" w:hanging="180"/>
      </w:pPr>
    </w:lvl>
  </w:abstractNum>
  <w:abstractNum w:abstractNumId="36" w15:restartNumberingAfterBreak="0">
    <w:nsid w:val="6AE11796"/>
    <w:multiLevelType w:val="hybridMultilevel"/>
    <w:tmpl w:val="106A1AC4"/>
    <w:lvl w:ilvl="0" w:tplc="0C000001">
      <w:start w:val="1"/>
      <w:numFmt w:val="bullet"/>
      <w:lvlText w:val=""/>
      <w:lvlJc w:val="left"/>
      <w:pPr>
        <w:ind w:left="720" w:hanging="360"/>
      </w:pPr>
      <w:rPr>
        <w:rFonts w:ascii="Symbol" w:hAnsi="Symbol"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37" w15:restartNumberingAfterBreak="0">
    <w:nsid w:val="731A08D3"/>
    <w:multiLevelType w:val="hybridMultilevel"/>
    <w:tmpl w:val="9322F0D2"/>
    <w:lvl w:ilvl="0" w:tplc="0C0A0015">
      <w:start w:val="1"/>
      <w:numFmt w:val="upperLetter"/>
      <w:lvlText w:val="%1."/>
      <w:lvlJc w:val="left"/>
      <w:pPr>
        <w:ind w:left="1145" w:hanging="360"/>
      </w:pPr>
      <w:rPr>
        <w:rFonts w:hint="default"/>
        <w:color w:val="2A2A2B"/>
      </w:rPr>
    </w:lvl>
    <w:lvl w:ilvl="1" w:tplc="08090003" w:tentative="1">
      <w:start w:val="1"/>
      <w:numFmt w:val="bullet"/>
      <w:lvlText w:val="o"/>
      <w:lvlJc w:val="left"/>
      <w:pPr>
        <w:ind w:left="1865" w:hanging="360"/>
      </w:pPr>
      <w:rPr>
        <w:rFonts w:ascii="Courier New" w:hAnsi="Courier New" w:cs="Courier New" w:hint="default"/>
      </w:rPr>
    </w:lvl>
    <w:lvl w:ilvl="2" w:tplc="08090005" w:tentative="1">
      <w:start w:val="1"/>
      <w:numFmt w:val="bullet"/>
      <w:lvlText w:val=""/>
      <w:lvlJc w:val="left"/>
      <w:pPr>
        <w:ind w:left="2585" w:hanging="360"/>
      </w:pPr>
      <w:rPr>
        <w:rFonts w:ascii="Wingdings" w:hAnsi="Wingdings" w:hint="default"/>
      </w:rPr>
    </w:lvl>
    <w:lvl w:ilvl="3" w:tplc="08090001" w:tentative="1">
      <w:start w:val="1"/>
      <w:numFmt w:val="bullet"/>
      <w:lvlText w:val=""/>
      <w:lvlJc w:val="left"/>
      <w:pPr>
        <w:ind w:left="3305" w:hanging="360"/>
      </w:pPr>
      <w:rPr>
        <w:rFonts w:ascii="Symbol" w:hAnsi="Symbol" w:hint="default"/>
      </w:rPr>
    </w:lvl>
    <w:lvl w:ilvl="4" w:tplc="08090003" w:tentative="1">
      <w:start w:val="1"/>
      <w:numFmt w:val="bullet"/>
      <w:lvlText w:val="o"/>
      <w:lvlJc w:val="left"/>
      <w:pPr>
        <w:ind w:left="4025" w:hanging="360"/>
      </w:pPr>
      <w:rPr>
        <w:rFonts w:ascii="Courier New" w:hAnsi="Courier New" w:cs="Courier New" w:hint="default"/>
      </w:rPr>
    </w:lvl>
    <w:lvl w:ilvl="5" w:tplc="08090005" w:tentative="1">
      <w:start w:val="1"/>
      <w:numFmt w:val="bullet"/>
      <w:lvlText w:val=""/>
      <w:lvlJc w:val="left"/>
      <w:pPr>
        <w:ind w:left="4745" w:hanging="360"/>
      </w:pPr>
      <w:rPr>
        <w:rFonts w:ascii="Wingdings" w:hAnsi="Wingdings" w:hint="default"/>
      </w:rPr>
    </w:lvl>
    <w:lvl w:ilvl="6" w:tplc="08090001" w:tentative="1">
      <w:start w:val="1"/>
      <w:numFmt w:val="bullet"/>
      <w:lvlText w:val=""/>
      <w:lvlJc w:val="left"/>
      <w:pPr>
        <w:ind w:left="5465" w:hanging="360"/>
      </w:pPr>
      <w:rPr>
        <w:rFonts w:ascii="Symbol" w:hAnsi="Symbol" w:hint="default"/>
      </w:rPr>
    </w:lvl>
    <w:lvl w:ilvl="7" w:tplc="08090003" w:tentative="1">
      <w:start w:val="1"/>
      <w:numFmt w:val="bullet"/>
      <w:lvlText w:val="o"/>
      <w:lvlJc w:val="left"/>
      <w:pPr>
        <w:ind w:left="6185" w:hanging="360"/>
      </w:pPr>
      <w:rPr>
        <w:rFonts w:ascii="Courier New" w:hAnsi="Courier New" w:cs="Courier New" w:hint="default"/>
      </w:rPr>
    </w:lvl>
    <w:lvl w:ilvl="8" w:tplc="08090005" w:tentative="1">
      <w:start w:val="1"/>
      <w:numFmt w:val="bullet"/>
      <w:lvlText w:val=""/>
      <w:lvlJc w:val="left"/>
      <w:pPr>
        <w:ind w:left="6905" w:hanging="360"/>
      </w:pPr>
      <w:rPr>
        <w:rFonts w:ascii="Wingdings" w:hAnsi="Wingdings" w:hint="default"/>
      </w:rPr>
    </w:lvl>
  </w:abstractNum>
  <w:abstractNum w:abstractNumId="38" w15:restartNumberingAfterBreak="0">
    <w:nsid w:val="7835A621"/>
    <w:multiLevelType w:val="hybridMultilevel"/>
    <w:tmpl w:val="42E822F0"/>
    <w:lvl w:ilvl="0" w:tplc="D8F6DD82">
      <w:start w:val="1"/>
      <w:numFmt w:val="bullet"/>
      <w:lvlText w:val=""/>
      <w:lvlJc w:val="left"/>
      <w:pPr>
        <w:ind w:left="360" w:hanging="360"/>
      </w:pPr>
      <w:rPr>
        <w:rFonts w:ascii="Symbol" w:hAnsi="Symbol" w:hint="default"/>
      </w:rPr>
    </w:lvl>
    <w:lvl w:ilvl="1" w:tplc="60EA6A82">
      <w:start w:val="1"/>
      <w:numFmt w:val="bullet"/>
      <w:lvlText w:val="o"/>
      <w:lvlJc w:val="left"/>
      <w:pPr>
        <w:ind w:left="1080" w:hanging="360"/>
      </w:pPr>
      <w:rPr>
        <w:rFonts w:ascii="Courier New" w:hAnsi="Courier New" w:hint="default"/>
      </w:rPr>
    </w:lvl>
    <w:lvl w:ilvl="2" w:tplc="70E22932">
      <w:start w:val="1"/>
      <w:numFmt w:val="bullet"/>
      <w:lvlText w:val=""/>
      <w:lvlJc w:val="left"/>
      <w:pPr>
        <w:ind w:left="1800" w:hanging="360"/>
      </w:pPr>
      <w:rPr>
        <w:rFonts w:ascii="Wingdings" w:hAnsi="Wingdings" w:hint="default"/>
      </w:rPr>
    </w:lvl>
    <w:lvl w:ilvl="3" w:tplc="ED8E1EE0">
      <w:start w:val="1"/>
      <w:numFmt w:val="bullet"/>
      <w:lvlText w:val=""/>
      <w:lvlJc w:val="left"/>
      <w:pPr>
        <w:ind w:left="2520" w:hanging="360"/>
      </w:pPr>
      <w:rPr>
        <w:rFonts w:ascii="Symbol" w:hAnsi="Symbol" w:hint="default"/>
      </w:rPr>
    </w:lvl>
    <w:lvl w:ilvl="4" w:tplc="CCFC6A56">
      <w:start w:val="1"/>
      <w:numFmt w:val="bullet"/>
      <w:lvlText w:val="o"/>
      <w:lvlJc w:val="left"/>
      <w:pPr>
        <w:ind w:left="3240" w:hanging="360"/>
      </w:pPr>
      <w:rPr>
        <w:rFonts w:ascii="Courier New" w:hAnsi="Courier New" w:hint="default"/>
      </w:rPr>
    </w:lvl>
    <w:lvl w:ilvl="5" w:tplc="E97CB850">
      <w:start w:val="1"/>
      <w:numFmt w:val="bullet"/>
      <w:lvlText w:val=""/>
      <w:lvlJc w:val="left"/>
      <w:pPr>
        <w:ind w:left="3960" w:hanging="360"/>
      </w:pPr>
      <w:rPr>
        <w:rFonts w:ascii="Wingdings" w:hAnsi="Wingdings" w:hint="default"/>
      </w:rPr>
    </w:lvl>
    <w:lvl w:ilvl="6" w:tplc="84B248BE">
      <w:start w:val="1"/>
      <w:numFmt w:val="bullet"/>
      <w:lvlText w:val=""/>
      <w:lvlJc w:val="left"/>
      <w:pPr>
        <w:ind w:left="4680" w:hanging="360"/>
      </w:pPr>
      <w:rPr>
        <w:rFonts w:ascii="Symbol" w:hAnsi="Symbol" w:hint="default"/>
      </w:rPr>
    </w:lvl>
    <w:lvl w:ilvl="7" w:tplc="21367308">
      <w:start w:val="1"/>
      <w:numFmt w:val="bullet"/>
      <w:lvlText w:val="o"/>
      <w:lvlJc w:val="left"/>
      <w:pPr>
        <w:ind w:left="5400" w:hanging="360"/>
      </w:pPr>
      <w:rPr>
        <w:rFonts w:ascii="Courier New" w:hAnsi="Courier New" w:hint="default"/>
      </w:rPr>
    </w:lvl>
    <w:lvl w:ilvl="8" w:tplc="96FCC714">
      <w:start w:val="1"/>
      <w:numFmt w:val="bullet"/>
      <w:lvlText w:val=""/>
      <w:lvlJc w:val="left"/>
      <w:pPr>
        <w:ind w:left="6120" w:hanging="360"/>
      </w:pPr>
      <w:rPr>
        <w:rFonts w:ascii="Wingdings" w:hAnsi="Wingdings" w:hint="default"/>
      </w:rPr>
    </w:lvl>
  </w:abstractNum>
  <w:abstractNum w:abstractNumId="39" w15:restartNumberingAfterBreak="0">
    <w:nsid w:val="793942C0"/>
    <w:multiLevelType w:val="hybridMultilevel"/>
    <w:tmpl w:val="F9606F48"/>
    <w:lvl w:ilvl="0" w:tplc="0403000F">
      <w:start w:val="1"/>
      <w:numFmt w:val="decimal"/>
      <w:lvlText w:val="%1."/>
      <w:lvlJc w:val="left"/>
      <w:pPr>
        <w:ind w:left="720" w:hanging="360"/>
      </w:pPr>
      <w:rPr>
        <w:rFonts w:hint="default"/>
      </w:rPr>
    </w:lvl>
    <w:lvl w:ilvl="1" w:tplc="04030019" w:tentative="1">
      <w:start w:val="1"/>
      <w:numFmt w:val="lowerLetter"/>
      <w:lvlText w:val="%2."/>
      <w:lvlJc w:val="left"/>
      <w:pPr>
        <w:ind w:left="1440" w:hanging="360"/>
      </w:pPr>
    </w:lvl>
    <w:lvl w:ilvl="2" w:tplc="0403001B" w:tentative="1">
      <w:start w:val="1"/>
      <w:numFmt w:val="lowerRoman"/>
      <w:lvlText w:val="%3."/>
      <w:lvlJc w:val="right"/>
      <w:pPr>
        <w:ind w:left="2160" w:hanging="180"/>
      </w:pPr>
    </w:lvl>
    <w:lvl w:ilvl="3" w:tplc="0403000F" w:tentative="1">
      <w:start w:val="1"/>
      <w:numFmt w:val="decimal"/>
      <w:lvlText w:val="%4."/>
      <w:lvlJc w:val="left"/>
      <w:pPr>
        <w:ind w:left="2880" w:hanging="360"/>
      </w:pPr>
    </w:lvl>
    <w:lvl w:ilvl="4" w:tplc="04030019" w:tentative="1">
      <w:start w:val="1"/>
      <w:numFmt w:val="lowerLetter"/>
      <w:lvlText w:val="%5."/>
      <w:lvlJc w:val="left"/>
      <w:pPr>
        <w:ind w:left="3600" w:hanging="360"/>
      </w:pPr>
    </w:lvl>
    <w:lvl w:ilvl="5" w:tplc="0403001B" w:tentative="1">
      <w:start w:val="1"/>
      <w:numFmt w:val="lowerRoman"/>
      <w:lvlText w:val="%6."/>
      <w:lvlJc w:val="right"/>
      <w:pPr>
        <w:ind w:left="4320" w:hanging="180"/>
      </w:pPr>
    </w:lvl>
    <w:lvl w:ilvl="6" w:tplc="0403000F" w:tentative="1">
      <w:start w:val="1"/>
      <w:numFmt w:val="decimal"/>
      <w:lvlText w:val="%7."/>
      <w:lvlJc w:val="left"/>
      <w:pPr>
        <w:ind w:left="5040" w:hanging="360"/>
      </w:pPr>
    </w:lvl>
    <w:lvl w:ilvl="7" w:tplc="04030019" w:tentative="1">
      <w:start w:val="1"/>
      <w:numFmt w:val="lowerLetter"/>
      <w:lvlText w:val="%8."/>
      <w:lvlJc w:val="left"/>
      <w:pPr>
        <w:ind w:left="5760" w:hanging="360"/>
      </w:pPr>
    </w:lvl>
    <w:lvl w:ilvl="8" w:tplc="0403001B" w:tentative="1">
      <w:start w:val="1"/>
      <w:numFmt w:val="lowerRoman"/>
      <w:lvlText w:val="%9."/>
      <w:lvlJc w:val="right"/>
      <w:pPr>
        <w:ind w:left="6480" w:hanging="180"/>
      </w:pPr>
    </w:lvl>
  </w:abstractNum>
  <w:abstractNum w:abstractNumId="40" w15:restartNumberingAfterBreak="0">
    <w:nsid w:val="7E055CB2"/>
    <w:multiLevelType w:val="hybridMultilevel"/>
    <w:tmpl w:val="C2803C34"/>
    <w:lvl w:ilvl="0" w:tplc="1FD475B2">
      <w:start w:val="1"/>
      <w:numFmt w:val="bullet"/>
      <w:lvlText w:val=""/>
      <w:lvlJc w:val="left"/>
      <w:pPr>
        <w:ind w:left="720" w:hanging="360"/>
      </w:pPr>
      <w:rPr>
        <w:rFonts w:ascii="Symbol" w:hAnsi="Symbol"/>
      </w:rPr>
    </w:lvl>
    <w:lvl w:ilvl="1" w:tplc="A79806C8">
      <w:start w:val="1"/>
      <w:numFmt w:val="bullet"/>
      <w:lvlText w:val=""/>
      <w:lvlJc w:val="left"/>
      <w:pPr>
        <w:ind w:left="720" w:hanging="360"/>
      </w:pPr>
      <w:rPr>
        <w:rFonts w:ascii="Symbol" w:hAnsi="Symbol"/>
      </w:rPr>
    </w:lvl>
    <w:lvl w:ilvl="2" w:tplc="7B2EF38C">
      <w:start w:val="1"/>
      <w:numFmt w:val="bullet"/>
      <w:lvlText w:val=""/>
      <w:lvlJc w:val="left"/>
      <w:pPr>
        <w:ind w:left="720" w:hanging="360"/>
      </w:pPr>
      <w:rPr>
        <w:rFonts w:ascii="Symbol" w:hAnsi="Symbol"/>
      </w:rPr>
    </w:lvl>
    <w:lvl w:ilvl="3" w:tplc="E33875CA">
      <w:start w:val="1"/>
      <w:numFmt w:val="bullet"/>
      <w:lvlText w:val=""/>
      <w:lvlJc w:val="left"/>
      <w:pPr>
        <w:ind w:left="720" w:hanging="360"/>
      </w:pPr>
      <w:rPr>
        <w:rFonts w:ascii="Symbol" w:hAnsi="Symbol"/>
      </w:rPr>
    </w:lvl>
    <w:lvl w:ilvl="4" w:tplc="2F96FF68">
      <w:start w:val="1"/>
      <w:numFmt w:val="bullet"/>
      <w:lvlText w:val=""/>
      <w:lvlJc w:val="left"/>
      <w:pPr>
        <w:ind w:left="720" w:hanging="360"/>
      </w:pPr>
      <w:rPr>
        <w:rFonts w:ascii="Symbol" w:hAnsi="Symbol"/>
      </w:rPr>
    </w:lvl>
    <w:lvl w:ilvl="5" w:tplc="BE0A40FC">
      <w:start w:val="1"/>
      <w:numFmt w:val="bullet"/>
      <w:lvlText w:val=""/>
      <w:lvlJc w:val="left"/>
      <w:pPr>
        <w:ind w:left="720" w:hanging="360"/>
      </w:pPr>
      <w:rPr>
        <w:rFonts w:ascii="Symbol" w:hAnsi="Symbol"/>
      </w:rPr>
    </w:lvl>
    <w:lvl w:ilvl="6" w:tplc="8C948688">
      <w:start w:val="1"/>
      <w:numFmt w:val="bullet"/>
      <w:lvlText w:val=""/>
      <w:lvlJc w:val="left"/>
      <w:pPr>
        <w:ind w:left="720" w:hanging="360"/>
      </w:pPr>
      <w:rPr>
        <w:rFonts w:ascii="Symbol" w:hAnsi="Symbol"/>
      </w:rPr>
    </w:lvl>
    <w:lvl w:ilvl="7" w:tplc="8EFE1C36">
      <w:start w:val="1"/>
      <w:numFmt w:val="bullet"/>
      <w:lvlText w:val=""/>
      <w:lvlJc w:val="left"/>
      <w:pPr>
        <w:ind w:left="720" w:hanging="360"/>
      </w:pPr>
      <w:rPr>
        <w:rFonts w:ascii="Symbol" w:hAnsi="Symbol"/>
      </w:rPr>
    </w:lvl>
    <w:lvl w:ilvl="8" w:tplc="A6F8E6BE">
      <w:start w:val="1"/>
      <w:numFmt w:val="bullet"/>
      <w:lvlText w:val=""/>
      <w:lvlJc w:val="left"/>
      <w:pPr>
        <w:ind w:left="720" w:hanging="360"/>
      </w:pPr>
      <w:rPr>
        <w:rFonts w:ascii="Symbol" w:hAnsi="Symbol"/>
      </w:rPr>
    </w:lvl>
  </w:abstractNum>
  <w:num w:numId="1" w16cid:durableId="1407191535">
    <w:abstractNumId w:val="0"/>
  </w:num>
  <w:num w:numId="2" w16cid:durableId="1816527571">
    <w:abstractNumId w:val="26"/>
  </w:num>
  <w:num w:numId="3" w16cid:durableId="422843894">
    <w:abstractNumId w:val="37"/>
  </w:num>
  <w:num w:numId="4" w16cid:durableId="1011103666">
    <w:abstractNumId w:val="16"/>
  </w:num>
  <w:num w:numId="5" w16cid:durableId="1530677632">
    <w:abstractNumId w:val="39"/>
  </w:num>
  <w:num w:numId="6" w16cid:durableId="601962274">
    <w:abstractNumId w:val="29"/>
  </w:num>
  <w:num w:numId="7" w16cid:durableId="153760892">
    <w:abstractNumId w:val="11"/>
  </w:num>
  <w:num w:numId="8" w16cid:durableId="1320229836">
    <w:abstractNumId w:val="31"/>
  </w:num>
  <w:num w:numId="9" w16cid:durableId="1612054691">
    <w:abstractNumId w:val="1"/>
  </w:num>
  <w:num w:numId="10" w16cid:durableId="213589910">
    <w:abstractNumId w:val="3"/>
  </w:num>
  <w:num w:numId="11" w16cid:durableId="610286879">
    <w:abstractNumId w:val="2"/>
  </w:num>
  <w:num w:numId="12" w16cid:durableId="1500656085">
    <w:abstractNumId w:val="27"/>
  </w:num>
  <w:num w:numId="13" w16cid:durableId="274752875">
    <w:abstractNumId w:val="12"/>
  </w:num>
  <w:num w:numId="14" w16cid:durableId="450367943">
    <w:abstractNumId w:val="32"/>
  </w:num>
  <w:num w:numId="15" w16cid:durableId="1977644692">
    <w:abstractNumId w:val="36"/>
  </w:num>
  <w:num w:numId="16" w16cid:durableId="837768621">
    <w:abstractNumId w:val="18"/>
  </w:num>
  <w:num w:numId="17" w16cid:durableId="685403244">
    <w:abstractNumId w:val="28"/>
  </w:num>
  <w:num w:numId="18" w16cid:durableId="1073357237">
    <w:abstractNumId w:val="5"/>
  </w:num>
  <w:num w:numId="19" w16cid:durableId="1307929178">
    <w:abstractNumId w:val="24"/>
  </w:num>
  <w:num w:numId="20" w16cid:durableId="1191870130">
    <w:abstractNumId w:val="22"/>
  </w:num>
  <w:num w:numId="21" w16cid:durableId="1434858123">
    <w:abstractNumId w:val="6"/>
  </w:num>
  <w:num w:numId="22" w16cid:durableId="1167399819">
    <w:abstractNumId w:val="34"/>
  </w:num>
  <w:num w:numId="23" w16cid:durableId="1466697138">
    <w:abstractNumId w:val="14"/>
  </w:num>
  <w:num w:numId="24" w16cid:durableId="76246529">
    <w:abstractNumId w:val="13"/>
  </w:num>
  <w:num w:numId="25" w16cid:durableId="998579588">
    <w:abstractNumId w:val="7"/>
  </w:num>
  <w:num w:numId="26" w16cid:durableId="1565601967">
    <w:abstractNumId w:val="15"/>
  </w:num>
  <w:num w:numId="27" w16cid:durableId="552930765">
    <w:abstractNumId w:val="19"/>
  </w:num>
  <w:num w:numId="28" w16cid:durableId="1644236348">
    <w:abstractNumId w:val="40"/>
  </w:num>
  <w:num w:numId="29" w16cid:durableId="2100324469">
    <w:abstractNumId w:val="38"/>
  </w:num>
  <w:num w:numId="30" w16cid:durableId="1600679431">
    <w:abstractNumId w:val="17"/>
  </w:num>
  <w:num w:numId="31" w16cid:durableId="641158238">
    <w:abstractNumId w:val="21"/>
  </w:num>
  <w:num w:numId="32" w16cid:durableId="422579707">
    <w:abstractNumId w:val="30"/>
  </w:num>
  <w:num w:numId="33" w16cid:durableId="2006660691">
    <w:abstractNumId w:val="23"/>
  </w:num>
  <w:num w:numId="34" w16cid:durableId="1119565772">
    <w:abstractNumId w:val="20"/>
  </w:num>
  <w:num w:numId="35" w16cid:durableId="165949522">
    <w:abstractNumId w:val="4"/>
  </w:num>
  <w:num w:numId="36" w16cid:durableId="277638802">
    <w:abstractNumId w:val="35"/>
  </w:num>
  <w:num w:numId="37" w16cid:durableId="1380474085">
    <w:abstractNumId w:val="8"/>
  </w:num>
  <w:num w:numId="38" w16cid:durableId="2144882805">
    <w:abstractNumId w:val="9"/>
  </w:num>
  <w:num w:numId="39" w16cid:durableId="1937051528">
    <w:abstractNumId w:val="10"/>
  </w:num>
  <w:num w:numId="40" w16cid:durableId="1530877101">
    <w:abstractNumId w:val="25"/>
  </w:num>
  <w:num w:numId="41" w16cid:durableId="1132748318">
    <w:abstractNumId w:val="3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efaultTabStop w:val="720"/>
  <w:hyphenationZone w:val="425"/>
  <w:drawingGridHorizontalSpacing w:val="120"/>
  <w:displayHorizontalDrawingGridEvery w:val="2"/>
  <w:displayVerticalDrawingGridEvery w:val="2"/>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307ED"/>
    <w:rsid w:val="000003EE"/>
    <w:rsid w:val="00011349"/>
    <w:rsid w:val="00012EF0"/>
    <w:rsid w:val="00013AAA"/>
    <w:rsid w:val="00015927"/>
    <w:rsid w:val="0001726E"/>
    <w:rsid w:val="00021021"/>
    <w:rsid w:val="000277CC"/>
    <w:rsid w:val="000311CE"/>
    <w:rsid w:val="000412E6"/>
    <w:rsid w:val="000607FA"/>
    <w:rsid w:val="000615D0"/>
    <w:rsid w:val="00064C5D"/>
    <w:rsid w:val="00070DEE"/>
    <w:rsid w:val="00076928"/>
    <w:rsid w:val="00076CAC"/>
    <w:rsid w:val="00077CB2"/>
    <w:rsid w:val="00085FAB"/>
    <w:rsid w:val="000A4167"/>
    <w:rsid w:val="000C25F8"/>
    <w:rsid w:val="000C55AB"/>
    <w:rsid w:val="000C61F0"/>
    <w:rsid w:val="000D5100"/>
    <w:rsid w:val="000F0D61"/>
    <w:rsid w:val="000F67FB"/>
    <w:rsid w:val="00101C0F"/>
    <w:rsid w:val="0010571D"/>
    <w:rsid w:val="00106149"/>
    <w:rsid w:val="00116301"/>
    <w:rsid w:val="00120AF7"/>
    <w:rsid w:val="00121C12"/>
    <w:rsid w:val="00122325"/>
    <w:rsid w:val="00126B3A"/>
    <w:rsid w:val="00134060"/>
    <w:rsid w:val="001403F2"/>
    <w:rsid w:val="00145A3F"/>
    <w:rsid w:val="00150A9E"/>
    <w:rsid w:val="00155316"/>
    <w:rsid w:val="00156417"/>
    <w:rsid w:val="00161C3F"/>
    <w:rsid w:val="0016342B"/>
    <w:rsid w:val="00166A7F"/>
    <w:rsid w:val="00176A94"/>
    <w:rsid w:val="00180930"/>
    <w:rsid w:val="0018229B"/>
    <w:rsid w:val="00185173"/>
    <w:rsid w:val="00185194"/>
    <w:rsid w:val="00185C5F"/>
    <w:rsid w:val="001903F2"/>
    <w:rsid w:val="00190A4F"/>
    <w:rsid w:val="00193C9B"/>
    <w:rsid w:val="00194B7D"/>
    <w:rsid w:val="001A2969"/>
    <w:rsid w:val="001A4979"/>
    <w:rsid w:val="001A7B59"/>
    <w:rsid w:val="001B4726"/>
    <w:rsid w:val="001C36C3"/>
    <w:rsid w:val="001C4F3F"/>
    <w:rsid w:val="001C53EE"/>
    <w:rsid w:val="001C60FA"/>
    <w:rsid w:val="001D069F"/>
    <w:rsid w:val="001D377E"/>
    <w:rsid w:val="001E13E8"/>
    <w:rsid w:val="002008C9"/>
    <w:rsid w:val="00201B6F"/>
    <w:rsid w:val="00207F4B"/>
    <w:rsid w:val="0021017D"/>
    <w:rsid w:val="00215C81"/>
    <w:rsid w:val="00227960"/>
    <w:rsid w:val="002319E9"/>
    <w:rsid w:val="00240090"/>
    <w:rsid w:val="00244E2F"/>
    <w:rsid w:val="00246130"/>
    <w:rsid w:val="00247691"/>
    <w:rsid w:val="00251FBD"/>
    <w:rsid w:val="002568C2"/>
    <w:rsid w:val="00260EA8"/>
    <w:rsid w:val="002643CC"/>
    <w:rsid w:val="00266504"/>
    <w:rsid w:val="00272707"/>
    <w:rsid w:val="002738B9"/>
    <w:rsid w:val="002759EC"/>
    <w:rsid w:val="00282588"/>
    <w:rsid w:val="00285DB5"/>
    <w:rsid w:val="00294328"/>
    <w:rsid w:val="0029557F"/>
    <w:rsid w:val="00297D2B"/>
    <w:rsid w:val="00297E4B"/>
    <w:rsid w:val="002A01D5"/>
    <w:rsid w:val="002A71ED"/>
    <w:rsid w:val="002B1874"/>
    <w:rsid w:val="002C6956"/>
    <w:rsid w:val="002D401A"/>
    <w:rsid w:val="002D5346"/>
    <w:rsid w:val="002E02DA"/>
    <w:rsid w:val="002E4EB4"/>
    <w:rsid w:val="002E7E44"/>
    <w:rsid w:val="002F097E"/>
    <w:rsid w:val="002F1F3D"/>
    <w:rsid w:val="002F2585"/>
    <w:rsid w:val="002F349E"/>
    <w:rsid w:val="002F7121"/>
    <w:rsid w:val="00301C9B"/>
    <w:rsid w:val="003037D9"/>
    <w:rsid w:val="00303965"/>
    <w:rsid w:val="00321859"/>
    <w:rsid w:val="003343FB"/>
    <w:rsid w:val="0035071C"/>
    <w:rsid w:val="00351A2D"/>
    <w:rsid w:val="003548DD"/>
    <w:rsid w:val="0036203B"/>
    <w:rsid w:val="00376D50"/>
    <w:rsid w:val="00377600"/>
    <w:rsid w:val="0038166E"/>
    <w:rsid w:val="003829C2"/>
    <w:rsid w:val="003844C4"/>
    <w:rsid w:val="00384A30"/>
    <w:rsid w:val="00392929"/>
    <w:rsid w:val="003979FB"/>
    <w:rsid w:val="003A193E"/>
    <w:rsid w:val="003A26B8"/>
    <w:rsid w:val="003A2E0C"/>
    <w:rsid w:val="003A3164"/>
    <w:rsid w:val="003B1DAF"/>
    <w:rsid w:val="003B2AB3"/>
    <w:rsid w:val="003C31BF"/>
    <w:rsid w:val="003C73EA"/>
    <w:rsid w:val="003C760B"/>
    <w:rsid w:val="003D690E"/>
    <w:rsid w:val="003E59E1"/>
    <w:rsid w:val="003E73C6"/>
    <w:rsid w:val="003F0B1F"/>
    <w:rsid w:val="003F2D56"/>
    <w:rsid w:val="003F5906"/>
    <w:rsid w:val="00404024"/>
    <w:rsid w:val="004129FE"/>
    <w:rsid w:val="00412D48"/>
    <w:rsid w:val="00413D94"/>
    <w:rsid w:val="0042060D"/>
    <w:rsid w:val="00432831"/>
    <w:rsid w:val="00441F27"/>
    <w:rsid w:val="00442334"/>
    <w:rsid w:val="00444BA8"/>
    <w:rsid w:val="004513EB"/>
    <w:rsid w:val="00451FE3"/>
    <w:rsid w:val="00452F07"/>
    <w:rsid w:val="00453111"/>
    <w:rsid w:val="004549BB"/>
    <w:rsid w:val="00460460"/>
    <w:rsid w:val="00467517"/>
    <w:rsid w:val="004744A7"/>
    <w:rsid w:val="004749FC"/>
    <w:rsid w:val="00480FF2"/>
    <w:rsid w:val="00485204"/>
    <w:rsid w:val="00494907"/>
    <w:rsid w:val="004A097C"/>
    <w:rsid w:val="004A764F"/>
    <w:rsid w:val="004B1F5F"/>
    <w:rsid w:val="004B51F7"/>
    <w:rsid w:val="004B604A"/>
    <w:rsid w:val="004B748E"/>
    <w:rsid w:val="004C06F0"/>
    <w:rsid w:val="004C16AD"/>
    <w:rsid w:val="004D26A5"/>
    <w:rsid w:val="004D6C45"/>
    <w:rsid w:val="004E0550"/>
    <w:rsid w:val="004E0AD9"/>
    <w:rsid w:val="004E0F62"/>
    <w:rsid w:val="004F1C15"/>
    <w:rsid w:val="00500551"/>
    <w:rsid w:val="0050116E"/>
    <w:rsid w:val="00502CAC"/>
    <w:rsid w:val="00502EE2"/>
    <w:rsid w:val="00511D20"/>
    <w:rsid w:val="00512957"/>
    <w:rsid w:val="00515853"/>
    <w:rsid w:val="00517CEF"/>
    <w:rsid w:val="00535745"/>
    <w:rsid w:val="00536045"/>
    <w:rsid w:val="00536398"/>
    <w:rsid w:val="00541DE2"/>
    <w:rsid w:val="00546E27"/>
    <w:rsid w:val="00546F4A"/>
    <w:rsid w:val="00553798"/>
    <w:rsid w:val="0056798E"/>
    <w:rsid w:val="00577D5F"/>
    <w:rsid w:val="00586085"/>
    <w:rsid w:val="00586E74"/>
    <w:rsid w:val="00590903"/>
    <w:rsid w:val="0059105D"/>
    <w:rsid w:val="005937CD"/>
    <w:rsid w:val="00597193"/>
    <w:rsid w:val="00597E83"/>
    <w:rsid w:val="005C2A7D"/>
    <w:rsid w:val="005C2F96"/>
    <w:rsid w:val="005C6C26"/>
    <w:rsid w:val="005D2625"/>
    <w:rsid w:val="005E405A"/>
    <w:rsid w:val="005E49F0"/>
    <w:rsid w:val="005F2158"/>
    <w:rsid w:val="005F3033"/>
    <w:rsid w:val="005F6A3E"/>
    <w:rsid w:val="00603B95"/>
    <w:rsid w:val="00615165"/>
    <w:rsid w:val="00616775"/>
    <w:rsid w:val="006215B6"/>
    <w:rsid w:val="00630D2C"/>
    <w:rsid w:val="006352E4"/>
    <w:rsid w:val="00637858"/>
    <w:rsid w:val="00640E82"/>
    <w:rsid w:val="006413FD"/>
    <w:rsid w:val="00660EF8"/>
    <w:rsid w:val="00663439"/>
    <w:rsid w:val="00675E56"/>
    <w:rsid w:val="00677DB8"/>
    <w:rsid w:val="006820D7"/>
    <w:rsid w:val="00683B07"/>
    <w:rsid w:val="00694A25"/>
    <w:rsid w:val="006A1983"/>
    <w:rsid w:val="006A4614"/>
    <w:rsid w:val="006A762D"/>
    <w:rsid w:val="006A798B"/>
    <w:rsid w:val="006B1131"/>
    <w:rsid w:val="006B7E48"/>
    <w:rsid w:val="006C14D2"/>
    <w:rsid w:val="006C3DEB"/>
    <w:rsid w:val="006E2AC0"/>
    <w:rsid w:val="006F4A2A"/>
    <w:rsid w:val="00704598"/>
    <w:rsid w:val="00704EAB"/>
    <w:rsid w:val="0071002B"/>
    <w:rsid w:val="0071047F"/>
    <w:rsid w:val="00711400"/>
    <w:rsid w:val="00716B5B"/>
    <w:rsid w:val="007269AF"/>
    <w:rsid w:val="00750DFF"/>
    <w:rsid w:val="00750EB1"/>
    <w:rsid w:val="00753936"/>
    <w:rsid w:val="007557D1"/>
    <w:rsid w:val="007744EE"/>
    <w:rsid w:val="007850AD"/>
    <w:rsid w:val="00786E01"/>
    <w:rsid w:val="00794A28"/>
    <w:rsid w:val="007A4673"/>
    <w:rsid w:val="007A7D5D"/>
    <w:rsid w:val="007B1940"/>
    <w:rsid w:val="007C0883"/>
    <w:rsid w:val="007D1F59"/>
    <w:rsid w:val="007D33F4"/>
    <w:rsid w:val="007D4502"/>
    <w:rsid w:val="007D5ADB"/>
    <w:rsid w:val="007D7694"/>
    <w:rsid w:val="007E2740"/>
    <w:rsid w:val="007E6449"/>
    <w:rsid w:val="007F397F"/>
    <w:rsid w:val="007F5ED9"/>
    <w:rsid w:val="008202EA"/>
    <w:rsid w:val="008279E3"/>
    <w:rsid w:val="008307ED"/>
    <w:rsid w:val="00833D97"/>
    <w:rsid w:val="00840ED9"/>
    <w:rsid w:val="00846A09"/>
    <w:rsid w:val="00852C6F"/>
    <w:rsid w:val="00855C93"/>
    <w:rsid w:val="00856F83"/>
    <w:rsid w:val="00861324"/>
    <w:rsid w:val="00863E01"/>
    <w:rsid w:val="00866685"/>
    <w:rsid w:val="00882DA5"/>
    <w:rsid w:val="00896FE9"/>
    <w:rsid w:val="008A01F3"/>
    <w:rsid w:val="008A029B"/>
    <w:rsid w:val="008A590A"/>
    <w:rsid w:val="008B10E8"/>
    <w:rsid w:val="008D2826"/>
    <w:rsid w:val="008E1A5C"/>
    <w:rsid w:val="008E38EF"/>
    <w:rsid w:val="008F0518"/>
    <w:rsid w:val="008F649C"/>
    <w:rsid w:val="009008FE"/>
    <w:rsid w:val="00900E5D"/>
    <w:rsid w:val="009113E4"/>
    <w:rsid w:val="00913C90"/>
    <w:rsid w:val="00915A07"/>
    <w:rsid w:val="00916856"/>
    <w:rsid w:val="00933453"/>
    <w:rsid w:val="00933533"/>
    <w:rsid w:val="0093587F"/>
    <w:rsid w:val="00970228"/>
    <w:rsid w:val="00970809"/>
    <w:rsid w:val="009817F5"/>
    <w:rsid w:val="009A6BB9"/>
    <w:rsid w:val="009B58C0"/>
    <w:rsid w:val="009C599A"/>
    <w:rsid w:val="009E4F0B"/>
    <w:rsid w:val="009F1160"/>
    <w:rsid w:val="009F6442"/>
    <w:rsid w:val="009F766A"/>
    <w:rsid w:val="00A05837"/>
    <w:rsid w:val="00A1259B"/>
    <w:rsid w:val="00A208C4"/>
    <w:rsid w:val="00A243CB"/>
    <w:rsid w:val="00A250C5"/>
    <w:rsid w:val="00A33155"/>
    <w:rsid w:val="00A33BB6"/>
    <w:rsid w:val="00A35C46"/>
    <w:rsid w:val="00A371B9"/>
    <w:rsid w:val="00A41179"/>
    <w:rsid w:val="00A45BA1"/>
    <w:rsid w:val="00A558E3"/>
    <w:rsid w:val="00A55E11"/>
    <w:rsid w:val="00A62748"/>
    <w:rsid w:val="00A64D26"/>
    <w:rsid w:val="00A66141"/>
    <w:rsid w:val="00A702E8"/>
    <w:rsid w:val="00A72FDD"/>
    <w:rsid w:val="00A775DC"/>
    <w:rsid w:val="00A82636"/>
    <w:rsid w:val="00A831FC"/>
    <w:rsid w:val="00A86FA7"/>
    <w:rsid w:val="00A91B85"/>
    <w:rsid w:val="00A95BB9"/>
    <w:rsid w:val="00A975E7"/>
    <w:rsid w:val="00AA160B"/>
    <w:rsid w:val="00AB0307"/>
    <w:rsid w:val="00AB1686"/>
    <w:rsid w:val="00AB34C9"/>
    <w:rsid w:val="00AB4685"/>
    <w:rsid w:val="00AC49EC"/>
    <w:rsid w:val="00AD470E"/>
    <w:rsid w:val="00AE1523"/>
    <w:rsid w:val="00AE26FD"/>
    <w:rsid w:val="00AF169D"/>
    <w:rsid w:val="00AF3DAF"/>
    <w:rsid w:val="00AF52DF"/>
    <w:rsid w:val="00AF6A6E"/>
    <w:rsid w:val="00AF7360"/>
    <w:rsid w:val="00B0090F"/>
    <w:rsid w:val="00B13BA4"/>
    <w:rsid w:val="00B14C9D"/>
    <w:rsid w:val="00B579D0"/>
    <w:rsid w:val="00B70D45"/>
    <w:rsid w:val="00B75CC9"/>
    <w:rsid w:val="00B909BE"/>
    <w:rsid w:val="00B94E53"/>
    <w:rsid w:val="00BA4B46"/>
    <w:rsid w:val="00BA6C59"/>
    <w:rsid w:val="00BB0E29"/>
    <w:rsid w:val="00BC4446"/>
    <w:rsid w:val="00BD3CCC"/>
    <w:rsid w:val="00BD67EC"/>
    <w:rsid w:val="00BE1ED9"/>
    <w:rsid w:val="00BE3BC3"/>
    <w:rsid w:val="00BE5DB3"/>
    <w:rsid w:val="00BF1790"/>
    <w:rsid w:val="00BF31C6"/>
    <w:rsid w:val="00BF4278"/>
    <w:rsid w:val="00C04F75"/>
    <w:rsid w:val="00C166E8"/>
    <w:rsid w:val="00C25ABC"/>
    <w:rsid w:val="00C26871"/>
    <w:rsid w:val="00C26D6B"/>
    <w:rsid w:val="00C31A2A"/>
    <w:rsid w:val="00C34978"/>
    <w:rsid w:val="00C35DDB"/>
    <w:rsid w:val="00C37222"/>
    <w:rsid w:val="00C37FAC"/>
    <w:rsid w:val="00C428FF"/>
    <w:rsid w:val="00C53A3A"/>
    <w:rsid w:val="00C61CB4"/>
    <w:rsid w:val="00C654F1"/>
    <w:rsid w:val="00C65997"/>
    <w:rsid w:val="00C66E6C"/>
    <w:rsid w:val="00C672A6"/>
    <w:rsid w:val="00C903DF"/>
    <w:rsid w:val="00C90565"/>
    <w:rsid w:val="00C9099F"/>
    <w:rsid w:val="00C972CF"/>
    <w:rsid w:val="00C97D26"/>
    <w:rsid w:val="00CA3312"/>
    <w:rsid w:val="00CB19B0"/>
    <w:rsid w:val="00CD440B"/>
    <w:rsid w:val="00CE101D"/>
    <w:rsid w:val="00CE3030"/>
    <w:rsid w:val="00CF25B2"/>
    <w:rsid w:val="00CF6BAC"/>
    <w:rsid w:val="00D00D06"/>
    <w:rsid w:val="00D15A6D"/>
    <w:rsid w:val="00D17906"/>
    <w:rsid w:val="00D255F3"/>
    <w:rsid w:val="00D26FD6"/>
    <w:rsid w:val="00D46673"/>
    <w:rsid w:val="00D54BB0"/>
    <w:rsid w:val="00D5687E"/>
    <w:rsid w:val="00D57F10"/>
    <w:rsid w:val="00D729EE"/>
    <w:rsid w:val="00D7430A"/>
    <w:rsid w:val="00D76CB0"/>
    <w:rsid w:val="00D8166F"/>
    <w:rsid w:val="00D82E7D"/>
    <w:rsid w:val="00D82F8B"/>
    <w:rsid w:val="00D8461F"/>
    <w:rsid w:val="00D9001B"/>
    <w:rsid w:val="00D90D7E"/>
    <w:rsid w:val="00D9573D"/>
    <w:rsid w:val="00DA0407"/>
    <w:rsid w:val="00DB4300"/>
    <w:rsid w:val="00DB479A"/>
    <w:rsid w:val="00DC3C70"/>
    <w:rsid w:val="00DC6A73"/>
    <w:rsid w:val="00DC7100"/>
    <w:rsid w:val="00DC75D7"/>
    <w:rsid w:val="00DD0F25"/>
    <w:rsid w:val="00DD7423"/>
    <w:rsid w:val="00DE4097"/>
    <w:rsid w:val="00E20379"/>
    <w:rsid w:val="00E22B42"/>
    <w:rsid w:val="00E30708"/>
    <w:rsid w:val="00E343B3"/>
    <w:rsid w:val="00E35B23"/>
    <w:rsid w:val="00E45F5E"/>
    <w:rsid w:val="00E46617"/>
    <w:rsid w:val="00E4686C"/>
    <w:rsid w:val="00E75C97"/>
    <w:rsid w:val="00E839A2"/>
    <w:rsid w:val="00E87BB1"/>
    <w:rsid w:val="00E97319"/>
    <w:rsid w:val="00EA4BBF"/>
    <w:rsid w:val="00EA7FDE"/>
    <w:rsid w:val="00EB32B9"/>
    <w:rsid w:val="00EB6C6E"/>
    <w:rsid w:val="00EC54D8"/>
    <w:rsid w:val="00EC6748"/>
    <w:rsid w:val="00F047AC"/>
    <w:rsid w:val="00F13048"/>
    <w:rsid w:val="00F14323"/>
    <w:rsid w:val="00F16010"/>
    <w:rsid w:val="00F16E5C"/>
    <w:rsid w:val="00F253AB"/>
    <w:rsid w:val="00F26373"/>
    <w:rsid w:val="00F37913"/>
    <w:rsid w:val="00F47FB1"/>
    <w:rsid w:val="00F528D4"/>
    <w:rsid w:val="00F53F43"/>
    <w:rsid w:val="00F572FF"/>
    <w:rsid w:val="00F71915"/>
    <w:rsid w:val="00F779D3"/>
    <w:rsid w:val="00F8058E"/>
    <w:rsid w:val="00F81D96"/>
    <w:rsid w:val="00F81E38"/>
    <w:rsid w:val="00F8375D"/>
    <w:rsid w:val="00F96114"/>
    <w:rsid w:val="00FA184B"/>
    <w:rsid w:val="00FA2C50"/>
    <w:rsid w:val="00FB2E05"/>
    <w:rsid w:val="00FB53C1"/>
    <w:rsid w:val="00FB71E1"/>
    <w:rsid w:val="00FC2C6F"/>
    <w:rsid w:val="00FC5D17"/>
    <w:rsid w:val="00FD63CB"/>
    <w:rsid w:val="00FD651E"/>
    <w:rsid w:val="00FD77CE"/>
    <w:rsid w:val="00FE200B"/>
    <w:rsid w:val="00FE71A1"/>
    <w:rsid w:val="00FF05F9"/>
    <w:rsid w:val="00FF2258"/>
    <w:rsid w:val="1892865A"/>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5AABF08"/>
  <w15:docId w15:val="{837B3625-EF0E-443A-8EDF-1107F2E2499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13BA4"/>
    <w:pPr>
      <w:spacing w:after="0" w:line="240" w:lineRule="auto"/>
    </w:pPr>
    <w:rPr>
      <w:rFonts w:ascii="Poppins" w:eastAsia="Cambria" w:hAnsi="Poppins" w:cs="Times New Roman"/>
      <w:sz w:val="20"/>
      <w:szCs w:val="24"/>
    </w:rPr>
  </w:style>
  <w:style w:type="paragraph" w:styleId="Heading1">
    <w:name w:val="heading 1"/>
    <w:basedOn w:val="Normal"/>
    <w:link w:val="Heading1Char"/>
    <w:uiPriority w:val="9"/>
    <w:qFormat/>
    <w:rsid w:val="008307ED"/>
    <w:pPr>
      <w:spacing w:before="100" w:beforeAutospacing="1" w:after="100" w:afterAutospacing="1"/>
      <w:outlineLvl w:val="0"/>
    </w:pPr>
    <w:rPr>
      <w:rFonts w:ascii="Times New Roman" w:eastAsia="Times New Roman" w:hAnsi="Times New Roman"/>
      <w:b/>
      <w:bCs/>
      <w:kern w:val="36"/>
      <w:sz w:val="48"/>
      <w:szCs w:val="48"/>
      <w:lang w:eastAsia="en-GB"/>
    </w:rPr>
  </w:style>
  <w:style w:type="paragraph" w:styleId="Heading2">
    <w:name w:val="heading 2"/>
    <w:basedOn w:val="SIT-LS"/>
    <w:next w:val="Normal"/>
    <w:link w:val="Heading2Char"/>
    <w:uiPriority w:val="9"/>
    <w:unhideWhenUsed/>
    <w:qFormat/>
    <w:rsid w:val="0071002B"/>
    <w:pPr>
      <w:keepLines/>
      <w:spacing w:before="120" w:after="120"/>
      <w:outlineLvl w:val="1"/>
    </w:pPr>
    <w:rPr>
      <w:rFonts w:ascii="Poppins" w:eastAsiaTheme="majorEastAsia" w:hAnsi="Poppins" w:cstheme="majorBidi"/>
      <w:szCs w:val="26"/>
    </w:rPr>
  </w:style>
  <w:style w:type="paragraph" w:styleId="Heading3">
    <w:name w:val="heading 3"/>
    <w:basedOn w:val="Normal"/>
    <w:next w:val="Normal"/>
    <w:link w:val="Heading3Char"/>
    <w:uiPriority w:val="9"/>
    <w:semiHidden/>
    <w:unhideWhenUsed/>
    <w:qFormat/>
    <w:rsid w:val="00266504"/>
    <w:pPr>
      <w:keepNext/>
      <w:keepLines/>
      <w:spacing w:before="40"/>
      <w:outlineLvl w:val="2"/>
    </w:pPr>
    <w:rPr>
      <w:rFonts w:asciiTheme="majorHAnsi" w:eastAsiaTheme="majorEastAsia" w:hAnsiTheme="majorHAnsi" w:cstheme="majorBidi"/>
      <w:color w:val="243F60"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RatHeading3">
    <w:name w:val="Rat Heading 3"/>
    <w:basedOn w:val="Normal"/>
    <w:link w:val="RatHeading3Char"/>
    <w:autoRedefine/>
    <w:qFormat/>
    <w:rsid w:val="00412D48"/>
    <w:pPr>
      <w:jc w:val="both"/>
    </w:pPr>
    <w:rPr>
      <w:b/>
      <w:i/>
    </w:rPr>
  </w:style>
  <w:style w:type="character" w:customStyle="1" w:styleId="RatHeading3Char">
    <w:name w:val="Rat Heading 3 Char"/>
    <w:basedOn w:val="DefaultParagraphFont"/>
    <w:link w:val="RatHeading3"/>
    <w:rsid w:val="00412D48"/>
    <w:rPr>
      <w:b/>
      <w:i/>
      <w:sz w:val="24"/>
      <w:szCs w:val="24"/>
    </w:rPr>
  </w:style>
  <w:style w:type="character" w:customStyle="1" w:styleId="Heading1Char">
    <w:name w:val="Heading 1 Char"/>
    <w:basedOn w:val="DefaultParagraphFont"/>
    <w:link w:val="Heading1"/>
    <w:uiPriority w:val="9"/>
    <w:rsid w:val="008307ED"/>
    <w:rPr>
      <w:rFonts w:ascii="Times New Roman" w:eastAsia="Times New Roman" w:hAnsi="Times New Roman" w:cs="Times New Roman"/>
      <w:b/>
      <w:bCs/>
      <w:kern w:val="36"/>
      <w:sz w:val="48"/>
      <w:szCs w:val="48"/>
      <w:lang w:eastAsia="en-GB"/>
    </w:rPr>
  </w:style>
  <w:style w:type="paragraph" w:styleId="NormalWeb">
    <w:name w:val="Normal (Web)"/>
    <w:basedOn w:val="Normal"/>
    <w:uiPriority w:val="99"/>
    <w:semiHidden/>
    <w:unhideWhenUsed/>
    <w:rsid w:val="008307ED"/>
    <w:pPr>
      <w:spacing w:before="100" w:beforeAutospacing="1" w:after="100" w:afterAutospacing="1"/>
    </w:pPr>
    <w:rPr>
      <w:rFonts w:ascii="Times New Roman" w:eastAsia="Times New Roman" w:hAnsi="Times New Roman"/>
      <w:lang w:eastAsia="en-GB"/>
    </w:rPr>
  </w:style>
  <w:style w:type="character" w:customStyle="1" w:styleId="apple-converted-space">
    <w:name w:val="apple-converted-space"/>
    <w:basedOn w:val="DefaultParagraphFont"/>
    <w:rsid w:val="008307ED"/>
  </w:style>
  <w:style w:type="character" w:styleId="Hyperlink">
    <w:name w:val="Hyperlink"/>
    <w:basedOn w:val="DefaultParagraphFont"/>
    <w:uiPriority w:val="99"/>
    <w:unhideWhenUsed/>
    <w:rsid w:val="008307ED"/>
    <w:rPr>
      <w:color w:val="0000FF"/>
      <w:u w:val="single"/>
    </w:rPr>
  </w:style>
  <w:style w:type="paragraph" w:styleId="ListParagraph">
    <w:name w:val="List Paragraph"/>
    <w:aliases w:val="SIT-BULLETS"/>
    <w:basedOn w:val="Normal"/>
    <w:uiPriority w:val="34"/>
    <w:qFormat/>
    <w:rsid w:val="00F16E5C"/>
    <w:pPr>
      <w:ind w:left="720"/>
      <w:contextualSpacing/>
    </w:pPr>
  </w:style>
  <w:style w:type="table" w:styleId="TableGrid">
    <w:name w:val="Table Grid"/>
    <w:basedOn w:val="TableNormal"/>
    <w:uiPriority w:val="59"/>
    <w:rsid w:val="00F1432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Strong">
    <w:name w:val="Strong"/>
    <w:basedOn w:val="DefaultParagraphFont"/>
    <w:uiPriority w:val="22"/>
    <w:qFormat/>
    <w:rsid w:val="00E839A2"/>
    <w:rPr>
      <w:b/>
      <w:bCs/>
    </w:rPr>
  </w:style>
  <w:style w:type="paragraph" w:styleId="Header">
    <w:name w:val="header"/>
    <w:basedOn w:val="Normal"/>
    <w:link w:val="HeaderChar"/>
    <w:uiPriority w:val="99"/>
    <w:unhideWhenUsed/>
    <w:rsid w:val="00C65997"/>
    <w:pPr>
      <w:tabs>
        <w:tab w:val="center" w:pos="4252"/>
        <w:tab w:val="right" w:pos="8504"/>
      </w:tabs>
    </w:pPr>
  </w:style>
  <w:style w:type="character" w:customStyle="1" w:styleId="HeaderChar">
    <w:name w:val="Header Char"/>
    <w:basedOn w:val="DefaultParagraphFont"/>
    <w:link w:val="Header"/>
    <w:uiPriority w:val="99"/>
    <w:rsid w:val="00C65997"/>
    <w:rPr>
      <w:rFonts w:ascii="Cambria" w:eastAsia="Cambria" w:hAnsi="Cambria" w:cs="Times New Roman"/>
      <w:sz w:val="24"/>
      <w:szCs w:val="24"/>
      <w:lang w:val="es-ES_tradnl"/>
    </w:rPr>
  </w:style>
  <w:style w:type="paragraph" w:styleId="Footer">
    <w:name w:val="footer"/>
    <w:basedOn w:val="Normal"/>
    <w:link w:val="FooterChar"/>
    <w:uiPriority w:val="99"/>
    <w:unhideWhenUsed/>
    <w:rsid w:val="00C65997"/>
    <w:pPr>
      <w:tabs>
        <w:tab w:val="center" w:pos="4252"/>
        <w:tab w:val="right" w:pos="8504"/>
      </w:tabs>
    </w:pPr>
  </w:style>
  <w:style w:type="character" w:customStyle="1" w:styleId="FooterChar">
    <w:name w:val="Footer Char"/>
    <w:basedOn w:val="DefaultParagraphFont"/>
    <w:link w:val="Footer"/>
    <w:uiPriority w:val="99"/>
    <w:rsid w:val="00C65997"/>
    <w:rPr>
      <w:rFonts w:ascii="Cambria" w:eastAsia="Cambria" w:hAnsi="Cambria" w:cs="Times New Roman"/>
      <w:sz w:val="24"/>
      <w:szCs w:val="24"/>
      <w:lang w:val="es-ES_tradnl"/>
    </w:rPr>
  </w:style>
  <w:style w:type="paragraph" w:styleId="BalloonText">
    <w:name w:val="Balloon Text"/>
    <w:basedOn w:val="Normal"/>
    <w:link w:val="BalloonTextChar"/>
    <w:uiPriority w:val="99"/>
    <w:semiHidden/>
    <w:unhideWhenUsed/>
    <w:rsid w:val="001B4726"/>
    <w:rPr>
      <w:rFonts w:ascii="Tahoma" w:hAnsi="Tahoma" w:cs="Tahoma"/>
      <w:sz w:val="16"/>
      <w:szCs w:val="16"/>
    </w:rPr>
  </w:style>
  <w:style w:type="character" w:customStyle="1" w:styleId="BalloonTextChar">
    <w:name w:val="Balloon Text Char"/>
    <w:basedOn w:val="DefaultParagraphFont"/>
    <w:link w:val="BalloonText"/>
    <w:uiPriority w:val="99"/>
    <w:semiHidden/>
    <w:rsid w:val="001B4726"/>
    <w:rPr>
      <w:rFonts w:ascii="Tahoma" w:eastAsia="Cambria" w:hAnsi="Tahoma" w:cs="Tahoma"/>
      <w:sz w:val="16"/>
      <w:szCs w:val="16"/>
      <w:lang w:val="es-ES_tradnl"/>
    </w:rPr>
  </w:style>
  <w:style w:type="character" w:styleId="FollowedHyperlink">
    <w:name w:val="FollowedHyperlink"/>
    <w:basedOn w:val="DefaultParagraphFont"/>
    <w:uiPriority w:val="99"/>
    <w:semiHidden/>
    <w:unhideWhenUsed/>
    <w:rsid w:val="00215C81"/>
    <w:rPr>
      <w:color w:val="800080" w:themeColor="followedHyperlink"/>
      <w:u w:val="single"/>
    </w:rPr>
  </w:style>
  <w:style w:type="paragraph" w:styleId="Title">
    <w:name w:val="Title"/>
    <w:aliases w:val="SIT-01"/>
    <w:basedOn w:val="Normal"/>
    <w:next w:val="Normal"/>
    <w:link w:val="TitleChar"/>
    <w:uiPriority w:val="10"/>
    <w:qFormat/>
    <w:rsid w:val="00BA4B46"/>
    <w:pPr>
      <w:spacing w:before="120" w:after="120"/>
      <w:contextualSpacing/>
      <w:jc w:val="center"/>
    </w:pPr>
    <w:rPr>
      <w:rFonts w:ascii="Century Gothic" w:eastAsiaTheme="majorEastAsia" w:hAnsi="Century Gothic" w:cstheme="majorBidi"/>
      <w:b/>
      <w:color w:val="03253C"/>
      <w:spacing w:val="-10"/>
      <w:kern w:val="28"/>
      <w:sz w:val="44"/>
      <w:szCs w:val="56"/>
    </w:rPr>
  </w:style>
  <w:style w:type="character" w:customStyle="1" w:styleId="TitleChar">
    <w:name w:val="Title Char"/>
    <w:aliases w:val="SIT-01 Char"/>
    <w:basedOn w:val="DefaultParagraphFont"/>
    <w:link w:val="Title"/>
    <w:uiPriority w:val="10"/>
    <w:rsid w:val="00BA4B46"/>
    <w:rPr>
      <w:rFonts w:ascii="Century Gothic" w:eastAsiaTheme="majorEastAsia" w:hAnsi="Century Gothic" w:cstheme="majorBidi"/>
      <w:b/>
      <w:color w:val="03253C"/>
      <w:spacing w:val="-10"/>
      <w:kern w:val="28"/>
      <w:sz w:val="44"/>
      <w:szCs w:val="56"/>
    </w:rPr>
  </w:style>
  <w:style w:type="paragraph" w:styleId="Subtitle">
    <w:name w:val="Subtitle"/>
    <w:aliases w:val="02-SIT"/>
    <w:basedOn w:val="Normal"/>
    <w:next w:val="Normal"/>
    <w:link w:val="SubtitleChar"/>
    <w:uiPriority w:val="11"/>
    <w:qFormat/>
    <w:rsid w:val="00BA4B46"/>
    <w:pPr>
      <w:numPr>
        <w:ilvl w:val="1"/>
      </w:numPr>
      <w:spacing w:after="240"/>
      <w:contextualSpacing/>
      <w:jc w:val="center"/>
    </w:pPr>
    <w:rPr>
      <w:rFonts w:ascii="Century Gothic" w:eastAsiaTheme="minorEastAsia" w:hAnsi="Century Gothic" w:cstheme="minorBidi"/>
      <w:color w:val="FF684D"/>
      <w:spacing w:val="15"/>
      <w:sz w:val="40"/>
      <w:szCs w:val="22"/>
    </w:rPr>
  </w:style>
  <w:style w:type="character" w:customStyle="1" w:styleId="SubtitleChar">
    <w:name w:val="Subtitle Char"/>
    <w:aliases w:val="02-SIT Char"/>
    <w:basedOn w:val="DefaultParagraphFont"/>
    <w:link w:val="Subtitle"/>
    <w:uiPriority w:val="11"/>
    <w:rsid w:val="00BA4B46"/>
    <w:rPr>
      <w:rFonts w:ascii="Century Gothic" w:eastAsiaTheme="minorEastAsia" w:hAnsi="Century Gothic"/>
      <w:color w:val="FF684D"/>
      <w:spacing w:val="15"/>
      <w:sz w:val="40"/>
    </w:rPr>
  </w:style>
  <w:style w:type="paragraph" w:customStyle="1" w:styleId="SIT-NUMBER-LIST">
    <w:name w:val="SIT-NUMBER-LIST"/>
    <w:basedOn w:val="ListParagraph"/>
    <w:qFormat/>
    <w:rsid w:val="00BA4B46"/>
    <w:pPr>
      <w:numPr>
        <w:numId w:val="6"/>
      </w:numPr>
      <w:spacing w:after="240" w:line="336" w:lineRule="auto"/>
      <w:ind w:left="924" w:hanging="357"/>
    </w:pPr>
    <w:rPr>
      <w:rFonts w:asciiTheme="minorHAnsi" w:eastAsiaTheme="minorHAnsi" w:hAnsiTheme="minorHAnsi" w:cstheme="minorBidi"/>
      <w:sz w:val="22"/>
      <w:szCs w:val="22"/>
    </w:rPr>
  </w:style>
  <w:style w:type="paragraph" w:styleId="TOC1">
    <w:name w:val="toc 1"/>
    <w:basedOn w:val="Normal"/>
    <w:next w:val="Normal"/>
    <w:autoRedefine/>
    <w:uiPriority w:val="39"/>
    <w:unhideWhenUsed/>
    <w:rsid w:val="00BA4B46"/>
    <w:pPr>
      <w:tabs>
        <w:tab w:val="right" w:leader="dot" w:pos="9060"/>
      </w:tabs>
      <w:spacing w:after="100" w:line="336" w:lineRule="auto"/>
      <w:contextualSpacing/>
      <w:jc w:val="both"/>
    </w:pPr>
    <w:rPr>
      <w:rFonts w:asciiTheme="minorHAnsi" w:eastAsiaTheme="minorHAnsi" w:hAnsiTheme="minorHAnsi" w:cstheme="minorBidi"/>
      <w:sz w:val="22"/>
      <w:szCs w:val="22"/>
    </w:rPr>
  </w:style>
  <w:style w:type="table" w:styleId="GridTable5Dark-Accent1">
    <w:name w:val="Grid Table 5 Dark Accent 1"/>
    <w:basedOn w:val="TableNormal"/>
    <w:uiPriority w:val="50"/>
    <w:rsid w:val="00BA4B46"/>
    <w:pPr>
      <w:spacing w:after="0" w:line="240" w:lineRule="auto"/>
    </w:pPr>
    <w:rPr>
      <w:lang w:val="fr-BE"/>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paragraph" w:customStyle="1" w:styleId="SIT-LS">
    <w:name w:val="SIT-LS"/>
    <w:basedOn w:val="Normal"/>
    <w:link w:val="SIT-LSChar"/>
    <w:qFormat/>
    <w:rsid w:val="00F8375D"/>
    <w:pPr>
      <w:keepNext/>
      <w:shd w:val="clear" w:color="auto" w:fill="5B312E"/>
      <w:tabs>
        <w:tab w:val="left" w:pos="3615"/>
        <w:tab w:val="center" w:pos="4535"/>
      </w:tabs>
      <w:contextualSpacing/>
      <w:jc w:val="both"/>
    </w:pPr>
    <w:rPr>
      <w:rFonts w:ascii="Century Gothic" w:eastAsiaTheme="minorHAnsi" w:hAnsi="Century Gothic" w:cstheme="minorBidi"/>
      <w:b/>
      <w:color w:val="FFFFFF" w:themeColor="background1"/>
      <w:sz w:val="22"/>
      <w:szCs w:val="22"/>
    </w:rPr>
  </w:style>
  <w:style w:type="character" w:customStyle="1" w:styleId="SIT-LSChar">
    <w:name w:val="SIT-LS Char"/>
    <w:basedOn w:val="DefaultParagraphFont"/>
    <w:link w:val="SIT-LS"/>
    <w:rsid w:val="00F8375D"/>
    <w:rPr>
      <w:rFonts w:ascii="Century Gothic" w:hAnsi="Century Gothic"/>
      <w:b/>
      <w:color w:val="FFFFFF" w:themeColor="background1"/>
      <w:shd w:val="clear" w:color="auto" w:fill="5B312E"/>
    </w:rPr>
  </w:style>
  <w:style w:type="character" w:customStyle="1" w:styleId="Heading2Char">
    <w:name w:val="Heading 2 Char"/>
    <w:basedOn w:val="DefaultParagraphFont"/>
    <w:link w:val="Heading2"/>
    <w:uiPriority w:val="9"/>
    <w:rsid w:val="0071002B"/>
    <w:rPr>
      <w:rFonts w:ascii="Poppins" w:eastAsiaTheme="majorEastAsia" w:hAnsi="Poppins" w:cstheme="majorBidi"/>
      <w:b/>
      <w:color w:val="FFFFFF" w:themeColor="background1"/>
      <w:szCs w:val="26"/>
      <w:shd w:val="clear" w:color="auto" w:fill="5B312E"/>
    </w:rPr>
  </w:style>
  <w:style w:type="character" w:customStyle="1" w:styleId="Heading3Char">
    <w:name w:val="Heading 3 Char"/>
    <w:basedOn w:val="DefaultParagraphFont"/>
    <w:link w:val="Heading3"/>
    <w:uiPriority w:val="9"/>
    <w:semiHidden/>
    <w:rsid w:val="00266504"/>
    <w:rPr>
      <w:rFonts w:asciiTheme="majorHAnsi" w:eastAsiaTheme="majorEastAsia" w:hAnsiTheme="majorHAnsi" w:cstheme="majorBidi"/>
      <w:color w:val="243F60" w:themeColor="accent1" w:themeShade="7F"/>
      <w:sz w:val="24"/>
      <w:szCs w:val="24"/>
      <w:lang w:val="es-ES_tradnl"/>
    </w:rPr>
  </w:style>
  <w:style w:type="paragraph" w:customStyle="1" w:styleId="SIT-TabCaption">
    <w:name w:val="SIT-TabCaption"/>
    <w:basedOn w:val="Caption"/>
    <w:qFormat/>
    <w:rsid w:val="006352E4"/>
    <w:pPr>
      <w:spacing w:before="240" w:after="240" w:line="336" w:lineRule="auto"/>
      <w:contextualSpacing/>
      <w:jc w:val="center"/>
    </w:pPr>
    <w:rPr>
      <w:rFonts w:asciiTheme="minorHAnsi" w:eastAsiaTheme="minorHAnsi" w:hAnsiTheme="minorHAnsi" w:cstheme="minorBidi"/>
      <w:i w:val="0"/>
      <w:color w:val="000000" w:themeColor="text1"/>
    </w:rPr>
  </w:style>
  <w:style w:type="paragraph" w:styleId="IntenseQuote">
    <w:name w:val="Intense Quote"/>
    <w:basedOn w:val="Normal"/>
    <w:next w:val="Normal"/>
    <w:link w:val="IntenseQuoteChar"/>
    <w:uiPriority w:val="30"/>
    <w:qFormat/>
    <w:rsid w:val="006352E4"/>
    <w:pPr>
      <w:pBdr>
        <w:top w:val="single" w:sz="4" w:space="10" w:color="4F81BD" w:themeColor="accent1"/>
        <w:bottom w:val="single" w:sz="4" w:space="10" w:color="4F81BD" w:themeColor="accent1"/>
      </w:pBdr>
      <w:spacing w:before="360" w:after="360" w:line="276" w:lineRule="auto"/>
      <w:ind w:left="864" w:right="864"/>
      <w:jc w:val="center"/>
    </w:pPr>
    <w:rPr>
      <w:rFonts w:ascii="Century Gothic" w:eastAsia="Times New Roman" w:hAnsi="Century Gothic"/>
      <w:i/>
      <w:iCs/>
      <w:color w:val="4F81BD" w:themeColor="accent1"/>
      <w:spacing w:val="6"/>
      <w:szCs w:val="20"/>
      <w:lang w:bidi="en-US"/>
    </w:rPr>
  </w:style>
  <w:style w:type="character" w:customStyle="1" w:styleId="IntenseQuoteChar">
    <w:name w:val="Intense Quote Char"/>
    <w:basedOn w:val="DefaultParagraphFont"/>
    <w:link w:val="IntenseQuote"/>
    <w:uiPriority w:val="30"/>
    <w:rsid w:val="006352E4"/>
    <w:rPr>
      <w:rFonts w:ascii="Century Gothic" w:eastAsia="Times New Roman" w:hAnsi="Century Gothic" w:cs="Times New Roman"/>
      <w:i/>
      <w:iCs/>
      <w:color w:val="4F81BD" w:themeColor="accent1"/>
      <w:spacing w:val="6"/>
      <w:sz w:val="20"/>
      <w:szCs w:val="20"/>
      <w:lang w:bidi="en-US"/>
    </w:rPr>
  </w:style>
  <w:style w:type="character" w:styleId="Emphasis">
    <w:name w:val="Emphasis"/>
    <w:basedOn w:val="DefaultParagraphFont"/>
    <w:uiPriority w:val="20"/>
    <w:qFormat/>
    <w:rsid w:val="006352E4"/>
    <w:rPr>
      <w:i/>
      <w:iCs/>
    </w:rPr>
  </w:style>
  <w:style w:type="paragraph" w:styleId="Caption">
    <w:name w:val="caption"/>
    <w:basedOn w:val="Normal"/>
    <w:next w:val="Normal"/>
    <w:uiPriority w:val="35"/>
    <w:unhideWhenUsed/>
    <w:qFormat/>
    <w:rsid w:val="006352E4"/>
    <w:pPr>
      <w:spacing w:after="200"/>
    </w:pPr>
    <w:rPr>
      <w:i/>
      <w:iCs/>
      <w:color w:val="1F497D" w:themeColor="text2"/>
      <w:sz w:val="18"/>
      <w:szCs w:val="18"/>
    </w:rPr>
  </w:style>
  <w:style w:type="character" w:styleId="CommentReference">
    <w:name w:val="annotation reference"/>
    <w:basedOn w:val="DefaultParagraphFont"/>
    <w:uiPriority w:val="99"/>
    <w:semiHidden/>
    <w:unhideWhenUsed/>
    <w:rsid w:val="004749FC"/>
    <w:rPr>
      <w:sz w:val="16"/>
      <w:szCs w:val="16"/>
    </w:rPr>
  </w:style>
  <w:style w:type="paragraph" w:styleId="CommentText">
    <w:name w:val="annotation text"/>
    <w:basedOn w:val="Normal"/>
    <w:link w:val="CommentTextChar"/>
    <w:uiPriority w:val="99"/>
    <w:unhideWhenUsed/>
    <w:rsid w:val="004749FC"/>
    <w:rPr>
      <w:szCs w:val="20"/>
    </w:rPr>
  </w:style>
  <w:style w:type="character" w:customStyle="1" w:styleId="CommentTextChar">
    <w:name w:val="Comment Text Char"/>
    <w:basedOn w:val="DefaultParagraphFont"/>
    <w:link w:val="CommentText"/>
    <w:uiPriority w:val="99"/>
    <w:rsid w:val="004749FC"/>
    <w:rPr>
      <w:rFonts w:ascii="Cambria" w:eastAsia="Cambria" w:hAnsi="Cambria" w:cs="Times New Roman"/>
      <w:sz w:val="20"/>
      <w:szCs w:val="20"/>
      <w:lang w:val="es-ES_tradnl"/>
    </w:rPr>
  </w:style>
  <w:style w:type="paragraph" w:styleId="CommentSubject">
    <w:name w:val="annotation subject"/>
    <w:basedOn w:val="CommentText"/>
    <w:next w:val="CommentText"/>
    <w:link w:val="CommentSubjectChar"/>
    <w:uiPriority w:val="99"/>
    <w:semiHidden/>
    <w:unhideWhenUsed/>
    <w:rsid w:val="004749FC"/>
    <w:rPr>
      <w:b/>
      <w:bCs/>
    </w:rPr>
  </w:style>
  <w:style w:type="character" w:customStyle="1" w:styleId="CommentSubjectChar">
    <w:name w:val="Comment Subject Char"/>
    <w:basedOn w:val="CommentTextChar"/>
    <w:link w:val="CommentSubject"/>
    <w:uiPriority w:val="99"/>
    <w:semiHidden/>
    <w:rsid w:val="004749FC"/>
    <w:rPr>
      <w:rFonts w:ascii="Cambria" w:eastAsia="Cambria" w:hAnsi="Cambria" w:cs="Times New Roman"/>
      <w:b/>
      <w:bCs/>
      <w:sz w:val="20"/>
      <w:szCs w:val="20"/>
      <w:lang w:val="es-ES_tradnl"/>
    </w:rPr>
  </w:style>
  <w:style w:type="character" w:styleId="FootnoteReference">
    <w:name w:val="footnote reference"/>
    <w:basedOn w:val="DefaultParagraphFont"/>
    <w:uiPriority w:val="99"/>
    <w:semiHidden/>
    <w:unhideWhenUsed/>
    <w:rsid w:val="009A6BB9"/>
    <w:rPr>
      <w:vertAlign w:val="superscript"/>
    </w:rPr>
  </w:style>
  <w:style w:type="character" w:customStyle="1" w:styleId="UnresolvedMention1">
    <w:name w:val="Unresolved Mention1"/>
    <w:basedOn w:val="DefaultParagraphFont"/>
    <w:uiPriority w:val="99"/>
    <w:semiHidden/>
    <w:unhideWhenUsed/>
    <w:rsid w:val="002F349E"/>
    <w:rPr>
      <w:color w:val="605E5C"/>
      <w:shd w:val="clear" w:color="auto" w:fill="E1DFDD"/>
    </w:rPr>
  </w:style>
  <w:style w:type="paragraph" w:styleId="Revision">
    <w:name w:val="Revision"/>
    <w:hidden/>
    <w:uiPriority w:val="99"/>
    <w:semiHidden/>
    <w:rsid w:val="00C654F1"/>
    <w:pPr>
      <w:spacing w:after="0" w:line="240" w:lineRule="auto"/>
    </w:pPr>
    <w:rPr>
      <w:rFonts w:ascii="Cambria" w:eastAsia="Cambria" w:hAnsi="Cambria" w:cs="Times New Roman"/>
      <w:sz w:val="24"/>
      <w:szCs w:val="24"/>
      <w:lang w:val="es-ES_tradnl"/>
    </w:rPr>
  </w:style>
  <w:style w:type="paragraph" w:styleId="FootnoteText">
    <w:name w:val="footnote text"/>
    <w:basedOn w:val="Normal"/>
    <w:link w:val="FootnoteTextChar"/>
    <w:uiPriority w:val="99"/>
    <w:semiHidden/>
    <w:unhideWhenUsed/>
    <w:rsid w:val="00EC6748"/>
    <w:rPr>
      <w:szCs w:val="20"/>
    </w:rPr>
  </w:style>
  <w:style w:type="character" w:customStyle="1" w:styleId="FootnoteTextChar">
    <w:name w:val="Footnote Text Char"/>
    <w:basedOn w:val="DefaultParagraphFont"/>
    <w:link w:val="FootnoteText"/>
    <w:uiPriority w:val="99"/>
    <w:semiHidden/>
    <w:rsid w:val="00EC6748"/>
    <w:rPr>
      <w:rFonts w:ascii="Poppins" w:eastAsia="Cambria" w:hAnsi="Poppins" w:cs="Times New Roman"/>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852937">
      <w:bodyDiv w:val="1"/>
      <w:marLeft w:val="0"/>
      <w:marRight w:val="0"/>
      <w:marTop w:val="0"/>
      <w:marBottom w:val="0"/>
      <w:divBdr>
        <w:top w:val="none" w:sz="0" w:space="0" w:color="auto"/>
        <w:left w:val="none" w:sz="0" w:space="0" w:color="auto"/>
        <w:bottom w:val="none" w:sz="0" w:space="0" w:color="auto"/>
        <w:right w:val="none" w:sz="0" w:space="0" w:color="auto"/>
      </w:divBdr>
    </w:div>
    <w:div w:id="437331790">
      <w:bodyDiv w:val="1"/>
      <w:marLeft w:val="0"/>
      <w:marRight w:val="0"/>
      <w:marTop w:val="0"/>
      <w:marBottom w:val="0"/>
      <w:divBdr>
        <w:top w:val="none" w:sz="0" w:space="0" w:color="auto"/>
        <w:left w:val="none" w:sz="0" w:space="0" w:color="auto"/>
        <w:bottom w:val="none" w:sz="0" w:space="0" w:color="auto"/>
        <w:right w:val="none" w:sz="0" w:space="0" w:color="auto"/>
      </w:divBdr>
    </w:div>
    <w:div w:id="959528203">
      <w:bodyDiv w:val="1"/>
      <w:marLeft w:val="0"/>
      <w:marRight w:val="0"/>
      <w:marTop w:val="0"/>
      <w:marBottom w:val="0"/>
      <w:divBdr>
        <w:top w:val="none" w:sz="0" w:space="0" w:color="auto"/>
        <w:left w:val="none" w:sz="0" w:space="0" w:color="auto"/>
        <w:bottom w:val="none" w:sz="0" w:space="0" w:color="auto"/>
        <w:right w:val="none" w:sz="0" w:space="0" w:color="auto"/>
      </w:divBdr>
    </w:div>
    <w:div w:id="1110200373">
      <w:bodyDiv w:val="1"/>
      <w:marLeft w:val="0"/>
      <w:marRight w:val="0"/>
      <w:marTop w:val="0"/>
      <w:marBottom w:val="0"/>
      <w:divBdr>
        <w:top w:val="none" w:sz="0" w:space="0" w:color="auto"/>
        <w:left w:val="none" w:sz="0" w:space="0" w:color="auto"/>
        <w:bottom w:val="none" w:sz="0" w:space="0" w:color="auto"/>
        <w:right w:val="none" w:sz="0" w:space="0" w:color="auto"/>
      </w:divBdr>
    </w:div>
    <w:div w:id="1170412060">
      <w:bodyDiv w:val="1"/>
      <w:marLeft w:val="0"/>
      <w:marRight w:val="0"/>
      <w:marTop w:val="0"/>
      <w:marBottom w:val="0"/>
      <w:divBdr>
        <w:top w:val="none" w:sz="0" w:space="0" w:color="auto"/>
        <w:left w:val="none" w:sz="0" w:space="0" w:color="auto"/>
        <w:bottom w:val="none" w:sz="0" w:space="0" w:color="auto"/>
        <w:right w:val="none" w:sz="0" w:space="0" w:color="auto"/>
      </w:divBdr>
      <w:divsChild>
        <w:div w:id="740325379">
          <w:marLeft w:val="0"/>
          <w:marRight w:val="0"/>
          <w:marTop w:val="150"/>
          <w:marBottom w:val="0"/>
          <w:divBdr>
            <w:top w:val="none" w:sz="0" w:space="0" w:color="auto"/>
            <w:left w:val="none" w:sz="0" w:space="0" w:color="auto"/>
            <w:bottom w:val="none" w:sz="0" w:space="0" w:color="auto"/>
            <w:right w:val="none" w:sz="0" w:space="0" w:color="auto"/>
          </w:divBdr>
        </w:div>
      </w:divsChild>
    </w:div>
    <w:div w:id="173593064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google.es/maps/" TargetMode="External"/><Relationship Id="rId21" Type="http://schemas.openxmlformats.org/officeDocument/2006/relationships/hyperlink" Target="https://earthexplorer.usgs.gov/" TargetMode="External"/><Relationship Id="rId34" Type="http://schemas.openxmlformats.org/officeDocument/2006/relationships/hyperlink" Target="https://www.fao.org/soils-portal/en/" TargetMode="External"/><Relationship Id="rId42" Type="http://schemas.openxmlformats.org/officeDocument/2006/relationships/hyperlink" Target="https://www.bing.com/maps" TargetMode="External"/><Relationship Id="rId47" Type="http://schemas.openxmlformats.org/officeDocument/2006/relationships/hyperlink" Target="https://suno.com/" TargetMode="External"/><Relationship Id="rId50" Type="http://schemas.openxmlformats.org/officeDocument/2006/relationships/image" Target="media/image3.png"/><Relationship Id="rId55" Type="http://schemas.openxmlformats.org/officeDocument/2006/relationships/image" Target="media/image8.jpeg"/><Relationship Id="rId63" Type="http://schemas.openxmlformats.org/officeDocument/2006/relationships/header" Target="header3.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youtube.com/watch?v=OiLITHMVcRw" TargetMode="External"/><Relationship Id="rId29" Type="http://schemas.openxmlformats.org/officeDocument/2006/relationships/hyperlink" Target="https://suno.com/" TargetMode="External"/><Relationship Id="rId11" Type="http://schemas.openxmlformats.org/officeDocument/2006/relationships/hyperlink" Target="https://loess-project.eu/" TargetMode="External"/><Relationship Id="rId24" Type="http://schemas.openxmlformats.org/officeDocument/2006/relationships/hyperlink" Target="https://www.youtube.com/watch?v=fSEtiixgRJI" TargetMode="External"/><Relationship Id="rId32" Type="http://schemas.openxmlformats.org/officeDocument/2006/relationships/hyperlink" Target="https://esdac.jrc.ec.europa.eu/content/edafos-el-suelo-epidermis-viva-de-la-tierra-soil-earths-living-skin" TargetMode="External"/><Relationship Id="rId37" Type="http://schemas.openxmlformats.org/officeDocument/2006/relationships/hyperlink" Target="https://earth.google.com/web/" TargetMode="External"/><Relationship Id="rId40" Type="http://schemas.openxmlformats.org/officeDocument/2006/relationships/hyperlink" Target="https://www.youtube.com/watch?v=_0yn74At4ks" TargetMode="External"/><Relationship Id="rId45" Type="http://schemas.openxmlformats.org/officeDocument/2006/relationships/hyperlink" Target="https://chatgpt.com/" TargetMode="External"/><Relationship Id="rId53" Type="http://schemas.openxmlformats.org/officeDocument/2006/relationships/image" Target="media/image6.jpeg"/><Relationship Id="rId58" Type="http://schemas.openxmlformats.org/officeDocument/2006/relationships/image" Target="media/image11.jpeg"/><Relationship Id="rId66" Type="http://schemas.openxmlformats.org/officeDocument/2006/relationships/theme" Target="theme/theme1.xml"/><Relationship Id="rId5" Type="http://schemas.openxmlformats.org/officeDocument/2006/relationships/numbering" Target="numbering.xml"/><Relationship Id="rId61" Type="http://schemas.openxmlformats.org/officeDocument/2006/relationships/header" Target="header2.xml"/><Relationship Id="rId19" Type="http://schemas.openxmlformats.org/officeDocument/2006/relationships/hyperlink" Target="https://www.fao.org/soils-portal/en/" TargetMode="External"/><Relationship Id="rId14" Type="http://schemas.openxmlformats.org/officeDocument/2006/relationships/image" Target="media/image1.png"/><Relationship Id="rId22" Type="http://schemas.openxmlformats.org/officeDocument/2006/relationships/hyperlink" Target="https://earth.google.com/web/" TargetMode="External"/><Relationship Id="rId27" Type="http://schemas.openxmlformats.org/officeDocument/2006/relationships/hyperlink" Target="https://www.bing.com/maps" TargetMode="External"/><Relationship Id="rId30" Type="http://schemas.openxmlformats.org/officeDocument/2006/relationships/hyperlink" Target="https://www.stemschoollabel.eu/criteria" TargetMode="External"/><Relationship Id="rId35" Type="http://schemas.openxmlformats.org/officeDocument/2006/relationships/hyperlink" Target="https://openknowledge.fao.org/items/456f7cf7-8bab-441c-a0b3-15a9d68a6773" TargetMode="External"/><Relationship Id="rId43" Type="http://schemas.openxmlformats.org/officeDocument/2006/relationships/hyperlink" Target="https://www.google.com/mymaps/" TargetMode="External"/><Relationship Id="rId48" Type="http://schemas.openxmlformats.org/officeDocument/2006/relationships/hyperlink" Target="https://suno.com/" TargetMode="External"/><Relationship Id="rId56" Type="http://schemas.openxmlformats.org/officeDocument/2006/relationships/image" Target="media/image9.jpeg"/><Relationship Id="rId64" Type="http://schemas.openxmlformats.org/officeDocument/2006/relationships/footer" Target="footer2.xml"/><Relationship Id="rId8" Type="http://schemas.openxmlformats.org/officeDocument/2006/relationships/webSettings" Target="webSettings.xml"/><Relationship Id="rId51" Type="http://schemas.openxmlformats.org/officeDocument/2006/relationships/image" Target="media/image4.jpeg"/><Relationship Id="rId3" Type="http://schemas.openxmlformats.org/officeDocument/2006/relationships/customXml" Target="../customXml/item3.xml"/><Relationship Id="rId12" Type="http://schemas.openxmlformats.org/officeDocument/2006/relationships/hyperlink" Target="https://eunorg.sharepoint.com/:b:/s/LOESSTeachers/Eb6mD7_-L6dFjhHJZOvwVf0BBV7EDEc1SywEkabyPbK-vw?e=OdOQmM" TargetMode="External"/><Relationship Id="rId17" Type="http://schemas.openxmlformats.org/officeDocument/2006/relationships/hyperlink" Target="https://www.youtube.com/watch?v=UEpbK9qPj-s" TargetMode="External"/><Relationship Id="rId25" Type="http://schemas.openxmlformats.org/officeDocument/2006/relationships/hyperlink" Target="https://www.youtube.com/watch?v=_0yn74At4ks" TargetMode="External"/><Relationship Id="rId33" Type="http://schemas.openxmlformats.org/officeDocument/2006/relationships/hyperlink" Target="https://www.cienciadelsuelo.es" TargetMode="External"/><Relationship Id="rId38" Type="http://schemas.openxmlformats.org/officeDocument/2006/relationships/hyperlink" Target="http://www.dgi.inpe.br/catalogo/explore" TargetMode="External"/><Relationship Id="rId46" Type="http://schemas.openxmlformats.org/officeDocument/2006/relationships/hyperlink" Target="https://chatgpt.com/" TargetMode="External"/><Relationship Id="rId59" Type="http://schemas.openxmlformats.org/officeDocument/2006/relationships/image" Target="media/image12.png"/><Relationship Id="rId20" Type="http://schemas.openxmlformats.org/officeDocument/2006/relationships/hyperlink" Target="https://openknowledge.fao.org/items/456f7cf7-8bab-441c-a0b3-15a9d68a6773" TargetMode="External"/><Relationship Id="rId41" Type="http://schemas.openxmlformats.org/officeDocument/2006/relationships/hyperlink" Target="https://www.google.es/maps/" TargetMode="External"/><Relationship Id="rId54" Type="http://schemas.openxmlformats.org/officeDocument/2006/relationships/image" Target="media/image7.png"/><Relationship Id="rId62"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yperlink" Target="https://creativecommons.org/licenses/by-sa/4.0/" TargetMode="External"/><Relationship Id="rId23" Type="http://schemas.openxmlformats.org/officeDocument/2006/relationships/hyperlink" Target="http://www.dgi.inpe.br/catalogo/explore" TargetMode="External"/><Relationship Id="rId28" Type="http://schemas.openxmlformats.org/officeDocument/2006/relationships/hyperlink" Target="https://chatgpt.com/" TargetMode="External"/><Relationship Id="rId36" Type="http://schemas.openxmlformats.org/officeDocument/2006/relationships/hyperlink" Target="https://earthexplorer.usgs.gov/" TargetMode="External"/><Relationship Id="rId49" Type="http://schemas.openxmlformats.org/officeDocument/2006/relationships/image" Target="media/image2.jpg"/><Relationship Id="rId57" Type="http://schemas.openxmlformats.org/officeDocument/2006/relationships/image" Target="media/image10.jpeg"/><Relationship Id="rId10" Type="http://schemas.openxmlformats.org/officeDocument/2006/relationships/endnotes" Target="endnotes.xml"/><Relationship Id="rId31" Type="http://schemas.openxmlformats.org/officeDocument/2006/relationships/hyperlink" Target="https://www.youtube.com/watch?v=OiLITHMVcRw" TargetMode="External"/><Relationship Id="rId44" Type="http://schemas.openxmlformats.org/officeDocument/2006/relationships/hyperlink" Target="https://www.google.com/mymaps/" TargetMode="External"/><Relationship Id="rId52" Type="http://schemas.openxmlformats.org/officeDocument/2006/relationships/image" Target="media/image5.jpeg"/><Relationship Id="rId60" Type="http://schemas.openxmlformats.org/officeDocument/2006/relationships/header" Target="header1.xml"/><Relationship Id="rId65"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yperlink" Target="https://eunorg.sharepoint.com/:b:/s/LOESSTeachers/EQXbzzIDeKBAi5W669OES3YBJ-MutscoWLcQQioJs1P10Q?e=cchEBZ" TargetMode="External"/><Relationship Id="rId18" Type="http://schemas.openxmlformats.org/officeDocument/2006/relationships/hyperlink" Target="https://www.cienciadelsuelo.es" TargetMode="External"/><Relationship Id="rId39" Type="http://schemas.openxmlformats.org/officeDocument/2006/relationships/hyperlink" Target="https://www.youtube.com/watch?v=fSEtiixgRJI" TargetMode="External"/></Relationships>
</file>

<file path=word/_rels/footer1.xml.rels><?xml version="1.0" encoding="UTF-8" standalone="yes"?>
<Relationships xmlns="http://schemas.openxmlformats.org/package/2006/relationships"><Relationship Id="rId1" Type="http://schemas.openxmlformats.org/officeDocument/2006/relationships/image" Target="media/image16.png"/></Relationships>
</file>

<file path=word/_rels/footer2.xml.rels><?xml version="1.0" encoding="UTF-8" standalone="yes"?>
<Relationships xmlns="http://schemas.openxmlformats.org/package/2006/relationships"><Relationship Id="rId1" Type="http://schemas.openxmlformats.org/officeDocument/2006/relationships/image" Target="media/image16.png"/></Relationships>
</file>

<file path=word/_rels/footnotes.xml.rels><?xml version="1.0" encoding="UTF-8" standalone="yes"?>
<Relationships xmlns="http://schemas.openxmlformats.org/package/2006/relationships"><Relationship Id="rId1" Type="http://schemas.openxmlformats.org/officeDocument/2006/relationships/hyperlink" Target="https://sdgs.un.org/goals"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3.jpeg"/></Relationships>
</file>

<file path=word/_rels/header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image" Target="media/image14.png"/></Relationships>
</file>

<file path=word/_rels/header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image" Target="media/image14.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TaxCatchAll xmlns="49b9c972-6c78-424e-8500-a22f256d764b" xsi:nil="true"/>
    <lcf76f155ced4ddcb4097134ff3c332f xmlns="664392dc-dad9-45cc-9b02-6ff2a8be1f7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CB5529B691B194C972332E7D0D0E597" ma:contentTypeVersion="15" ma:contentTypeDescription="Create a new document." ma:contentTypeScope="" ma:versionID="de8527c2bebc75a356c211d6f92a7154">
  <xsd:schema xmlns:xsd="http://www.w3.org/2001/XMLSchema" xmlns:xs="http://www.w3.org/2001/XMLSchema" xmlns:p="http://schemas.microsoft.com/office/2006/metadata/properties" xmlns:ns2="664392dc-dad9-45cc-9b02-6ff2a8be1f79" xmlns:ns3="49b9c972-6c78-424e-8500-a22f256d764b" targetNamespace="http://schemas.microsoft.com/office/2006/metadata/properties" ma:root="true" ma:fieldsID="4b97f35892b16ea83cdd99b05fa9efac" ns2:_="" ns3:_="">
    <xsd:import namespace="664392dc-dad9-45cc-9b02-6ff2a8be1f79"/>
    <xsd:import namespace="49b9c972-6c78-424e-8500-a22f256d764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Locatio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4392dc-dad9-45cc-9b02-6ff2a8be1f7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Location" ma:index="16" nillable="true" ma:displayName="Location" ma:indexed="true" ma:internalName="MediaServiceLocation" ma:readOnly="true">
      <xsd:simpleType>
        <xsd:restriction base="dms:Text"/>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5434b1e2-08d8-4d9f-bb99-4dcd3b0f2a8c"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b9c972-6c78-424e-8500-a22f256d764b"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39ee07c4-518d-4055-84c8-5ef84dd127d8}" ma:internalName="TaxCatchAll" ma:showField="CatchAllData" ma:web="49b9c972-6c78-424e-8500-a22f256d764b">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AB8EA68-9DB4-40B8-A205-BA730B48ACC6}">
  <ds:schemaRefs>
    <ds:schemaRef ds:uri="http://schemas.openxmlformats.org/officeDocument/2006/bibliography"/>
  </ds:schemaRefs>
</ds:datastoreItem>
</file>

<file path=customXml/itemProps2.xml><?xml version="1.0" encoding="utf-8"?>
<ds:datastoreItem xmlns:ds="http://schemas.openxmlformats.org/officeDocument/2006/customXml" ds:itemID="{F311178F-1440-4C34-A372-7D4DAA6766D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73483135-0F08-49CF-A88A-B57CE7E9092A}"/>
</file>

<file path=customXml/itemProps4.xml><?xml version="1.0" encoding="utf-8"?>
<ds:datastoreItem xmlns:ds="http://schemas.openxmlformats.org/officeDocument/2006/customXml" ds:itemID="{4413A4C7-47BA-4CD0-8FBC-F4662A5872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16</Pages>
  <Words>4349</Words>
  <Characters>25272</Characters>
  <Application>Microsoft Office Word</Application>
  <DocSecurity>0</DocSecurity>
  <Lines>972</Lines>
  <Paragraphs>493</Paragraphs>
  <ScaleCrop>false</ScaleCrop>
  <HeadingPairs>
    <vt:vector size="4" baseType="variant">
      <vt:variant>
        <vt:lpstr>Title</vt:lpstr>
      </vt:variant>
      <vt:variant>
        <vt:i4>1</vt:i4>
      </vt:variant>
      <vt:variant>
        <vt:lpstr>Título</vt:lpstr>
      </vt:variant>
      <vt:variant>
        <vt:i4>1</vt:i4>
      </vt:variant>
    </vt:vector>
  </HeadingPairs>
  <TitlesOfParts>
    <vt:vector size="2" baseType="lpstr">
      <vt:lpstr/>
      <vt:lpstr/>
    </vt:vector>
  </TitlesOfParts>
  <Company>ItNow</Company>
  <LinksUpToDate>false</LinksUpToDate>
  <CharactersWithSpaces>29128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 Garcia Jimenez</dc:creator>
  <cp:lastModifiedBy>Gina Mihai</cp:lastModifiedBy>
  <cp:revision>3</cp:revision>
  <cp:lastPrinted>2025-01-10T14:08:00Z</cp:lastPrinted>
  <dcterms:created xsi:type="dcterms:W3CDTF">2026-03-23T11:57:00Z</dcterms:created>
  <dcterms:modified xsi:type="dcterms:W3CDTF">2026-03-23T11:57:00Z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0x0101004CB5529B691B194C972332E7D0D0E597</vt:lpwstr>
  </property>
</Properties>
</file>