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4"/>
  </p:notesMasterIdLst>
  <p:sldIdLst>
    <p:sldId id="256" r:id="rId5"/>
    <p:sldId id="258" r:id="rId6"/>
    <p:sldId id="257" r:id="rId7"/>
    <p:sldId id="263" r:id="rId8"/>
    <p:sldId id="264" r:id="rId9"/>
    <p:sldId id="265" r:id="rId10"/>
    <p:sldId id="266" r:id="rId11"/>
    <p:sldId id="267" r:id="rId12"/>
    <p:sldId id="261" r:id="rId13"/>
  </p:sldIdLst>
  <p:sldSz cx="12192000" cy="6858000"/>
  <p:notesSz cx="6858000" cy="9144000"/>
  <p:embeddedFontLst>
    <p:embeddedFont>
      <p:font typeface="Arial Black" panose="020B0A04020102020204" pitchFamily="34" charset="0"/>
      <p:bold r:id="rId15"/>
    </p:embeddedFont>
    <p:embeddedFont>
      <p:font typeface="Bebas Neue" panose="020B0606020202050201" pitchFamily="34" charset="0"/>
      <p:regular r:id="rId16"/>
    </p:embeddedFont>
    <p:embeddedFont>
      <p:font typeface="Poppins" panose="00000500000000000000" pitchFamily="2" charset="0"/>
      <p:regular r:id="rId17"/>
      <p:bold r:id="rId18"/>
      <p:italic r:id="rId19"/>
      <p:boldItalic r:id="rId20"/>
    </p:embeddedFont>
    <p:embeddedFont>
      <p:font typeface="Tahoma" panose="020B0604030504040204" pitchFamily="34" charset="0"/>
      <p:regular r:id="rId21"/>
      <p:bold r:id="rId22"/>
    </p:embeddedFont>
    <p:embeddedFont>
      <p:font typeface="Verdana" panose="020B060403050404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jwvADburlexyWNsOT10IzHCMcM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C4C28F-8FA5-4AA3-AFF9-E0B69EF3C4C2}" v="5" dt="2026-03-25T15:21:34.821"/>
    <p1510:client id="{5A7FEFBF-4284-27B5-3BB5-6992AF64AC94}" v="1" dt="2026-03-25T15:12:07.9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4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5.fntdata"/><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dirty="0"/>
              <a:t>Joc SiWar
Fer servir l'espai en comptes de malgastar-lo</a:t>
            </a: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70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4248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9166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6225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8016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a:spLocks noGrp="1"/>
          </p:cNvSpPr>
          <p:nvPr>
            <p:ph type="pic" idx="2"/>
          </p:nvPr>
        </p:nvSpPr>
        <p:spPr>
          <a:xfrm>
            <a:off x="5183188" y="987425"/>
            <a:ext cx="6172200" cy="4873625"/>
          </a:xfrm>
          <a:prstGeom prst="rect">
            <a:avLst/>
          </a:prstGeom>
          <a:noFill/>
          <a:ln>
            <a:noFill/>
          </a:ln>
        </p:spPr>
      </p:sp>
      <p:sp>
        <p:nvSpPr>
          <p:cNvPr id="64" name="Google Shape;64;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jpe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5.wmf"/><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7.jpe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CAF8F"/>
        </a:solid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60407" y="-575899"/>
            <a:ext cx="12312811" cy="7385539"/>
          </a:xfrm>
          <a:prstGeom prst="rect">
            <a:avLst/>
          </a:prstGeom>
          <a:noFill/>
          <a:ln>
            <a:noFill/>
          </a:ln>
        </p:spPr>
      </p:pic>
      <p:pic>
        <p:nvPicPr>
          <p:cNvPr id="85" name="Google Shape;85;p1"/>
          <p:cNvPicPr preferRelativeResize="0"/>
          <p:nvPr/>
        </p:nvPicPr>
        <p:blipFill rotWithShape="1">
          <a:blip r:embed="rId4">
            <a:alphaModFix/>
          </a:blip>
          <a:srcRect/>
          <a:stretch/>
        </p:blipFill>
        <p:spPr>
          <a:xfrm>
            <a:off x="5217622" y="824854"/>
            <a:ext cx="1756756" cy="2712638"/>
          </a:xfrm>
          <a:prstGeom prst="rect">
            <a:avLst/>
          </a:prstGeom>
          <a:noFill/>
          <a:ln>
            <a:noFill/>
          </a:ln>
        </p:spPr>
      </p:pic>
      <p:sp>
        <p:nvSpPr>
          <p:cNvPr id="86" name="Google Shape;86;p1"/>
          <p:cNvSpPr txBox="1"/>
          <p:nvPr/>
        </p:nvSpPr>
        <p:spPr>
          <a:xfrm>
            <a:off x="1825118" y="4093757"/>
            <a:ext cx="8755797" cy="978689"/>
          </a:xfrm>
          <a:prstGeom prst="rect">
            <a:avLst/>
          </a:prstGeom>
          <a:noFill/>
          <a:ln>
            <a:noFill/>
          </a:ln>
        </p:spPr>
        <p:txBody>
          <a:bodyPr spcFirstLastPara="1" wrap="square" lIns="91425" tIns="45700" rIns="91425" bIns="45700" anchor="t" anchorCtr="0">
            <a:spAutoFit/>
          </a:bodyPr>
          <a:lstStyle/>
          <a:p>
            <a:pPr algn="ctr">
              <a:lnSpc>
                <a:spcPct val="80000"/>
              </a:lnSpc>
            </a:pPr>
            <a:r>
              <a:rPr lang="ca" altLang="de-DE" sz="3600">
                <a:solidFill>
                  <a:schemeClr val="bg1"/>
                </a:solidFill>
                <a:latin typeface="Tahoma" panose="020B0604030504040204" pitchFamily="34" charset="0"/>
              </a:rPr>
              <a:t>Joc de simulació
Fer servir l'espai en comptes de malgastar-lo</a:t>
            </a:r>
            <a:endParaRPr lang="de-DE" altLang="de-DE" sz="3600" dirty="0">
              <a:solidFill>
                <a:schemeClr val="bg1"/>
              </a:solidFill>
              <a:latin typeface="Tahoma" panose="020B0604030504040204" pitchFamily="34" charset="0"/>
            </a:endParaRPr>
          </a:p>
        </p:txBody>
      </p:sp>
      <p:pic>
        <p:nvPicPr>
          <p:cNvPr id="88" name="Google Shape;88;p1"/>
          <p:cNvPicPr preferRelativeResize="0"/>
          <p:nvPr/>
        </p:nvPicPr>
        <p:blipFill rotWithShape="1">
          <a:blip r:embed="rId5">
            <a:alphaModFix/>
          </a:blip>
          <a:srcRect r="69953"/>
          <a:stretch/>
        </p:blipFill>
        <p:spPr>
          <a:xfrm>
            <a:off x="5893292" y="5976231"/>
            <a:ext cx="425460" cy="297352"/>
          </a:xfrm>
          <a:prstGeom prst="rect">
            <a:avLst/>
          </a:prstGeom>
          <a:noFill/>
          <a:ln>
            <a:noFill/>
          </a:ln>
        </p:spPr>
      </p:pic>
      <p:sp>
        <p:nvSpPr>
          <p:cNvPr id="89" name="Google Shape;89;p1"/>
          <p:cNvSpPr txBox="1"/>
          <p:nvPr/>
        </p:nvSpPr>
        <p:spPr>
          <a:xfrm>
            <a:off x="3146945" y="6277932"/>
            <a:ext cx="6429497" cy="1261844"/>
          </a:xfrm>
          <a:prstGeom prst="rect">
            <a:avLst/>
          </a:prstGeom>
          <a:noFill/>
          <a:ln>
            <a:noFill/>
          </a:ln>
        </p:spPr>
        <p:txBody>
          <a:bodyPr spcFirstLastPara="1" wrap="square" lIns="91425" tIns="45700" rIns="91425" bIns="45700" anchor="t" anchorCtr="0">
            <a:spAutoFit/>
          </a:bodyPr>
          <a:lstStyle/>
          <a:p>
            <a:pPr algn="ctr"/>
            <a:r>
              <a:rPr lang="ca" sz="1000" b="0" i="0" u="none" strike="noStrike" cap="none">
                <a:solidFill>
                  <a:schemeClr val="bg1"/>
                </a:solidFill>
                <a:ea typeface="Verdana"/>
                <a:sym typeface="Poppins"/>
              </a:rPr>
              <a:t>LOESS ha </a:t>
            </a:r>
            <a:r>
              <a:rPr lang="ca" sz="1000">
                <a:solidFill>
                  <a:schemeClr val="bg1"/>
                </a:solidFill>
                <a:ea typeface="Verdana"/>
                <a:sym typeface="Poppins"/>
              </a:rPr>
              <a:t>rebut </a:t>
            </a:r>
            <a:r>
              <a:rPr lang="ca" sz="1000" b="0" i="0" u="none" strike="noStrike" cap="none">
                <a:solidFill>
                  <a:schemeClr val="bg1"/>
                </a:solidFill>
                <a:ea typeface="Verdana"/>
                <a:sym typeface="Poppins"/>
              </a:rPr>
              <a:t>finançament del programa de recerca i innovació </a:t>
            </a:r>
            <a:r>
              <a:rPr lang="ca" sz="1000">
                <a:solidFill>
                  <a:schemeClr val="bg1"/>
                </a:solidFill>
                <a:ea typeface="Verdana"/>
                <a:sym typeface="Poppins"/>
              </a:rPr>
              <a:t>Horizon Europe de la Unió Europea, en virtut de l'acord número 101112707</a:t>
            </a:r>
            <a:endParaRPr lang="ca">
              <a:solidFill>
                <a:schemeClr val="bg1"/>
              </a:solidFill>
            </a:endParaRPr>
          </a:p>
          <a:p>
            <a:pPr algn="ctr"/>
            <a:br>
              <a:rPr lang="en-US">
                <a:sym typeface="Poppins"/>
              </a:rPr>
            </a:br>
            <a:endParaRPr lang="ca"/>
          </a:p>
          <a:p>
            <a:pPr algn="ctr"/>
            <a:br>
              <a:rPr lang="en-US"/>
            </a:br>
            <a:endParaRPr lang="c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Google Shape;110;p3"/>
          <p:cNvSpPr txBox="1"/>
          <p:nvPr/>
        </p:nvSpPr>
        <p:spPr>
          <a:xfrm>
            <a:off x="8964813" y="354982"/>
            <a:ext cx="1512053"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1000" b="1">
                <a:solidFill>
                  <a:srgbClr val="7F7F7F"/>
                </a:solidFill>
                <a:latin typeface="Poppins"/>
                <a:ea typeface="Poppins"/>
                <a:cs typeface="Poppins"/>
                <a:sym typeface="Poppins"/>
              </a:rPr>
              <a:t>loess-project.eu</a:t>
            </a:r>
            <a:endParaRPr/>
          </a:p>
        </p:txBody>
      </p:sp>
      <p:pic>
        <p:nvPicPr>
          <p:cNvPr id="111" name="Google Shape;111;p3"/>
          <p:cNvPicPr preferRelativeResize="0"/>
          <p:nvPr/>
        </p:nvPicPr>
        <p:blipFill rotWithShape="1">
          <a:blip r:embed="rId4">
            <a:alphaModFix/>
          </a:blip>
          <a:srcRect/>
          <a:stretch/>
        </p:blipFill>
        <p:spPr>
          <a:xfrm>
            <a:off x="10404811" y="-678275"/>
            <a:ext cx="293241" cy="293241"/>
          </a:xfrm>
          <a:prstGeom prst="rect">
            <a:avLst/>
          </a:prstGeom>
          <a:noFill/>
          <a:ln>
            <a:noFill/>
          </a:ln>
        </p:spPr>
      </p:pic>
      <p:pic>
        <p:nvPicPr>
          <p:cNvPr id="112" name="Google Shape;112;p3"/>
          <p:cNvPicPr preferRelativeResize="0"/>
          <p:nvPr/>
        </p:nvPicPr>
        <p:blipFill rotWithShape="1">
          <a:blip r:embed="rId5">
            <a:alphaModFix/>
          </a:blip>
          <a:srcRect/>
          <a:stretch/>
        </p:blipFill>
        <p:spPr>
          <a:xfrm>
            <a:off x="10792101" y="-675943"/>
            <a:ext cx="293241" cy="293241"/>
          </a:xfrm>
          <a:prstGeom prst="rect">
            <a:avLst/>
          </a:prstGeom>
          <a:noFill/>
          <a:ln>
            <a:noFill/>
          </a:ln>
        </p:spPr>
      </p:pic>
      <p:pic>
        <p:nvPicPr>
          <p:cNvPr id="113" name="Google Shape;113;p3"/>
          <p:cNvPicPr preferRelativeResize="0"/>
          <p:nvPr/>
        </p:nvPicPr>
        <p:blipFill rotWithShape="1">
          <a:blip r:embed="rId6">
            <a:alphaModFix/>
          </a:blip>
          <a:srcRect/>
          <a:stretch/>
        </p:blipFill>
        <p:spPr>
          <a:xfrm>
            <a:off x="11179391" y="-678275"/>
            <a:ext cx="293241" cy="293241"/>
          </a:xfrm>
          <a:prstGeom prst="rect">
            <a:avLst/>
          </a:prstGeom>
          <a:noFill/>
          <a:ln>
            <a:noFill/>
          </a:ln>
        </p:spPr>
      </p:pic>
      <p:pic>
        <p:nvPicPr>
          <p:cNvPr id="114" name="Google Shape;114;p3"/>
          <p:cNvPicPr preferRelativeResize="0"/>
          <p:nvPr/>
        </p:nvPicPr>
        <p:blipFill rotWithShape="1">
          <a:blip r:embed="rId7">
            <a:alphaModFix/>
          </a:blip>
          <a:srcRect/>
          <a:stretch/>
        </p:blipFill>
        <p:spPr>
          <a:xfrm>
            <a:off x="11566681" y="-680607"/>
            <a:ext cx="293241" cy="293241"/>
          </a:xfrm>
          <a:prstGeom prst="rect">
            <a:avLst/>
          </a:prstGeom>
          <a:noFill/>
          <a:ln>
            <a:noFill/>
          </a:ln>
        </p:spPr>
      </p:pic>
      <p:pic>
        <p:nvPicPr>
          <p:cNvPr id="115" name="Google Shape;115;p3"/>
          <p:cNvPicPr preferRelativeResize="0"/>
          <p:nvPr/>
        </p:nvPicPr>
        <p:blipFill rotWithShape="1">
          <a:blip r:embed="rId8">
            <a:alphaModFix/>
          </a:blip>
          <a:srcRect/>
          <a:stretch/>
        </p:blipFill>
        <p:spPr>
          <a:xfrm>
            <a:off x="11566681" y="307962"/>
            <a:ext cx="293242" cy="293242"/>
          </a:xfrm>
          <a:prstGeom prst="rect">
            <a:avLst/>
          </a:prstGeom>
          <a:noFill/>
          <a:ln>
            <a:noFill/>
          </a:ln>
        </p:spPr>
      </p:pic>
      <p:sp>
        <p:nvSpPr>
          <p:cNvPr id="116" name="Google Shape;116;p3"/>
          <p:cNvSpPr txBox="1"/>
          <p:nvPr/>
        </p:nvSpPr>
        <p:spPr>
          <a:xfrm>
            <a:off x="682388" y="1618463"/>
            <a:ext cx="7297240" cy="4278054"/>
          </a:xfrm>
          <a:prstGeom prst="rect">
            <a:avLst/>
          </a:prstGeom>
          <a:noFill/>
          <a:ln>
            <a:noFill/>
          </a:ln>
        </p:spPr>
        <p:txBody>
          <a:bodyPr spcFirstLastPara="1" wrap="square" lIns="91425" tIns="45700" rIns="91425" bIns="45700" anchor="t" anchorCtr="0">
            <a:spAutoFit/>
          </a:bodyPr>
          <a:lstStyle/>
          <a:p>
            <a:pPr lvl="0" eaLnBrk="0" fontAlgn="base" hangingPunct="0">
              <a:spcBef>
                <a:spcPct val="0"/>
              </a:spcBef>
              <a:spcAft>
                <a:spcPct val="0"/>
              </a:spcAft>
              <a:buClrTx/>
            </a:pPr>
            <a:r>
              <a:rPr lang="ca" altLang="de-DE" sz="1600" dirty="0">
                <a:solidFill>
                  <a:schemeClr val="tx1"/>
                </a:solidFill>
                <a:latin typeface="Calibri" panose="020F0502020204030204" pitchFamily="34" charset="0"/>
                <a:cs typeface="Calibri" panose="020F0502020204030204" pitchFamily="34" charset="0"/>
              </a:rPr>
              <a:t>Les missions de la UE ofereixen un enfocament renovat per a trobar solucions a alguns dels principals problemes. Compte amb objectius ambiciosos i tenen com a meta oferir resultats concrets abans del 2030. 
En aquest context, LOESS està finançat per la missió "A Soil Deal for Europe" (Un acord sobre el sòl per a Europa). Un programa de la UE destinat a recuperar la salut del sòl. LOESS se centra en el desenvolupament de programes educatius i de formació continuada, així com de mesures de desenvolupament de competències per a diversos actors socials, parts interessades i públics objectius. El sòl és un aliat indispensable per a l'adaptació i la mitigació del canvi climàtic. Per aquest motiu, la societat necessita molt més que informació científica: tots necessitem entendre de quina manera la salut del sòl afecta les nostres vides.
Aquest joc de simulació va ser creat originalment pel grup de treball d'Agenda 21 (LAG21), en cooperació amb la Science Shop de Bonn (WilaBonn), i va ser guardonat com a projecte oficial de la Dècada de l'Educació per al Desenvolupament Sostenible de les Nacions Unides. Es va crear per a ser usat a Alemanya, i combina coneixements sobre els processos demogràfics i referències específiques al problema mediambiental de l'ús del sòl.</a:t>
            </a:r>
            <a:endParaRPr lang="de-DE" altLang="de-DE" sz="1600" dirty="0">
              <a:solidFill>
                <a:schemeClr val="tx1"/>
              </a:solidFill>
              <a:latin typeface="Calibri" panose="020F0502020204030204" pitchFamily="34" charset="0"/>
              <a:cs typeface="Calibri" panose="020F0502020204030204" pitchFamily="34" charset="0"/>
            </a:endParaRPr>
          </a:p>
        </p:txBody>
      </p:sp>
      <p:pic>
        <p:nvPicPr>
          <p:cNvPr id="117" name="Google Shape;117;p3"/>
          <p:cNvPicPr preferRelativeResize="0"/>
          <p:nvPr/>
        </p:nvPicPr>
        <p:blipFill rotWithShape="1">
          <a:blip r:embed="rId9">
            <a:alphaModFix/>
          </a:blip>
          <a:srcRect/>
          <a:stretch/>
        </p:blipFill>
        <p:spPr>
          <a:xfrm>
            <a:off x="8117561" y="1856612"/>
            <a:ext cx="2911099" cy="2911099"/>
          </a:xfrm>
          <a:prstGeom prst="rect">
            <a:avLst/>
          </a:prstGeom>
          <a:noFill/>
          <a:ln>
            <a:noFill/>
          </a:ln>
        </p:spPr>
      </p:pic>
      <p:sp>
        <p:nvSpPr>
          <p:cNvPr id="118" name="Google Shape;118;p3"/>
          <p:cNvSpPr txBox="1"/>
          <p:nvPr/>
        </p:nvSpPr>
        <p:spPr>
          <a:xfrm>
            <a:off x="932360" y="1095283"/>
            <a:ext cx="7297240" cy="523180"/>
          </a:xfrm>
          <a:prstGeom prst="rect">
            <a:avLst/>
          </a:prstGeom>
          <a:noFill/>
          <a:ln>
            <a:noFill/>
          </a:ln>
        </p:spPr>
        <p:txBody>
          <a:bodyPr spcFirstLastPara="1" wrap="square" lIns="91425" tIns="45700" rIns="91425" bIns="45700" anchor="t" anchorCtr="0">
            <a:spAutoFit/>
          </a:bodyPr>
          <a:lstStyle/>
          <a:p>
            <a:pPr lvl="0"/>
            <a:r>
              <a:rPr lang="ca" sz="2800" dirty="0">
                <a:solidFill>
                  <a:srgbClr val="0CAF8F"/>
                </a:solidFill>
                <a:latin typeface="Bebas Neue"/>
                <a:ea typeface="Bebas Neue"/>
                <a:cs typeface="Bebas Neue"/>
                <a:sym typeface="Bebas Neue"/>
              </a:rPr>
              <a:t>Què és LOESS? Per què LOESS? I per què un joc de simulació?</a:t>
            </a:r>
            <a:endParaRPr dirty="0"/>
          </a:p>
        </p:txBody>
      </p:sp>
      <p:sp>
        <p:nvSpPr>
          <p:cNvPr id="119" name="Google Shape;119;p3"/>
          <p:cNvSpPr txBox="1"/>
          <p:nvPr/>
        </p:nvSpPr>
        <p:spPr>
          <a:xfrm>
            <a:off x="10423364" y="354981"/>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dirty="0">
                <a:solidFill>
                  <a:srgbClr val="7F7F7F"/>
                </a:solidFill>
                <a:latin typeface="Poppins"/>
                <a:ea typeface="Poppins"/>
                <a:cs typeface="Poppins"/>
                <a:sym typeface="Poppins"/>
              </a:rPr>
              <a:t>|   LOESSproject</a:t>
            </a:r>
            <a:endParaRPr sz="1000" dirty="0">
              <a:solidFill>
                <a:srgbClr val="7F7F7F"/>
              </a:solidFill>
              <a:latin typeface="Poppins"/>
              <a:ea typeface="Poppins"/>
              <a:cs typeface="Poppins"/>
              <a:sym typeface="Poppins"/>
            </a:endParaRPr>
          </a:p>
        </p:txBody>
      </p:sp>
      <p:sp>
        <p:nvSpPr>
          <p:cNvPr id="2"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27288" y="0"/>
            <a:ext cx="11433323" cy="6858000"/>
          </a:xfrm>
          <a:prstGeom prst="rect">
            <a:avLst/>
          </a:prstGeom>
          <a:noFill/>
          <a:ln>
            <a:noFill/>
          </a:ln>
        </p:spPr>
      </p:pic>
      <p:sp>
        <p:nvSpPr>
          <p:cNvPr id="95" name="Google Shape;95;p2"/>
          <p:cNvSpPr txBox="1"/>
          <p:nvPr/>
        </p:nvSpPr>
        <p:spPr>
          <a:xfrm>
            <a:off x="3617171" y="1451706"/>
            <a:ext cx="4766808" cy="523180"/>
          </a:xfrm>
          <a:prstGeom prst="rect">
            <a:avLst/>
          </a:prstGeom>
          <a:noFill/>
          <a:ln>
            <a:noFill/>
          </a:ln>
        </p:spPr>
        <p:txBody>
          <a:bodyPr spcFirstLastPara="1" wrap="square" lIns="91425" tIns="45700" rIns="91425" bIns="45700" anchor="t" anchorCtr="0">
            <a:spAutoFit/>
          </a:bodyPr>
          <a:lstStyle/>
          <a:p>
            <a:pPr lvl="0"/>
            <a:r>
              <a:rPr lang="ca" sz="2800" b="1" dirty="0">
                <a:solidFill>
                  <a:srgbClr val="5A312D"/>
                </a:solidFill>
                <a:latin typeface="Calibri" panose="020F0502020204030204" pitchFamily="34" charset="0"/>
                <a:ea typeface="Bebas Neue"/>
                <a:cs typeface="Calibri" panose="020F0502020204030204" pitchFamily="34" charset="0"/>
                <a:sym typeface="Bebas Neue"/>
              </a:rPr>
              <a:t>Objectius del joc de simulació</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sp>
        <p:nvSpPr>
          <p:cNvPr id="97" name="Google Shape;97;p2"/>
          <p:cNvSpPr txBox="1"/>
          <p:nvPr/>
        </p:nvSpPr>
        <p:spPr>
          <a:xfrm>
            <a:off x="3664726" y="2386809"/>
            <a:ext cx="8437159" cy="3139281"/>
          </a:xfrm>
          <a:prstGeom prst="rect">
            <a:avLst/>
          </a:prstGeom>
          <a:noFill/>
          <a:ln>
            <a:noFill/>
          </a:ln>
        </p:spPr>
        <p:txBody>
          <a:bodyPr spcFirstLastPara="1" wrap="square" lIns="91425" tIns="45700" rIns="91425" bIns="45700" anchor="t" anchorCtr="0">
            <a:spAutoFit/>
          </a:bodyPr>
          <a:lstStyle/>
          <a:p>
            <a:pPr marL="534988" indent="-534988" eaLnBrk="1" hangingPunct="1">
              <a:lnSpc>
                <a:spcPct val="90000"/>
              </a:lnSpc>
              <a:buClr>
                <a:schemeClr val="tx1"/>
              </a:buClr>
              <a:buFontTx/>
              <a:buNone/>
              <a:tabLst>
                <a:tab pos="534988" algn="l"/>
              </a:tabLst>
            </a:pPr>
            <a:r>
              <a:rPr lang="de-DE" altLang="de-DE" sz="1800" b="1" dirty="0">
                <a:latin typeface="Calibri" panose="020F0502020204030204" pitchFamily="34" charset="0"/>
                <a:cs typeface="Calibri" panose="020F0502020204030204" pitchFamily="34" charset="0"/>
              </a:rPr>
              <a:t>1</a:t>
            </a:r>
            <a:r>
              <a:rPr lang="ca" altLang="de-DE" sz="2000" b="1" dirty="0">
                <a:latin typeface="Calibri" panose="020F0502020204030204" pitchFamily="34" charset="0"/>
                <a:cs typeface="Calibri" panose="020F0502020204030204" pitchFamily="34" charset="0"/>
              </a:rPr>
              <a:t>) Conèixer les tasques d'un ajuntament
 	Presa de decisions en un ajuntament
 	Responsabilitats dels regidors</a:t>
            </a:r>
          </a:p>
          <a:p>
            <a:pPr marL="534988" indent="-534988" eaLnBrk="1" hangingPunct="1">
              <a:lnSpc>
                <a:spcPct val="90000"/>
              </a:lnSpc>
              <a:buClr>
                <a:schemeClr val="tx1"/>
              </a:buClr>
              <a:buFontTx/>
              <a:buNone/>
              <a:tabLst>
                <a:tab pos="174625" algn="l"/>
              </a:tabLst>
            </a:pPr>
            <a:r>
              <a:rPr lang="ca" altLang="de-DE" sz="2000" b="1" dirty="0">
                <a:latin typeface="Calibri" panose="020F0502020204030204" pitchFamily="34" charset="0"/>
                <a:cs typeface="Calibri" panose="020F0502020204030204" pitchFamily="34" charset="0"/>
              </a:rPr>
              <a:t>
2) Conscienciar sobre els problemes de l'ús del sòl</a:t>
            </a:r>
          </a:p>
          <a:p>
            <a:pPr marL="808038" indent="-273050" eaLnBrk="1" hangingPunct="1">
              <a:lnSpc>
                <a:spcPct val="90000"/>
              </a:lnSpc>
              <a:buClr>
                <a:schemeClr val="tx1"/>
              </a:buClr>
              <a:buFontTx/>
              <a:buNone/>
              <a:tabLst>
                <a:tab pos="174625" algn="l"/>
              </a:tabLst>
            </a:pPr>
            <a:r>
              <a:rPr lang="ca" altLang="de-DE" sz="2000" b="1" dirty="0">
                <a:latin typeface="Calibri" panose="020F0502020204030204" pitchFamily="34" charset="0"/>
                <a:cs typeface="Calibri" panose="020F0502020204030204" pitchFamily="34" charset="0"/>
              </a:rPr>
              <a:t>Consum de sòl: transformació d'àrees naturals en zones edificades i de transport
Conseqüències: pèrdua de funcions del sòl importants, pèrdua de biodiversitat, risc d'inundacions, disminució dels espais de descans i lleure, etc.
Motius: augment d'habitatges privats amb disminució de població, deteriorament d'estructures, baixada de preus dels terrenys, etc.</a:t>
            </a:r>
            <a:endParaRPr lang="de-DE" altLang="de-DE" sz="2000" dirty="0">
              <a:latin typeface="Calibri" panose="020F0502020204030204" pitchFamily="34" charset="0"/>
              <a:cs typeface="Calibri" panose="020F0502020204030204" pitchFamily="34" charset="0"/>
            </a:endParaRPr>
          </a:p>
        </p:txBody>
      </p:sp>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LOESSproject</a:t>
            </a:r>
            <a:endParaRPr sz="1000">
              <a:solidFill>
                <a:srgbClr val="7F7F7F"/>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27288" y="0"/>
            <a:ext cx="11433323" cy="6858000"/>
          </a:xfrm>
          <a:prstGeom prst="rect">
            <a:avLst/>
          </a:prstGeom>
          <a:noFill/>
          <a:ln>
            <a:noFill/>
          </a:ln>
        </p:spPr>
      </p:pic>
      <p:sp>
        <p:nvSpPr>
          <p:cNvPr id="95" name="Google Shape;95;p2"/>
          <p:cNvSpPr txBox="1"/>
          <p:nvPr/>
        </p:nvSpPr>
        <p:spPr>
          <a:xfrm>
            <a:off x="3617171" y="237172"/>
            <a:ext cx="5871213" cy="523180"/>
          </a:xfrm>
          <a:prstGeom prst="rect">
            <a:avLst/>
          </a:prstGeom>
          <a:noFill/>
          <a:ln>
            <a:noFill/>
          </a:ln>
        </p:spPr>
        <p:txBody>
          <a:bodyPr spcFirstLastPara="1" wrap="square" lIns="91425" tIns="45700" rIns="91425" bIns="45700" anchor="t" anchorCtr="0">
            <a:spAutoFit/>
          </a:bodyPr>
          <a:lstStyle/>
          <a:p>
            <a:pPr lvl="0"/>
            <a:r>
              <a:rPr lang="ca" sz="2800" b="1" dirty="0">
                <a:solidFill>
                  <a:srgbClr val="5A312D"/>
                </a:solidFill>
                <a:latin typeface="Calibri" panose="020F0502020204030204" pitchFamily="34" charset="0"/>
                <a:ea typeface="Bebas Neue"/>
                <a:cs typeface="Calibri" panose="020F0502020204030204" pitchFamily="34" charset="0"/>
                <a:sym typeface="Bebas Neue"/>
              </a:rPr>
              <a:t>Funcionament del joc de simulació</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sp>
        <p:nvSpPr>
          <p:cNvPr id="97" name="Google Shape;97;p2"/>
          <p:cNvSpPr txBox="1"/>
          <p:nvPr/>
        </p:nvSpPr>
        <p:spPr>
          <a:xfrm>
            <a:off x="3617171" y="776457"/>
            <a:ext cx="8437159" cy="3785611"/>
          </a:xfrm>
          <a:prstGeom prst="rect">
            <a:avLst/>
          </a:prstGeom>
          <a:noFill/>
          <a:ln>
            <a:noFill/>
          </a:ln>
        </p:spPr>
        <p:txBody>
          <a:bodyPr spcFirstLastPara="1" wrap="square" lIns="91425" tIns="45700" rIns="91425" bIns="45700" anchor="t" anchorCtr="0">
            <a:spAutoFit/>
          </a:bodyPr>
          <a:lstStyle/>
          <a:p>
            <a:pPr marL="342900" indent="-342900" eaLnBrk="1" hangingPunct="1">
              <a:spcAft>
                <a:spcPts val="1200"/>
              </a:spcAft>
              <a:buFont typeface="+mj-lt"/>
              <a:buAutoNum type="arabicPeriod"/>
            </a:pPr>
            <a:r>
              <a:rPr lang="ca" altLang="de-DE" sz="1800" dirty="0">
                <a:latin typeface="Calibri"/>
              </a:rPr>
              <a:t>Els participants formen un govern municipal: creació de grups i comitès parlamentaris, elecció d'un president del consell, etc.
Processar una moció municipal sobre un tema relatiu a la zona
Simulació d'una decisió de l'ajuntament passades aproximadament 4 hores i mitja
En realitat, el procés des que es presenta la moció fins que s'emet la resolució sol durar diverses setmanes.</a:t>
            </a:r>
            <a:endParaRPr lang="de-DE" altLang="de-DE" sz="1800" dirty="0">
              <a:latin typeface="Calibri"/>
            </a:endParaRPr>
          </a:p>
          <a:p>
            <a:pPr marL="342900" indent="-342900">
              <a:spcAft>
                <a:spcPts val="1200"/>
              </a:spcAft>
              <a:buChar char="•"/>
            </a:pPr>
            <a:r>
              <a:rPr lang="ca" altLang="de-DE" sz="1800" dirty="0">
                <a:latin typeface="Calibri"/>
              </a:rPr>
              <a:t>Informació per als moderadors del joc: estan disponibles informació, materials i plantilles sobre el joc. Vegeu el </a:t>
            </a:r>
            <a:r>
              <a:rPr lang="ca" altLang="de-DE" sz="1800" dirty="0">
                <a:latin typeface="Calibri"/>
                <a:ea typeface="Calibri"/>
              </a:rPr>
              <a:t>document:</a:t>
            </a:r>
            <a:r>
              <a:rPr lang="ca" sz="1800" b="1" dirty="0">
                <a:latin typeface="Calibri"/>
                <a:ea typeface="Calibri"/>
                <a:cs typeface="Calibri"/>
              </a:rPr>
              <a:t>"Presa de decisions i polítiques per a l'ús del sòl. Un joc de rol."</a:t>
            </a:r>
            <a:endParaRPr lang="ca" sz="1800" dirty="0">
              <a:latin typeface="Calibri"/>
              <a:ea typeface="Calibri"/>
              <a:cs typeface="Calibri"/>
            </a:endParaRPr>
          </a:p>
          <a:p>
            <a:pPr marL="342900" indent="-342900">
              <a:spcAft>
                <a:spcPts val="1200"/>
              </a:spcAft>
              <a:buAutoNum type="arabicPeriod"/>
            </a:pPr>
            <a:endParaRPr lang="ca" altLang="de-DE" sz="1600" dirty="0">
              <a:latin typeface="Tahoma"/>
            </a:endParaRPr>
          </a:p>
        </p:txBody>
      </p:sp>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LOESSproject</a:t>
            </a:r>
            <a:endParaRPr sz="1000">
              <a:solidFill>
                <a:srgbClr val="7F7F7F"/>
              </a:solidFill>
              <a:latin typeface="Poppins"/>
              <a:ea typeface="Poppins"/>
              <a:cs typeface="Poppins"/>
              <a:sym typeface="Poppins"/>
            </a:endParaRPr>
          </a:p>
        </p:txBody>
      </p:sp>
      <p:pic>
        <p:nvPicPr>
          <p:cNvPr id="15" name="Picture 8" descr="IMG_20060531_030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a:xfrm>
            <a:off x="4072510" y="4106701"/>
            <a:ext cx="3275347" cy="2052462"/>
          </a:xfrm>
          <a:prstGeom prst="rect">
            <a:avLst/>
          </a:prstGeom>
          <a:noFill/>
        </p:spPr>
      </p:pic>
      <p:pic>
        <p:nvPicPr>
          <p:cNvPr id="3" name="Grafik 2">
            <a:extLst>
              <a:ext uri="{FF2B5EF4-FFF2-40B4-BE49-F238E27FC236}">
                <a16:creationId xmlns:a16="http://schemas.microsoft.com/office/drawing/2014/main" id="{CEAF0BC7-00CD-A07E-AB01-BA1C09F470BF}"/>
              </a:ext>
            </a:extLst>
          </p:cNvPr>
          <p:cNvPicPr>
            <a:picLocks noChangeAspect="1"/>
          </p:cNvPicPr>
          <p:nvPr/>
        </p:nvPicPr>
        <p:blipFill>
          <a:blip r:embed="rId12"/>
          <a:srcRect t="731" b="30123"/>
          <a:stretch>
            <a:fillRect/>
          </a:stretch>
        </p:blipFill>
        <p:spPr>
          <a:xfrm>
            <a:off x="8507914" y="4081442"/>
            <a:ext cx="3302856" cy="2043675"/>
          </a:xfrm>
          <a:prstGeom prst="rect">
            <a:avLst/>
          </a:prstGeom>
        </p:spPr>
      </p:pic>
      <p:sp>
        <p:nvSpPr>
          <p:cNvPr id="4" name="Textfeld 3">
            <a:extLst>
              <a:ext uri="{FF2B5EF4-FFF2-40B4-BE49-F238E27FC236}">
                <a16:creationId xmlns:a16="http://schemas.microsoft.com/office/drawing/2014/main" id="{A7E9D30E-30A2-0493-BCEF-CA91B20E2047}"/>
              </a:ext>
            </a:extLst>
          </p:cNvPr>
          <p:cNvSpPr txBox="1"/>
          <p:nvPr/>
        </p:nvSpPr>
        <p:spPr>
          <a:xfrm>
            <a:off x="8457761" y="6159163"/>
            <a:ext cx="3353009" cy="461665"/>
          </a:xfrm>
          <a:prstGeom prst="rect">
            <a:avLst/>
          </a:prstGeom>
          <a:noFill/>
        </p:spPr>
        <p:txBody>
          <a:bodyPr wrap="square" rtlCol="0">
            <a:spAutoFit/>
          </a:bodyPr>
          <a:lstStyle/>
          <a:p>
            <a:r>
              <a:rPr lang="de-DE" sz="1200" dirty="0"/>
              <a:t>Nova àrea de construcció Crèdit de la fotografia:
N. Steinhaus, Bonn Science Shop</a:t>
            </a:r>
          </a:p>
        </p:txBody>
      </p:sp>
      <p:sp>
        <p:nvSpPr>
          <p:cNvPr id="6" name="Textfeld 5">
            <a:extLst>
              <a:ext uri="{FF2B5EF4-FFF2-40B4-BE49-F238E27FC236}">
                <a16:creationId xmlns:a16="http://schemas.microsoft.com/office/drawing/2014/main" id="{C4121302-6D21-F706-6690-C4E46D9AA87D}"/>
              </a:ext>
            </a:extLst>
          </p:cNvPr>
          <p:cNvSpPr txBox="1"/>
          <p:nvPr/>
        </p:nvSpPr>
        <p:spPr>
          <a:xfrm>
            <a:off x="3981266" y="6159162"/>
            <a:ext cx="3660506" cy="461665"/>
          </a:xfrm>
          <a:prstGeom prst="rect">
            <a:avLst/>
          </a:prstGeom>
          <a:noFill/>
        </p:spPr>
        <p:txBody>
          <a:bodyPr wrap="square" rtlCol="0">
            <a:spAutoFit/>
          </a:bodyPr>
          <a:lstStyle/>
          <a:p>
            <a:r>
              <a:rPr lang="de-DE" sz="1200" dirty="0"/>
              <a:t>Alumnat participant al joc en un entorn real - un ajuntament. Crèdit de la fotografia: Bonn Science Shop</a:t>
            </a:r>
          </a:p>
        </p:txBody>
      </p:sp>
    </p:spTree>
    <p:extLst>
      <p:ext uri="{BB962C8B-B14F-4D97-AF65-F5344CB8AC3E}">
        <p14:creationId xmlns:p14="http://schemas.microsoft.com/office/powerpoint/2010/main" val="3738866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27288" y="0"/>
            <a:ext cx="11433323" cy="6858000"/>
          </a:xfrm>
          <a:prstGeom prst="rect">
            <a:avLst/>
          </a:prstGeom>
          <a:noFill/>
          <a:ln>
            <a:noFill/>
          </a:ln>
        </p:spPr>
      </p:pic>
      <p:sp>
        <p:nvSpPr>
          <p:cNvPr id="95" name="Google Shape;95;p2"/>
          <p:cNvSpPr txBox="1"/>
          <p:nvPr/>
        </p:nvSpPr>
        <p:spPr>
          <a:xfrm>
            <a:off x="3505314" y="588322"/>
            <a:ext cx="7777048" cy="523180"/>
          </a:xfrm>
          <a:prstGeom prst="rect">
            <a:avLst/>
          </a:prstGeom>
          <a:noFill/>
          <a:ln>
            <a:noFill/>
          </a:ln>
        </p:spPr>
        <p:txBody>
          <a:bodyPr spcFirstLastPara="1" wrap="square" lIns="91425" tIns="45700" rIns="91425" bIns="45700" anchor="t" anchorCtr="0">
            <a:spAutoFit/>
          </a:bodyPr>
          <a:lstStyle/>
          <a:p>
            <a:pPr lvl="0"/>
            <a:r>
              <a:rPr lang="ca" sz="2800" b="1" dirty="0">
                <a:solidFill>
                  <a:srgbClr val="5A312D"/>
                </a:solidFill>
                <a:latin typeface="Calibri" panose="020F0502020204030204" pitchFamily="34" charset="0"/>
                <a:ea typeface="Bebas Neue"/>
                <a:cs typeface="Calibri" panose="020F0502020204030204" pitchFamily="34" charset="0"/>
                <a:sym typeface="Bebas Neue"/>
              </a:rPr>
              <a:t>L'ajuntament és el representant de la ciutadania.</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sp>
        <p:nvSpPr>
          <p:cNvPr id="97" name="Google Shape;97;p2"/>
          <p:cNvSpPr txBox="1"/>
          <p:nvPr/>
        </p:nvSpPr>
        <p:spPr>
          <a:xfrm>
            <a:off x="3600729" y="1293090"/>
            <a:ext cx="8437159" cy="4693552"/>
          </a:xfrm>
          <a:prstGeom prst="rect">
            <a:avLst/>
          </a:prstGeom>
          <a:noFill/>
          <a:ln>
            <a:noFill/>
          </a:ln>
        </p:spPr>
        <p:txBody>
          <a:bodyPr spcFirstLastPara="1" wrap="square" lIns="91425" tIns="45700" rIns="91425" bIns="45700" anchor="t" anchorCtr="0">
            <a:spAutoFit/>
          </a:bodyPr>
          <a:lstStyle/>
          <a:p>
            <a:pPr marL="342900" indent="-342900" eaLnBrk="1" hangingPunct="1">
              <a:lnSpc>
                <a:spcPct val="115000"/>
              </a:lnSpc>
              <a:buFontTx/>
              <a:buNone/>
              <a:tabLst/>
            </a:pPr>
            <a:r>
              <a:rPr lang="ca" altLang="de-DE" sz="2000" b="1" dirty="0">
                <a:latin typeface="Calibri" panose="020F0502020204030204" pitchFamily="34" charset="0"/>
                <a:cs typeface="Calibri" panose="020F0502020204030204" pitchFamily="34" charset="0"/>
              </a:rPr>
              <a:t>Ajuntament
Format per grups parlamentaris dels partits votats, tot i que també poden haver-hi membres independents.
Prenen decisions sobre assumptes importants de la localitat i controlen l'administració de la implementació de les resolucions. 
L'alcalde o alcaldessa és qui el presideix, i qui representa la localitat externament.
</a:t>
            </a:r>
          </a:p>
          <a:p>
            <a:pPr marL="342900" indent="-342900" eaLnBrk="1" hangingPunct="1">
              <a:lnSpc>
                <a:spcPct val="115000"/>
              </a:lnSpc>
              <a:buFontTx/>
              <a:buNone/>
              <a:tabLst/>
            </a:pPr>
            <a:r>
              <a:rPr lang="ca" altLang="de-DE" sz="2000" b="1" dirty="0">
                <a:latin typeface="Calibri" panose="020F0502020204030204" pitchFamily="34" charset="0"/>
                <a:cs typeface="Calibri" panose="020F0502020204030204" pitchFamily="34" charset="0"/>
              </a:rPr>
              <a:t>Facció
Grup de regidors del partit que governa l'ajuntament
</a:t>
            </a:r>
          </a:p>
          <a:p>
            <a:pPr marL="342900" indent="-342900" eaLnBrk="1" hangingPunct="1">
              <a:lnSpc>
                <a:spcPct val="115000"/>
              </a:lnSpc>
              <a:buFontTx/>
              <a:buNone/>
              <a:tabLst/>
            </a:pPr>
            <a:r>
              <a:rPr lang="ca" altLang="de-DE" sz="2000" b="1" dirty="0">
                <a:latin typeface="Calibri" panose="020F0502020204030204" pitchFamily="34" charset="0"/>
                <a:cs typeface="Calibri" panose="020F0502020204030204" pitchFamily="34" charset="0"/>
              </a:rPr>
              <a:t>Comitè
Entitat amb responsabilitats especials, establertes pel codi municipal
S'encarrega de preparar professionalment les decisions preses</a:t>
            </a:r>
            <a:endParaRPr lang="de-DE" altLang="de-DE" sz="2000" dirty="0">
              <a:latin typeface="Calibri" panose="020F0502020204030204" pitchFamily="34" charset="0"/>
              <a:cs typeface="Calibri" panose="020F0502020204030204" pitchFamily="34" charset="0"/>
            </a:endParaRPr>
          </a:p>
        </p:txBody>
      </p:sp>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LOESSproject</a:t>
            </a:r>
            <a:endParaRPr sz="1000">
              <a:solidFill>
                <a:srgbClr val="7F7F7F"/>
              </a:solidFill>
              <a:latin typeface="Poppins"/>
              <a:ea typeface="Poppins"/>
              <a:cs typeface="Poppins"/>
              <a:sym typeface="Poppins"/>
            </a:endParaRPr>
          </a:p>
        </p:txBody>
      </p:sp>
    </p:spTree>
    <p:extLst>
      <p:ext uri="{BB962C8B-B14F-4D97-AF65-F5344CB8AC3E}">
        <p14:creationId xmlns:p14="http://schemas.microsoft.com/office/powerpoint/2010/main" val="863432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11386" y="85908"/>
            <a:ext cx="11433323" cy="6858000"/>
          </a:xfrm>
          <a:prstGeom prst="rect">
            <a:avLst/>
          </a:prstGeom>
          <a:noFill/>
          <a:ln>
            <a:noFill/>
          </a:ln>
        </p:spPr>
      </p:pic>
      <p:sp>
        <p:nvSpPr>
          <p:cNvPr id="95" name="Google Shape;95;p2"/>
          <p:cNvSpPr txBox="1"/>
          <p:nvPr/>
        </p:nvSpPr>
        <p:spPr>
          <a:xfrm>
            <a:off x="3476223" y="729426"/>
            <a:ext cx="6113454" cy="954067"/>
          </a:xfrm>
          <a:prstGeom prst="rect">
            <a:avLst/>
          </a:prstGeom>
          <a:noFill/>
          <a:ln>
            <a:noFill/>
          </a:ln>
        </p:spPr>
        <p:txBody>
          <a:bodyPr spcFirstLastPara="1" wrap="square" lIns="91425" tIns="45700" rIns="91425" bIns="45700" anchor="t" anchorCtr="0">
            <a:spAutoFit/>
          </a:bodyPr>
          <a:lstStyle/>
          <a:p>
            <a:pPr lvl="0"/>
            <a:r>
              <a:rPr lang="ca" sz="2800" b="1" dirty="0">
                <a:solidFill>
                  <a:srgbClr val="5A312D"/>
                </a:solidFill>
                <a:latin typeface="Calibri" panose="020F0502020204030204" pitchFamily="34" charset="0"/>
                <a:ea typeface="Bebas Neue"/>
                <a:cs typeface="Calibri" panose="020F0502020204030204" pitchFamily="34" charset="0"/>
                <a:sym typeface="Bebas Neue"/>
              </a:rPr>
              <a:t>Grups parlamentaris i comitès del joc de simulació</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LOESSproject</a:t>
            </a:r>
            <a:endParaRPr sz="1000">
              <a:solidFill>
                <a:srgbClr val="7F7F7F"/>
              </a:solidFill>
              <a:latin typeface="Poppins"/>
              <a:ea typeface="Poppins"/>
              <a:cs typeface="Poppins"/>
              <a:sym typeface="Poppins"/>
            </a:endParaRPr>
          </a:p>
        </p:txBody>
      </p:sp>
      <p:sp>
        <p:nvSpPr>
          <p:cNvPr id="2" name="Rechteck 1"/>
          <p:cNvSpPr/>
          <p:nvPr/>
        </p:nvSpPr>
        <p:spPr>
          <a:xfrm>
            <a:off x="3555112" y="1853741"/>
            <a:ext cx="6096000" cy="3477875"/>
          </a:xfrm>
          <a:prstGeom prst="rect">
            <a:avLst/>
          </a:prstGeom>
        </p:spPr>
        <p:txBody>
          <a:bodyPr lIns="91440" tIns="45720" rIns="91440" bIns="45720" anchor="t">
            <a:spAutoFit/>
          </a:bodyPr>
          <a:lstStyle/>
          <a:p>
            <a:pPr marL="342900" indent="-342900"/>
            <a:r>
              <a:rPr lang="ca" altLang="de-DE" sz="2000" b="1" dirty="0">
                <a:latin typeface="Tahoma"/>
              </a:rPr>
              <a:t>Faccions</a:t>
            </a:r>
            <a:r>
              <a:rPr lang="ca" altLang="de-DE" sz="2000" dirty="0">
                <a:latin typeface="Tahoma"/>
              </a:rPr>
              <a:t>:
Partit Obrer Alemany (SAD) SAD
Partit Cristià (CVP) 
Partit ecologista (ÖL)
Partit Llibertari per Alemanya (LPD) 
</a:t>
            </a:r>
          </a:p>
          <a:p>
            <a:pPr marL="342900" indent="-342900"/>
            <a:r>
              <a:rPr lang="ca" altLang="de-DE" sz="2000" b="1" dirty="0">
                <a:latin typeface="Tahoma"/>
              </a:rPr>
              <a:t>Coalició:</a:t>
            </a:r>
            <a:r>
              <a:rPr lang="ca" altLang="de-DE" sz="2000" dirty="0">
                <a:latin typeface="Tahoma"/>
              </a:rPr>
              <a:t>SAD i ÖL
</a:t>
            </a:r>
          </a:p>
          <a:p>
            <a:pPr marL="342900" indent="-342900"/>
            <a:r>
              <a:rPr lang="ca" altLang="de-DE" sz="2000" b="1" dirty="0">
                <a:latin typeface="Tahoma"/>
              </a:rPr>
              <a:t>Comitès</a:t>
            </a:r>
            <a:r>
              <a:rPr lang="ca" altLang="de-DE" sz="2000" dirty="0">
                <a:latin typeface="Tahoma"/>
              </a:rPr>
              <a:t>:
Comitè d'urbanisme i medi ambient
Comitè principal</a:t>
            </a:r>
            <a:endParaRPr lang="de-DE" altLang="de-DE" sz="2000" dirty="0">
              <a:latin typeface="Tahoma"/>
            </a:endParaRPr>
          </a:p>
        </p:txBody>
      </p:sp>
      <p:pic>
        <p:nvPicPr>
          <p:cNvPr id="41" name="Picture 16" descr="MCj0252523000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a:xfrm>
            <a:off x="9309713" y="1695661"/>
            <a:ext cx="450850" cy="496887"/>
          </a:xfrm>
          <a:prstGeom prst="rect">
            <a:avLst/>
          </a:prstGeom>
          <a:noFill/>
        </p:spPr>
      </p:pic>
      <p:grpSp>
        <p:nvGrpSpPr>
          <p:cNvPr id="5" name="Gruppieren 4"/>
          <p:cNvGrpSpPr/>
          <p:nvPr/>
        </p:nvGrpSpPr>
        <p:grpSpPr>
          <a:xfrm>
            <a:off x="9335275" y="3470260"/>
            <a:ext cx="1000125" cy="360363"/>
            <a:chOff x="7274436" y="3997717"/>
            <a:chExt cx="1000125" cy="360363"/>
          </a:xfrm>
        </p:grpSpPr>
        <p:pic>
          <p:nvPicPr>
            <p:cNvPr id="47" name="Picture 18" descr="LPD globu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a:xfrm>
              <a:off x="7274436" y="3997717"/>
              <a:ext cx="360362" cy="360363"/>
            </a:xfrm>
            <a:prstGeom prst="rect">
              <a:avLst/>
            </a:prstGeom>
            <a:solidFill>
              <a:srgbClr val="FFCC00">
                <a:alpha val="81175"/>
              </a:srgbClr>
            </a:solidFill>
          </p:spPr>
        </p:pic>
        <p:sp>
          <p:nvSpPr>
            <p:cNvPr id="48" name="WordArt 21"/>
            <p:cNvSpPr>
              <a:spLocks noChangeArrowheads="1" noChangeShapeType="1" noTextEdit="1"/>
            </p:cNvSpPr>
            <p:nvPr/>
          </p:nvSpPr>
          <p:spPr bwMode="auto">
            <a:xfrm>
              <a:off x="7779261" y="3997717"/>
              <a:ext cx="495300" cy="333375"/>
            </a:xfrm>
            <a:prstGeom prst="rect">
              <a:avLst/>
            </a:prstGeom>
          </p:spPr>
          <p:txBody>
            <a:bodyPr wrap="none" fromWordArt="1">
              <a:prstTxWarp prst="textPlain">
                <a:avLst>
                  <a:gd name="adj" fmla="val 50000"/>
                </a:avLst>
              </a:prstTxWarp>
            </a:bodyPr>
            <a:lstStyle/>
            <a:p>
              <a:r>
                <a:rPr lang="de-DE" sz="3600" kern="10" dirty="0">
                  <a:ln w="9525">
                    <a:solidFill>
                      <a:srgbClr val="3366FF"/>
                    </a:solidFill>
                    <a:round/>
                    <a:headEnd/>
                    <a:tailEnd/>
                  </a:ln>
                  <a:latin typeface="Arial Black" panose="020B0A04020102020204" pitchFamily="34" charset="0"/>
                </a:rPr>
                <a:t>LPD</a:t>
              </a:r>
            </a:p>
          </p:txBody>
        </p:sp>
      </p:grpSp>
      <p:sp>
        <p:nvSpPr>
          <p:cNvPr id="49" name="WordArt 22"/>
          <p:cNvSpPr>
            <a:spLocks noChangeArrowheads="1" noChangeShapeType="1" noTextEdit="1"/>
          </p:cNvSpPr>
          <p:nvPr/>
        </p:nvSpPr>
        <p:spPr bwMode="auto">
          <a:xfrm>
            <a:off x="9384336" y="2944634"/>
            <a:ext cx="447675" cy="371475"/>
          </a:xfrm>
          <a:prstGeom prst="rect">
            <a:avLst/>
          </a:prstGeom>
        </p:spPr>
        <p:txBody>
          <a:bodyPr wrap="none" fromWordArt="1">
            <a:prstTxWarp prst="textPlain">
              <a:avLst>
                <a:gd name="adj" fmla="val 50000"/>
              </a:avLst>
            </a:prstTxWarp>
          </a:bodyPr>
          <a:lstStyle/>
          <a:p>
            <a:r>
              <a:rPr lang="de-DE" sz="2400" kern="10" dirty="0">
                <a:ln w="12700">
                  <a:solidFill>
                    <a:srgbClr val="006600"/>
                  </a:solidFill>
                  <a:round/>
                  <a:headEnd/>
                  <a:tailEnd/>
                </a:ln>
                <a:solidFill>
                  <a:srgbClr val="006600"/>
                </a:solidFill>
                <a:effectLst>
                  <a:outerShdw dist="45791" dir="2021404" algn="ctr" rotWithShape="0">
                    <a:srgbClr val="9999FF"/>
                  </a:outerShdw>
                </a:effectLst>
                <a:latin typeface="Arial Black" panose="020B0A04020102020204" pitchFamily="34" charset="0"/>
              </a:rPr>
              <a:t>ÖL</a:t>
            </a:r>
          </a:p>
        </p:txBody>
      </p:sp>
      <p:grpSp>
        <p:nvGrpSpPr>
          <p:cNvPr id="4" name="Gruppieren 3"/>
          <p:cNvGrpSpPr/>
          <p:nvPr/>
        </p:nvGrpSpPr>
        <p:grpSpPr>
          <a:xfrm>
            <a:off x="9345063" y="2359106"/>
            <a:ext cx="1028804" cy="553935"/>
            <a:chOff x="7198132" y="2675444"/>
            <a:chExt cx="1028804" cy="553935"/>
          </a:xfrm>
        </p:grpSpPr>
        <p:grpSp>
          <p:nvGrpSpPr>
            <p:cNvPr id="42" name="Group 6"/>
            <p:cNvGrpSpPr>
              <a:grpSpLocks noChangeAspect="1"/>
            </p:cNvGrpSpPr>
            <p:nvPr/>
          </p:nvGrpSpPr>
          <p:grpSpPr bwMode="auto">
            <a:xfrm>
              <a:off x="7220461" y="2675444"/>
              <a:ext cx="1006475" cy="514350"/>
              <a:chOff x="2198" y="1808"/>
              <a:chExt cx="7200" cy="3966"/>
            </a:xfrm>
          </p:grpSpPr>
          <p:sp>
            <p:nvSpPr>
              <p:cNvPr id="43" name="AutoShape 7"/>
              <p:cNvSpPr>
                <a:spLocks noChangeAspect="1" noChangeArrowheads="1"/>
              </p:cNvSpPr>
              <p:nvPr/>
            </p:nvSpPr>
            <p:spPr bwMode="auto">
              <a:xfrm>
                <a:off x="2198" y="1808"/>
                <a:ext cx="7200" cy="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endParaRPr lang="de-DE" altLang="de-DE"/>
              </a:p>
            </p:txBody>
          </p:sp>
          <p:sp>
            <p:nvSpPr>
              <p:cNvPr id="44" name="Rectangle 8"/>
              <p:cNvSpPr>
                <a:spLocks noChangeArrowheads="1"/>
              </p:cNvSpPr>
              <p:nvPr/>
            </p:nvSpPr>
            <p:spPr bwMode="auto">
              <a:xfrm>
                <a:off x="2198" y="1808"/>
                <a:ext cx="2400" cy="3947"/>
              </a:xfrm>
              <a:prstGeom prst="rect">
                <a:avLst/>
              </a:prstGeom>
              <a:gradFill rotWithShape="1">
                <a:gsLst>
                  <a:gs pos="0">
                    <a:srgbClr val="C2C2C2"/>
                  </a:gs>
                  <a:gs pos="100000">
                    <a:srgbClr val="FFFFFF"/>
                  </a:gs>
                </a:gsLst>
                <a:lin ang="5400000" scaled="1"/>
              </a:gradFill>
              <a:ln w="9525">
                <a:solidFill>
                  <a:srgbClr val="000000"/>
                </a:solidFill>
                <a:miter lim="800000"/>
                <a:headEnd/>
                <a:tailEnd/>
              </a:ln>
            </p:spPr>
            <p:txBody>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pPr algn="l"/>
                <a:endParaRPr lang="de-DE" altLang="de-DE" sz="1400" b="1">
                  <a:latin typeface="Arial" panose="020B0604020202020204" pitchFamily="34" charset="0"/>
                </a:endParaRPr>
              </a:p>
              <a:p>
                <a:pPr algn="l"/>
                <a:endParaRPr lang="de-DE" altLang="de-DE" sz="1600" b="1"/>
              </a:p>
            </p:txBody>
          </p:sp>
          <p:sp>
            <p:nvSpPr>
              <p:cNvPr id="45" name="Rectangle 9"/>
              <p:cNvSpPr>
                <a:spLocks noChangeArrowheads="1"/>
              </p:cNvSpPr>
              <p:nvPr/>
            </p:nvSpPr>
            <p:spPr bwMode="auto">
              <a:xfrm>
                <a:off x="6998" y="3537"/>
                <a:ext cx="2400" cy="2179"/>
              </a:xfrm>
              <a:prstGeom prst="rect">
                <a:avLst/>
              </a:prstGeom>
              <a:gradFill rotWithShape="1">
                <a:gsLst>
                  <a:gs pos="0">
                    <a:srgbClr val="C2C2C2"/>
                  </a:gs>
                  <a:gs pos="100000">
                    <a:srgbClr val="FFFFFF"/>
                  </a:gs>
                </a:gsLst>
                <a:lin ang="5400000" scaled="1"/>
              </a:gradFill>
              <a:ln w="9525">
                <a:solidFill>
                  <a:srgbClr val="000000"/>
                </a:solidFill>
                <a:miter lim="800000"/>
                <a:headEnd/>
                <a:tailEnd/>
              </a:ln>
            </p:spPr>
            <p:txBody>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pPr algn="l"/>
                <a:endParaRPr lang="de-DE" altLang="de-DE" sz="1600"/>
              </a:p>
            </p:txBody>
          </p:sp>
          <p:sp>
            <p:nvSpPr>
              <p:cNvPr id="46" name="Rectangle 10"/>
              <p:cNvSpPr>
                <a:spLocks noChangeArrowheads="1"/>
              </p:cNvSpPr>
              <p:nvPr/>
            </p:nvSpPr>
            <p:spPr bwMode="auto">
              <a:xfrm>
                <a:off x="4598" y="2672"/>
                <a:ext cx="2400" cy="3078"/>
              </a:xfrm>
              <a:prstGeom prst="rect">
                <a:avLst/>
              </a:prstGeom>
              <a:gradFill rotWithShape="1">
                <a:gsLst>
                  <a:gs pos="0">
                    <a:srgbClr val="C2C2C2"/>
                  </a:gs>
                  <a:gs pos="100000">
                    <a:srgbClr val="FFFFFF"/>
                  </a:gs>
                </a:gsLst>
                <a:lin ang="5400000" scaled="1"/>
              </a:gradFill>
              <a:ln w="9525">
                <a:solidFill>
                  <a:srgbClr val="000000"/>
                </a:solidFill>
                <a:miter lim="800000"/>
                <a:headEnd/>
                <a:tailEnd/>
              </a:ln>
            </p:spPr>
            <p:txBody>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pPr algn="l"/>
                <a:endParaRPr lang="de-DE" altLang="de-DE" sz="1600">
                  <a:latin typeface="Arial" panose="020B0604020202020204" pitchFamily="34" charset="0"/>
                </a:endParaRPr>
              </a:p>
            </p:txBody>
          </p:sp>
        </p:grpSp>
        <p:grpSp>
          <p:nvGrpSpPr>
            <p:cNvPr id="3" name="Gruppieren 2"/>
            <p:cNvGrpSpPr/>
            <p:nvPr/>
          </p:nvGrpSpPr>
          <p:grpSpPr>
            <a:xfrm>
              <a:off x="7198132" y="2892829"/>
              <a:ext cx="960175" cy="336550"/>
              <a:chOff x="5989900" y="2924175"/>
              <a:chExt cx="960175" cy="336550"/>
            </a:xfrm>
          </p:grpSpPr>
          <p:sp>
            <p:nvSpPr>
              <p:cNvPr id="50" name="Text Box 12"/>
              <p:cNvSpPr txBox="1">
                <a:spLocks noChangeArrowheads="1"/>
              </p:cNvSpPr>
              <p:nvPr/>
            </p:nvSpPr>
            <p:spPr bwMode="auto">
              <a:xfrm>
                <a:off x="6372225" y="2924175"/>
                <a:ext cx="215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r>
                  <a:rPr lang="de-DE" altLang="de-DE" sz="1600" b="1"/>
                  <a:t>V</a:t>
                </a:r>
              </a:p>
            </p:txBody>
          </p:sp>
          <p:sp>
            <p:nvSpPr>
              <p:cNvPr id="51" name="Text Box 14"/>
              <p:cNvSpPr txBox="1">
                <a:spLocks noChangeArrowheads="1"/>
              </p:cNvSpPr>
              <p:nvPr/>
            </p:nvSpPr>
            <p:spPr bwMode="auto">
              <a:xfrm>
                <a:off x="6732588" y="2924175"/>
                <a:ext cx="2174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r>
                  <a:rPr lang="de-DE" altLang="de-DE" sz="1600" b="1"/>
                  <a:t>P</a:t>
                </a:r>
              </a:p>
            </p:txBody>
          </p:sp>
          <p:sp>
            <p:nvSpPr>
              <p:cNvPr id="52" name="Text Box 15"/>
              <p:cNvSpPr txBox="1">
                <a:spLocks noChangeArrowheads="1"/>
              </p:cNvSpPr>
              <p:nvPr/>
            </p:nvSpPr>
            <p:spPr bwMode="auto">
              <a:xfrm>
                <a:off x="5989900" y="2924175"/>
                <a:ext cx="288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r>
                  <a:rPr lang="de-DE" altLang="de-DE" sz="1600" b="1" dirty="0"/>
                  <a:t>C</a:t>
                </a:r>
              </a:p>
            </p:txBody>
          </p:sp>
        </p:grpSp>
      </p:grpSp>
    </p:spTree>
    <p:extLst>
      <p:ext uri="{BB962C8B-B14F-4D97-AF65-F5344CB8AC3E}">
        <p14:creationId xmlns:p14="http://schemas.microsoft.com/office/powerpoint/2010/main" val="338578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27288" y="0"/>
            <a:ext cx="11433323" cy="6858000"/>
          </a:xfrm>
          <a:prstGeom prst="rect">
            <a:avLst/>
          </a:prstGeom>
          <a:noFill/>
          <a:ln>
            <a:noFill/>
          </a:ln>
        </p:spPr>
      </p:pic>
      <p:sp>
        <p:nvSpPr>
          <p:cNvPr id="95" name="Google Shape;95;p2"/>
          <p:cNvSpPr txBox="1"/>
          <p:nvPr/>
        </p:nvSpPr>
        <p:spPr>
          <a:xfrm>
            <a:off x="3295101" y="340600"/>
            <a:ext cx="7777048" cy="523180"/>
          </a:xfrm>
          <a:prstGeom prst="rect">
            <a:avLst/>
          </a:prstGeom>
          <a:noFill/>
          <a:ln>
            <a:noFill/>
          </a:ln>
        </p:spPr>
        <p:txBody>
          <a:bodyPr spcFirstLastPara="1" wrap="square" lIns="91425" tIns="45700" rIns="91425" bIns="45700" anchor="t" anchorCtr="0">
            <a:spAutoFit/>
          </a:bodyPr>
          <a:lstStyle/>
          <a:p>
            <a:pPr lvl="0"/>
            <a:r>
              <a:rPr lang="ca" sz="2800" b="1" dirty="0">
                <a:solidFill>
                  <a:srgbClr val="5A312D"/>
                </a:solidFill>
                <a:latin typeface="Calibri" panose="020F0502020204030204" pitchFamily="34" charset="0"/>
                <a:ea typeface="Bebas Neue"/>
                <a:cs typeface="Calibri" panose="020F0502020204030204" pitchFamily="34" charset="0"/>
                <a:sym typeface="Bebas Neue"/>
              </a:rPr>
              <a:t>Membres del consell amb funcions especials</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sp>
        <p:nvSpPr>
          <p:cNvPr id="97" name="Google Shape;97;p2"/>
          <p:cNvSpPr txBox="1"/>
          <p:nvPr/>
        </p:nvSpPr>
        <p:spPr>
          <a:xfrm>
            <a:off x="3328010" y="1018248"/>
            <a:ext cx="6675800" cy="5069040"/>
          </a:xfrm>
          <a:prstGeom prst="rect">
            <a:avLst/>
          </a:prstGeom>
          <a:noFill/>
          <a:ln>
            <a:noFill/>
          </a:ln>
        </p:spPr>
        <p:txBody>
          <a:bodyPr spcFirstLastPara="1" wrap="square" lIns="91425" tIns="45700" rIns="91425" bIns="45700" anchor="t" anchorCtr="0">
            <a:spAutoFit/>
          </a:bodyPr>
          <a:lstStyle/>
          <a:p>
            <a:pPr eaLnBrk="1" hangingPunct="1">
              <a:lnSpc>
                <a:spcPct val="110000"/>
              </a:lnSpc>
              <a:buClr>
                <a:schemeClr val="tx1"/>
              </a:buClr>
              <a:tabLst/>
            </a:pPr>
            <a:r>
              <a:rPr lang="ca" altLang="de-DE" sz="2000" b="1" dirty="0">
                <a:latin typeface="Calibri" panose="020F0502020204030204" pitchFamily="34" charset="0"/>
                <a:cs typeface="Calibri" panose="020F0502020204030204" pitchFamily="34" charset="0"/>
              </a:rPr>
              <a:t>Alcalde/alcaldessa</a:t>
            </a:r>
          </a:p>
          <a:p>
            <a:pPr marL="285750" indent="-285750" eaLnBrk="1" hangingPunct="1">
              <a:lnSpc>
                <a:spcPct val="110000"/>
              </a:lnSpc>
              <a:buClr>
                <a:schemeClr val="tx1"/>
              </a:buClr>
              <a:buFont typeface="Arial" panose="020B0604020202020204" pitchFamily="34" charset="0"/>
              <a:buChar char="•"/>
              <a:tabLst/>
            </a:pPr>
            <a:r>
              <a:rPr lang="ca" altLang="de-DE" sz="1800" b="1" dirty="0">
                <a:latin typeface="Calibri" panose="020F0502020204030204" pitchFamily="34" charset="0"/>
                <a:cs typeface="Calibri" panose="020F0502020204030204" pitchFamily="34" charset="0"/>
              </a:rPr>
              <a:t>President del Consell i del Comitè Principal 
Garanteix que els plens es duen a terme de manera organitzada i d'acord amb l'agenda</a:t>
            </a:r>
          </a:p>
          <a:p>
            <a:pPr marL="285750" indent="-285750" eaLnBrk="1" hangingPunct="1">
              <a:lnSpc>
                <a:spcPct val="110000"/>
              </a:lnSpc>
              <a:buClr>
                <a:schemeClr val="tx1"/>
              </a:buClr>
              <a:buFont typeface="Arial" panose="020B0604020202020204" pitchFamily="34" charset="0"/>
              <a:buChar char="•"/>
              <a:tabLst/>
            </a:pPr>
            <a:endParaRPr lang="ca" altLang="de-DE" sz="1800" b="1" dirty="0">
              <a:latin typeface="Calibri" panose="020F0502020204030204" pitchFamily="34" charset="0"/>
              <a:cs typeface="Calibri" panose="020F0502020204030204" pitchFamily="34" charset="0"/>
            </a:endParaRPr>
          </a:p>
          <a:p>
            <a:pPr marL="342900" indent="-342900" eaLnBrk="1" hangingPunct="1">
              <a:lnSpc>
                <a:spcPct val="110000"/>
              </a:lnSpc>
              <a:buClr>
                <a:schemeClr val="tx1"/>
              </a:buClr>
              <a:buFont typeface="Wingdings" panose="05000000000000000000" pitchFamily="2" charset="2"/>
              <a:buNone/>
              <a:tabLst/>
            </a:pPr>
            <a:r>
              <a:rPr lang="ca" altLang="de-DE" sz="2000" b="1" dirty="0">
                <a:latin typeface="Calibri" panose="020F0502020204030204" pitchFamily="34" charset="0"/>
                <a:cs typeface="Calibri" panose="020F0502020204030204" pitchFamily="34" charset="0"/>
              </a:rPr>
              <a:t>Líder del grup parlamentari</a:t>
            </a:r>
          </a:p>
          <a:p>
            <a:pPr marL="342900" indent="-342900" eaLnBrk="1" hangingPunct="1">
              <a:lnSpc>
                <a:spcPct val="110000"/>
              </a:lnSpc>
              <a:buClr>
                <a:schemeClr val="tx1"/>
              </a:buClr>
              <a:buFont typeface="Arial" panose="020B0604020202020204" pitchFamily="34" charset="0"/>
              <a:buChar char="•"/>
              <a:tabLst/>
            </a:pPr>
            <a:r>
              <a:rPr lang="ca" altLang="de-DE" sz="1800" b="1" dirty="0">
                <a:latin typeface="Calibri" panose="020F0502020204030204" pitchFamily="34" charset="0"/>
                <a:cs typeface="Calibri" panose="020F0502020204030204" pitchFamily="34" charset="0"/>
              </a:rPr>
              <a:t>Garanteix que el grup parlamentari debatin de manera organitzada i d'acord amb l'agenda
Busca consens sobre objectius i estratègies
Acords amb els líders dels altres grups parlamentaris</a:t>
            </a:r>
          </a:p>
          <a:p>
            <a:pPr marL="342900" indent="-342900" eaLnBrk="1" hangingPunct="1">
              <a:lnSpc>
                <a:spcPct val="110000"/>
              </a:lnSpc>
              <a:buClr>
                <a:schemeClr val="tx1"/>
              </a:buClr>
              <a:buFont typeface="Arial" panose="020B0604020202020204" pitchFamily="34" charset="0"/>
              <a:buChar char="•"/>
              <a:tabLst/>
            </a:pPr>
            <a:endParaRPr lang="ca" altLang="de-DE" sz="1800" b="1" dirty="0">
              <a:latin typeface="Calibri" panose="020F0502020204030204" pitchFamily="34" charset="0"/>
              <a:cs typeface="Calibri" panose="020F0502020204030204" pitchFamily="34" charset="0"/>
            </a:endParaRPr>
          </a:p>
          <a:p>
            <a:pPr marL="342900" indent="-342900" eaLnBrk="1" hangingPunct="1">
              <a:lnSpc>
                <a:spcPct val="110000"/>
              </a:lnSpc>
              <a:buClr>
                <a:schemeClr val="tx1"/>
              </a:buClr>
              <a:buFont typeface="Wingdings" panose="05000000000000000000" pitchFamily="2" charset="2"/>
              <a:buNone/>
              <a:tabLst/>
            </a:pPr>
            <a:r>
              <a:rPr lang="ca" altLang="de-DE" sz="2000" b="1" dirty="0">
                <a:latin typeface="Calibri" panose="020F0502020204030204" pitchFamily="34" charset="0"/>
                <a:cs typeface="Calibri" panose="020F0502020204030204" pitchFamily="34" charset="0"/>
              </a:rPr>
              <a:t>President del comitè</a:t>
            </a:r>
          </a:p>
          <a:p>
            <a:pPr marL="342900" indent="-342900" eaLnBrk="1" hangingPunct="1">
              <a:lnSpc>
                <a:spcPct val="110000"/>
              </a:lnSpc>
              <a:buClr>
                <a:schemeClr val="tx1"/>
              </a:buClr>
              <a:buFont typeface="Arial" panose="020B0604020202020204" pitchFamily="34" charset="0"/>
              <a:buChar char="•"/>
              <a:tabLst/>
            </a:pPr>
            <a:r>
              <a:rPr lang="ca" altLang="de-DE" sz="1800" b="1" dirty="0">
                <a:latin typeface="Calibri" panose="020F0502020204030204" pitchFamily="34" charset="0"/>
                <a:cs typeface="Calibri" panose="020F0502020204030204" pitchFamily="34" charset="0"/>
              </a:rPr>
              <a:t>Garanteix que els debats del comitè es fan de manera organitzada i d'acord amb l'agenda
Resumeix els resultats de les deliberacions en forma de recomanació de resolució</a:t>
            </a:r>
            <a:endParaRPr lang="de-DE" altLang="de-DE" sz="1800" dirty="0">
              <a:latin typeface="Calibri" panose="020F0502020204030204" pitchFamily="34" charset="0"/>
              <a:cs typeface="Calibri" panose="020F0502020204030204" pitchFamily="34" charset="0"/>
            </a:endParaRPr>
          </a:p>
        </p:txBody>
      </p:sp>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LOESSproject</a:t>
            </a:r>
            <a:endParaRPr sz="1000">
              <a:solidFill>
                <a:srgbClr val="7F7F7F"/>
              </a:solidFill>
              <a:latin typeface="Poppins"/>
              <a:ea typeface="Poppins"/>
              <a:cs typeface="Poppins"/>
              <a:sym typeface="Poppins"/>
            </a:endParaRPr>
          </a:p>
        </p:txBody>
      </p:sp>
      <p:pic>
        <p:nvPicPr>
          <p:cNvPr id="14" name="Picture 13" descr="Rede Fraktionsvorsitzend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a:xfrm flipH="1">
            <a:off x="10229117" y="371639"/>
            <a:ext cx="1657819" cy="2283027"/>
          </a:xfrm>
          <a:prstGeom prst="rect">
            <a:avLst/>
          </a:prstGeom>
        </p:spPr>
      </p:pic>
      <p:sp>
        <p:nvSpPr>
          <p:cNvPr id="2" name="Textfeld 1">
            <a:extLst>
              <a:ext uri="{FF2B5EF4-FFF2-40B4-BE49-F238E27FC236}">
                <a16:creationId xmlns:a16="http://schemas.microsoft.com/office/drawing/2014/main" id="{479A0C69-60E3-36E5-FE57-CDAE6B532AB6}"/>
              </a:ext>
            </a:extLst>
          </p:cNvPr>
          <p:cNvSpPr txBox="1"/>
          <p:nvPr/>
        </p:nvSpPr>
        <p:spPr>
          <a:xfrm>
            <a:off x="10115584" y="2683911"/>
            <a:ext cx="1913130" cy="830997"/>
          </a:xfrm>
          <a:prstGeom prst="rect">
            <a:avLst/>
          </a:prstGeom>
          <a:noFill/>
        </p:spPr>
        <p:txBody>
          <a:bodyPr wrap="square" rtlCol="0">
            <a:spAutoFit/>
          </a:bodyPr>
          <a:lstStyle/>
          <a:p>
            <a:r>
              <a:rPr lang="de-DE" sz="1200" dirty="0"/>
              <a:t>Alumne en el rol de portaveu del comitè. Crèdit de la fotografia: Bonn Science Shop</a:t>
            </a:r>
          </a:p>
        </p:txBody>
      </p:sp>
    </p:spTree>
    <p:extLst>
      <p:ext uri="{BB962C8B-B14F-4D97-AF65-F5344CB8AC3E}">
        <p14:creationId xmlns:p14="http://schemas.microsoft.com/office/powerpoint/2010/main" val="1953956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27288" y="0"/>
            <a:ext cx="11433323" cy="6858000"/>
          </a:xfrm>
          <a:prstGeom prst="rect">
            <a:avLst/>
          </a:prstGeom>
          <a:noFill/>
          <a:ln>
            <a:noFill/>
          </a:ln>
        </p:spPr>
      </p:pic>
      <p:sp>
        <p:nvSpPr>
          <p:cNvPr id="95" name="Google Shape;95;p2"/>
          <p:cNvSpPr txBox="1"/>
          <p:nvPr/>
        </p:nvSpPr>
        <p:spPr>
          <a:xfrm>
            <a:off x="3537658" y="1337062"/>
            <a:ext cx="7777048" cy="523180"/>
          </a:xfrm>
          <a:prstGeom prst="rect">
            <a:avLst/>
          </a:prstGeom>
          <a:noFill/>
          <a:ln>
            <a:noFill/>
          </a:ln>
        </p:spPr>
        <p:txBody>
          <a:bodyPr spcFirstLastPara="1" wrap="square" lIns="91425" tIns="45700" rIns="91425" bIns="45700" anchor="t" anchorCtr="0">
            <a:spAutoFit/>
          </a:bodyPr>
          <a:lstStyle/>
          <a:p>
            <a:pPr lvl="0"/>
            <a:r>
              <a:rPr lang="ca" sz="2800" b="1" dirty="0">
                <a:solidFill>
                  <a:srgbClr val="5A312D"/>
                </a:solidFill>
                <a:latin typeface="Calibri" panose="020F0502020204030204" pitchFamily="34" charset="0"/>
                <a:ea typeface="Bebas Neue"/>
                <a:cs typeface="Calibri" panose="020F0502020204030204" pitchFamily="34" charset="0"/>
                <a:sym typeface="Bebas Neue"/>
              </a:rPr>
              <a:t>Programació del joc de simulació</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LOESSproject</a:t>
            </a:r>
            <a:endParaRPr sz="1000">
              <a:solidFill>
                <a:srgbClr val="7F7F7F"/>
              </a:solidFill>
              <a:latin typeface="Poppins"/>
              <a:ea typeface="Poppins"/>
              <a:cs typeface="Poppins"/>
              <a:sym typeface="Poppins"/>
            </a:endParaRPr>
          </a:p>
        </p:txBody>
      </p:sp>
      <p:sp>
        <p:nvSpPr>
          <p:cNvPr id="15" name="Rectangle 8"/>
          <p:cNvSpPr txBox="1">
            <a:spLocks noChangeArrowheads="1"/>
          </p:cNvSpPr>
          <p:nvPr/>
        </p:nvSpPr>
        <p:spPr>
          <a:xfrm>
            <a:off x="3537658" y="2065321"/>
            <a:ext cx="6635750" cy="468788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342900" indent="-342900" algn="l">
              <a:lnSpc>
                <a:spcPct val="105000"/>
              </a:lnSpc>
              <a:spcBef>
                <a:spcPts val="600"/>
              </a:spcBef>
              <a:spcAft>
                <a:spcPts val="600"/>
              </a:spcAft>
              <a:tabLst>
                <a:tab pos="2511425" algn="l"/>
              </a:tabLst>
            </a:pPr>
            <a:r>
              <a:rPr lang="ca" altLang="de-DE" sz="1600" b="1" dirty="0">
                <a:latin typeface="Calibri" panose="020F0502020204030204" pitchFamily="34" charset="0"/>
                <a:cs typeface="Calibri" panose="020F0502020204030204" pitchFamily="34" charset="0"/>
              </a:rPr>
              <a:t>09:30-09:50 	Fase de lectura
09:50-10:30 	Primera reunió del grup parlamentari
10:30-10:40	Pausa
10:40-10:50 	Primer ple de l'ajuntament
10:50-11:50 	Tasques del comitè
11:50-12:20 	Segona reunió del grup parlamentari
12:20-12:30 	Pausa
12:30-12:50 	Segon ple de l'ajuntament
12:50-13:10 	Avaluació</a:t>
            </a:r>
            <a:endParaRPr lang="de-DE" altLang="de-DE"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6759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6"/>
          <p:cNvPicPr preferRelativeResize="0"/>
          <p:nvPr/>
        </p:nvPicPr>
        <p:blipFill rotWithShape="1">
          <a:blip r:embed="rId3">
            <a:alphaModFix/>
          </a:blip>
          <a:srcRect/>
          <a:stretch/>
        </p:blipFill>
        <p:spPr>
          <a:xfrm>
            <a:off x="1" y="-1178159"/>
            <a:ext cx="12195662" cy="8130441"/>
          </a:xfrm>
          <a:prstGeom prst="rect">
            <a:avLst/>
          </a:prstGeom>
          <a:noFill/>
          <a:ln>
            <a:noFill/>
          </a:ln>
        </p:spPr>
      </p:pic>
      <p:sp>
        <p:nvSpPr>
          <p:cNvPr id="162" name="Google Shape;162;p6"/>
          <p:cNvSpPr txBox="1"/>
          <p:nvPr/>
        </p:nvSpPr>
        <p:spPr>
          <a:xfrm>
            <a:off x="5122084" y="3866661"/>
            <a:ext cx="194784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000">
                <a:solidFill>
                  <a:schemeClr val="lt1"/>
                </a:solidFill>
                <a:latin typeface="Bebas Neue"/>
                <a:ea typeface="Bebas Neue"/>
                <a:cs typeface="Bebas Neue"/>
                <a:sym typeface="Bebas Neue"/>
              </a:rPr>
              <a:t>INFORMACIÓ ADDICIONAL</a:t>
            </a:r>
            <a:endParaRPr/>
          </a:p>
        </p:txBody>
      </p:sp>
      <p:sp>
        <p:nvSpPr>
          <p:cNvPr id="163" name="Google Shape;163;p6"/>
          <p:cNvSpPr txBox="1"/>
          <p:nvPr/>
        </p:nvSpPr>
        <p:spPr>
          <a:xfrm>
            <a:off x="4565461" y="4382417"/>
            <a:ext cx="3061077"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200" b="1">
                <a:solidFill>
                  <a:schemeClr val="lt1"/>
                </a:solidFill>
                <a:latin typeface="Poppins"/>
                <a:ea typeface="Poppins"/>
                <a:cs typeface="Poppins"/>
                <a:sym typeface="Poppins"/>
              </a:rPr>
              <a:t>loess-project.eu</a:t>
            </a:r>
            <a:endParaRPr/>
          </a:p>
        </p:txBody>
      </p:sp>
      <p:pic>
        <p:nvPicPr>
          <p:cNvPr id="164" name="Google Shape;164;p6"/>
          <p:cNvPicPr preferRelativeResize="0"/>
          <p:nvPr/>
        </p:nvPicPr>
        <p:blipFill rotWithShape="1">
          <a:blip r:embed="rId4">
            <a:alphaModFix/>
          </a:blip>
          <a:srcRect/>
          <a:stretch/>
        </p:blipFill>
        <p:spPr>
          <a:xfrm>
            <a:off x="5949378" y="4775062"/>
            <a:ext cx="293242" cy="293242"/>
          </a:xfrm>
          <a:prstGeom prst="rect">
            <a:avLst/>
          </a:prstGeom>
          <a:noFill/>
          <a:ln>
            <a:noFill/>
          </a:ln>
        </p:spPr>
      </p:pic>
      <p:pic>
        <p:nvPicPr>
          <p:cNvPr id="165" name="Google Shape;165;p6"/>
          <p:cNvPicPr preferRelativeResize="0"/>
          <p:nvPr/>
        </p:nvPicPr>
        <p:blipFill rotWithShape="1">
          <a:blip r:embed="rId5">
            <a:alphaModFix/>
          </a:blip>
          <a:srcRect r="69953"/>
          <a:stretch/>
        </p:blipFill>
        <p:spPr>
          <a:xfrm>
            <a:off x="6340466" y="5986257"/>
            <a:ext cx="425460" cy="297352"/>
          </a:xfrm>
          <a:prstGeom prst="rect">
            <a:avLst/>
          </a:prstGeom>
          <a:noFill/>
          <a:ln>
            <a:noFill/>
          </a:ln>
        </p:spPr>
      </p:pic>
      <p:sp>
        <p:nvSpPr>
          <p:cNvPr id="166" name="Google Shape;166;p6"/>
          <p:cNvSpPr txBox="1"/>
          <p:nvPr/>
        </p:nvSpPr>
        <p:spPr>
          <a:xfrm>
            <a:off x="3808682" y="6358142"/>
            <a:ext cx="4574629" cy="1092566"/>
          </a:xfrm>
          <a:prstGeom prst="rect">
            <a:avLst/>
          </a:prstGeom>
          <a:noFill/>
          <a:ln>
            <a:noFill/>
          </a:ln>
        </p:spPr>
        <p:txBody>
          <a:bodyPr spcFirstLastPara="1" wrap="square" lIns="91425" tIns="45700" rIns="91425" bIns="45700" anchor="t" anchorCtr="0">
            <a:spAutoFit/>
          </a:bodyPr>
          <a:lstStyle/>
          <a:p>
            <a:pPr algn="ctr"/>
            <a:r>
              <a:rPr lang="ca" sz="1000">
                <a:solidFill>
                  <a:schemeClr val="bg1"/>
                </a:solidFill>
                <a:ea typeface="Verdana"/>
                <a:sym typeface="Poppins"/>
              </a:rPr>
              <a:t>LOESS ha rebut finançament del programa de recerca i innovació Horizon Europe de la Unió Europea, en virtut de l'acord número 101112707</a:t>
            </a:r>
          </a:p>
          <a:p>
            <a:pPr algn="ctr"/>
            <a:endParaRPr lang="es-ES" sz="700">
              <a:solidFill>
                <a:srgbClr val="FFFFFF"/>
              </a:solidFill>
              <a:latin typeface="Poppins"/>
              <a:ea typeface="Verdana"/>
              <a:cs typeface="Poppins"/>
            </a:endParaRPr>
          </a:p>
          <a:p>
            <a:pPr algn="ctr"/>
            <a:br>
              <a:rPr lang="en-US"/>
            </a:br>
            <a:endParaRPr lang="ca"/>
          </a:p>
        </p:txBody>
      </p:sp>
      <p:pic>
        <p:nvPicPr>
          <p:cNvPr id="167" name="Google Shape;167;p6"/>
          <p:cNvPicPr preferRelativeResize="0"/>
          <p:nvPr/>
        </p:nvPicPr>
        <p:blipFill rotWithShape="1">
          <a:blip r:embed="rId6">
            <a:alphaModFix/>
          </a:blip>
          <a:srcRect/>
          <a:stretch/>
        </p:blipFill>
        <p:spPr>
          <a:xfrm>
            <a:off x="5153187" y="6007866"/>
            <a:ext cx="1072909" cy="283455"/>
          </a:xfrm>
          <a:prstGeom prst="rect">
            <a:avLst/>
          </a:prstGeom>
          <a:noFill/>
          <a:ln>
            <a:noFill/>
          </a:ln>
        </p:spPr>
      </p:pic>
      <p:sp>
        <p:nvSpPr>
          <p:cNvPr id="168" name="Google Shape;168;p6"/>
          <p:cNvSpPr txBox="1"/>
          <p:nvPr/>
        </p:nvSpPr>
        <p:spPr>
          <a:xfrm>
            <a:off x="5339969" y="5112157"/>
            <a:ext cx="1512053"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000">
                <a:solidFill>
                  <a:schemeClr val="lt1"/>
                </a:solidFill>
                <a:latin typeface="Poppins"/>
                <a:ea typeface="Poppins"/>
                <a:cs typeface="Poppins"/>
                <a:sym typeface="Poppins"/>
              </a:rPr>
              <a:t>LOESSproject</a:t>
            </a:r>
            <a:endParaRPr sz="1000">
              <a:solidFill>
                <a:schemeClr val="lt1"/>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B5529B691B194C972332E7D0D0E597" ma:contentTypeVersion="15" ma:contentTypeDescription="Create a new document." ma:contentTypeScope="" ma:versionID="de8527c2bebc75a356c211d6f92a7154">
  <xsd:schema xmlns:xsd="http://www.w3.org/2001/XMLSchema" xmlns:xs="http://www.w3.org/2001/XMLSchema" xmlns:p="http://schemas.microsoft.com/office/2006/metadata/properties" xmlns:ns2="664392dc-dad9-45cc-9b02-6ff2a8be1f79" xmlns:ns3="49b9c972-6c78-424e-8500-a22f256d764b" targetNamespace="http://schemas.microsoft.com/office/2006/metadata/properties" ma:root="true" ma:fieldsID="4b97f35892b16ea83cdd99b05fa9efac" ns2:_="" ns3:_="">
    <xsd:import namespace="664392dc-dad9-45cc-9b02-6ff2a8be1f79"/>
    <xsd:import namespace="49b9c972-6c78-424e-8500-a22f256d764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392dc-dad9-45cc-9b02-6ff2a8be1f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434b1e2-08d8-4d9f-bb99-4dcd3b0f2a8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b9c972-6c78-424e-8500-a22f256d764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9ee07c4-518d-4055-84c8-5ef84dd127d8}" ma:internalName="TaxCatchAll" ma:showField="CatchAllData" ma:web="49b9c972-6c78-424e-8500-a22f256d764b">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664392dc-dad9-45cc-9b02-6ff2a8be1f79" xsi:nil="true"/>
    <TaxCatchAll xmlns="49b9c972-6c78-424e-8500-a22f256d764b" xsi:nil="true"/>
    <lcf76f155ced4ddcb4097134ff3c332f xmlns="664392dc-dad9-45cc-9b02-6ff2a8be1f7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EEF774-5CF4-4689-BABD-1A59B55CD9FB}"/>
</file>

<file path=customXml/itemProps2.xml><?xml version="1.0" encoding="utf-8"?>
<ds:datastoreItem xmlns:ds="http://schemas.openxmlformats.org/officeDocument/2006/customXml" ds:itemID="{87D051B0-EA48-4DDE-A4DC-1BEE7C330C16}">
  <ds:schemaRefs>
    <ds:schemaRef ds:uri="http://purl.org/dc/terms/"/>
    <ds:schemaRef ds:uri="http://schemas.microsoft.com/office/2006/metadata/properties"/>
    <ds:schemaRef ds:uri="http://purl.org/dc/dcmitype/"/>
    <ds:schemaRef ds:uri="http://www.w3.org/XML/1998/namespace"/>
    <ds:schemaRef ds:uri="49b9c972-6c78-424e-8500-a22f256d764b"/>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664392dc-dad9-45cc-9b02-6ff2a8be1f79"/>
  </ds:schemaRefs>
</ds:datastoreItem>
</file>

<file path=customXml/itemProps3.xml><?xml version="1.0" encoding="utf-8"?>
<ds:datastoreItem xmlns:ds="http://schemas.openxmlformats.org/officeDocument/2006/customXml" ds:itemID="{57B983C7-40C8-4DEA-ABC3-4F9F3DBEE5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TotalTime>
  <Words>927</Words>
  <Application>Microsoft Office PowerPoint</Application>
  <PresentationFormat>Widescreen</PresentationFormat>
  <Paragraphs>61</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Calibri</vt:lpstr>
      <vt:lpstr>Bebas Neue</vt:lpstr>
      <vt:lpstr>Verdana</vt:lpstr>
      <vt:lpstr>Arial Black</vt:lpstr>
      <vt:lpstr>Arial</vt:lpstr>
      <vt:lpstr>Poppins</vt:lpstr>
      <vt:lpstr>Tahoma</vt:lpstr>
      <vt:lpstr>Wingdings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Jiménez, Israel</dc:creator>
  <cp:lastModifiedBy>Christina Makarona</cp:lastModifiedBy>
  <cp:revision>46</cp:revision>
  <dcterms:created xsi:type="dcterms:W3CDTF">2023-07-31T09:53:39Z</dcterms:created>
  <dcterms:modified xsi:type="dcterms:W3CDTF">2026-04-22T07:00:38Z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0x0101004CB5529B691B194C972332E7D0D0E597</vt:lpwstr>
  </property>
  <property fmtid="{D5CDD505-2E9C-101B-9397-08002B2CF9AE}" pid="3" name="Order">
    <vt:r8>1485800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