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C28F-8FA5-4AA3-AFF9-E0B69EF3C4C2}" v="5" dt="2026-03-25T15:21:34.821"/>
    <p1510:client id="{5A7FEFBF-4284-27B5-3BB5-6992AF64AC94}" v="1" dt="2026-03-25T15:12: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Παιχνίδι SiWar
Αξιοποιώ τον χώρο, δεν τον καταλαμβάνω</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el" altLang="de-DE" sz="3600">
                <a:solidFill>
                  <a:schemeClr val="bg1"/>
                </a:solidFill>
                <a:latin typeface="Tahoma" panose="020B0604030504040204" pitchFamily="34" charset="0"/>
              </a:rPr>
              <a:t>Παιχνίδι προσομοίωσης
Αξιοποιώ τον χώρο, δεν τον καταλαμβάνω</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el" sz="1000" b="0" i="0" u="none" strike="noStrike" cap="none">
                <a:solidFill>
                  <a:schemeClr val="bg1"/>
                </a:solidFill>
                <a:ea typeface="Verdana"/>
                <a:sym typeface="Poppins"/>
              </a:rPr>
              <a:t>Το έργο LOESS </a:t>
            </a:r>
            <a:r>
              <a:rPr lang="el" sz="1000">
                <a:solidFill>
                  <a:schemeClr val="bg1"/>
                </a:solidFill>
                <a:ea typeface="Verdana"/>
                <a:sym typeface="Poppins"/>
              </a:rPr>
              <a:t>χρηματοδοτείται </a:t>
            </a:r>
            <a:r>
              <a:rPr lang="el" sz="1000" b="0" i="0" u="none" strike="noStrike" cap="none">
                <a:solidFill>
                  <a:schemeClr val="bg1"/>
                </a:solidFill>
                <a:ea typeface="Verdana"/>
                <a:sym typeface="Poppins"/>
              </a:rPr>
              <a:t>από το πρόγραμμα έρευνας και καινοτομίας </a:t>
            </a:r>
            <a:r>
              <a:rPr lang="el" sz="1000">
                <a:solidFill>
                  <a:schemeClr val="bg1"/>
                </a:solidFill>
                <a:ea typeface="Verdana"/>
                <a:sym typeface="Poppins"/>
              </a:rPr>
              <a:t>«Ορίζοντας Ευρώπη» της Ευρωπαϊκής Ένωσης, στο πλαίσιο της συμφωνίας επιχορήγησης αριθ. 101112707</a:t>
            </a:r>
            <a:endParaRPr lang="el">
              <a:solidFill>
                <a:schemeClr val="bg1"/>
              </a:solidFill>
            </a:endParaRPr>
          </a:p>
          <a:p>
            <a:pPr algn="ctr"/>
            <a:br>
              <a:rPr lang="en-US">
                <a:sym typeface="Poppins"/>
              </a:rPr>
            </a:br>
            <a:endParaRPr lang="el"/>
          </a:p>
          <a:p>
            <a:pPr algn="ctr"/>
            <a:br>
              <a:rPr lang="en-US"/>
            </a:br>
            <a:endParaRPr lang="e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409434" y="1721944"/>
            <a:ext cx="7588154" cy="4247276"/>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el" altLang="de-DE" sz="1500" dirty="0">
                <a:solidFill>
                  <a:schemeClr val="tx1"/>
                </a:solidFill>
                <a:latin typeface="Calibri" panose="020F0502020204030204" pitchFamily="34" charset="0"/>
                <a:cs typeface="Calibri" panose="020F0502020204030204" pitchFamily="34" charset="0"/>
              </a:rPr>
              <a:t>Οι αποστολές της ΕΕ προσφέρουν μια νέα ευκαιρία για την εξεύρεση συγκεκριμένων λύσεων σε ορισμένες από τις μεγαλύτερες προκλήσεις που αντιμετωπίζουμε. Έχουν φιλόδοξους στόχους και αποσκοπούν στην επίτευξη συγκεκριμένων αποτελεσμάτων έως το 2030. 
Στο πλαίσιο αυτό, το LOESS χρηματοδοτείται από την αποστολή «A Soil Deal for Europe» (Μια ευρωπαϊκή συμφωνία για το έδαφος). Πρόκειται για ένα ευρωπαϊκό πρόγραμμα που έχει ως στόχο την αποκατάσταση της υγείας του εδάφους. Το LOESS εστιάζει στην ανάπτυξη εκπαιδευτικών προγραμμάτων και δράσεων διά βίου μάθησης, καθώς και σε μέτρα ανάπτυξης ικανοτήτων για διάφορους φορείς, ενδιαφερόμενους και ομάδες-στόχους. Το έδαφος αποτελεί απαραίτητο σύμμαχο για τον μετριασμό της κλιματικής αλλαγής και την προσαρμογή σε αυτήν. Για αυτό οι άνθρωποι χρειάζονται κάτι περισσότερο από απλές επιστημονικές πληροφορίες: είναι σημαντικό όλοι να κατανοήσουμε πώς η υγεία του εδάφους επηρεάζει τη ζωή μας.
Αυτό το παιχνίδι προσομοίωσης αναπτύχθηκε αρχικά από την Κρατική Ομάδα Εργασίας Agenda 21 (LAG 21) σε συνεργασία με το Science Shop Bonn (WilaBonn), και βραβεύτηκε ως επίσημο έργο της World Decade of Education for Sustainable Development του ΟΗΕ. Δημιουργήθηκε για χρήση στη Γερμανία και συνδυάζει γνώσεις σχετικά με τις δημοκρατικές διαδικασίες με συγκεκριμένη αναφορά στο περιβαλλοντικό ζήτημα της χρήσης γης και του εδάφους.</a:t>
            </a:r>
            <a:endParaRPr lang="de-DE" altLang="de-DE" sz="15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59" y="1095283"/>
            <a:ext cx="10096301" cy="461624"/>
          </a:xfrm>
          <a:prstGeom prst="rect">
            <a:avLst/>
          </a:prstGeom>
          <a:noFill/>
          <a:ln>
            <a:noFill/>
          </a:ln>
        </p:spPr>
        <p:txBody>
          <a:bodyPr spcFirstLastPara="1" wrap="square" lIns="91425" tIns="45700" rIns="91425" bIns="45700" anchor="t" anchorCtr="0">
            <a:spAutoFit/>
          </a:bodyPr>
          <a:lstStyle/>
          <a:p>
            <a:pPr lvl="0"/>
            <a:r>
              <a:rPr lang="el" sz="2400" dirty="0">
                <a:solidFill>
                  <a:srgbClr val="0CAF8F"/>
                </a:solidFill>
                <a:latin typeface="+mj-lt"/>
                <a:ea typeface="Bebas Neue"/>
                <a:cs typeface="Bebas Neue"/>
                <a:sym typeface="Bebas Neue"/>
              </a:rPr>
              <a:t>Τι είναι το LOESS; Γιατί το LOESS; Γιατί ένα παιχνίδι προσομοίωσης;</a:t>
            </a:r>
            <a:endParaRPr sz="1200" dirty="0">
              <a:latin typeface="+mj-lt"/>
            </a:endParaRPr>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dirty="0">
                <a:solidFill>
                  <a:srgbClr val="7F7F7F"/>
                </a:solidFill>
                <a:latin typeface="Poppins"/>
                <a:ea typeface="Poppins"/>
                <a:cs typeface="Poppins"/>
                <a:sym typeface="Poppins"/>
              </a:rPr>
              <a:t>|   Έργο LOESS</a:t>
            </a:r>
            <a:endParaRPr sz="1000" dirty="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1451706"/>
            <a:ext cx="6523116" cy="523180"/>
          </a:xfrm>
          <a:prstGeom prst="rect">
            <a:avLst/>
          </a:prstGeom>
          <a:noFill/>
          <a:ln>
            <a:noFill/>
          </a:ln>
        </p:spPr>
        <p:txBody>
          <a:bodyPr spcFirstLastPara="1" wrap="square" lIns="91425" tIns="45700" rIns="91425" bIns="45700" anchor="t" anchorCtr="0">
            <a:spAutoFit/>
          </a:bodyPr>
          <a:lstStyle/>
          <a:p>
            <a:pPr lvl="0"/>
            <a:r>
              <a:rPr lang="el" sz="2800" b="1" dirty="0">
                <a:solidFill>
                  <a:srgbClr val="5A312D"/>
                </a:solidFill>
                <a:latin typeface="Calibri" panose="020F0502020204030204" pitchFamily="34" charset="0"/>
                <a:ea typeface="Bebas Neue"/>
                <a:cs typeface="Calibri" panose="020F0502020204030204" pitchFamily="34" charset="0"/>
                <a:sym typeface="Bebas Neue"/>
              </a:rPr>
              <a:t>Σκοπός του παιχνιδιού προσομοίωσης</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64726" y="2386809"/>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el" altLang="de-DE" sz="2000" b="1" dirty="0">
                <a:latin typeface="Calibri" panose="020F0502020204030204" pitchFamily="34" charset="0"/>
                <a:cs typeface="Calibri" panose="020F0502020204030204" pitchFamily="34" charset="0"/>
              </a:rPr>
              <a:t>) Μαθαίνουμε για το έργο ενός συμβουλίου
 	Η λήψη αποφάσεων στο Συμβούλιο
 	Καθήκοντα των μελών του Συμβουλίου</a:t>
            </a:r>
          </a:p>
          <a:p>
            <a:pPr marL="534988" indent="-534988" eaLnBrk="1" hangingPunct="1">
              <a:lnSpc>
                <a:spcPct val="90000"/>
              </a:lnSpc>
              <a:buClr>
                <a:schemeClr val="tx1"/>
              </a:buClr>
              <a:buFontTx/>
              <a:buNone/>
              <a:tabLst>
                <a:tab pos="174625" algn="l"/>
              </a:tabLst>
            </a:pPr>
            <a:r>
              <a:rPr lang="el" altLang="de-DE" sz="2000" b="1" dirty="0">
                <a:latin typeface="Calibri" panose="020F0502020204030204" pitchFamily="34" charset="0"/>
                <a:cs typeface="Calibri" panose="020F0502020204030204" pitchFamily="34" charset="0"/>
              </a:rPr>
              <a:t>
2) Ενημέρωση για το ζήτημα της χρήσης γης</a:t>
            </a:r>
          </a:p>
          <a:p>
            <a:pPr marL="808038" indent="-273050" eaLnBrk="1" hangingPunct="1">
              <a:lnSpc>
                <a:spcPct val="90000"/>
              </a:lnSpc>
              <a:buClr>
                <a:schemeClr val="tx1"/>
              </a:buClr>
              <a:buFontTx/>
              <a:buNone/>
              <a:tabLst>
                <a:tab pos="174625" algn="l"/>
              </a:tabLst>
            </a:pPr>
            <a:r>
              <a:rPr lang="el" altLang="de-DE" sz="2000" b="1" dirty="0">
                <a:latin typeface="Calibri" panose="020F0502020204030204" pitchFamily="34" charset="0"/>
                <a:cs typeface="Calibri" panose="020F0502020204030204" pitchFamily="34" charset="0"/>
              </a:rPr>
              <a:t>Κατάληψη γης: Μετατροπή φυσικών εκτάσεων σε περιοχές για οικιστικές και μεταφορικές χρήσεις
Συνέπειες: απώλεια σημαντικών λειτουργιών του εδάφους, απώλεια βιοποικιλότητας, κίνδυνος πλημμύρας, μείωση των χώρων ανάπαυσης και αναψυχής κ.ά.
Αιτίες: αύξηση του αριθμού των ιδιωτικών νοικοκυριών σε περιοχές με μειωμένο πληθυσμό, αποσπασματική δομή οικισμών, χαμηλές τιμές κτήσης γης κ.ά.</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Έργο LOESS</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237172"/>
            <a:ext cx="7806005" cy="523180"/>
          </a:xfrm>
          <a:prstGeom prst="rect">
            <a:avLst/>
          </a:prstGeom>
          <a:noFill/>
          <a:ln>
            <a:noFill/>
          </a:ln>
        </p:spPr>
        <p:txBody>
          <a:bodyPr spcFirstLastPara="1" wrap="square" lIns="91425" tIns="45700" rIns="91425" bIns="45700" anchor="t" anchorCtr="0">
            <a:spAutoFit/>
          </a:bodyPr>
          <a:lstStyle/>
          <a:p>
            <a:pPr lvl="0"/>
            <a:r>
              <a:rPr lang="el" sz="2800" b="1" dirty="0">
                <a:solidFill>
                  <a:srgbClr val="5A312D"/>
                </a:solidFill>
                <a:latin typeface="Calibri" panose="020F0502020204030204" pitchFamily="34" charset="0"/>
                <a:ea typeface="Bebas Neue"/>
                <a:cs typeface="Calibri" panose="020F0502020204030204" pitchFamily="34" charset="0"/>
                <a:sym typeface="Bebas Neue"/>
              </a:rPr>
              <a:t>Πώς παίζεται το παιχνίδι προσομοίωσης</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17171" y="861051"/>
            <a:ext cx="8437159" cy="3477835"/>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el" altLang="de-DE" sz="1600" dirty="0">
                <a:latin typeface="Calibri"/>
              </a:rPr>
              <a:t>Οι συμμετέχοντες συγκροτούν ένα δημοτικό συμβούλιο: διαχωρισμός σε δημοτικές παρατάξεις και επιτροπές, εκλογή του/της προέδρου κ.λπ.
Εξέταση πρότασης του δημοτικού συμβουλίου για ένα θέμα που αφορά την περιοχή
Προσομοίωση της απόφασης του δημοτικού συμβουλίου μετά από περίπου 4,5 ώρες
Στην πραγματικότητα, η διαδικασία από την υποβολή της πρότασης έως την απόφαση του δημοτικού συμβουλίου διαρκεί αρκετές εβδομάδες.</a:t>
            </a:r>
            <a:endParaRPr lang="de-DE" altLang="de-DE" sz="1600" dirty="0">
              <a:latin typeface="Calibri"/>
            </a:endParaRPr>
          </a:p>
          <a:p>
            <a:pPr marL="342900" indent="-342900">
              <a:spcAft>
                <a:spcPts val="1200"/>
              </a:spcAft>
              <a:buChar char="•"/>
            </a:pPr>
            <a:r>
              <a:rPr lang="el" altLang="de-DE" sz="1600" dirty="0">
                <a:latin typeface="Calibri"/>
              </a:rPr>
              <a:t>Πληροφορίες για τους συντονιστές του παιχνιδιού: Μια γενική εισαγωγή, καθώς και όλα τα υλικά και τα πρότυπα, είναι διαθέσιμα και έτοιμα προς χρήση. Δείτε το </a:t>
            </a:r>
            <a:r>
              <a:rPr lang="el" altLang="de-DE" sz="1600" dirty="0">
                <a:latin typeface="Calibri"/>
                <a:ea typeface="Calibri"/>
              </a:rPr>
              <a:t>αρχείο: «</a:t>
            </a:r>
            <a:r>
              <a:rPr lang="el" sz="1600" b="1" dirty="0">
                <a:latin typeface="Calibri"/>
                <a:ea typeface="Calibri"/>
                <a:cs typeface="Calibri"/>
              </a:rPr>
              <a:t>Λήψη αποφάσεων πολιτικής σχετικά με τη χρήση της γης – Παιχνίδι ρόλων».</a:t>
            </a:r>
            <a:endParaRPr lang="el" sz="1600" dirty="0">
              <a:latin typeface="Calibri"/>
              <a:ea typeface="Calibri"/>
              <a:cs typeface="Calibri"/>
            </a:endParaRPr>
          </a:p>
          <a:p>
            <a:pPr marL="342900" indent="-342900">
              <a:spcAft>
                <a:spcPts val="1200"/>
              </a:spcAft>
              <a:buAutoNum type="arabicPeriod"/>
            </a:pPr>
            <a:endParaRPr lang="el" altLang="de-DE"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Έργο LOESS</a:t>
            </a:r>
            <a:endParaRPr sz="1000">
              <a:solidFill>
                <a:srgbClr val="7F7F7F"/>
              </a:solidFill>
              <a:latin typeface="Poppins"/>
              <a:ea typeface="Poppins"/>
              <a:cs typeface="Poppins"/>
              <a:sym typeface="Poppins"/>
            </a:endParaRPr>
          </a:p>
        </p:txBody>
      </p:sp>
      <p:pic>
        <p:nvPicPr>
          <p:cNvPr id="15" name="Picture 8" descr="IMG_20060531_0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072510" y="3968226"/>
            <a:ext cx="3275347" cy="2052462"/>
          </a:xfrm>
          <a:prstGeom prst="rect">
            <a:avLst/>
          </a:prstGeom>
          <a:noFill/>
        </p:spPr>
      </p:pic>
      <p:pic>
        <p:nvPicPr>
          <p:cNvPr id="3" name="Grafik 2">
            <a:extLst>
              <a:ext uri="{FF2B5EF4-FFF2-40B4-BE49-F238E27FC236}">
                <a16:creationId xmlns:a16="http://schemas.microsoft.com/office/drawing/2014/main" id="{CEAF0BC7-00CD-A07E-AB01-BA1C09F470BF}"/>
              </a:ext>
            </a:extLst>
          </p:cNvPr>
          <p:cNvPicPr>
            <a:picLocks noChangeAspect="1"/>
          </p:cNvPicPr>
          <p:nvPr/>
        </p:nvPicPr>
        <p:blipFill>
          <a:blip r:embed="rId12"/>
          <a:srcRect t="731" b="30123"/>
          <a:stretch>
            <a:fillRect/>
          </a:stretch>
        </p:blipFill>
        <p:spPr>
          <a:xfrm>
            <a:off x="8507914" y="3942967"/>
            <a:ext cx="3302856" cy="2043675"/>
          </a:xfrm>
          <a:prstGeom prst="rect">
            <a:avLst/>
          </a:prstGeom>
        </p:spPr>
      </p:pic>
      <p:sp>
        <p:nvSpPr>
          <p:cNvPr id="4" name="Textfeld 3">
            <a:extLst>
              <a:ext uri="{FF2B5EF4-FFF2-40B4-BE49-F238E27FC236}">
                <a16:creationId xmlns:a16="http://schemas.microsoft.com/office/drawing/2014/main" id="{A7E9D30E-30A2-0493-BCEF-CA91B20E2047}"/>
              </a:ext>
            </a:extLst>
          </p:cNvPr>
          <p:cNvSpPr txBox="1"/>
          <p:nvPr/>
        </p:nvSpPr>
        <p:spPr>
          <a:xfrm>
            <a:off x="8457761" y="6020688"/>
            <a:ext cx="3353009" cy="461665"/>
          </a:xfrm>
          <a:prstGeom prst="rect">
            <a:avLst/>
          </a:prstGeom>
          <a:noFill/>
        </p:spPr>
        <p:txBody>
          <a:bodyPr wrap="square" rtlCol="0">
            <a:spAutoFit/>
          </a:bodyPr>
          <a:lstStyle/>
          <a:p>
            <a:r>
              <a:rPr lang="de-DE" sz="1200" dirty="0"/>
              <a:t>Περιοχή νέας ανάπτυξης. Φωτογραφία:
N. Steinhaus, Bonn Science Shop</a:t>
            </a:r>
          </a:p>
        </p:txBody>
      </p:sp>
      <p:sp>
        <p:nvSpPr>
          <p:cNvPr id="6" name="Textfeld 5">
            <a:extLst>
              <a:ext uri="{FF2B5EF4-FFF2-40B4-BE49-F238E27FC236}">
                <a16:creationId xmlns:a16="http://schemas.microsoft.com/office/drawing/2014/main" id="{C4121302-6D21-F706-6690-C4E46D9AA87D}"/>
              </a:ext>
            </a:extLst>
          </p:cNvPr>
          <p:cNvSpPr txBox="1"/>
          <p:nvPr/>
        </p:nvSpPr>
        <p:spPr>
          <a:xfrm>
            <a:off x="3981266" y="6020687"/>
            <a:ext cx="3660506" cy="461665"/>
          </a:xfrm>
          <a:prstGeom prst="rect">
            <a:avLst/>
          </a:prstGeom>
          <a:noFill/>
        </p:spPr>
        <p:txBody>
          <a:bodyPr wrap="square" rtlCol="0">
            <a:spAutoFit/>
          </a:bodyPr>
          <a:lstStyle/>
          <a:p>
            <a:r>
              <a:rPr lang="de-DE" sz="1200" dirty="0"/>
              <a:t>Φοιτητές που παίζουν το παιχνίδι σε πραγματικό περιβάλλον, στο Δημαρχείο. Φωτογραφία: Bonn Science Shop</a:t>
            </a:r>
          </a:p>
        </p:txBody>
      </p:sp>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3" y="604946"/>
            <a:ext cx="8190817" cy="523180"/>
          </a:xfrm>
          <a:prstGeom prst="rect">
            <a:avLst/>
          </a:prstGeom>
          <a:noFill/>
          <a:ln>
            <a:noFill/>
          </a:ln>
        </p:spPr>
        <p:txBody>
          <a:bodyPr spcFirstLastPara="1" wrap="square" lIns="91425" tIns="45700" rIns="91425" bIns="45700" anchor="t" anchorCtr="0">
            <a:spAutoFit/>
          </a:bodyPr>
          <a:lstStyle/>
          <a:p>
            <a:pPr lvl="0"/>
            <a:r>
              <a:rPr lang="el" sz="2800" b="1" dirty="0">
                <a:solidFill>
                  <a:srgbClr val="5A312D"/>
                </a:solidFill>
                <a:latin typeface="Calibri" panose="020F0502020204030204" pitchFamily="34" charset="0"/>
                <a:ea typeface="Bebas Neue"/>
                <a:cs typeface="Calibri" panose="020F0502020204030204" pitchFamily="34" charset="0"/>
                <a:sym typeface="Bebas Neue"/>
              </a:rPr>
              <a:t>Το δημοτικό συμβούλιο ως εκπρόσωπος των πολιτών</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293090"/>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el" altLang="de-DE" sz="2000" b="1" dirty="0">
                <a:latin typeface="Calibri" panose="020F0502020204030204" pitchFamily="34" charset="0"/>
                <a:cs typeface="Calibri" panose="020F0502020204030204" pitchFamily="34" charset="0"/>
              </a:rPr>
              <a:t>Δημοτικό συμβούλιο
Αποτελείται από τις δημοτικές παρατάξεις των εκλεγμένων κομμάτων, αν και μπορεί να υπάρχουν και μη κομματικοί σύμβουλοι
Αποφασίζει για θεμελιώδη ζητήματα του δήμου και ελέγχει τη διοίκηση ως προς την εφαρμογή των αποφάσεων 
Ο/Η δήμαρχος προεδρεύει του συμβουλίου και εκπροσωπεί τον δήμο έναντι τρίτων
</a:t>
            </a:r>
          </a:p>
          <a:p>
            <a:pPr marL="342900" indent="-342900" eaLnBrk="1" hangingPunct="1">
              <a:lnSpc>
                <a:spcPct val="115000"/>
              </a:lnSpc>
              <a:buFontTx/>
              <a:buNone/>
              <a:tabLst/>
            </a:pPr>
            <a:r>
              <a:rPr lang="el" altLang="de-DE" sz="2000" b="1" dirty="0">
                <a:latin typeface="Calibri" panose="020F0502020204030204" pitchFamily="34" charset="0"/>
                <a:cs typeface="Calibri" panose="020F0502020204030204" pitchFamily="34" charset="0"/>
              </a:rPr>
              <a:t>Παράταξη
Ομάδα δημοτικών συμβούλων ενός κόμματος που έχουν εκλεγεί στο συμβούλιο
</a:t>
            </a:r>
          </a:p>
          <a:p>
            <a:pPr marL="342900" indent="-342900" eaLnBrk="1" hangingPunct="1">
              <a:lnSpc>
                <a:spcPct val="115000"/>
              </a:lnSpc>
              <a:buFontTx/>
              <a:buNone/>
              <a:tabLst/>
            </a:pPr>
            <a:r>
              <a:rPr lang="el" altLang="de-DE" sz="2000" b="1" dirty="0">
                <a:latin typeface="Calibri" panose="020F0502020204030204" pitchFamily="34" charset="0"/>
                <a:cs typeface="Calibri" panose="020F0502020204030204" pitchFamily="34" charset="0"/>
              </a:rPr>
              <a:t>Επιτροπή
Όργανο με ειδική αρμοδιότητα, όπως ορίζεται από τον δημοτικό κώδικα
Προετοιμάζει τις αποφάσεις του συμβουλίου σε επαγγελματικό επίπεδο</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Έργο LOESS</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el" sz="2800" b="1" dirty="0">
                <a:solidFill>
                  <a:srgbClr val="5A312D"/>
                </a:solidFill>
                <a:latin typeface="Calibri" panose="020F0502020204030204" pitchFamily="34" charset="0"/>
                <a:ea typeface="Bebas Neue"/>
                <a:cs typeface="Calibri" panose="020F0502020204030204" pitchFamily="34" charset="0"/>
                <a:sym typeface="Bebas Neue"/>
              </a:rPr>
              <a:t>Δημοτικές παρατάξεις και επιτροπές του παιχνιδιού προσομοίωσης</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Έργο LOESS</a:t>
            </a:r>
            <a:endParaRPr sz="1000">
              <a:solidFill>
                <a:srgbClr val="7F7F7F"/>
              </a:solidFill>
              <a:latin typeface="Poppins"/>
              <a:ea typeface="Poppins"/>
              <a:cs typeface="Poppins"/>
              <a:sym typeface="Poppins"/>
            </a:endParaRPr>
          </a:p>
        </p:txBody>
      </p:sp>
      <p:sp>
        <p:nvSpPr>
          <p:cNvPr id="2" name="Rechteck 1"/>
          <p:cNvSpPr/>
          <p:nvPr/>
        </p:nvSpPr>
        <p:spPr>
          <a:xfrm>
            <a:off x="3555112" y="1853741"/>
            <a:ext cx="6096000" cy="3477875"/>
          </a:xfrm>
          <a:prstGeom prst="rect">
            <a:avLst/>
          </a:prstGeom>
        </p:spPr>
        <p:txBody>
          <a:bodyPr lIns="91440" tIns="45720" rIns="91440" bIns="45720" anchor="t">
            <a:spAutoFit/>
          </a:bodyPr>
          <a:lstStyle/>
          <a:p>
            <a:pPr marL="342900" indent="-342900"/>
            <a:r>
              <a:rPr lang="el" altLang="de-DE" sz="2000" b="1" dirty="0">
                <a:latin typeface="Tahoma"/>
              </a:rPr>
              <a:t>Παρατάξεις</a:t>
            </a:r>
            <a:r>
              <a:rPr lang="el" altLang="de-DE" sz="2000" dirty="0">
                <a:latin typeface="Tahoma"/>
              </a:rPr>
              <a:t>:
Σοσιαλιστικό Εργατικό Κόμμα της Γερμανίας (SAD)
Χριστιανικό Λαϊκό Κόμμα (CVP) 
Κόμμα Οικολόγων (ÖL)
Φιλελεύθερο Κόμμα της Γερμανίας (LPD) 
</a:t>
            </a:r>
          </a:p>
          <a:p>
            <a:pPr marL="342900" indent="-342900"/>
            <a:r>
              <a:rPr lang="el" altLang="de-DE" sz="2000" b="1" dirty="0">
                <a:latin typeface="Tahoma"/>
              </a:rPr>
              <a:t>Συνασπισμός</a:t>
            </a:r>
            <a:r>
              <a:rPr lang="el" altLang="de-DE" sz="2000" dirty="0">
                <a:latin typeface="Tahoma"/>
              </a:rPr>
              <a:t>: SAD και ÖL
</a:t>
            </a:r>
          </a:p>
          <a:p>
            <a:pPr marL="342900" indent="-342900"/>
            <a:r>
              <a:rPr lang="el" altLang="de-DE" sz="2000" b="1" dirty="0">
                <a:latin typeface="Tahoma"/>
              </a:rPr>
              <a:t>Επιτροπές</a:t>
            </a:r>
            <a:r>
              <a:rPr lang="el" altLang="de-DE" sz="2000" dirty="0">
                <a:latin typeface="Tahoma"/>
              </a:rPr>
              <a:t>:
Επιτροπή σχεδιασμού και περιβάλλοντος
Κύρια επιτροπή</a:t>
            </a:r>
            <a:endParaRPr lang="de-DE" altLang="de-DE" sz="2000" dirty="0">
              <a:latin typeface="Tahoma"/>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0261772" y="1695661"/>
            <a:ext cx="450850" cy="496887"/>
          </a:xfrm>
          <a:prstGeom prst="rect">
            <a:avLst/>
          </a:prstGeom>
          <a:noFill/>
        </p:spPr>
      </p:pic>
      <p:grpSp>
        <p:nvGrpSpPr>
          <p:cNvPr id="5" name="Gruppieren 4"/>
          <p:cNvGrpSpPr/>
          <p:nvPr/>
        </p:nvGrpSpPr>
        <p:grpSpPr>
          <a:xfrm>
            <a:off x="10287334"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10336395"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10297122"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295101" y="497735"/>
            <a:ext cx="7777048" cy="523180"/>
          </a:xfrm>
          <a:prstGeom prst="rect">
            <a:avLst/>
          </a:prstGeom>
          <a:noFill/>
          <a:ln>
            <a:noFill/>
          </a:ln>
        </p:spPr>
        <p:txBody>
          <a:bodyPr spcFirstLastPara="1" wrap="square" lIns="91425" tIns="45700" rIns="91425" bIns="45700" anchor="t" anchorCtr="0">
            <a:spAutoFit/>
          </a:bodyPr>
          <a:lstStyle/>
          <a:p>
            <a:pPr lvl="0"/>
            <a:r>
              <a:rPr lang="el" sz="2800" b="1" dirty="0">
                <a:solidFill>
                  <a:srgbClr val="5A312D"/>
                </a:solidFill>
                <a:latin typeface="Calibri" panose="020F0502020204030204" pitchFamily="34" charset="0"/>
                <a:ea typeface="Bebas Neue"/>
                <a:cs typeface="Calibri" panose="020F0502020204030204" pitchFamily="34" charset="0"/>
                <a:sym typeface="Bebas Neue"/>
              </a:rPr>
              <a:t>Μέλη του δημοτικού συμβουλίου με ειδικές αρμοδιότητες</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328009" y="1513152"/>
            <a:ext cx="6787575" cy="5069040"/>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el" altLang="de-DE" sz="2000" b="1" dirty="0">
                <a:latin typeface="Calibri" panose="020F0502020204030204" pitchFamily="34" charset="0"/>
                <a:cs typeface="Calibri" panose="020F0502020204030204" pitchFamily="34" charset="0"/>
              </a:rPr>
              <a:t>Δήμαρχος</a:t>
            </a:r>
          </a:p>
          <a:p>
            <a:pPr marL="285750" indent="-285750" eaLnBrk="1" hangingPunct="1">
              <a:lnSpc>
                <a:spcPct val="110000"/>
              </a:lnSpc>
              <a:buClr>
                <a:schemeClr val="tx1"/>
              </a:buClr>
              <a:buFont typeface="Arial" panose="020B0604020202020204" pitchFamily="34" charset="0"/>
              <a:buChar char="•"/>
              <a:tabLst/>
            </a:pPr>
            <a:r>
              <a:rPr lang="el" altLang="de-DE" sz="1800" b="1" dirty="0">
                <a:latin typeface="Calibri" panose="020F0502020204030204" pitchFamily="34" charset="0"/>
                <a:cs typeface="Calibri" panose="020F0502020204030204" pitchFamily="34" charset="0"/>
              </a:rPr>
              <a:t>Πρόεδρος του δημοτικού συμβουλίου και της κεντρικής επιτροπής 
Εξασφαλίζει την ομαλή και έγκαιρη διεξαγωγή των συζητήσεων</a:t>
            </a:r>
          </a:p>
          <a:p>
            <a:pPr marL="285750" indent="-285750" eaLnBrk="1" hangingPunct="1">
              <a:lnSpc>
                <a:spcPct val="110000"/>
              </a:lnSpc>
              <a:buClr>
                <a:schemeClr val="tx1"/>
              </a:buClr>
              <a:buFont typeface="Arial" panose="020B0604020202020204" pitchFamily="34" charset="0"/>
              <a:buChar char="•"/>
              <a:tabLst/>
            </a:pPr>
            <a:endParaRPr lang="el"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el" altLang="de-DE" sz="2000" b="1" dirty="0">
                <a:latin typeface="Calibri" panose="020F0502020204030204" pitchFamily="34" charset="0"/>
                <a:cs typeface="Calibri" panose="020F0502020204030204" pitchFamily="34" charset="0"/>
              </a:rPr>
              <a:t>Πρόεδρος της δημοτικής παράταξης</a:t>
            </a:r>
          </a:p>
          <a:p>
            <a:pPr marL="342900" indent="-342900" eaLnBrk="1" hangingPunct="1">
              <a:lnSpc>
                <a:spcPct val="110000"/>
              </a:lnSpc>
              <a:buClr>
                <a:schemeClr val="tx1"/>
              </a:buClr>
              <a:buFont typeface="Arial" panose="020B0604020202020204" pitchFamily="34" charset="0"/>
              <a:buChar char="•"/>
              <a:tabLst/>
            </a:pPr>
            <a:r>
              <a:rPr lang="el" altLang="de-DE" sz="1800" b="1" dirty="0">
                <a:latin typeface="Calibri" panose="020F0502020204030204" pitchFamily="34" charset="0"/>
                <a:cs typeface="Calibri" panose="020F0502020204030204" pitchFamily="34" charset="0"/>
              </a:rPr>
              <a:t>Εξασφαλίζει την ομαλή και έγκαιρη διεξαγωγή των συζητήσεων στη δημοτική παράταξη
Διαμόρφωση συναίνεσης επί θεμάτων στόχων και στρατηγικών
Συμφωνίες με τους προέδρους άλλων δημοτικών παρατάξεων</a:t>
            </a:r>
          </a:p>
          <a:p>
            <a:pPr marL="342900" indent="-342900" eaLnBrk="1" hangingPunct="1">
              <a:lnSpc>
                <a:spcPct val="110000"/>
              </a:lnSpc>
              <a:buClr>
                <a:schemeClr val="tx1"/>
              </a:buClr>
              <a:buFont typeface="Arial" panose="020B0604020202020204" pitchFamily="34" charset="0"/>
              <a:buChar char="•"/>
              <a:tabLst/>
            </a:pPr>
            <a:endParaRPr lang="el"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el" altLang="de-DE" sz="2000" b="1" dirty="0">
                <a:latin typeface="Calibri" panose="020F0502020204030204" pitchFamily="34" charset="0"/>
                <a:cs typeface="Calibri" panose="020F0502020204030204" pitchFamily="34" charset="0"/>
              </a:rPr>
              <a:t>Πρόεδρος επιτροπής</a:t>
            </a:r>
          </a:p>
          <a:p>
            <a:pPr marL="342900" indent="-342900" eaLnBrk="1" hangingPunct="1">
              <a:lnSpc>
                <a:spcPct val="110000"/>
              </a:lnSpc>
              <a:buClr>
                <a:schemeClr val="tx1"/>
              </a:buClr>
              <a:buFont typeface="Arial" panose="020B0604020202020204" pitchFamily="34" charset="0"/>
              <a:buChar char="•"/>
              <a:tabLst/>
            </a:pPr>
            <a:r>
              <a:rPr lang="el" altLang="de-DE" sz="1800" b="1" dirty="0">
                <a:latin typeface="Calibri" panose="020F0502020204030204" pitchFamily="34" charset="0"/>
                <a:cs typeface="Calibri" panose="020F0502020204030204" pitchFamily="34" charset="0"/>
              </a:rPr>
              <a:t>Εξασφαλίζει την ομαλή και έγκαιρη διεξαγωγή των συζητήσεων στην επιτροπή
Συνοψίζει τα αποτελέσματα των διαβουλεύσεων υπό μορφή πρότασης για ψήφιση</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Έργο LOESS</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flipH="1">
            <a:off x="10229117" y="371639"/>
            <a:ext cx="1657819" cy="2283027"/>
          </a:xfrm>
          <a:prstGeom prst="rect">
            <a:avLst/>
          </a:prstGeom>
        </p:spPr>
      </p:pic>
      <p:sp>
        <p:nvSpPr>
          <p:cNvPr id="2" name="Textfeld 1">
            <a:extLst>
              <a:ext uri="{FF2B5EF4-FFF2-40B4-BE49-F238E27FC236}">
                <a16:creationId xmlns:a16="http://schemas.microsoft.com/office/drawing/2014/main" id="{479A0C69-60E3-36E5-FE57-CDAE6B532AB6}"/>
              </a:ext>
            </a:extLst>
          </p:cNvPr>
          <p:cNvSpPr txBox="1"/>
          <p:nvPr/>
        </p:nvSpPr>
        <p:spPr>
          <a:xfrm>
            <a:off x="10115584" y="2683911"/>
            <a:ext cx="1913130" cy="830997"/>
          </a:xfrm>
          <a:prstGeom prst="rect">
            <a:avLst/>
          </a:prstGeom>
          <a:noFill/>
        </p:spPr>
        <p:txBody>
          <a:bodyPr wrap="square" rtlCol="0">
            <a:spAutoFit/>
          </a:bodyPr>
          <a:lstStyle/>
          <a:p>
            <a:r>
              <a:rPr lang="de-DE" sz="1200" dirty="0"/>
              <a:t>Φοιτήτρια που αναλαμβάνει τον ρόλο εισηγήτριας μιας επιτροπής. Φωτογραφία: Bonn Science Shop</a:t>
            </a:r>
          </a:p>
        </p:txBody>
      </p:sp>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el" sz="2800" b="1" dirty="0">
                <a:solidFill>
                  <a:srgbClr val="5A312D"/>
                </a:solidFill>
                <a:latin typeface="Calibri" panose="020F0502020204030204" pitchFamily="34" charset="0"/>
                <a:ea typeface="Bebas Neue"/>
                <a:cs typeface="Calibri" panose="020F0502020204030204" pitchFamily="34" charset="0"/>
                <a:sym typeface="Bebas Neue"/>
              </a:rPr>
              <a:t>Πρόγραμμα του παιχνιδιού προσομοίωσης</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Έργο LOESS</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el" altLang="de-DE" sz="1600" b="1" dirty="0">
                <a:latin typeface="Calibri" panose="020F0502020204030204" pitchFamily="34" charset="0"/>
                <a:cs typeface="Calibri" panose="020F0502020204030204" pitchFamily="34" charset="0"/>
              </a:rPr>
              <a:t>09:30-09:50 	Φάση ανάγνωσης
09:50-10:30 	Πρώτη συνεδρίαση δημοτικής παράταξης
10:30-10:40	Διάλειμμα
10:40-10:50 	Πρώτη συνεδρίαση δημοτικού συμβουλίου
10:50-11:50 	Εργασία στην επιτροπή
11:50-12:20 	Δεύτερη συνεδρίαση δημοτικής παράταξης
12:20-12:30 	Διάλειμμα
12:30-12:50 	Δεύτερη συνεδρίαση δημοτικού συμβουλίου
12:50-13:10 	Αξιολόγηση</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ΠΕΡΙΣΣΟΤΕΡΕΣ ΠΛΗΡΟΦΟΡΙΕΣ</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el" sz="1000">
                <a:solidFill>
                  <a:schemeClr val="bg1"/>
                </a:solidFill>
                <a:ea typeface="Verdana"/>
                <a:sym typeface="Poppins"/>
              </a:rPr>
              <a:t>Το έργο LOESS χρηματοδοτείται από το πρόγραμμα έρευνας και καινοτομίας «Ορίζοντας Ευρώπη» της Ευρωπαϊκής Ένωσης, στο πλαίσιο της συμφωνίας επιχορήγησης αριθ. 101112707</a:t>
            </a:r>
          </a:p>
          <a:p>
            <a:pPr algn="ctr"/>
            <a:endParaRPr lang="es-ES" sz="700">
              <a:solidFill>
                <a:srgbClr val="FFFFFF"/>
              </a:solidFill>
              <a:latin typeface="Poppins"/>
              <a:ea typeface="Verdana"/>
              <a:cs typeface="Poppins"/>
            </a:endParaRPr>
          </a:p>
          <a:p>
            <a:pPr algn="ctr"/>
            <a:br>
              <a:rPr lang="en-US"/>
            </a:br>
            <a:endParaRPr lang="el"/>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Έργο LOESS</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AC72BB-04FE-4140-B457-DCC7875D1A71}"/>
</file>

<file path=customXml/itemProps2.xml><?xml version="1.0" encoding="utf-8"?>
<ds:datastoreItem xmlns:ds="http://schemas.openxmlformats.org/officeDocument/2006/customXml" ds:itemID="{87D051B0-EA48-4DDE-A4DC-1BEE7C330C16}">
  <ds:schemaRefs>
    <ds:schemaRef ds:uri="http://purl.org/dc/terms/"/>
    <ds:schemaRef ds:uri="http://schemas.microsoft.com/office/2006/metadata/properties"/>
    <ds:schemaRef ds:uri="http://purl.org/dc/dcmitype/"/>
    <ds:schemaRef ds:uri="http://www.w3.org/XML/1998/namespace"/>
    <ds:schemaRef ds:uri="49b9c972-6c78-424e-8500-a22f256d764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64392dc-dad9-45cc-9b02-6ff2a8be1f79"/>
  </ds:schemaRefs>
</ds:datastoreItem>
</file>

<file path=customXml/itemProps3.xml><?xml version="1.0" encoding="utf-8"?>
<ds:datastoreItem xmlns:ds="http://schemas.openxmlformats.org/officeDocument/2006/customXml" ds:itemID="{57B983C7-40C8-4DEA-ABC3-4F9F3DBEE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906</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Bebas Neue</vt:lpstr>
      <vt:lpstr>Verdana</vt:lpstr>
      <vt:lpstr>Arial Black</vt:lpstr>
      <vt:lpstr>Arial</vt:lpstr>
      <vt:lpstr>Poppins</vt:lpstr>
      <vt:lpstr>Tahoma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PowerPoint</dc:title>
  <dc:creator>Jiménez, Israel</dc:creator>
  <cp:lastModifiedBy>Christina Makarona</cp:lastModifiedBy>
  <cp:revision>46</cp:revision>
  <dcterms:created xsi:type="dcterms:W3CDTF">2023-07-31T09:53:39Z</dcterms:created>
  <dcterms:modified xsi:type="dcterms:W3CDTF">2026-04-22T07:03:08Z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