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8" r:id="rId6"/>
    <p:sldId id="257" r:id="rId7"/>
    <p:sldId id="263" r:id="rId8"/>
    <p:sldId id="264" r:id="rId9"/>
    <p:sldId id="265" r:id="rId10"/>
    <p:sldId id="266" r:id="rId11"/>
    <p:sldId id="267" r:id="rId12"/>
    <p:sldId id="261" r:id="rId13"/>
  </p:sldIdLst>
  <p:sldSz cx="12192000" cy="6858000"/>
  <p:notesSz cx="6858000" cy="9144000"/>
  <p:embeddedFontLst>
    <p:embeddedFont>
      <p:font typeface="Arial Black" panose="020B0A04020102020204" pitchFamily="34" charset="0"/>
      <p:bold r:id="rId15"/>
    </p:embeddedFont>
    <p:embeddedFont>
      <p:font typeface="Bebas Neue" panose="020B0606020202050201" pitchFamily="34" charset="0"/>
      <p:regular r:id="rId16"/>
    </p:embeddedFont>
    <p:embeddedFont>
      <p:font typeface="Poppins" panose="00000500000000000000" pitchFamily="2" charset="0"/>
      <p:regular r:id="rId17"/>
      <p:bold r:id="rId18"/>
      <p:italic r:id="rId19"/>
      <p:boldItalic r:id="rId20"/>
    </p:embeddedFont>
    <p:embeddedFont>
      <p:font typeface="Tahoma" panose="020B0604030504040204" pitchFamily="34" charset="0"/>
      <p:regular r:id="rId21"/>
      <p:bold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jwvADburlexyWNsOT10IzHCMcM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C4C28F-8FA5-4AA3-AFF9-E0B69EF3C4C2}" v="5" dt="2026-03-25T15:21:34.821"/>
    <p1510:client id="{5A7FEFBF-4284-27B5-3BB5-6992AF64AC94}" v="1" dt="2026-03-25T15:12:07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SIWar game
Usare lo spazio invece di consumarlo</a:t>
            </a: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70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4248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9166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6225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8016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jpeg"/><Relationship Id="rId5" Type="http://schemas.openxmlformats.org/officeDocument/2006/relationships/image" Target="../media/image3.jpe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5.wmf"/><Relationship Id="rId5" Type="http://schemas.openxmlformats.org/officeDocument/2006/relationships/image" Target="../media/image3.jpe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7.jpeg"/><Relationship Id="rId5" Type="http://schemas.openxmlformats.org/officeDocument/2006/relationships/image" Target="../media/image3.jpe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AF8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407" y="-575899"/>
            <a:ext cx="12312811" cy="7385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7622" y="824854"/>
            <a:ext cx="1756756" cy="271263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1825118" y="4093757"/>
            <a:ext cx="8755797" cy="9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" altLang="de-DE" sz="3600">
                <a:solidFill>
                  <a:schemeClr val="bg1"/>
                </a:solidFill>
                <a:latin typeface="Tahoma" panose="020B0604030504040204" pitchFamily="34" charset="0"/>
              </a:rPr>
              <a:t>Gioco di simulazione
Usare lo spazio invece di consumarlo</a:t>
            </a:r>
            <a:endParaRPr lang="de-DE" altLang="de-DE" sz="36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 r="69953"/>
          <a:stretch/>
        </p:blipFill>
        <p:spPr>
          <a:xfrm>
            <a:off x="5893292" y="5976231"/>
            <a:ext cx="425460" cy="29735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3146945" y="6277932"/>
            <a:ext cx="6429497" cy="126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" sz="1000" b="0" i="0" u="none" strike="noStrike" cap="none">
                <a:solidFill>
                  <a:schemeClr val="bg1"/>
                </a:solidFill>
                <a:ea typeface="Verdana"/>
                <a:sym typeface="Poppins"/>
              </a:rPr>
              <a:t>LOESS ha </a:t>
            </a:r>
            <a:r>
              <a:rPr lang="it" sz="1000">
                <a:solidFill>
                  <a:schemeClr val="bg1"/>
                </a:solidFill>
                <a:ea typeface="Verdana"/>
                <a:sym typeface="Poppins"/>
              </a:rPr>
              <a:t>ricevuto </a:t>
            </a:r>
            <a:r>
              <a:rPr lang="it" sz="1000" b="0" i="0" u="none" strike="noStrike" cap="none">
                <a:solidFill>
                  <a:schemeClr val="bg1"/>
                </a:solidFill>
                <a:ea typeface="Verdana"/>
                <a:sym typeface="Poppins"/>
              </a:rPr>
              <a:t>finanziamenti </a:t>
            </a:r>
            <a:r>
              <a:rPr lang="it" sz="1000">
                <a:solidFill>
                  <a:schemeClr val="bg1"/>
                </a:solidFill>
                <a:ea typeface="Verdana"/>
                <a:sym typeface="Poppins"/>
              </a:rPr>
              <a:t>dal programma di ricerca e innovazione Horizon Europe dell'Unione europea nell'ambito del contratto di sovvenzione n. 1011127077</a:t>
            </a:r>
            <a:endParaRPr lang="it">
              <a:solidFill>
                <a:schemeClr val="bg1"/>
              </a:solidFill>
            </a:endParaRPr>
          </a:p>
          <a:p>
            <a:pPr algn="ctr"/>
            <a:br>
              <a:rPr lang="en-US">
                <a:sym typeface="Poppins"/>
              </a:rPr>
            </a:br>
            <a:endParaRPr lang="it"/>
          </a:p>
          <a:p>
            <a:pPr algn="ctr"/>
            <a:br>
              <a:rPr lang="en-US"/>
            </a:br>
            <a:endParaRPr lang="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8964813" y="354982"/>
            <a:ext cx="15120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1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loess-project.eu</a:t>
            </a:r>
            <a:endParaRPr/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04811" y="-678275"/>
            <a:ext cx="293241" cy="293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92101" y="-675943"/>
            <a:ext cx="293241" cy="293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79391" y="-678275"/>
            <a:ext cx="293241" cy="293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566681" y="-680607"/>
            <a:ext cx="293241" cy="293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566681" y="307962"/>
            <a:ext cx="293242" cy="29324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 txBox="1"/>
          <p:nvPr/>
        </p:nvSpPr>
        <p:spPr>
          <a:xfrm>
            <a:off x="341194" y="1721944"/>
            <a:ext cx="7438030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it" alt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missioni dell'UE offrono una nuova opportunità per trovare soluzioni concrete ad alcune delle nostre maggiori sfide. Hanno obiettivi ambiziosi e puntano a ottenere risultati concreti entro il 2030. 
In questo contesto, LOESS è finanziato dalla missione "Un accordo sul suolo per l’Europa". Questo programma europeo si impegna a ripristinare la salute del suolo. LOESS s’incentra sullo sviluppo di programmi di istruzione e formazione continua e di misure per lo sviluppo delle competenze rivolte a diversi attori, parti interessate e destinatari. Il suolo è un alleato indispensabile per la mitigazione e l'adattamento ai cambiamenti climatici. Ecco perché le persone hanno bisogno di qualcosa di più di semplici informazioni scientifiche: tutti noi dobbiamo capire come la salute del suolo influisce sulla nostra vita.
Questo gioco di simulazione è stato originariamente sviluppato dal Gruppo di lavoro statale Agenda 21 (LAG 21) in collaborazione con il Science Shop Bonn (WilaBonn) ed è stato premiato come progetto ufficiale del Decennio mondiale dell'educazione allo sviluppo sostenibile delle Nazioni Unite. È stato sviluppato per l'utilizzo in Germania e associa approfondimenti sui processi democratici a riferimenti concreti alla questione ambientale dell'uso del territorio / suolo.</a:t>
            </a:r>
            <a:endParaRPr lang="de-DE" altLang="de-D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117561" y="1856612"/>
            <a:ext cx="2911099" cy="2911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932360" y="1095283"/>
            <a:ext cx="818434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it" sz="2800" dirty="0">
                <a:solidFill>
                  <a:srgbClr val="0CAF8F"/>
                </a:solidFill>
                <a:latin typeface="Bebas Neue"/>
                <a:ea typeface="Bebas Neue"/>
                <a:cs typeface="Bebas Neue"/>
                <a:sym typeface="Bebas Neue"/>
              </a:rPr>
              <a:t>Che cosa è LOESS? Perché LOESS? Perché un gioco di simulazione?</a:t>
            </a:r>
            <a:endParaRPr dirty="0"/>
          </a:p>
        </p:txBody>
      </p:sp>
      <p:sp>
        <p:nvSpPr>
          <p:cNvPr id="119" name="Google Shape;119;p3"/>
          <p:cNvSpPr txBox="1"/>
          <p:nvPr/>
        </p:nvSpPr>
        <p:spPr>
          <a:xfrm>
            <a:off x="10423364" y="354981"/>
            <a:ext cx="15120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dirty="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 LOESSproject</a:t>
            </a:r>
            <a:endParaRPr sz="1000" dirty="0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7288" y="0"/>
            <a:ext cx="1143332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3344216" y="1043162"/>
            <a:ext cx="476680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it" sz="2800" b="1" dirty="0">
                <a:solidFill>
                  <a:srgbClr val="5A312D"/>
                </a:solidFill>
                <a:latin typeface="Calibri" panose="020F0502020204030204" pitchFamily="34" charset="0"/>
                <a:ea typeface="Bebas Neue"/>
                <a:cs typeface="Calibri" panose="020F0502020204030204" pitchFamily="34" charset="0"/>
                <a:sym typeface="Bebas Neue"/>
              </a:rPr>
              <a:t>Scopo del gioco di simulazione</a:t>
            </a:r>
            <a:endParaRPr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9638" y="2041830"/>
            <a:ext cx="1100442" cy="147307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3391771" y="1978265"/>
            <a:ext cx="8437159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34988" indent="-534988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tabLst>
                <a:tab pos="534988" algn="l"/>
              </a:tabLst>
            </a:pPr>
            <a:r>
              <a:rPr lang="de-DE" altLang="de-DE" sz="18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" alt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) Conoscere il lavoro di un Consiglio
	Processo decisionale nel Consiglio
	Compiti dei membri del Consiglio</a:t>
            </a:r>
          </a:p>
          <a:p>
            <a:pPr marL="534988" indent="-534988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tabLst>
                <a:tab pos="174625" algn="l"/>
              </a:tabLst>
            </a:pPr>
            <a:r>
              <a:rPr lang="it" alt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
2) Sensibilizzare al tema dell'uso del suolo</a:t>
            </a:r>
          </a:p>
          <a:p>
            <a:pPr marL="808038" indent="-27305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tabLst>
                <a:tab pos="174625" algn="l"/>
              </a:tabLst>
            </a:pPr>
            <a:r>
              <a:rPr lang="it" alt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Consumo del suolo: conversione di aree naturali in aree residenziali e di trasporto
Conseguenze: perdita di importanti funzioni del suolo,perdita di biodiversità, rischio di inondazioni, diminuzione di luogo di riposo e ricreativi, ecc.
Motivi: aumento delle abitazioni private a fronte di una popolazione in calo, struttura insediativa frammentata, prezzi bassi dei terreni, ecc.</a:t>
            </a:r>
            <a:endParaRPr lang="de-DE" alt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660" y="6110655"/>
            <a:ext cx="1990398" cy="41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3991" y="7309514"/>
            <a:ext cx="369332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7903" y="7311846"/>
            <a:ext cx="369332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51814" y="7309514"/>
            <a:ext cx="369332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85726" y="7307182"/>
            <a:ext cx="369332" cy="369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381230" y="5678865"/>
            <a:ext cx="229917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loess-project.eu</a:t>
            </a:r>
            <a:endParaRPr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3991" y="5215611"/>
            <a:ext cx="339241" cy="33924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853323" y="5279869"/>
            <a:ext cx="15120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LOESSproject</a:t>
            </a:r>
            <a:endParaRPr sz="1000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7288" y="0"/>
            <a:ext cx="1143332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3617171" y="237172"/>
            <a:ext cx="587121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it" sz="2800" b="1" dirty="0">
                <a:solidFill>
                  <a:srgbClr val="5A312D"/>
                </a:solidFill>
                <a:latin typeface="Calibri" panose="020F0502020204030204" pitchFamily="34" charset="0"/>
                <a:ea typeface="Bebas Neue"/>
                <a:cs typeface="Calibri" panose="020F0502020204030204" pitchFamily="34" charset="0"/>
                <a:sym typeface="Bebas Neue"/>
              </a:rPr>
              <a:t>Procedura del gioco di simulazione</a:t>
            </a:r>
            <a:endParaRPr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9638" y="2041830"/>
            <a:ext cx="1100442" cy="147307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3617171" y="776457"/>
            <a:ext cx="8437159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it" altLang="de-DE" sz="1800" dirty="0">
                <a:latin typeface="Calibri"/>
              </a:rPr>
              <a:t>I partecipanti formano il consiglio comunale: suddivisione in gruppi parlamentari e commissioni, elezione del presidente, ecc.
Gestire una mozione del consiglio comunale su un argomento rilevante per la zona
Simulazione di una decisione del consiglio presa dopo circa 4 1/2 ore
In realtà, il processo che va dalla richiesta al consiglio comunale fino alla decisione finale dura diverse settimane.</a:t>
            </a:r>
            <a:endParaRPr lang="de-DE" altLang="de-DE" sz="1800" dirty="0">
              <a:latin typeface="Calibri"/>
            </a:endParaRPr>
          </a:p>
          <a:p>
            <a:pPr marL="342900" indent="-342900">
              <a:spcAft>
                <a:spcPts val="1200"/>
              </a:spcAft>
              <a:buChar char="•"/>
            </a:pPr>
            <a:r>
              <a:rPr lang="it" altLang="de-DE" sz="1800" dirty="0">
                <a:latin typeface="Calibri"/>
              </a:rPr>
              <a:t>Informazioni per i moderatori del gioco: un'introduzione generale e tutti i materiali e i modelli sono disponibili e pronti all'uso. Vedi </a:t>
            </a:r>
            <a:r>
              <a:rPr lang="it" altLang="de-DE" sz="1800" dirty="0">
                <a:latin typeface="Calibri"/>
                <a:ea typeface="Calibri"/>
              </a:rPr>
              <a:t>il documento: “</a:t>
            </a:r>
            <a:r>
              <a:rPr lang="it" sz="1800" b="1" dirty="0">
                <a:latin typeface="Calibri"/>
                <a:ea typeface="Calibri"/>
                <a:cs typeface="Calibri"/>
              </a:rPr>
              <a:t>Il processo decisionale in materia di politiche sull'uso del territorio - Un gioco di ruolo”.</a:t>
            </a:r>
            <a:endParaRPr lang="it" sz="1800" dirty="0">
              <a:latin typeface="Calibri"/>
              <a:ea typeface="Calibri"/>
              <a:cs typeface="Calibri"/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endParaRPr lang="it" altLang="de-DE" sz="1600" dirty="0">
              <a:latin typeface="Tahoma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660" y="6110655"/>
            <a:ext cx="1990398" cy="41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3991" y="7309514"/>
            <a:ext cx="369332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7903" y="7311846"/>
            <a:ext cx="369332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51814" y="7309514"/>
            <a:ext cx="369332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85726" y="7307182"/>
            <a:ext cx="369332" cy="369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381230" y="5678865"/>
            <a:ext cx="229917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loess-project.eu</a:t>
            </a:r>
            <a:endParaRPr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3991" y="5215611"/>
            <a:ext cx="339241" cy="33924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853323" y="5279869"/>
            <a:ext cx="15120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LOESSproject</a:t>
            </a:r>
            <a:endParaRPr sz="1000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" name="Picture 8" descr="IMG_20060531_030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2510" y="4283290"/>
            <a:ext cx="3275347" cy="2052462"/>
          </a:xfrm>
          <a:prstGeom prst="rect">
            <a:avLst/>
          </a:prstGeom>
          <a:noFill/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EAF0BC7-00CD-A07E-AB01-BA1C09F470B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731" b="30123"/>
          <a:stretch>
            <a:fillRect/>
          </a:stretch>
        </p:blipFill>
        <p:spPr>
          <a:xfrm>
            <a:off x="8507914" y="4258031"/>
            <a:ext cx="3302856" cy="204367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7E9D30E-30A2-0493-BCEF-CA91B20E2047}"/>
              </a:ext>
            </a:extLst>
          </p:cNvPr>
          <p:cNvSpPr txBox="1"/>
          <p:nvPr/>
        </p:nvSpPr>
        <p:spPr>
          <a:xfrm>
            <a:off x="8457761" y="6335752"/>
            <a:ext cx="3353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Nuova area di sviluppo. Crediti fotografici: N. Steinhaus, Bonn Science Shop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4121302-6D21-F706-6690-C4E46D9AA87D}"/>
              </a:ext>
            </a:extLst>
          </p:cNvPr>
          <p:cNvSpPr txBox="1"/>
          <p:nvPr/>
        </p:nvSpPr>
        <p:spPr>
          <a:xfrm>
            <a:off x="3981266" y="6335751"/>
            <a:ext cx="3660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Studenti che giocano in un ambiente reale: il Municipio. Crediti fotografici: Bonn Science Shop</a:t>
            </a:r>
          </a:p>
        </p:txBody>
      </p:sp>
    </p:spTree>
    <p:extLst>
      <p:ext uri="{BB962C8B-B14F-4D97-AF65-F5344CB8AC3E}">
        <p14:creationId xmlns:p14="http://schemas.microsoft.com/office/powerpoint/2010/main" val="3738866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7288" y="0"/>
            <a:ext cx="1143332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3478018" y="604946"/>
            <a:ext cx="777704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it" sz="2800" b="1" dirty="0">
                <a:solidFill>
                  <a:srgbClr val="5A312D"/>
                </a:solidFill>
                <a:latin typeface="Calibri" panose="020F0502020204030204" pitchFamily="34" charset="0"/>
                <a:ea typeface="Bebas Neue"/>
                <a:cs typeface="Calibri" panose="020F0502020204030204" pitchFamily="34" charset="0"/>
                <a:sym typeface="Bebas Neue"/>
              </a:rPr>
              <a:t>Il consiglio in quanto rappresentante della cittadinanza</a:t>
            </a:r>
            <a:endParaRPr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9638" y="2041830"/>
            <a:ext cx="1100442" cy="147307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3382584" y="1626095"/>
            <a:ext cx="8437159" cy="469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eaLnBrk="1" hangingPunct="1">
              <a:lnSpc>
                <a:spcPct val="115000"/>
              </a:lnSpc>
              <a:buFontTx/>
              <a:buNone/>
              <a:tabLst/>
            </a:pPr>
            <a:r>
              <a:rPr lang="it" alt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Consiglio 
Composto dai gruppi parlamentari dei partiti eletti, sebbene possano esserci anche membri del consiglio non appartenenti a partiti
Decide sulle questioni fondamentali del comune e controlla l'amministrazione nell'attuazione delle risoluzioni 
Il sindaco presiede il consiglio e rappresenta la municipalità all'esterno
</a:t>
            </a:r>
          </a:p>
          <a:p>
            <a:pPr marL="342900" indent="-342900" eaLnBrk="1" hangingPunct="1">
              <a:lnSpc>
                <a:spcPct val="115000"/>
              </a:lnSpc>
              <a:buFontTx/>
              <a:buNone/>
              <a:tabLst/>
            </a:pPr>
            <a:r>
              <a:rPr lang="it" alt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Fazione
Gruppo di consiglieri di un partito eletto al consiglio 
</a:t>
            </a:r>
          </a:p>
          <a:p>
            <a:pPr marL="342900" indent="-342900" eaLnBrk="1" hangingPunct="1">
              <a:lnSpc>
                <a:spcPct val="115000"/>
              </a:lnSpc>
              <a:buFontTx/>
              <a:buNone/>
              <a:tabLst/>
            </a:pPr>
            <a:r>
              <a:rPr lang="it" alt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Commissione 
Organismo con responsabilità specifiche definite dal codice comunale
Prepara le decisioni del consiglio in modo professionale</a:t>
            </a:r>
            <a:endParaRPr lang="de-DE" alt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660" y="6110655"/>
            <a:ext cx="1990398" cy="41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3991" y="7309514"/>
            <a:ext cx="369332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7903" y="7311846"/>
            <a:ext cx="369332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51814" y="7309514"/>
            <a:ext cx="369332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85726" y="7307182"/>
            <a:ext cx="369332" cy="369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381230" y="5678865"/>
            <a:ext cx="229917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loess-project.eu</a:t>
            </a:r>
            <a:endParaRPr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3991" y="5215611"/>
            <a:ext cx="339241" cy="33924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853323" y="5279869"/>
            <a:ext cx="15120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LOESSproject</a:t>
            </a:r>
            <a:endParaRPr sz="1000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863432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1386" y="85908"/>
            <a:ext cx="1143332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3476223" y="729426"/>
            <a:ext cx="611345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it" sz="2800" b="1" dirty="0">
                <a:solidFill>
                  <a:srgbClr val="5A312D"/>
                </a:solidFill>
                <a:latin typeface="Calibri" panose="020F0502020204030204" pitchFamily="34" charset="0"/>
                <a:ea typeface="Bebas Neue"/>
                <a:cs typeface="Calibri" panose="020F0502020204030204" pitchFamily="34" charset="0"/>
                <a:sym typeface="Bebas Neue"/>
              </a:rPr>
              <a:t>Gruppi parlamentari e commissioni del gioco di simulazione</a:t>
            </a:r>
            <a:endParaRPr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9638" y="2041830"/>
            <a:ext cx="1100442" cy="1473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660" y="6110655"/>
            <a:ext cx="1990398" cy="41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3991" y="7309514"/>
            <a:ext cx="369332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7903" y="7311846"/>
            <a:ext cx="369332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51814" y="7309514"/>
            <a:ext cx="369332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85726" y="7307182"/>
            <a:ext cx="369332" cy="369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381230" y="5678865"/>
            <a:ext cx="229917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loess-project.eu</a:t>
            </a:r>
            <a:endParaRPr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3991" y="5215611"/>
            <a:ext cx="339241" cy="33924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853323" y="5279869"/>
            <a:ext cx="15120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LOESSproject</a:t>
            </a:r>
            <a:endParaRPr sz="1000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555112" y="1853741"/>
            <a:ext cx="6096000" cy="3477875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marL="342900" indent="-342900"/>
            <a:r>
              <a:rPr lang="it" altLang="de-DE" sz="2000" b="1" dirty="0">
                <a:latin typeface="Tahoma"/>
              </a:rPr>
              <a:t>Fazioni</a:t>
            </a:r>
            <a:r>
              <a:rPr lang="it" altLang="de-DE" sz="2000" dirty="0">
                <a:latin typeface="Tahoma"/>
              </a:rPr>
              <a:t>:
Partito dei lavoratori sociali di Germania (SAD) Partito Popolare Cristiano (CVP) 
Lista ecologica (ÖL) 
Partito liberale di Germania (LPD) 
</a:t>
            </a:r>
          </a:p>
          <a:p>
            <a:pPr marL="342900" indent="-342900"/>
            <a:r>
              <a:rPr lang="it" altLang="de-DE" sz="2000" b="1" dirty="0">
                <a:latin typeface="Tahoma"/>
              </a:rPr>
              <a:t>Coalizione</a:t>
            </a:r>
            <a:r>
              <a:rPr lang="it" altLang="de-DE" sz="2000" dirty="0">
                <a:latin typeface="Tahoma"/>
              </a:rPr>
              <a:t>: SAD e ÖL
</a:t>
            </a:r>
          </a:p>
          <a:p>
            <a:pPr marL="342900" indent="-342900"/>
            <a:r>
              <a:rPr lang="it" altLang="de-DE" sz="2000" b="1" dirty="0">
                <a:latin typeface="Tahoma"/>
              </a:rPr>
              <a:t>Commissioni</a:t>
            </a:r>
            <a:r>
              <a:rPr lang="it" altLang="de-DE" sz="2000" dirty="0">
                <a:latin typeface="Tahoma"/>
              </a:rPr>
              <a:t>:
Commissione per la pianificazione e l'ambiente Commissione principale</a:t>
            </a:r>
            <a:endParaRPr lang="de-DE" altLang="de-DE" sz="2000" dirty="0">
              <a:latin typeface="Tahoma"/>
            </a:endParaRPr>
          </a:p>
        </p:txBody>
      </p:sp>
      <p:pic>
        <p:nvPicPr>
          <p:cNvPr id="41" name="Picture 16" descr="MCj02525230000[1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09713" y="1695661"/>
            <a:ext cx="450850" cy="496887"/>
          </a:xfrm>
          <a:prstGeom prst="rect">
            <a:avLst/>
          </a:prstGeom>
          <a:noFill/>
        </p:spPr>
      </p:pic>
      <p:grpSp>
        <p:nvGrpSpPr>
          <p:cNvPr id="5" name="Gruppieren 4"/>
          <p:cNvGrpSpPr/>
          <p:nvPr/>
        </p:nvGrpSpPr>
        <p:grpSpPr>
          <a:xfrm>
            <a:off x="9335275" y="3470260"/>
            <a:ext cx="1000125" cy="360363"/>
            <a:chOff x="7274436" y="3997717"/>
            <a:chExt cx="1000125" cy="360363"/>
          </a:xfrm>
        </p:grpSpPr>
        <p:pic>
          <p:nvPicPr>
            <p:cNvPr id="47" name="Picture 18" descr="LPD globus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274436" y="3997717"/>
              <a:ext cx="360362" cy="360363"/>
            </a:xfrm>
            <a:prstGeom prst="rect">
              <a:avLst/>
            </a:prstGeom>
            <a:solidFill>
              <a:srgbClr val="FFCC00">
                <a:alpha val="81175"/>
              </a:srgbClr>
            </a:solidFill>
          </p:spPr>
        </p:pic>
        <p:sp>
          <p:nvSpPr>
            <p:cNvPr id="48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7779261" y="3997717"/>
              <a:ext cx="495300" cy="3333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de-DE" sz="3600" kern="10" dirty="0"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  <a:latin typeface="Arial Black" panose="020B0A04020102020204" pitchFamily="34" charset="0"/>
                </a:rPr>
                <a:t>LPD</a:t>
              </a:r>
            </a:p>
          </p:txBody>
        </p:sp>
      </p:grpSp>
      <p:sp>
        <p:nvSpPr>
          <p:cNvPr id="49" name="WordArt 22"/>
          <p:cNvSpPr>
            <a:spLocks noChangeArrowheads="1" noChangeShapeType="1" noTextEdit="1"/>
          </p:cNvSpPr>
          <p:nvPr/>
        </p:nvSpPr>
        <p:spPr bwMode="auto">
          <a:xfrm>
            <a:off x="9384336" y="2944634"/>
            <a:ext cx="447675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DE" sz="2400" kern="10" dirty="0">
                <a:ln w="12700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ÖL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9345063" y="2359106"/>
            <a:ext cx="1028804" cy="553935"/>
            <a:chOff x="7198132" y="2675444"/>
            <a:chExt cx="1028804" cy="553935"/>
          </a:xfrm>
        </p:grpSpPr>
        <p:grpSp>
          <p:nvGrpSpPr>
            <p:cNvPr id="42" name="Group 6"/>
            <p:cNvGrpSpPr>
              <a:grpSpLocks noChangeAspect="1"/>
            </p:cNvGrpSpPr>
            <p:nvPr/>
          </p:nvGrpSpPr>
          <p:grpSpPr bwMode="auto">
            <a:xfrm>
              <a:off x="7220461" y="2675444"/>
              <a:ext cx="1006475" cy="514350"/>
              <a:chOff x="2198" y="1808"/>
              <a:chExt cx="7200" cy="3966"/>
            </a:xfrm>
          </p:grpSpPr>
          <p:sp>
            <p:nvSpPr>
              <p:cNvPr id="43" name="AutoShape 7"/>
              <p:cNvSpPr>
                <a:spLocks noChangeAspect="1" noChangeArrowheads="1"/>
              </p:cNvSpPr>
              <p:nvPr/>
            </p:nvSpPr>
            <p:spPr bwMode="auto">
              <a:xfrm>
                <a:off x="2198" y="1808"/>
                <a:ext cx="7200" cy="3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Univers 55 Roman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Univers 55 Roman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Univers 55 Roman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Univers 55 Roman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Univers 55 Roman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4" name="Rectangle 8"/>
              <p:cNvSpPr>
                <a:spLocks noChangeArrowheads="1"/>
              </p:cNvSpPr>
              <p:nvPr/>
            </p:nvSpPr>
            <p:spPr bwMode="auto">
              <a:xfrm>
                <a:off x="2198" y="1808"/>
                <a:ext cx="2400" cy="3947"/>
              </a:xfrm>
              <a:prstGeom prst="rect">
                <a:avLst/>
              </a:prstGeom>
              <a:gradFill rotWithShape="1">
                <a:gsLst>
                  <a:gs pos="0">
                    <a:srgbClr val="C2C2C2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Univers 55 Roman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Univers 55 Roman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Univers 55 Roman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Univers 55 Roman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Univers 55 Roman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9pPr>
              </a:lstStyle>
              <a:p>
                <a:pPr algn="l"/>
                <a:endParaRPr lang="de-DE" altLang="de-DE" sz="1400" b="1">
                  <a:latin typeface="Arial" panose="020B0604020202020204" pitchFamily="34" charset="0"/>
                </a:endParaRPr>
              </a:p>
              <a:p>
                <a:pPr algn="l"/>
                <a:endParaRPr lang="de-DE" altLang="de-DE" sz="1600" b="1"/>
              </a:p>
            </p:txBody>
          </p:sp>
          <p:sp>
            <p:nvSpPr>
              <p:cNvPr id="45" name="Rectangle 9"/>
              <p:cNvSpPr>
                <a:spLocks noChangeArrowheads="1"/>
              </p:cNvSpPr>
              <p:nvPr/>
            </p:nvSpPr>
            <p:spPr bwMode="auto">
              <a:xfrm>
                <a:off x="6998" y="3537"/>
                <a:ext cx="2400" cy="2179"/>
              </a:xfrm>
              <a:prstGeom prst="rect">
                <a:avLst/>
              </a:prstGeom>
              <a:gradFill rotWithShape="1">
                <a:gsLst>
                  <a:gs pos="0">
                    <a:srgbClr val="C2C2C2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Univers 55 Roman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Univers 55 Roman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Univers 55 Roman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Univers 55 Roman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Univers 55 Roman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9pPr>
              </a:lstStyle>
              <a:p>
                <a:pPr algn="l"/>
                <a:endParaRPr lang="de-DE" altLang="de-DE" sz="1600"/>
              </a:p>
            </p:txBody>
          </p:sp>
          <p:sp>
            <p:nvSpPr>
              <p:cNvPr id="46" name="Rectangle 10"/>
              <p:cNvSpPr>
                <a:spLocks noChangeArrowheads="1"/>
              </p:cNvSpPr>
              <p:nvPr/>
            </p:nvSpPr>
            <p:spPr bwMode="auto">
              <a:xfrm>
                <a:off x="4598" y="2672"/>
                <a:ext cx="2400" cy="3078"/>
              </a:xfrm>
              <a:prstGeom prst="rect">
                <a:avLst/>
              </a:prstGeom>
              <a:gradFill rotWithShape="1">
                <a:gsLst>
                  <a:gs pos="0">
                    <a:srgbClr val="C2C2C2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Univers 55 Roman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Univers 55 Roman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Univers 55 Roman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Univers 55 Roman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Univers 55 Roman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9pPr>
              </a:lstStyle>
              <a:p>
                <a:pPr algn="l"/>
                <a:endParaRPr lang="de-DE" altLang="de-DE" sz="16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" name="Gruppieren 2"/>
            <p:cNvGrpSpPr/>
            <p:nvPr/>
          </p:nvGrpSpPr>
          <p:grpSpPr>
            <a:xfrm>
              <a:off x="7198132" y="2892829"/>
              <a:ext cx="960175" cy="336550"/>
              <a:chOff x="5989900" y="2924175"/>
              <a:chExt cx="960175" cy="336550"/>
            </a:xfrm>
          </p:grpSpPr>
          <p:sp>
            <p:nvSpPr>
              <p:cNvPr id="50" name="Text Box 12"/>
              <p:cNvSpPr txBox="1">
                <a:spLocks noChangeArrowheads="1"/>
              </p:cNvSpPr>
              <p:nvPr/>
            </p:nvSpPr>
            <p:spPr bwMode="auto">
              <a:xfrm>
                <a:off x="6372225" y="2924175"/>
                <a:ext cx="2159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Univers 55 Roman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Univers 55 Roman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Univers 55 Roman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Univers 55 Roman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Univers 55 Roman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9pPr>
              </a:lstStyle>
              <a:p>
                <a:r>
                  <a:rPr lang="de-DE" altLang="de-DE" sz="1600" b="1"/>
                  <a:t>V</a:t>
                </a:r>
              </a:p>
            </p:txBody>
          </p:sp>
          <p:sp>
            <p:nvSpPr>
              <p:cNvPr id="51" name="Text Box 14"/>
              <p:cNvSpPr txBox="1">
                <a:spLocks noChangeArrowheads="1"/>
              </p:cNvSpPr>
              <p:nvPr/>
            </p:nvSpPr>
            <p:spPr bwMode="auto">
              <a:xfrm>
                <a:off x="6732588" y="2924175"/>
                <a:ext cx="217487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Univers 55 Roman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Univers 55 Roman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Univers 55 Roman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Univers 55 Roman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Univers 55 Roman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9pPr>
              </a:lstStyle>
              <a:p>
                <a:r>
                  <a:rPr lang="de-DE" altLang="de-DE" sz="1600" b="1"/>
                  <a:t>P</a:t>
                </a:r>
              </a:p>
            </p:txBody>
          </p:sp>
          <p:sp>
            <p:nvSpPr>
              <p:cNvPr id="52" name="Text Box 15"/>
              <p:cNvSpPr txBox="1">
                <a:spLocks noChangeArrowheads="1"/>
              </p:cNvSpPr>
              <p:nvPr/>
            </p:nvSpPr>
            <p:spPr bwMode="auto">
              <a:xfrm>
                <a:off x="5989900" y="2924175"/>
                <a:ext cx="288925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Univers 55 Roman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Univers 55 Roman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Univers 55 Roman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Univers 55 Roman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Univers 55 Roman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9pPr>
              </a:lstStyle>
              <a:p>
                <a:r>
                  <a:rPr lang="de-DE" altLang="de-DE" sz="1600" b="1" dirty="0"/>
                  <a:t>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578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7288" y="0"/>
            <a:ext cx="1143332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3295101" y="476601"/>
            <a:ext cx="777704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it" sz="2800" b="1" dirty="0">
                <a:solidFill>
                  <a:srgbClr val="5A312D"/>
                </a:solidFill>
                <a:latin typeface="Calibri" panose="020F0502020204030204" pitchFamily="34" charset="0"/>
                <a:ea typeface="Bebas Neue"/>
                <a:cs typeface="Calibri" panose="020F0502020204030204" pitchFamily="34" charset="0"/>
                <a:sym typeface="Bebas Neue"/>
              </a:rPr>
              <a:t>Membri del consiglio con funzioni speciali</a:t>
            </a:r>
            <a:endParaRPr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9638" y="2041830"/>
            <a:ext cx="1100442" cy="147307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3295102" y="1223072"/>
            <a:ext cx="6681412" cy="4764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eaLnBrk="1" hangingPunct="1">
              <a:lnSpc>
                <a:spcPct val="110000"/>
              </a:lnSpc>
              <a:buClr>
                <a:schemeClr val="tx1"/>
              </a:buClr>
              <a:tabLst/>
            </a:pPr>
            <a:r>
              <a:rPr lang="it" alt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Sindaco</a:t>
            </a:r>
          </a:p>
          <a:p>
            <a:pPr marL="285750" indent="-285750" eaLnBrk="1" hangingPunct="1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it" altLang="de-DE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Presidente del Consiglio e della Commissione principale
Garantisce una discussione ordinata e nei tempi previsti</a:t>
            </a:r>
          </a:p>
          <a:p>
            <a:pPr marL="285750" indent="-285750" eaLnBrk="1" hangingPunct="1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endParaRPr lang="it" altLang="de-DE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  <a:tabLst/>
            </a:pPr>
            <a:r>
              <a:rPr lang="it" alt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Presidente del gruppo parlamentare</a:t>
            </a:r>
          </a:p>
          <a:p>
            <a:pPr marL="342900" indent="-342900" eaLnBrk="1" hangingPunct="1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it" altLang="de-DE" sz="1800" b="1" dirty="0">
                <a:latin typeface="Calibri" panose="020F0502020204030204" pitchFamily="34" charset="0"/>
                <a:cs typeface="Calibri" panose="020F0502020204030204" pitchFamily="34" charset="0"/>
              </a:rPr>
              <a:t>Garantisce una discussione ordinata e nei tempi previsti nel gruppo parlamentare
Raggiunge il consenso su questioni relative a obiettivi e strategie 
Si accorda con i presidenti degli altri gruppi parlamentari</a:t>
            </a:r>
          </a:p>
          <a:p>
            <a:pPr marL="342900" indent="-342900" eaLnBrk="1" hangingPunct="1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endParaRPr lang="it" altLang="de-DE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  <a:tabLst/>
            </a:pPr>
            <a:r>
              <a:rPr lang="it" alt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Presidente di commissione</a:t>
            </a:r>
          </a:p>
          <a:p>
            <a:pPr marL="342900" indent="-342900" eaLnBrk="1" hangingPunct="1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it" altLang="de-DE" sz="1800" b="1" dirty="0">
                <a:latin typeface="Calibri" panose="020F0502020204030204" pitchFamily="34" charset="0"/>
                <a:cs typeface="Calibri" panose="020F0502020204030204" pitchFamily="34" charset="0"/>
              </a:rPr>
              <a:t>Garantisce una discussione ordinata e puntuale nella commissione 
Riassume i risultati delle delibere formulando una raccomandazione per una risoluzione</a:t>
            </a:r>
            <a:endParaRPr lang="de-DE" alt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660" y="6110655"/>
            <a:ext cx="1990398" cy="41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3991" y="7309514"/>
            <a:ext cx="369332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7903" y="7311846"/>
            <a:ext cx="369332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51814" y="7309514"/>
            <a:ext cx="369332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85726" y="7307182"/>
            <a:ext cx="369332" cy="369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381230" y="5678865"/>
            <a:ext cx="229917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loess-project.eu</a:t>
            </a:r>
            <a:endParaRPr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3991" y="5215611"/>
            <a:ext cx="339241" cy="33924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853323" y="5279869"/>
            <a:ext cx="15120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LOESSproject</a:t>
            </a:r>
            <a:endParaRPr sz="1000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" name="Picture 13" descr="Rede Fraktionsvorsitzend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0229117" y="371639"/>
            <a:ext cx="1657819" cy="2283027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79A0C69-60E3-36E5-FE57-CDAE6B532AB6}"/>
              </a:ext>
            </a:extLst>
          </p:cNvPr>
          <p:cNvSpPr txBox="1"/>
          <p:nvPr/>
        </p:nvSpPr>
        <p:spPr>
          <a:xfrm>
            <a:off x="10115584" y="2683911"/>
            <a:ext cx="1913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Studente nel ruolo di portavoce di una commissione. Credito fotografico: Bonn Science Shop</a:t>
            </a:r>
          </a:p>
        </p:txBody>
      </p:sp>
    </p:spTree>
    <p:extLst>
      <p:ext uri="{BB962C8B-B14F-4D97-AF65-F5344CB8AC3E}">
        <p14:creationId xmlns:p14="http://schemas.microsoft.com/office/powerpoint/2010/main" val="1953956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7288" y="0"/>
            <a:ext cx="1143332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3537658" y="1337062"/>
            <a:ext cx="777704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it" sz="2800" b="1" dirty="0">
                <a:solidFill>
                  <a:srgbClr val="5A312D"/>
                </a:solidFill>
                <a:latin typeface="Calibri" panose="020F0502020204030204" pitchFamily="34" charset="0"/>
                <a:ea typeface="Bebas Neue"/>
                <a:cs typeface="Calibri" panose="020F0502020204030204" pitchFamily="34" charset="0"/>
                <a:sym typeface="Bebas Neue"/>
              </a:rPr>
              <a:t>Programma del gioco di simulazione</a:t>
            </a:r>
            <a:endParaRPr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9638" y="2041830"/>
            <a:ext cx="1100442" cy="1473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660" y="6110655"/>
            <a:ext cx="1990398" cy="41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3991" y="7309514"/>
            <a:ext cx="369332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7903" y="7311846"/>
            <a:ext cx="369332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51814" y="7309514"/>
            <a:ext cx="369332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85726" y="7307182"/>
            <a:ext cx="369332" cy="369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381230" y="5678865"/>
            <a:ext cx="229917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loess-project.eu</a:t>
            </a:r>
            <a:endParaRPr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3991" y="5215611"/>
            <a:ext cx="339241" cy="33924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853323" y="5279869"/>
            <a:ext cx="15120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LOESSproject</a:t>
            </a:r>
            <a:endParaRPr sz="1000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" name="Rectangle 8"/>
          <p:cNvSpPr txBox="1">
            <a:spLocks noChangeArrowheads="1"/>
          </p:cNvSpPr>
          <p:nvPr/>
        </p:nvSpPr>
        <p:spPr>
          <a:xfrm>
            <a:off x="3537658" y="2065321"/>
            <a:ext cx="6635750" cy="468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342900" algn="l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tabLst>
                <a:tab pos="2511425" algn="l"/>
              </a:tabLst>
            </a:pPr>
            <a:r>
              <a:rPr lang="it" alt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09:30-09:50	Fase di lettura
09:50-10:30	Prima riunione del gruppo parlamentare
10:30-10:40	Pausa
10:40-10:50	Prima riunione del Consiglio
10:50-11:50	Lavori in commissione
11:50-12:20	Seconda riunione del gruppo parlamentare
12:20-12:30	Pausa
12:30-12:50	Seconda riunione del Consiglio
12:50-13:10	Valutazione</a:t>
            </a:r>
            <a:endParaRPr lang="de-DE" altLang="de-D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759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1178159"/>
            <a:ext cx="12195662" cy="813044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"/>
          <p:cNvSpPr txBox="1"/>
          <p:nvPr/>
        </p:nvSpPr>
        <p:spPr>
          <a:xfrm>
            <a:off x="5122084" y="3866661"/>
            <a:ext cx="194784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ULTERIORI INFORMAZIONI</a:t>
            </a:r>
            <a:endParaRPr/>
          </a:p>
        </p:txBody>
      </p:sp>
      <p:sp>
        <p:nvSpPr>
          <p:cNvPr id="163" name="Google Shape;163;p6"/>
          <p:cNvSpPr txBox="1"/>
          <p:nvPr/>
        </p:nvSpPr>
        <p:spPr>
          <a:xfrm>
            <a:off x="4565461" y="4382417"/>
            <a:ext cx="30610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loess-project.eu</a:t>
            </a:r>
            <a:endParaRPr/>
          </a:p>
        </p:txBody>
      </p:sp>
      <p:pic>
        <p:nvPicPr>
          <p:cNvPr id="164" name="Google Shape;16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9378" y="4775062"/>
            <a:ext cx="293242" cy="293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6"/>
          <p:cNvPicPr preferRelativeResize="0"/>
          <p:nvPr/>
        </p:nvPicPr>
        <p:blipFill rotWithShape="1">
          <a:blip r:embed="rId5">
            <a:alphaModFix/>
          </a:blip>
          <a:srcRect r="69953"/>
          <a:stretch/>
        </p:blipFill>
        <p:spPr>
          <a:xfrm>
            <a:off x="6340466" y="5986257"/>
            <a:ext cx="425460" cy="29735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 txBox="1"/>
          <p:nvPr/>
        </p:nvSpPr>
        <p:spPr>
          <a:xfrm>
            <a:off x="3808682" y="6358142"/>
            <a:ext cx="4574629" cy="1092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" sz="1000">
                <a:solidFill>
                  <a:schemeClr val="bg1"/>
                </a:solidFill>
                <a:ea typeface="Verdana"/>
                <a:sym typeface="Poppins"/>
              </a:rPr>
              <a:t>LOESS ha ricevuto finanziamenti dal programma di ricerca e innovazione Horizon Europe dell'Unione Europea nell'ambito del contratto di sovvenzione n. 1011127077</a:t>
            </a:r>
          </a:p>
          <a:p>
            <a:pPr algn="ctr"/>
            <a:endParaRPr lang="es-ES" sz="700">
              <a:solidFill>
                <a:srgbClr val="FFFFFF"/>
              </a:solidFill>
              <a:latin typeface="Poppins"/>
              <a:ea typeface="Verdana"/>
              <a:cs typeface="Poppins"/>
            </a:endParaRPr>
          </a:p>
          <a:p>
            <a:pPr algn="ctr"/>
            <a:br>
              <a:rPr lang="en-US"/>
            </a:br>
            <a:endParaRPr lang="it"/>
          </a:p>
        </p:txBody>
      </p:sp>
      <p:pic>
        <p:nvPicPr>
          <p:cNvPr id="167" name="Google Shape;16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53187" y="6007866"/>
            <a:ext cx="1072909" cy="28345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"/>
          <p:cNvSpPr txBox="1"/>
          <p:nvPr/>
        </p:nvSpPr>
        <p:spPr>
          <a:xfrm>
            <a:off x="5339969" y="5112157"/>
            <a:ext cx="15120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LOESSproject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B5529B691B194C972332E7D0D0E597" ma:contentTypeVersion="15" ma:contentTypeDescription="Create a new document." ma:contentTypeScope="" ma:versionID="de8527c2bebc75a356c211d6f92a7154">
  <xsd:schema xmlns:xsd="http://www.w3.org/2001/XMLSchema" xmlns:xs="http://www.w3.org/2001/XMLSchema" xmlns:p="http://schemas.microsoft.com/office/2006/metadata/properties" xmlns:ns2="664392dc-dad9-45cc-9b02-6ff2a8be1f79" xmlns:ns3="49b9c972-6c78-424e-8500-a22f256d764b" targetNamespace="http://schemas.microsoft.com/office/2006/metadata/properties" ma:root="true" ma:fieldsID="4b97f35892b16ea83cdd99b05fa9efac" ns2:_="" ns3:_="">
    <xsd:import namespace="664392dc-dad9-45cc-9b02-6ff2a8be1f79"/>
    <xsd:import namespace="49b9c972-6c78-424e-8500-a22f256d76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392dc-dad9-45cc-9b02-6ff2a8be1f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434b1e2-08d8-4d9f-bb99-4dcd3b0f2a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9c972-6c78-424e-8500-a22f256d764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9ee07c4-518d-4055-84c8-5ef84dd127d8}" ma:internalName="TaxCatchAll" ma:showField="CatchAllData" ma:web="49b9c972-6c78-424e-8500-a22f256d76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664392dc-dad9-45cc-9b02-6ff2a8be1f79" xsi:nil="true"/>
    <TaxCatchAll xmlns="49b9c972-6c78-424e-8500-a22f256d764b" xsi:nil="true"/>
    <lcf76f155ced4ddcb4097134ff3c332f xmlns="664392dc-dad9-45cc-9b02-6ff2a8be1f7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B1D85C-92DF-49C6-B42E-1B3980601623}"/>
</file>

<file path=customXml/itemProps2.xml><?xml version="1.0" encoding="utf-8"?>
<ds:datastoreItem xmlns:ds="http://schemas.openxmlformats.org/officeDocument/2006/customXml" ds:itemID="{87D051B0-EA48-4DDE-A4DC-1BEE7C330C16}">
  <ds:schemaRefs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49b9c972-6c78-424e-8500-a22f256d764b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664392dc-dad9-45cc-9b02-6ff2a8be1f79"/>
  </ds:schemaRefs>
</ds:datastoreItem>
</file>

<file path=customXml/itemProps3.xml><?xml version="1.0" encoding="utf-8"?>
<ds:datastoreItem xmlns:ds="http://schemas.openxmlformats.org/officeDocument/2006/customXml" ds:itemID="{57B983C7-40C8-4DEA-ABC3-4F9F3DBEE5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875</Words>
  <Application>Microsoft Office PowerPoint</Application>
  <PresentationFormat>Widescreen</PresentationFormat>
  <Paragraphs>61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Calibri</vt:lpstr>
      <vt:lpstr>Bebas Neue</vt:lpstr>
      <vt:lpstr>Verdana</vt:lpstr>
      <vt:lpstr>Arial Black</vt:lpstr>
      <vt:lpstr>Arial</vt:lpstr>
      <vt:lpstr>Poppins</vt:lpstr>
      <vt:lpstr>Tahoma</vt:lpstr>
      <vt:lpstr>Wingdings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Jiménez, Israel</dc:creator>
  <cp:lastModifiedBy>Christina Makarona</cp:lastModifiedBy>
  <cp:revision>46</cp:revision>
  <dcterms:created xsi:type="dcterms:W3CDTF">2023-07-31T09:53:39Z</dcterms:created>
  <dcterms:modified xsi:type="dcterms:W3CDTF">2026-04-22T07:07:06Z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0x0101004CB5529B691B194C972332E7D0D0E597</vt:lpwstr>
  </property>
  <property fmtid="{D5CDD505-2E9C-101B-9397-08002B2CF9AE}" pid="3" name="Order">
    <vt:r8>1485800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