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C28F-8FA5-4AA3-AFF9-E0B69EF3C4C2}" v="5" dt="2026-03-25T15:21:34.821"/>
    <p1510:client id="{5A7FEFBF-4284-27B5-3BB5-6992AF64AC94}" v="1" dt="2026-03-25T15:12: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Vaidmenų žaidimas
Žemės naudotojai, o ne eikvotojai</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lt" altLang="de-DE" sz="3600">
                <a:solidFill>
                  <a:schemeClr val="bg1"/>
                </a:solidFill>
                <a:latin typeface="Tahoma" panose="020B0604030504040204" pitchFamily="34" charset="0"/>
              </a:rPr>
              <a:t>Vaidmenų žaidimas
Žemės naudotojai, o ne eikvotojai</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lt" sz="1000" b="0" i="0" u="none" strike="noStrike" cap="none">
                <a:solidFill>
                  <a:schemeClr val="bg1"/>
                </a:solidFill>
                <a:ea typeface="Verdana"/>
                <a:sym typeface="Poppins"/>
              </a:rPr>
              <a:t>LOESS projektas </a:t>
            </a:r>
            <a:r>
              <a:rPr lang="lt" sz="1000">
                <a:solidFill>
                  <a:schemeClr val="bg1"/>
                </a:solidFill>
                <a:ea typeface="Verdana"/>
                <a:sym typeface="Poppins"/>
              </a:rPr>
              <a:t>finansuotas</a:t>
            </a:r>
            <a:r>
              <a:rPr lang="lt" sz="1000" b="0" i="0" u="none" strike="noStrike" cap="none">
                <a:solidFill>
                  <a:schemeClr val="bg1"/>
                </a:solidFill>
                <a:ea typeface="Verdana"/>
                <a:sym typeface="Poppins"/>
              </a:rPr>
              <a:t> Europos Sąjungos mokslinių tyrimų ir inovacijų programos </a:t>
            </a:r>
            <a:r>
              <a:rPr lang="lt" sz="1000">
                <a:solidFill>
                  <a:schemeClr val="bg1"/>
                </a:solidFill>
                <a:ea typeface="Verdana"/>
                <a:sym typeface="Poppins"/>
              </a:rPr>
              <a:t>„Europos horizontas“ lėšomis pagal dotacijos sutartį Nr. 101112707.</a:t>
            </a:r>
            <a:endParaRPr lang="lt">
              <a:solidFill>
                <a:schemeClr val="bg1"/>
              </a:solidFill>
            </a:endParaRPr>
          </a:p>
          <a:p>
            <a:pPr algn="ctr"/>
            <a:br>
              <a:rPr lang="en-US">
                <a:sym typeface="Poppins"/>
              </a:rPr>
            </a:br>
            <a:endParaRPr lang="lt"/>
          </a:p>
          <a:p>
            <a:pPr algn="ctr"/>
            <a:br>
              <a:rPr lang="en-US"/>
            </a:br>
            <a:endParaRPr lang="l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485079" y="1856612"/>
            <a:ext cx="7178722" cy="3785611"/>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lt" altLang="de-DE" sz="1600" dirty="0">
                <a:solidFill>
                  <a:schemeClr val="tx1"/>
                </a:solidFill>
                <a:latin typeface="Calibri" panose="020F0502020204030204" pitchFamily="34" charset="0"/>
                <a:cs typeface="Calibri" panose="020F0502020204030204" pitchFamily="34" charset="0"/>
              </a:rPr>
              <a:t>ES misijos suteikia dar vieną progą rasti konkrečių sprendimų vieniems didžiausių mūsų iššūkių. Keliami ambicingi tikslai, o konkrečių rezultatų užsibrėžta pasiekti iki 2030 m.
LOESS projektą finansuoja Europos dirvožemio būklės gerinimo misija. Šios Europos programos tikslas – atkurti gerą dirvožemių būklę. LOESS telkiasi į švietimo ir tęstinio mokymo programų, kompetencijų lavinimo priemonių rengimą įvairiems veikėjams, suinteresuotosioms šalims ir tikslinėms grupėms. Dirvožemis yra mūsų bendrininkas, be kurio neįmanoma prisitaikyti prie klimato kaitos ir švelninti jos poveikio. Todėl žmonėms reikia ne tik mokslinės informacijos – mums visiems reikia suprasti, kokią įtaką dirvožemis turi mūsų gyvenimui.
Šį vaidmenų žaidimą parengė „Darbotvarkės 21“ darbo grupė Vokietijoje (LAG 21), bendradarbiaudama su Bonos mokslo dirbtuvėmis; jis paskelbtas oficialiu JT darnaus vystymosi švietimo dešimtmečio programos projektu. Anuomet jis parengtas taikyti Vokietijoje, siekiant supažindinti su demokratiniais procesais ir spręsti konkrečią aplinkosaugos – žemės naudojimo (dirvožemio) – problemą.</a:t>
            </a:r>
            <a:endParaRPr lang="de-DE" altLang="de-DE" sz="16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59" y="1095283"/>
            <a:ext cx="7788559" cy="523180"/>
          </a:xfrm>
          <a:prstGeom prst="rect">
            <a:avLst/>
          </a:prstGeom>
          <a:noFill/>
          <a:ln>
            <a:noFill/>
          </a:ln>
        </p:spPr>
        <p:txBody>
          <a:bodyPr spcFirstLastPara="1" wrap="square" lIns="91425" tIns="45700" rIns="91425" bIns="45700" anchor="t" anchorCtr="0">
            <a:spAutoFit/>
          </a:bodyPr>
          <a:lstStyle/>
          <a:p>
            <a:pPr lvl="0"/>
            <a:r>
              <a:rPr lang="lt" sz="2800" dirty="0">
                <a:solidFill>
                  <a:srgbClr val="0CAF8F"/>
                </a:solidFill>
                <a:latin typeface="Bebas Neue"/>
                <a:ea typeface="Bebas Neue"/>
                <a:cs typeface="Bebas Neue"/>
                <a:sym typeface="Bebas Neue"/>
              </a:rPr>
              <a:t>Kas yra LOESS? Kodėl LOESS? Kodėl vaidmenų žaidimas?</a:t>
            </a:r>
            <a:endParaRPr dirty="0"/>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dirty="0">
                <a:solidFill>
                  <a:srgbClr val="7F7F7F"/>
                </a:solidFill>
                <a:latin typeface="Poppins"/>
                <a:ea typeface="Poppins"/>
                <a:cs typeface="Poppins"/>
                <a:sym typeface="Poppins"/>
              </a:rPr>
              <a:t>|   LOESSproject</a:t>
            </a:r>
            <a:endParaRPr sz="1000" dirty="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1205485"/>
            <a:ext cx="4766808" cy="523180"/>
          </a:xfrm>
          <a:prstGeom prst="rect">
            <a:avLst/>
          </a:prstGeom>
          <a:noFill/>
          <a:ln>
            <a:noFill/>
          </a:ln>
        </p:spPr>
        <p:txBody>
          <a:bodyPr spcFirstLastPara="1" wrap="square" lIns="91425" tIns="45700" rIns="91425" bIns="45700" anchor="t" anchorCtr="0">
            <a:spAutoFit/>
          </a:bodyPr>
          <a:lstStyle/>
          <a:p>
            <a:pPr lvl="0"/>
            <a:r>
              <a:rPr lang="lt" sz="2800" b="1" dirty="0">
                <a:solidFill>
                  <a:srgbClr val="5A312D"/>
                </a:solidFill>
                <a:latin typeface="Calibri" panose="020F0502020204030204" pitchFamily="34" charset="0"/>
                <a:ea typeface="Bebas Neue"/>
                <a:cs typeface="Calibri" panose="020F0502020204030204" pitchFamily="34" charset="0"/>
                <a:sym typeface="Bebas Neue"/>
              </a:rPr>
              <a:t>Vaidmenų žaidimo tikslas</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64726" y="2140588"/>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lt" altLang="de-DE" sz="2000" b="1" dirty="0">
                <a:latin typeface="Calibri" panose="020F0502020204030204" pitchFamily="34" charset="0"/>
                <a:cs typeface="Calibri" panose="020F0502020204030204" pitchFamily="34" charset="0"/>
              </a:rPr>
              <a:t>) Supažindinti, kaip veikia taryba:
 	kaip taryboje priimami sprendimai;
 	kokias užduotis atlieka tarybos nariai.</a:t>
            </a:r>
          </a:p>
          <a:p>
            <a:pPr marL="534988" indent="-534988" eaLnBrk="1" hangingPunct="1">
              <a:lnSpc>
                <a:spcPct val="90000"/>
              </a:lnSpc>
              <a:buClr>
                <a:schemeClr val="tx1"/>
              </a:buClr>
              <a:buFontTx/>
              <a:buNone/>
              <a:tabLst>
                <a:tab pos="174625" algn="l"/>
              </a:tabLst>
            </a:pPr>
            <a:r>
              <a:rPr lang="lt" altLang="de-DE" sz="2000" b="1" dirty="0">
                <a:latin typeface="Calibri" panose="020F0502020204030204" pitchFamily="34" charset="0"/>
                <a:cs typeface="Calibri" panose="020F0502020204030204" pitchFamily="34" charset="0"/>
              </a:rPr>
              <a:t>
2) Atkreipti dėmesį į žemės naudojimo problemą:</a:t>
            </a:r>
          </a:p>
          <a:p>
            <a:pPr marL="808038" indent="-273050" eaLnBrk="1" hangingPunct="1">
              <a:lnSpc>
                <a:spcPct val="90000"/>
              </a:lnSpc>
              <a:buClr>
                <a:schemeClr val="tx1"/>
              </a:buClr>
              <a:buFontTx/>
              <a:buNone/>
              <a:tabLst>
                <a:tab pos="174625" algn="l"/>
              </a:tabLst>
            </a:pPr>
            <a:r>
              <a:rPr lang="lt" altLang="de-DE" sz="2000" b="1" dirty="0">
                <a:latin typeface="Calibri" panose="020F0502020204030204" pitchFamily="34" charset="0"/>
                <a:cs typeface="Calibri" panose="020F0502020204030204" pitchFamily="34" charset="0"/>
              </a:rPr>
              <a:t>žemės eikvojimą – gamtinių teritorijų vertimą gyvenvietėmis ir transporto infrastruktūra;
pasekmes: prarandamas svarbias dirvožemio funkcijas, mąžtančią biologinę įvairovę, didėjančią potvynių riziką, mažiau poilsio erdvių ir kt.;
priežastis: privačių namų gausėjimą mažėjant gyventojų skaičiui, gyvenviečių drieką, žemas žemės kainas ir kt.</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237172"/>
            <a:ext cx="5871213" cy="523180"/>
          </a:xfrm>
          <a:prstGeom prst="rect">
            <a:avLst/>
          </a:prstGeom>
          <a:noFill/>
          <a:ln>
            <a:noFill/>
          </a:ln>
        </p:spPr>
        <p:txBody>
          <a:bodyPr spcFirstLastPara="1" wrap="square" lIns="91425" tIns="45700" rIns="91425" bIns="45700" anchor="t" anchorCtr="0">
            <a:spAutoFit/>
          </a:bodyPr>
          <a:lstStyle/>
          <a:p>
            <a:pPr lvl="0"/>
            <a:r>
              <a:rPr lang="lt" sz="2800" b="1" dirty="0">
                <a:solidFill>
                  <a:srgbClr val="5A312D"/>
                </a:solidFill>
                <a:latin typeface="Calibri" panose="020F0502020204030204" pitchFamily="34" charset="0"/>
                <a:ea typeface="Bebas Neue"/>
                <a:cs typeface="Calibri" panose="020F0502020204030204" pitchFamily="34" charset="0"/>
                <a:sym typeface="Bebas Neue"/>
              </a:rPr>
              <a:t>Vaidmenų žaidimo tvarka</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17171" y="776457"/>
            <a:ext cx="8437159" cy="4062610"/>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lt" altLang="de-DE" sz="2000" dirty="0">
                <a:latin typeface="Calibri"/>
              </a:rPr>
              <a:t>Dalyviai suformuoja savivaldybės tarybą: pasiskirsto į frakcijas ir komitetus, išrenka pirmininką ir kt.
Svarstomas siūlymas vietai aktualia tema.
Po 4–5 valandų priimamas sprendimas.
Iš tiesų procesas nuo svarstymo pradžios iki sprendimo priėmimo tarybose užtrunka daugiau nei kelias savaites.</a:t>
            </a:r>
            <a:endParaRPr lang="de-DE" altLang="de-DE" sz="2000" dirty="0">
              <a:latin typeface="Calibri"/>
            </a:endParaRPr>
          </a:p>
          <a:p>
            <a:pPr marL="342900" indent="-342900">
              <a:spcAft>
                <a:spcPts val="1200"/>
              </a:spcAft>
              <a:buChar char="•"/>
            </a:pPr>
            <a:r>
              <a:rPr lang="lt" altLang="de-DE" sz="2000" dirty="0">
                <a:latin typeface="Calibri"/>
              </a:rPr>
              <a:t>Pastaba žaidimo moderatoriams: bendras įvadas, visa reikalinga medžiaga ir šablonai yra laisvai prieinami ir paruošti naudoti. Žr. </a:t>
            </a:r>
            <a:r>
              <a:rPr lang="lt" altLang="de-DE" sz="2000" dirty="0">
                <a:latin typeface="Calibri"/>
                <a:ea typeface="Calibri"/>
              </a:rPr>
              <a:t>dokumentą </a:t>
            </a:r>
            <a:r>
              <a:rPr lang="lt" sz="2000" b="1" dirty="0">
                <a:latin typeface="Calibri"/>
                <a:ea typeface="Calibri"/>
                <a:cs typeface="Calibri"/>
              </a:rPr>
              <a:t>„Žemės naudojimo politikos sprendimų priėmimas (vaidmenų žaidimas)“</a:t>
            </a:r>
            <a:r>
              <a:rPr lang="lt" altLang="de-DE" sz="2000" dirty="0">
                <a:latin typeface="Calibri"/>
              </a:rPr>
              <a:t>.</a:t>
            </a:r>
            <a:endParaRPr lang="lt" sz="2000" dirty="0">
              <a:latin typeface="Calibri"/>
              <a:ea typeface="Calibri"/>
              <a:cs typeface="Calibri"/>
            </a:endParaRPr>
          </a:p>
          <a:p>
            <a:pPr marL="342900" indent="-342900">
              <a:spcAft>
                <a:spcPts val="1200"/>
              </a:spcAft>
              <a:buAutoNum type="arabicPeriod"/>
            </a:pPr>
            <a:endParaRPr lang="lt" altLang="de-DE" sz="1800"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5" name="Picture 8" descr="IMG_20060531_0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072510" y="4283290"/>
            <a:ext cx="3275347" cy="2052462"/>
          </a:xfrm>
          <a:prstGeom prst="rect">
            <a:avLst/>
          </a:prstGeom>
          <a:noFill/>
        </p:spPr>
      </p:pic>
      <p:pic>
        <p:nvPicPr>
          <p:cNvPr id="3" name="Grafik 2">
            <a:extLst>
              <a:ext uri="{FF2B5EF4-FFF2-40B4-BE49-F238E27FC236}">
                <a16:creationId xmlns:a16="http://schemas.microsoft.com/office/drawing/2014/main" id="{CEAF0BC7-00CD-A07E-AB01-BA1C09F470BF}"/>
              </a:ext>
            </a:extLst>
          </p:cNvPr>
          <p:cNvPicPr>
            <a:picLocks noChangeAspect="1"/>
          </p:cNvPicPr>
          <p:nvPr/>
        </p:nvPicPr>
        <p:blipFill>
          <a:blip r:embed="rId12"/>
          <a:srcRect t="731" b="30123"/>
          <a:stretch>
            <a:fillRect/>
          </a:stretch>
        </p:blipFill>
        <p:spPr>
          <a:xfrm>
            <a:off x="8507914" y="4258031"/>
            <a:ext cx="3302856" cy="2043675"/>
          </a:xfrm>
          <a:prstGeom prst="rect">
            <a:avLst/>
          </a:prstGeom>
        </p:spPr>
      </p:pic>
      <p:sp>
        <p:nvSpPr>
          <p:cNvPr id="4" name="Textfeld 3">
            <a:extLst>
              <a:ext uri="{FF2B5EF4-FFF2-40B4-BE49-F238E27FC236}">
                <a16:creationId xmlns:a16="http://schemas.microsoft.com/office/drawing/2014/main" id="{A7E9D30E-30A2-0493-BCEF-CA91B20E2047}"/>
              </a:ext>
            </a:extLst>
          </p:cNvPr>
          <p:cNvSpPr txBox="1"/>
          <p:nvPr/>
        </p:nvSpPr>
        <p:spPr>
          <a:xfrm>
            <a:off x="8457761" y="6335752"/>
            <a:ext cx="3353009" cy="461665"/>
          </a:xfrm>
          <a:prstGeom prst="rect">
            <a:avLst/>
          </a:prstGeom>
          <a:noFill/>
        </p:spPr>
        <p:txBody>
          <a:bodyPr wrap="square" rtlCol="0">
            <a:spAutoFit/>
          </a:bodyPr>
          <a:lstStyle/>
          <a:p>
            <a:r>
              <a:rPr lang="de-DE" sz="1200" dirty="0"/>
              <a:t>Naujas rajonas. Bonos mokslo dirbtuvių (N. Steinhauso) nuotr.</a:t>
            </a:r>
          </a:p>
        </p:txBody>
      </p:sp>
      <p:sp>
        <p:nvSpPr>
          <p:cNvPr id="6" name="Textfeld 5">
            <a:extLst>
              <a:ext uri="{FF2B5EF4-FFF2-40B4-BE49-F238E27FC236}">
                <a16:creationId xmlns:a16="http://schemas.microsoft.com/office/drawing/2014/main" id="{C4121302-6D21-F706-6690-C4E46D9AA87D}"/>
              </a:ext>
            </a:extLst>
          </p:cNvPr>
          <p:cNvSpPr txBox="1"/>
          <p:nvPr/>
        </p:nvSpPr>
        <p:spPr>
          <a:xfrm>
            <a:off x="3981266" y="6335751"/>
            <a:ext cx="3660506" cy="461665"/>
          </a:xfrm>
          <a:prstGeom prst="rect">
            <a:avLst/>
          </a:prstGeom>
          <a:noFill/>
        </p:spPr>
        <p:txBody>
          <a:bodyPr wrap="square" rtlCol="0">
            <a:spAutoFit/>
          </a:bodyPr>
          <a:lstStyle/>
          <a:p>
            <a:r>
              <a:rPr lang="de-DE" sz="1200" dirty="0"/>
              <a:t>Studentai žaidžia vaidmenų žaidimą tikroje aplinkoje – rotušėje. Bonos mokslo dirbtuvių nuotr.</a:t>
            </a:r>
          </a:p>
        </p:txBody>
      </p:sp>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4" y="850883"/>
            <a:ext cx="7777048" cy="523180"/>
          </a:xfrm>
          <a:prstGeom prst="rect">
            <a:avLst/>
          </a:prstGeom>
          <a:noFill/>
          <a:ln>
            <a:noFill/>
          </a:ln>
        </p:spPr>
        <p:txBody>
          <a:bodyPr spcFirstLastPara="1" wrap="square" lIns="91425" tIns="45700" rIns="91425" bIns="45700" anchor="t" anchorCtr="0">
            <a:spAutoFit/>
          </a:bodyPr>
          <a:lstStyle/>
          <a:p>
            <a:pPr lvl="0"/>
            <a:r>
              <a:rPr lang="lt" sz="2800" b="1" dirty="0">
                <a:solidFill>
                  <a:srgbClr val="5A312D"/>
                </a:solidFill>
                <a:latin typeface="Calibri" panose="020F0502020204030204" pitchFamily="34" charset="0"/>
                <a:ea typeface="Bebas Neue"/>
                <a:cs typeface="Calibri" panose="020F0502020204030204" pitchFamily="34" charset="0"/>
                <a:sym typeface="Bebas Neue"/>
              </a:rPr>
              <a:t>Taryba – savivaldybės gyventojų atstovai</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555651"/>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lt" altLang="de-DE" sz="2000" b="1" dirty="0">
                <a:latin typeface="Calibri" panose="020F0502020204030204" pitchFamily="34" charset="0"/>
                <a:cs typeface="Calibri" panose="020F0502020204030204" pitchFamily="34" charset="0"/>
              </a:rPr>
              <a:t>Taryba
Sudaro išrinktų partijų frakcijos, bet gali būti ir nepartinių tarybos narių.
Sprendžia esminius savivaldybės klausimus ir prižiūri sprendimus įgyvendinančią administraciją. 
Meras pirmininkauja tarybai ir atstovauja savivaldybei svetur.
</a:t>
            </a:r>
          </a:p>
          <a:p>
            <a:pPr marL="342900" indent="-342900" eaLnBrk="1" hangingPunct="1">
              <a:lnSpc>
                <a:spcPct val="115000"/>
              </a:lnSpc>
              <a:buFontTx/>
              <a:buNone/>
              <a:tabLst/>
            </a:pPr>
            <a:r>
              <a:rPr lang="lt" altLang="de-DE" sz="2000" b="1" dirty="0">
                <a:latin typeface="Calibri" panose="020F0502020204030204" pitchFamily="34" charset="0"/>
                <a:cs typeface="Calibri" panose="020F0502020204030204" pitchFamily="34" charset="0"/>
              </a:rPr>
              <a:t>Frakcija
Tarybos narių, priklausančių tai pačiai išrinktai partijai, grupė.
</a:t>
            </a:r>
          </a:p>
          <a:p>
            <a:pPr marL="342900" indent="-342900" eaLnBrk="1" hangingPunct="1">
              <a:lnSpc>
                <a:spcPct val="115000"/>
              </a:lnSpc>
              <a:buFontTx/>
              <a:buNone/>
              <a:tabLst/>
            </a:pPr>
            <a:r>
              <a:rPr lang="lt" altLang="de-DE" sz="2000" b="1" dirty="0">
                <a:latin typeface="Calibri" panose="020F0502020204030204" pitchFamily="34" charset="0"/>
                <a:cs typeface="Calibri" panose="020F0502020204030204" pitchFamily="34" charset="0"/>
              </a:rPr>
              <a:t>Komitetas
Tarybos organas, turintis specialią, tarybos veiklos reglamente apibrėžtą funkciją.
Ruošia tarybos sprendimus pagal specialybę.</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lt" sz="2800" b="1" dirty="0">
                <a:solidFill>
                  <a:srgbClr val="5A312D"/>
                </a:solidFill>
                <a:latin typeface="Calibri" panose="020F0502020204030204" pitchFamily="34" charset="0"/>
                <a:ea typeface="Bebas Neue"/>
                <a:cs typeface="Calibri" panose="020F0502020204030204" pitchFamily="34" charset="0"/>
                <a:sym typeface="Bebas Neue"/>
              </a:rPr>
              <a:t>Vaidmenų žaidimo frakcijos ir komitetai</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2" name="Rechteck 1"/>
          <p:cNvSpPr/>
          <p:nvPr/>
        </p:nvSpPr>
        <p:spPr>
          <a:xfrm>
            <a:off x="3555112" y="1577171"/>
            <a:ext cx="6096000" cy="3477875"/>
          </a:xfrm>
          <a:prstGeom prst="rect">
            <a:avLst/>
          </a:prstGeom>
        </p:spPr>
        <p:txBody>
          <a:bodyPr lIns="91440" tIns="45720" rIns="91440" bIns="45720" anchor="t">
            <a:spAutoFit/>
          </a:bodyPr>
          <a:lstStyle/>
          <a:p>
            <a:pPr marL="342900" indent="-342900"/>
            <a:r>
              <a:rPr lang="lt" altLang="de-DE" sz="2000" b="1" dirty="0">
                <a:latin typeface="Tahoma"/>
              </a:rPr>
              <a:t>Frakcijos</a:t>
            </a:r>
            <a:r>
              <a:rPr lang="lt" altLang="de-DE" sz="2000" dirty="0">
                <a:latin typeface="Tahoma"/>
              </a:rPr>
              <a:t>:
Vokietijos socialistinė darbininkų partija (SAD)
Krikščionių liaudies partija (CVP)
Sąrašas už ekologiją (ÖL)
Vokietijos liberalų partija (LPD) 
</a:t>
            </a:r>
          </a:p>
          <a:p>
            <a:pPr marL="342900" indent="-342900"/>
            <a:r>
              <a:rPr lang="lt" altLang="de-DE" sz="2000" b="1" dirty="0">
                <a:latin typeface="Tahoma"/>
              </a:rPr>
              <a:t>Koalicija</a:t>
            </a:r>
            <a:r>
              <a:rPr lang="lt" altLang="de-DE" sz="2000" dirty="0">
                <a:latin typeface="Tahoma"/>
              </a:rPr>
              <a:t>: SAD ir ÖL
</a:t>
            </a:r>
          </a:p>
          <a:p>
            <a:pPr marL="342900" indent="-342900"/>
            <a:r>
              <a:rPr lang="lt" altLang="de-DE" sz="2000" b="1" dirty="0">
                <a:latin typeface="Tahoma"/>
              </a:rPr>
              <a:t>Komitetai</a:t>
            </a:r>
            <a:r>
              <a:rPr lang="lt" altLang="de-DE" sz="2000" dirty="0">
                <a:latin typeface="Tahoma"/>
              </a:rPr>
              <a:t>:
Planavimo ir aplinkos komitetas
Pagrindinis komitetas</a:t>
            </a:r>
            <a:endParaRPr lang="de-DE" altLang="de-DE" sz="2000" dirty="0">
              <a:latin typeface="Tahoma"/>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9309713" y="1695661"/>
            <a:ext cx="450850" cy="496887"/>
          </a:xfrm>
          <a:prstGeom prst="rect">
            <a:avLst/>
          </a:prstGeom>
          <a:noFill/>
        </p:spPr>
      </p:pic>
      <p:grpSp>
        <p:nvGrpSpPr>
          <p:cNvPr id="5" name="Gruppieren 4"/>
          <p:cNvGrpSpPr/>
          <p:nvPr/>
        </p:nvGrpSpPr>
        <p:grpSpPr>
          <a:xfrm>
            <a:off x="9335275"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9384336"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9345063"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lt" sz="2800" b="1" dirty="0">
                <a:solidFill>
                  <a:srgbClr val="5A312D"/>
                </a:solidFill>
                <a:latin typeface="Calibri" panose="020F0502020204030204" pitchFamily="34" charset="0"/>
                <a:ea typeface="Bebas Neue"/>
                <a:cs typeface="Calibri" panose="020F0502020204030204" pitchFamily="34" charset="0"/>
                <a:sym typeface="Bebas Neue"/>
              </a:rPr>
              <a:t>Ypatingų funkcijų turintys tarybos nariai</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33073" y="2041830"/>
            <a:ext cx="8558927" cy="3816389"/>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lt" altLang="de-DE" sz="2000" b="1" dirty="0">
                <a:latin typeface="Calibri" panose="020F0502020204030204" pitchFamily="34" charset="0"/>
                <a:cs typeface="Calibri" panose="020F0502020204030204" pitchFamily="34" charset="0"/>
              </a:rPr>
              <a:t>Meras</a:t>
            </a:r>
          </a:p>
          <a:p>
            <a:pPr marL="285750" indent="-285750" eaLnBrk="1" hangingPunct="1">
              <a:lnSpc>
                <a:spcPct val="110000"/>
              </a:lnSpc>
              <a:buClr>
                <a:schemeClr val="tx1"/>
              </a:buClr>
              <a:buFont typeface="Arial" panose="020B0604020202020204" pitchFamily="34" charset="0"/>
              <a:buChar char="•"/>
              <a:tabLst/>
            </a:pPr>
            <a:r>
              <a:rPr lang="lt" altLang="de-DE" sz="1800" b="1" dirty="0">
                <a:latin typeface="Calibri" panose="020F0502020204030204" pitchFamily="34" charset="0"/>
                <a:cs typeface="Calibri" panose="020F0502020204030204" pitchFamily="34" charset="0"/>
              </a:rPr>
              <a:t>Tarybos ir pagrindinio komiteto pirmininkas
Palaiko posėdžių tvarką ir seka laiką</a:t>
            </a:r>
          </a:p>
          <a:p>
            <a:pPr marL="285750" indent="-285750" eaLnBrk="1" hangingPunct="1">
              <a:lnSpc>
                <a:spcPct val="110000"/>
              </a:lnSpc>
              <a:buClr>
                <a:schemeClr val="tx1"/>
              </a:buClr>
              <a:buFont typeface="Arial" panose="020B0604020202020204" pitchFamily="34" charset="0"/>
              <a:buChar char="•"/>
              <a:tabLst/>
            </a:pPr>
            <a:endParaRPr lang="lt"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lt" altLang="de-DE" sz="2000" b="1" dirty="0">
                <a:latin typeface="Calibri" panose="020F0502020204030204" pitchFamily="34" charset="0"/>
                <a:cs typeface="Calibri" panose="020F0502020204030204" pitchFamily="34" charset="0"/>
              </a:rPr>
              <a:t>Frakcijos pirmininkas</a:t>
            </a:r>
          </a:p>
          <a:p>
            <a:pPr marL="342900" indent="-342900" eaLnBrk="1" hangingPunct="1">
              <a:lnSpc>
                <a:spcPct val="110000"/>
              </a:lnSpc>
              <a:buClr>
                <a:schemeClr val="tx1"/>
              </a:buClr>
              <a:buFont typeface="Arial" panose="020B0604020202020204" pitchFamily="34" charset="0"/>
              <a:buChar char="•"/>
              <a:tabLst/>
            </a:pPr>
            <a:r>
              <a:rPr lang="lt" altLang="de-DE" sz="1800" b="1" dirty="0">
                <a:latin typeface="Calibri" panose="020F0502020204030204" pitchFamily="34" charset="0"/>
                <a:cs typeface="Calibri" panose="020F0502020204030204" pitchFamily="34" charset="0"/>
              </a:rPr>
              <a:t>Palaiko frakcijos susirinkimų tvarką ir seka laiką
Ieško sutarimo dėl tikslų ir strategijų
Susitaria su kitų frakcijų pirmininkais</a:t>
            </a:r>
          </a:p>
          <a:p>
            <a:pPr marL="342900" indent="-342900" eaLnBrk="1" hangingPunct="1">
              <a:lnSpc>
                <a:spcPct val="110000"/>
              </a:lnSpc>
              <a:buClr>
                <a:schemeClr val="tx1"/>
              </a:buClr>
              <a:buFont typeface="Arial" panose="020B0604020202020204" pitchFamily="34" charset="0"/>
              <a:buChar char="•"/>
              <a:tabLst/>
            </a:pPr>
            <a:endParaRPr lang="lt"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lt" altLang="de-DE" sz="2000" b="1" dirty="0">
                <a:latin typeface="Calibri" panose="020F0502020204030204" pitchFamily="34" charset="0"/>
                <a:cs typeface="Calibri" panose="020F0502020204030204" pitchFamily="34" charset="0"/>
              </a:rPr>
              <a:t>Komiteto pirmininkas</a:t>
            </a:r>
          </a:p>
          <a:p>
            <a:pPr marL="342900" indent="-342900" eaLnBrk="1" hangingPunct="1">
              <a:lnSpc>
                <a:spcPct val="110000"/>
              </a:lnSpc>
              <a:buClr>
                <a:schemeClr val="tx1"/>
              </a:buClr>
              <a:buFont typeface="Arial" panose="020B0604020202020204" pitchFamily="34" charset="0"/>
              <a:buChar char="•"/>
              <a:tabLst/>
            </a:pPr>
            <a:r>
              <a:rPr lang="lt" altLang="de-DE" sz="1800" b="1" dirty="0">
                <a:latin typeface="Calibri" panose="020F0502020204030204" pitchFamily="34" charset="0"/>
                <a:cs typeface="Calibri" panose="020F0502020204030204" pitchFamily="34" charset="0"/>
              </a:rPr>
              <a:t>Palaiko komiteto darbo tvarką ir seka laiką
Apibendrina diskusijų rezultatus ir pateikia rekomendacijas rezoliucijai</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flipH="1">
            <a:off x="10229117" y="371639"/>
            <a:ext cx="1657819" cy="2283027"/>
          </a:xfrm>
          <a:prstGeom prst="rect">
            <a:avLst/>
          </a:prstGeom>
        </p:spPr>
      </p:pic>
      <p:sp>
        <p:nvSpPr>
          <p:cNvPr id="2" name="Textfeld 1">
            <a:extLst>
              <a:ext uri="{FF2B5EF4-FFF2-40B4-BE49-F238E27FC236}">
                <a16:creationId xmlns:a16="http://schemas.microsoft.com/office/drawing/2014/main" id="{479A0C69-60E3-36E5-FE57-CDAE6B532AB6}"/>
              </a:ext>
            </a:extLst>
          </p:cNvPr>
          <p:cNvSpPr txBox="1"/>
          <p:nvPr/>
        </p:nvSpPr>
        <p:spPr>
          <a:xfrm>
            <a:off x="10115584" y="2683911"/>
            <a:ext cx="1913130" cy="830997"/>
          </a:xfrm>
          <a:prstGeom prst="rect">
            <a:avLst/>
          </a:prstGeom>
          <a:noFill/>
        </p:spPr>
        <p:txBody>
          <a:bodyPr wrap="square" rtlCol="0">
            <a:spAutoFit/>
          </a:bodyPr>
          <a:lstStyle/>
          <a:p>
            <a:r>
              <a:rPr lang="de-DE" sz="1200" dirty="0"/>
              <a:t>Komitetui atstovaujanti studentė. Bonos mokslo dirbtuvių nuotr.</a:t>
            </a:r>
          </a:p>
        </p:txBody>
      </p:sp>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lt" sz="2800" b="1" dirty="0">
                <a:solidFill>
                  <a:srgbClr val="5A312D"/>
                </a:solidFill>
                <a:latin typeface="Calibri" panose="020F0502020204030204" pitchFamily="34" charset="0"/>
                <a:ea typeface="Bebas Neue"/>
                <a:cs typeface="Calibri" panose="020F0502020204030204" pitchFamily="34" charset="0"/>
                <a:sym typeface="Bebas Neue"/>
              </a:rPr>
              <a:t>Vaidmenų žaidimo eiga</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lt" altLang="de-DE" sz="1600" b="1" dirty="0">
                <a:latin typeface="Calibri" panose="020F0502020204030204" pitchFamily="34" charset="0"/>
                <a:cs typeface="Calibri" panose="020F0502020204030204" pitchFamily="34" charset="0"/>
              </a:rPr>
              <a:t>09:30–09:50 	Skaitymas
09:50–10:30 	Pirmas frakcijos susirinkimas
10:30–10:40 	Pertrauka
10:40–10:50 	Pirmas tarybos posėdis
10:50–11:50 	Darbas komitetuose
11:50–12:20 	Antras frakcijos susirinkimas
12:20–12:30 	Pertrauka
12:30–12:50 	Antras tarybos posėdis
12:50–13:10 	Vertinimas</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DAUGIAU INFORMACIJOS</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lt" sz="1000">
                <a:solidFill>
                  <a:schemeClr val="bg1"/>
                </a:solidFill>
                <a:ea typeface="Verdana"/>
                <a:sym typeface="Poppins"/>
              </a:rPr>
              <a:t>LOESS projektas finansuotas Europos Sąjungos mokslinių tyrimų ir inovacijų programos „Europos horizontas“ lėšomis pagal dotacijos sutartį Nr. 101112707.</a:t>
            </a:r>
          </a:p>
          <a:p>
            <a:pPr algn="ctr"/>
            <a:endParaRPr lang="es-ES" sz="700">
              <a:solidFill>
                <a:srgbClr val="FFFFFF"/>
              </a:solidFill>
              <a:latin typeface="Poppins"/>
              <a:ea typeface="Verdana"/>
              <a:cs typeface="Poppins"/>
            </a:endParaRPr>
          </a:p>
          <a:p>
            <a:pPr algn="ctr"/>
            <a:br>
              <a:rPr lang="en-US"/>
            </a:br>
            <a:endParaRPr lang="lt"/>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LOESSproject</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0A057-BC12-4066-A702-46ABAF0C48F5}"/>
</file>

<file path=customXml/itemProps2.xml><?xml version="1.0" encoding="utf-8"?>
<ds:datastoreItem xmlns:ds="http://schemas.openxmlformats.org/officeDocument/2006/customXml" ds:itemID="{87D051B0-EA48-4DDE-A4DC-1BEE7C330C16}">
  <ds:schemaRefs>
    <ds:schemaRef ds:uri="http://purl.org/dc/terms/"/>
    <ds:schemaRef ds:uri="http://schemas.microsoft.com/office/2006/metadata/properties"/>
    <ds:schemaRef ds:uri="http://purl.org/dc/dcmitype/"/>
    <ds:schemaRef ds:uri="http://www.w3.org/XML/1998/namespace"/>
    <ds:schemaRef ds:uri="49b9c972-6c78-424e-8500-a22f256d764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64392dc-dad9-45cc-9b02-6ff2a8be1f79"/>
  </ds:schemaRefs>
</ds:datastoreItem>
</file>

<file path=customXml/itemProps3.xml><?xml version="1.0" encoding="utf-8"?>
<ds:datastoreItem xmlns:ds="http://schemas.openxmlformats.org/officeDocument/2006/customXml" ds:itemID="{57B983C7-40C8-4DEA-ABC3-4F9F3DBEE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720</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Bebas Neue</vt:lpstr>
      <vt:lpstr>Poppins</vt:lpstr>
      <vt:lpstr>Wingdings</vt:lpstr>
      <vt:lpstr>Calibri</vt:lpstr>
      <vt:lpstr>Tahoma</vt:lpstr>
      <vt:lpstr>Arial</vt:lpstr>
      <vt:lpstr>Verdana</vt:lpstr>
      <vt:lpstr>Arial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Jiménez, Israel</dc:creator>
  <cp:lastModifiedBy>Christina Makarona</cp:lastModifiedBy>
  <cp:revision>46</cp:revision>
  <dcterms:created xsi:type="dcterms:W3CDTF">2023-07-31T09:53:39Z</dcterms:created>
  <dcterms:modified xsi:type="dcterms:W3CDTF">2026-04-23T09:18:42Z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