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57" r:id="rId7"/>
    <p:sldId id="263" r:id="rId8"/>
    <p:sldId id="264" r:id="rId9"/>
    <p:sldId id="265" r:id="rId10"/>
    <p:sldId id="266" r:id="rId11"/>
    <p:sldId id="267" r:id="rId12"/>
    <p:sldId id="261" r:id="rId13"/>
  </p:sldIdLst>
  <p:sldSz cx="12192000" cy="6858000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Bebas Neue" panose="020B0606020202050201" pitchFamily="34" charset="0"/>
      <p:regular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wvADburlexyWNsOT10IzHCMcM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4C28F-8FA5-4AA3-AFF9-E0B69EF3C4C2}" v="5" dt="2026-03-25T15:21:34.821"/>
    <p1510:client id="{5A7FEFBF-4284-27B5-3BB5-6992AF64AC94}" v="1" dt="2026-03-25T15:12:07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Gra symulacyjna
Korzystaj z przestrzeni zamiast ją zużywać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70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4248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9166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6225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016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jpe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5.wmf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jpe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AF8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407" y="-575899"/>
            <a:ext cx="12312811" cy="7385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7622" y="824854"/>
            <a:ext cx="1756756" cy="271263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825118" y="4093757"/>
            <a:ext cx="8755797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" altLang="de-DE" sz="3600">
                <a:solidFill>
                  <a:schemeClr val="bg1"/>
                </a:solidFill>
                <a:latin typeface="Tahoma" panose="020B0604030504040204" pitchFamily="34" charset="0"/>
              </a:rPr>
              <a:t>Gra symulacyjna
Korzystaj z przestrzeni zamiast ją zużywać</a:t>
            </a:r>
            <a:endParaRPr lang="de-DE" altLang="de-DE" sz="36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r="69953"/>
          <a:stretch/>
        </p:blipFill>
        <p:spPr>
          <a:xfrm>
            <a:off x="5893292" y="5976231"/>
            <a:ext cx="425460" cy="29735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146945" y="6277932"/>
            <a:ext cx="6429497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l" sz="1000" b="0" i="0" u="none" strike="noStrike" cap="none">
                <a:solidFill>
                  <a:schemeClr val="bg1"/>
                </a:solidFill>
                <a:ea typeface="Verdana"/>
                <a:sym typeface="Poppins"/>
              </a:rPr>
              <a:t>LOESS </a:t>
            </a:r>
            <a:r>
              <a:rPr lang="pl" sz="1000">
                <a:solidFill>
                  <a:schemeClr val="bg1"/>
                </a:solidFill>
                <a:ea typeface="Verdana"/>
                <a:sym typeface="Poppins"/>
              </a:rPr>
              <a:t>otrzymał </a:t>
            </a:r>
            <a:r>
              <a:rPr lang="pl" sz="1000" b="0" i="0" u="none" strike="noStrike" cap="none">
                <a:solidFill>
                  <a:schemeClr val="bg1"/>
                </a:solidFill>
                <a:ea typeface="Verdana"/>
                <a:sym typeface="Poppins"/>
              </a:rPr>
              <a:t>dofinansowanie z </a:t>
            </a:r>
            <a:r>
              <a:rPr lang="pl" sz="1000">
                <a:solidFill>
                  <a:schemeClr val="bg1"/>
                </a:solidFill>
                <a:ea typeface="Verdana"/>
                <a:sym typeface="Poppins"/>
              </a:rPr>
              <a:t>programu badań i innowacji Unii Europejskiej "Horyzont Europa" na podstawie umowy grantowej nr 101112707</a:t>
            </a:r>
            <a:endParaRPr lang="pl">
              <a:solidFill>
                <a:schemeClr val="bg1"/>
              </a:solidFill>
            </a:endParaRPr>
          </a:p>
          <a:p>
            <a:pPr algn="ctr"/>
            <a:br>
              <a:rPr lang="en-US">
                <a:sym typeface="Poppins"/>
              </a:rPr>
            </a:br>
            <a:endParaRPr lang="pl"/>
          </a:p>
          <a:p>
            <a:pPr algn="ctr"/>
            <a:br>
              <a:rPr lang="en-US"/>
            </a:br>
            <a:endParaRPr lang="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8964813" y="354982"/>
            <a:ext cx="1512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loess-project.eu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04811" y="-678275"/>
            <a:ext cx="293241" cy="29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92101" y="-675943"/>
            <a:ext cx="293241" cy="29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9391" y="-678275"/>
            <a:ext cx="293241" cy="29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566681" y="-680607"/>
            <a:ext cx="293241" cy="29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566681" y="307962"/>
            <a:ext cx="293242" cy="29324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365760" y="1721944"/>
            <a:ext cx="7720150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l" alt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Misje UE oferują nową szansę na znalezienie konkretnych rozwiązań dla niektórych z naszych największych wyzwań. Mają one ambitne cele i zakładają dostarczenie konkretnych wyników do 2030 roku. 
W tym kontekście projekt LOESS jest finansowany w ramach misji „pakt na rzecz zdrowych gleb w Europie”. Ten europejski program ma na celu przywrócenie zdrowia gleb. Głównym celem LOESS jest opracowywanie programów edukacyjnych i programów kształcenia ustawicznego, a także działań mających na celu rozwój kompetencji różnych podmiotów, interesariuszy i grup docelowych. Gleba jest nieodzownym sprzymierzeńcem w działaniach na rzecz łagodzenia skutków zmian klimatu i dostosowywania się do nich. Właśnie dlatego ludzie potrzebują czegoś więcej niż tylko informacji naukowych: wszyscy musimy zrozumieć, jaki wpływ na nasze życie mają zdrowe gleby.
Ta gra symulacyjna została pierwotnie opracowana przez Państwową Grupę Roboczą Agenda 21 (LAG 21) we współpracy z Science Shop Bonn (WilaBonn) i została wyróżniona jako oficjalny projekt Światowej Dekady Edukacji na rzecz Zrównoważonego Rozwoju ONZ. Została ona opracowana z myślą o zastosowaniu w Niemczech i łączy w sobie analizę procesów demokratycznych z konkretnym odniesieniem do kwestii ochrony środowiska w zakresie zagospodarowania terenu i gleby.)</a:t>
            </a: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61533" y="1856612"/>
            <a:ext cx="2911099" cy="2911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932360" y="1095283"/>
            <a:ext cx="77201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" sz="2800" dirty="0">
                <a:solidFill>
                  <a:srgbClr val="0CAF8F"/>
                </a:solidFill>
                <a:latin typeface="Bebas Neue"/>
                <a:ea typeface="Bebas Neue"/>
                <a:cs typeface="Bebas Neue"/>
                <a:sym typeface="Bebas Neue"/>
              </a:rPr>
              <a:t>Czym jest LOESS? Dlaczego LOSES? Dlaczego gra symulacyjna?</a:t>
            </a:r>
            <a:endParaRPr dirty="0"/>
          </a:p>
        </p:txBody>
      </p:sp>
      <p:sp>
        <p:nvSpPr>
          <p:cNvPr id="119" name="Google Shape;119;p3"/>
          <p:cNvSpPr txBox="1"/>
          <p:nvPr/>
        </p:nvSpPr>
        <p:spPr>
          <a:xfrm>
            <a:off x="10423364" y="354981"/>
            <a:ext cx="1512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|   Projekt LOESS</a:t>
            </a:r>
            <a:endParaRPr sz="1000" dirty="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7288" y="0"/>
            <a:ext cx="114333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617171" y="1451706"/>
            <a:ext cx="47668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" sz="2800" b="1" dirty="0">
                <a:solidFill>
                  <a:srgbClr val="5A312D"/>
                </a:solidFill>
                <a:latin typeface="Calibri" panose="020F0502020204030204" pitchFamily="34" charset="0"/>
                <a:ea typeface="Bebas Neue"/>
                <a:cs typeface="Calibri" panose="020F0502020204030204" pitchFamily="34" charset="0"/>
                <a:sym typeface="Bebas Neue"/>
              </a:rPr>
              <a:t>Cel gry symulacyjnej</a:t>
            </a:r>
            <a:endParaRPr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638" y="2041830"/>
            <a:ext cx="1100442" cy="147307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664726" y="2386809"/>
            <a:ext cx="8437159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34988" indent="-534988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534988" algn="l"/>
              </a:tabLst>
            </a:pPr>
            <a:r>
              <a:rPr lang="de-DE" alt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l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) Zapoznanie się z działalnością rady
	Proces decyzyjny w radzie
	Zadania członków rady</a:t>
            </a:r>
          </a:p>
          <a:p>
            <a:pPr marL="534988" indent="-534988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174625" algn="l"/>
              </a:tabLst>
            </a:pPr>
            <a:r>
              <a:rPr lang="pl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
2) Upowszechnianie wiedzy na temat zagospodarowania terenu</a:t>
            </a:r>
          </a:p>
          <a:p>
            <a:pPr marL="808038" indent="-27305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tabLst>
                <a:tab pos="174625" algn="l"/>
              </a:tabLst>
            </a:pPr>
            <a:r>
              <a:rPr lang="pl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Zużycie gruntów: przekształcanie obszarów naturalnych w tereny mieszkalne i transportowe
Konsekwencje: utrata ważnych funkcji gleby, utrata bioróżnorodności, ryzyko powodzi, zmniejszenie przestrzeni przeznaczonych do odpoczynku i rekreacji itp.
Przyczyny: wzrost liczby domów prywatnych przy malejącej liczbie ludności, rozproszona struktura osadnicza, niskie ceny gruntów itp.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660" y="6110655"/>
            <a:ext cx="1990398" cy="41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991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903" y="7311846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1814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85726" y="7307182"/>
            <a:ext cx="369332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381230" y="5678865"/>
            <a:ext cx="2299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loess-project.eu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3991" y="5215611"/>
            <a:ext cx="339241" cy="33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853323" y="5279869"/>
            <a:ext cx="1512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Projekt LOESS</a:t>
            </a:r>
            <a:endParaRPr sz="10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7288" y="0"/>
            <a:ext cx="114333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617171" y="237172"/>
            <a:ext cx="58712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" sz="2800" b="1" dirty="0">
                <a:solidFill>
                  <a:srgbClr val="5A312D"/>
                </a:solidFill>
                <a:latin typeface="Calibri" panose="020F0502020204030204" pitchFamily="34" charset="0"/>
                <a:ea typeface="Bebas Neue"/>
                <a:cs typeface="Calibri" panose="020F0502020204030204" pitchFamily="34" charset="0"/>
                <a:sym typeface="Bebas Neue"/>
              </a:rPr>
              <a:t>Przebieg symulacji</a:t>
            </a:r>
            <a:endParaRPr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638" y="2041830"/>
            <a:ext cx="1100442" cy="147307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617171" y="776457"/>
            <a:ext cx="8437159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pl" altLang="de-DE" sz="1800" dirty="0">
                <a:latin typeface="Calibri"/>
              </a:rPr>
              <a:t>Uczestnicy tworzą radę gminy: tworzą kluby radnych i komisje, wybierają przewodniczącego itp.
Rozpatrzenie wniosku rady dotyczącego tematu ważnego dla danego obszaru
Symulacja decyzji rady po około 4,5 godzinach
W rzeczywistości proces od złożenia wniosku do wydania decyzji przez radę trwa kilka tygodni.</a:t>
            </a:r>
            <a:endParaRPr lang="de-DE" altLang="de-DE" sz="1800" dirty="0">
              <a:latin typeface="Calibri"/>
            </a:endParaRPr>
          </a:p>
          <a:p>
            <a:pPr marL="342900" indent="-342900">
              <a:spcAft>
                <a:spcPts val="1200"/>
              </a:spcAft>
              <a:buChar char="•"/>
            </a:pPr>
            <a:r>
              <a:rPr lang="pl" altLang="de-DE" sz="1800" dirty="0">
                <a:latin typeface="Calibri"/>
              </a:rPr>
              <a:t>Informacje dla moderatorów gry: ogólne wprowadzenie oraz wszystkie materiały i szablony są już dostępne i gotowe do wykorzystania. Zobacz </a:t>
            </a:r>
            <a:r>
              <a:rPr lang="pl" altLang="de-DE" sz="1800" dirty="0">
                <a:latin typeface="Calibri"/>
                <a:ea typeface="Calibri"/>
              </a:rPr>
              <a:t> dokument: “</a:t>
            </a:r>
            <a:r>
              <a:rPr lang="pl" sz="1800" b="1" dirty="0">
                <a:latin typeface="Calibri"/>
                <a:ea typeface="Calibri"/>
                <a:cs typeface="Calibri"/>
              </a:rPr>
              <a:t>Podejmowanie decyzji dotyczących zagospodarowania terenu – symulacja”.</a:t>
            </a:r>
            <a:endParaRPr lang="pl" sz="1800" dirty="0">
              <a:latin typeface="Calibri"/>
              <a:ea typeface="Calibri"/>
              <a:cs typeface="Calibri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endParaRPr lang="pl" altLang="de-DE" sz="1600" dirty="0">
              <a:latin typeface="Tahoma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660" y="6110655"/>
            <a:ext cx="1990398" cy="41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991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903" y="7311846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1814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85726" y="7307182"/>
            <a:ext cx="369332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381230" y="5678865"/>
            <a:ext cx="2299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loess-project.eu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3991" y="5215611"/>
            <a:ext cx="339241" cy="33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853323" y="5279869"/>
            <a:ext cx="1512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Projekt LOESS</a:t>
            </a:r>
            <a:endParaRPr sz="10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" name="Picture 8" descr="IMG_20060531_030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2510" y="4092239"/>
            <a:ext cx="3275347" cy="2052462"/>
          </a:xfrm>
          <a:prstGeom prst="rect">
            <a:avLst/>
          </a:prstGeom>
          <a:noFill/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EAF0BC7-00CD-A07E-AB01-BA1C09F470B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731" b="30123"/>
          <a:stretch>
            <a:fillRect/>
          </a:stretch>
        </p:blipFill>
        <p:spPr>
          <a:xfrm>
            <a:off x="8507914" y="4066980"/>
            <a:ext cx="3302856" cy="204367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7E9D30E-30A2-0493-BCEF-CA91B20E2047}"/>
              </a:ext>
            </a:extLst>
          </p:cNvPr>
          <p:cNvSpPr txBox="1"/>
          <p:nvPr/>
        </p:nvSpPr>
        <p:spPr>
          <a:xfrm>
            <a:off x="8457761" y="6144701"/>
            <a:ext cx="335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Nowy obszar inwestycyjny. Zdjęcie:
N. Steinhaus, Bonn Science Shop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4121302-6D21-F706-6690-C4E46D9AA87D}"/>
              </a:ext>
            </a:extLst>
          </p:cNvPr>
          <p:cNvSpPr txBox="1"/>
          <p:nvPr/>
        </p:nvSpPr>
        <p:spPr>
          <a:xfrm>
            <a:off x="3981266" y="6144700"/>
            <a:ext cx="366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Studenci uczestniczący w tej grze w rzeczywistym otoczeniu – w ratuszu. Zdjęcie: Bonn Science Shop</a:t>
            </a:r>
          </a:p>
        </p:txBody>
      </p:sp>
    </p:spTree>
    <p:extLst>
      <p:ext uri="{BB962C8B-B14F-4D97-AF65-F5344CB8AC3E}">
        <p14:creationId xmlns:p14="http://schemas.microsoft.com/office/powerpoint/2010/main" val="373886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7288" y="0"/>
            <a:ext cx="114333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505314" y="712335"/>
            <a:ext cx="777704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" sz="2800" b="1" dirty="0">
                <a:solidFill>
                  <a:srgbClr val="5A312D"/>
                </a:solidFill>
                <a:latin typeface="Calibri" panose="020F0502020204030204" pitchFamily="34" charset="0"/>
                <a:ea typeface="Bebas Neue"/>
                <a:cs typeface="Calibri" panose="020F0502020204030204" pitchFamily="34" charset="0"/>
                <a:sym typeface="Bebas Neue"/>
              </a:rPr>
              <a:t>Rada jako organ reprezentujący obywateli</a:t>
            </a:r>
            <a:endParaRPr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638" y="2041830"/>
            <a:ext cx="1100442" cy="147307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600729" y="1417103"/>
            <a:ext cx="8437159" cy="469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eaLnBrk="1" hangingPunct="1">
              <a:lnSpc>
                <a:spcPct val="115000"/>
              </a:lnSpc>
              <a:buFontTx/>
              <a:buNone/>
              <a:tabLst/>
            </a:pPr>
            <a:r>
              <a:rPr lang="pl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Rada
Składa się z klubów radnych wybranych partii, choć w jej skład mogą wchodzić również członkowie bezpartyjni
Podejmuje decyzje w kluczowych sprawach gminy i sprawuje nadzór nad administracją w zakresie wykonywania uchwał 
Burmistrz przewodniczy radzie i reprezentuje gminę na zewnątrz
</a:t>
            </a:r>
          </a:p>
          <a:p>
            <a:pPr marL="342900" indent="-342900" eaLnBrk="1" hangingPunct="1">
              <a:lnSpc>
                <a:spcPct val="115000"/>
              </a:lnSpc>
              <a:buFontTx/>
              <a:buNone/>
              <a:tabLst/>
            </a:pPr>
            <a:r>
              <a:rPr lang="pl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Ugrupowanie
Grupa radnych z jednej partii wybranych do rady
</a:t>
            </a:r>
          </a:p>
          <a:p>
            <a:pPr marL="342900" indent="-342900" eaLnBrk="1" hangingPunct="1">
              <a:lnSpc>
                <a:spcPct val="115000"/>
              </a:lnSpc>
              <a:buFontTx/>
              <a:buNone/>
              <a:tabLst/>
            </a:pPr>
            <a:r>
              <a:rPr lang="pl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Komisja
Organ o szczególnych kompetencjach określonych w kodeksie gminnym
Odpowiedzialny za profesjonalne przygotowywanie uchwał rady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660" y="6110655"/>
            <a:ext cx="1990398" cy="41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991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903" y="7311846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1814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85726" y="7307182"/>
            <a:ext cx="369332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381230" y="5678865"/>
            <a:ext cx="2299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loess-project.eu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3991" y="5215611"/>
            <a:ext cx="339241" cy="33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853323" y="5279869"/>
            <a:ext cx="1512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Projekt LOESS</a:t>
            </a:r>
            <a:endParaRPr sz="10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86343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1386" y="85908"/>
            <a:ext cx="114333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476223" y="729426"/>
            <a:ext cx="611345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" sz="2800" b="1" dirty="0">
                <a:solidFill>
                  <a:srgbClr val="5A312D"/>
                </a:solidFill>
                <a:latin typeface="Calibri" panose="020F0502020204030204" pitchFamily="34" charset="0"/>
                <a:ea typeface="Bebas Neue"/>
                <a:cs typeface="Calibri" panose="020F0502020204030204" pitchFamily="34" charset="0"/>
                <a:sym typeface="Bebas Neue"/>
              </a:rPr>
              <a:t>Kluby radnych i komisje w symulacji</a:t>
            </a:r>
            <a:endParaRPr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638" y="2041830"/>
            <a:ext cx="1100442" cy="147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660" y="6110655"/>
            <a:ext cx="1990398" cy="41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991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903" y="7311846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1814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85726" y="7307182"/>
            <a:ext cx="369332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381230" y="5678865"/>
            <a:ext cx="2299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loess-project.eu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3991" y="5215611"/>
            <a:ext cx="339241" cy="33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853323" y="5279869"/>
            <a:ext cx="1512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Projekt LOESS</a:t>
            </a:r>
            <a:endParaRPr sz="10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555112" y="1577171"/>
            <a:ext cx="6096000" cy="347787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342900" indent="-342900"/>
            <a:r>
              <a:rPr lang="pl" altLang="de-DE" sz="2000" b="1" dirty="0">
                <a:latin typeface="Tahoma"/>
              </a:rPr>
              <a:t>Ugrupowania</a:t>
            </a:r>
            <a:r>
              <a:rPr lang="pl" altLang="de-DE" sz="2000" dirty="0">
                <a:latin typeface="Tahoma"/>
              </a:rPr>
              <a:t>:
Socjalistyczna Partia Pracowników Niemiec SAD (SAD)
Chrześcijańska Partia Ludowa (CVP)
Lista Ekologiczna (ÖL)
Liberalna Partia Niemiec (LPD) 
</a:t>
            </a:r>
          </a:p>
          <a:p>
            <a:pPr marL="342900" indent="-342900"/>
            <a:r>
              <a:rPr lang="pl" altLang="de-DE" sz="2000" b="1" dirty="0">
                <a:latin typeface="Tahoma"/>
              </a:rPr>
              <a:t>Koalicja</a:t>
            </a:r>
            <a:r>
              <a:rPr lang="pl" altLang="de-DE" sz="2000" dirty="0">
                <a:latin typeface="Tahoma"/>
              </a:rPr>
              <a:t>: SAD i ÖL
</a:t>
            </a:r>
          </a:p>
          <a:p>
            <a:pPr marL="342900" indent="-342900"/>
            <a:r>
              <a:rPr lang="pl" altLang="de-DE" sz="2000" b="1" dirty="0">
                <a:latin typeface="Tahoma"/>
              </a:rPr>
              <a:t>Komisje</a:t>
            </a:r>
            <a:r>
              <a:rPr lang="pl" altLang="de-DE" sz="2000" dirty="0">
                <a:latin typeface="Tahoma"/>
              </a:rPr>
              <a:t>:
Komisja ds. planowania i środowiska
Komisja główna</a:t>
            </a:r>
            <a:endParaRPr lang="de-DE" altLang="de-DE" sz="2000" dirty="0">
              <a:latin typeface="Tahoma"/>
            </a:endParaRPr>
          </a:p>
        </p:txBody>
      </p:sp>
      <p:pic>
        <p:nvPicPr>
          <p:cNvPr id="41" name="Picture 16" descr="MCj0252523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9713" y="1695661"/>
            <a:ext cx="450850" cy="496887"/>
          </a:xfrm>
          <a:prstGeom prst="rect">
            <a:avLst/>
          </a:prstGeom>
          <a:noFill/>
        </p:spPr>
      </p:pic>
      <p:grpSp>
        <p:nvGrpSpPr>
          <p:cNvPr id="5" name="Gruppieren 4"/>
          <p:cNvGrpSpPr/>
          <p:nvPr/>
        </p:nvGrpSpPr>
        <p:grpSpPr>
          <a:xfrm>
            <a:off x="9335275" y="3470260"/>
            <a:ext cx="1000125" cy="360363"/>
            <a:chOff x="7274436" y="3997717"/>
            <a:chExt cx="1000125" cy="360363"/>
          </a:xfrm>
        </p:grpSpPr>
        <p:pic>
          <p:nvPicPr>
            <p:cNvPr id="47" name="Picture 18" descr="LPD globu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274436" y="3997717"/>
              <a:ext cx="360362" cy="360363"/>
            </a:xfrm>
            <a:prstGeom prst="rect">
              <a:avLst/>
            </a:prstGeom>
            <a:solidFill>
              <a:srgbClr val="FFCC00">
                <a:alpha val="81175"/>
              </a:srgbClr>
            </a:solidFill>
          </p:spPr>
        </p:pic>
        <p:sp>
          <p:nvSpPr>
            <p:cNvPr id="48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7779261" y="3997717"/>
              <a:ext cx="495300" cy="3333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de-DE" sz="3600" kern="10" dirty="0"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LPD</a:t>
              </a:r>
            </a:p>
          </p:txBody>
        </p:sp>
      </p:grpSp>
      <p:sp>
        <p:nvSpPr>
          <p:cNvPr id="49" name="WordArt 22"/>
          <p:cNvSpPr>
            <a:spLocks noChangeArrowheads="1" noChangeShapeType="1" noTextEdit="1"/>
          </p:cNvSpPr>
          <p:nvPr/>
        </p:nvSpPr>
        <p:spPr bwMode="auto">
          <a:xfrm>
            <a:off x="9384336" y="2944634"/>
            <a:ext cx="447675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2400" kern="10" dirty="0">
                <a:ln w="12700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ÖL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9345063" y="2359106"/>
            <a:ext cx="1028804" cy="553935"/>
            <a:chOff x="7198132" y="2675444"/>
            <a:chExt cx="1028804" cy="553935"/>
          </a:xfrm>
        </p:grpSpPr>
        <p:grpSp>
          <p:nvGrpSpPr>
            <p:cNvPr id="42" name="Group 6"/>
            <p:cNvGrpSpPr>
              <a:grpSpLocks noChangeAspect="1"/>
            </p:cNvGrpSpPr>
            <p:nvPr/>
          </p:nvGrpSpPr>
          <p:grpSpPr bwMode="auto">
            <a:xfrm>
              <a:off x="7220461" y="2675444"/>
              <a:ext cx="1006475" cy="514350"/>
              <a:chOff x="2198" y="1808"/>
              <a:chExt cx="7200" cy="3966"/>
            </a:xfrm>
          </p:grpSpPr>
          <p:sp>
            <p:nvSpPr>
              <p:cNvPr id="43" name="AutoShape 7"/>
              <p:cNvSpPr>
                <a:spLocks noChangeAspect="1" noChangeArrowheads="1"/>
              </p:cNvSpPr>
              <p:nvPr/>
            </p:nvSpPr>
            <p:spPr bwMode="auto">
              <a:xfrm>
                <a:off x="2198" y="1808"/>
                <a:ext cx="7200" cy="3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Univers 55 Roman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Univers 55 Roman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4" name="Rectangle 8"/>
              <p:cNvSpPr>
                <a:spLocks noChangeArrowheads="1"/>
              </p:cNvSpPr>
              <p:nvPr/>
            </p:nvSpPr>
            <p:spPr bwMode="auto">
              <a:xfrm>
                <a:off x="2198" y="1808"/>
                <a:ext cx="2400" cy="3947"/>
              </a:xfrm>
              <a:prstGeom prst="rect">
                <a:avLst/>
              </a:prstGeom>
              <a:gradFill rotWithShape="1">
                <a:gsLst>
                  <a:gs pos="0">
                    <a:srgbClr val="C2C2C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Univers 55 Roman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Univers 55 Roman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9pPr>
              </a:lstStyle>
              <a:p>
                <a:pPr algn="l"/>
                <a:endParaRPr lang="de-DE" altLang="de-DE" sz="1400" b="1">
                  <a:latin typeface="Arial" panose="020B0604020202020204" pitchFamily="34" charset="0"/>
                </a:endParaRPr>
              </a:p>
              <a:p>
                <a:pPr algn="l"/>
                <a:endParaRPr lang="de-DE" altLang="de-DE" sz="1600" b="1"/>
              </a:p>
            </p:txBody>
          </p:sp>
          <p:sp>
            <p:nvSpPr>
              <p:cNvPr id="45" name="Rectangle 9"/>
              <p:cNvSpPr>
                <a:spLocks noChangeArrowheads="1"/>
              </p:cNvSpPr>
              <p:nvPr/>
            </p:nvSpPr>
            <p:spPr bwMode="auto">
              <a:xfrm>
                <a:off x="6998" y="3537"/>
                <a:ext cx="2400" cy="2179"/>
              </a:xfrm>
              <a:prstGeom prst="rect">
                <a:avLst/>
              </a:prstGeom>
              <a:gradFill rotWithShape="1">
                <a:gsLst>
                  <a:gs pos="0">
                    <a:srgbClr val="C2C2C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Univers 55 Roman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Univers 55 Roman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9pPr>
              </a:lstStyle>
              <a:p>
                <a:pPr algn="l"/>
                <a:endParaRPr lang="de-DE" altLang="de-DE" sz="1600"/>
              </a:p>
            </p:txBody>
          </p:sp>
          <p:sp>
            <p:nvSpPr>
              <p:cNvPr id="46" name="Rectangle 10"/>
              <p:cNvSpPr>
                <a:spLocks noChangeArrowheads="1"/>
              </p:cNvSpPr>
              <p:nvPr/>
            </p:nvSpPr>
            <p:spPr bwMode="auto">
              <a:xfrm>
                <a:off x="4598" y="2672"/>
                <a:ext cx="2400" cy="3078"/>
              </a:xfrm>
              <a:prstGeom prst="rect">
                <a:avLst/>
              </a:prstGeom>
              <a:gradFill rotWithShape="1">
                <a:gsLst>
                  <a:gs pos="0">
                    <a:srgbClr val="C2C2C2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Univers 55 Roman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Univers 55 Roman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9pPr>
              </a:lstStyle>
              <a:p>
                <a:pPr algn="l"/>
                <a:endParaRPr lang="de-DE" altLang="de-DE" sz="16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7198132" y="2892829"/>
              <a:ext cx="960175" cy="336550"/>
              <a:chOff x="5989900" y="2924175"/>
              <a:chExt cx="960175" cy="336550"/>
            </a:xfrm>
          </p:grpSpPr>
          <p:sp>
            <p:nvSpPr>
              <p:cNvPr id="50" name="Text Box 12"/>
              <p:cNvSpPr txBox="1">
                <a:spLocks noChangeArrowheads="1"/>
              </p:cNvSpPr>
              <p:nvPr/>
            </p:nvSpPr>
            <p:spPr bwMode="auto">
              <a:xfrm>
                <a:off x="6372225" y="2924175"/>
                <a:ext cx="2159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Univers 55 Roman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Univers 55 Roman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9pPr>
              </a:lstStyle>
              <a:p>
                <a:r>
                  <a:rPr lang="de-DE" altLang="de-DE" sz="1600" b="1"/>
                  <a:t>V</a:t>
                </a:r>
              </a:p>
            </p:txBody>
          </p:sp>
          <p:sp>
            <p:nvSpPr>
              <p:cNvPr id="51" name="Text Box 14"/>
              <p:cNvSpPr txBox="1">
                <a:spLocks noChangeArrowheads="1"/>
              </p:cNvSpPr>
              <p:nvPr/>
            </p:nvSpPr>
            <p:spPr bwMode="auto">
              <a:xfrm>
                <a:off x="6732588" y="2924175"/>
                <a:ext cx="217487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Univers 55 Roman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Univers 55 Roman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9pPr>
              </a:lstStyle>
              <a:p>
                <a:r>
                  <a:rPr lang="de-DE" altLang="de-DE" sz="1600" b="1"/>
                  <a:t>P</a:t>
                </a:r>
              </a:p>
            </p:txBody>
          </p:sp>
          <p:sp>
            <p:nvSpPr>
              <p:cNvPr id="52" name="Text Box 15"/>
              <p:cNvSpPr txBox="1">
                <a:spLocks noChangeArrowheads="1"/>
              </p:cNvSpPr>
              <p:nvPr/>
            </p:nvSpPr>
            <p:spPr bwMode="auto">
              <a:xfrm>
                <a:off x="5989900" y="2924175"/>
                <a:ext cx="28892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Univers 55 Roman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Univers 55 Roman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Univers 55 Roman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Univers 55 Roman" charset="0"/>
                  </a:defRPr>
                </a:lvl9pPr>
              </a:lstStyle>
              <a:p>
                <a:r>
                  <a:rPr lang="de-DE" altLang="de-DE" sz="1600" b="1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578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7288" y="0"/>
            <a:ext cx="114333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374372" y="1033695"/>
            <a:ext cx="777704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" sz="2800" b="1" dirty="0">
                <a:solidFill>
                  <a:srgbClr val="5A312D"/>
                </a:solidFill>
                <a:latin typeface="Calibri" panose="020F0502020204030204" pitchFamily="34" charset="0"/>
                <a:ea typeface="Bebas Neue"/>
                <a:cs typeface="Calibri" panose="020F0502020204030204" pitchFamily="34" charset="0"/>
                <a:sym typeface="Bebas Neue"/>
              </a:rPr>
              <a:t>Członkowie Rady pełniący specjalne funkcje</a:t>
            </a:r>
            <a:endParaRPr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638" y="2041830"/>
            <a:ext cx="1100442" cy="147307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469787" y="1738463"/>
            <a:ext cx="6188563" cy="476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eaLnBrk="1" hangingPunct="1">
              <a:lnSpc>
                <a:spcPct val="110000"/>
              </a:lnSpc>
              <a:buClr>
                <a:schemeClr val="tx1"/>
              </a:buClr>
              <a:tabLst/>
            </a:pPr>
            <a:r>
              <a:rPr lang="pl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Burmistrz</a:t>
            </a:r>
          </a:p>
          <a:p>
            <a:pPr marL="285750" indent="-285750" eaLnBrk="1" hangingPunct="1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l" alt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Przewodniczący Rady i Komisji głównej
Dba o sprawny i terminowy przebieg dyskusji</a:t>
            </a:r>
          </a:p>
          <a:p>
            <a:pPr marL="285750" indent="-285750" eaLnBrk="1" hangingPunct="1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endParaRPr lang="pl" alt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  <a:tabLst/>
            </a:pPr>
            <a:r>
              <a:rPr lang="pl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Przewodniczący klubu radnych</a:t>
            </a:r>
          </a:p>
          <a:p>
            <a:pPr marL="342900" indent="-342900" eaLnBrk="1" hangingPunct="1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l" alt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Zapewnia sprawny i zgodny z harmonogramem przebieg dyskusji w klubie radnych
Osiąganie konsensusu w kwestiach dotyczących celów i strategii
Porozumienia z przewodniczącymi innych klubów radnych</a:t>
            </a:r>
          </a:p>
          <a:p>
            <a:pPr marL="342900" indent="-342900" eaLnBrk="1" hangingPunct="1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endParaRPr lang="pl" alt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  <a:tabLst/>
            </a:pPr>
            <a:r>
              <a:rPr lang="pl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Przewodniczący komisji</a:t>
            </a:r>
          </a:p>
          <a:p>
            <a:pPr marL="342900" indent="-342900" eaLnBrk="1" hangingPunct="1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l" alt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Dba o sprawny i terminowy przebieg dyskusji w komisji
Podsumowuje wyniki obrad w formie zalecenia dotyczącego uchwały</a:t>
            </a:r>
            <a:endParaRPr lang="de-DE" alt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660" y="6110655"/>
            <a:ext cx="1990398" cy="41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991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903" y="7311846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1814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85726" y="7307182"/>
            <a:ext cx="369332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381230" y="5678865"/>
            <a:ext cx="2299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loess-project.eu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3991" y="5215611"/>
            <a:ext cx="339241" cy="33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853323" y="5279869"/>
            <a:ext cx="1512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Projekt LOESS</a:t>
            </a:r>
            <a:endParaRPr sz="10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" name="Picture 13" descr="Rede Fraktionsvorsitzend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229117" y="371639"/>
            <a:ext cx="1657819" cy="228302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79A0C69-60E3-36E5-FE57-CDAE6B532AB6}"/>
              </a:ext>
            </a:extLst>
          </p:cNvPr>
          <p:cNvSpPr txBox="1"/>
          <p:nvPr/>
        </p:nvSpPr>
        <p:spPr>
          <a:xfrm>
            <a:off x="10115584" y="2683911"/>
            <a:ext cx="1913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Student w roli przewodniczącego komisji. Zdjęcie: Bonn Science Shop</a:t>
            </a:r>
          </a:p>
        </p:txBody>
      </p:sp>
    </p:spTree>
    <p:extLst>
      <p:ext uri="{BB962C8B-B14F-4D97-AF65-F5344CB8AC3E}">
        <p14:creationId xmlns:p14="http://schemas.microsoft.com/office/powerpoint/2010/main" val="195395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7288" y="0"/>
            <a:ext cx="114333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537658" y="1337062"/>
            <a:ext cx="777704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" sz="2800" b="1" dirty="0">
                <a:solidFill>
                  <a:srgbClr val="5A312D"/>
                </a:solidFill>
                <a:latin typeface="Calibri" panose="020F0502020204030204" pitchFamily="34" charset="0"/>
                <a:ea typeface="Bebas Neue"/>
                <a:cs typeface="Calibri" panose="020F0502020204030204" pitchFamily="34" charset="0"/>
                <a:sym typeface="Bebas Neue"/>
              </a:rPr>
              <a:t>Harmonogram symulacji</a:t>
            </a:r>
            <a:endParaRPr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638" y="2041830"/>
            <a:ext cx="1100442" cy="147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660" y="6110655"/>
            <a:ext cx="1990398" cy="41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991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903" y="7311846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1814" y="7309514"/>
            <a:ext cx="36933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85726" y="7307182"/>
            <a:ext cx="369332" cy="36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381230" y="5678865"/>
            <a:ext cx="22991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loess-project.eu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3991" y="5215611"/>
            <a:ext cx="339241" cy="339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853323" y="5279869"/>
            <a:ext cx="1512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Projekt LOESS</a:t>
            </a:r>
            <a:endParaRPr sz="10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>
          <a:xfrm>
            <a:off x="3537658" y="2065321"/>
            <a:ext cx="6635750" cy="468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l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tabLst>
                <a:tab pos="2511425" algn="l"/>
              </a:tabLst>
            </a:pPr>
            <a:r>
              <a:rPr lang="pl" alt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09:30–09:50 	Czytanie
09:50–10:30 	Pierwsze posiedzenie klubu parlamentarnego
10:30–10:40	Przerwa
10:40–10:50 	Pierwsze posiedzenie Rady
10:50–11:50 	Prace komisji
11:50–12:20 	Drugie posiedzenie klubu parlamentarnego
12:20–12:30 	Przerwa
12:30–12:50 	Drugie posiedzenie Rady
12:50–13:10 	Podsumowanie</a:t>
            </a:r>
            <a:endParaRPr lang="de-DE" alt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5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1178159"/>
            <a:ext cx="12195662" cy="813044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5122084" y="3866661"/>
            <a:ext cx="19478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DALSZE INFORMACJE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4565461" y="4382417"/>
            <a:ext cx="3061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loess-project.eu</a:t>
            </a:r>
            <a:endParaRPr/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9378" y="4775062"/>
            <a:ext cx="293242" cy="293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 rotWithShape="1">
          <a:blip r:embed="rId5">
            <a:alphaModFix/>
          </a:blip>
          <a:srcRect r="69953"/>
          <a:stretch/>
        </p:blipFill>
        <p:spPr>
          <a:xfrm>
            <a:off x="6340466" y="5986257"/>
            <a:ext cx="425460" cy="29735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3808682" y="6358142"/>
            <a:ext cx="4574629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l" sz="1000">
                <a:solidFill>
                  <a:schemeClr val="bg1"/>
                </a:solidFill>
                <a:ea typeface="Verdana"/>
                <a:sym typeface="Poppins"/>
              </a:rPr>
              <a:t>LOESS otrzymał dofinansowanie z programu badań i innowacji Unii Europejskiej "Horyzont Europa" na podstawie umowy grantowej nr 101112707</a:t>
            </a:r>
          </a:p>
          <a:p>
            <a:pPr algn="ctr"/>
            <a:endParaRPr lang="es-ES" sz="700">
              <a:solidFill>
                <a:srgbClr val="FFFFFF"/>
              </a:solidFill>
              <a:latin typeface="Poppins"/>
              <a:ea typeface="Verdana"/>
              <a:cs typeface="Poppins"/>
            </a:endParaRPr>
          </a:p>
          <a:p>
            <a:pPr algn="ctr"/>
            <a:br>
              <a:rPr lang="en-US"/>
            </a:br>
            <a:endParaRPr lang="pl"/>
          </a:p>
        </p:txBody>
      </p:sp>
      <p:pic>
        <p:nvPicPr>
          <p:cNvPr id="167" name="Google Shape;16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53187" y="6007866"/>
            <a:ext cx="1072909" cy="283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"/>
          <p:cNvSpPr txBox="1"/>
          <p:nvPr/>
        </p:nvSpPr>
        <p:spPr>
          <a:xfrm>
            <a:off x="5339969" y="5112157"/>
            <a:ext cx="15120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Projekt LOESS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B5529B691B194C972332E7D0D0E597" ma:contentTypeVersion="15" ma:contentTypeDescription="Create a new document." ma:contentTypeScope="" ma:versionID="de8527c2bebc75a356c211d6f92a7154">
  <xsd:schema xmlns:xsd="http://www.w3.org/2001/XMLSchema" xmlns:xs="http://www.w3.org/2001/XMLSchema" xmlns:p="http://schemas.microsoft.com/office/2006/metadata/properties" xmlns:ns2="664392dc-dad9-45cc-9b02-6ff2a8be1f79" xmlns:ns3="49b9c972-6c78-424e-8500-a22f256d764b" targetNamespace="http://schemas.microsoft.com/office/2006/metadata/properties" ma:root="true" ma:fieldsID="4b97f35892b16ea83cdd99b05fa9efac" ns2:_="" ns3:_="">
    <xsd:import namespace="664392dc-dad9-45cc-9b02-6ff2a8be1f79"/>
    <xsd:import namespace="49b9c972-6c78-424e-8500-a22f256d76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392dc-dad9-45cc-9b02-6ff2a8be1f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434b1e2-08d8-4d9f-bb99-4dcd3b0f2a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9c972-6c78-424e-8500-a22f256d764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9ee07c4-518d-4055-84c8-5ef84dd127d8}" ma:internalName="TaxCatchAll" ma:showField="CatchAllData" ma:web="49b9c972-6c78-424e-8500-a22f256d76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64392dc-dad9-45cc-9b02-6ff2a8be1f79" xsi:nil="true"/>
    <TaxCatchAll xmlns="49b9c972-6c78-424e-8500-a22f256d764b" xsi:nil="true"/>
    <lcf76f155ced4ddcb4097134ff3c332f xmlns="664392dc-dad9-45cc-9b02-6ff2a8be1f7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34F0EC-91B7-48E3-93A2-1D717571EBED}"/>
</file>

<file path=customXml/itemProps2.xml><?xml version="1.0" encoding="utf-8"?>
<ds:datastoreItem xmlns:ds="http://schemas.openxmlformats.org/officeDocument/2006/customXml" ds:itemID="{87D051B0-EA48-4DDE-A4DC-1BEE7C330C16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49b9c972-6c78-424e-8500-a22f256d764b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64392dc-dad9-45cc-9b02-6ff2a8be1f79"/>
  </ds:schemaRefs>
</ds:datastoreItem>
</file>

<file path=customXml/itemProps3.xml><?xml version="1.0" encoding="utf-8"?>
<ds:datastoreItem xmlns:ds="http://schemas.openxmlformats.org/officeDocument/2006/customXml" ds:itemID="{57B983C7-40C8-4DEA-ABC3-4F9F3DBEE5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781</Words>
  <Application>Microsoft Office PowerPoint</Application>
  <PresentationFormat>Widescreen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Wingdings</vt:lpstr>
      <vt:lpstr>Tahoma</vt:lpstr>
      <vt:lpstr>Arial</vt:lpstr>
      <vt:lpstr>Bebas Neue</vt:lpstr>
      <vt:lpstr>Poppins</vt:lpstr>
      <vt:lpstr>Verdana</vt:lpstr>
      <vt:lpstr>Arial Black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PowerPoint</dc:title>
  <dc:creator>Jiménez, Israel</dc:creator>
  <cp:lastModifiedBy>Christina Makarona</cp:lastModifiedBy>
  <cp:revision>46</cp:revision>
  <dcterms:created xsi:type="dcterms:W3CDTF">2023-07-31T09:53:39Z</dcterms:created>
  <dcterms:modified xsi:type="dcterms:W3CDTF">2026-04-24T08:58:18Z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0x0101004CB5529B691B194C972332E7D0D0E597</vt:lpwstr>
  </property>
  <property fmtid="{D5CDD505-2E9C-101B-9397-08002B2CF9AE}" pid="3" name="Order">
    <vt:r8>1485800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