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728" r:id="rId6"/>
    <p:sldMasterId id="2147483740" r:id="rId7"/>
  </p:sldMasterIdLst>
  <p:notesMasterIdLst>
    <p:notesMasterId r:id="rId27"/>
  </p:notesMasterIdLst>
  <p:handoutMasterIdLst>
    <p:handoutMasterId r:id="rId28"/>
  </p:handoutMasterIdLst>
  <p:sldIdLst>
    <p:sldId id="256" r:id="rId8"/>
    <p:sldId id="1526" r:id="rId9"/>
    <p:sldId id="258" r:id="rId10"/>
    <p:sldId id="262" r:id="rId11"/>
    <p:sldId id="266" r:id="rId12"/>
    <p:sldId id="1508" r:id="rId13"/>
    <p:sldId id="1518" r:id="rId14"/>
    <p:sldId id="1525" r:id="rId15"/>
    <p:sldId id="260" r:id="rId16"/>
    <p:sldId id="1523" r:id="rId17"/>
    <p:sldId id="1516" r:id="rId18"/>
    <p:sldId id="1509" r:id="rId19"/>
    <p:sldId id="1505" r:id="rId20"/>
    <p:sldId id="1506" r:id="rId21"/>
    <p:sldId id="1521" r:id="rId22"/>
    <p:sldId id="1520" r:id="rId23"/>
    <p:sldId id="1522" r:id="rId24"/>
    <p:sldId id="1529" r:id="rId25"/>
    <p:sldId id="259" r:id="rId2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B08E"/>
    <a:srgbClr val="0CAF8F"/>
    <a:srgbClr val="5A31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6EF785-6BFB-807D-4607-2C3535F8B94B}" v="3" dt="2026-02-11T09:35:59.607"/>
    <p1510:client id="{9BA0FD80-60A1-6D60-46ED-7AA161526E9E}" v="6" dt="2026-02-11T10:22:09.976"/>
    <p1510:client id="{F946F97C-9E9E-A179-6CD2-E3E4CC224152}" v="172" dt="2026-02-11T10:11:26.6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svg"/><Relationship Id="rId1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svg"/><Relationship Id="rId1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C5D67E-3712-4024-A96A-F41CCEFBDC1D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pl"/>
        </a:p>
      </dgm:t>
    </dgm:pt>
    <dgm:pt modelId="{5D6ECF64-533F-449B-BACA-D336FB9DD6FE}">
      <dgm:prSet/>
      <dgm:spPr/>
      <dgm:t>
        <a:bodyPr/>
        <a:lstStyle/>
        <a:p>
          <a:pPr>
            <a:defRPr cap="all"/>
          </a:pPr>
          <a:r>
            <a:rPr lang="pl" b="0"/>
            <a:t>Będziesz mieć okazję </a:t>
          </a:r>
          <a:r>
            <a:rPr lang="pl" b="1"/>
            <a:t>oszacować swoją dotychczasową wiedzę i wyznaczyć sobie indywidualne cele nauczania na tę sesję</a:t>
          </a:r>
          <a:endParaRPr lang="pl"/>
        </a:p>
      </dgm:t>
    </dgm:pt>
    <dgm:pt modelId="{ABCD0569-5F59-4679-A902-ED862D172BAD}" type="parTrans" cxnId="{50039431-E809-4121-A43A-B72E90238416}">
      <dgm:prSet/>
      <dgm:spPr/>
      <dgm:t>
        <a:bodyPr/>
        <a:lstStyle/>
        <a:p>
          <a:endParaRPr lang="pl"/>
        </a:p>
      </dgm:t>
    </dgm:pt>
    <dgm:pt modelId="{D9073343-6A03-4665-89AC-2D7CCAB27717}" type="sibTrans" cxnId="{50039431-E809-4121-A43A-B72E90238416}">
      <dgm:prSet/>
      <dgm:spPr/>
      <dgm:t>
        <a:bodyPr/>
        <a:lstStyle/>
        <a:p>
          <a:endParaRPr lang="pl"/>
        </a:p>
      </dgm:t>
    </dgm:pt>
    <dgm:pt modelId="{EB6543F6-FC19-4C4E-9E7F-78260725EC74}">
      <dgm:prSet/>
      <dgm:spPr/>
      <dgm:t>
        <a:bodyPr/>
        <a:lstStyle/>
        <a:p>
          <a:pPr>
            <a:defRPr cap="all"/>
          </a:pPr>
          <a:r>
            <a:rPr lang="pl" b="0"/>
            <a:t>Będziesz potrafił </a:t>
          </a:r>
          <a:r>
            <a:rPr lang="pl" b="1"/>
            <a:t>opisać główne zasady współpracy partnerskiej</a:t>
          </a:r>
        </a:p>
      </dgm:t>
    </dgm:pt>
    <dgm:pt modelId="{96B97709-A8BF-4D94-A086-4E8BBE589E09}" type="parTrans" cxnId="{2E4EB444-232E-4897-AF49-7B973F0615B7}">
      <dgm:prSet/>
      <dgm:spPr/>
      <dgm:t>
        <a:bodyPr/>
        <a:lstStyle/>
        <a:p>
          <a:endParaRPr lang="pl"/>
        </a:p>
      </dgm:t>
    </dgm:pt>
    <dgm:pt modelId="{2D787332-EE22-4714-B808-D80497B3700C}" type="sibTrans" cxnId="{2E4EB444-232E-4897-AF49-7B973F0615B7}">
      <dgm:prSet/>
      <dgm:spPr/>
      <dgm:t>
        <a:bodyPr/>
        <a:lstStyle/>
        <a:p>
          <a:endParaRPr lang="pl"/>
        </a:p>
      </dgm:t>
    </dgm:pt>
    <dgm:pt modelId="{53556E0E-4112-4E30-ABB6-F31A18B7A1EB}">
      <dgm:prSet/>
      <dgm:spPr/>
      <dgm:t>
        <a:bodyPr/>
        <a:lstStyle/>
        <a:p>
          <a:pPr>
            <a:defRPr cap="all"/>
          </a:pPr>
          <a:r>
            <a:rPr lang="pl" b="0"/>
            <a:t>Okryjesz, </a:t>
          </a:r>
          <a:r>
            <a:rPr lang="pl" b="1"/>
            <a:t>w jaki sposób rzeczywisty problem związany z glebą można przekształcić w pytanie badawcze</a:t>
          </a:r>
          <a:endParaRPr lang="pl"/>
        </a:p>
      </dgm:t>
    </dgm:pt>
    <dgm:pt modelId="{AC689F8D-36A8-4062-B691-1F49FDFB859F}" type="parTrans" cxnId="{6AE6FC46-F1DC-4A61-8984-7D31A41AA43B}">
      <dgm:prSet/>
      <dgm:spPr/>
      <dgm:t>
        <a:bodyPr/>
        <a:lstStyle/>
        <a:p>
          <a:endParaRPr lang="pl"/>
        </a:p>
      </dgm:t>
    </dgm:pt>
    <dgm:pt modelId="{45EB7737-BBA4-40AF-9704-B400B0CD55E8}" type="sibTrans" cxnId="{6AE6FC46-F1DC-4A61-8984-7D31A41AA43B}">
      <dgm:prSet/>
      <dgm:spPr/>
      <dgm:t>
        <a:bodyPr/>
        <a:lstStyle/>
        <a:p>
          <a:endParaRPr lang="pl"/>
        </a:p>
      </dgm:t>
    </dgm:pt>
    <dgm:pt modelId="{1F089C3A-1018-461D-AD67-3251EA92980C}" type="pres">
      <dgm:prSet presAssocID="{CBC5D67E-3712-4024-A96A-F41CCEFBDC1D}" presName="root" presStyleCnt="0">
        <dgm:presLayoutVars>
          <dgm:dir/>
          <dgm:resizeHandles val="exact"/>
        </dgm:presLayoutVars>
      </dgm:prSet>
      <dgm:spPr/>
    </dgm:pt>
    <dgm:pt modelId="{A4240A76-4A84-4918-92FD-94B741BBD822}" type="pres">
      <dgm:prSet presAssocID="{5D6ECF64-533F-449B-BACA-D336FB9DD6FE}" presName="compNode" presStyleCnt="0"/>
      <dgm:spPr/>
    </dgm:pt>
    <dgm:pt modelId="{E07814BD-BB81-4DEC-BCB7-5BC0F0E3DCEC}" type="pres">
      <dgm:prSet presAssocID="{5D6ECF64-533F-449B-BACA-D336FB9DD6FE}" presName="iconBgRect" presStyleLbl="bgShp" presStyleIdx="0" presStyleCnt="3"/>
      <dgm:spPr/>
    </dgm:pt>
    <dgm:pt modelId="{4F944105-A7FC-4EF1-85CB-0903E388A0BC}" type="pres">
      <dgm:prSet presAssocID="{5D6ECF64-533F-449B-BACA-D336FB9DD6FE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A4B62BE-71C1-481A-AD6A-995C668417A7}" type="pres">
      <dgm:prSet presAssocID="{5D6ECF64-533F-449B-BACA-D336FB9DD6FE}" presName="spaceRect" presStyleCnt="0"/>
      <dgm:spPr/>
    </dgm:pt>
    <dgm:pt modelId="{79E99C6B-A59E-414F-B59E-798D6E56453F}" type="pres">
      <dgm:prSet presAssocID="{5D6ECF64-533F-449B-BACA-D336FB9DD6FE}" presName="textRect" presStyleLbl="revTx" presStyleIdx="0" presStyleCnt="3">
        <dgm:presLayoutVars>
          <dgm:chMax val="1"/>
          <dgm:chPref val="1"/>
        </dgm:presLayoutVars>
      </dgm:prSet>
      <dgm:spPr/>
    </dgm:pt>
    <dgm:pt modelId="{245623A1-E13E-45F8-9D5C-3942F9AA025B}" type="pres">
      <dgm:prSet presAssocID="{D9073343-6A03-4665-89AC-2D7CCAB27717}" presName="sibTrans" presStyleCnt="0"/>
      <dgm:spPr/>
    </dgm:pt>
    <dgm:pt modelId="{B0E82C74-D0C1-445F-9F09-FAB11DCF175D}" type="pres">
      <dgm:prSet presAssocID="{EB6543F6-FC19-4C4E-9E7F-78260725EC74}" presName="compNode" presStyleCnt="0"/>
      <dgm:spPr/>
    </dgm:pt>
    <dgm:pt modelId="{0165744D-3074-4D86-9B01-56F904AFCD83}" type="pres">
      <dgm:prSet presAssocID="{EB6543F6-FC19-4C4E-9E7F-78260725EC74}" presName="iconBgRect" presStyleLbl="bgShp" presStyleIdx="1" presStyleCnt="3"/>
      <dgm:spPr/>
    </dgm:pt>
    <dgm:pt modelId="{1723B5ED-95B6-4EFA-9C73-9DD00ABC0247}" type="pres">
      <dgm:prSet presAssocID="{EB6543F6-FC19-4C4E-9E7F-78260725EC74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A3EC77C2-1064-4263-9FB1-053716702519}" type="pres">
      <dgm:prSet presAssocID="{EB6543F6-FC19-4C4E-9E7F-78260725EC74}" presName="spaceRect" presStyleCnt="0"/>
      <dgm:spPr/>
    </dgm:pt>
    <dgm:pt modelId="{65E86969-5B37-4DF4-86A5-793B121D1B66}" type="pres">
      <dgm:prSet presAssocID="{EB6543F6-FC19-4C4E-9E7F-78260725EC74}" presName="textRect" presStyleLbl="revTx" presStyleIdx="1" presStyleCnt="3">
        <dgm:presLayoutVars>
          <dgm:chMax val="1"/>
          <dgm:chPref val="1"/>
        </dgm:presLayoutVars>
      </dgm:prSet>
      <dgm:spPr/>
    </dgm:pt>
    <dgm:pt modelId="{DF541824-6040-4C5C-8337-95AC42296EF4}" type="pres">
      <dgm:prSet presAssocID="{2D787332-EE22-4714-B808-D80497B3700C}" presName="sibTrans" presStyleCnt="0"/>
      <dgm:spPr/>
    </dgm:pt>
    <dgm:pt modelId="{D3E0DB24-92C2-49C4-B7E2-17B714A7D373}" type="pres">
      <dgm:prSet presAssocID="{53556E0E-4112-4E30-ABB6-F31A18B7A1EB}" presName="compNode" presStyleCnt="0"/>
      <dgm:spPr/>
    </dgm:pt>
    <dgm:pt modelId="{4987A434-EA25-4F54-A956-C567C33CD50E}" type="pres">
      <dgm:prSet presAssocID="{53556E0E-4112-4E30-ABB6-F31A18B7A1EB}" presName="iconBgRect" presStyleLbl="bgShp" presStyleIdx="2" presStyleCnt="3"/>
      <dgm:spPr/>
    </dgm:pt>
    <dgm:pt modelId="{939C35FC-09CF-4A89-BFE4-AA370FEEC3EE}" type="pres">
      <dgm:prSet presAssocID="{53556E0E-4112-4E30-ABB6-F31A18B7A1EB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B6CDE5D5-249D-4E35-AD5E-853D8879981F}" type="pres">
      <dgm:prSet presAssocID="{53556E0E-4112-4E30-ABB6-F31A18B7A1EB}" presName="spaceRect" presStyleCnt="0"/>
      <dgm:spPr/>
    </dgm:pt>
    <dgm:pt modelId="{3F20834E-4373-4E8D-847C-8FEC2089A623}" type="pres">
      <dgm:prSet presAssocID="{53556E0E-4112-4E30-ABB6-F31A18B7A1E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0039431-E809-4121-A43A-B72E90238416}" srcId="{CBC5D67E-3712-4024-A96A-F41CCEFBDC1D}" destId="{5D6ECF64-533F-449B-BACA-D336FB9DD6FE}" srcOrd="0" destOrd="0" parTransId="{ABCD0569-5F59-4679-A902-ED862D172BAD}" sibTransId="{D9073343-6A03-4665-89AC-2D7CCAB27717}"/>
    <dgm:cxn modelId="{4B831636-A427-4A88-B18A-7B3DD6EB3C8D}" type="presOf" srcId="{53556E0E-4112-4E30-ABB6-F31A18B7A1EB}" destId="{3F20834E-4373-4E8D-847C-8FEC2089A623}" srcOrd="0" destOrd="0" presId="urn:microsoft.com/office/officeart/2018/5/layout/IconCircleLabelList"/>
    <dgm:cxn modelId="{2E4EB444-232E-4897-AF49-7B973F0615B7}" srcId="{CBC5D67E-3712-4024-A96A-F41CCEFBDC1D}" destId="{EB6543F6-FC19-4C4E-9E7F-78260725EC74}" srcOrd="1" destOrd="0" parTransId="{96B97709-A8BF-4D94-A086-4E8BBE589E09}" sibTransId="{2D787332-EE22-4714-B808-D80497B3700C}"/>
    <dgm:cxn modelId="{6AE6FC46-F1DC-4A61-8984-7D31A41AA43B}" srcId="{CBC5D67E-3712-4024-A96A-F41CCEFBDC1D}" destId="{53556E0E-4112-4E30-ABB6-F31A18B7A1EB}" srcOrd="2" destOrd="0" parTransId="{AC689F8D-36A8-4062-B691-1F49FDFB859F}" sibTransId="{45EB7737-BBA4-40AF-9704-B400B0CD55E8}"/>
    <dgm:cxn modelId="{C2D50267-0225-4B20-9E51-9FD6235BD1B5}" type="presOf" srcId="{EB6543F6-FC19-4C4E-9E7F-78260725EC74}" destId="{65E86969-5B37-4DF4-86A5-793B121D1B66}" srcOrd="0" destOrd="0" presId="urn:microsoft.com/office/officeart/2018/5/layout/IconCircleLabelList"/>
    <dgm:cxn modelId="{22A51D79-B53D-40F0-882D-315566CF1C1D}" type="presOf" srcId="{CBC5D67E-3712-4024-A96A-F41CCEFBDC1D}" destId="{1F089C3A-1018-461D-AD67-3251EA92980C}" srcOrd="0" destOrd="0" presId="urn:microsoft.com/office/officeart/2018/5/layout/IconCircleLabelList"/>
    <dgm:cxn modelId="{A2BBE0D4-5F73-42AC-A278-43B13100244A}" type="presOf" srcId="{5D6ECF64-533F-449B-BACA-D336FB9DD6FE}" destId="{79E99C6B-A59E-414F-B59E-798D6E56453F}" srcOrd="0" destOrd="0" presId="urn:microsoft.com/office/officeart/2018/5/layout/IconCircleLabelList"/>
    <dgm:cxn modelId="{87D16774-1510-483E-AC09-3B8A34D7C534}" type="presParOf" srcId="{1F089C3A-1018-461D-AD67-3251EA92980C}" destId="{A4240A76-4A84-4918-92FD-94B741BBD822}" srcOrd="0" destOrd="0" presId="urn:microsoft.com/office/officeart/2018/5/layout/IconCircleLabelList"/>
    <dgm:cxn modelId="{C784FAE1-B60D-4B27-BED9-553B272EF84F}" type="presParOf" srcId="{A4240A76-4A84-4918-92FD-94B741BBD822}" destId="{E07814BD-BB81-4DEC-BCB7-5BC0F0E3DCEC}" srcOrd="0" destOrd="0" presId="urn:microsoft.com/office/officeart/2018/5/layout/IconCircleLabelList"/>
    <dgm:cxn modelId="{ABF8BBCB-16D0-4715-B79A-28D17EBA2AD3}" type="presParOf" srcId="{A4240A76-4A84-4918-92FD-94B741BBD822}" destId="{4F944105-A7FC-4EF1-85CB-0903E388A0BC}" srcOrd="1" destOrd="0" presId="urn:microsoft.com/office/officeart/2018/5/layout/IconCircleLabelList"/>
    <dgm:cxn modelId="{56C11CDC-6FC3-41E7-8B75-ED575480F543}" type="presParOf" srcId="{A4240A76-4A84-4918-92FD-94B741BBD822}" destId="{8A4B62BE-71C1-481A-AD6A-995C668417A7}" srcOrd="2" destOrd="0" presId="urn:microsoft.com/office/officeart/2018/5/layout/IconCircleLabelList"/>
    <dgm:cxn modelId="{DC6C6BAF-8F1B-471E-903F-B712DE1E1D58}" type="presParOf" srcId="{A4240A76-4A84-4918-92FD-94B741BBD822}" destId="{79E99C6B-A59E-414F-B59E-798D6E56453F}" srcOrd="3" destOrd="0" presId="urn:microsoft.com/office/officeart/2018/5/layout/IconCircleLabelList"/>
    <dgm:cxn modelId="{DCCF8CA9-1F64-4578-BBEB-116FDF7B062B}" type="presParOf" srcId="{1F089C3A-1018-461D-AD67-3251EA92980C}" destId="{245623A1-E13E-45F8-9D5C-3942F9AA025B}" srcOrd="1" destOrd="0" presId="urn:microsoft.com/office/officeart/2018/5/layout/IconCircleLabelList"/>
    <dgm:cxn modelId="{054E7821-688B-431A-B1ED-B28BEAB20782}" type="presParOf" srcId="{1F089C3A-1018-461D-AD67-3251EA92980C}" destId="{B0E82C74-D0C1-445F-9F09-FAB11DCF175D}" srcOrd="2" destOrd="0" presId="urn:microsoft.com/office/officeart/2018/5/layout/IconCircleLabelList"/>
    <dgm:cxn modelId="{D6E33EBB-130C-46F9-B68C-E39285ECCDCB}" type="presParOf" srcId="{B0E82C74-D0C1-445F-9F09-FAB11DCF175D}" destId="{0165744D-3074-4D86-9B01-56F904AFCD83}" srcOrd="0" destOrd="0" presId="urn:microsoft.com/office/officeart/2018/5/layout/IconCircleLabelList"/>
    <dgm:cxn modelId="{DC66C7A6-3AFA-4C1A-BFA7-664BFF76BE7B}" type="presParOf" srcId="{B0E82C74-D0C1-445F-9F09-FAB11DCF175D}" destId="{1723B5ED-95B6-4EFA-9C73-9DD00ABC0247}" srcOrd="1" destOrd="0" presId="urn:microsoft.com/office/officeart/2018/5/layout/IconCircleLabelList"/>
    <dgm:cxn modelId="{BE2405D1-FB84-471B-A04C-56DFE5E72F5E}" type="presParOf" srcId="{B0E82C74-D0C1-445F-9F09-FAB11DCF175D}" destId="{A3EC77C2-1064-4263-9FB1-053716702519}" srcOrd="2" destOrd="0" presId="urn:microsoft.com/office/officeart/2018/5/layout/IconCircleLabelList"/>
    <dgm:cxn modelId="{2CBF4699-EA1B-45EA-A2C5-B0F40778B58A}" type="presParOf" srcId="{B0E82C74-D0C1-445F-9F09-FAB11DCF175D}" destId="{65E86969-5B37-4DF4-86A5-793B121D1B66}" srcOrd="3" destOrd="0" presId="urn:microsoft.com/office/officeart/2018/5/layout/IconCircleLabelList"/>
    <dgm:cxn modelId="{859BDE2D-2746-4DA2-90A9-AA7A8151FD60}" type="presParOf" srcId="{1F089C3A-1018-461D-AD67-3251EA92980C}" destId="{DF541824-6040-4C5C-8337-95AC42296EF4}" srcOrd="3" destOrd="0" presId="urn:microsoft.com/office/officeart/2018/5/layout/IconCircleLabelList"/>
    <dgm:cxn modelId="{88023090-AA65-4745-A442-32BE5F7AFB32}" type="presParOf" srcId="{1F089C3A-1018-461D-AD67-3251EA92980C}" destId="{D3E0DB24-92C2-49C4-B7E2-17B714A7D373}" srcOrd="4" destOrd="0" presId="urn:microsoft.com/office/officeart/2018/5/layout/IconCircleLabelList"/>
    <dgm:cxn modelId="{0DECE31D-3506-4A82-BC7B-71719A798DDF}" type="presParOf" srcId="{D3E0DB24-92C2-49C4-B7E2-17B714A7D373}" destId="{4987A434-EA25-4F54-A956-C567C33CD50E}" srcOrd="0" destOrd="0" presId="urn:microsoft.com/office/officeart/2018/5/layout/IconCircleLabelList"/>
    <dgm:cxn modelId="{5E34F84D-3CF3-4011-B8DF-D93AAF97CABE}" type="presParOf" srcId="{D3E0DB24-92C2-49C4-B7E2-17B714A7D373}" destId="{939C35FC-09CF-4A89-BFE4-AA370FEEC3EE}" srcOrd="1" destOrd="0" presId="urn:microsoft.com/office/officeart/2018/5/layout/IconCircleLabelList"/>
    <dgm:cxn modelId="{7A3A145D-6143-4982-AEAA-053994213BF9}" type="presParOf" srcId="{D3E0DB24-92C2-49C4-B7E2-17B714A7D373}" destId="{B6CDE5D5-249D-4E35-AD5E-853D8879981F}" srcOrd="2" destOrd="0" presId="urn:microsoft.com/office/officeart/2018/5/layout/IconCircleLabelList"/>
    <dgm:cxn modelId="{AA714496-5987-4E2F-A60B-57760AD8FAFA}" type="presParOf" srcId="{D3E0DB24-92C2-49C4-B7E2-17B714A7D373}" destId="{3F20834E-4373-4E8D-847C-8FEC2089A62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7814BD-BB81-4DEC-BCB7-5BC0F0E3DCEC}">
      <dsp:nvSpPr>
        <dsp:cNvPr id="0" name=""/>
        <dsp:cNvSpPr/>
      </dsp:nvSpPr>
      <dsp:spPr>
        <a:xfrm>
          <a:off x="679050" y="555668"/>
          <a:ext cx="1887187" cy="188718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944105-A7FC-4EF1-85CB-0903E388A0BC}">
      <dsp:nvSpPr>
        <dsp:cNvPr id="0" name=""/>
        <dsp:cNvSpPr/>
      </dsp:nvSpPr>
      <dsp:spPr>
        <a:xfrm>
          <a:off x="1081237" y="957856"/>
          <a:ext cx="1082812" cy="108281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E99C6B-A59E-414F-B59E-798D6E56453F}">
      <dsp:nvSpPr>
        <dsp:cNvPr id="0" name=""/>
        <dsp:cNvSpPr/>
      </dsp:nvSpPr>
      <dsp:spPr>
        <a:xfrm>
          <a:off x="75768" y="3030669"/>
          <a:ext cx="3093750" cy="76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" sz="1100" b="0" kern="1200"/>
            <a:t>Będziesz mieć okazję </a:t>
          </a:r>
          <a:r>
            <a:rPr lang="pl" sz="1100" b="1" kern="1200"/>
            <a:t>oszacować swoją dotychczasową wiedzę i wyznaczyć sobie indywidualne cele nauczania na tę sesję</a:t>
          </a:r>
          <a:endParaRPr lang="pl" sz="1100" kern="1200"/>
        </a:p>
      </dsp:txBody>
      <dsp:txXfrm>
        <a:off x="75768" y="3030669"/>
        <a:ext cx="3093750" cy="765000"/>
      </dsp:txXfrm>
    </dsp:sp>
    <dsp:sp modelId="{0165744D-3074-4D86-9B01-56F904AFCD83}">
      <dsp:nvSpPr>
        <dsp:cNvPr id="0" name=""/>
        <dsp:cNvSpPr/>
      </dsp:nvSpPr>
      <dsp:spPr>
        <a:xfrm>
          <a:off x="4314206" y="555668"/>
          <a:ext cx="1887187" cy="188718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23B5ED-95B6-4EFA-9C73-9DD00ABC0247}">
      <dsp:nvSpPr>
        <dsp:cNvPr id="0" name=""/>
        <dsp:cNvSpPr/>
      </dsp:nvSpPr>
      <dsp:spPr>
        <a:xfrm>
          <a:off x="4716393" y="957856"/>
          <a:ext cx="1082812" cy="108281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E86969-5B37-4DF4-86A5-793B121D1B66}">
      <dsp:nvSpPr>
        <dsp:cNvPr id="0" name=""/>
        <dsp:cNvSpPr/>
      </dsp:nvSpPr>
      <dsp:spPr>
        <a:xfrm>
          <a:off x="3710925" y="3030669"/>
          <a:ext cx="3093750" cy="76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" sz="1100" b="0" kern="1200"/>
            <a:t>Będziesz potrafił </a:t>
          </a:r>
          <a:r>
            <a:rPr lang="pl" sz="1100" b="1" kern="1200"/>
            <a:t>opisać główne zasady współpracy partnerskiej</a:t>
          </a:r>
        </a:p>
      </dsp:txBody>
      <dsp:txXfrm>
        <a:off x="3710925" y="3030669"/>
        <a:ext cx="3093750" cy="765000"/>
      </dsp:txXfrm>
    </dsp:sp>
    <dsp:sp modelId="{4987A434-EA25-4F54-A956-C567C33CD50E}">
      <dsp:nvSpPr>
        <dsp:cNvPr id="0" name=""/>
        <dsp:cNvSpPr/>
      </dsp:nvSpPr>
      <dsp:spPr>
        <a:xfrm>
          <a:off x="7949362" y="555668"/>
          <a:ext cx="1887187" cy="188718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C35FC-09CF-4A89-BFE4-AA370FEEC3EE}">
      <dsp:nvSpPr>
        <dsp:cNvPr id="0" name=""/>
        <dsp:cNvSpPr/>
      </dsp:nvSpPr>
      <dsp:spPr>
        <a:xfrm>
          <a:off x="8351550" y="957856"/>
          <a:ext cx="1082812" cy="108281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20834E-4373-4E8D-847C-8FEC2089A623}">
      <dsp:nvSpPr>
        <dsp:cNvPr id="0" name=""/>
        <dsp:cNvSpPr/>
      </dsp:nvSpPr>
      <dsp:spPr>
        <a:xfrm>
          <a:off x="7346081" y="3030669"/>
          <a:ext cx="3093750" cy="76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" sz="1100" b="0" kern="1200"/>
            <a:t>Okryjesz, </a:t>
          </a:r>
          <a:r>
            <a:rPr lang="pl" sz="1100" b="1" kern="1200"/>
            <a:t>w jaki sposób rzeczywisty problem związany z glebą można przekształcić w pytanie badawcze</a:t>
          </a:r>
          <a:endParaRPr lang="pl" sz="1100" kern="1200"/>
        </a:p>
      </dsp:txBody>
      <dsp:txXfrm>
        <a:off x="7346081" y="3030669"/>
        <a:ext cx="3093750" cy="765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9303873E-1810-4737-04FA-86C305A13E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9F1255F-5409-E18F-B055-6E3942D2D0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697D1F7-B6EA-D6CB-43CF-1BF1E20398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1B0FB-7CDD-40B5-AAE6-88967059A712}" type="slidenum">
              <a:rPr lang="es-ES" smtClean="0"/>
              <a:t>‹#›</a:t>
            </a:fld>
            <a:endParaRPr lang="es-ES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429113E0-7E9F-401A-4931-368396CC8C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3F91B-D909-453C-A218-105FDA291B75}" type="datetimeFigureOut">
              <a:rPr lang="es-ES" smtClean="0"/>
              <a:t>23/04/2026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1233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7137F-47C9-4DB4-8AAA-1F5B57682FAD}" type="datetimeFigureOut">
              <a:rPr lang="en-GB" smtClean="0"/>
              <a:t>23/04/2026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F1D3A-100B-4404-A464-6308881C6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967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EF642-490B-7EDE-EDCD-1E85D87EA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DD7EEA-474C-388E-F31B-623163016F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AF904A-841D-095C-00BC-58B8DEBAA0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D5FBF-FE7B-D20D-B1C9-A99E0077A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1D3A-100B-4404-A464-6308881C694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1220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D3C42-A322-80AD-36EC-7783317B9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941ECF-33D3-E415-E6F5-2E56F0DF86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2E3EFA-4346-5B14-E4EC-B862B9430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B3441-36E7-5DA5-40AB-AAB7712E79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1D3A-100B-4404-A464-6308881C694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7910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1D3A-100B-4404-A464-6308881C694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648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1D3A-100B-4404-A464-6308881C694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37711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1D3A-100B-4404-A464-6308881C694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843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1D3A-100B-4404-A464-6308881C694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386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3F152E-861F-44EA-8170-2875935B9C6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362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1D3A-100B-4404-A464-6308881C694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334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960BE-2C5D-E58D-A09F-2BA9F85C1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2CA1B4-7EFD-AD97-C881-F7829AEEE5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946A06-27CD-80A8-A354-2F8BF389C1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CDB62-964F-5DCB-691C-EE31116BC0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6F1D3A-100B-4404-A464-6308881C69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768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F703B-29D0-5985-6EBA-03524A3AB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518536-7891-BA5F-0749-3D36964D7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58AF9F-6B21-78F8-6B67-AD12A20F3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BB914-B669-1076-D1D7-2A98755D18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1D3A-100B-4404-A464-6308881C694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030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1D3A-100B-4404-A464-6308881C694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817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F1D3A-100B-4404-A464-6308881C694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934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09A94238-BC16-0E86-0FFF-9F98B1E92C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488E024-06E9-260D-549D-4E7E30512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63483"/>
            <a:ext cx="9144000" cy="238760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27B0C51-ED24-831E-DA86-5C9CA47D2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4315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50F985-24AA-74E5-DB8F-9DDC5A96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B8EE73-3BB2-6F9D-C7FE-5410FCBC3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4939A5-3737-0262-D0D8-19820AEA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691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31CE51-2D1F-A3D8-C838-2573AE17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C29031-7061-20CF-5374-21E37A79B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105DB5-9C64-4E71-0592-7FC321F75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8D55B2-8CB0-9D36-D5A0-BFFF21409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2F4B6A-0F62-08AB-E265-97402274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851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9544D60-BC90-FF9F-D1CD-6A77809D65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9D781C3-3D4B-EC1C-B0CE-EF46394D4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0CECE5-6D89-8B5A-1C0C-2365DDD0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1AF130-C2A0-C036-370F-9F638DF88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05D13F-C0F9-5B54-835D-AAB820BB5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4043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5579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4090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1338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9345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Comparació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3390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751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861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Contenido con títul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2456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1708BD-E477-E287-D4CF-895572412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658FB8-6E61-ABDB-9911-6CE5A5534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915FB7-B54E-4A56-0AF0-F6820ACB1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72E0D4-75FF-5F88-41AE-8EFDCB3B4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06E581-F99A-9443-594D-580590D59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20287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36595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Título y texto vertica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610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Título vertical y texto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3243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02EE55-7B2A-B67A-CEDD-B92BB48F3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A19C8F2-1FC3-0C9C-A93A-13AD11A5F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DC2A75-2FFD-1001-AB50-69419B3216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739AA8-2C7E-4EDA-9061-5B5321C60630}" type="datetimeFigureOut">
              <a:rPr lang="de-DE" smtClean="0"/>
              <a:t>23.04.2026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CA3309-2059-03B5-65EC-C6FAB6FDF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899EF4-DE76-810C-3700-99EC331A2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722049-D9EE-43C0-A6E2-784EF6E2321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8087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D8E6B0-A5D2-E09F-FB40-353A7ADE9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8792F3-8C11-6D66-B7CE-8B44B1B2D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2167EF-94A8-B686-E80F-AABF36A9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739AA8-2C7E-4EDA-9061-5B5321C60630}" type="datetimeFigureOut">
              <a:rPr lang="de-DE" smtClean="0"/>
              <a:t>23.04.2026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102A2C-3E30-A5A3-4A0A-63937B370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ED4568-FA8F-EEB2-7804-37DA55D17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722049-D9EE-43C0-A6E2-784EF6E2321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922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9912B5-1EB3-73A6-07F9-62668FF65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11D273F-9657-6146-0968-BE7EEEC24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503835-5759-1723-B635-8C205A854E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739AA8-2C7E-4EDA-9061-5B5321C60630}" type="datetimeFigureOut">
              <a:rPr lang="de-DE" smtClean="0"/>
              <a:t>23.04.2026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62F2A4-6415-2257-838D-E565AD63A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F35499-A30D-D598-A12B-5421F9D6C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722049-D9EE-43C0-A6E2-784EF6E2321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77537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BFA7AD-54AC-CEEE-5467-541B3A957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B990E5-1C78-1346-C777-CA7EF825C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81CE55D-E2B7-3FD6-757D-2890B642A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EE65650-B913-0ECD-5309-BE2AB2D0B3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739AA8-2C7E-4EDA-9061-5B5321C60630}" type="datetimeFigureOut">
              <a:rPr lang="de-DE" smtClean="0"/>
              <a:t>23.04.2026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DE1667F-C90F-D2D0-8698-9C894E0ED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75C1265-15C9-B701-DD8A-6860C5439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722049-D9EE-43C0-A6E2-784EF6E2321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37494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0E54BD-83F1-A780-E9B9-D1E84773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A3040F-56F0-CF4D-F9CE-5ADFCD176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B2CF329-6DAC-C54C-F2C1-B5BCD5662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576FD0C-87C6-9E2E-F15D-20853F853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3E62161-30FB-58F1-1F1C-81059940A4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F2DCE40-E03E-A5D7-71FB-13CFDAB58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739AA8-2C7E-4EDA-9061-5B5321C60630}" type="datetimeFigureOut">
              <a:rPr lang="de-DE" smtClean="0"/>
              <a:t>23.04.2026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9ADC375-E0DA-3152-E823-65FFC89B2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8FEEBB0-3AA3-9C69-FC81-A3AC9C439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722049-D9EE-43C0-A6E2-784EF6E2321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62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D0C0EB-9E1D-6AC2-B843-A1A68F201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3227374-06D4-7969-D0C0-EDF0A11B1E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739AA8-2C7E-4EDA-9061-5B5321C60630}" type="datetimeFigureOut">
              <a:rPr lang="de-DE" smtClean="0"/>
              <a:t>23.04.2026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5F9F789-7D6E-1BCB-8BF7-07A8F421A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D584925-572B-695D-6545-961A32B7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722049-D9EE-43C0-A6E2-784EF6E2321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344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A75EADC-7A18-4833-4FFF-3E9AEE62E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739AA8-2C7E-4EDA-9061-5B5321C60630}" type="datetimeFigureOut">
              <a:rPr lang="de-DE" smtClean="0"/>
              <a:t>23.04.2026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EC7BFB6-EAD8-3B92-507E-6495EF53E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A131C4-0A7D-5D7C-BC78-3B4370069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722049-D9EE-43C0-A6E2-784EF6E2321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9568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B72F98-6272-99DB-0EC5-A77C79DD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EFDB95-F1F5-689E-5E51-2557802CF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B93A75-3DEB-9303-1E39-81616DC36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3321E6-4741-3C55-A54A-EEA8BB303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AD74F6-095A-FEAE-08A8-5E4342509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48150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C98070-D6B2-F2D4-C73F-7726AF656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34C266-E4C8-8F0C-4A43-043E2FDDF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4E8CD3-2012-56B7-FAEC-C4CBA2D50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7C20344-A6EA-1574-671A-B4807DDBE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739AA8-2C7E-4EDA-9061-5B5321C60630}" type="datetimeFigureOut">
              <a:rPr lang="de-DE" smtClean="0"/>
              <a:t>23.04.2026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29B8829-18C7-69EE-4469-A6E7A839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2EA6A9F-4323-F62A-AD0E-EC88E0741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722049-D9EE-43C0-A6E2-784EF6E2321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8900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FCE5E8-9926-83B3-89BC-0AD1C6CAF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65F6799-51F5-2F3E-53B6-9011022D7D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29131D9-D782-97EC-76D4-95E1DC6F8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36FB2C-D661-3FD0-839D-4EB9BD5745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739AA8-2C7E-4EDA-9061-5B5321C60630}" type="datetimeFigureOut">
              <a:rPr lang="de-DE" smtClean="0"/>
              <a:t>23.04.2026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EDBBA7B-6190-BB88-3E81-D7871A30D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3B6E2BF-D9EF-3C8F-1CD1-DB5F1C35B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722049-D9EE-43C0-A6E2-784EF6E2321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95081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7018DF-833B-057E-B337-85752D90C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B7D3ABF-8ACF-C34C-3887-E13977FFB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E8A961-E907-BEAE-27F3-373CB1BE9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739AA8-2C7E-4EDA-9061-5B5321C60630}" type="datetimeFigureOut">
              <a:rPr lang="de-DE" smtClean="0"/>
              <a:t>23.04.2026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9E55FE-E016-6FD0-2249-61E0270EF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61DF9D-1EF9-84B2-A5A8-A8438009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722049-D9EE-43C0-A6E2-784EF6E2321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6603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5549812-C5FB-8B7F-4344-A4D210267E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0F7B2A5-F9BF-1944-1D42-309582368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7B9D5C-AAB6-706B-47F6-1A742B27E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739AA8-2C7E-4EDA-9061-5B5321C60630}" type="datetimeFigureOut">
              <a:rPr lang="de-DE" smtClean="0"/>
              <a:t>23.04.2026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713AC6-7F02-E3C7-B4FF-AD5068ED6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B38DF3-882A-B15B-6937-D045ED7C3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722049-D9EE-43C0-A6E2-784EF6E2321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4929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88E024-06E9-260D-549D-4E7E30512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27B0C51-ED24-831E-DA86-5C9CA47D2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50F985-24AA-74E5-DB8F-9DDC5A96C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B8EE73-3BB2-6F9D-C7FE-5410FCBC3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4939A5-3737-0262-D0D8-19820AEA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8312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1708BD-E477-E287-D4CF-895572412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658FB8-6E61-ABDB-9911-6CE5A5534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915FB7-B54E-4A56-0AF0-F6820ACB1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72E0D4-75FF-5F88-41AE-8EFDCB3B4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06E581-F99A-9443-594D-580590D59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09521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B72F98-6272-99DB-0EC5-A77C79DD7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EFDB95-F1F5-689E-5E51-2557802CF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B93A75-3DEB-9303-1E39-81616DC36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3321E6-4741-3C55-A54A-EEA8BB303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AD74F6-095A-FEAE-08A8-5E4342509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63273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99AF6-5030-172B-C71D-B12EA4E0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3C4FEE-B8FB-F956-2A41-2EB9C96CB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5DDFEF2-8AEF-260B-5D2B-03B87B278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591D5B-2915-472B-58DC-4400B8A7F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427A25-F36E-EE6A-308D-71147E798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E19518-2925-F90B-1C8B-CF09754B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05102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CB1BCB-DB69-7125-AE90-667096EB7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30A3E3-0FCB-FB65-4D87-E974D19A0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952A253-31CA-2CE3-CB03-C03A638CA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C178C3D-44FB-7D85-69E3-DD97AA829C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DFE460C-D3AF-93F1-C3D4-38DF9EE49B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9B1F972-FBF0-96F5-585A-0E4375208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23/04/2026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955608-5E43-A817-06E8-ABB80F53F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A57914C-859F-E5D4-9BDD-6C15568CA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33902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1C859-1BEC-3B37-E59F-3797C8DEE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FE70669-FA28-624D-D816-B16CB9F95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23/04/2026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D784A8B-4066-D4CB-495C-8D6A5D44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0A4375-980E-7A6A-3878-C926267D6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6966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99AF6-5030-172B-C71D-B12EA4E0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3C4FEE-B8FB-F956-2A41-2EB9C96CB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5DDFEF2-8AEF-260B-5D2B-03B87B278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591D5B-2915-472B-58DC-4400B8A7F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427A25-F36E-EE6A-308D-71147E798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E19518-2925-F90B-1C8B-CF09754B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0725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765B17E-F938-6DE0-53E9-2AB2152CC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23/04/2026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FDE7603-C419-FB87-B712-A125656DB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0103E8-63EE-7BF0-B43C-E4E40D681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38484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55201A-A581-C7C3-DFF3-171471D7E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604602-E8CF-D5F7-8200-B739AE20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9806455-7E6A-AF84-75F5-992B95004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E1DB52-2EE3-6427-14B7-20CAB5A2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71456A-795D-4BBA-A91B-7848E97EA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F2EC24B-00FE-5C01-49C9-9C1A1EFC7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25170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136005-05D0-79EA-88C0-812DDC6A0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4695BA3-1EDD-D56E-BB68-95D4162F8D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027A093-ADF3-DCCD-57B4-9E40D179B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FF966F-1EA5-33D8-E20C-C9887B3D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403340-679A-DEFA-71BF-73B3A827E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F7ADDC-BA40-6CCE-61B7-314558C69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3440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31CE51-2D1F-A3D8-C838-2573AE17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C29031-7061-20CF-5374-21E37A79B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105DB5-9C64-4E71-0592-7FC321F75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8D55B2-8CB0-9D36-D5A0-BFFF21409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2F4B6A-0F62-08AB-E265-974022746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12850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9544D60-BC90-FF9F-D1CD-6A77809D65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9D781C3-3D4B-EC1C-B0CE-EF46394D4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0CECE5-6D89-8B5A-1C0C-2365DDD0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1AF130-C2A0-C036-370F-9F638DF88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05D13F-C0F9-5B54-835D-AAB820BB5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2804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199" y="1825625"/>
            <a:ext cx="10905699" cy="388190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/>
            </a:lvl1pPr>
            <a:lvl2pPr>
              <a:lnSpc>
                <a:spcPct val="100000"/>
              </a:lnSpc>
              <a:spcAft>
                <a:spcPts val="600"/>
              </a:spcAft>
              <a:defRPr sz="1800"/>
            </a:lvl2pPr>
            <a:lvl3pPr>
              <a:lnSpc>
                <a:spcPct val="100000"/>
              </a:lnSpc>
              <a:spcAft>
                <a:spcPts val="600"/>
              </a:spcAft>
              <a:defRPr sz="1600"/>
            </a:lvl3pPr>
            <a:lvl4pPr>
              <a:lnSpc>
                <a:spcPct val="100000"/>
              </a:lnSpc>
              <a:spcAft>
                <a:spcPts val="1800"/>
              </a:spcAft>
              <a:defRPr/>
            </a:lvl4pPr>
            <a:lvl5pPr>
              <a:lnSpc>
                <a:spcPct val="100000"/>
              </a:lnSpc>
              <a:spcAft>
                <a:spcPts val="18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38199" y="482860"/>
            <a:ext cx="10905699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174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CB1BCB-DB69-7125-AE90-667096EB7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30A3E3-0FCB-FB65-4D87-E974D19A01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952A253-31CA-2CE3-CB03-C03A638CA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C178C3D-44FB-7D85-69E3-DD97AA829C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DFE460C-D3AF-93F1-C3D4-38DF9EE49B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9B1F972-FBF0-96F5-585A-0E4375208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23/04/2026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955608-5E43-A817-06E8-ABB80F53F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A57914C-859F-E5D4-9BDD-6C15568CA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654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1C859-1BEC-3B37-E59F-3797C8DEE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FE70669-FA28-624D-D816-B16CB9F95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23/04/2026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D784A8B-4066-D4CB-495C-8D6A5D44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0A4375-980E-7A6A-3878-C926267D6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77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765B17E-F938-6DE0-53E9-2AB2152CC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23/04/2026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FDE7603-C419-FB87-B712-A125656DB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0103E8-63EE-7BF0-B43C-E4E40D681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2792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55201A-A581-C7C3-DFF3-171471D7E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604602-E8CF-D5F7-8200-B739AE20C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9806455-7E6A-AF84-75F5-992B95004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E1DB52-2EE3-6427-14B7-20CAB5A2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71456A-795D-4BBA-A91B-7848E97EA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F2EC24B-00FE-5C01-49C9-9C1A1EFC7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3400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136005-05D0-79EA-88C0-812DDC6A0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4695BA3-1EDD-D56E-BB68-95D4162F8D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027A093-ADF3-DCCD-57B4-9E40D179B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FF966F-1EA5-33D8-E20C-C9887B3D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EC5F-A82A-4335-884D-B1F134156BC7}" type="datetimeFigureOut">
              <a:rPr lang="es-ES" smtClean="0"/>
              <a:t>23/04/2026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403340-679A-DEFA-71BF-73B3A827E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F7ADDC-BA40-6CCE-61B7-314558C69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34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FFBC3C-3BF4-27C7-3459-E6DBBAF74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525"/>
            <a:ext cx="10515600" cy="6864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100DC5-3C4B-5C2E-897F-639A39FDF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9858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6D9414-F849-2DC5-0DFF-762B234393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CEC5F-A82A-4335-884D-B1F134156BC7}" type="datetimeFigureOut">
              <a:rPr lang="es-ES" smtClean="0"/>
              <a:t>23/04/2026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CA352-D116-B3CA-F800-536F85E4A1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6E247B-0675-7895-1B00-D3699F3F1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F53FD56-299A-4E06-3413-08FE0AA0836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3100"/>
            <a:ext cx="121920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81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CB08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53121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6DA3548-AD66-C58C-F92C-AD553D7B9246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618820" y="365127"/>
            <a:ext cx="11021797" cy="6160217"/>
            <a:chOff x="618820" y="365127"/>
            <a:chExt cx="11021797" cy="6160217"/>
          </a:xfrm>
        </p:grpSpPr>
        <p:pic>
          <p:nvPicPr>
            <p:cNvPr id="7" name="Picture 2" descr="Home - Living Knowledge">
              <a:extLst>
                <a:ext uri="{FF2B5EF4-FFF2-40B4-BE49-F238E27FC236}">
                  <a16:creationId xmlns:a16="http://schemas.microsoft.com/office/drawing/2014/main" id="{CB16FD38-2E16-5726-A586-A41FA6705A6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4057" y="365127"/>
              <a:ext cx="2716560" cy="587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F0A09166-D9F5-5014-4FC1-344BF59CD62C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 flipV="1">
              <a:off x="618820" y="1046660"/>
              <a:ext cx="11021797" cy="6076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0771D588-33C9-615A-943C-7008F873540F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 userDrawn="1"/>
          </p:nvCxnSpPr>
          <p:spPr>
            <a:xfrm>
              <a:off x="618820" y="6525344"/>
              <a:ext cx="11021797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572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FFBC3C-3BF4-27C7-3459-E6DBBAF74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B100DC5-3C4B-5C2E-897F-639A39FDF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6D9414-F849-2DC5-0DFF-762B234393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CEC5F-A82A-4335-884D-B1F134156BC7}" type="datetimeFigureOut">
              <a:rPr lang="es-ES" smtClean="0"/>
              <a:t>23/04/2026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CA352-D116-B3CA-F800-536F85E4A1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6E247B-0675-7895-1B00-D3699F3F1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F48F0-2D35-4579-A881-537F9CFB04B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537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https://unsplash.com/photos/pile-of-stones-VN1YlrnHcq8?utm_source=unsplash&amp;utm_medium=referral&amp;utm_content=creditCopyTex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splash.com/@zmachacek?utm_source=unsplash&amp;utm_medium=referral&amp;utm_content=creditCopyText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ess-soil-map.e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hyperlink" Target="https://www.qub.ac.uk/sites/media/CIRCLET%20Guide%20for%20Lecturers%20Resources%20to%20Implement%20Community%20Engaged%20Research%20and%20Learning%20in%20University%20Teaching%20and%20Pedagogy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oess-project.eu/wp-content/uploads/2025/05/D3.1-LOESS-Guidelines-for-CERL-in-HE.pdf" TargetMode="External"/><Relationship Id="rId2" Type="http://schemas.openxmlformats.org/officeDocument/2006/relationships/hyperlink" Target="https://arrow.tudublin.ie/diraabk/9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sv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www.ecojesuit.com/jatropha-option-for-creating-energy-and-livelihood-for-communities-with-poor-soils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6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2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svg"/><Relationship Id="rId5" Type="http://schemas.openxmlformats.org/officeDocument/2006/relationships/image" Target="../media/image13.svg"/><Relationship Id="rId10" Type="http://schemas.openxmlformats.org/officeDocument/2006/relationships/hyperlink" Target="https://unsplash.com/photos/a-group-of-people-holding-hands-on-top-of-a-tree-DNkoNXQti3c" TargetMode="External"/><Relationship Id="rId4" Type="http://schemas.openxmlformats.org/officeDocument/2006/relationships/image" Target="../media/image7.svg"/><Relationship Id="rId9" Type="http://schemas.openxmlformats.org/officeDocument/2006/relationships/hyperlink" Target="https://unsplash.com/@shanerounce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hyperlink" Target="https://unsplash.com/photos/blue-and-white-light-fixture-wO42Rmamef8?utm_source=unsplash&amp;utm_medium=referral&amp;utm_content=creditCopyTex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splash.com/@nejc_soklic?utm_source=unsplash&amp;utm_medium=referral&amp;utm_content=creditCopyText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5C34AD4E-8DC3-5E87-EDA6-7E4EC7395AD8}"/>
              </a:ext>
            </a:extLst>
          </p:cNvPr>
          <p:cNvSpPr txBox="1"/>
          <p:nvPr/>
        </p:nvSpPr>
        <p:spPr>
          <a:xfrm>
            <a:off x="3338221" y="4165949"/>
            <a:ext cx="5515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" sz="3600" noProof="0">
                <a:solidFill>
                  <a:schemeClr val="bg1"/>
                </a:solidFill>
                <a:latin typeface="Bebas Neue" panose="020B0606020202050201" pitchFamily="34" charset="0"/>
              </a:rPr>
              <a:t>Projekt mający na celu zwiększenie wiedzy na temat gleby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FE779E-D456-084A-757A-F401D4585B4D}"/>
              </a:ext>
            </a:extLst>
          </p:cNvPr>
          <p:cNvSpPr txBox="1"/>
          <p:nvPr/>
        </p:nvSpPr>
        <p:spPr>
          <a:xfrm>
            <a:off x="2779230" y="4812280"/>
            <a:ext cx="6633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" sz="160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Warsztaty w zakresie badania i nauki angażujących lokalną społeczność (CERL):</a:t>
            </a:r>
          </a:p>
          <a:p>
            <a:pPr algn="ctr"/>
            <a:r>
              <a:rPr lang="pl" sz="1600" noProof="0" dirty="0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Od rzeczywistego problemu z glebą do pytania badawczego 🌱
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0E513F-4187-DE05-9F16-A906AEC9D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5321" y="6403069"/>
            <a:ext cx="76413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" altLang="ja-JP" sz="7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Sfinansowano ze środków UE w ramach umowy o dofinansowanie nr 101112707. Wyrażone poglądy i opinie są jedynie opiniami autora lub autorów i niekoniecznie odzwierciedlają poglądy i opinie Unii Europejskiej lub Europejskiej Agencji Wykonawczej ds. Badań (REA). Unia Europejska ani organ przyznający dotację nie ponoszą za nie odpowiedzialności.</a:t>
            </a:r>
            <a:endParaRPr kumimoji="0" lang="pl" altLang="ja-JP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556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985A5-63EC-A161-5145-BA5089F75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"/>
              <a:t>Praca w grupach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8536D-4B75-6074-0905-726D72A3E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5318"/>
            <a:ext cx="1073369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" sz="1600" b="0" dirty="0"/>
              <a:t>Każda grupa będzie miała moderatora, który będzie pełnił funkcję osoby pilnującej czasu oraz sprawozdawcy.</a:t>
            </a:r>
          </a:p>
          <a:p>
            <a:pPr marL="0" indent="0">
              <a:buNone/>
            </a:pPr>
            <a:endParaRPr lang="pl" sz="1600" b="0" dirty="0"/>
          </a:p>
          <a:p>
            <a:pPr marL="0" indent="0">
              <a:buNone/>
            </a:pPr>
            <a:r>
              <a:rPr lang="pl" sz="1600" dirty="0"/>
              <a:t>5 minut </a:t>
            </a:r>
            <a:r>
              <a:rPr lang="pl" sz="1600" b="0" dirty="0"/>
              <a:t>- Krótkie przedstawienie się: imię i nazwisko / stanowisko / czy współpracujesz już z partnerami? (1 minuta na osobę)</a:t>
            </a:r>
          </a:p>
          <a:p>
            <a:pPr marL="0" indent="0">
              <a:buNone/>
            </a:pPr>
            <a:r>
              <a:rPr lang="pl" sz="1600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7 minut </a:t>
            </a:r>
            <a:r>
              <a:rPr lang="pl" sz="1600" b="0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- Jakiego rodzaju pytania zadasz organizacji, aby lepiej zrozumieć, jakich badań potrzebują? </a:t>
            </a:r>
          </a:p>
          <a:p>
            <a:pPr marL="0" indent="0">
              <a:buNone/>
            </a:pPr>
            <a:r>
              <a:rPr lang="pl" sz="1600" kern="100" dirty="0">
                <a:ea typeface="Aptos" panose="020B0004020202020204" pitchFamily="34" charset="0"/>
                <a:cs typeface="Arial" panose="020B0604020202020204" pitchFamily="34" charset="0"/>
              </a:rPr>
              <a:t>7</a:t>
            </a:r>
            <a:r>
              <a:rPr lang="pl" sz="1600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minut </a:t>
            </a:r>
            <a:r>
              <a:rPr lang="pl" sz="1600" b="0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- Jakie są Twoje przewidywania na temat obszarów badań, które mogłyby zostać zrealizowane przez studentów? Jakiego rodzaju pytania badawcze mógłbyś zadać studentom? </a:t>
            </a:r>
          </a:p>
          <a:p>
            <a:pPr marL="0" indent="0">
              <a:buNone/>
            </a:pPr>
            <a:r>
              <a:rPr lang="pl" sz="1600" kern="100" dirty="0">
                <a:ea typeface="Aptos" panose="020B0004020202020204" pitchFamily="34" charset="0"/>
                <a:cs typeface="Arial" panose="020B0604020202020204" pitchFamily="34" charset="0"/>
              </a:rPr>
              <a:t>5 minut - </a:t>
            </a:r>
            <a:r>
              <a:rPr lang="pl" sz="1600" b="0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Czy potrafisz sobie wyobrazić, gdzie tego rodzaju badania mogłyby znaleźć zastosowanie w działalności dydaktycznej uniwersytetu (lub szkoły)? </a:t>
            </a:r>
          </a:p>
          <a:p>
            <a:pPr marL="0" indent="0">
              <a:buNone/>
            </a:pPr>
            <a:endParaRPr lang="pl" sz="1600" b="0" kern="1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" sz="1600" dirty="0"/>
              <a:t>Sprawozdawca ma przedstawić sprawozdanie głównej grupie:</a:t>
            </a:r>
          </a:p>
          <a:p>
            <a:pPr>
              <a:buFontTx/>
              <a:buChar char="-"/>
            </a:pPr>
            <a:r>
              <a:rPr lang="pl" sz="1600" b="0" dirty="0"/>
              <a:t>Pytania do organizacji</a:t>
            </a:r>
          </a:p>
          <a:p>
            <a:pPr>
              <a:buFontTx/>
              <a:buChar char="-"/>
            </a:pPr>
            <a:r>
              <a:rPr lang="pl" sz="1600" b="0" dirty="0"/>
              <a:t>Potencjalne pytania badawcze</a:t>
            </a:r>
          </a:p>
          <a:p>
            <a:pPr>
              <a:buFontTx/>
              <a:buChar char="-"/>
            </a:pPr>
            <a:r>
              <a:rPr lang="pl" sz="1600" b="0" dirty="0"/>
              <a:t>Odpowiednie dyscypliny naukowe do prowadzenia badań w tej organizacji</a:t>
            </a:r>
          </a:p>
          <a:p>
            <a:pPr marL="0" indent="0">
              <a:buNone/>
            </a:pPr>
            <a:endParaRPr lang="pl" sz="1600" b="0" dirty="0"/>
          </a:p>
        </p:txBody>
      </p:sp>
      <p:pic>
        <p:nvPicPr>
          <p:cNvPr id="7" name="Imagen 11">
            <a:extLst>
              <a:ext uri="{FF2B5EF4-FFF2-40B4-BE49-F238E27FC236}">
                <a16:creationId xmlns:a16="http://schemas.microsoft.com/office/drawing/2014/main" id="{CE04DEBF-0BE6-12B8-0677-1761A95A5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5" y="6029443"/>
            <a:ext cx="2035416" cy="4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CD8975-B82B-4C48-25D8-6FC75FB05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021" y="6029443"/>
            <a:ext cx="76413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" altLang="ja-JP" sz="700" b="0" i="0" u="none" strike="noStrike" cap="none" normalizeH="0" baseline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Sfinansowano ze środków UE w ramach umowy o dofinansowanie nr 101112707. Wyrażone poglądy i opinie są jedynie opiniami autora lub autorów i niekoniecznie odzwierciedlają poglądy i opinie Unii Europejskiej lub Europejskiej Agencji Wykonawczej ds. Badań (REA). Unia Europejska ani organ przyznający dotację nie ponoszą za nie odpowiedzialności.</a:t>
            </a:r>
            <a:endParaRPr kumimoji="0" lang="pl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414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A8DE4-B51D-724A-A31E-914913765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13DE4D-1EF2-54B4-6AA1-ACA3E6121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873"/>
            <a:ext cx="10515600" cy="686435"/>
          </a:xfrm>
        </p:spPr>
        <p:txBody>
          <a:bodyPr/>
          <a:lstStyle/>
          <a:p>
            <a:r>
              <a:rPr lang="pl" noProof="0"/>
              <a:t>ZASADY BUDOWANIA ZAUFANIA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00BC44-DF26-5CA2-0F44-3B03B5AA4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374" y="1487206"/>
            <a:ext cx="6498554" cy="4351338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kumimoji="0" lang="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</a:rPr>
              <a:t>Istnieją pewne podstawowe zasady budowania zaufania.</a:t>
            </a:r>
            <a:r>
              <a:rPr kumimoji="0" lang="pl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</a:rPr>
              <a:t> W przypadku wspólnej odpowiedzialności, </a:t>
            </a:r>
            <a:r>
              <a:rPr kumimoji="0" lang="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</a:rPr>
              <a:t>proces współtworzenia</a:t>
            </a:r>
            <a:r>
              <a:rPr lang="pl" sz="2400" b="0" dirty="0">
                <a:solidFill>
                  <a:prstClr val="black"/>
                </a:solidFill>
                <a:cs typeface="Arial"/>
              </a:rPr>
              <a:t> </a:t>
            </a:r>
            <a:r>
              <a:rPr kumimoji="0" lang="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</a:rPr>
              <a:t>powinien koncentrować się na następujących elementach: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charset="0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</a:rPr>
              <a:t>Uznawaj, szanuj i doceniaj wartość wiedzy lokalnej społeczności jako uzupełniającej lub potencjalnie przeciwstawnej do wiedzy akademickiej.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</a:rPr>
              <a:t>Angażuj obywateli w rozwiązywanie problemów jako ekspertów od ich własnych doświadczeń.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</a:rPr>
              <a:t>Zachęcaj obywateli do stania się aktywną częścią procesu innowacji</a:t>
            </a:r>
            <a:r>
              <a:rPr lang="pl" sz="2400" b="0" dirty="0">
                <a:solidFill>
                  <a:prstClr val="black"/>
                </a:solidFill>
                <a:cs typeface="Arial"/>
              </a:rPr>
              <a:t>.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</a:endParaRPr>
          </a:p>
          <a:p>
            <a:pPr marL="285750">
              <a:spcBef>
                <a:spcPts val="0"/>
              </a:spcBef>
              <a:spcAft>
                <a:spcPts val="600"/>
              </a:spcAft>
              <a:defRPr/>
            </a:pPr>
            <a:r>
              <a:rPr lang="pl" sz="2400" b="0" dirty="0">
                <a:solidFill>
                  <a:prstClr val="black"/>
                </a:solidFill>
                <a:ea typeface="+mn-lt"/>
                <a:cs typeface="+mn-lt"/>
              </a:rPr>
              <a:t>We współpracy z lokalną społecznością twórz otwarty i elastyczny proces, który wspiera uczestnictwo oraz wymianę doświadczeń i jest dostępny dla różnych grup obywatelskich.</a:t>
            </a:r>
          </a:p>
          <a:p>
            <a:pPr marL="285750">
              <a:spcBef>
                <a:spcPts val="0"/>
              </a:spcBef>
              <a:spcAft>
                <a:spcPts val="600"/>
              </a:spcAft>
              <a:defRPr/>
            </a:pPr>
            <a:endParaRPr lang="pl" sz="900" b="0" dirty="0">
              <a:solidFill>
                <a:prstClr val="black"/>
              </a:solidFill>
              <a:ea typeface="+mn-lt"/>
              <a:cs typeface="+mn-lt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charset="0"/>
              </a:rPr>
              <a:t>Wypracowuj (długotrwałe) rezultaty poprzez zmianę relacji, pozycji i zasad współpracy między tradycyjnymi interesariuszami a obywatelami.</a:t>
            </a:r>
          </a:p>
          <a:p>
            <a:endParaRPr lang="pl" noProof="0" dirty="0"/>
          </a:p>
          <a:p>
            <a:endParaRPr lang="pl" noProof="0" dirty="0"/>
          </a:p>
          <a:p>
            <a:endParaRPr lang="pl" noProof="0" dirty="0"/>
          </a:p>
          <a:p>
            <a:endParaRPr lang="pl" noProof="0" dirty="0"/>
          </a:p>
        </p:txBody>
      </p:sp>
      <p:pic>
        <p:nvPicPr>
          <p:cNvPr id="8" name="Imagen 11">
            <a:extLst>
              <a:ext uri="{FF2B5EF4-FFF2-40B4-BE49-F238E27FC236}">
                <a16:creationId xmlns:a16="http://schemas.microsoft.com/office/drawing/2014/main" id="{7BB1E56B-4E41-EE3C-750F-DDCC584EF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5" y="6029443"/>
            <a:ext cx="2035416" cy="4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49027F-F4BA-CA38-3693-BE753D770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021" y="6029443"/>
            <a:ext cx="76413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" altLang="ja-JP" sz="700" b="0" i="0" u="none" strike="noStrike" cap="none" normalizeH="0" baseline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Sfinansowano ze środków UE w ramach umowy o dofinansowanie nr 101112707. Wyrażone poglądy i opinie są jedynie opiniami autora lub autorów i niekoniecznie odzwierciedlają poglądy i opinie Unii Europejskiej lub Europejskiej Agencji Wykonawczej ds. Badań (REA). Unia Europejska ani organ przyznający dotację nie ponoszą za nie odpowiedzialności.</a:t>
            </a:r>
            <a:endParaRPr kumimoji="0" lang="pl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 descr="A logo for a science show&#10;&#10;Description automatically generated">
            <a:extLst>
              <a:ext uri="{FF2B5EF4-FFF2-40B4-BE49-F238E27FC236}">
                <a16:creationId xmlns:a16="http://schemas.microsoft.com/office/drawing/2014/main" id="{70200B35-B753-95EA-BFD1-79D609682F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330" y="176287"/>
            <a:ext cx="1462718" cy="556884"/>
          </a:xfrm>
          <a:prstGeom prst="rect">
            <a:avLst/>
          </a:prstGeom>
        </p:spPr>
      </p:pic>
      <p:pic>
        <p:nvPicPr>
          <p:cNvPr id="4" name="Picture 3" descr="A group of rocks stacked together&#10;&#10;AI-generated content may be incorrect.">
            <a:extLst>
              <a:ext uri="{FF2B5EF4-FFF2-40B4-BE49-F238E27FC236}">
                <a16:creationId xmlns:a16="http://schemas.microsoft.com/office/drawing/2014/main" id="{81782584-C4F2-DF7C-1A25-6AD12AC9D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5855" y="1711738"/>
            <a:ext cx="4797421" cy="3224697"/>
          </a:xfrm>
          <a:prstGeom prst="rect">
            <a:avLst/>
          </a:prstGeom>
          <a:ln w="57150">
            <a:solidFill>
              <a:schemeClr val="accent2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D0C83E-6B2D-7694-004A-32845417B481}"/>
              </a:ext>
            </a:extLst>
          </p:cNvPr>
          <p:cNvSpPr txBox="1"/>
          <p:nvPr/>
        </p:nvSpPr>
        <p:spPr>
          <a:xfrm>
            <a:off x="8043292" y="5062252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" sz="900">
                <a:ea typeface="+mn-lt"/>
                <a:cs typeface="+mn-lt"/>
              </a:rPr>
              <a:t>Autor zdjęcia: </a:t>
            </a:r>
            <a:r>
              <a:rPr lang="pl" sz="900"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Zdeněk Macháček</a:t>
            </a:r>
            <a:r>
              <a:rPr lang="pl" sz="900">
                <a:ea typeface="+mn-lt"/>
                <a:cs typeface="+mn-lt"/>
              </a:rPr>
              <a:t>, </a:t>
            </a:r>
            <a:r>
              <a:rPr lang="pl" sz="900"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pl" sz="900">
                <a:ea typeface="+mn-lt"/>
                <a:cs typeface="+mn-lt"/>
              </a:rPr>
              <a:t> </a:t>
            </a:r>
            <a:endParaRPr lang="pl" sz="900"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324132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DF8E8-0E89-B89C-EABA-576F1D88D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06EC37-5C91-3E92-06C9-25190EAD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" noProof="0"/>
              <a:t>Rodzaje pytań do partnerów badawczych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812729-1CD8-D8EA-7CDD-3A043908C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796752" cy="4351338"/>
          </a:xfrm>
        </p:spPr>
        <p:txBody>
          <a:bodyPr>
            <a:normAutofit fontScale="92500" lnSpcReduction="10000"/>
          </a:bodyPr>
          <a:lstStyle/>
          <a:p>
            <a:r>
              <a:rPr lang="pl" noProof="0" dirty="0"/>
              <a:t>Weryfikacja i zbieranie informacji: </a:t>
            </a:r>
            <a:r>
              <a:rPr lang="pl" b="0" noProof="0" dirty="0"/>
              <a:t>Co już wiecie i jakie dowody udało się Wam do tej pory zgromadzić? Co wiecie o przyczynach i skutkach? Co dokładnie trzeba zrobić? Np. badanie gabinetowe, analiza danych, zbieranie danych, przygotowanie uzasadnienia biznesowego.</a:t>
            </a:r>
          </a:p>
          <a:p>
            <a:endParaRPr lang="pl" sz="800" b="0" noProof="0" dirty="0"/>
          </a:p>
          <a:p>
            <a:r>
              <a:rPr lang="pl" dirty="0"/>
              <a:t>Analiza perspektyw: </a:t>
            </a:r>
            <a:r>
              <a:rPr lang="pl" b="0" dirty="0"/>
              <a:t>Jak zamierzacie wykorzystać wyniki badań? Jakie rodzaje rozwiązań sobie wyobrażacie? Czy chodzi wyłącznie o fundusze? Czy istnieją inne potencjalne rozwiązania, takie jak zastosowanie innych materiałów?</a:t>
            </a:r>
          </a:p>
          <a:p>
            <a:endParaRPr lang="pl" sz="800" b="0" noProof="0" dirty="0"/>
          </a:p>
          <a:p>
            <a:r>
              <a:rPr lang="pl" dirty="0"/>
              <a:t>Zarządzanie oczekiwaniami: </a:t>
            </a:r>
            <a:r>
              <a:rPr lang="pl" b="0" dirty="0"/>
              <a:t>Czy współpracowaliście już wcześniej z uniwersytetami lub studentami? Czy jesteście w stanie zaakceptować ograniczenia wynikające z charakteru badań? Czy istnieje pole do negocjacji? Jakie dyscypliny naukowe uważacie za najbardziej istotne?</a:t>
            </a:r>
          </a:p>
          <a:p>
            <a:endParaRPr lang="pl" sz="900" b="0" noProof="0" dirty="0"/>
          </a:p>
          <a:p>
            <a:r>
              <a:rPr lang="pl" noProof="0" dirty="0"/>
              <a:t>Kwestie praktyczne: </a:t>
            </a:r>
            <a:r>
              <a:rPr lang="pl" b="0" noProof="0" dirty="0"/>
              <a:t>Jak bardzo partner chce się zaangażować w projektowanie i wdrażanie badań? Zarządzanie danymi, samodzielna praca w terenie, kwestie etyczne (np. używanie dronów). Koszty dojazdów na miejsce badań. Wsparcie, jakie może zaoferować uniwersytet. Wiedza partnera na temat samego procesu badawczego. </a:t>
            </a:r>
            <a:endParaRPr lang="pl" b="0" dirty="0"/>
          </a:p>
        </p:txBody>
      </p:sp>
      <p:pic>
        <p:nvPicPr>
          <p:cNvPr id="7" name="Imagen 11">
            <a:extLst>
              <a:ext uri="{FF2B5EF4-FFF2-40B4-BE49-F238E27FC236}">
                <a16:creationId xmlns:a16="http://schemas.microsoft.com/office/drawing/2014/main" id="{70F15577-6ED2-5B92-9936-D90C4AEF5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5" y="6029443"/>
            <a:ext cx="2035416" cy="4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4B45F3-B944-C6E9-47B8-94A9DD9A8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021" y="6029443"/>
            <a:ext cx="76413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" altLang="ja-JP" sz="700" b="0" i="0" u="none" strike="noStrike" cap="none" normalizeH="0" baseline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Sfinansowano ze środków UE w ramach umowy o dofinansowanie nr 101112707. Wyrażone poglądy i opinie są jedynie opiniami autora lub autorów i niekoniecznie odzwierciedlają poglądy i opinie Unii Europejskiej lub Europejskiej Agencji Wykonawczej ds. Badań (REA). Unia Europejska ani organ przyznający dotację nie ponoszą za nie odpowiedzialności.</a:t>
            </a:r>
            <a:endParaRPr kumimoji="0" lang="pl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FC5591-E246-ABE8-9F61-7FE7C1AC3240}"/>
              </a:ext>
            </a:extLst>
          </p:cNvPr>
          <p:cNvSpPr txBox="1"/>
          <p:nvPr/>
        </p:nvSpPr>
        <p:spPr>
          <a:xfrm>
            <a:off x="1701117" y="5284708"/>
            <a:ext cx="83304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" sz="1400" i="1" dirty="0">
                <a:solidFill>
                  <a:schemeClr val="accent1">
                    <a:lumMod val="75000"/>
                  </a:schemeClr>
                </a:solidFill>
              </a:rPr>
              <a:t>To jest proces wspólnego uczenia się – jesteś partnerem merytorycznym organizacji</a:t>
            </a:r>
          </a:p>
          <a:p>
            <a:pPr algn="ctr"/>
            <a:r>
              <a:rPr lang="pl" sz="1400" i="1" dirty="0">
                <a:solidFill>
                  <a:schemeClr val="accent1">
                    <a:lumMod val="75000"/>
                  </a:schemeClr>
                </a:solidFill>
              </a:rPr>
              <a:t>Słuchaj, twórz przestrzeń do rozmowy i dociekaj. Zadawaj trudne pytania z wyczuciem.</a:t>
            </a:r>
          </a:p>
          <a:p>
            <a:endParaRPr lang="pl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AC1FEC-B400-7083-AF2C-AF449C4DA691}"/>
              </a:ext>
            </a:extLst>
          </p:cNvPr>
          <p:cNvSpPr/>
          <p:nvPr/>
        </p:nvSpPr>
        <p:spPr>
          <a:xfrm>
            <a:off x="1433015" y="5260258"/>
            <a:ext cx="8330417" cy="650672"/>
          </a:xfrm>
          <a:prstGeom prst="rect">
            <a:avLst/>
          </a:prstGeom>
          <a:noFill/>
          <a:ln>
            <a:solidFill>
              <a:srgbClr val="0CAF8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"/>
          </a:p>
        </p:txBody>
      </p:sp>
    </p:spTree>
    <p:extLst>
      <p:ext uri="{BB962C8B-B14F-4D97-AF65-F5344CB8AC3E}">
        <p14:creationId xmlns:p14="http://schemas.microsoft.com/office/powerpoint/2010/main" val="2368835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E3C98-3713-1BD2-8309-1E5F2B7AB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87E7D7-2DDC-8B1E-95A4-766727D09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err="1"/>
              <a:t>Rodzaje pytań</a:t>
            </a:r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33F500-CEA1-4F13-4A13-65D62B63E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1" y="1474901"/>
            <a:ext cx="9524999" cy="4087814"/>
          </a:xfrm>
        </p:spPr>
        <p:txBody>
          <a:bodyPr>
            <a:normAutofit fontScale="47500" lnSpcReduction="20000"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pl" sz="2900" b="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Rodzaje użytkowników: czy poza turystami pieszymi są inni użytkownicy? Jakich innych interesariuszy należy włączyć do dyskusji? O jakich fundatorach myśli organizacja w kontekście tego projektu?</a:t>
            </a:r>
          </a:p>
          <a:p>
            <a:pPr marL="0" lvl="0" indent="0">
              <a:lnSpc>
                <a:spcPct val="115000"/>
              </a:lnSpc>
              <a:buNone/>
            </a:pPr>
            <a:endParaRPr lang="pl" sz="1500" b="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buNone/>
            </a:pPr>
            <a:r>
              <a:rPr lang="pl" sz="2900" b="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Jakie problemy zaobserwowano do tej pory? Co już wiadomo, a czego jeszcze nie wiemy? Jaki jest wpływ na glebę, bezpieczeństwo oraz zdrowie i dobrostan turystów? Implikacje finansowe</a:t>
            </a:r>
            <a:r>
              <a:rPr lang="pl" sz="2900" b="0" kern="100" dirty="0">
                <a:ea typeface="Aptos" panose="020B0004020202020204" pitchFamily="34" charset="0"/>
                <a:cs typeface="Times New Roman" panose="02020603050405020304" pitchFamily="18" charset="0"/>
              </a:rPr>
              <a:t>?</a:t>
            </a:r>
          </a:p>
          <a:p>
            <a:pPr marL="0" lvl="0" indent="0">
              <a:lnSpc>
                <a:spcPct val="115000"/>
              </a:lnSpc>
              <a:buNone/>
            </a:pPr>
            <a:endParaRPr lang="pl" sz="1500" b="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buNone/>
            </a:pPr>
            <a:r>
              <a:rPr lang="pl" sz="2900" b="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Które obszary geograficzne są dotknięte problemem? Czy dotyczy to całego terenu, czy tylko jego części?</a:t>
            </a:r>
          </a:p>
          <a:p>
            <a:pPr marL="0" lvl="0" indent="0">
              <a:lnSpc>
                <a:spcPct val="115000"/>
              </a:lnSpc>
              <a:buNone/>
            </a:pPr>
            <a:endParaRPr lang="pl" b="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buNone/>
            </a:pPr>
            <a:r>
              <a:rPr lang="pl" sz="2900" b="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W jakiej skali czasowej występuje ten problem?</a:t>
            </a:r>
          </a:p>
          <a:p>
            <a:pPr marL="0" lvl="0" indent="0">
              <a:lnSpc>
                <a:spcPct val="115000"/>
              </a:lnSpc>
              <a:buNone/>
            </a:pPr>
            <a:endParaRPr lang="pl" b="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pl" sz="2900" b="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Jakie są ich przypuszczenia – dlaczego ich zdaniem dzieje się to właśnie teraz? Np. rodzaje użytkowników, ich liczba, warunki pogodowe? </a:t>
            </a:r>
            <a:endParaRPr lang="pl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11">
            <a:extLst>
              <a:ext uri="{FF2B5EF4-FFF2-40B4-BE49-F238E27FC236}">
                <a16:creationId xmlns:a16="http://schemas.microsoft.com/office/drawing/2014/main" id="{166EF8B5-FF59-4132-A93C-A4297F89E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5" y="6029443"/>
            <a:ext cx="2035416" cy="4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37EC6F-809C-76D1-7D03-57BCDA184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021" y="6029443"/>
            <a:ext cx="76413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" altLang="ja-JP" sz="700" b="0" i="0" u="none" strike="noStrike" cap="none" normalizeH="0" baseline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Sfinansowano ze środków UE w ramach umowy o dofinansowanie nr 101112707. Wyrażone poglądy i opinie są jedynie opiniami autora lub autorów i niekoniecznie odzwierciedlają poglądy i opinie Unii Europejskiej lub Europejskiej Agencji Wykonawczej ds. Badań (REA). Unia Europejska ani organ przyznający dotację nie ponoszą za nie odpowiedzialności.</a:t>
            </a:r>
            <a:endParaRPr kumimoji="0" lang="pl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46DC38-C554-8375-6647-792B563571B7}"/>
              </a:ext>
            </a:extLst>
          </p:cNvPr>
          <p:cNvSpPr txBox="1"/>
          <p:nvPr/>
        </p:nvSpPr>
        <p:spPr>
          <a:xfrm>
            <a:off x="3048000" y="516377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" sz="1400" i="1" noProof="0">
                <a:solidFill>
                  <a:schemeClr val="accent1">
                    <a:lumMod val="75000"/>
                  </a:schemeClr>
                </a:solidFill>
              </a:rPr>
              <a:t>Ten proces może rozszerzyć pierwotne pytanie i zacząć wskazywać na konkretne dyscypliny naukowe.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EBC66B-E8E4-4371-59BE-5B3AB7C13C64}"/>
              </a:ext>
            </a:extLst>
          </p:cNvPr>
          <p:cNvSpPr txBox="1"/>
          <p:nvPr/>
        </p:nvSpPr>
        <p:spPr>
          <a:xfrm>
            <a:off x="530942" y="1398587"/>
            <a:ext cx="117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" sz="2400">
                <a:solidFill>
                  <a:schemeClr val="bg2"/>
                </a:solidFill>
              </a:rPr>
              <a:t>Kto?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B81CD8-DCAA-C80A-BB83-66AFA7CE4DFD}"/>
              </a:ext>
            </a:extLst>
          </p:cNvPr>
          <p:cNvSpPr txBox="1"/>
          <p:nvPr/>
        </p:nvSpPr>
        <p:spPr>
          <a:xfrm>
            <a:off x="530941" y="2096147"/>
            <a:ext cx="117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" sz="2400" dirty="0">
                <a:solidFill>
                  <a:schemeClr val="bg2"/>
                </a:solidFill>
              </a:rPr>
              <a:t>Co?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2ED2E0-516D-9A73-167A-19712261CAAF}"/>
              </a:ext>
            </a:extLst>
          </p:cNvPr>
          <p:cNvSpPr txBox="1"/>
          <p:nvPr/>
        </p:nvSpPr>
        <p:spPr>
          <a:xfrm>
            <a:off x="501441" y="2843386"/>
            <a:ext cx="1356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" sz="2400" dirty="0">
                <a:solidFill>
                  <a:schemeClr val="bg2"/>
                </a:solidFill>
              </a:rPr>
              <a:t>Gdzie?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03831B-58DF-7ECF-FA3B-D94476AAD15F}"/>
              </a:ext>
            </a:extLst>
          </p:cNvPr>
          <p:cNvSpPr txBox="1"/>
          <p:nvPr/>
        </p:nvSpPr>
        <p:spPr>
          <a:xfrm>
            <a:off x="516193" y="3498043"/>
            <a:ext cx="1297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" sz="2400" dirty="0">
                <a:solidFill>
                  <a:schemeClr val="bg2"/>
                </a:solidFill>
              </a:rPr>
              <a:t>Kiedy?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DF3184-70A3-E804-AB80-D5EBFF2C8FC2}"/>
              </a:ext>
            </a:extLst>
          </p:cNvPr>
          <p:cNvSpPr txBox="1"/>
          <p:nvPr/>
        </p:nvSpPr>
        <p:spPr>
          <a:xfrm>
            <a:off x="530941" y="4057352"/>
            <a:ext cx="117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" sz="2400" dirty="0">
                <a:solidFill>
                  <a:schemeClr val="bg2"/>
                </a:solidFill>
              </a:rPr>
              <a:t>Dlaczego?</a:t>
            </a:r>
          </a:p>
        </p:txBody>
      </p:sp>
    </p:spTree>
    <p:extLst>
      <p:ext uri="{BB962C8B-B14F-4D97-AF65-F5344CB8AC3E}">
        <p14:creationId xmlns:p14="http://schemas.microsoft.com/office/powerpoint/2010/main" val="1752039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AA955-3CAC-27C1-A8D8-FF58BE96D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AEBAA6-AD41-0032-AB1D-26B0C686A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748"/>
            <a:ext cx="10515600" cy="686435"/>
          </a:xfrm>
        </p:spPr>
        <p:txBody>
          <a:bodyPr/>
          <a:lstStyle/>
          <a:p>
            <a:r>
              <a:rPr lang="es-ES"/>
              <a:t>Dyscypliny naukowe (przykłady)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D5A3B9-3B76-D263-9157-69C74EB93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8183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15000"/>
              </a:lnSpc>
              <a:buNone/>
            </a:pPr>
            <a:r>
              <a:rPr lang="pl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Nauki fizyczne i przyrodnicze: Geografia / planowanie / inżynieria – kwestie związane z infrastrukturą fizyczną. Metody projektowania szlaków i zarządzania nimi. Materiały używane do ich utrzymania.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pl" sz="1200" kern="100" dirty="0">
                <a:solidFill>
                  <a:srgbClr val="0CB08E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	Potencjalne pytania badawcze: Korzystając z obserwacji / GIS /Google Earth / nagrań z dronów oceń obecny stan szlaków / Przeanalizuj zmiany stanu szlaków w czasie / Oceń obecny stan szlaków i przygotuj rekomendacje dotyczące działań naprawczych / Przeprowadź badanie gabinetowe w celu znalezienia lepszych materiałów i przeanalizuj rozwiązania wdrożone przez inne organizacje.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pl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Nauki biologiczne: Wpływ bioróżnorodności i gleby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pl" sz="1200" kern="100" dirty="0">
                <a:solidFill>
                  <a:srgbClr val="0CB08E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	Potencjalne pytania badawcze: Przeprowadź badania bioróżnorodności lub inwentaryzację konkretnych gatunków roślin / Przeanalizuj zgromadzone już dane, np. przez badaczy obywatelskich.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pl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Nauki społeczne: Edukacja, psychologia, socjologia – zmiana zachowań ludzkich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pl" sz="1200" kern="100" dirty="0">
                <a:solidFill>
                  <a:srgbClr val="0CB08E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	Potencjalne pytania badawcze: Przeprowadź badanie gabinetowe na temat sposobów wpływania na zmianę zachowania / Przeprowadź ankiety / obserwacje, aby zdiagnozować przyczyny obecnych zachowań / Dokonaj analizy grup użytkowników i opracuj ukierunkowane plany działań.</a:t>
            </a:r>
          </a:p>
          <a:p>
            <a:pPr marL="0" lvl="0" indent="0">
              <a:lnSpc>
                <a:spcPct val="115000"/>
              </a:lnSpc>
              <a:buNone/>
            </a:pPr>
            <a:r>
              <a:rPr lang="pl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Biznes: Ekonomia, zarządzanie </a:t>
            </a:r>
          </a:p>
          <a:p>
            <a:pPr marL="0" lv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pl" sz="1100" kern="100" dirty="0">
                <a:solidFill>
                  <a:srgbClr val="0CB08E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r>
              <a:rPr lang="pl" sz="1200" kern="100" dirty="0">
                <a:solidFill>
                  <a:srgbClr val="0CB08E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Potencjalne pytania badawcze: Zbierz dane dotyczące liczby odwiedzających, ich doświadczeń oraz profilu demograficznego, a także potencjalnych skutków ekonomicznych itp., aby przygotować uzasadnienie biznesowe lub wniosek o dofinansowanie.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2A8B25A-2F48-CC6D-5A14-7B4FE268141B}"/>
              </a:ext>
            </a:extLst>
          </p:cNvPr>
          <p:cNvSpPr/>
          <p:nvPr/>
        </p:nvSpPr>
        <p:spPr>
          <a:xfrm>
            <a:off x="344410" y="2413162"/>
            <a:ext cx="338958" cy="18130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C26A3A1-B677-E5D1-9097-C7997F06BD7B}"/>
              </a:ext>
            </a:extLst>
          </p:cNvPr>
          <p:cNvSpPr/>
          <p:nvPr/>
        </p:nvSpPr>
        <p:spPr>
          <a:xfrm>
            <a:off x="344410" y="984454"/>
            <a:ext cx="338958" cy="18130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0A2F95B-AE59-682B-D13E-DCA2E8610D3D}"/>
              </a:ext>
            </a:extLst>
          </p:cNvPr>
          <p:cNvSpPr/>
          <p:nvPr/>
        </p:nvSpPr>
        <p:spPr>
          <a:xfrm>
            <a:off x="344410" y="3338348"/>
            <a:ext cx="338958" cy="18130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5A794E5-0552-F8F4-7B5F-212FD775D74B}"/>
              </a:ext>
            </a:extLst>
          </p:cNvPr>
          <p:cNvSpPr/>
          <p:nvPr/>
        </p:nvSpPr>
        <p:spPr>
          <a:xfrm>
            <a:off x="344410" y="4263534"/>
            <a:ext cx="338958" cy="18130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7BA4CD-F80C-FA88-62CD-1C7232CE78A0}"/>
              </a:ext>
            </a:extLst>
          </p:cNvPr>
          <p:cNvSpPr txBox="1"/>
          <p:nvPr/>
        </p:nvSpPr>
        <p:spPr>
          <a:xfrm>
            <a:off x="838200" y="5298087"/>
            <a:ext cx="10342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" b="1" dirty="0"/>
              <a:t>Rodzaje zajęć: </a:t>
            </a:r>
            <a:r>
              <a:rPr lang="pl" dirty="0"/>
              <a:t>prace dyplomowe, projekty badawcze, zajęcia w ramach modułów poświęconych konkretnym zagadnieniom…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736395F-E2F1-7A15-2930-7D6F98610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5" y="6029443"/>
            <a:ext cx="2035416" cy="4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7F0A40-F00F-B211-1EF6-0B801F8A7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021" y="6029443"/>
            <a:ext cx="76413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" altLang="ja-JP" sz="700" b="0" i="0" u="none" strike="noStrike" cap="none" normalizeH="0" baseline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Sfinansowano ze środków UE w ramach umowy o dofinansowanie nr 101112707. Wyrażone poglądy i opinie są jedynie opiniami autora lub autorów i niekoniecznie odzwierciedlają poglądy i opinie Unii Europejskiej lub Europejskiej Agencji Wykonawczej ds. Badań (REA). Unia Europejska ani organ przyznający dotację nie ponoszą za nie odpowiedzialności.</a:t>
            </a:r>
            <a:endParaRPr kumimoji="0" lang="pl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558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17D56-5F2C-2ACF-E57D-2A163F305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7525"/>
            <a:ext cx="8502869" cy="686435"/>
          </a:xfrm>
        </p:spPr>
        <p:txBody>
          <a:bodyPr/>
          <a:lstStyle/>
          <a:p>
            <a:r>
              <a:rPr lang="pl"/>
              <a:t>Zasady współpracy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20B97-C162-6CF2-311D-D576EE7F0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pl" b="0" dirty="0">
                <a:solidFill>
                  <a:prstClr val="black"/>
                </a:solidFill>
                <a:cs typeface="Arial" panose="020B0604020202020204" pitchFamily="34" charset="0"/>
              </a:rPr>
              <a:t>Słuchaj aktywnie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pl" b="0" dirty="0">
                <a:solidFill>
                  <a:prstClr val="black"/>
                </a:solidFill>
                <a:cs typeface="Arial" panose="020B0604020202020204" pitchFamily="34" charset="0"/>
              </a:rPr>
              <a:t>Udzielaj informacji zwrotnej z szacunkiem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pl" b="0" dirty="0">
                <a:solidFill>
                  <a:prstClr val="black"/>
                </a:solidFill>
                <a:cs typeface="Arial" panose="020B0604020202020204" pitchFamily="34" charset="0"/>
              </a:rPr>
              <a:t>Mów szczerze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pl" b="0" dirty="0">
                <a:solidFill>
                  <a:prstClr val="black"/>
                </a:solidFill>
                <a:cs typeface="Arial" panose="020B0604020202020204" pitchFamily="34" charset="0"/>
              </a:rPr>
              <a:t>Oferuj pomoc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defRPr/>
            </a:pPr>
            <a:r>
              <a:rPr lang="pl" b="0" dirty="0">
                <a:solidFill>
                  <a:prstClr val="black"/>
                </a:solidFill>
                <a:cs typeface="Arial" panose="020B0604020202020204" pitchFamily="34" charset="0"/>
              </a:rPr>
              <a:t>Miej odwagę powiedzieć „nie”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" b="0" dirty="0">
                <a:solidFill>
                  <a:prstClr val="black"/>
                </a:solidFill>
                <a:cs typeface="Arial" panose="020B0604020202020204" pitchFamily="34" charset="0"/>
              </a:rPr>
              <a:t>D</a:t>
            </a:r>
            <a:r>
              <a:rPr kumimoji="0" lang="p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otrzymuj zobowiązań</a:t>
            </a:r>
            <a:r>
              <a:rPr lang="pl" b="0" dirty="0">
                <a:solidFill>
                  <a:prstClr val="black"/>
                </a:solidFill>
                <a:cs typeface="Arial" panose="020B0604020202020204" pitchFamily="34" charset="0"/>
              </a:rPr>
              <a:t> i </a:t>
            </a:r>
            <a:r>
              <a:rPr kumimoji="0" lang="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nie składaj obietnic bez pokrycia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Zachowuj spójność w działaniu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Praktykuj inteligencję emocjonalną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Przyznawaj się do błędów</a:t>
            </a:r>
          </a:p>
          <a:p>
            <a:endParaRPr lang="pl" dirty="0"/>
          </a:p>
        </p:txBody>
      </p:sp>
      <p:pic>
        <p:nvPicPr>
          <p:cNvPr id="8" name="Imagen 11">
            <a:extLst>
              <a:ext uri="{FF2B5EF4-FFF2-40B4-BE49-F238E27FC236}">
                <a16:creationId xmlns:a16="http://schemas.microsoft.com/office/drawing/2014/main" id="{3761FD5A-099F-4CB2-46E8-91BA9948F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5" y="6029443"/>
            <a:ext cx="2035416" cy="4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CE25EA-E28C-77EC-36CA-D2F4F81EE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021" y="6029443"/>
            <a:ext cx="76413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" altLang="ja-JP" sz="700" b="0" i="0" u="none" strike="noStrike" cap="none" normalizeH="0" baseline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Sfinansowano ze środków UE w ramach umowy o dofinansowanie nr 101112707. Wyrażone poglądy i opinie są jedynie opiniami autora lub autorów i niekoniecznie odzwierciedlają poglądy i opinie Unii Europejskiej lub Europejskiej Agencji Wykonawczej ds. Badań (REA). Unia Europejska ani organ przyznający dotację nie ponoszą za nie odpowiedzialności.</a:t>
            </a:r>
            <a:endParaRPr kumimoji="0" lang="pl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 descr="A logo for a science show&#10;&#10;Description automatically generated">
            <a:extLst>
              <a:ext uri="{FF2B5EF4-FFF2-40B4-BE49-F238E27FC236}">
                <a16:creationId xmlns:a16="http://schemas.microsoft.com/office/drawing/2014/main" id="{5B113AAE-02A2-FF4C-0A2E-D4E1885147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330" y="176287"/>
            <a:ext cx="1462718" cy="55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06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68C0A-1A50-8C0B-F7CD-0EEC1517A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"/>
              <a:t>Zasady projektowania badań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BA383-6678-0E3F-40CD-E2ADD8F01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l" altLang="nl-NL" b="0"/>
              <a:t>Badania muszą być wykonalne</a:t>
            </a:r>
          </a:p>
          <a:p>
            <a:pPr eaLnBrk="1" hangingPunct="1"/>
            <a:r>
              <a:rPr lang="pl" altLang="nl-NL" b="0"/>
              <a:t>Metody muszą być jasne</a:t>
            </a:r>
          </a:p>
          <a:p>
            <a:pPr eaLnBrk="1" hangingPunct="1"/>
            <a:r>
              <a:rPr lang="pl" altLang="nl-NL" b="0"/>
              <a:t>Badania muszą być etyczne</a:t>
            </a:r>
          </a:p>
          <a:p>
            <a:pPr eaLnBrk="1" hangingPunct="1"/>
            <a:r>
              <a:rPr lang="pl" altLang="nl-NL" b="0"/>
              <a:t>Zapewniony dostęp do uczestników</a:t>
            </a:r>
          </a:p>
          <a:p>
            <a:pPr eaLnBrk="1" hangingPunct="1"/>
            <a:r>
              <a:rPr lang="pl" altLang="nl-NL" b="0"/>
              <a:t>Gotowość organizacji do wspierania studenta</a:t>
            </a:r>
          </a:p>
          <a:p>
            <a:pPr eaLnBrk="1" hangingPunct="1"/>
            <a:r>
              <a:rPr lang="pl" altLang="nl-NL" b="0"/>
              <a:t>Uznanie autorstwa studenta i Science Shopu w przypadku korzystania z raportu</a:t>
            </a:r>
          </a:p>
          <a:p>
            <a:endParaRPr lang="pl"/>
          </a:p>
        </p:txBody>
      </p:sp>
      <p:pic>
        <p:nvPicPr>
          <p:cNvPr id="5" name="Imagen 11">
            <a:extLst>
              <a:ext uri="{FF2B5EF4-FFF2-40B4-BE49-F238E27FC236}">
                <a16:creationId xmlns:a16="http://schemas.microsoft.com/office/drawing/2014/main" id="{8E1AD204-28B5-1020-1CF7-A379F27EF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5" y="6029443"/>
            <a:ext cx="2035416" cy="4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C5761C-B09C-9C8B-497A-D1BF9A02F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021" y="6029443"/>
            <a:ext cx="76413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" altLang="ja-JP" sz="700" b="0" i="0" u="none" strike="noStrike" cap="none" normalizeH="0" baseline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Sfinansowano ze środków UE w ramach umowy o dofinansowanie nr 101112707. Wyrażone poglądy i opinie są jedynie opiniami autora lub autorów i niekoniecznie odzwierciedlają poglądy i opinie Unii Europejskiej lub Europejskiej Agencji Wykonawczej ds. Badań (REA). Unia Europejska ani organ przyznający dotację nie ponoszą za nie odpowiedzialności.</a:t>
            </a:r>
            <a:endParaRPr kumimoji="0" lang="pl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logo for a science show&#10;&#10;Description automatically generated">
            <a:extLst>
              <a:ext uri="{FF2B5EF4-FFF2-40B4-BE49-F238E27FC236}">
                <a16:creationId xmlns:a16="http://schemas.microsoft.com/office/drawing/2014/main" id="{FD1E9DF0-33F8-F7DC-4433-1419480234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330" y="176287"/>
            <a:ext cx="1462718" cy="55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81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DBC01-AFE2-1042-30BC-53D9453CD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"/>
              <a:t>OKREŚLANIE PYTAŃ BADAWCZYCH dotyczących społeczności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5A4CB-81CF-B4AB-0D16-3A9315D89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8587"/>
            <a:ext cx="10859814" cy="4351338"/>
          </a:xfrm>
        </p:spPr>
        <p:txBody>
          <a:bodyPr>
            <a:normAutofit fontScale="92500" lnSpcReduction="10000"/>
          </a:bodyPr>
          <a:lstStyle/>
          <a:p>
            <a:r>
              <a:rPr lang="pl" b="0" dirty="0"/>
              <a:t>Sprawdź swoje obecne sieci kontaktów (prywatne i zawodowe).</a:t>
            </a:r>
          </a:p>
          <a:p>
            <a:r>
              <a:rPr lang="pl" dirty="0"/>
              <a:t>Zapytaj na uczelni </a:t>
            </a:r>
            <a:r>
              <a:rPr lang="pl" b="0" dirty="0"/>
              <a:t>– np. o wolontariat, praktyki zawodowe, biura karier, biura partnerstwa.</a:t>
            </a:r>
          </a:p>
          <a:p>
            <a:r>
              <a:rPr lang="pl" dirty="0"/>
              <a:t>Poszukaj w internecie </a:t>
            </a:r>
            <a:r>
              <a:rPr lang="pl" b="0" dirty="0"/>
              <a:t>– jakie organizacje mogą być zainteresowane partnerstwem badawczym?</a:t>
            </a:r>
          </a:p>
          <a:p>
            <a:r>
              <a:rPr lang="pl" dirty="0"/>
              <a:t>Mapowanie społecznościowe </a:t>
            </a:r>
            <a:r>
              <a:rPr lang="pl" b="0" dirty="0"/>
              <a:t>- czy ktoś już wcześniej wykonał mapowanie pytań badawczych w Twojej dziedzinie? (Patrz </a:t>
            </a:r>
            <a:r>
              <a:rPr lang="pl" b="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narzędzie do mapowania społecznościowego LOESS</a:t>
            </a:r>
            <a:r>
              <a:rPr lang="pl" b="0" dirty="0">
                <a:solidFill>
                  <a:srgbClr val="0070C0"/>
                </a:solidFill>
              </a:rPr>
              <a:t> </a:t>
            </a:r>
            <a:r>
              <a:rPr lang="pl" b="0" dirty="0"/>
              <a:t>)</a:t>
            </a:r>
          </a:p>
          <a:p>
            <a:endParaRPr lang="pl" b="0" dirty="0"/>
          </a:p>
          <a:p>
            <a:pPr marL="0" indent="0">
              <a:buNone/>
            </a:pPr>
            <a:r>
              <a:rPr lang="pl" dirty="0">
                <a:solidFill>
                  <a:srgbClr val="0CAF8F"/>
                </a:solidFill>
              </a:rPr>
              <a:t>WSKAZÓWKI:</a:t>
            </a:r>
          </a:p>
          <a:p>
            <a:r>
              <a:rPr lang="pl" b="0" dirty="0"/>
              <a:t>Znajdź partnera zainteresowanego procesem zaangażowanych badań, a nie tylko ich wynikami.</a:t>
            </a:r>
          </a:p>
          <a:p>
            <a:r>
              <a:rPr lang="pl" b="0" dirty="0"/>
              <a:t>Zapoznaj się z podejściem i działaniami partnera jeszcze przed spotkaniem.</a:t>
            </a:r>
          </a:p>
          <a:p>
            <a:r>
              <a:rPr lang="pl" b="0" dirty="0"/>
              <a:t>Jasno określ warunki nienegocjowalne.</a:t>
            </a:r>
          </a:p>
          <a:p>
            <a:endParaRPr lang="pl" b="0" dirty="0"/>
          </a:p>
          <a:p>
            <a:pPr marL="0" indent="0">
              <a:buNone/>
            </a:pPr>
            <a:r>
              <a:rPr lang="pl" b="0" dirty="0"/>
              <a:t>Patrz: </a:t>
            </a:r>
            <a:r>
              <a:rPr lang="pl" b="0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CIRCLET Guide for Lecturers Resources to Implement Community Engaged Research and Learning in University Teaching and Pedagogy</a:t>
            </a:r>
            <a:r>
              <a:rPr lang="pl" dirty="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.pdf</a:t>
            </a:r>
            <a:endParaRPr lang="pl" b="0" dirty="0">
              <a:solidFill>
                <a:srgbClr val="0070C0"/>
              </a:solidFill>
            </a:endParaRP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B4F10F47-8E25-43D9-4779-24532A627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5" y="6029443"/>
            <a:ext cx="2035416" cy="4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CF6DB5-8431-776D-6D12-8F7E62441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021" y="6029443"/>
            <a:ext cx="76413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" altLang="ja-JP" sz="700" b="0" i="0" u="none" strike="noStrike" cap="none" normalizeH="0" baseline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Sfinansowano ze środków UE w ramach umowy o dofinansowanie nr 101112707. Wyrażone poglądy i opinie są jedynie opiniami autora lub autorów i niekoniecznie odzwierciedlają poglądy i opinie Unii Europejskiej lub Europejskiej Agencji Wykonawczej ds. Badań (REA). Unia Europejska ani organ przyznający dotację nie ponoszą za nie odpowiedzialności.</a:t>
            </a:r>
            <a:endParaRPr kumimoji="0" lang="pl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088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0C2E8-702C-100B-6639-D8135FFB0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C2E74-03C7-FEEB-30CB-FDA13E392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"/>
              <a:t>ZASOBY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0042D-5AD1-1753-5A56-C84A46AB6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" dirty="0"/>
          </a:p>
          <a:p>
            <a:pPr marL="0" indent="0">
              <a:buNone/>
            </a:pPr>
            <a:r>
              <a:rPr lang="pl" b="0" dirty="0"/>
              <a:t>Bates, C., McCann, S., and McGowan, C. (2022). CIRCLET Online Continuing Professional Development Module Guide for Facilitators. Dostępne na stronie:</a:t>
            </a:r>
            <a:r>
              <a:rPr lang="pl" b="0" dirty="0">
                <a:solidFill>
                  <a:srgbClr val="0070C0"/>
                </a:solidFill>
              </a:rPr>
              <a:t> </a:t>
            </a:r>
            <a:r>
              <a:rPr lang="pl" b="0" u="sng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"CIRCLET Guide for Facilitators: Online Continuing Professional Development Module: Embedding Community Engaged Research and Learning in Higher Education Curricula" autorstwa Catherine Bates, Sinead McCann i in.</a:t>
            </a:r>
            <a:r>
              <a:rPr lang="pl" b="0" dirty="0">
                <a:solidFill>
                  <a:srgbClr val="0070C0"/>
                </a:solidFill>
              </a:rPr>
              <a:t> . </a:t>
            </a:r>
            <a:r>
              <a:rPr lang="pl" b="0" dirty="0"/>
              <a:t>Dostęp: 02.10.2025</a:t>
            </a:r>
          </a:p>
          <a:p>
            <a:pPr marL="0" indent="0">
              <a:buNone/>
            </a:pPr>
            <a:r>
              <a:rPr lang="pl" b="0" dirty="0"/>
              <a:t>Studia przypadku projektu LOESS (2025). Dostępne na stronie:</a:t>
            </a:r>
            <a:r>
              <a:rPr lang="pl" b="0" dirty="0">
                <a:solidFill>
                  <a:srgbClr val="0070C0"/>
                </a:solidFill>
              </a:rPr>
              <a:t> https://loess-project.eu/case-studies/</a:t>
            </a:r>
            <a:endParaRPr lang="pl" b="0" dirty="0"/>
          </a:p>
          <a:p>
            <a:pPr marL="0" indent="0">
              <a:buNone/>
            </a:pPr>
            <a:r>
              <a:rPr lang="pl" b="0" dirty="0"/>
              <a:t>McKenna, E. and Weinberg, L. (2025) ‘Methodology and Guidelines for Community Engaged Research and Learning in Higher Education Institutions including online module.’ Dostępne na stronie: </a:t>
            </a:r>
            <a:r>
              <a:rPr lang="pl" b="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D3.1-LOESS-Guidelines-for-CERL-in-HE.pdf</a:t>
            </a:r>
            <a:r>
              <a:rPr lang="pl" b="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Imagen 11">
            <a:extLst>
              <a:ext uri="{FF2B5EF4-FFF2-40B4-BE49-F238E27FC236}">
                <a16:creationId xmlns:a16="http://schemas.microsoft.com/office/drawing/2014/main" id="{AD808912-07C7-C32F-9737-CB266089E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5" y="6029443"/>
            <a:ext cx="2035416" cy="4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2CDB0C-DC7A-E604-5739-AEAEF39D6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021" y="6029443"/>
            <a:ext cx="76413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" altLang="ja-JP" sz="700" b="0" i="0" u="none" strike="noStrike" cap="none" normalizeH="0" baseline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Sfinansowano ze środków UE w ramach umowy o dofinansowanie nr 101112707. Wyrażone poglądy i opinie są jedynie opiniami autora lub autorów i niekoniecznie odzwierciedlają poglądy i opinie Unii Europejskiej lub Europejskiej Agencji Wykonawczej ds. Badań (REA). Unia Europejska ani organ przyznający dotację nie ponoszą za nie odpowiedzialności.</a:t>
            </a:r>
            <a:endParaRPr kumimoji="0" lang="pl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634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B2FFAAE3-9F13-A9FA-D665-762B060B53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" y="-1178159"/>
            <a:ext cx="12195662" cy="813044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42EA89C-CA57-1D79-E163-19707016C6C4}"/>
              </a:ext>
            </a:extLst>
          </p:cNvPr>
          <p:cNvSpPr txBox="1"/>
          <p:nvPr/>
        </p:nvSpPr>
        <p:spPr>
          <a:xfrm>
            <a:off x="5227271" y="3866661"/>
            <a:ext cx="17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>
                <a:solidFill>
                  <a:schemeClr val="bg1"/>
                </a:solidFill>
                <a:latin typeface="Bebas Neue" panose="020B0606020202050201" pitchFamily="34" charset="0"/>
              </a:rPr>
              <a:t>DZIĘKUJEMY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35F88EB-07B9-0B92-7B74-B08198FC78FE}"/>
              </a:ext>
            </a:extLst>
          </p:cNvPr>
          <p:cNvSpPr txBox="1"/>
          <p:nvPr/>
        </p:nvSpPr>
        <p:spPr>
          <a:xfrm>
            <a:off x="4565461" y="4666304"/>
            <a:ext cx="30610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b="1">
                <a:solidFill>
                  <a:schemeClr val="bg1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loess-project.eu</a:t>
            </a:r>
          </a:p>
        </p:txBody>
      </p:sp>
    </p:spTree>
    <p:extLst>
      <p:ext uri="{BB962C8B-B14F-4D97-AF65-F5344CB8AC3E}">
        <p14:creationId xmlns:p14="http://schemas.microsoft.com/office/powerpoint/2010/main" val="559953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E9B95-E2C2-1945-EA97-F0187EAAE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70BC-4BD1-DE53-E326-0F1BE6D2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2" y="1888683"/>
            <a:ext cx="5826188" cy="16002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pl" dirty="0"/>
              <a:t>Warsztaty: Od rzeczywistego problemu z glebą do pytania badawczego 🌱
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26808FC-9BE2-FC79-F7AB-D6B98C0DDF8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0382" b="20382"/>
          <a:stretch/>
        </p:blipFill>
        <p:spPr>
          <a:xfrm>
            <a:off x="7593303" y="969900"/>
            <a:ext cx="3935411" cy="3107436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8F72A-6A96-D756-FA4D-76DC3BC13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3232" y="3569110"/>
            <a:ext cx="6249544" cy="22998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pl" b="0">
              <a:cs typeface="Poppins"/>
            </a:endParaRPr>
          </a:p>
          <a:p>
            <a:pPr marL="0" indent="0">
              <a:buNone/>
            </a:pPr>
            <a:endParaRPr lang="pl" b="0">
              <a:cs typeface="Poppins"/>
            </a:endParaRPr>
          </a:p>
          <a:p>
            <a:endParaRPr lang="pl" sz="1400" b="0">
              <a:cs typeface="Poppi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3F3563-5073-8B65-E76D-681365DA725A}"/>
              </a:ext>
            </a:extLst>
          </p:cNvPr>
          <p:cNvSpPr txBox="1"/>
          <p:nvPr/>
        </p:nvSpPr>
        <p:spPr>
          <a:xfrm>
            <a:off x="663286" y="2902284"/>
            <a:ext cx="629949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" sz="1400" b="0" dirty="0">
                <a:cs typeface="Poppins"/>
              </a:rPr>
              <a:t>Niniejsze warsztaty zostały opracowane przez The Science Shop przy Uniwersytecie Królowej w Belfaście we współpracy z Uniwersytetem Korwina w Budapeszcie oraz Uniwersytetem Technologicznym w Dublinie. Opierają się na materiałach przygotowanych przez Bonn Science Shop, Science Shop Uniwersytetu w Groningen, Living Knowledge Summer School oraz konsorcjum CIRCLET.</a:t>
            </a:r>
            <a:endParaRPr lang="pl" sz="1400" dirty="0"/>
          </a:p>
          <a:p>
            <a:endParaRPr lang="p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AB703F-10CC-9DB8-8FB8-C0F261D380F4}"/>
              </a:ext>
            </a:extLst>
          </p:cNvPr>
          <p:cNvSpPr txBox="1"/>
          <p:nvPr/>
        </p:nvSpPr>
        <p:spPr>
          <a:xfrm>
            <a:off x="7835117" y="4213617"/>
            <a:ext cx="6172200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" sz="900">
                <a:hlinkClick r:id="rId4" tooltip="https://www.ecojesuit.com/jatropha-option-for-creating-energy-and-livelihood-for-communities-with-poor-soils/"/>
              </a:rPr>
              <a:t>To zdjęcie</a:t>
            </a:r>
            <a:r>
              <a:rPr lang="pl" sz="900"/>
              <a:t> nieznanego autora jest objęte licencją </a:t>
            </a:r>
            <a:r>
              <a:rPr lang="pl" sz="900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pl" sz="900">
              <a:solidFill>
                <a:schemeClr val="bg2"/>
              </a:solidFill>
              <a:cs typeface="Poppins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9" name="Imagen 11">
            <a:extLst>
              <a:ext uri="{FF2B5EF4-FFF2-40B4-BE49-F238E27FC236}">
                <a16:creationId xmlns:a16="http://schemas.microsoft.com/office/drawing/2014/main" id="{AD3CFB88-90BE-947C-DE60-9A8EABBC2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5" y="6029443"/>
            <a:ext cx="2035416" cy="4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CE2650-E755-DFA2-61E0-E90D4E865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021" y="6029443"/>
            <a:ext cx="76413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" altLang="ja-JP" sz="700" b="0" i="0" u="none" strike="noStrike" cap="none" normalizeH="0" baseline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Sfinansowano ze środków UE w ramach umowy o dofinansowanie nr 101112707. Wyrażone poglądy i opinie są jedynie opiniami autora lub autorów i niekoniecznie odzwierciedlają poglądy i opinie Unii Europejskiej lub Europejskiej Agencji Wykonawczej ds. Badań (REA). Unia Europejska ani organ przyznający dotację nie ponoszą za nie odpowiedzialności.</a:t>
            </a:r>
            <a:endParaRPr kumimoji="0" lang="pl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194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97E9B51A-CA2E-3ECB-B206-4C966EA89A23}"/>
              </a:ext>
            </a:extLst>
          </p:cNvPr>
          <p:cNvSpPr txBox="1"/>
          <p:nvPr/>
        </p:nvSpPr>
        <p:spPr>
          <a:xfrm>
            <a:off x="3617171" y="1850781"/>
            <a:ext cx="3948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" sz="3600" noProof="0">
                <a:solidFill>
                  <a:srgbClr val="5A312D"/>
                </a:solidFill>
                <a:latin typeface="Bebas Neue" panose="020B0606020202050201" pitchFamily="34" charset="0"/>
              </a:rPr>
              <a:t>Plan zajęć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95EE75-447D-D216-0660-1E9AF07881E5}"/>
              </a:ext>
            </a:extLst>
          </p:cNvPr>
          <p:cNvSpPr txBox="1"/>
          <p:nvPr/>
        </p:nvSpPr>
        <p:spPr>
          <a:xfrm>
            <a:off x="3664726" y="2538643"/>
            <a:ext cx="5894562" cy="2642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pl" sz="1600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Powitanie</a:t>
            </a:r>
            <a:endParaRPr lang="pl" sz="1600" baseline="-25000" noProof="0" dirty="0">
              <a:solidFill>
                <a:srgbClr val="5A312D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" sz="1600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Określenie efektów nauki 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pl" sz="1600" noProof="0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Praca w grupach - analiza zagadnienia badawczego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pl" sz="1600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Informacja zwrotna i dyskusja plenarna 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pl" sz="1600" noProof="0" dirty="0">
                <a:solidFill>
                  <a:srgbClr val="5A312D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Podsumowanie </a:t>
            </a:r>
          </a:p>
          <a:p>
            <a:pPr>
              <a:lnSpc>
                <a:spcPct val="150000"/>
              </a:lnSpc>
            </a:pPr>
            <a:endParaRPr lang="pl" sz="1600" noProof="0" dirty="0">
              <a:solidFill>
                <a:srgbClr val="5A312D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pl" sz="1600" noProof="0" dirty="0">
              <a:solidFill>
                <a:srgbClr val="5A312D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19E5BA54-03F4-9526-5E0C-AEB690796D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991" y="7309514"/>
            <a:ext cx="369332" cy="369332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45153A69-13F4-B677-6723-9A095DC137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51814" y="7309514"/>
            <a:ext cx="369332" cy="369332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D223E83-FE71-B969-5929-EB0CBE36F42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85726" y="7307182"/>
            <a:ext cx="369332" cy="369332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FF2FD227-141D-D61D-2DA0-5CA0B367FC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7903" y="7307182"/>
            <a:ext cx="369332" cy="369332"/>
          </a:xfrm>
          <a:prstGeom prst="rect">
            <a:avLst/>
          </a:prstGeom>
        </p:spPr>
      </p:pic>
      <p:pic>
        <p:nvPicPr>
          <p:cNvPr id="16" name="Imagen 11">
            <a:extLst>
              <a:ext uri="{FF2B5EF4-FFF2-40B4-BE49-F238E27FC236}">
                <a16:creationId xmlns:a16="http://schemas.microsoft.com/office/drawing/2014/main" id="{4BAF12CD-167A-0FD6-D040-CC6467422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5" y="6029443"/>
            <a:ext cx="2035416" cy="4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B2A3E1-8C12-C26F-D1E7-A4855C06D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021" y="6029443"/>
            <a:ext cx="76413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" altLang="ja-JP" sz="700" b="0" i="0" u="none" strike="noStrike" cap="none" normalizeH="0" baseline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Sfinansowano ze środków UE w ramach umowy o dofinansowanie nr 101112707. Wyrażone poglądy i opinie są jedynie opiniami autora lub autorów i niekoniecznie odzwierciedlają poglądy i opinie Unii Europejskiej lub Europejskiej Agencji Wykonawczej ds. Badań (REA). Unia Europejska ani organ przyznający dotację nie ponoszą za nie odpowiedzialności.</a:t>
            </a:r>
            <a:endParaRPr kumimoji="0" lang="pl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390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"/>
          <p:cNvSpPr txBox="1"/>
          <p:nvPr/>
        </p:nvSpPr>
        <p:spPr>
          <a:xfrm>
            <a:off x="906005" y="1182251"/>
            <a:ext cx="10379990" cy="4493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5B322E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Główne działania w ramach projektu LOESS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5B322E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5B322E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387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oppins Medium"/>
                <a:ea typeface="Poppins Medium"/>
                <a:cs typeface="Poppins Medium"/>
                <a:sym typeface="Poppins Medium"/>
              </a:rPr>
              <a:t>Opracowanie wykazu istniejących materiałów oraz programów edukacyjnych dotyczących gleby, a także określenie potrzeb edukacyjnych.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87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387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oppins Medium"/>
                <a:ea typeface="Poppins Medium"/>
                <a:cs typeface="Poppins Medium"/>
                <a:sym typeface="Poppins Medium"/>
              </a:rPr>
              <a:t>Zaangażowanie interesariuszy i nawiązywanie kontaktów między nimi w ramach społeczności praktyków w 15 krajach europejskich.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87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387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oppins Medium"/>
                <a:ea typeface="Poppins Medium"/>
                <a:cs typeface="Poppins Medium"/>
                <a:sym typeface="Poppins Medium"/>
              </a:rPr>
              <a:t>Wspólne opracowanie i pilotaż nowych kursów, modułów dydaktycznych, materiałów edukacyjnych i narzędzi naukowych służących edukacji w zakresie gleby, przeznaczonych do wykorzystania w szkołach podstawowych i średnich, a także na uniwersytetach i w szkołach zawodowych.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87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387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oppins Medium"/>
                <a:ea typeface="Poppins Medium"/>
                <a:cs typeface="Poppins Medium"/>
                <a:sym typeface="Poppins Medium"/>
              </a:rPr>
              <a:t>Praktyczne działania edukacyjne dotyczące gleby realizowane w ramach projektów społecznościowych z udziałem uczniów i lokalnych społeczności; opracowanie aplikacji wykorzystującej rzeczywistość rozszerzoną; oraz mapowanie społecznościowe mające na celu identyfikację, wizualizację i rozwiązywanie lokalnych problemów związanych z glebą.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87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387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oppins Medium"/>
                <a:ea typeface="Poppins Medium"/>
                <a:cs typeface="Poppins Medium"/>
                <a:sym typeface="Poppins Medium"/>
              </a:rPr>
              <a:t>Opracowanie zestawu narzędzi do edukacji w zakresie gleby oraz materiałów i zasobów szkoleniowych na podstawie zarówno istniejących dobrych przykładów, jak i nowych rozwiązaniach opracowanych przez LOESS.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87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387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oppins Medium"/>
                <a:ea typeface="Poppins Medium"/>
                <a:cs typeface="Poppins Medium"/>
                <a:sym typeface="Poppins Medium"/>
              </a:rPr>
              <a:t>Kampanie i działania informacyjne skierowane do szkół, uczelni wyższych i ogółu społeczeństwa.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87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387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Poppins Medium"/>
                <a:ea typeface="Poppins Medium"/>
                <a:cs typeface="Poppins Medium"/>
                <a:sym typeface="Poppins Medium"/>
              </a:rPr>
              <a:t>Współpraca z decydentami oraz działania lobbingowe na rzecz włączenia zagadnień związanych z glebą do programu nauczania.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srgbClr val="19AE90"/>
              </a:solidFill>
              <a:effectLst/>
              <a:uLnTx/>
              <a:uFillTx/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19AE90"/>
              </a:solidFill>
              <a:effectLst/>
              <a:uLnTx/>
              <a:uFillTx/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37" name="Google Shape;137;p4"/>
          <p:cNvSpPr txBox="1"/>
          <p:nvPr/>
        </p:nvSpPr>
        <p:spPr>
          <a:xfrm>
            <a:off x="10347869" y="370709"/>
            <a:ext cx="151205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1000" b="1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loess-project.eu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173BFF-3A5D-744E-2653-FCF307102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021" y="6029443"/>
            <a:ext cx="76413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" altLang="ja-JP" sz="700" b="0" i="0" u="none" strike="noStrike" cap="none" normalizeH="0" baseline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Sfinansowano ze środków UE w ramach umowy o dofinansowanie nr 101112707. Wyrażone poglądy i opinie są jedynie opiniami autora lub autorów i niekoniecznie odzwierciedlają poglądy i opinie Unii Europejskiej lub Europejskiej Agencji Wykonawczej ds. Badań (REA). Unia Europejska ani organ przyznający dotację nie ponoszą za nie odpowiedzialności.</a:t>
            </a:r>
            <a:endParaRPr kumimoji="0" lang="pl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C25279-A28F-2352-1E89-CC7BEF682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C3A0EE3A-91C9-79EB-9ECD-DB141C243FF7}"/>
              </a:ext>
            </a:extLst>
          </p:cNvPr>
          <p:cNvSpPr txBox="1"/>
          <p:nvPr/>
        </p:nvSpPr>
        <p:spPr>
          <a:xfrm>
            <a:off x="132988" y="1887921"/>
            <a:ext cx="8674277" cy="49700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ES"/>
            </a:defPPr>
            <a:lvl1pPr marL="342900" indent="-342900">
              <a:lnSpc>
                <a:spcPct val="150000"/>
              </a:lnSpc>
              <a:buAutoNum type="arabicPeriod"/>
              <a:defRPr sz="1200">
                <a:solidFill>
                  <a:schemeClr val="bg1">
                    <a:lumMod val="50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" sz="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Poppins" panose="00000500000000000000" pitchFamily="50" charset="0"/>
              <a:ea typeface="+mn-ea"/>
              <a:cs typeface="Poppins" panose="00000500000000000000" pitchFamily="50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rgbClr val="000000"/>
                </a:solidFill>
              </a:defRPr>
            </a:pPr>
            <a:r>
              <a:rPr kumimoji="0" lang="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Badania i nauka angażujące lokalną społeczność (CERL) to podejście, w którym studenci uniwersyteccy współpracują z partnerami z lokalnej społeczności nad wspólnie zaprojektowanymi, rzeczywistymi projektami.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rgbClr val="000000"/>
                </a:solidFill>
              </a:defRPr>
            </a:pPr>
            <a:endParaRPr kumimoji="0" lang="pl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 b="0">
                <a:solidFill>
                  <a:srgbClr val="000000"/>
                </a:solidFill>
              </a:defRPr>
            </a:pPr>
            <a:r>
              <a:rPr kumimoji="0" lang="p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+mn-ea"/>
                <a:cs typeface="Poppins"/>
              </a:rPr>
              <a:t>Celem jest obopólna korzyść – wzbogacenie procesu uczenia się studentów przy jednoczesnej realizacji projektu lub badań przynoszących korzyści społeczności. 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Kładzie się nacisk na podnoszenie poziomu kompetencji obywatelskich oraz wiedzy z zakresu zdrowia gleby.</a:t>
            </a:r>
          </a:p>
          <a:p>
            <a:pPr marL="4572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kumimoji="0" lang="p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CERL kładą nacisk na współpracę, współtworzenie oraz praktykę refleksyjną.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hu-H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		</a:t>
            </a:r>
            <a:endParaRPr kumimoji="0" lang="pl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 b="0">
                <a:solidFill>
                  <a:srgbClr val="000000"/>
                </a:solidFill>
              </a:defRPr>
            </a:pPr>
            <a:endParaRPr kumimoji="0" lang="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2800" b="0">
                <a:solidFill>
                  <a:srgbClr val="000000"/>
                </a:solidFill>
              </a:defRPr>
            </a:pPr>
            <a:endParaRPr kumimoji="0" lang="p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+mn-ea"/>
              <a:cs typeface="Poppin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D80A549-6729-F1CC-6902-2B537B9017B1}"/>
              </a:ext>
            </a:extLst>
          </p:cNvPr>
          <p:cNvSpPr txBox="1"/>
          <p:nvPr/>
        </p:nvSpPr>
        <p:spPr>
          <a:xfrm>
            <a:off x="9960579" y="354982"/>
            <a:ext cx="15120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oppins" panose="00000500000000000000" pitchFamily="50" charset="0"/>
                <a:ea typeface="+mn-ea"/>
                <a:cs typeface="Poppins" panose="00000500000000000000" pitchFamily="50" charset="0"/>
              </a:rPr>
              <a:t>loess-project.eu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A2AFD6EB-8238-99B3-5CFD-501C4E8628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04811" y="-678275"/>
            <a:ext cx="293241" cy="293241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C1BE5B6C-2477-0C0E-9527-C4D1CD3FFB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92101" y="-675943"/>
            <a:ext cx="293241" cy="293241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3F2F483A-945E-0737-DC71-D06644FD07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79391" y="-678275"/>
            <a:ext cx="293241" cy="293241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DCBA592-33E8-FD1A-BB83-BB522EDC3A0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66681" y="-680607"/>
            <a:ext cx="293241" cy="293241"/>
          </a:xfrm>
          <a:prstGeom prst="rect">
            <a:avLst/>
          </a:prstGeom>
        </p:spPr>
      </p:pic>
      <p:sp>
        <p:nvSpPr>
          <p:cNvPr id="3" name="CuadroTexto 7">
            <a:extLst>
              <a:ext uri="{FF2B5EF4-FFF2-40B4-BE49-F238E27FC236}">
                <a16:creationId xmlns:a16="http://schemas.microsoft.com/office/drawing/2014/main" id="{93B4920A-19EE-D32C-3CA9-53B31967DA66}"/>
              </a:ext>
            </a:extLst>
          </p:cNvPr>
          <p:cNvSpPr txBox="1"/>
          <p:nvPr/>
        </p:nvSpPr>
        <p:spPr>
          <a:xfrm>
            <a:off x="132988" y="948977"/>
            <a:ext cx="816715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" sz="3600" b="0" i="0" u="none" strike="noStrike" kern="1200" cap="none" spc="0" normalizeH="0" baseline="0" noProof="0">
                <a:ln>
                  <a:noFill/>
                </a:ln>
                <a:solidFill>
                  <a:srgbClr val="0CAF8F"/>
                </a:solidFill>
                <a:effectLst/>
                <a:uLnTx/>
                <a:uFillTx/>
                <a:latin typeface="Bebas Neue"/>
                <a:ea typeface="+mn-ea"/>
                <a:cs typeface="+mn-cs"/>
              </a:rPr>
              <a:t>Czym są badania i nauka angażujące lokalną społeczność?</a:t>
            </a:r>
            <a:endParaRPr kumimoji="0" lang="es-ES" sz="3600" b="0" i="0" u="none" strike="noStrike" kern="1200" cap="none" spc="0" normalizeH="0" baseline="0" noProof="0">
              <a:ln>
                <a:noFill/>
              </a:ln>
              <a:solidFill>
                <a:srgbClr val="0CAF8F"/>
              </a:solidFill>
              <a:effectLst/>
              <a:uLnTx/>
              <a:uFillTx/>
              <a:latin typeface="Bebas Neue" panose="020B0606020202050201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C583D2-8946-C8C2-35EA-D8569A1EDCE4}"/>
              </a:ext>
            </a:extLst>
          </p:cNvPr>
          <p:cNvSpPr txBox="1"/>
          <p:nvPr/>
        </p:nvSpPr>
        <p:spPr>
          <a:xfrm>
            <a:off x="4620605" y="555216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l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(McKenna i Weinberg, 2025)</a:t>
            </a:r>
            <a:endParaRPr lang="pl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B48A02-452B-1D42-CB27-A7CCE1244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021" y="6029443"/>
            <a:ext cx="76413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" altLang="ja-JP" sz="700" b="0" i="0" u="none" strike="noStrike" cap="none" normalizeH="0" baseline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Sfinansowano ze środków UE w ramach umowy o dofinansowanie nr 101112707. Wyrażone poglądy i opinie są jedynie opiniami autora lub autorów i niekoniecznie odzwierciedlają poglądy i opinie Unii Europejskiej lub Europejskiej Agencji Wykonawczej ds. Badań (REA). Unia Europejska ani organ przyznający dotację nie ponoszą za nie odpowiedzialności.</a:t>
            </a:r>
            <a:endParaRPr kumimoji="0" lang="pl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1" descr="A group of hands on a tree branch&#10;&#10;AI-generated content may be incorrect.">
            <a:extLst>
              <a:ext uri="{FF2B5EF4-FFF2-40B4-BE49-F238E27FC236}">
                <a16:creationId xmlns:a16="http://schemas.microsoft.com/office/drawing/2014/main" id="{23CF00D6-7F3C-F5FE-5287-A4C9B45C79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9174" y="1108966"/>
            <a:ext cx="2728170" cy="3984890"/>
          </a:xfrm>
          <a:prstGeom prst="rect">
            <a:avLst/>
          </a:prstGeom>
          <a:ln w="57150">
            <a:solidFill>
              <a:srgbClr val="0CB08E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02A938-1D7A-D6BD-2EA2-A769AFABF7CD}"/>
              </a:ext>
            </a:extLst>
          </p:cNvPr>
          <p:cNvSpPr txBox="1"/>
          <p:nvPr/>
        </p:nvSpPr>
        <p:spPr>
          <a:xfrm>
            <a:off x="9031489" y="5233421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" sz="900">
                <a:ea typeface="Calibri"/>
                <a:cs typeface="Calibri"/>
              </a:rPr>
              <a:t>Autor zdjęcia: </a:t>
            </a:r>
            <a:r>
              <a:rPr lang="pl" sz="900">
                <a:ea typeface="Calibri"/>
                <a:cs typeface="Calibri"/>
                <a:hlinkClick r:id="rId9"/>
              </a:rPr>
              <a:t>Shane Rounce</a:t>
            </a:r>
            <a:r>
              <a:rPr lang="pl" sz="900">
                <a:ea typeface="Calibri"/>
                <a:cs typeface="Calibri"/>
              </a:rPr>
              <a:t>, </a:t>
            </a:r>
            <a:r>
              <a:rPr lang="pl" sz="900">
                <a:ea typeface="Calibri"/>
                <a:cs typeface="Calibri"/>
                <a:hlinkClick r:id="rId10"/>
              </a:rPr>
              <a:t>Unsplash</a:t>
            </a:r>
          </a:p>
        </p:txBody>
      </p:sp>
    </p:spTree>
    <p:extLst>
      <p:ext uri="{BB962C8B-B14F-4D97-AF65-F5344CB8AC3E}">
        <p14:creationId xmlns:p14="http://schemas.microsoft.com/office/powerpoint/2010/main" val="612422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28846-E523-54C7-99F5-CDED8C0EB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C25B2-DEDA-2676-3A0E-171BF152F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7525"/>
            <a:ext cx="12192000" cy="686435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pl"/>
              <a:t>Od prawdziwego problemu z glebą do pytania badawczego:
 Efekty nauki</a:t>
            </a:r>
            <a:endParaRPr lang="es-ES"/>
          </a:p>
        </p:txBody>
      </p:sp>
      <p:graphicFrame>
        <p:nvGraphicFramePr>
          <p:cNvPr id="11" name="Marcador de contenido 2">
            <a:extLst>
              <a:ext uri="{FF2B5EF4-FFF2-40B4-BE49-F238E27FC236}">
                <a16:creationId xmlns:a16="http://schemas.microsoft.com/office/drawing/2014/main" id="{189A17B7-4C5E-9FE0-F890-6597CDD7A5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8602282"/>
              </p:ext>
            </p:extLst>
          </p:nvPr>
        </p:nvGraphicFramePr>
        <p:xfrm>
          <a:off x="838200" y="139858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11">
            <a:extLst>
              <a:ext uri="{FF2B5EF4-FFF2-40B4-BE49-F238E27FC236}">
                <a16:creationId xmlns:a16="http://schemas.microsoft.com/office/drawing/2014/main" id="{85C420F5-06BB-8328-9C94-CD0C00A6E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5" y="6029443"/>
            <a:ext cx="2035416" cy="4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F3B502-5493-1D69-841C-58F120A3A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021" y="6029443"/>
            <a:ext cx="76413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" altLang="ja-JP" sz="700" b="0" i="0" u="none" strike="noStrike" cap="none" normalizeH="0" baseline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Sfinansowano ze środków UE w ramach umowy o dofinansowanie nr 101112707. Wyrażone poglądy i opinie są jedynie opiniami autora lub autorów i niekoniecznie odzwierciedlają poglądy i opinie Unii Europejskiej lub Europejskiej Agencji Wykonawczej ds. Badań (REA). Unia Europejska ani organ przyznający dotację nie ponoszą za nie odpowiedzialności.</a:t>
            </a:r>
            <a:endParaRPr kumimoji="0" lang="pl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96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B8515-9DDA-8CFB-AA9F-E0695BAB4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F35C01-C08A-B3F7-69FE-9BA906D1E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2682"/>
            <a:ext cx="12192000" cy="686435"/>
          </a:xfrm>
        </p:spPr>
        <p:txBody>
          <a:bodyPr>
            <a:normAutofit/>
          </a:bodyPr>
          <a:lstStyle/>
          <a:p>
            <a:pPr algn="ctr"/>
            <a:r>
              <a:rPr lang="pl" noProof="0"/>
              <a:t>Rodzaje wiedzy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BB9544-FAD1-A1D7-BF05-2126F8DA8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7068" y="1423859"/>
            <a:ext cx="6374297" cy="435133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</a:rPr>
              <a:t>Wiedza naukowa lub ekspercka,</a:t>
            </a:r>
            <a:r>
              <a:rPr kumimoji="0" lang="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</a:rPr>
              <a:t> w tym wiedza recenzowana, wypracowana w toku badań naukowych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</a:rPr>
              <a:t>Wiedza polityczna,</a:t>
            </a:r>
            <a:r>
              <a:rPr kumimoji="0" lang="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</a:rPr>
              <a:t> obejmująca </a:t>
            </a:r>
            <a:r>
              <a:rPr lang="pl" sz="2400" b="0" dirty="0">
                <a:solidFill>
                  <a:prstClr val="black"/>
                </a:solidFill>
                <a:cs typeface="Arial"/>
              </a:rPr>
              <a:t>osoby</a:t>
            </a:r>
            <a:r>
              <a:rPr kumimoji="0" lang="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</a:rPr>
              <a:t> na stanowiskach decyzyjnych oraz zdolne do wywierania wpływu na procesy podejmowania decyzji</a:t>
            </a:r>
            <a:endParaRPr lang="pl" sz="2400" b="0" dirty="0">
              <a:solidFill>
                <a:prstClr val="black"/>
              </a:solidFill>
              <a:cs typeface="Arial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" sz="2400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</a:rPr>
              <a:t>Wiedza lokalna/miejscowa</a:t>
            </a:r>
            <a:r>
              <a:rPr lang="pl" sz="2400" dirty="0">
                <a:solidFill>
                  <a:prstClr val="black"/>
                </a:solidFill>
                <a:cs typeface="Arial"/>
              </a:rPr>
              <a:t>,</a:t>
            </a:r>
            <a:r>
              <a:rPr lang="pl" sz="2400" b="0" dirty="0">
                <a:solidFill>
                  <a:prstClr val="black"/>
                </a:solidFill>
                <a:cs typeface="Arial"/>
              </a:rPr>
              <a:t> </a:t>
            </a:r>
            <a:r>
              <a:rPr kumimoji="0" lang="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</a:rPr>
              <a:t>obejmująca doświadczenia życiowe osób zamieszkujących dany obszar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pl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" sz="24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</a:rPr>
              <a:t>Zbiorowa wiedza kulturowa/międzypokoleniowa</a:t>
            </a:r>
            <a:r>
              <a:rPr lang="pl" sz="2400" b="0" dirty="0">
                <a:solidFill>
                  <a:prstClr val="black"/>
                </a:solidFill>
                <a:cs typeface="Arial"/>
              </a:rPr>
              <a:t> </a:t>
            </a:r>
            <a:r>
              <a:rPr kumimoji="0" lang="p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/>
              </a:rPr>
              <a:t>, np. wiedza lokalnych społeczności i ludów rdzennych na temat zarządzania zasobami naturalnymi</a:t>
            </a:r>
            <a:endParaRPr lang="p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</a:endParaRPr>
          </a:p>
          <a:p>
            <a:endParaRPr lang="pl" noProof="0" dirty="0"/>
          </a:p>
          <a:p>
            <a:endParaRPr lang="pl" noProof="0" dirty="0"/>
          </a:p>
          <a:p>
            <a:endParaRPr lang="pl" noProof="0" dirty="0"/>
          </a:p>
          <a:p>
            <a:endParaRPr lang="pl" noProof="0" dirty="0"/>
          </a:p>
          <a:p>
            <a:endParaRPr lang="pl" noProof="0" dirty="0"/>
          </a:p>
        </p:txBody>
      </p:sp>
      <p:pic>
        <p:nvPicPr>
          <p:cNvPr id="4" name="Picture 3" descr="A logo for a science show&#10;&#10;Description automatically generated">
            <a:extLst>
              <a:ext uri="{FF2B5EF4-FFF2-40B4-BE49-F238E27FC236}">
                <a16:creationId xmlns:a16="http://schemas.microsoft.com/office/drawing/2014/main" id="{C821C8DA-DCC7-543D-4941-70117EE4C4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330" y="176287"/>
            <a:ext cx="1462718" cy="556884"/>
          </a:xfrm>
          <a:prstGeom prst="rect">
            <a:avLst/>
          </a:prstGeom>
        </p:spPr>
      </p:pic>
      <p:pic>
        <p:nvPicPr>
          <p:cNvPr id="10" name="Imagen 11">
            <a:extLst>
              <a:ext uri="{FF2B5EF4-FFF2-40B4-BE49-F238E27FC236}">
                <a16:creationId xmlns:a16="http://schemas.microsoft.com/office/drawing/2014/main" id="{D33C2B1B-3529-49F7-BF34-7677981B4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5" y="6029443"/>
            <a:ext cx="2035416" cy="4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BB990CA-47E3-1663-576A-28F10E8F0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021" y="6029443"/>
            <a:ext cx="76413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" altLang="ja-JP" sz="700" b="0" i="0" u="none" strike="noStrike" cap="none" normalizeH="0" baseline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Sfinansowano ze środków UE w ramach umowy o dofinansowanie nr 101112707. Wyrażone poglądy i opinie są jedynie opiniami autora lub autorów i niekoniecznie odzwierciedlają poglądy i opinie Unii Europejskiej lub Europejskiej Agencji Wykonawczej ds. Badań (REA). Unia Europejska ani organ przyznający dotację nie ponoszą za nie odpowiedzialności.</a:t>
            </a:r>
            <a:endParaRPr kumimoji="0" lang="pl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light bulb with blue lines coming out of it&#10;&#10;AI-generated content may be incorrect.">
            <a:extLst>
              <a:ext uri="{FF2B5EF4-FFF2-40B4-BE49-F238E27FC236}">
                <a16:creationId xmlns:a16="http://schemas.microsoft.com/office/drawing/2014/main" id="{A4CA2BE5-3034-8380-39F0-1588FAE147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456" y="1523999"/>
            <a:ext cx="4798394" cy="3213654"/>
          </a:xfrm>
          <a:prstGeom prst="rect">
            <a:avLst/>
          </a:prstGeom>
          <a:ln w="57150">
            <a:solidFill>
              <a:srgbClr val="0CB08E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9549E2-972D-4A9E-6118-090099BB1B20}"/>
              </a:ext>
            </a:extLst>
          </p:cNvPr>
          <p:cNvSpPr txBox="1"/>
          <p:nvPr/>
        </p:nvSpPr>
        <p:spPr>
          <a:xfrm>
            <a:off x="1460284" y="4871768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" sz="900">
                <a:ea typeface="+mn-lt"/>
                <a:cs typeface="+mn-lt"/>
              </a:rPr>
              <a:t>Autor zdjęcia: </a:t>
            </a:r>
            <a:r>
              <a:rPr lang="pl" sz="900"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Nejc Soklič</a:t>
            </a:r>
            <a:r>
              <a:rPr lang="pl" sz="900">
                <a:ea typeface="+mn-lt"/>
                <a:cs typeface="+mn-lt"/>
              </a:rPr>
              <a:t>, </a:t>
            </a:r>
            <a:r>
              <a:rPr lang="pl" sz="900"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pl" sz="900">
                <a:ea typeface="+mn-lt"/>
                <a:cs typeface="+mn-lt"/>
              </a:rPr>
              <a:t> </a:t>
            </a:r>
            <a:endParaRPr lang="pl" sz="900">
              <a:cs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998680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2EBC0-A413-C1FF-BA1F-E75B49938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16B52B-7A90-6297-EE86-AD7DE13B1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493"/>
            <a:ext cx="12192000" cy="686435"/>
          </a:xfrm>
        </p:spPr>
        <p:txBody>
          <a:bodyPr>
            <a:normAutofit fontScale="90000"/>
          </a:bodyPr>
          <a:lstStyle/>
          <a:p>
            <a:pPr algn="ctr"/>
            <a:br>
              <a:rPr lang="en-US"/>
            </a:br>
            <a:r>
              <a:rPr lang="pl"/>
              <a:t>Kroki prowadzące do sformułowania pytań badawczych we współpracy z partnerami społecznymi</a:t>
            </a:r>
            <a:endParaRPr lang="pl" noProof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B1978B-B71F-5C9E-66D8-EBBE4C110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686"/>
            <a:ext cx="10515600" cy="4351338"/>
          </a:xfrm>
        </p:spPr>
        <p:txBody>
          <a:bodyPr/>
          <a:lstStyle/>
          <a:p>
            <a:r>
              <a:rPr lang="pl" noProof="0" dirty="0"/>
              <a:t>Słuchaj, </a:t>
            </a:r>
            <a:r>
              <a:rPr lang="pl" b="0" noProof="0" dirty="0"/>
              <a:t>aby zrozumieć, jakie są problemy z punktu widzenia społeczności</a:t>
            </a:r>
          </a:p>
          <a:p>
            <a:r>
              <a:rPr lang="pl" dirty="0"/>
              <a:t>Mapuj</a:t>
            </a:r>
            <a:r>
              <a:rPr lang="pl" b="0" dirty="0"/>
              <a:t> skalę problemów z punktu widzenia społeczności </a:t>
            </a:r>
          </a:p>
          <a:p>
            <a:r>
              <a:rPr lang="pl" noProof="0" dirty="0"/>
              <a:t>Określ</a:t>
            </a:r>
            <a:r>
              <a:rPr lang="pl" b="0" noProof="0" dirty="0"/>
              <a:t> zakres problemów. Przeprowadź wstępne rozeznanie (w internecie, sprawdzając inne źródła informacji – czy odpowiedzi już istnieją?)</a:t>
            </a:r>
          </a:p>
          <a:p>
            <a:r>
              <a:rPr lang="pl" noProof="0" dirty="0"/>
              <a:t>Zdefiniuj</a:t>
            </a:r>
            <a:r>
              <a:rPr lang="pl" b="0" noProof="0" dirty="0"/>
              <a:t> pytania badawcze, pytania pomocnicze oraz powiązane z nimi zadania</a:t>
            </a:r>
          </a:p>
          <a:p>
            <a:r>
              <a:rPr lang="pl" dirty="0"/>
              <a:t>Oceń</a:t>
            </a:r>
            <a:r>
              <a:rPr lang="pl" b="0" dirty="0"/>
              <a:t> pytania badawcze – Czy Ty lub Twoi studenci jesteście w stanie podjąć się ich wszystkich? Tylko wybranych elementów? Czy musisz wziąć pod uwagę kwestie praktyczne, np. koszty, bezpieczeństwo lub kwestie etyczne?</a:t>
            </a:r>
            <a:endParaRPr lang="pl" b="0" noProof="0" dirty="0"/>
          </a:p>
          <a:p>
            <a:r>
              <a:rPr lang="pl" dirty="0"/>
              <a:t>Zweryfikuj</a:t>
            </a:r>
            <a:r>
              <a:rPr lang="pl" b="0" dirty="0"/>
              <a:t> pytania z partnerem lub zestaw je z pierwotnymi problemami – Czy nic nie zostało pominięte? Czy niektóre elementy są ważniejsze od innych?</a:t>
            </a:r>
            <a:endParaRPr lang="pl" b="0" noProof="0" dirty="0"/>
          </a:p>
          <a:p>
            <a:pPr marL="0" indent="0">
              <a:buNone/>
            </a:pPr>
            <a:endParaRPr lang="pl" noProof="0" dirty="0"/>
          </a:p>
          <a:p>
            <a:pPr marL="0" indent="0">
              <a:buNone/>
            </a:pPr>
            <a:r>
              <a:rPr lang="pl" dirty="0"/>
              <a:t>Możesz również bardziej doprecyzować pytania.</a:t>
            </a:r>
            <a:endParaRPr lang="pl" noProof="0" dirty="0"/>
          </a:p>
          <a:p>
            <a:endParaRPr lang="pl" noProof="0" dirty="0"/>
          </a:p>
        </p:txBody>
      </p:sp>
      <p:pic>
        <p:nvPicPr>
          <p:cNvPr id="7" name="Imagen 11">
            <a:extLst>
              <a:ext uri="{FF2B5EF4-FFF2-40B4-BE49-F238E27FC236}">
                <a16:creationId xmlns:a16="http://schemas.microsoft.com/office/drawing/2014/main" id="{9A1F379A-CEE6-5EAC-2B88-95A484184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5" y="6029443"/>
            <a:ext cx="2035416" cy="4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44CA86-2B1F-92AE-6421-6EA322A2E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021" y="6029443"/>
            <a:ext cx="76413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" altLang="ja-JP" sz="700" b="0" i="0" u="none" strike="noStrike" cap="none" normalizeH="0" baseline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Sfinansowano ze środków UE w ramach umowy o dofinansowanie nr 101112707. Wyrażone poglądy i opinie są jedynie opiniami autora lub autorów i niekoniecznie odzwierciedlają poglądy i opinie Unii Europejskiej lub Europejskiej Agencji Wykonawczej ds. Badań (REA). Unia Europejska ani organ przyznający dotację nie ponoszą za nie odpowiedzialności.</a:t>
            </a:r>
            <a:endParaRPr kumimoji="0" lang="pl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172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AE072C-2754-F30D-7C4E-BA5CFD573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72" y="396840"/>
            <a:ext cx="10515600" cy="686435"/>
          </a:xfrm>
        </p:spPr>
        <p:txBody>
          <a:bodyPr/>
          <a:lstStyle/>
          <a:p>
            <a:r>
              <a:rPr lang="pl" noProof="0"/>
              <a:t>Ćwiczenie: Formułowanie pytania badawczego na podstawie problemu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365C82-78F8-D7E8-6F39-2CFB49143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972" y="1083275"/>
            <a:ext cx="11227676" cy="4686903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pl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Problem: </a:t>
            </a:r>
            <a:r>
              <a:rPr lang="pl" b="0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Organizacja zajmująca się dziedzictwem krajobrazowym odpowiada za zarządzanie szlakami pieszymi w górach LOESS. Kontaktują się z Tobą z prośbą o przeprowadzenie badań. Obecnie ich szlaki piesze ulegają erozji znacznie szybciej niż kiedyś. Ze względu na zły </a:t>
            </a:r>
            <a:r>
              <a:rPr lang="pl" b="0" kern="100" dirty="0">
                <a:ea typeface="Aptos" panose="020B0004020202020204" pitchFamily="34" charset="0"/>
                <a:cs typeface="Arial" panose="020B0604020202020204" pitchFamily="34" charset="0"/>
              </a:rPr>
              <a:t>stan szlaków, odwiedzający zaczynają chodzić</a:t>
            </a:r>
            <a:r>
              <a:rPr lang="pl" b="0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 po trawie, co negatywnie wpływa na glebę i bioróżnorodność. Organizacja chce przygotować argumentację, aby uzyskać od rządu większe fundusze na utrzymanie tych tras. 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pl" b="0" kern="100" dirty="0">
                <a:solidFill>
                  <a:schemeClr val="accent1">
                    <a:lumMod val="75000"/>
                  </a:schemeClr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Przeprowadź symulację zadawania pytań podczas wywiadu z organizacją.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Jakiego rodzaju pytania zadasz organizacji, aby lepiej zrozumieć, jakich badań potrzebują?</a:t>
            </a: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l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Jakie są Twoje przewidywania na temat obszarów badań, które mogłyby zostać zrealizowane przez uniwersytety? Jakiego rodzaju pytania zadasz studentom?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Czy potrafisz sobie wyobrazić, gdzie tego rodzaju badania mogłyby znaleźć zastosowanie w działalności badawczej </a:t>
            </a:r>
            <a:r>
              <a:rPr lang="pl" kern="100" dirty="0">
                <a:ea typeface="Aptos" panose="020B0004020202020204" pitchFamily="34" charset="0"/>
                <a:cs typeface="Arial" panose="020B0604020202020204" pitchFamily="34" charset="0"/>
              </a:rPr>
              <a:t>lub </a:t>
            </a:r>
            <a:r>
              <a:rPr lang="pl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dydaktycznej uniwersytetu?</a:t>
            </a: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pl" b="1" kern="100" dirty="0">
                <a:effectLst/>
                <a:ea typeface="Aptos" panose="020B0004020202020204" pitchFamily="34" charset="0"/>
                <a:cs typeface="Arial" panose="020B0604020202020204" pitchFamily="34" charset="0"/>
              </a:rPr>
              <a:t>Kontekst</a:t>
            </a:r>
            <a:r>
              <a:rPr lang="pl" b="0" kern="100" dirty="0">
                <a:solidFill>
                  <a:srgbClr val="202122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: Góry LOESS to pasmo górskie w Wielkiej Brytanii o głównie </a:t>
            </a:r>
            <a:r>
              <a:rPr lang="pl" b="0" kern="100" dirty="0">
                <a:solidFill>
                  <a:srgbClr val="20212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granitowym podłożu</a:t>
            </a:r>
            <a:r>
              <a:rPr lang="pl" b="0" kern="1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pl" b="0" kern="100" dirty="0">
                <a:solidFill>
                  <a:srgbClr val="202122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Ich najwyższy szczyt wznosi się na wysokość 850 m (2 790 stóp). Góry LOESS posiadają status Obszaru o Wyjątkowych Walorach Przyrodniczych</a:t>
            </a:r>
            <a:r>
              <a:rPr lang="pl" b="0" kern="100" dirty="0">
                <a:solidFill>
                  <a:srgbClr val="20212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pl" b="0" kern="100" dirty="0">
                <a:solidFill>
                  <a:srgbClr val="202122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Obszar ten przyciąga ponad 50 000 odwiedzających rocznie. Działalność organizacji zajmującej się dziedzictwem krajobrazowym obejmuje usuwanie śmieci, utrzymanie placów zabaw, zielonych szlaków i dróg publicznych, konserwację ogrodzeń, mostów i tablic informacyjnych, a także usuwanie wiatrołomów, zwalczanie gatunków inwazyjnych oraz monitorowanie liczby użytkowników i wydarzeń.</a:t>
            </a:r>
            <a:endParaRPr lang="pl" b="0" kern="100" dirty="0">
              <a:effectLst/>
              <a:ea typeface="Aptos" panose="020B0004020202020204" pitchFamily="34" charset="0"/>
              <a:cs typeface="Arial" panose="020B0604020202020204" pitchFamily="34" charset="0"/>
            </a:endParaRPr>
          </a:p>
          <a:p>
            <a:endParaRPr lang="es-ES" dirty="0"/>
          </a:p>
        </p:txBody>
      </p:sp>
      <p:pic>
        <p:nvPicPr>
          <p:cNvPr id="7" name="Imagen 11">
            <a:extLst>
              <a:ext uri="{FF2B5EF4-FFF2-40B4-BE49-F238E27FC236}">
                <a16:creationId xmlns:a16="http://schemas.microsoft.com/office/drawing/2014/main" id="{C50B1943-A28F-5FC8-30EB-40B64E6FD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5" y="6029443"/>
            <a:ext cx="2035416" cy="42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5F9D99-E7A9-AB5C-587E-3837A7DEC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7021" y="6029443"/>
            <a:ext cx="76413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" altLang="ja-JP" sz="700" b="0" i="0" u="none" strike="noStrike" cap="none" normalizeH="0" baseline="0" dirty="0">
                <a:ln>
                  <a:noFill/>
                </a:ln>
                <a:solidFill>
                  <a:srgbClr val="657C9C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Sfinansowano ze środków UE w ramach umowy o dofinansowanie nr 101112707. Wyrażone poglądy i opinie są jedynie opiniami autora lub autorów i niekoniecznie odzwierciedlają poglądy i opinie Unii Europejskiej lub Europejskiej Agencji Wykonawczej ds. Badań (REA). Unia Europejska ani organ przyznający dotację nie ponoszą za nie odpowiedzialności.</a:t>
            </a:r>
            <a:endParaRPr kumimoji="0" lang="pl" altLang="ja-JP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644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LOESS">
      <a:dk1>
        <a:sysClr val="windowText" lastClr="000000"/>
      </a:dk1>
      <a:lt1>
        <a:sysClr val="window" lastClr="FFFFFF"/>
      </a:lt1>
      <a:dk2>
        <a:srgbClr val="59302C"/>
      </a:dk2>
      <a:lt2>
        <a:srgbClr val="0CB08E"/>
      </a:lt2>
      <a:accent1>
        <a:srgbClr val="0CB08E"/>
      </a:accent1>
      <a:accent2>
        <a:srgbClr val="00797A"/>
      </a:accent2>
      <a:accent3>
        <a:srgbClr val="FFFFFF"/>
      </a:accent3>
      <a:accent4>
        <a:srgbClr val="0CB08E"/>
      </a:accent4>
      <a:accent5>
        <a:srgbClr val="42B75F"/>
      </a:accent5>
      <a:accent6>
        <a:srgbClr val="70AD47"/>
      </a:accent6>
      <a:hlink>
        <a:srgbClr val="FFFFFF"/>
      </a:hlink>
      <a:folHlink>
        <a:srgbClr val="00797A"/>
      </a:folHlink>
    </a:clrScheme>
    <a:fontScheme name="LOESS">
      <a:majorFont>
        <a:latin typeface="Bebas Neue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ESS PowerPoint_Template.potx" id="{1BB9A766-207F-41E2-A9F5-AEBD1BD41B9A}" vid="{4D040E79-7636-4566-903F-C08F30B584F2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B5529B691B194C972332E7D0D0E597" ma:contentTypeVersion="15" ma:contentTypeDescription="Create a new document." ma:contentTypeScope="" ma:versionID="de8527c2bebc75a356c211d6f92a7154">
  <xsd:schema xmlns:xsd="http://www.w3.org/2001/XMLSchema" xmlns:xs="http://www.w3.org/2001/XMLSchema" xmlns:p="http://schemas.microsoft.com/office/2006/metadata/properties" xmlns:ns2="664392dc-dad9-45cc-9b02-6ff2a8be1f79" xmlns:ns3="49b9c972-6c78-424e-8500-a22f256d764b" targetNamespace="http://schemas.microsoft.com/office/2006/metadata/properties" ma:root="true" ma:fieldsID="4b97f35892b16ea83cdd99b05fa9efac" ns2:_="" ns3:_="">
    <xsd:import namespace="664392dc-dad9-45cc-9b02-6ff2a8be1f79"/>
    <xsd:import namespace="49b9c972-6c78-424e-8500-a22f256d76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392dc-dad9-45cc-9b02-6ff2a8be1f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434b1e2-08d8-4d9f-bb99-4dcd3b0f2a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9c972-6c78-424e-8500-a22f256d764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39ee07c4-518d-4055-84c8-5ef84dd127d8}" ma:internalName="TaxCatchAll" ma:showField="CatchAllData" ma:web="49b9c972-6c78-424e-8500-a22f256d76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664392dc-dad9-45cc-9b02-6ff2a8be1f79" xsi:nil="true"/>
    <TaxCatchAll xmlns="49b9c972-6c78-424e-8500-a22f256d764b" xsi:nil="true"/>
    <lcf76f155ced4ddcb4097134ff3c332f xmlns="664392dc-dad9-45cc-9b02-6ff2a8be1f7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A6F7860-FEF9-42B2-A83F-1AAFEC44A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6FE203-6A8A-4487-A558-45A11809F71A}"/>
</file>

<file path=customXml/itemProps3.xml><?xml version="1.0" encoding="utf-8"?>
<ds:datastoreItem xmlns:ds="http://schemas.openxmlformats.org/officeDocument/2006/customXml" ds:itemID="{92B89F1B-28A8-4607-9E4B-FF1264AA6D71}">
  <ds:schemaRefs>
    <ds:schemaRef ds:uri="49b9c972-6c78-424e-8500-a22f256d764b"/>
    <ds:schemaRef ds:uri="664392dc-dad9-45cc-9b02-6ff2a8be1f7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eaab77ea-b4a5-49e3-a1e8-d6dd23a1f286}" enabled="0" method="" siteId="{eaab77ea-b4a5-49e3-a1e8-d6dd23a1f28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LOESS PowerPoint_Template</Template>
  <TotalTime>3</TotalTime>
  <Words>2980</Words>
  <Application>Microsoft Office PowerPoint</Application>
  <PresentationFormat>Widescreen</PresentationFormat>
  <Paragraphs>201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Aptos</vt:lpstr>
      <vt:lpstr>Arial</vt:lpstr>
      <vt:lpstr>Bebas Neue</vt:lpstr>
      <vt:lpstr>Calibri</vt:lpstr>
      <vt:lpstr>Calibri Light</vt:lpstr>
      <vt:lpstr>Poppins</vt:lpstr>
      <vt:lpstr>Poppins Medium</vt:lpstr>
      <vt:lpstr>Symbol</vt:lpstr>
      <vt:lpstr>Times New Roman</vt:lpstr>
      <vt:lpstr>Tema de Office</vt:lpstr>
      <vt:lpstr>1_Tema de Office</vt:lpstr>
      <vt:lpstr>Benutzerdefiniertes Design</vt:lpstr>
      <vt:lpstr>2_Tema de Office</vt:lpstr>
      <vt:lpstr>PowerPoint Presentation</vt:lpstr>
      <vt:lpstr>  Warsztaty: Od rzeczywistego problemu z glebą do pytania badawczego 🌱
</vt:lpstr>
      <vt:lpstr>PowerPoint Presentation</vt:lpstr>
      <vt:lpstr>PowerPoint Presentation</vt:lpstr>
      <vt:lpstr>PowerPoint Presentation</vt:lpstr>
      <vt:lpstr>Od prawdziwego problemu z glebą do pytania badawczego:
 Efekty nauki</vt:lpstr>
      <vt:lpstr>Rodzaje wiedzy</vt:lpstr>
      <vt:lpstr> Kroki prowadzące do sformułowania pytań badawczych we współpracy z partnerami społecznymi</vt:lpstr>
      <vt:lpstr>Ćwiczenie: Formułowanie pytania badawczego na podstawie problemu</vt:lpstr>
      <vt:lpstr>Praca w grupach</vt:lpstr>
      <vt:lpstr>ZASADY BUDOWANIA ZAUFANIA</vt:lpstr>
      <vt:lpstr>Rodzaje pytań do partnerów badawczych</vt:lpstr>
      <vt:lpstr>Rodzaje pytań</vt:lpstr>
      <vt:lpstr>Dyscypliny naukowe (przykłady)</vt:lpstr>
      <vt:lpstr>Zasady współpracy</vt:lpstr>
      <vt:lpstr>Zasady projektowania badań</vt:lpstr>
      <vt:lpstr>OKREŚLANIE PYTAŃ BADAWCZYCH dotyczących społeczności</vt:lpstr>
      <vt:lpstr>ZASOBY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 McKenna</dc:creator>
  <cp:lastModifiedBy>Christina Makarona</cp:lastModifiedBy>
  <cp:revision>7</cp:revision>
  <dcterms:created xsi:type="dcterms:W3CDTF">2024-12-17T08:59:36Z</dcterms:created>
  <dcterms:modified xsi:type="dcterms:W3CDTF">2026-04-23T09:53:14Z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0x0101004CB5529B691B194C972332E7D0D0E597</vt:lpwstr>
  </property>
  <property fmtid="{D5CDD505-2E9C-101B-9397-08002B2CF9AE}" pid="3" name="Order">
    <vt:r8>600000</vt:r8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